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Default Extension="sldx" ContentType="application/vnd.openxmlformats-officedocument.presentationml.slide"/>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Lst>
  <p:notesMasterIdLst>
    <p:notesMasterId r:id="rId48"/>
  </p:notesMasterIdLst>
  <p:handoutMasterIdLst>
    <p:handoutMasterId r:id="rId49"/>
  </p:handoutMasterIdLst>
  <p:sldIdLst>
    <p:sldId id="338" r:id="rId2"/>
    <p:sldId id="390" r:id="rId3"/>
    <p:sldId id="377" r:id="rId4"/>
    <p:sldId id="376" r:id="rId5"/>
    <p:sldId id="378" r:id="rId6"/>
    <p:sldId id="379" r:id="rId7"/>
    <p:sldId id="380" r:id="rId8"/>
    <p:sldId id="381" r:id="rId9"/>
    <p:sldId id="383" r:id="rId10"/>
    <p:sldId id="421" r:id="rId11"/>
    <p:sldId id="371" r:id="rId12"/>
    <p:sldId id="368" r:id="rId13"/>
    <p:sldId id="370" r:id="rId14"/>
    <p:sldId id="369" r:id="rId15"/>
    <p:sldId id="373" r:id="rId16"/>
    <p:sldId id="386" r:id="rId17"/>
    <p:sldId id="387" r:id="rId18"/>
    <p:sldId id="389" r:id="rId19"/>
    <p:sldId id="402" r:id="rId20"/>
    <p:sldId id="394" r:id="rId21"/>
    <p:sldId id="403" r:id="rId22"/>
    <p:sldId id="411" r:id="rId23"/>
    <p:sldId id="410" r:id="rId24"/>
    <p:sldId id="427" r:id="rId25"/>
    <p:sldId id="429" r:id="rId26"/>
    <p:sldId id="428" r:id="rId27"/>
    <p:sldId id="426" r:id="rId28"/>
    <p:sldId id="395" r:id="rId29"/>
    <p:sldId id="408" r:id="rId30"/>
    <p:sldId id="409" r:id="rId31"/>
    <p:sldId id="424" r:id="rId32"/>
    <p:sldId id="425" r:id="rId33"/>
    <p:sldId id="399" r:id="rId34"/>
    <p:sldId id="391" r:id="rId35"/>
    <p:sldId id="392" r:id="rId36"/>
    <p:sldId id="404" r:id="rId37"/>
    <p:sldId id="405" r:id="rId38"/>
    <p:sldId id="363" r:id="rId39"/>
    <p:sldId id="374" r:id="rId40"/>
    <p:sldId id="364" r:id="rId41"/>
    <p:sldId id="418" r:id="rId42"/>
    <p:sldId id="419" r:id="rId43"/>
    <p:sldId id="420" r:id="rId44"/>
    <p:sldId id="422" r:id="rId45"/>
    <p:sldId id="365" r:id="rId46"/>
    <p:sldId id="375" r:id="rId47"/>
  </p:sldIdLst>
  <p:sldSz cx="9144000" cy="6858000" type="screen4x3"/>
  <p:notesSz cx="9296400" cy="7010400"/>
  <p:defaultTextStyle>
    <a:defPPr>
      <a:defRPr lang="en-US"/>
    </a:defPPr>
    <a:lvl1pPr algn="l" rtl="0" fontAlgn="base">
      <a:spcBef>
        <a:spcPct val="0"/>
      </a:spcBef>
      <a:spcAft>
        <a:spcPct val="0"/>
      </a:spcAft>
      <a:defRPr sz="2400" kern="1200">
        <a:solidFill>
          <a:schemeClr val="tx1"/>
        </a:solidFill>
        <a:latin typeface="Californian FB" pitchFamily="18" charset="0"/>
        <a:ea typeface="+mn-ea"/>
        <a:cs typeface="+mn-cs"/>
      </a:defRPr>
    </a:lvl1pPr>
    <a:lvl2pPr marL="457200" algn="l" rtl="0" fontAlgn="base">
      <a:spcBef>
        <a:spcPct val="0"/>
      </a:spcBef>
      <a:spcAft>
        <a:spcPct val="0"/>
      </a:spcAft>
      <a:defRPr sz="2400" kern="1200">
        <a:solidFill>
          <a:schemeClr val="tx1"/>
        </a:solidFill>
        <a:latin typeface="Californian FB" pitchFamily="18" charset="0"/>
        <a:ea typeface="+mn-ea"/>
        <a:cs typeface="+mn-cs"/>
      </a:defRPr>
    </a:lvl2pPr>
    <a:lvl3pPr marL="914400" algn="l" rtl="0" fontAlgn="base">
      <a:spcBef>
        <a:spcPct val="0"/>
      </a:spcBef>
      <a:spcAft>
        <a:spcPct val="0"/>
      </a:spcAft>
      <a:defRPr sz="2400" kern="1200">
        <a:solidFill>
          <a:schemeClr val="tx1"/>
        </a:solidFill>
        <a:latin typeface="Californian FB" pitchFamily="18" charset="0"/>
        <a:ea typeface="+mn-ea"/>
        <a:cs typeface="+mn-cs"/>
      </a:defRPr>
    </a:lvl3pPr>
    <a:lvl4pPr marL="1371600" algn="l" rtl="0" fontAlgn="base">
      <a:spcBef>
        <a:spcPct val="0"/>
      </a:spcBef>
      <a:spcAft>
        <a:spcPct val="0"/>
      </a:spcAft>
      <a:defRPr sz="2400" kern="1200">
        <a:solidFill>
          <a:schemeClr val="tx1"/>
        </a:solidFill>
        <a:latin typeface="Californian FB" pitchFamily="18" charset="0"/>
        <a:ea typeface="+mn-ea"/>
        <a:cs typeface="+mn-cs"/>
      </a:defRPr>
    </a:lvl4pPr>
    <a:lvl5pPr marL="1828800" algn="l" rtl="0" fontAlgn="base">
      <a:spcBef>
        <a:spcPct val="0"/>
      </a:spcBef>
      <a:spcAft>
        <a:spcPct val="0"/>
      </a:spcAft>
      <a:defRPr sz="2400" kern="1200">
        <a:solidFill>
          <a:schemeClr val="tx1"/>
        </a:solidFill>
        <a:latin typeface="Californian FB" pitchFamily="18" charset="0"/>
        <a:ea typeface="+mn-ea"/>
        <a:cs typeface="+mn-cs"/>
      </a:defRPr>
    </a:lvl5pPr>
    <a:lvl6pPr marL="2286000" algn="l" defTabSz="914400" rtl="0" eaLnBrk="1" latinLnBrk="0" hangingPunct="1">
      <a:defRPr sz="2400" kern="1200">
        <a:solidFill>
          <a:schemeClr val="tx1"/>
        </a:solidFill>
        <a:latin typeface="Californian FB" pitchFamily="18" charset="0"/>
        <a:ea typeface="+mn-ea"/>
        <a:cs typeface="+mn-cs"/>
      </a:defRPr>
    </a:lvl6pPr>
    <a:lvl7pPr marL="2743200" algn="l" defTabSz="914400" rtl="0" eaLnBrk="1" latinLnBrk="0" hangingPunct="1">
      <a:defRPr sz="2400" kern="1200">
        <a:solidFill>
          <a:schemeClr val="tx1"/>
        </a:solidFill>
        <a:latin typeface="Californian FB" pitchFamily="18" charset="0"/>
        <a:ea typeface="+mn-ea"/>
        <a:cs typeface="+mn-cs"/>
      </a:defRPr>
    </a:lvl7pPr>
    <a:lvl8pPr marL="3200400" algn="l" defTabSz="914400" rtl="0" eaLnBrk="1" latinLnBrk="0" hangingPunct="1">
      <a:defRPr sz="2400" kern="1200">
        <a:solidFill>
          <a:schemeClr val="tx1"/>
        </a:solidFill>
        <a:latin typeface="Californian FB" pitchFamily="18" charset="0"/>
        <a:ea typeface="+mn-ea"/>
        <a:cs typeface="+mn-cs"/>
      </a:defRPr>
    </a:lvl8pPr>
    <a:lvl9pPr marL="3657600" algn="l" defTabSz="914400" rtl="0" eaLnBrk="1" latinLnBrk="0" hangingPunct="1">
      <a:defRPr sz="2400" kern="1200">
        <a:solidFill>
          <a:schemeClr val="tx1"/>
        </a:solidFill>
        <a:latin typeface="Californian FB"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FF66"/>
    <a:srgbClr val="FFFF99"/>
    <a:srgbClr val="FF9900"/>
    <a:srgbClr val="FF6600"/>
    <a:srgbClr val="FF0000"/>
    <a:srgbClr val="000099"/>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431" autoAdjust="0"/>
    <p:restoredTop sz="75474" autoAdjust="0"/>
  </p:normalViewPr>
  <p:slideViewPr>
    <p:cSldViewPr>
      <p:cViewPr>
        <p:scale>
          <a:sx n="73" d="100"/>
          <a:sy n="73" d="100"/>
        </p:scale>
        <p:origin x="-38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3" d="100"/>
        <a:sy n="83" d="100"/>
      </p:scale>
      <p:origin x="0" y="3390"/>
    </p:cViewPr>
  </p:sorterViewPr>
  <p:notesViewPr>
    <p:cSldViewPr>
      <p:cViewPr varScale="1">
        <p:scale>
          <a:sx n="97" d="100"/>
          <a:sy n="97" d="100"/>
        </p:scale>
        <p:origin x="-1002" y="-96"/>
      </p:cViewPr>
      <p:guideLst>
        <p:guide orient="horz" pos="2208"/>
        <p:guide pos="2928"/>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3" Type="http://schemas.openxmlformats.org/officeDocument/2006/relationships/package" Target="../embeddings/Microsoft_PowerPoint_Slide11.sldx"/><Relationship Id="rId2" Type="http://schemas.openxmlformats.org/officeDocument/2006/relationships/vmlDrawing" Target="../drawings/vmlDrawing1.v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9075" cy="350838"/>
          </a:xfrm>
          <a:prstGeom prst="rect">
            <a:avLst/>
          </a:prstGeom>
        </p:spPr>
        <p:txBody>
          <a:bodyPr vert="horz" lIns="93177" tIns="46589" rIns="93177" bIns="46589" rtlCol="0"/>
          <a:lstStyle>
            <a:lvl1pPr algn="l" eaLnBrk="0" hangingPunct="0">
              <a:defRPr sz="1200"/>
            </a:lvl1pPr>
          </a:lstStyle>
          <a:p>
            <a:pPr>
              <a:defRPr/>
            </a:pPr>
            <a:endParaRPr lang="en-US"/>
          </a:p>
        </p:txBody>
      </p:sp>
      <p:sp>
        <p:nvSpPr>
          <p:cNvPr id="3" name="Date Placeholder 2"/>
          <p:cNvSpPr>
            <a:spLocks noGrp="1"/>
          </p:cNvSpPr>
          <p:nvPr>
            <p:ph type="dt" sz="quarter" idx="1"/>
          </p:nvPr>
        </p:nvSpPr>
        <p:spPr>
          <a:xfrm>
            <a:off x="5265738" y="0"/>
            <a:ext cx="4029075" cy="350838"/>
          </a:xfrm>
          <a:prstGeom prst="rect">
            <a:avLst/>
          </a:prstGeom>
        </p:spPr>
        <p:txBody>
          <a:bodyPr vert="horz" lIns="93177" tIns="46589" rIns="93177" bIns="46589" rtlCol="0"/>
          <a:lstStyle>
            <a:lvl1pPr algn="r" eaLnBrk="0" hangingPunct="0">
              <a:defRPr sz="1200" smtClean="0"/>
            </a:lvl1pPr>
          </a:lstStyle>
          <a:p>
            <a:pPr>
              <a:defRPr/>
            </a:pPr>
            <a:fld id="{A38CFD88-8B74-4C29-9C01-8A55454278B2}" type="datetimeFigureOut">
              <a:rPr lang="en-US"/>
              <a:pPr>
                <a:defRPr/>
              </a:pPr>
              <a:t>2/13/2013</a:t>
            </a:fld>
            <a:endParaRPr lang="en-US"/>
          </a:p>
        </p:txBody>
      </p:sp>
      <p:sp>
        <p:nvSpPr>
          <p:cNvPr id="4" name="Footer Placeholder 3"/>
          <p:cNvSpPr>
            <a:spLocks noGrp="1"/>
          </p:cNvSpPr>
          <p:nvPr>
            <p:ph type="ftr" sz="quarter" idx="2"/>
          </p:nvPr>
        </p:nvSpPr>
        <p:spPr>
          <a:xfrm>
            <a:off x="0" y="6657975"/>
            <a:ext cx="4029075" cy="350838"/>
          </a:xfrm>
          <a:prstGeom prst="rect">
            <a:avLst/>
          </a:prstGeom>
        </p:spPr>
        <p:txBody>
          <a:bodyPr vert="horz" lIns="93177" tIns="46589" rIns="93177" bIns="46589" rtlCol="0" anchor="b"/>
          <a:lstStyle>
            <a:lvl1pPr algn="l" eaLnBrk="0" hangingPunct="0">
              <a:defRPr sz="1200"/>
            </a:lvl1pPr>
          </a:lstStyle>
          <a:p>
            <a:pPr>
              <a:defRPr/>
            </a:pPr>
            <a:endParaRPr lang="en-US"/>
          </a:p>
        </p:txBody>
      </p:sp>
      <p:sp>
        <p:nvSpPr>
          <p:cNvPr id="5" name="Slide Number Placeholder 4"/>
          <p:cNvSpPr>
            <a:spLocks noGrp="1"/>
          </p:cNvSpPr>
          <p:nvPr>
            <p:ph type="sldNum" sz="quarter" idx="3"/>
          </p:nvPr>
        </p:nvSpPr>
        <p:spPr>
          <a:xfrm>
            <a:off x="5265738" y="6657975"/>
            <a:ext cx="4029075" cy="350838"/>
          </a:xfrm>
          <a:prstGeom prst="rect">
            <a:avLst/>
          </a:prstGeom>
        </p:spPr>
        <p:txBody>
          <a:bodyPr vert="horz" lIns="93177" tIns="46589" rIns="93177" bIns="46589" rtlCol="0" anchor="b"/>
          <a:lstStyle>
            <a:lvl1pPr algn="r" eaLnBrk="0" hangingPunct="0">
              <a:defRPr sz="1200" smtClean="0"/>
            </a:lvl1pPr>
          </a:lstStyle>
          <a:p>
            <a:pPr>
              <a:defRPr/>
            </a:pPr>
            <a:fld id="{DBD34C0F-59A8-40CB-BA9E-767EF02C4579}" type="slidenum">
              <a:rPr lang="en-US"/>
              <a:pPr>
                <a:defRPr/>
              </a:pPr>
              <a:t>‹#›</a:t>
            </a:fld>
            <a:endParaRPr lang="en-US"/>
          </a:p>
        </p:txBody>
      </p:sp>
      <p:graphicFrame>
        <p:nvGraphicFramePr>
          <p:cNvPr id="11303" name="Object 39"/>
          <p:cNvGraphicFramePr>
            <a:graphicFrameLocks noChangeAspect="1"/>
          </p:cNvGraphicFramePr>
          <p:nvPr/>
        </p:nvGraphicFramePr>
        <p:xfrm>
          <a:off x="852488" y="701675"/>
          <a:ext cx="3408362" cy="2570163"/>
        </p:xfrm>
        <a:graphic>
          <a:graphicData uri="http://schemas.openxmlformats.org/presentationml/2006/ole">
            <p:oleObj spid="_x0000_s11303" name="Slide" r:id="rId3" imgW="4570378" imgH="3427437" progId="">
              <p:embed/>
            </p:oleObj>
          </a:graphicData>
        </a:graphic>
      </p:graphicFrame>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9075" cy="350838"/>
          </a:xfrm>
          <a:prstGeom prst="rect">
            <a:avLst/>
          </a:prstGeom>
        </p:spPr>
        <p:txBody>
          <a:bodyPr vert="horz" lIns="93177" tIns="46589" rIns="93177" bIns="46589" rtlCol="0"/>
          <a:lstStyle>
            <a:lvl1pPr algn="l" eaLnBrk="0" hangingPunct="0">
              <a:defRPr sz="1200"/>
            </a:lvl1pPr>
          </a:lstStyle>
          <a:p>
            <a:pPr>
              <a:defRPr/>
            </a:pPr>
            <a:endParaRPr lang="en-US"/>
          </a:p>
        </p:txBody>
      </p:sp>
      <p:sp>
        <p:nvSpPr>
          <p:cNvPr id="3" name="Date Placeholder 2"/>
          <p:cNvSpPr>
            <a:spLocks noGrp="1"/>
          </p:cNvSpPr>
          <p:nvPr>
            <p:ph type="dt" idx="1"/>
          </p:nvPr>
        </p:nvSpPr>
        <p:spPr>
          <a:xfrm>
            <a:off x="5265738" y="0"/>
            <a:ext cx="4029075" cy="350838"/>
          </a:xfrm>
          <a:prstGeom prst="rect">
            <a:avLst/>
          </a:prstGeom>
        </p:spPr>
        <p:txBody>
          <a:bodyPr vert="horz" lIns="93177" tIns="46589" rIns="93177" bIns="46589" rtlCol="0"/>
          <a:lstStyle>
            <a:lvl1pPr algn="r" eaLnBrk="0" hangingPunct="0">
              <a:defRPr sz="1200" smtClean="0"/>
            </a:lvl1pPr>
          </a:lstStyle>
          <a:p>
            <a:pPr>
              <a:defRPr/>
            </a:pPr>
            <a:fld id="{E21F5D5F-DDD4-440B-AFE0-2C847650A553}" type="datetimeFigureOut">
              <a:rPr lang="en-US"/>
              <a:pPr>
                <a:defRPr/>
              </a:pPr>
              <a:t>2/13/2013</a:t>
            </a:fld>
            <a:endParaRPr lang="en-US"/>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930275" y="3330575"/>
            <a:ext cx="7435850" cy="3154363"/>
          </a:xfrm>
          <a:prstGeom prst="rect">
            <a:avLst/>
          </a:prstGeom>
        </p:spPr>
        <p:txBody>
          <a:bodyPr vert="horz" lIns="93177" tIns="46589" rIns="93177" bIns="46589"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6657975"/>
            <a:ext cx="4029075" cy="350838"/>
          </a:xfrm>
          <a:prstGeom prst="rect">
            <a:avLst/>
          </a:prstGeom>
        </p:spPr>
        <p:txBody>
          <a:bodyPr vert="horz" lIns="93177" tIns="46589" rIns="93177" bIns="46589" rtlCol="0" anchor="b"/>
          <a:lstStyle>
            <a:lvl1pPr algn="l" eaLnBrk="0" hangingPunct="0">
              <a:defRPr sz="1200"/>
            </a:lvl1pPr>
          </a:lstStyle>
          <a:p>
            <a:pPr>
              <a:defRPr/>
            </a:pPr>
            <a:endParaRPr lang="en-US"/>
          </a:p>
        </p:txBody>
      </p:sp>
      <p:sp>
        <p:nvSpPr>
          <p:cNvPr id="7" name="Slide Number Placeholder 6"/>
          <p:cNvSpPr>
            <a:spLocks noGrp="1"/>
          </p:cNvSpPr>
          <p:nvPr>
            <p:ph type="sldNum" sz="quarter" idx="5"/>
          </p:nvPr>
        </p:nvSpPr>
        <p:spPr>
          <a:xfrm>
            <a:off x="5265738" y="6657975"/>
            <a:ext cx="4029075" cy="350838"/>
          </a:xfrm>
          <a:prstGeom prst="rect">
            <a:avLst/>
          </a:prstGeom>
        </p:spPr>
        <p:txBody>
          <a:bodyPr vert="horz" lIns="93177" tIns="46589" rIns="93177" bIns="46589" rtlCol="0" anchor="b"/>
          <a:lstStyle>
            <a:lvl1pPr algn="r" eaLnBrk="0" hangingPunct="0">
              <a:defRPr sz="1200" smtClean="0"/>
            </a:lvl1pPr>
          </a:lstStyle>
          <a:p>
            <a:pPr>
              <a:defRPr/>
            </a:pPr>
            <a:fld id="{9C2A7027-C8D9-47B5-BFD5-8CF44CCFB67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Welcome, everyone, to this webinar. I shall start with a warning that this subject is normally taught over the space of weeks to months to years depending on one’s background level of expertise; it is complex and highly technical material. Hence, I’ll be presenting a short overview, emphasizing what I consider to be some of the most important aspects within a regulatory framework and some glimpses into the state-of-the-art.</a:t>
            </a:r>
          </a:p>
        </p:txBody>
      </p:sp>
      <p:sp>
        <p:nvSpPr>
          <p:cNvPr id="184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CA3B4AC-2884-4EA7-8EB4-41EE2C66DE25}" type="slidenum">
              <a:rPr lang="en-US"/>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p:spPr>
      </p:sp>
      <p:sp>
        <p:nvSpPr>
          <p:cNvPr id="368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68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75A51C7-0C74-43FC-B192-77DEB5D9F5AD}" type="slidenum">
              <a:rPr lang="en-US"/>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p:spPr>
      </p:sp>
      <p:sp>
        <p:nvSpPr>
          <p:cNvPr id="389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Pyrite oxidation is actually a rather complex process.  It involves the transfer of 14 electrons from the S</a:t>
            </a:r>
            <a:r>
              <a:rPr lang="en-US" baseline="-25000" smtClean="0"/>
              <a:t>2</a:t>
            </a:r>
            <a:r>
              <a:rPr lang="en-US" baseline="30000" smtClean="0"/>
              <a:t>2-</a:t>
            </a:r>
            <a:r>
              <a:rPr lang="en-US" smtClean="0"/>
              <a:t> entity in pyrite to sulfate. This does not happen in one step. I have not shown all the steps because it is beyond the scope of today’s presentation and today’s presentation is complicated enough.  Also, pyrite is directly oxidized by Fe</a:t>
            </a:r>
            <a:r>
              <a:rPr lang="en-US" baseline="30000" smtClean="0"/>
              <a:t>3+</a:t>
            </a:r>
            <a:r>
              <a:rPr lang="en-US" smtClean="0"/>
              <a:t> (ferric iron) not oxygen. The overall process comes out to the same results whichever oxidant is used. I have also not mentioned the very important catalysts in the system, iron- and sulfur-oxidizing microbes. That would be another subject for discussion in another workshop. Basically, without the chemoautotrophic bacteria and archaea, the reactions that produce AMD would be much slower.</a:t>
            </a:r>
          </a:p>
        </p:txBody>
      </p:sp>
      <p:sp>
        <p:nvSpPr>
          <p:cNvPr id="389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A8017C8-DFC6-4E3F-B765-521E69E886C7}" type="slidenum">
              <a:rPr lang="en-US"/>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09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6F2E57B-5787-42BD-A634-F3D073124CCA}" type="slidenum">
              <a:rPr lang="en-US"/>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p:spPr>
      </p:sp>
      <p:sp>
        <p:nvSpPr>
          <p:cNvPr id="430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Here is what we mean by mass balances.</a:t>
            </a:r>
          </a:p>
        </p:txBody>
      </p:sp>
      <p:sp>
        <p:nvSpPr>
          <p:cNvPr id="430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23EEC75-DFBA-49CB-9659-78F87A246DEB}" type="slidenum">
              <a:rPr lang="en-US"/>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p:spPr>
      </p:sp>
      <p:sp>
        <p:nvSpPr>
          <p:cNvPr id="450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50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82E7367-C477-4093-BAC3-A048D5D2AF5E}" type="slidenum">
              <a:rPr lang="en-US"/>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2A55892-52E8-4461-BABD-BF5EBB69F0C3}" type="slidenum">
              <a:rPr lang="en-US"/>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p:spPr>
      </p:sp>
      <p:sp>
        <p:nvSpPr>
          <p:cNvPr id="491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91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BAC95EC-F899-4033-B993-275EEB0AB1FA}" type="slidenum">
              <a:rPr lang="en-US"/>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p:spPr>
      </p:sp>
      <p:sp>
        <p:nvSpPr>
          <p:cNvPr id="512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12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BD64B43-32AE-4AF3-B22E-0CEA620538A2}" type="slidenum">
              <a:rPr lang="en-US"/>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p:spPr>
      </p:sp>
      <p:sp>
        <p:nvSpPr>
          <p:cNvPr id="532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32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8450C9D-24F6-4111-937B-E411F930B1B6}" type="slidenum">
              <a:rPr lang="en-US"/>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p:spPr>
      </p:sp>
      <p:sp>
        <p:nvSpPr>
          <p:cNvPr id="552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If kinetic modeling is included, everything gets very complicated and it becomes much easier to tweek code calculations so that the results come out anyway you want. Then the assumptions become very important and must be spelled out.</a:t>
            </a:r>
          </a:p>
        </p:txBody>
      </p:sp>
      <p:sp>
        <p:nvSpPr>
          <p:cNvPr id="552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45780D7-859B-4B9B-9C94-F66726B3A3C8}" type="slidenum">
              <a:rPr lang="en-US"/>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I thought this was a rather good analogy that puts the issue of modeling and its reliability into perspective. Here you have an example of the difficulty of modeling some aspect of the environment. It’s worse than chess. Anyone who thinks that a model can provide accurate and reliable knowledge, whether it be characterization or prediction, has not heard of Murphy’s Laws. Note that I partly disagree with nate Silver’s statement: computer programs don’t rely on simplifications. It is the model they embody that relies on simplifications.</a:t>
            </a:r>
          </a:p>
        </p:txBody>
      </p:sp>
      <p:sp>
        <p:nvSpPr>
          <p:cNvPr id="204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A225F0B-1B80-47F1-88B6-588BAA7037C7}" type="slidenum">
              <a:rPr lang="en-US"/>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p:spPr>
      </p:sp>
      <p:sp>
        <p:nvSpPr>
          <p:cNvPr id="573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73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C6DE29A-7CF9-4E64-ACEA-E384DA09A8A4}" type="slidenum">
              <a:rPr lang="en-US"/>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p:spPr>
      </p:sp>
      <p:sp>
        <p:nvSpPr>
          <p:cNvPr id="593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It is important to distinguish between these 2 types of modeling. Forward modeling might be used when there is little or no site data or lab data. Inverse modeling makes maximum use of field data. Forward modeling puts a huge burden on the modeler to know a great deal about geochemical, hydrological, and microbiological processes and site conditions. It is much harder to have confidence that forward modeling is useful by itself – far too much uncertainty. The optimal approach is to collect as much field data as possible and then fill in aspects of the geochemistry with forward modeling where there is insufficient data (see Glynn and Brown, 2012). IMHO, for  regulatory purposes, if insufficient site data exists to do inverse modeling then any modeling is likely to be highly unreliable.</a:t>
            </a:r>
          </a:p>
        </p:txBody>
      </p:sp>
      <p:sp>
        <p:nvSpPr>
          <p:cNvPr id="593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874A7B6-9915-4EA5-A2CD-A92683D9FBB9}" type="slidenum">
              <a:rPr lang="en-US"/>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p:spPr>
      </p:sp>
      <p:sp>
        <p:nvSpPr>
          <p:cNvPr id="614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614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EF608C9-2C98-4F06-89CF-A9D45E9F4FEB}" type="slidenum">
              <a:rPr lang="en-US"/>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bwMode="auto">
          <a:noFill/>
          <a:ln>
            <a:solidFill>
              <a:srgbClr val="000000"/>
            </a:solidFill>
            <a:miter lim="800000"/>
            <a:headEnd/>
            <a:tailEnd/>
          </a:ln>
        </p:spPr>
      </p:sp>
      <p:sp>
        <p:nvSpPr>
          <p:cNvPr id="634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Remember it is absolutely imperative to measure any important redox species for the purposes of chemical modeling. It is </a:t>
            </a:r>
            <a:r>
              <a:rPr lang="en-US" u="sng" smtClean="0"/>
              <a:t>not possible</a:t>
            </a:r>
            <a:r>
              <a:rPr lang="en-US" smtClean="0"/>
              <a:t> to take a redox potential measurement with an electrode and determine the concentration of As(3/5) or U(4/6) – maybe Fe(2/3) under optimal conditions, but not recommended (especially because it is so easy to measure directly).</a:t>
            </a:r>
          </a:p>
        </p:txBody>
      </p:sp>
      <p:sp>
        <p:nvSpPr>
          <p:cNvPr id="634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F5BCF8F-B1D6-4CEB-BCC5-3AE416EBC5B6}" type="slidenum">
              <a:rPr lang="en-US"/>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p:spPr>
      </p:sp>
      <p:sp>
        <p:nvSpPr>
          <p:cNvPr id="655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655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0F4A7CD-B544-4E03-802B-20742E000C79}" type="slidenum">
              <a:rPr lang="en-US"/>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AB58C97-F790-409D-9D95-F5F0AAEDD5A5}" type="slidenum">
              <a:rPr lang="en-US"/>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bwMode="auto">
          <a:noFill/>
          <a:ln>
            <a:solidFill>
              <a:srgbClr val="000000"/>
            </a:solidFill>
            <a:miter lim="800000"/>
            <a:headEnd/>
            <a:tailEnd/>
          </a:ln>
        </p:spPr>
      </p:sp>
      <p:sp>
        <p:nvSpPr>
          <p:cNvPr id="716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716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06D43EB-0BCC-4483-A916-5BB6CF80C1E8}" type="slidenum">
              <a:rPr lang="en-US"/>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noFill/>
          <a:ln>
            <a:solidFill>
              <a:srgbClr val="000000"/>
            </a:solidFill>
            <a:miter lim="800000"/>
            <a:headEnd/>
            <a:tailEnd/>
          </a:ln>
        </p:spPr>
      </p:sp>
      <p:sp>
        <p:nvSpPr>
          <p:cNvPr id="737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737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B89D625-8E13-4348-A79B-6DBE5D5E87C9}" type="slidenum">
              <a:rPr lang="en-US"/>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p:spPr>
      </p:sp>
      <p:sp>
        <p:nvSpPr>
          <p:cNvPr id="757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This computation tells us that melanterite should be forming from waters that have negative pH values. We have a confirmation of this from field data collected at Iron Mountain Mines Superfund site. </a:t>
            </a:r>
          </a:p>
        </p:txBody>
      </p:sp>
      <p:sp>
        <p:nvSpPr>
          <p:cNvPr id="757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990766A-B7A2-4B68-BB75-AFDAB45D871B}" type="slidenum">
              <a:rPr lang="en-US"/>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bwMode="auto">
          <a:noFill/>
          <a:ln>
            <a:solidFill>
              <a:srgbClr val="000000"/>
            </a:solidFill>
            <a:miter lim="800000"/>
            <a:headEnd/>
            <a:tailEnd/>
          </a:ln>
        </p:spPr>
      </p:sp>
      <p:sp>
        <p:nvSpPr>
          <p:cNvPr id="778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778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0EA322F-C29D-41EF-B438-AFEF60ADABB5}" type="slidenum">
              <a:rPr lang="en-US"/>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There persists some confusion about what a model is or isn’t and it is important to recognize these characteristics. A model is always a simplification. We never know enough for it to be anything else. We simplify by idealizing, hence models are also idealizations and approximations. The important question is: are the approximate results calculated by the model useful? We often say that models represent reality but they don’t; they represent our thinking about reality. So the question becomes: How good is our thinking? The answer to that depends on education, training, experience, and creativity. Models come from concepts; if we don’t have the concepts right then the models will be flawed. Another consequence of simplification is that models are inexact and non-unique. Nevertheless, models can be very useful – mostly for enhancing our understanding, not necessarily for regulatory purposes. If the regulatory purpose includes improved understanding of the geochemical processes at a mine site, then models can be useful; if regulatory purpose is ONLY focused on compliance requirements or permitting, then models are probably not useful.</a:t>
            </a:r>
          </a:p>
        </p:txBody>
      </p:sp>
      <p:sp>
        <p:nvSpPr>
          <p:cNvPr id="225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C577160-EBF4-412E-A7BC-03725DD81B50}" type="slidenum">
              <a:rPr lang="en-US"/>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p:spPr>
      </p:sp>
      <p:sp>
        <p:nvSpPr>
          <p:cNvPr id="808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A stalactite of melanterite was found underground at Iron Mountain Mines with water dripping from its tip with pH of -0.7 (the beaker is 2 liters for scale). Also this water had a temperature of 35°C underground and when it was brought outside to cooler temperatures of about 22°C, about a third of the water crystallized to melanterite, suggesting it was near equilibrium conditions.</a:t>
            </a:r>
          </a:p>
          <a:p>
            <a:pPr>
              <a:spcBef>
                <a:spcPct val="0"/>
              </a:spcBef>
            </a:pPr>
            <a:endParaRPr lang="en-US" smtClean="0"/>
          </a:p>
        </p:txBody>
      </p:sp>
      <p:sp>
        <p:nvSpPr>
          <p:cNvPr id="808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5DCDD1D-D357-4075-B5B0-B6C5C011987C}" type="slidenum">
              <a:rPr lang="en-US"/>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62CEA74-8C0E-4D8E-931A-E23C96BF59E4}" type="slidenum">
              <a:rPr lang="en-US">
                <a:latin typeface="Arial" charset="0"/>
              </a:rPr>
              <a:pPr/>
              <a:t>31</a:t>
            </a:fld>
            <a:endParaRPr lang="en-US">
              <a:latin typeface="Arial" charset="0"/>
            </a:endParaRPr>
          </a:p>
        </p:txBody>
      </p:sp>
      <p:sp>
        <p:nvSpPr>
          <p:cNvPr id="8294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29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bwMode="auto">
          <a:noFill/>
          <a:ln>
            <a:solidFill>
              <a:srgbClr val="000000"/>
            </a:solidFill>
            <a:miter lim="800000"/>
            <a:headEnd/>
            <a:tailEnd/>
          </a:ln>
        </p:spPr>
      </p:sp>
      <p:sp>
        <p:nvSpPr>
          <p:cNvPr id="849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849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97F204C-F78E-4CC9-BE81-E3E4F3A51E9D}" type="slidenum">
              <a:rPr lang="en-US"/>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bwMode="auto">
          <a:noFill/>
          <a:ln>
            <a:solidFill>
              <a:srgbClr val="000000"/>
            </a:solidFill>
            <a:miter lim="800000"/>
            <a:headEnd/>
            <a:tailEnd/>
          </a:ln>
        </p:spPr>
      </p:sp>
      <p:sp>
        <p:nvSpPr>
          <p:cNvPr id="870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870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8B3DF7A-BDE1-40B7-AD77-D0312FCE41C3}" type="slidenum">
              <a:rPr lang="en-US"/>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noFill/>
          <a:ln>
            <a:solidFill>
              <a:srgbClr val="000000"/>
            </a:solidFill>
            <a:miter lim="800000"/>
            <a:headEnd/>
            <a:tailEnd/>
          </a:ln>
        </p:spPr>
      </p:sp>
      <p:sp>
        <p:nvSpPr>
          <p:cNvPr id="890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890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F382F2A-C825-41CF-A875-19B1A373AC5E}" type="slidenum">
              <a:rPr lang="en-US"/>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bwMode="auto">
          <a:noFill/>
          <a:ln>
            <a:solidFill>
              <a:srgbClr val="000000"/>
            </a:solidFill>
            <a:miter lim="800000"/>
            <a:headEnd/>
            <a:tailEnd/>
          </a:ln>
        </p:spPr>
      </p:sp>
      <p:sp>
        <p:nvSpPr>
          <p:cNvPr id="911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We are currently engaged with the Iron Mountain Mines Superfund site, determining the rates of iron oxidation and precipitation in a diversion pipeline and the geochemical and microbiological factors. Stay tuned.</a:t>
            </a:r>
          </a:p>
        </p:txBody>
      </p:sp>
      <p:sp>
        <p:nvSpPr>
          <p:cNvPr id="911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08B65AA-876E-4915-8E34-1521509A9717}" type="slidenum">
              <a:rPr lang="en-US"/>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Here are the 4 processes that can oxidize or reduce dissolved Fe in AMD. One can measure the net result (as Gammons et al did for the Rio Tinto, Rio Agrio, and Rio Odiel) and recognizing that microbial oxidation and photoreduction for surface waters are predominant in controlling Fe(II/III) concentrations and measuring concentrations over time during night and day, these investigators were able to determine each rate. This study is an excellent review and application of the state-of-the-art with respect to Fe(II) oxidation and Fe(III) reduction in AMD.</a:t>
            </a:r>
          </a:p>
        </p:txBody>
      </p:sp>
      <p:sp>
        <p:nvSpPr>
          <p:cNvPr id="931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9E0FCAB-0532-4FA7-A862-E705510E83F9}" type="slidenum">
              <a:rPr lang="en-US"/>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bwMode="auto">
          <a:noFill/>
          <a:ln>
            <a:solidFill>
              <a:srgbClr val="000000"/>
            </a:solidFill>
            <a:miter lim="800000"/>
            <a:headEnd/>
            <a:tailEnd/>
          </a:ln>
        </p:spPr>
      </p:sp>
      <p:sp>
        <p:nvSpPr>
          <p:cNvPr id="952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The fact that the Fe(II) concentrations never go to zero (except in the upper Rio Odiel) suggests there may be some Fe reduction in the sediments and diffusion of Fe(II) into the water column. Although lab and field rates are somewhat similar, there are some differences and if you want to know field rates, you have to measure them. One obvious source of uncertainty in any prediction is how much cloud cover will there be?</a:t>
            </a:r>
          </a:p>
        </p:txBody>
      </p:sp>
      <p:sp>
        <p:nvSpPr>
          <p:cNvPr id="952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43208EE-6D17-4767-B9CF-F82ED15AC1D0}" type="slidenum">
              <a:rPr lang="en-US"/>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p:spPr>
      </p:sp>
      <p:sp>
        <p:nvSpPr>
          <p:cNvPr id="972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972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5FBEB7-49F5-4607-B5FD-D7C66FB27AD8}" type="slidenum">
              <a:rPr lang="en-US"/>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993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8276BF9-DD5F-4755-AC84-D3AC563BE0C8}" type="slidenum">
              <a:rPr lang="en-US"/>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xfrm>
            <a:off x="2895600" y="152400"/>
            <a:ext cx="3505200" cy="2628900"/>
          </a:xfrm>
          <a:noFill/>
          <a:ln>
            <a:solidFill>
              <a:srgbClr val="000000"/>
            </a:solidFill>
            <a:miter lim="800000"/>
            <a:headEnd/>
            <a:tailEnd/>
          </a:ln>
        </p:spPr>
      </p:sp>
      <p:sp>
        <p:nvSpPr>
          <p:cNvPr id="24578" name="Notes Placeholder 2"/>
          <p:cNvSpPr>
            <a:spLocks noGrp="1"/>
          </p:cNvSpPr>
          <p:nvPr>
            <p:ph type="body" idx="1"/>
          </p:nvPr>
        </p:nvSpPr>
        <p:spPr bwMode="auto">
          <a:xfrm>
            <a:off x="457200" y="2819400"/>
            <a:ext cx="8763000" cy="4114800"/>
          </a:xfrm>
          <a:noFill/>
        </p:spPr>
        <p:txBody>
          <a:bodyPr wrap="square" numCol="1" anchor="t" anchorCtr="0" compatLnSpc="1">
            <a:prstTxWarp prst="textNoShape">
              <a:avLst/>
            </a:prstTxWarp>
          </a:bodyPr>
          <a:lstStyle/>
          <a:p>
            <a:pPr>
              <a:spcBef>
                <a:spcPct val="0"/>
              </a:spcBef>
            </a:pPr>
            <a:r>
              <a:rPr lang="en-US" smtClean="0"/>
              <a:t>People often refer to the MINTEQ model, or the PHREEQC model, but that is incorrect. These are not models! They are computer programs or codes. If someone says they used the PHREEQC model to compute something, ask them what the model is and remind them that PHREEQC is a code that has gone through numerous versions and incorporates several models (such as the ion-association model and the Pitzer ion-interaction model) and has several databases. They need to spell out which models and databases they are using, not only which codes. Models don’t change nearly as much as codes do.</a:t>
            </a:r>
          </a:p>
          <a:p>
            <a:pPr>
              <a:spcBef>
                <a:spcPct val="0"/>
              </a:spcBef>
            </a:pPr>
            <a:endParaRPr lang="en-US" smtClean="0"/>
          </a:p>
          <a:p>
            <a:pPr>
              <a:spcBef>
                <a:spcPct val="0"/>
              </a:spcBef>
            </a:pPr>
            <a:r>
              <a:rPr lang="en-US" smtClean="0"/>
              <a:t>Models are not “representations of reality” because (1) we don’t know what reality is to begin with (if we did  we wouldn’t need a model) and (2) we cannot represent reality, we can only represent our thinking about reality. We don’t know what it means to represent reality. We don’t know what it means to represent something we can’t define and by using language we limit our ability to express that representation. [Gregory quote, p. 1912 of Nordstrom, 2012]. “The minute we begin to talk about this world, however, it somehow becomes transformed into another world, an interpreted world, a world delimited by language.” Some people are so immersed in mathematics that they think models are only mathematical equations. Most field-based scientists understand that there is far more to modeling than the application of mathematics. Likewise with statistics. Applying statistics to a set of data does not a scientific model make. It requires interpretation.</a:t>
            </a:r>
          </a:p>
          <a:p>
            <a:pPr>
              <a:spcBef>
                <a:spcPct val="0"/>
              </a:spcBef>
            </a:pPr>
            <a:endParaRPr lang="en-US" smtClean="0"/>
          </a:p>
          <a:p>
            <a:pPr>
              <a:spcBef>
                <a:spcPct val="0"/>
              </a:spcBef>
            </a:pPr>
            <a:r>
              <a:rPr lang="en-US" smtClean="0"/>
              <a:t>Models are not unique, exact, complete, accurate, or true. Models are also not totally wrong nor useless nor totally incorrect. You have to be careful of this tendency to put things into B&amp;W boxes. The world is grey. Some people are fond of the quote “All models are wrong, some are just more useful than others.” I don’t agree because this statement is another B&amp;W type statement. We shouldn’t say that all models are wrong or any model is right because it is too simple a statement. We should simply say that all models are approximations and some are better approximations than others depending on the objectives, the system being studied, and the limitations of the model for the specified conditions.</a:t>
            </a:r>
          </a:p>
        </p:txBody>
      </p:sp>
      <p:sp>
        <p:nvSpPr>
          <p:cNvPr id="245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7B537E4-A772-4B68-9DBB-91F1884E460B}" type="slidenum">
              <a:rPr lang="en-US"/>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bwMode="auto">
          <a:noFill/>
          <a:ln>
            <a:solidFill>
              <a:srgbClr val="000000"/>
            </a:solidFill>
            <a:miter lim="800000"/>
            <a:headEnd/>
            <a:tailEnd/>
          </a:ln>
        </p:spPr>
      </p:sp>
      <p:sp>
        <p:nvSpPr>
          <p:cNvPr id="1013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13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DF6FB91-2797-4AB6-BA26-0BDE897C7B7E}" type="slidenum">
              <a:rPr lang="en-US"/>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bwMode="auto">
          <a:noFill/>
          <a:ln>
            <a:solidFill>
              <a:srgbClr val="000000"/>
            </a:solidFill>
            <a:miter lim="800000"/>
            <a:headEnd/>
            <a:tailEnd/>
          </a:ln>
        </p:spPr>
      </p:sp>
      <p:sp>
        <p:nvSpPr>
          <p:cNvPr id="1034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34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78A93B0-6D95-40A9-9217-9AC87A50EB98}" type="slidenum">
              <a:rPr lang="en-US"/>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bwMode="auto">
          <a:noFill/>
          <a:ln>
            <a:solidFill>
              <a:srgbClr val="000000"/>
            </a:solidFill>
            <a:miter lim="800000"/>
            <a:headEnd/>
            <a:tailEnd/>
          </a:ln>
        </p:spPr>
      </p:sp>
      <p:sp>
        <p:nvSpPr>
          <p:cNvPr id="1054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54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170C57B-F0A6-411E-8B18-5F764CCF49DC}" type="slidenum">
              <a:rPr lang="en-US"/>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bwMode="auto">
          <a:noFill/>
          <a:ln>
            <a:solidFill>
              <a:srgbClr val="000000"/>
            </a:solidFill>
            <a:miter lim="800000"/>
            <a:headEnd/>
            <a:tailEnd/>
          </a:ln>
        </p:spPr>
      </p:sp>
      <p:sp>
        <p:nvSpPr>
          <p:cNvPr id="1075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75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32BD800-1A7B-4856-9D00-0FD081C34A88}" type="slidenum">
              <a:rPr lang="en-US"/>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bwMode="auto">
          <a:noFill/>
          <a:ln>
            <a:solidFill>
              <a:srgbClr val="000000"/>
            </a:solidFill>
            <a:miter lim="800000"/>
            <a:headEnd/>
            <a:tailEnd/>
          </a:ln>
        </p:spPr>
      </p:sp>
      <p:sp>
        <p:nvSpPr>
          <p:cNvPr id="1095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**An appropriate corollary of Chamberlin’s method is that if someone has presented what you feel is a best-case scenario prediction, have them do a worst-case scenario. If someone has “validated” their model, have them also invalidate it!</a:t>
            </a:r>
          </a:p>
        </p:txBody>
      </p:sp>
      <p:sp>
        <p:nvSpPr>
          <p:cNvPr id="1095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FA2773C-3240-4BA7-A20C-89B175666CD8}" type="slidenum">
              <a:rPr lang="en-US"/>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p:cNvSpPr>
          <p:nvPr>
            <p:ph type="sldImg"/>
          </p:nvPr>
        </p:nvSpPr>
        <p:spPr bwMode="auto">
          <a:noFill/>
          <a:ln>
            <a:solidFill>
              <a:srgbClr val="000000"/>
            </a:solidFill>
            <a:miter lim="800000"/>
            <a:headEnd/>
            <a:tailEnd/>
          </a:ln>
        </p:spPr>
      </p:sp>
      <p:sp>
        <p:nvSpPr>
          <p:cNvPr id="1116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16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7FC9ED4-DDFE-42C9-9034-1153E1AFEDB7}" type="slidenum">
              <a:rPr lang="en-US"/>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p:cNvSpPr>
          <p:nvPr>
            <p:ph type="sldImg"/>
          </p:nvPr>
        </p:nvSpPr>
        <p:spPr bwMode="auto">
          <a:noFill/>
          <a:ln>
            <a:solidFill>
              <a:srgbClr val="000000"/>
            </a:solidFill>
            <a:miter lim="800000"/>
            <a:headEnd/>
            <a:tailEnd/>
          </a:ln>
        </p:spPr>
      </p:sp>
      <p:sp>
        <p:nvSpPr>
          <p:cNvPr id="1136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36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838E67B-EA9E-441A-A6EF-E9BFEC247546}" type="slidenum">
              <a:rPr lang="en-US"/>
              <a:pPr/>
              <a:t>46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p:spPr>
      </p:sp>
      <p:sp>
        <p:nvSpPr>
          <p:cNvPr id="266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It is important to recognize that we compare the consequences of our models with independent observations, not the model itself. Einstein and Infeld (1938, The Evolution of Physics) made it clear that we cannot compare our theories with the real world; we can only compare the predictions from our theories with our theory-laden observations of the world.</a:t>
            </a:r>
          </a:p>
        </p:txBody>
      </p:sp>
      <p:sp>
        <p:nvSpPr>
          <p:cNvPr id="266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79788B5-DFA2-4F9C-AC14-F228F1202535}" type="slidenum">
              <a:rPr lang="en-US"/>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p:spPr>
      </p:sp>
      <p:sp>
        <p:nvSpPr>
          <p:cNvPr id="286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So if someone says that they have predicted the water chemistry of a pit lake 50 years into the future – the important question to ask is </a:t>
            </a:r>
            <a:r>
              <a:rPr lang="en-US" u="sng" smtClean="0"/>
              <a:t>where is the data to show that such a prediction has been tested and shown to have agreed with observation?</a:t>
            </a:r>
            <a:r>
              <a:rPr lang="en-US" smtClean="0"/>
              <a:t>! </a:t>
            </a:r>
            <a:r>
              <a:rPr lang="en-US" u="sng" smtClean="0"/>
              <a:t>How well do these types of models really predict?</a:t>
            </a:r>
            <a:r>
              <a:rPr lang="en-US" smtClean="0"/>
              <a:t> They would have a hard time answering that question because of the lack of data. If we don’t have a confirmation from a test of the model, then we have no basis to have any confidence in the model. Without confirmation, it’s guesswork, not science.</a:t>
            </a:r>
          </a:p>
        </p:txBody>
      </p:sp>
      <p:sp>
        <p:nvSpPr>
          <p:cNvPr id="286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D1B5F75-8854-4AC5-B8F0-50BA9CE62E3D}" type="slidenum">
              <a:rPr lang="en-US"/>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07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25DCB82-0EF0-4A37-A7B9-A3C7457A0253}" type="slidenum">
              <a:rPr lang="en-US"/>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27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0C3B1E3-9182-4E73-B1D8-7125804BB291}" type="slidenum">
              <a:rPr lang="en-US"/>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Another source of confusion, even for modelers, is the difference between time-dependent prediction and time-independent prediction. [</a:t>
            </a:r>
            <a:r>
              <a:rPr lang="en-US" i="1" smtClean="0">
                <a:solidFill>
                  <a:srgbClr val="FF0000"/>
                </a:solidFill>
              </a:rPr>
              <a:t>read slide here</a:t>
            </a:r>
            <a:r>
              <a:rPr lang="en-US" smtClean="0"/>
              <a:t>]. Groundwater modelers and reactive-transport modelers are always working with time as an explicit variable, geochemists often work with time as an implicit or non-existent variable. Geochemists who produce kinetic data on the dissolution or precipitation rates of minerals are working explicitly in time but it is “lab” time which does not necessarily have anything to do with “field” time. In making future predictions, such as predicting groundwater conditions given certain properties and boundary conditions, we are actually trying to make our logical predictions conform to temporal predictions. In so doing, we have to acknowledge that there are some serious limitations in this endeavor because there are some factors that are beyond our ability to predict. This issue was brought out nicely by research in the field of chaos theory and non-linear dynamics (remember the “butterfly effect”).</a:t>
            </a:r>
          </a:p>
        </p:txBody>
      </p:sp>
      <p:sp>
        <p:nvSpPr>
          <p:cNvPr id="348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F491732-04C7-42BF-B6CE-BBBBF7E684A8}" type="slidenum">
              <a:rPr lang="en-US"/>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6350"/>
            <a:ext cx="9140825" cy="6851650"/>
            <a:chOff x="0" y="4"/>
            <a:chExt cx="5758" cy="4316"/>
          </a:xfrm>
        </p:grpSpPr>
        <p:grpSp>
          <p:nvGrpSpPr>
            <p:cNvPr id="5" name="Group 3"/>
            <p:cNvGrpSpPr>
              <a:grpSpLocks/>
            </p:cNvGrpSpPr>
            <p:nvPr/>
          </p:nvGrpSpPr>
          <p:grpSpPr bwMode="auto">
            <a:xfrm>
              <a:off x="0" y="1161"/>
              <a:ext cx="5758" cy="3159"/>
              <a:chOff x="0" y="1161"/>
              <a:chExt cx="5758" cy="3159"/>
            </a:xfrm>
          </p:grpSpPr>
          <p:sp>
            <p:nvSpPr>
              <p:cNvPr id="16" name="Freeform 4"/>
              <p:cNvSpPr>
                <a:spLocks/>
              </p:cNvSpPr>
              <p:nvPr/>
            </p:nvSpPr>
            <p:spPr bwMode="hidden">
              <a:xfrm>
                <a:off x="558" y="1161"/>
                <a:ext cx="5200" cy="3159"/>
              </a:xfrm>
              <a:custGeom>
                <a:avLst/>
                <a:gdLst/>
                <a:ahLst/>
                <a:cxnLst>
                  <a:cxn ang="0">
                    <a:pos x="0" y="3159"/>
                  </a:cxn>
                  <a:cxn ang="0">
                    <a:pos x="5184" y="3159"/>
                  </a:cxn>
                  <a:cxn ang="0">
                    <a:pos x="5184" y="0"/>
                  </a:cxn>
                  <a:cxn ang="0">
                    <a:pos x="0" y="0"/>
                  </a:cxn>
                  <a:cxn ang="0">
                    <a:pos x="0" y="3159"/>
                  </a:cxn>
                  <a:cxn ang="0">
                    <a:pos x="0" y="3159"/>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pPr eaLnBrk="0" hangingPunct="0">
                  <a:defRPr/>
                </a:pPr>
                <a:endParaRPr lang="en-US"/>
              </a:p>
            </p:txBody>
          </p:sp>
          <p:sp>
            <p:nvSpPr>
              <p:cNvPr id="17" name="Freeform 5"/>
              <p:cNvSpPr>
                <a:spLocks/>
              </p:cNvSpPr>
              <p:nvPr/>
            </p:nvSpPr>
            <p:spPr bwMode="hidden">
              <a:xfrm>
                <a:off x="0" y="1161"/>
                <a:ext cx="558" cy="3159"/>
              </a:xfrm>
              <a:custGeom>
                <a:avLst/>
                <a:gdLst/>
                <a:ahLst/>
                <a:cxnLst>
                  <a:cxn ang="0">
                    <a:pos x="0" y="0"/>
                  </a:cxn>
                  <a:cxn ang="0">
                    <a:pos x="0" y="3159"/>
                  </a:cxn>
                  <a:cxn ang="0">
                    <a:pos x="556" y="3159"/>
                  </a:cxn>
                  <a:cxn ang="0">
                    <a:pos x="556" y="0"/>
                  </a:cxn>
                  <a:cxn ang="0">
                    <a:pos x="0" y="0"/>
                  </a:cxn>
                  <a:cxn ang="0">
                    <a:pos x="0" y="0"/>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pPr eaLnBrk="0" hangingPunct="0">
                  <a:defRPr/>
                </a:pPr>
                <a:endParaRPr lang="en-US"/>
              </a:p>
            </p:txBody>
          </p:sp>
        </p:grpSp>
        <p:sp>
          <p:nvSpPr>
            <p:cNvPr id="6" name="Freeform 6"/>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pPr eaLnBrk="0" hangingPunct="0">
                <a:defRPr/>
              </a:pPr>
              <a:endParaRPr lang="en-US"/>
            </a:p>
          </p:txBody>
        </p:sp>
        <p:sp>
          <p:nvSpPr>
            <p:cNvPr id="7" name="Freeform 7"/>
            <p:cNvSpPr>
              <a:spLocks/>
            </p:cNvSpPr>
            <p:nvPr/>
          </p:nvSpPr>
          <p:spPr bwMode="ltGray">
            <a:xfrm>
              <a:off x="767" y="1155"/>
              <a:ext cx="252" cy="12"/>
            </a:xfrm>
            <a:custGeom>
              <a:avLst/>
              <a:gdLst/>
              <a:ahLst/>
              <a:cxnLst>
                <a:cxn ang="0">
                  <a:pos x="251" y="0"/>
                </a:cxn>
                <a:cxn ang="0">
                  <a:pos x="0" y="0"/>
                </a:cxn>
                <a:cxn ang="0">
                  <a:pos x="0" y="12"/>
                </a:cxn>
                <a:cxn ang="0">
                  <a:pos x="251" y="12"/>
                </a:cxn>
                <a:cxn ang="0">
                  <a:pos x="251" y="0"/>
                </a:cxn>
                <a:cxn ang="0">
                  <a:pos x="251" y="0"/>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pPr eaLnBrk="0" hangingPunct="0">
                <a:defRPr/>
              </a:pPr>
              <a:endParaRPr lang="en-US"/>
            </a:p>
          </p:txBody>
        </p:sp>
        <p:sp>
          <p:nvSpPr>
            <p:cNvPr id="8" name="Freeform 8"/>
            <p:cNvSpPr>
              <a:spLocks/>
            </p:cNvSpPr>
            <p:nvPr/>
          </p:nvSpPr>
          <p:spPr bwMode="ltGray">
            <a:xfrm>
              <a:off x="0" y="1155"/>
              <a:ext cx="351" cy="12"/>
            </a:xfrm>
            <a:custGeom>
              <a:avLst/>
              <a:gdLst/>
              <a:ahLst/>
              <a:cxnLst>
                <a:cxn ang="0">
                  <a:pos x="0" y="0"/>
                </a:cxn>
                <a:cxn ang="0">
                  <a:pos x="0" y="12"/>
                </a:cxn>
                <a:cxn ang="0">
                  <a:pos x="251" y="12"/>
                </a:cxn>
                <a:cxn ang="0">
                  <a:pos x="251" y="0"/>
                </a:cxn>
                <a:cxn ang="0">
                  <a:pos x="0" y="0"/>
                </a:cxn>
                <a:cxn ang="0">
                  <a:pos x="0" y="0"/>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pPr eaLnBrk="0" hangingPunct="0">
                <a:defRPr/>
              </a:pPr>
              <a:endParaRPr lang="en-US"/>
            </a:p>
          </p:txBody>
        </p:sp>
        <p:grpSp>
          <p:nvGrpSpPr>
            <p:cNvPr id="9" name="Group 9"/>
            <p:cNvGrpSpPr>
              <a:grpSpLocks/>
            </p:cNvGrpSpPr>
            <p:nvPr/>
          </p:nvGrpSpPr>
          <p:grpSpPr bwMode="auto">
            <a:xfrm>
              <a:off x="348" y="4"/>
              <a:ext cx="5410" cy="4316"/>
              <a:chOff x="348" y="4"/>
              <a:chExt cx="5410" cy="4316"/>
            </a:xfrm>
          </p:grpSpPr>
          <p:sp>
            <p:nvSpPr>
              <p:cNvPr id="10" name="Freeform 10"/>
              <p:cNvSpPr>
                <a:spLocks/>
              </p:cNvSpPr>
              <p:nvPr/>
            </p:nvSpPr>
            <p:spPr bwMode="ltGray">
              <a:xfrm>
                <a:off x="552" y="4"/>
                <a:ext cx="12" cy="695"/>
              </a:xfrm>
              <a:custGeom>
                <a:avLst/>
                <a:gdLst/>
                <a:ahLst/>
                <a:cxnLst>
                  <a:cxn ang="0">
                    <a:pos x="12" y="0"/>
                  </a:cxn>
                  <a:cxn ang="0">
                    <a:pos x="0" y="0"/>
                  </a:cxn>
                  <a:cxn ang="0">
                    <a:pos x="0" y="695"/>
                  </a:cxn>
                  <a:cxn ang="0">
                    <a:pos x="12" y="695"/>
                  </a:cxn>
                  <a:cxn ang="0">
                    <a:pos x="12" y="0"/>
                  </a:cxn>
                  <a:cxn ang="0">
                    <a:pos x="12" y="0"/>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pPr eaLnBrk="0" hangingPunct="0">
                  <a:defRPr/>
                </a:pPr>
                <a:endParaRPr lang="en-US"/>
              </a:p>
            </p:txBody>
          </p:sp>
          <p:sp>
            <p:nvSpPr>
              <p:cNvPr id="11" name="Freeform 11"/>
              <p:cNvSpPr>
                <a:spLocks/>
              </p:cNvSpPr>
              <p:nvPr/>
            </p:nvSpPr>
            <p:spPr bwMode="ltGray">
              <a:xfrm>
                <a:off x="552" y="1623"/>
                <a:ext cx="12" cy="2697"/>
              </a:xfrm>
              <a:custGeom>
                <a:avLst/>
                <a:gdLst/>
                <a:ahLst/>
                <a:cxnLst>
                  <a:cxn ang="0">
                    <a:pos x="0" y="2697"/>
                  </a:cxn>
                  <a:cxn ang="0">
                    <a:pos x="12" y="2697"/>
                  </a:cxn>
                  <a:cxn ang="0">
                    <a:pos x="12" y="0"/>
                  </a:cxn>
                  <a:cxn ang="0">
                    <a:pos x="0" y="0"/>
                  </a:cxn>
                  <a:cxn ang="0">
                    <a:pos x="0" y="2697"/>
                  </a:cxn>
                  <a:cxn ang="0">
                    <a:pos x="0" y="2697"/>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pPr eaLnBrk="0" hangingPunct="0">
                  <a:defRPr/>
                </a:pPr>
                <a:endParaRPr lang="en-US"/>
              </a:p>
            </p:txBody>
          </p:sp>
          <p:sp>
            <p:nvSpPr>
              <p:cNvPr id="12" name="Freeform 12"/>
              <p:cNvSpPr>
                <a:spLocks/>
              </p:cNvSpPr>
              <p:nvPr/>
            </p:nvSpPr>
            <p:spPr bwMode="ltGray">
              <a:xfrm>
                <a:off x="1019" y="1155"/>
                <a:ext cx="4739" cy="12"/>
              </a:xfrm>
              <a:custGeom>
                <a:avLst/>
                <a:gdLst/>
                <a:ahLst/>
                <a:cxnLst>
                  <a:cxn ang="0">
                    <a:pos x="4724" y="0"/>
                  </a:cxn>
                  <a:cxn ang="0">
                    <a:pos x="0" y="0"/>
                  </a:cxn>
                  <a:cxn ang="0">
                    <a:pos x="0" y="12"/>
                  </a:cxn>
                  <a:cxn ang="0">
                    <a:pos x="4724" y="12"/>
                  </a:cxn>
                  <a:cxn ang="0">
                    <a:pos x="4724" y="0"/>
                  </a:cxn>
                  <a:cxn ang="0">
                    <a:pos x="4724" y="0"/>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pPr eaLnBrk="0" hangingPunct="0">
                  <a:defRPr/>
                </a:pPr>
                <a:endParaRPr lang="en-US"/>
              </a:p>
            </p:txBody>
          </p:sp>
          <p:sp>
            <p:nvSpPr>
              <p:cNvPr id="13" name="Freeform 13"/>
              <p:cNvSpPr>
                <a:spLocks/>
              </p:cNvSpPr>
              <p:nvPr/>
            </p:nvSpPr>
            <p:spPr bwMode="ltGray">
              <a:xfrm>
                <a:off x="552" y="1371"/>
                <a:ext cx="12" cy="252"/>
              </a:xfrm>
              <a:custGeom>
                <a:avLst/>
                <a:gdLst/>
                <a:ahLst/>
                <a:cxnLst>
                  <a:cxn ang="0">
                    <a:pos x="0" y="252"/>
                  </a:cxn>
                  <a:cxn ang="0">
                    <a:pos x="12" y="252"/>
                  </a:cxn>
                  <a:cxn ang="0">
                    <a:pos x="12" y="0"/>
                  </a:cxn>
                  <a:cxn ang="0">
                    <a:pos x="0" y="0"/>
                  </a:cxn>
                  <a:cxn ang="0">
                    <a:pos x="0" y="252"/>
                  </a:cxn>
                  <a:cxn ang="0">
                    <a:pos x="0" y="252"/>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pPr eaLnBrk="0" hangingPunct="0">
                  <a:defRPr/>
                </a:pPr>
                <a:endParaRPr lang="en-US"/>
              </a:p>
            </p:txBody>
          </p:sp>
          <p:sp>
            <p:nvSpPr>
              <p:cNvPr id="14" name="Freeform 14"/>
              <p:cNvSpPr>
                <a:spLocks/>
              </p:cNvSpPr>
              <p:nvPr/>
            </p:nvSpPr>
            <p:spPr bwMode="ltGray">
              <a:xfrm>
                <a:off x="552" y="699"/>
                <a:ext cx="12" cy="252"/>
              </a:xfrm>
              <a:custGeom>
                <a:avLst/>
                <a:gdLst/>
                <a:ahLst/>
                <a:cxnLst>
                  <a:cxn ang="0">
                    <a:pos x="12" y="0"/>
                  </a:cxn>
                  <a:cxn ang="0">
                    <a:pos x="0" y="0"/>
                  </a:cxn>
                  <a:cxn ang="0">
                    <a:pos x="0" y="252"/>
                  </a:cxn>
                  <a:cxn ang="0">
                    <a:pos x="12" y="252"/>
                  </a:cxn>
                  <a:cxn ang="0">
                    <a:pos x="12" y="0"/>
                  </a:cxn>
                  <a:cxn ang="0">
                    <a:pos x="12" y="0"/>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pPr eaLnBrk="0" hangingPunct="0">
                  <a:defRPr/>
                </a:pPr>
                <a:endParaRPr lang="en-US"/>
              </a:p>
            </p:txBody>
          </p:sp>
          <p:sp>
            <p:nvSpPr>
              <p:cNvPr id="15" name="Freeform 15"/>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pPr eaLnBrk="0" hangingPunct="0">
                  <a:defRPr/>
                </a:pPr>
                <a:endParaRPr lang="en-US"/>
              </a:p>
            </p:txBody>
          </p:sp>
        </p:grpSp>
      </p:grpSp>
      <p:sp>
        <p:nvSpPr>
          <p:cNvPr id="38928" name="Rectangle 16"/>
          <p:cNvSpPr>
            <a:spLocks noGrp="1" noChangeArrowheads="1"/>
          </p:cNvSpPr>
          <p:nvPr>
            <p:ph type="ctrTitle" sz="quarter"/>
          </p:nvPr>
        </p:nvSpPr>
        <p:spPr>
          <a:xfrm>
            <a:off x="1066800" y="1997075"/>
            <a:ext cx="7086600" cy="1431925"/>
          </a:xfrm>
        </p:spPr>
        <p:txBody>
          <a:bodyPr anchor="b"/>
          <a:lstStyle>
            <a:lvl1pPr>
              <a:defRPr/>
            </a:lvl1pPr>
          </a:lstStyle>
          <a:p>
            <a:r>
              <a:rPr lang="en-US"/>
              <a:t>Click to edit Master title style</a:t>
            </a:r>
          </a:p>
        </p:txBody>
      </p:sp>
      <p:sp>
        <p:nvSpPr>
          <p:cNvPr id="38929" name="Rectangle 17"/>
          <p:cNvSpPr>
            <a:spLocks noGrp="1" noChangeArrowheads="1"/>
          </p:cNvSpPr>
          <p:nvPr>
            <p:ph type="subTitle" sz="quarter" idx="1"/>
          </p:nvPr>
        </p:nvSpPr>
        <p:spPr>
          <a:xfrm>
            <a:off x="1066800" y="3886200"/>
            <a:ext cx="6400800" cy="1752600"/>
          </a:xfrm>
        </p:spPr>
        <p:txBody>
          <a:bodyPr/>
          <a:lstStyle>
            <a:lvl1pPr marL="0" indent="0">
              <a:buFont typeface="Wingdings" pitchFamily="2" charset="2"/>
              <a:buNone/>
              <a:defRPr/>
            </a:lvl1pPr>
          </a:lstStyle>
          <a:p>
            <a:r>
              <a:rPr lang="en-US"/>
              <a:t>Click to edit Master subtitle style</a:t>
            </a:r>
          </a:p>
        </p:txBody>
      </p:sp>
      <p:sp>
        <p:nvSpPr>
          <p:cNvPr id="18" name="Rectangle 18"/>
          <p:cNvSpPr>
            <a:spLocks noGrp="1" noChangeArrowheads="1"/>
          </p:cNvSpPr>
          <p:nvPr>
            <p:ph type="dt" sz="quarter" idx="10"/>
          </p:nvPr>
        </p:nvSpPr>
        <p:spPr/>
        <p:txBody>
          <a:bodyPr/>
          <a:lstStyle>
            <a:lvl1pPr>
              <a:defRPr/>
            </a:lvl1pPr>
          </a:lstStyle>
          <a:p>
            <a:pPr>
              <a:defRPr/>
            </a:pPr>
            <a:endParaRPr lang="en-US"/>
          </a:p>
        </p:txBody>
      </p:sp>
      <p:sp>
        <p:nvSpPr>
          <p:cNvPr id="19" name="Rectangle 19"/>
          <p:cNvSpPr>
            <a:spLocks noGrp="1" noChangeArrowheads="1"/>
          </p:cNvSpPr>
          <p:nvPr>
            <p:ph type="ftr" sz="quarter" idx="11"/>
          </p:nvPr>
        </p:nvSpPr>
        <p:spPr>
          <a:xfrm>
            <a:off x="3352800" y="6248400"/>
            <a:ext cx="2895600" cy="457200"/>
          </a:xfrm>
        </p:spPr>
        <p:txBody>
          <a:bodyPr/>
          <a:lstStyle>
            <a:lvl1pPr>
              <a:defRPr/>
            </a:lvl1pPr>
          </a:lstStyle>
          <a:p>
            <a:pPr>
              <a:defRPr/>
            </a:pPr>
            <a:endParaRPr lang="en-US"/>
          </a:p>
        </p:txBody>
      </p:sp>
      <p:sp>
        <p:nvSpPr>
          <p:cNvPr id="20" name="Rectangle 20"/>
          <p:cNvSpPr>
            <a:spLocks noGrp="1" noChangeArrowheads="1"/>
          </p:cNvSpPr>
          <p:nvPr>
            <p:ph type="sldNum" sz="quarter" idx="12"/>
          </p:nvPr>
        </p:nvSpPr>
        <p:spPr/>
        <p:txBody>
          <a:bodyPr/>
          <a:lstStyle>
            <a:lvl1pPr>
              <a:defRPr/>
            </a:lvl1pPr>
          </a:lstStyle>
          <a:p>
            <a:pPr>
              <a:defRPr/>
            </a:pPr>
            <a:fld id="{437B3E89-251A-4850-9343-6BB56229244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E0A2A800-E60B-4E45-8B7B-B0CD6F0A13B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304800"/>
            <a:ext cx="188595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04800"/>
            <a:ext cx="55054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2A49F0A8-E056-4247-A4E0-B3583E714BE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66800" y="304800"/>
            <a:ext cx="7543800" cy="579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38E35ADF-FF4D-4F8B-83BF-C85DC18969A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EE2DBBB7-BC73-4D46-A867-878255180C71}"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2E9BFB42-285C-4F26-8574-BAA6101B6E3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91A10DDB-D412-45A6-AE5A-52C51FF4EDD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5757AE38-73F0-4177-B243-DE3742E28F6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2D56A4E4-DB1F-4FC5-B96B-71F047CBA74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A8594F0D-D54D-4E60-ABB1-E6126E5E831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22147303-3C85-4D61-8E00-9E7ABB96724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987CD587-9FC7-40AE-9702-65D2CE9DD0B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6350"/>
            <a:ext cx="9140825" cy="6851650"/>
            <a:chOff x="0" y="4"/>
            <a:chExt cx="5758" cy="4316"/>
          </a:xfrm>
        </p:grpSpPr>
        <p:sp>
          <p:nvSpPr>
            <p:cNvPr id="37891" name="Freeform 3"/>
            <p:cNvSpPr>
              <a:spLocks/>
            </p:cNvSpPr>
            <p:nvPr/>
          </p:nvSpPr>
          <p:spPr bwMode="hidden">
            <a:xfrm>
              <a:off x="558" y="1161"/>
              <a:ext cx="5200" cy="3159"/>
            </a:xfrm>
            <a:custGeom>
              <a:avLst/>
              <a:gdLst/>
              <a:ahLst/>
              <a:cxnLst>
                <a:cxn ang="0">
                  <a:pos x="0" y="3159"/>
                </a:cxn>
                <a:cxn ang="0">
                  <a:pos x="5184" y="3159"/>
                </a:cxn>
                <a:cxn ang="0">
                  <a:pos x="5184" y="0"/>
                </a:cxn>
                <a:cxn ang="0">
                  <a:pos x="0" y="0"/>
                </a:cxn>
                <a:cxn ang="0">
                  <a:pos x="0" y="3159"/>
                </a:cxn>
                <a:cxn ang="0">
                  <a:pos x="0" y="3159"/>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pPr eaLnBrk="0" hangingPunct="0">
                <a:defRPr/>
              </a:pPr>
              <a:endParaRPr lang="en-US"/>
            </a:p>
          </p:txBody>
        </p:sp>
        <p:sp>
          <p:nvSpPr>
            <p:cNvPr id="37892" name="Freeform 4"/>
            <p:cNvSpPr>
              <a:spLocks/>
            </p:cNvSpPr>
            <p:nvPr/>
          </p:nvSpPr>
          <p:spPr bwMode="hidden">
            <a:xfrm>
              <a:off x="0" y="1161"/>
              <a:ext cx="558" cy="3159"/>
            </a:xfrm>
            <a:custGeom>
              <a:avLst/>
              <a:gdLst/>
              <a:ahLst/>
              <a:cxnLst>
                <a:cxn ang="0">
                  <a:pos x="0" y="0"/>
                </a:cxn>
                <a:cxn ang="0">
                  <a:pos x="0" y="3159"/>
                </a:cxn>
                <a:cxn ang="0">
                  <a:pos x="556" y="3159"/>
                </a:cxn>
                <a:cxn ang="0">
                  <a:pos x="556" y="0"/>
                </a:cxn>
                <a:cxn ang="0">
                  <a:pos x="0" y="0"/>
                </a:cxn>
                <a:cxn ang="0">
                  <a:pos x="0" y="0"/>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pPr eaLnBrk="0" hangingPunct="0">
                <a:defRPr/>
              </a:pPr>
              <a:endParaRPr lang="en-US"/>
            </a:p>
          </p:txBody>
        </p:sp>
        <p:grpSp>
          <p:nvGrpSpPr>
            <p:cNvPr id="1034" name="Group 5"/>
            <p:cNvGrpSpPr>
              <a:grpSpLocks/>
            </p:cNvGrpSpPr>
            <p:nvPr userDrawn="1"/>
          </p:nvGrpSpPr>
          <p:grpSpPr bwMode="auto">
            <a:xfrm>
              <a:off x="0" y="4"/>
              <a:ext cx="5758" cy="4316"/>
              <a:chOff x="0" y="4"/>
              <a:chExt cx="5758" cy="4316"/>
            </a:xfrm>
          </p:grpSpPr>
          <p:sp>
            <p:nvSpPr>
              <p:cNvPr id="37894" name="Freeform 6"/>
              <p:cNvSpPr>
                <a:spLocks/>
              </p:cNvSpPr>
              <p:nvPr/>
            </p:nvSpPr>
            <p:spPr bwMode="ltGray">
              <a:xfrm>
                <a:off x="552" y="4"/>
                <a:ext cx="12" cy="695"/>
              </a:xfrm>
              <a:custGeom>
                <a:avLst/>
                <a:gdLst/>
                <a:ahLst/>
                <a:cxnLst>
                  <a:cxn ang="0">
                    <a:pos x="12" y="0"/>
                  </a:cxn>
                  <a:cxn ang="0">
                    <a:pos x="0" y="0"/>
                  </a:cxn>
                  <a:cxn ang="0">
                    <a:pos x="0" y="695"/>
                  </a:cxn>
                  <a:cxn ang="0">
                    <a:pos x="12" y="695"/>
                  </a:cxn>
                  <a:cxn ang="0">
                    <a:pos x="12" y="0"/>
                  </a:cxn>
                  <a:cxn ang="0">
                    <a:pos x="12" y="0"/>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pPr eaLnBrk="0" hangingPunct="0">
                  <a:defRPr/>
                </a:pPr>
                <a:endParaRPr lang="en-US"/>
              </a:p>
            </p:txBody>
          </p:sp>
          <p:sp>
            <p:nvSpPr>
              <p:cNvPr id="37895" name="Freeform 7"/>
              <p:cNvSpPr>
                <a:spLocks/>
              </p:cNvSpPr>
              <p:nvPr/>
            </p:nvSpPr>
            <p:spPr bwMode="ltGray">
              <a:xfrm>
                <a:off x="552" y="1623"/>
                <a:ext cx="12" cy="2697"/>
              </a:xfrm>
              <a:custGeom>
                <a:avLst/>
                <a:gdLst/>
                <a:ahLst/>
                <a:cxnLst>
                  <a:cxn ang="0">
                    <a:pos x="0" y="2697"/>
                  </a:cxn>
                  <a:cxn ang="0">
                    <a:pos x="12" y="2697"/>
                  </a:cxn>
                  <a:cxn ang="0">
                    <a:pos x="12" y="0"/>
                  </a:cxn>
                  <a:cxn ang="0">
                    <a:pos x="0" y="0"/>
                  </a:cxn>
                  <a:cxn ang="0">
                    <a:pos x="0" y="2697"/>
                  </a:cxn>
                  <a:cxn ang="0">
                    <a:pos x="0" y="2697"/>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pPr eaLnBrk="0" hangingPunct="0">
                  <a:defRPr/>
                </a:pPr>
                <a:endParaRPr lang="en-US"/>
              </a:p>
            </p:txBody>
          </p:sp>
          <p:sp>
            <p:nvSpPr>
              <p:cNvPr id="37896" name="Freeform 8"/>
              <p:cNvSpPr>
                <a:spLocks/>
              </p:cNvSpPr>
              <p:nvPr/>
            </p:nvSpPr>
            <p:spPr bwMode="ltGray">
              <a:xfrm>
                <a:off x="1019" y="1155"/>
                <a:ext cx="4739" cy="12"/>
              </a:xfrm>
              <a:custGeom>
                <a:avLst/>
                <a:gdLst/>
                <a:ahLst/>
                <a:cxnLst>
                  <a:cxn ang="0">
                    <a:pos x="4724" y="0"/>
                  </a:cxn>
                  <a:cxn ang="0">
                    <a:pos x="0" y="0"/>
                  </a:cxn>
                  <a:cxn ang="0">
                    <a:pos x="0" y="12"/>
                  </a:cxn>
                  <a:cxn ang="0">
                    <a:pos x="4724" y="12"/>
                  </a:cxn>
                  <a:cxn ang="0">
                    <a:pos x="4724" y="0"/>
                  </a:cxn>
                  <a:cxn ang="0">
                    <a:pos x="4724" y="0"/>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pPr eaLnBrk="0" hangingPunct="0">
                  <a:defRPr/>
                </a:pPr>
                <a:endParaRPr lang="en-US"/>
              </a:p>
            </p:txBody>
          </p:sp>
          <p:sp>
            <p:nvSpPr>
              <p:cNvPr id="37897" name="Freeform 9"/>
              <p:cNvSpPr>
                <a:spLocks/>
              </p:cNvSpPr>
              <p:nvPr/>
            </p:nvSpPr>
            <p:spPr bwMode="ltGray">
              <a:xfrm>
                <a:off x="552" y="1371"/>
                <a:ext cx="12" cy="252"/>
              </a:xfrm>
              <a:custGeom>
                <a:avLst/>
                <a:gdLst/>
                <a:ahLst/>
                <a:cxnLst>
                  <a:cxn ang="0">
                    <a:pos x="0" y="252"/>
                  </a:cxn>
                  <a:cxn ang="0">
                    <a:pos x="12" y="252"/>
                  </a:cxn>
                  <a:cxn ang="0">
                    <a:pos x="12" y="0"/>
                  </a:cxn>
                  <a:cxn ang="0">
                    <a:pos x="0" y="0"/>
                  </a:cxn>
                  <a:cxn ang="0">
                    <a:pos x="0" y="252"/>
                  </a:cxn>
                  <a:cxn ang="0">
                    <a:pos x="0" y="252"/>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pPr eaLnBrk="0" hangingPunct="0">
                  <a:defRPr/>
                </a:pPr>
                <a:endParaRPr lang="en-US"/>
              </a:p>
            </p:txBody>
          </p:sp>
          <p:sp>
            <p:nvSpPr>
              <p:cNvPr id="37898" name="Freeform 10"/>
              <p:cNvSpPr>
                <a:spLocks/>
              </p:cNvSpPr>
              <p:nvPr/>
            </p:nvSpPr>
            <p:spPr bwMode="ltGray">
              <a:xfrm>
                <a:off x="552" y="699"/>
                <a:ext cx="12" cy="252"/>
              </a:xfrm>
              <a:custGeom>
                <a:avLst/>
                <a:gdLst/>
                <a:ahLst/>
                <a:cxnLst>
                  <a:cxn ang="0">
                    <a:pos x="12" y="0"/>
                  </a:cxn>
                  <a:cxn ang="0">
                    <a:pos x="0" y="0"/>
                  </a:cxn>
                  <a:cxn ang="0">
                    <a:pos x="0" y="252"/>
                  </a:cxn>
                  <a:cxn ang="0">
                    <a:pos x="12" y="252"/>
                  </a:cxn>
                  <a:cxn ang="0">
                    <a:pos x="12" y="0"/>
                  </a:cxn>
                  <a:cxn ang="0">
                    <a:pos x="12" y="0"/>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pPr eaLnBrk="0" hangingPunct="0">
                  <a:defRPr/>
                </a:pPr>
                <a:endParaRPr lang="en-US"/>
              </a:p>
            </p:txBody>
          </p:sp>
          <p:sp>
            <p:nvSpPr>
              <p:cNvPr id="37899" name="Freeform 11"/>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pPr eaLnBrk="0" hangingPunct="0">
                  <a:defRPr/>
                </a:pPr>
                <a:endParaRPr lang="en-US"/>
              </a:p>
            </p:txBody>
          </p:sp>
          <p:sp>
            <p:nvSpPr>
              <p:cNvPr id="37900" name="Freeform 12"/>
              <p:cNvSpPr>
                <a:spLocks/>
              </p:cNvSpPr>
              <p:nvPr/>
            </p:nvSpPr>
            <p:spPr bwMode="ltGray">
              <a:xfrm>
                <a:off x="0" y="1155"/>
                <a:ext cx="351" cy="12"/>
              </a:xfrm>
              <a:custGeom>
                <a:avLst/>
                <a:gdLst/>
                <a:ahLst/>
                <a:cxnLst>
                  <a:cxn ang="0">
                    <a:pos x="0" y="0"/>
                  </a:cxn>
                  <a:cxn ang="0">
                    <a:pos x="0" y="12"/>
                  </a:cxn>
                  <a:cxn ang="0">
                    <a:pos x="251" y="12"/>
                  </a:cxn>
                  <a:cxn ang="0">
                    <a:pos x="251" y="0"/>
                  </a:cxn>
                  <a:cxn ang="0">
                    <a:pos x="0" y="0"/>
                  </a:cxn>
                  <a:cxn ang="0">
                    <a:pos x="0" y="0"/>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pPr eaLnBrk="0" hangingPunct="0">
                  <a:defRPr/>
                </a:pPr>
                <a:endParaRPr lang="en-US"/>
              </a:p>
            </p:txBody>
          </p:sp>
          <p:sp>
            <p:nvSpPr>
              <p:cNvPr id="37901" name="Freeform 13"/>
              <p:cNvSpPr>
                <a:spLocks/>
              </p:cNvSpPr>
              <p:nvPr/>
            </p:nvSpPr>
            <p:spPr bwMode="ltGray">
              <a:xfrm>
                <a:off x="767" y="1155"/>
                <a:ext cx="252" cy="12"/>
              </a:xfrm>
              <a:custGeom>
                <a:avLst/>
                <a:gdLst/>
                <a:ahLst/>
                <a:cxnLst>
                  <a:cxn ang="0">
                    <a:pos x="251" y="0"/>
                  </a:cxn>
                  <a:cxn ang="0">
                    <a:pos x="0" y="0"/>
                  </a:cxn>
                  <a:cxn ang="0">
                    <a:pos x="0" y="12"/>
                  </a:cxn>
                  <a:cxn ang="0">
                    <a:pos x="251" y="12"/>
                  </a:cxn>
                  <a:cxn ang="0">
                    <a:pos x="251" y="0"/>
                  </a:cxn>
                  <a:cxn ang="0">
                    <a:pos x="251" y="0"/>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pPr eaLnBrk="0" hangingPunct="0">
                  <a:defRPr/>
                </a:pPr>
                <a:endParaRPr lang="en-US"/>
              </a:p>
            </p:txBody>
          </p:sp>
          <p:sp>
            <p:nvSpPr>
              <p:cNvPr id="37902" name="Freeform 14"/>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pPr eaLnBrk="0" hangingPunct="0">
                  <a:defRPr/>
                </a:pPr>
                <a:endParaRPr lang="en-US"/>
              </a:p>
            </p:txBody>
          </p:sp>
        </p:grpSp>
      </p:grpSp>
      <p:sp>
        <p:nvSpPr>
          <p:cNvPr id="37903" name="Rectangle 15"/>
          <p:cNvSpPr>
            <a:spLocks noGrp="1" noChangeArrowheads="1"/>
          </p:cNvSpPr>
          <p:nvPr>
            <p:ph type="title"/>
          </p:nvPr>
        </p:nvSpPr>
        <p:spPr bwMode="auto">
          <a:xfrm>
            <a:off x="1066800" y="304800"/>
            <a:ext cx="7543800" cy="1431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7904" name="Rectangle 16"/>
          <p:cNvSpPr>
            <a:spLocks noGrp="1" noChangeArrowheads="1"/>
          </p:cNvSpPr>
          <p:nvPr>
            <p:ph type="body" idx="1"/>
          </p:nvPr>
        </p:nvSpPr>
        <p:spPr bwMode="auto">
          <a:xfrm>
            <a:off x="1066800" y="1981200"/>
            <a:ext cx="7543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905" name="Rectangle 17"/>
          <p:cNvSpPr>
            <a:spLocks noGrp="1" noChangeArrowheads="1"/>
          </p:cNvSpPr>
          <p:nvPr>
            <p:ph type="dt" sz="half" idx="2"/>
          </p:nvPr>
        </p:nvSpPr>
        <p:spPr bwMode="auto">
          <a:xfrm>
            <a:off x="1066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defRPr>
            </a:lvl1pPr>
          </a:lstStyle>
          <a:p>
            <a:pPr>
              <a:defRPr/>
            </a:pPr>
            <a:endParaRPr lang="en-US"/>
          </a:p>
        </p:txBody>
      </p:sp>
      <p:sp>
        <p:nvSpPr>
          <p:cNvPr id="37906" name="Rectangle 18"/>
          <p:cNvSpPr>
            <a:spLocks noGrp="1" noChangeArrowheads="1"/>
          </p:cNvSpPr>
          <p:nvPr>
            <p:ph type="ftr" sz="quarter" idx="3"/>
          </p:nvPr>
        </p:nvSpPr>
        <p:spPr bwMode="auto">
          <a:xfrm>
            <a:off x="34290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defRPr>
            </a:lvl1pPr>
          </a:lstStyle>
          <a:p>
            <a:pPr>
              <a:defRPr/>
            </a:pPr>
            <a:endParaRPr lang="en-US"/>
          </a:p>
        </p:txBody>
      </p:sp>
      <p:sp>
        <p:nvSpPr>
          <p:cNvPr id="37907" name="Rectangle 19"/>
          <p:cNvSpPr>
            <a:spLocks noGrp="1" noChangeArrowheads="1"/>
          </p:cNvSpPr>
          <p:nvPr>
            <p:ph type="sldNum" sz="quarter" idx="4"/>
          </p:nvPr>
        </p:nvSpPr>
        <p:spPr bwMode="auto">
          <a:xfrm>
            <a:off x="6705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mn-lt"/>
              </a:defRPr>
            </a:lvl1pPr>
          </a:lstStyle>
          <a:p>
            <a:pPr>
              <a:defRPr/>
            </a:pPr>
            <a:fld id="{60CAC74A-2AC9-4E90-99A8-7CAEEB17805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83" r:id="rId1"/>
    <p:sldLayoutId id="2147483682" r:id="rId2"/>
    <p:sldLayoutId id="2147483681" r:id="rId3"/>
    <p:sldLayoutId id="2147483680" r:id="rId4"/>
    <p:sldLayoutId id="2147483679" r:id="rId5"/>
    <p:sldLayoutId id="2147483678" r:id="rId6"/>
    <p:sldLayoutId id="2147483677" r:id="rId7"/>
    <p:sldLayoutId id="2147483676" r:id="rId8"/>
    <p:sldLayoutId id="2147483675" r:id="rId9"/>
    <p:sldLayoutId id="2147483674" r:id="rId10"/>
    <p:sldLayoutId id="2147483673" r:id="rId11"/>
    <p:sldLayoutId id="2147483672" r:id="rId12"/>
  </p:sldLayoutIdLst>
  <p:txStyles>
    <p:title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3.png"/><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package" Target="../embeddings/Microsoft_PowerPoint_Slide22.sldx"/></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2.xml"/><Relationship Id="rId1" Type="http://schemas.openxmlformats.org/officeDocument/2006/relationships/vmlDrawing" Target="../drawings/vmlDrawing5.vml"/><Relationship Id="rId4" Type="http://schemas.openxmlformats.org/officeDocument/2006/relationships/oleObject" Target="../embeddings/oleObject5.bin"/></Relationships>
</file>

<file path=ppt/slides/_rels/slide3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jpeg"/></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ChangeArrowheads="1"/>
          </p:cNvSpPr>
          <p:nvPr/>
        </p:nvSpPr>
        <p:spPr bwMode="auto">
          <a:xfrm>
            <a:off x="3630613" y="5319713"/>
            <a:ext cx="3013075" cy="1519237"/>
          </a:xfrm>
          <a:prstGeom prst="rect">
            <a:avLst/>
          </a:prstGeom>
          <a:solidFill>
            <a:srgbClr val="FFFF66"/>
          </a:solidFill>
          <a:ln w="9525" algn="ctr">
            <a:solidFill>
              <a:schemeClr val="tx1"/>
            </a:solidFill>
            <a:round/>
            <a:headEnd/>
            <a:tailEnd/>
          </a:ln>
        </p:spPr>
        <p:txBody>
          <a:bodyPr/>
          <a:lstStyle/>
          <a:p>
            <a:pPr eaLnBrk="0" hangingPunct="0"/>
            <a:endParaRPr lang="en-US"/>
          </a:p>
        </p:txBody>
      </p:sp>
      <p:pic>
        <p:nvPicPr>
          <p:cNvPr id="67586" name="Picture 1" descr="DSC00447.JPG"/>
          <p:cNvPicPr>
            <a:picLocks noChangeAspect="1" noChangeArrowheads="1"/>
          </p:cNvPicPr>
          <p:nvPr/>
        </p:nvPicPr>
        <p:blipFill>
          <a:blip r:embed="rId3"/>
          <a:srcRect/>
          <a:stretch>
            <a:fillRect/>
          </a:stretch>
        </p:blipFill>
        <p:spPr bwMode="auto">
          <a:xfrm>
            <a:off x="3325813" y="3311525"/>
            <a:ext cx="3317875" cy="2286000"/>
          </a:xfrm>
          <a:prstGeom prst="rect">
            <a:avLst/>
          </a:prstGeom>
          <a:noFill/>
          <a:ln w="9525">
            <a:noFill/>
            <a:miter lim="800000"/>
            <a:headEnd/>
            <a:tailEnd/>
          </a:ln>
        </p:spPr>
      </p:pic>
      <p:sp>
        <p:nvSpPr>
          <p:cNvPr id="155650" name="Rectangle 2"/>
          <p:cNvSpPr>
            <a:spLocks noGrp="1" noChangeArrowheads="1"/>
          </p:cNvSpPr>
          <p:nvPr>
            <p:ph type="title"/>
          </p:nvPr>
        </p:nvSpPr>
        <p:spPr>
          <a:xfrm>
            <a:off x="-73025" y="1397000"/>
            <a:ext cx="9199563" cy="990600"/>
          </a:xfrm>
        </p:spPr>
        <p:txBody>
          <a:bodyPr/>
          <a:lstStyle/>
          <a:p>
            <a:pPr algn="ctr" eaLnBrk="1" hangingPunct="1">
              <a:defRPr/>
            </a:pPr>
            <a:r>
              <a:rPr lang="en-US" sz="3200" b="0" dirty="0" smtClean="0">
                <a:solidFill>
                  <a:srgbClr val="FFFF00"/>
                </a:solidFill>
                <a:latin typeface="Times New Roman" pitchFamily="18" charset="0"/>
                <a:cs typeface="Times New Roman" pitchFamily="18" charset="0"/>
              </a:rPr>
              <a:t>Predicting and modeling water chemistry </a:t>
            </a:r>
            <a:br>
              <a:rPr lang="en-US" sz="3200" b="0" dirty="0" smtClean="0">
                <a:solidFill>
                  <a:srgbClr val="FFFF00"/>
                </a:solidFill>
                <a:latin typeface="Times New Roman" pitchFamily="18" charset="0"/>
                <a:cs typeface="Times New Roman" pitchFamily="18" charset="0"/>
              </a:rPr>
            </a:br>
            <a:r>
              <a:rPr lang="en-US" sz="3200" b="0" dirty="0" smtClean="0">
                <a:solidFill>
                  <a:srgbClr val="FFFF00"/>
                </a:solidFill>
                <a:latin typeface="Times New Roman" pitchFamily="18" charset="0"/>
                <a:cs typeface="Times New Roman" pitchFamily="18" charset="0"/>
              </a:rPr>
              <a:t>associated with </a:t>
            </a:r>
            <a:r>
              <a:rPr lang="en-US" sz="3200" b="0" dirty="0" err="1" smtClean="0">
                <a:solidFill>
                  <a:srgbClr val="FFFF00"/>
                </a:solidFill>
                <a:latin typeface="Times New Roman" pitchFamily="18" charset="0"/>
                <a:cs typeface="Times New Roman" pitchFamily="18" charset="0"/>
              </a:rPr>
              <a:t>hardrock</a:t>
            </a:r>
            <a:r>
              <a:rPr lang="en-US" sz="3200" b="0" dirty="0" smtClean="0">
                <a:solidFill>
                  <a:srgbClr val="FFFF00"/>
                </a:solidFill>
                <a:latin typeface="Times New Roman" pitchFamily="18" charset="0"/>
                <a:cs typeface="Times New Roman" pitchFamily="18" charset="0"/>
              </a:rPr>
              <a:t> mine sites</a:t>
            </a:r>
            <a:r>
              <a:rPr lang="en-US" sz="2400" b="0" dirty="0" smtClean="0">
                <a:solidFill>
                  <a:srgbClr val="FFFF66"/>
                </a:solidFill>
                <a:latin typeface="Times New Roman" pitchFamily="18" charset="0"/>
                <a:cs typeface="Times New Roman" pitchFamily="18" charset="0"/>
              </a:rPr>
              <a:t/>
            </a:r>
            <a:br>
              <a:rPr lang="en-US" sz="2400" b="0" dirty="0" smtClean="0">
                <a:solidFill>
                  <a:srgbClr val="FFFF66"/>
                </a:solidFill>
                <a:latin typeface="Times New Roman" pitchFamily="18" charset="0"/>
                <a:cs typeface="Times New Roman" pitchFamily="18" charset="0"/>
              </a:rPr>
            </a:br>
            <a:endParaRPr lang="en-US" sz="1800" b="0" dirty="0" smtClean="0">
              <a:solidFill>
                <a:srgbClr val="FFFF66"/>
              </a:solidFill>
              <a:latin typeface="Lucida Calligraphy" pitchFamily="66" charset="0"/>
            </a:endParaRPr>
          </a:p>
        </p:txBody>
      </p:sp>
      <p:pic>
        <p:nvPicPr>
          <p:cNvPr id="155652" name="Picture 4" descr="Copy of USGSLogo copy"/>
          <p:cNvPicPr>
            <a:picLocks noChangeAspect="1" noChangeArrowheads="1"/>
          </p:cNvPicPr>
          <p:nvPr/>
        </p:nvPicPr>
        <p:blipFill>
          <a:blip r:embed="rId4"/>
          <a:srcRect/>
          <a:stretch>
            <a:fillRect/>
          </a:stretch>
        </p:blipFill>
        <p:spPr bwMode="auto">
          <a:xfrm>
            <a:off x="6643688" y="2387600"/>
            <a:ext cx="2500312" cy="923925"/>
          </a:xfrm>
          <a:prstGeom prst="rect">
            <a:avLst/>
          </a:prstGeom>
          <a:noFill/>
          <a:ln w="9525">
            <a:noFill/>
            <a:miter lim="800000"/>
            <a:headEnd/>
            <a:tailEnd/>
          </a:ln>
        </p:spPr>
      </p:pic>
      <p:sp>
        <p:nvSpPr>
          <p:cNvPr id="67589" name="Text Box 5"/>
          <p:cNvSpPr txBox="1">
            <a:spLocks noChangeArrowheads="1"/>
          </p:cNvSpPr>
          <p:nvPr/>
        </p:nvSpPr>
        <p:spPr bwMode="auto">
          <a:xfrm>
            <a:off x="814388" y="-3175"/>
            <a:ext cx="8329612" cy="1373188"/>
          </a:xfrm>
          <a:prstGeom prst="rect">
            <a:avLst/>
          </a:prstGeom>
          <a:noFill/>
          <a:ln w="9525">
            <a:noFill/>
            <a:miter lim="800000"/>
            <a:headEnd/>
            <a:tailEnd/>
          </a:ln>
        </p:spPr>
        <p:txBody>
          <a:bodyPr>
            <a:spAutoFit/>
          </a:bodyPr>
          <a:lstStyle/>
          <a:p>
            <a:pPr algn="ctr" eaLnBrk="0" hangingPunct="0">
              <a:spcBef>
                <a:spcPct val="50000"/>
              </a:spcBef>
            </a:pPr>
            <a:r>
              <a:rPr lang="en-US" sz="1800">
                <a:latin typeface="Comic Sans MS" pitchFamily="66" charset="0"/>
              </a:rPr>
              <a:t>EPA Workshop Webinar Series on </a:t>
            </a:r>
          </a:p>
          <a:p>
            <a:pPr algn="ctr" eaLnBrk="0" hangingPunct="0">
              <a:spcBef>
                <a:spcPct val="50000"/>
              </a:spcBef>
            </a:pPr>
            <a:r>
              <a:rPr lang="en-US" sz="1800">
                <a:latin typeface="Comic Sans MS" pitchFamily="66" charset="0"/>
              </a:rPr>
              <a:t>Hardrock Mining Geochemistry and Hydrology: </a:t>
            </a:r>
          </a:p>
          <a:p>
            <a:pPr algn="ctr" eaLnBrk="0" hangingPunct="0"/>
            <a:r>
              <a:rPr lang="en-US" sz="1800">
                <a:latin typeface="Comic Sans MS" pitchFamily="66" charset="0"/>
              </a:rPr>
              <a:t>Theme #1 Evaluating water chemistry predictions at Hardrock Mine Sites</a:t>
            </a:r>
          </a:p>
          <a:p>
            <a:pPr algn="ctr" eaLnBrk="0" hangingPunct="0">
              <a:spcBef>
                <a:spcPct val="50000"/>
              </a:spcBef>
            </a:pPr>
            <a:r>
              <a:rPr lang="en-US" sz="1400">
                <a:latin typeface="Comic Sans MS" pitchFamily="66" charset="0"/>
              </a:rPr>
              <a:t>February 13, 2013</a:t>
            </a:r>
          </a:p>
        </p:txBody>
      </p:sp>
      <p:pic>
        <p:nvPicPr>
          <p:cNvPr id="67590" name="Picture 2" descr="Scan124"/>
          <p:cNvPicPr>
            <a:picLocks noChangeAspect="1" noChangeArrowheads="1"/>
          </p:cNvPicPr>
          <p:nvPr/>
        </p:nvPicPr>
        <p:blipFill>
          <a:blip r:embed="rId5"/>
          <a:srcRect/>
          <a:stretch>
            <a:fillRect/>
          </a:stretch>
        </p:blipFill>
        <p:spPr bwMode="auto">
          <a:xfrm>
            <a:off x="20638" y="3311525"/>
            <a:ext cx="3340100" cy="2298700"/>
          </a:xfrm>
          <a:prstGeom prst="rect">
            <a:avLst/>
          </a:prstGeom>
          <a:noFill/>
          <a:ln w="9525">
            <a:noFill/>
            <a:miter lim="800000"/>
            <a:headEnd/>
            <a:tailEnd/>
          </a:ln>
        </p:spPr>
      </p:pic>
      <p:pic>
        <p:nvPicPr>
          <p:cNvPr id="67591" name="Picture 7"/>
          <p:cNvPicPr>
            <a:picLocks noChangeAspect="1" noChangeArrowheads="1"/>
          </p:cNvPicPr>
          <p:nvPr/>
        </p:nvPicPr>
        <p:blipFill>
          <a:blip r:embed="rId6"/>
          <a:srcRect/>
          <a:stretch>
            <a:fillRect/>
          </a:stretch>
        </p:blipFill>
        <p:spPr bwMode="auto">
          <a:xfrm>
            <a:off x="-6350" y="5619750"/>
            <a:ext cx="3654425" cy="1258888"/>
          </a:xfrm>
          <a:prstGeom prst="rect">
            <a:avLst/>
          </a:prstGeom>
          <a:noFill/>
          <a:ln w="9525">
            <a:noFill/>
            <a:miter lim="800000"/>
            <a:headEnd/>
            <a:tailEnd/>
          </a:ln>
        </p:spPr>
      </p:pic>
      <p:pic>
        <p:nvPicPr>
          <p:cNvPr id="67592" name="Picture 3"/>
          <p:cNvPicPr>
            <a:picLocks noChangeAspect="1"/>
          </p:cNvPicPr>
          <p:nvPr/>
        </p:nvPicPr>
        <p:blipFill>
          <a:blip r:embed="rId7"/>
          <a:srcRect l="4718" t="5333" r="4716" b="8002"/>
          <a:stretch>
            <a:fillRect/>
          </a:stretch>
        </p:blipFill>
        <p:spPr bwMode="auto">
          <a:xfrm>
            <a:off x="6643688" y="3311525"/>
            <a:ext cx="2547937" cy="3567113"/>
          </a:xfrm>
          <a:prstGeom prst="rect">
            <a:avLst/>
          </a:prstGeom>
          <a:noFill/>
          <a:ln w="9525">
            <a:noFill/>
            <a:miter lim="800000"/>
            <a:headEnd/>
            <a:tailEnd/>
          </a:ln>
        </p:spPr>
      </p:pic>
      <p:grpSp>
        <p:nvGrpSpPr>
          <p:cNvPr id="67593" name="Group 1284"/>
          <p:cNvGrpSpPr>
            <a:grpSpLocks/>
          </p:cNvGrpSpPr>
          <p:nvPr/>
        </p:nvGrpSpPr>
        <p:grpSpPr bwMode="auto">
          <a:xfrm rot="5400000">
            <a:off x="4406107" y="5168106"/>
            <a:ext cx="1074738" cy="2168525"/>
            <a:chOff x="1458" y="269"/>
            <a:chExt cx="2841" cy="3780"/>
          </a:xfrm>
        </p:grpSpPr>
        <p:grpSp>
          <p:nvGrpSpPr>
            <p:cNvPr id="67595" name="Group 1227"/>
            <p:cNvGrpSpPr>
              <a:grpSpLocks/>
            </p:cNvGrpSpPr>
            <p:nvPr/>
          </p:nvGrpSpPr>
          <p:grpSpPr bwMode="auto">
            <a:xfrm>
              <a:off x="1458" y="269"/>
              <a:ext cx="2841" cy="3780"/>
              <a:chOff x="1458" y="269"/>
              <a:chExt cx="2841" cy="3780"/>
            </a:xfrm>
          </p:grpSpPr>
          <p:sp>
            <p:nvSpPr>
              <p:cNvPr id="67652" name="Rectangle 1027"/>
              <p:cNvSpPr>
                <a:spLocks noChangeArrowheads="1"/>
              </p:cNvSpPr>
              <p:nvPr/>
            </p:nvSpPr>
            <p:spPr bwMode="auto">
              <a:xfrm>
                <a:off x="1458" y="297"/>
                <a:ext cx="2375" cy="3455"/>
              </a:xfrm>
              <a:prstGeom prst="rect">
                <a:avLst/>
              </a:prstGeom>
              <a:noFill/>
              <a:ln w="0" cap="rnd">
                <a:solidFill>
                  <a:srgbClr val="000000"/>
                </a:solidFill>
                <a:round/>
                <a:headEnd/>
                <a:tailEnd/>
              </a:ln>
            </p:spPr>
            <p:txBody>
              <a:bodyPr/>
              <a:lstStyle/>
              <a:p>
                <a:pPr eaLnBrk="0" hangingPunct="0"/>
                <a:endParaRPr lang="en-US"/>
              </a:p>
            </p:txBody>
          </p:sp>
          <p:sp>
            <p:nvSpPr>
              <p:cNvPr id="67653" name="Freeform 1028"/>
              <p:cNvSpPr>
                <a:spLocks/>
              </p:cNvSpPr>
              <p:nvPr/>
            </p:nvSpPr>
            <p:spPr bwMode="auto">
              <a:xfrm flipV="1">
                <a:off x="3907" y="3622"/>
                <a:ext cx="77" cy="29"/>
              </a:xfrm>
              <a:custGeom>
                <a:avLst/>
                <a:gdLst>
                  <a:gd name="T0" fmla="*/ 77 w 77"/>
                  <a:gd name="T1" fmla="*/ 29 h 29"/>
                  <a:gd name="T2" fmla="*/ 77 w 77"/>
                  <a:gd name="T3" fmla="*/ 18 h 29"/>
                  <a:gd name="T4" fmla="*/ 17 w 77"/>
                  <a:gd name="T5" fmla="*/ 18 h 29"/>
                  <a:gd name="T6" fmla="*/ 23 w 77"/>
                  <a:gd name="T7" fmla="*/ 10 h 29"/>
                  <a:gd name="T8" fmla="*/ 28 w 77"/>
                  <a:gd name="T9" fmla="*/ 0 h 29"/>
                  <a:gd name="T10" fmla="*/ 19 w 77"/>
                  <a:gd name="T11" fmla="*/ 0 h 29"/>
                  <a:gd name="T12" fmla="*/ 10 w 77"/>
                  <a:gd name="T13" fmla="*/ 14 h 29"/>
                  <a:gd name="T14" fmla="*/ 0 w 77"/>
                  <a:gd name="T15" fmla="*/ 22 h 29"/>
                  <a:gd name="T16" fmla="*/ 0 w 77"/>
                  <a:gd name="T17" fmla="*/ 29 h 29"/>
                  <a:gd name="T18" fmla="*/ 77 w 77"/>
                  <a:gd name="T19" fmla="*/ 29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7"/>
                  <a:gd name="T31" fmla="*/ 0 h 29"/>
                  <a:gd name="T32" fmla="*/ 77 w 77"/>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7" h="29">
                    <a:moveTo>
                      <a:pt x="77" y="29"/>
                    </a:moveTo>
                    <a:lnTo>
                      <a:pt x="77" y="18"/>
                    </a:lnTo>
                    <a:lnTo>
                      <a:pt x="17" y="18"/>
                    </a:lnTo>
                    <a:cubicBezTo>
                      <a:pt x="19" y="16"/>
                      <a:pt x="21" y="13"/>
                      <a:pt x="23" y="10"/>
                    </a:cubicBezTo>
                    <a:cubicBezTo>
                      <a:pt x="25" y="6"/>
                      <a:pt x="27" y="3"/>
                      <a:pt x="28" y="0"/>
                    </a:cubicBezTo>
                    <a:lnTo>
                      <a:pt x="19" y="0"/>
                    </a:lnTo>
                    <a:cubicBezTo>
                      <a:pt x="16" y="6"/>
                      <a:pt x="13" y="10"/>
                      <a:pt x="10" y="14"/>
                    </a:cubicBezTo>
                    <a:cubicBezTo>
                      <a:pt x="6" y="18"/>
                      <a:pt x="3" y="20"/>
                      <a:pt x="0" y="22"/>
                    </a:cubicBezTo>
                    <a:lnTo>
                      <a:pt x="0" y="29"/>
                    </a:lnTo>
                    <a:lnTo>
                      <a:pt x="77" y="29"/>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54" name="Freeform 1029"/>
              <p:cNvSpPr>
                <a:spLocks noEditPoints="1"/>
              </p:cNvSpPr>
              <p:nvPr/>
            </p:nvSpPr>
            <p:spPr bwMode="auto">
              <a:xfrm flipV="1">
                <a:off x="3907" y="3547"/>
                <a:ext cx="78" cy="51"/>
              </a:xfrm>
              <a:custGeom>
                <a:avLst/>
                <a:gdLst>
                  <a:gd name="T0" fmla="*/ 39 w 78"/>
                  <a:gd name="T1" fmla="*/ 0 h 51"/>
                  <a:gd name="T2" fmla="*/ 17 w 78"/>
                  <a:gd name="T3" fmla="*/ 3 h 51"/>
                  <a:gd name="T4" fmla="*/ 4 w 78"/>
                  <a:gd name="T5" fmla="*/ 12 h 51"/>
                  <a:gd name="T6" fmla="*/ 0 w 78"/>
                  <a:gd name="T7" fmla="*/ 26 h 51"/>
                  <a:gd name="T8" fmla="*/ 2 w 78"/>
                  <a:gd name="T9" fmla="*/ 37 h 51"/>
                  <a:gd name="T10" fmla="*/ 9 w 78"/>
                  <a:gd name="T11" fmla="*/ 45 h 51"/>
                  <a:gd name="T12" fmla="*/ 21 w 78"/>
                  <a:gd name="T13" fmla="*/ 49 h 51"/>
                  <a:gd name="T14" fmla="*/ 39 w 78"/>
                  <a:gd name="T15" fmla="*/ 51 h 51"/>
                  <a:gd name="T16" fmla="*/ 61 w 78"/>
                  <a:gd name="T17" fmla="*/ 48 h 51"/>
                  <a:gd name="T18" fmla="*/ 74 w 78"/>
                  <a:gd name="T19" fmla="*/ 40 h 51"/>
                  <a:gd name="T20" fmla="*/ 78 w 78"/>
                  <a:gd name="T21" fmla="*/ 26 h 51"/>
                  <a:gd name="T22" fmla="*/ 71 w 78"/>
                  <a:gd name="T23" fmla="*/ 8 h 51"/>
                  <a:gd name="T24" fmla="*/ 39 w 78"/>
                  <a:gd name="T25" fmla="*/ 0 h 51"/>
                  <a:gd name="T26" fmla="*/ 39 w 78"/>
                  <a:gd name="T27" fmla="*/ 10 h 51"/>
                  <a:gd name="T28" fmla="*/ 64 w 78"/>
                  <a:gd name="T29" fmla="*/ 15 h 51"/>
                  <a:gd name="T30" fmla="*/ 69 w 78"/>
                  <a:gd name="T31" fmla="*/ 26 h 51"/>
                  <a:gd name="T32" fmla="*/ 64 w 78"/>
                  <a:gd name="T33" fmla="*/ 36 h 51"/>
                  <a:gd name="T34" fmla="*/ 39 w 78"/>
                  <a:gd name="T35" fmla="*/ 41 h 51"/>
                  <a:gd name="T36" fmla="*/ 15 w 78"/>
                  <a:gd name="T37" fmla="*/ 37 h 51"/>
                  <a:gd name="T38" fmla="*/ 9 w 78"/>
                  <a:gd name="T39" fmla="*/ 26 h 51"/>
                  <a:gd name="T40" fmla="*/ 14 w 78"/>
                  <a:gd name="T41" fmla="*/ 15 h 51"/>
                  <a:gd name="T42" fmla="*/ 39 w 78"/>
                  <a:gd name="T43" fmla="*/ 10 h 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
                  <a:gd name="T67" fmla="*/ 0 h 51"/>
                  <a:gd name="T68" fmla="*/ 78 w 78"/>
                  <a:gd name="T69" fmla="*/ 51 h 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 h="51">
                    <a:moveTo>
                      <a:pt x="39" y="0"/>
                    </a:moveTo>
                    <a:cubicBezTo>
                      <a:pt x="30" y="0"/>
                      <a:pt x="22" y="1"/>
                      <a:pt x="17" y="3"/>
                    </a:cubicBezTo>
                    <a:cubicBezTo>
                      <a:pt x="11" y="5"/>
                      <a:pt x="7" y="8"/>
                      <a:pt x="4" y="12"/>
                    </a:cubicBezTo>
                    <a:cubicBezTo>
                      <a:pt x="1" y="15"/>
                      <a:pt x="0" y="20"/>
                      <a:pt x="0" y="26"/>
                    </a:cubicBezTo>
                    <a:cubicBezTo>
                      <a:pt x="0" y="30"/>
                      <a:pt x="0" y="34"/>
                      <a:pt x="2" y="37"/>
                    </a:cubicBezTo>
                    <a:cubicBezTo>
                      <a:pt x="4" y="40"/>
                      <a:pt x="6" y="43"/>
                      <a:pt x="9" y="45"/>
                    </a:cubicBezTo>
                    <a:cubicBezTo>
                      <a:pt x="12" y="47"/>
                      <a:pt x="16" y="48"/>
                      <a:pt x="21" y="49"/>
                    </a:cubicBezTo>
                    <a:cubicBezTo>
                      <a:pt x="25" y="50"/>
                      <a:pt x="31" y="51"/>
                      <a:pt x="39" y="51"/>
                    </a:cubicBezTo>
                    <a:cubicBezTo>
                      <a:pt x="48" y="51"/>
                      <a:pt x="55" y="50"/>
                      <a:pt x="61" y="48"/>
                    </a:cubicBezTo>
                    <a:cubicBezTo>
                      <a:pt x="67" y="46"/>
                      <a:pt x="71" y="43"/>
                      <a:pt x="74" y="40"/>
                    </a:cubicBezTo>
                    <a:cubicBezTo>
                      <a:pt x="77" y="36"/>
                      <a:pt x="78" y="31"/>
                      <a:pt x="78" y="26"/>
                    </a:cubicBezTo>
                    <a:cubicBezTo>
                      <a:pt x="78" y="18"/>
                      <a:pt x="76" y="12"/>
                      <a:pt x="71" y="8"/>
                    </a:cubicBezTo>
                    <a:cubicBezTo>
                      <a:pt x="64" y="3"/>
                      <a:pt x="53" y="0"/>
                      <a:pt x="39" y="0"/>
                    </a:cubicBezTo>
                    <a:close/>
                    <a:moveTo>
                      <a:pt x="39" y="10"/>
                    </a:moveTo>
                    <a:cubicBezTo>
                      <a:pt x="52" y="10"/>
                      <a:pt x="60" y="12"/>
                      <a:pt x="64" y="15"/>
                    </a:cubicBezTo>
                    <a:cubicBezTo>
                      <a:pt x="67" y="18"/>
                      <a:pt x="69" y="21"/>
                      <a:pt x="69" y="26"/>
                    </a:cubicBezTo>
                    <a:cubicBezTo>
                      <a:pt x="69" y="30"/>
                      <a:pt x="67" y="34"/>
                      <a:pt x="64" y="36"/>
                    </a:cubicBezTo>
                    <a:cubicBezTo>
                      <a:pt x="60" y="39"/>
                      <a:pt x="51" y="41"/>
                      <a:pt x="39" y="41"/>
                    </a:cubicBezTo>
                    <a:cubicBezTo>
                      <a:pt x="27" y="41"/>
                      <a:pt x="19" y="39"/>
                      <a:pt x="15" y="37"/>
                    </a:cubicBezTo>
                    <a:cubicBezTo>
                      <a:pt x="11" y="34"/>
                      <a:pt x="9" y="30"/>
                      <a:pt x="9" y="26"/>
                    </a:cubicBezTo>
                    <a:cubicBezTo>
                      <a:pt x="9" y="21"/>
                      <a:pt x="10" y="18"/>
                      <a:pt x="14" y="15"/>
                    </a:cubicBezTo>
                    <a:cubicBezTo>
                      <a:pt x="18" y="12"/>
                      <a:pt x="27" y="10"/>
                      <a:pt x="39"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55" name="Rectangle 1030"/>
              <p:cNvSpPr>
                <a:spLocks noChangeArrowheads="1"/>
              </p:cNvSpPr>
              <p:nvPr/>
            </p:nvSpPr>
            <p:spPr bwMode="auto">
              <a:xfrm>
                <a:off x="3915" y="3516"/>
                <a:ext cx="7" cy="24"/>
              </a:xfrm>
              <a:prstGeom prst="rect">
                <a:avLst/>
              </a:prstGeom>
              <a:solidFill>
                <a:srgbClr val="000000"/>
              </a:solidFill>
              <a:ln w="0" cap="rnd">
                <a:solidFill>
                  <a:srgbClr val="000000"/>
                </a:solidFill>
                <a:round/>
                <a:headEnd/>
                <a:tailEnd/>
              </a:ln>
            </p:spPr>
            <p:txBody>
              <a:bodyPr/>
              <a:lstStyle/>
              <a:p>
                <a:pPr eaLnBrk="0" hangingPunct="0"/>
                <a:endParaRPr lang="en-US"/>
              </a:p>
            </p:txBody>
          </p:sp>
          <p:sp>
            <p:nvSpPr>
              <p:cNvPr id="67656" name="Freeform 1031"/>
              <p:cNvSpPr>
                <a:spLocks/>
              </p:cNvSpPr>
              <p:nvPr/>
            </p:nvSpPr>
            <p:spPr bwMode="auto">
              <a:xfrm flipV="1">
                <a:off x="3879" y="3471"/>
                <a:ext cx="62" cy="40"/>
              </a:xfrm>
              <a:custGeom>
                <a:avLst/>
                <a:gdLst>
                  <a:gd name="T0" fmla="*/ 54 w 62"/>
                  <a:gd name="T1" fmla="*/ 40 h 40"/>
                  <a:gd name="T2" fmla="*/ 62 w 62"/>
                  <a:gd name="T3" fmla="*/ 40 h 40"/>
                  <a:gd name="T4" fmla="*/ 62 w 62"/>
                  <a:gd name="T5" fmla="*/ 0 h 40"/>
                  <a:gd name="T6" fmla="*/ 56 w 62"/>
                  <a:gd name="T7" fmla="*/ 1 h 40"/>
                  <a:gd name="T8" fmla="*/ 48 w 62"/>
                  <a:gd name="T9" fmla="*/ 5 h 40"/>
                  <a:gd name="T10" fmla="*/ 39 w 62"/>
                  <a:gd name="T11" fmla="*/ 15 h 40"/>
                  <a:gd name="T12" fmla="*/ 26 w 62"/>
                  <a:gd name="T13" fmla="*/ 28 h 40"/>
                  <a:gd name="T14" fmla="*/ 17 w 62"/>
                  <a:gd name="T15" fmla="*/ 31 h 40"/>
                  <a:gd name="T16" fmla="*/ 10 w 62"/>
                  <a:gd name="T17" fmla="*/ 28 h 40"/>
                  <a:gd name="T18" fmla="*/ 7 w 62"/>
                  <a:gd name="T19" fmla="*/ 20 h 40"/>
                  <a:gd name="T20" fmla="*/ 10 w 62"/>
                  <a:gd name="T21" fmla="*/ 12 h 40"/>
                  <a:gd name="T22" fmla="*/ 18 w 62"/>
                  <a:gd name="T23" fmla="*/ 9 h 40"/>
                  <a:gd name="T24" fmla="*/ 17 w 62"/>
                  <a:gd name="T25" fmla="*/ 1 h 40"/>
                  <a:gd name="T26" fmla="*/ 4 w 62"/>
                  <a:gd name="T27" fmla="*/ 7 h 40"/>
                  <a:gd name="T28" fmla="*/ 0 w 62"/>
                  <a:gd name="T29" fmla="*/ 21 h 40"/>
                  <a:gd name="T30" fmla="*/ 5 w 62"/>
                  <a:gd name="T31" fmla="*/ 34 h 40"/>
                  <a:gd name="T32" fmla="*/ 17 w 62"/>
                  <a:gd name="T33" fmla="*/ 40 h 40"/>
                  <a:gd name="T34" fmla="*/ 24 w 62"/>
                  <a:gd name="T35" fmla="*/ 38 h 40"/>
                  <a:gd name="T36" fmla="*/ 32 w 62"/>
                  <a:gd name="T37" fmla="*/ 34 h 40"/>
                  <a:gd name="T38" fmla="*/ 42 w 62"/>
                  <a:gd name="T39" fmla="*/ 23 h 40"/>
                  <a:gd name="T40" fmla="*/ 50 w 62"/>
                  <a:gd name="T41" fmla="*/ 14 h 40"/>
                  <a:gd name="T42" fmla="*/ 54 w 62"/>
                  <a:gd name="T43" fmla="*/ 10 h 40"/>
                  <a:gd name="T44" fmla="*/ 54 w 62"/>
                  <a:gd name="T45" fmla="*/ 40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2"/>
                  <a:gd name="T70" fmla="*/ 0 h 40"/>
                  <a:gd name="T71" fmla="*/ 62 w 62"/>
                  <a:gd name="T72" fmla="*/ 40 h 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2" h="40">
                    <a:moveTo>
                      <a:pt x="54" y="40"/>
                    </a:moveTo>
                    <a:lnTo>
                      <a:pt x="62" y="40"/>
                    </a:lnTo>
                    <a:lnTo>
                      <a:pt x="62" y="0"/>
                    </a:lnTo>
                    <a:cubicBezTo>
                      <a:pt x="60" y="0"/>
                      <a:pt x="58" y="0"/>
                      <a:pt x="56" y="1"/>
                    </a:cubicBezTo>
                    <a:cubicBezTo>
                      <a:pt x="54" y="2"/>
                      <a:pt x="51" y="3"/>
                      <a:pt x="48" y="5"/>
                    </a:cubicBezTo>
                    <a:cubicBezTo>
                      <a:pt x="45" y="7"/>
                      <a:pt x="42" y="11"/>
                      <a:pt x="39" y="15"/>
                    </a:cubicBezTo>
                    <a:cubicBezTo>
                      <a:pt x="33" y="22"/>
                      <a:pt x="29" y="26"/>
                      <a:pt x="26" y="28"/>
                    </a:cubicBezTo>
                    <a:cubicBezTo>
                      <a:pt x="23" y="30"/>
                      <a:pt x="20" y="31"/>
                      <a:pt x="17" y="31"/>
                    </a:cubicBezTo>
                    <a:cubicBezTo>
                      <a:pt x="14" y="31"/>
                      <a:pt x="12" y="30"/>
                      <a:pt x="10" y="28"/>
                    </a:cubicBezTo>
                    <a:cubicBezTo>
                      <a:pt x="8" y="26"/>
                      <a:pt x="7" y="24"/>
                      <a:pt x="7" y="20"/>
                    </a:cubicBezTo>
                    <a:cubicBezTo>
                      <a:pt x="7" y="17"/>
                      <a:pt x="8" y="14"/>
                      <a:pt x="10" y="12"/>
                    </a:cubicBezTo>
                    <a:cubicBezTo>
                      <a:pt x="12" y="10"/>
                      <a:pt x="15" y="9"/>
                      <a:pt x="18" y="9"/>
                    </a:cubicBezTo>
                    <a:lnTo>
                      <a:pt x="17" y="1"/>
                    </a:lnTo>
                    <a:cubicBezTo>
                      <a:pt x="11" y="1"/>
                      <a:pt x="7" y="3"/>
                      <a:pt x="4" y="7"/>
                    </a:cubicBezTo>
                    <a:cubicBezTo>
                      <a:pt x="1" y="10"/>
                      <a:pt x="0" y="15"/>
                      <a:pt x="0" y="21"/>
                    </a:cubicBezTo>
                    <a:cubicBezTo>
                      <a:pt x="0" y="26"/>
                      <a:pt x="2" y="31"/>
                      <a:pt x="5" y="34"/>
                    </a:cubicBezTo>
                    <a:cubicBezTo>
                      <a:pt x="8" y="38"/>
                      <a:pt x="12" y="40"/>
                      <a:pt x="17" y="40"/>
                    </a:cubicBezTo>
                    <a:cubicBezTo>
                      <a:pt x="19" y="40"/>
                      <a:pt x="22" y="39"/>
                      <a:pt x="24" y="38"/>
                    </a:cubicBezTo>
                    <a:cubicBezTo>
                      <a:pt x="27" y="37"/>
                      <a:pt x="29" y="36"/>
                      <a:pt x="32" y="34"/>
                    </a:cubicBezTo>
                    <a:cubicBezTo>
                      <a:pt x="34" y="31"/>
                      <a:pt x="38" y="28"/>
                      <a:pt x="42" y="23"/>
                    </a:cubicBezTo>
                    <a:cubicBezTo>
                      <a:pt x="46" y="18"/>
                      <a:pt x="49" y="15"/>
                      <a:pt x="50" y="14"/>
                    </a:cubicBezTo>
                    <a:cubicBezTo>
                      <a:pt x="51" y="12"/>
                      <a:pt x="53" y="11"/>
                      <a:pt x="54" y="10"/>
                    </a:cubicBezTo>
                    <a:lnTo>
                      <a:pt x="54" y="4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57" name="Freeform 1032"/>
              <p:cNvSpPr>
                <a:spLocks/>
              </p:cNvSpPr>
              <p:nvPr/>
            </p:nvSpPr>
            <p:spPr bwMode="auto">
              <a:xfrm flipV="1">
                <a:off x="3907" y="2979"/>
                <a:ext cx="77" cy="28"/>
              </a:xfrm>
              <a:custGeom>
                <a:avLst/>
                <a:gdLst>
                  <a:gd name="T0" fmla="*/ 77 w 77"/>
                  <a:gd name="T1" fmla="*/ 28 h 28"/>
                  <a:gd name="T2" fmla="*/ 77 w 77"/>
                  <a:gd name="T3" fmla="*/ 18 h 28"/>
                  <a:gd name="T4" fmla="*/ 17 w 77"/>
                  <a:gd name="T5" fmla="*/ 18 h 28"/>
                  <a:gd name="T6" fmla="*/ 23 w 77"/>
                  <a:gd name="T7" fmla="*/ 9 h 28"/>
                  <a:gd name="T8" fmla="*/ 28 w 77"/>
                  <a:gd name="T9" fmla="*/ 0 h 28"/>
                  <a:gd name="T10" fmla="*/ 19 w 77"/>
                  <a:gd name="T11" fmla="*/ 0 h 28"/>
                  <a:gd name="T12" fmla="*/ 10 w 77"/>
                  <a:gd name="T13" fmla="*/ 13 h 28"/>
                  <a:gd name="T14" fmla="*/ 0 w 77"/>
                  <a:gd name="T15" fmla="*/ 21 h 28"/>
                  <a:gd name="T16" fmla="*/ 0 w 77"/>
                  <a:gd name="T17" fmla="*/ 28 h 28"/>
                  <a:gd name="T18" fmla="*/ 77 w 77"/>
                  <a:gd name="T19" fmla="*/ 28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7"/>
                  <a:gd name="T31" fmla="*/ 0 h 28"/>
                  <a:gd name="T32" fmla="*/ 77 w 77"/>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7" h="28">
                    <a:moveTo>
                      <a:pt x="77" y="28"/>
                    </a:moveTo>
                    <a:lnTo>
                      <a:pt x="77" y="18"/>
                    </a:lnTo>
                    <a:lnTo>
                      <a:pt x="17" y="18"/>
                    </a:lnTo>
                    <a:cubicBezTo>
                      <a:pt x="19" y="16"/>
                      <a:pt x="21" y="13"/>
                      <a:pt x="23" y="9"/>
                    </a:cubicBezTo>
                    <a:cubicBezTo>
                      <a:pt x="25" y="6"/>
                      <a:pt x="27" y="3"/>
                      <a:pt x="28" y="0"/>
                    </a:cubicBezTo>
                    <a:lnTo>
                      <a:pt x="19" y="0"/>
                    </a:lnTo>
                    <a:cubicBezTo>
                      <a:pt x="16" y="5"/>
                      <a:pt x="13" y="9"/>
                      <a:pt x="10" y="13"/>
                    </a:cubicBezTo>
                    <a:cubicBezTo>
                      <a:pt x="6" y="17"/>
                      <a:pt x="3" y="20"/>
                      <a:pt x="0" y="21"/>
                    </a:cubicBezTo>
                    <a:lnTo>
                      <a:pt x="0" y="28"/>
                    </a:lnTo>
                    <a:lnTo>
                      <a:pt x="77" y="28"/>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58" name="Freeform 1033"/>
              <p:cNvSpPr>
                <a:spLocks noEditPoints="1"/>
              </p:cNvSpPr>
              <p:nvPr/>
            </p:nvSpPr>
            <p:spPr bwMode="auto">
              <a:xfrm flipV="1">
                <a:off x="3907" y="2904"/>
                <a:ext cx="78" cy="50"/>
              </a:xfrm>
              <a:custGeom>
                <a:avLst/>
                <a:gdLst>
                  <a:gd name="T0" fmla="*/ 39 w 78"/>
                  <a:gd name="T1" fmla="*/ 0 h 50"/>
                  <a:gd name="T2" fmla="*/ 17 w 78"/>
                  <a:gd name="T3" fmla="*/ 2 h 50"/>
                  <a:gd name="T4" fmla="*/ 4 w 78"/>
                  <a:gd name="T5" fmla="*/ 11 h 50"/>
                  <a:gd name="T6" fmla="*/ 0 w 78"/>
                  <a:gd name="T7" fmla="*/ 25 h 50"/>
                  <a:gd name="T8" fmla="*/ 2 w 78"/>
                  <a:gd name="T9" fmla="*/ 36 h 50"/>
                  <a:gd name="T10" fmla="*/ 9 w 78"/>
                  <a:gd name="T11" fmla="*/ 44 h 50"/>
                  <a:gd name="T12" fmla="*/ 21 w 78"/>
                  <a:gd name="T13" fmla="*/ 48 h 50"/>
                  <a:gd name="T14" fmla="*/ 39 w 78"/>
                  <a:gd name="T15" fmla="*/ 50 h 50"/>
                  <a:gd name="T16" fmla="*/ 61 w 78"/>
                  <a:gd name="T17" fmla="*/ 47 h 50"/>
                  <a:gd name="T18" fmla="*/ 74 w 78"/>
                  <a:gd name="T19" fmla="*/ 39 h 50"/>
                  <a:gd name="T20" fmla="*/ 78 w 78"/>
                  <a:gd name="T21" fmla="*/ 25 h 50"/>
                  <a:gd name="T22" fmla="*/ 71 w 78"/>
                  <a:gd name="T23" fmla="*/ 7 h 50"/>
                  <a:gd name="T24" fmla="*/ 39 w 78"/>
                  <a:gd name="T25" fmla="*/ 0 h 50"/>
                  <a:gd name="T26" fmla="*/ 39 w 78"/>
                  <a:gd name="T27" fmla="*/ 10 h 50"/>
                  <a:gd name="T28" fmla="*/ 64 w 78"/>
                  <a:gd name="T29" fmla="*/ 14 h 50"/>
                  <a:gd name="T30" fmla="*/ 69 w 78"/>
                  <a:gd name="T31" fmla="*/ 25 h 50"/>
                  <a:gd name="T32" fmla="*/ 64 w 78"/>
                  <a:gd name="T33" fmla="*/ 36 h 50"/>
                  <a:gd name="T34" fmla="*/ 39 w 78"/>
                  <a:gd name="T35" fmla="*/ 40 h 50"/>
                  <a:gd name="T36" fmla="*/ 15 w 78"/>
                  <a:gd name="T37" fmla="*/ 36 h 50"/>
                  <a:gd name="T38" fmla="*/ 9 w 78"/>
                  <a:gd name="T39" fmla="*/ 25 h 50"/>
                  <a:gd name="T40" fmla="*/ 14 w 78"/>
                  <a:gd name="T41" fmla="*/ 14 h 50"/>
                  <a:gd name="T42" fmla="*/ 39 w 78"/>
                  <a:gd name="T43" fmla="*/ 10 h 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
                  <a:gd name="T67" fmla="*/ 0 h 50"/>
                  <a:gd name="T68" fmla="*/ 78 w 78"/>
                  <a:gd name="T69" fmla="*/ 50 h 5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 h="50">
                    <a:moveTo>
                      <a:pt x="39" y="0"/>
                    </a:moveTo>
                    <a:cubicBezTo>
                      <a:pt x="30" y="0"/>
                      <a:pt x="22" y="1"/>
                      <a:pt x="17" y="2"/>
                    </a:cubicBezTo>
                    <a:cubicBezTo>
                      <a:pt x="11" y="4"/>
                      <a:pt x="7" y="7"/>
                      <a:pt x="4" y="11"/>
                    </a:cubicBezTo>
                    <a:cubicBezTo>
                      <a:pt x="1" y="15"/>
                      <a:pt x="0" y="19"/>
                      <a:pt x="0" y="25"/>
                    </a:cubicBezTo>
                    <a:cubicBezTo>
                      <a:pt x="0" y="29"/>
                      <a:pt x="0" y="33"/>
                      <a:pt x="2" y="36"/>
                    </a:cubicBezTo>
                    <a:cubicBezTo>
                      <a:pt x="4" y="39"/>
                      <a:pt x="6" y="42"/>
                      <a:pt x="9" y="44"/>
                    </a:cubicBezTo>
                    <a:cubicBezTo>
                      <a:pt x="12" y="46"/>
                      <a:pt x="16" y="47"/>
                      <a:pt x="21" y="48"/>
                    </a:cubicBezTo>
                    <a:cubicBezTo>
                      <a:pt x="25" y="50"/>
                      <a:pt x="31" y="50"/>
                      <a:pt x="39" y="50"/>
                    </a:cubicBezTo>
                    <a:cubicBezTo>
                      <a:pt x="48" y="50"/>
                      <a:pt x="55" y="49"/>
                      <a:pt x="61" y="47"/>
                    </a:cubicBezTo>
                    <a:cubicBezTo>
                      <a:pt x="67" y="46"/>
                      <a:pt x="71" y="43"/>
                      <a:pt x="74" y="39"/>
                    </a:cubicBezTo>
                    <a:cubicBezTo>
                      <a:pt x="77" y="35"/>
                      <a:pt x="78" y="31"/>
                      <a:pt x="78" y="25"/>
                    </a:cubicBezTo>
                    <a:cubicBezTo>
                      <a:pt x="78" y="17"/>
                      <a:pt x="76" y="12"/>
                      <a:pt x="71" y="7"/>
                    </a:cubicBezTo>
                    <a:cubicBezTo>
                      <a:pt x="64" y="2"/>
                      <a:pt x="53" y="0"/>
                      <a:pt x="39" y="0"/>
                    </a:cubicBezTo>
                    <a:close/>
                    <a:moveTo>
                      <a:pt x="39" y="10"/>
                    </a:moveTo>
                    <a:cubicBezTo>
                      <a:pt x="52" y="10"/>
                      <a:pt x="60" y="11"/>
                      <a:pt x="64" y="14"/>
                    </a:cubicBezTo>
                    <a:cubicBezTo>
                      <a:pt x="67" y="17"/>
                      <a:pt x="69" y="21"/>
                      <a:pt x="69" y="25"/>
                    </a:cubicBezTo>
                    <a:cubicBezTo>
                      <a:pt x="69" y="29"/>
                      <a:pt x="67" y="33"/>
                      <a:pt x="64" y="36"/>
                    </a:cubicBezTo>
                    <a:cubicBezTo>
                      <a:pt x="60" y="39"/>
                      <a:pt x="51" y="40"/>
                      <a:pt x="39" y="40"/>
                    </a:cubicBezTo>
                    <a:cubicBezTo>
                      <a:pt x="27" y="40"/>
                      <a:pt x="19" y="39"/>
                      <a:pt x="15" y="36"/>
                    </a:cubicBezTo>
                    <a:cubicBezTo>
                      <a:pt x="11" y="33"/>
                      <a:pt x="9" y="29"/>
                      <a:pt x="9" y="25"/>
                    </a:cubicBezTo>
                    <a:cubicBezTo>
                      <a:pt x="9" y="21"/>
                      <a:pt x="10" y="17"/>
                      <a:pt x="14" y="14"/>
                    </a:cubicBezTo>
                    <a:cubicBezTo>
                      <a:pt x="18" y="11"/>
                      <a:pt x="27" y="10"/>
                      <a:pt x="39"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59" name="Rectangle 1034"/>
              <p:cNvSpPr>
                <a:spLocks noChangeArrowheads="1"/>
              </p:cNvSpPr>
              <p:nvPr/>
            </p:nvSpPr>
            <p:spPr bwMode="auto">
              <a:xfrm>
                <a:off x="3915" y="2873"/>
                <a:ext cx="7" cy="24"/>
              </a:xfrm>
              <a:prstGeom prst="rect">
                <a:avLst/>
              </a:prstGeom>
              <a:solidFill>
                <a:srgbClr val="000000"/>
              </a:solidFill>
              <a:ln w="0" cap="rnd">
                <a:solidFill>
                  <a:srgbClr val="000000"/>
                </a:solidFill>
                <a:round/>
                <a:headEnd/>
                <a:tailEnd/>
              </a:ln>
            </p:spPr>
            <p:txBody>
              <a:bodyPr/>
              <a:lstStyle/>
              <a:p>
                <a:pPr eaLnBrk="0" hangingPunct="0"/>
                <a:endParaRPr lang="en-US"/>
              </a:p>
            </p:txBody>
          </p:sp>
          <p:sp>
            <p:nvSpPr>
              <p:cNvPr id="67660" name="Freeform 1035"/>
              <p:cNvSpPr>
                <a:spLocks/>
              </p:cNvSpPr>
              <p:nvPr/>
            </p:nvSpPr>
            <p:spPr bwMode="auto">
              <a:xfrm flipV="1">
                <a:off x="3879" y="2839"/>
                <a:ext cx="62" cy="22"/>
              </a:xfrm>
              <a:custGeom>
                <a:avLst/>
                <a:gdLst>
                  <a:gd name="T0" fmla="*/ 62 w 62"/>
                  <a:gd name="T1" fmla="*/ 22 h 22"/>
                  <a:gd name="T2" fmla="*/ 62 w 62"/>
                  <a:gd name="T3" fmla="*/ 14 h 22"/>
                  <a:gd name="T4" fmla="*/ 14 w 62"/>
                  <a:gd name="T5" fmla="*/ 14 h 22"/>
                  <a:gd name="T6" fmla="*/ 19 w 62"/>
                  <a:gd name="T7" fmla="*/ 7 h 22"/>
                  <a:gd name="T8" fmla="*/ 23 w 62"/>
                  <a:gd name="T9" fmla="*/ 0 h 22"/>
                  <a:gd name="T10" fmla="*/ 15 w 62"/>
                  <a:gd name="T11" fmla="*/ 0 h 22"/>
                  <a:gd name="T12" fmla="*/ 8 w 62"/>
                  <a:gd name="T13" fmla="*/ 10 h 22"/>
                  <a:gd name="T14" fmla="*/ 0 w 62"/>
                  <a:gd name="T15" fmla="*/ 17 h 22"/>
                  <a:gd name="T16" fmla="*/ 0 w 62"/>
                  <a:gd name="T17" fmla="*/ 22 h 22"/>
                  <a:gd name="T18" fmla="*/ 62 w 62"/>
                  <a:gd name="T19" fmla="*/ 22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2"/>
                  <a:gd name="T31" fmla="*/ 0 h 22"/>
                  <a:gd name="T32" fmla="*/ 62 w 62"/>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2" h="22">
                    <a:moveTo>
                      <a:pt x="62" y="22"/>
                    </a:moveTo>
                    <a:lnTo>
                      <a:pt x="62" y="14"/>
                    </a:lnTo>
                    <a:lnTo>
                      <a:pt x="14" y="14"/>
                    </a:lnTo>
                    <a:cubicBezTo>
                      <a:pt x="15" y="12"/>
                      <a:pt x="17" y="10"/>
                      <a:pt x="19" y="7"/>
                    </a:cubicBezTo>
                    <a:cubicBezTo>
                      <a:pt x="21" y="4"/>
                      <a:pt x="22" y="2"/>
                      <a:pt x="23" y="0"/>
                    </a:cubicBezTo>
                    <a:lnTo>
                      <a:pt x="15" y="0"/>
                    </a:lnTo>
                    <a:cubicBezTo>
                      <a:pt x="13" y="4"/>
                      <a:pt x="11" y="7"/>
                      <a:pt x="8" y="10"/>
                    </a:cubicBezTo>
                    <a:cubicBezTo>
                      <a:pt x="5" y="13"/>
                      <a:pt x="3" y="16"/>
                      <a:pt x="0" y="17"/>
                    </a:cubicBezTo>
                    <a:lnTo>
                      <a:pt x="0" y="22"/>
                    </a:lnTo>
                    <a:lnTo>
                      <a:pt x="62" y="22"/>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61" name="Freeform 1036"/>
              <p:cNvSpPr>
                <a:spLocks/>
              </p:cNvSpPr>
              <p:nvPr/>
            </p:nvSpPr>
            <p:spPr bwMode="auto">
              <a:xfrm flipV="1">
                <a:off x="3907" y="2268"/>
                <a:ext cx="77" cy="28"/>
              </a:xfrm>
              <a:custGeom>
                <a:avLst/>
                <a:gdLst>
                  <a:gd name="T0" fmla="*/ 77 w 77"/>
                  <a:gd name="T1" fmla="*/ 28 h 28"/>
                  <a:gd name="T2" fmla="*/ 77 w 77"/>
                  <a:gd name="T3" fmla="*/ 18 h 28"/>
                  <a:gd name="T4" fmla="*/ 17 w 77"/>
                  <a:gd name="T5" fmla="*/ 18 h 28"/>
                  <a:gd name="T6" fmla="*/ 23 w 77"/>
                  <a:gd name="T7" fmla="*/ 10 h 28"/>
                  <a:gd name="T8" fmla="*/ 28 w 77"/>
                  <a:gd name="T9" fmla="*/ 0 h 28"/>
                  <a:gd name="T10" fmla="*/ 19 w 77"/>
                  <a:gd name="T11" fmla="*/ 0 h 28"/>
                  <a:gd name="T12" fmla="*/ 10 w 77"/>
                  <a:gd name="T13" fmla="*/ 14 h 28"/>
                  <a:gd name="T14" fmla="*/ 0 w 77"/>
                  <a:gd name="T15" fmla="*/ 22 h 28"/>
                  <a:gd name="T16" fmla="*/ 0 w 77"/>
                  <a:gd name="T17" fmla="*/ 28 h 28"/>
                  <a:gd name="T18" fmla="*/ 77 w 77"/>
                  <a:gd name="T19" fmla="*/ 28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7"/>
                  <a:gd name="T31" fmla="*/ 0 h 28"/>
                  <a:gd name="T32" fmla="*/ 77 w 77"/>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7" h="28">
                    <a:moveTo>
                      <a:pt x="77" y="28"/>
                    </a:moveTo>
                    <a:lnTo>
                      <a:pt x="77" y="18"/>
                    </a:lnTo>
                    <a:lnTo>
                      <a:pt x="17" y="18"/>
                    </a:lnTo>
                    <a:cubicBezTo>
                      <a:pt x="19" y="16"/>
                      <a:pt x="21" y="13"/>
                      <a:pt x="23" y="10"/>
                    </a:cubicBezTo>
                    <a:cubicBezTo>
                      <a:pt x="25" y="6"/>
                      <a:pt x="27" y="3"/>
                      <a:pt x="28" y="0"/>
                    </a:cubicBezTo>
                    <a:lnTo>
                      <a:pt x="19" y="0"/>
                    </a:lnTo>
                    <a:cubicBezTo>
                      <a:pt x="16" y="5"/>
                      <a:pt x="13" y="10"/>
                      <a:pt x="10" y="14"/>
                    </a:cubicBezTo>
                    <a:cubicBezTo>
                      <a:pt x="6" y="17"/>
                      <a:pt x="3" y="20"/>
                      <a:pt x="0" y="22"/>
                    </a:cubicBezTo>
                    <a:lnTo>
                      <a:pt x="0" y="28"/>
                    </a:lnTo>
                    <a:lnTo>
                      <a:pt x="77" y="28"/>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62" name="Freeform 1037"/>
              <p:cNvSpPr>
                <a:spLocks/>
              </p:cNvSpPr>
              <p:nvPr/>
            </p:nvSpPr>
            <p:spPr bwMode="auto">
              <a:xfrm flipV="1">
                <a:off x="3907" y="1655"/>
                <a:ext cx="77" cy="28"/>
              </a:xfrm>
              <a:custGeom>
                <a:avLst/>
                <a:gdLst>
                  <a:gd name="T0" fmla="*/ 77 w 77"/>
                  <a:gd name="T1" fmla="*/ 28 h 28"/>
                  <a:gd name="T2" fmla="*/ 77 w 77"/>
                  <a:gd name="T3" fmla="*/ 18 h 28"/>
                  <a:gd name="T4" fmla="*/ 17 w 77"/>
                  <a:gd name="T5" fmla="*/ 18 h 28"/>
                  <a:gd name="T6" fmla="*/ 23 w 77"/>
                  <a:gd name="T7" fmla="*/ 9 h 28"/>
                  <a:gd name="T8" fmla="*/ 28 w 77"/>
                  <a:gd name="T9" fmla="*/ 0 h 28"/>
                  <a:gd name="T10" fmla="*/ 19 w 77"/>
                  <a:gd name="T11" fmla="*/ 0 h 28"/>
                  <a:gd name="T12" fmla="*/ 10 w 77"/>
                  <a:gd name="T13" fmla="*/ 13 h 28"/>
                  <a:gd name="T14" fmla="*/ 0 w 77"/>
                  <a:gd name="T15" fmla="*/ 21 h 28"/>
                  <a:gd name="T16" fmla="*/ 0 w 77"/>
                  <a:gd name="T17" fmla="*/ 28 h 28"/>
                  <a:gd name="T18" fmla="*/ 77 w 77"/>
                  <a:gd name="T19" fmla="*/ 28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7"/>
                  <a:gd name="T31" fmla="*/ 0 h 28"/>
                  <a:gd name="T32" fmla="*/ 77 w 77"/>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7" h="28">
                    <a:moveTo>
                      <a:pt x="77" y="28"/>
                    </a:moveTo>
                    <a:lnTo>
                      <a:pt x="77" y="18"/>
                    </a:lnTo>
                    <a:lnTo>
                      <a:pt x="17" y="18"/>
                    </a:lnTo>
                    <a:cubicBezTo>
                      <a:pt x="19" y="15"/>
                      <a:pt x="21" y="12"/>
                      <a:pt x="23" y="9"/>
                    </a:cubicBezTo>
                    <a:cubicBezTo>
                      <a:pt x="25" y="5"/>
                      <a:pt x="27" y="2"/>
                      <a:pt x="28" y="0"/>
                    </a:cubicBezTo>
                    <a:lnTo>
                      <a:pt x="19" y="0"/>
                    </a:lnTo>
                    <a:cubicBezTo>
                      <a:pt x="16" y="5"/>
                      <a:pt x="13" y="9"/>
                      <a:pt x="10" y="13"/>
                    </a:cubicBezTo>
                    <a:cubicBezTo>
                      <a:pt x="6" y="17"/>
                      <a:pt x="3" y="20"/>
                      <a:pt x="0" y="21"/>
                    </a:cubicBezTo>
                    <a:lnTo>
                      <a:pt x="0" y="28"/>
                    </a:lnTo>
                    <a:lnTo>
                      <a:pt x="77" y="28"/>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63" name="Freeform 1038"/>
              <p:cNvSpPr>
                <a:spLocks noEditPoints="1"/>
              </p:cNvSpPr>
              <p:nvPr/>
            </p:nvSpPr>
            <p:spPr bwMode="auto">
              <a:xfrm flipV="1">
                <a:off x="3907" y="1580"/>
                <a:ext cx="78" cy="51"/>
              </a:xfrm>
              <a:custGeom>
                <a:avLst/>
                <a:gdLst>
                  <a:gd name="T0" fmla="*/ 39 w 78"/>
                  <a:gd name="T1" fmla="*/ 0 h 51"/>
                  <a:gd name="T2" fmla="*/ 17 w 78"/>
                  <a:gd name="T3" fmla="*/ 3 h 51"/>
                  <a:gd name="T4" fmla="*/ 4 w 78"/>
                  <a:gd name="T5" fmla="*/ 12 h 51"/>
                  <a:gd name="T6" fmla="*/ 0 w 78"/>
                  <a:gd name="T7" fmla="*/ 26 h 51"/>
                  <a:gd name="T8" fmla="*/ 2 w 78"/>
                  <a:gd name="T9" fmla="*/ 37 h 51"/>
                  <a:gd name="T10" fmla="*/ 9 w 78"/>
                  <a:gd name="T11" fmla="*/ 45 h 51"/>
                  <a:gd name="T12" fmla="*/ 21 w 78"/>
                  <a:gd name="T13" fmla="*/ 49 h 51"/>
                  <a:gd name="T14" fmla="*/ 39 w 78"/>
                  <a:gd name="T15" fmla="*/ 51 h 51"/>
                  <a:gd name="T16" fmla="*/ 61 w 78"/>
                  <a:gd name="T17" fmla="*/ 48 h 51"/>
                  <a:gd name="T18" fmla="*/ 74 w 78"/>
                  <a:gd name="T19" fmla="*/ 40 h 51"/>
                  <a:gd name="T20" fmla="*/ 78 w 78"/>
                  <a:gd name="T21" fmla="*/ 26 h 51"/>
                  <a:gd name="T22" fmla="*/ 71 w 78"/>
                  <a:gd name="T23" fmla="*/ 8 h 51"/>
                  <a:gd name="T24" fmla="*/ 39 w 78"/>
                  <a:gd name="T25" fmla="*/ 0 h 51"/>
                  <a:gd name="T26" fmla="*/ 39 w 78"/>
                  <a:gd name="T27" fmla="*/ 11 h 51"/>
                  <a:gd name="T28" fmla="*/ 64 w 78"/>
                  <a:gd name="T29" fmla="*/ 15 h 51"/>
                  <a:gd name="T30" fmla="*/ 69 w 78"/>
                  <a:gd name="T31" fmla="*/ 26 h 51"/>
                  <a:gd name="T32" fmla="*/ 64 w 78"/>
                  <a:gd name="T33" fmla="*/ 37 h 51"/>
                  <a:gd name="T34" fmla="*/ 39 w 78"/>
                  <a:gd name="T35" fmla="*/ 41 h 51"/>
                  <a:gd name="T36" fmla="*/ 15 w 78"/>
                  <a:gd name="T37" fmla="*/ 37 h 51"/>
                  <a:gd name="T38" fmla="*/ 9 w 78"/>
                  <a:gd name="T39" fmla="*/ 26 h 51"/>
                  <a:gd name="T40" fmla="*/ 14 w 78"/>
                  <a:gd name="T41" fmla="*/ 15 h 51"/>
                  <a:gd name="T42" fmla="*/ 39 w 78"/>
                  <a:gd name="T43" fmla="*/ 11 h 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
                  <a:gd name="T67" fmla="*/ 0 h 51"/>
                  <a:gd name="T68" fmla="*/ 78 w 78"/>
                  <a:gd name="T69" fmla="*/ 51 h 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 h="51">
                    <a:moveTo>
                      <a:pt x="39" y="0"/>
                    </a:moveTo>
                    <a:cubicBezTo>
                      <a:pt x="30" y="0"/>
                      <a:pt x="22" y="1"/>
                      <a:pt x="17" y="3"/>
                    </a:cubicBezTo>
                    <a:cubicBezTo>
                      <a:pt x="11" y="5"/>
                      <a:pt x="7" y="8"/>
                      <a:pt x="4" y="12"/>
                    </a:cubicBezTo>
                    <a:cubicBezTo>
                      <a:pt x="1" y="15"/>
                      <a:pt x="0" y="20"/>
                      <a:pt x="0" y="26"/>
                    </a:cubicBezTo>
                    <a:cubicBezTo>
                      <a:pt x="0" y="30"/>
                      <a:pt x="0" y="34"/>
                      <a:pt x="2" y="37"/>
                    </a:cubicBezTo>
                    <a:cubicBezTo>
                      <a:pt x="4" y="40"/>
                      <a:pt x="6" y="43"/>
                      <a:pt x="9" y="45"/>
                    </a:cubicBezTo>
                    <a:cubicBezTo>
                      <a:pt x="12" y="47"/>
                      <a:pt x="16" y="48"/>
                      <a:pt x="21" y="49"/>
                    </a:cubicBezTo>
                    <a:cubicBezTo>
                      <a:pt x="25" y="50"/>
                      <a:pt x="31" y="51"/>
                      <a:pt x="39" y="51"/>
                    </a:cubicBezTo>
                    <a:cubicBezTo>
                      <a:pt x="48" y="51"/>
                      <a:pt x="55" y="50"/>
                      <a:pt x="61" y="48"/>
                    </a:cubicBezTo>
                    <a:cubicBezTo>
                      <a:pt x="67" y="46"/>
                      <a:pt x="71" y="44"/>
                      <a:pt x="74" y="40"/>
                    </a:cubicBezTo>
                    <a:cubicBezTo>
                      <a:pt x="77" y="36"/>
                      <a:pt x="78" y="31"/>
                      <a:pt x="78" y="26"/>
                    </a:cubicBezTo>
                    <a:cubicBezTo>
                      <a:pt x="78" y="18"/>
                      <a:pt x="76" y="12"/>
                      <a:pt x="71" y="8"/>
                    </a:cubicBezTo>
                    <a:cubicBezTo>
                      <a:pt x="64" y="3"/>
                      <a:pt x="53" y="0"/>
                      <a:pt x="39" y="0"/>
                    </a:cubicBezTo>
                    <a:close/>
                    <a:moveTo>
                      <a:pt x="39" y="11"/>
                    </a:moveTo>
                    <a:cubicBezTo>
                      <a:pt x="52" y="11"/>
                      <a:pt x="60" y="12"/>
                      <a:pt x="64" y="15"/>
                    </a:cubicBezTo>
                    <a:cubicBezTo>
                      <a:pt x="67" y="18"/>
                      <a:pt x="69" y="21"/>
                      <a:pt x="69" y="26"/>
                    </a:cubicBezTo>
                    <a:cubicBezTo>
                      <a:pt x="69" y="30"/>
                      <a:pt x="67" y="34"/>
                      <a:pt x="64" y="37"/>
                    </a:cubicBezTo>
                    <a:cubicBezTo>
                      <a:pt x="60" y="39"/>
                      <a:pt x="51" y="41"/>
                      <a:pt x="39" y="41"/>
                    </a:cubicBezTo>
                    <a:cubicBezTo>
                      <a:pt x="27" y="41"/>
                      <a:pt x="19" y="39"/>
                      <a:pt x="15" y="37"/>
                    </a:cubicBezTo>
                    <a:cubicBezTo>
                      <a:pt x="11" y="34"/>
                      <a:pt x="9" y="30"/>
                      <a:pt x="9" y="26"/>
                    </a:cubicBezTo>
                    <a:cubicBezTo>
                      <a:pt x="9" y="21"/>
                      <a:pt x="10" y="18"/>
                      <a:pt x="14" y="15"/>
                    </a:cubicBezTo>
                    <a:cubicBezTo>
                      <a:pt x="18" y="12"/>
                      <a:pt x="27" y="11"/>
                      <a:pt x="39" y="11"/>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64" name="Freeform 1039"/>
              <p:cNvSpPr>
                <a:spLocks/>
              </p:cNvSpPr>
              <p:nvPr/>
            </p:nvSpPr>
            <p:spPr bwMode="auto">
              <a:xfrm flipV="1">
                <a:off x="3907" y="1036"/>
                <a:ext cx="77" cy="28"/>
              </a:xfrm>
              <a:custGeom>
                <a:avLst/>
                <a:gdLst>
                  <a:gd name="T0" fmla="*/ 77 w 77"/>
                  <a:gd name="T1" fmla="*/ 28 h 28"/>
                  <a:gd name="T2" fmla="*/ 77 w 77"/>
                  <a:gd name="T3" fmla="*/ 18 h 28"/>
                  <a:gd name="T4" fmla="*/ 17 w 77"/>
                  <a:gd name="T5" fmla="*/ 18 h 28"/>
                  <a:gd name="T6" fmla="*/ 23 w 77"/>
                  <a:gd name="T7" fmla="*/ 9 h 28"/>
                  <a:gd name="T8" fmla="*/ 28 w 77"/>
                  <a:gd name="T9" fmla="*/ 0 h 28"/>
                  <a:gd name="T10" fmla="*/ 19 w 77"/>
                  <a:gd name="T11" fmla="*/ 0 h 28"/>
                  <a:gd name="T12" fmla="*/ 10 w 77"/>
                  <a:gd name="T13" fmla="*/ 13 h 28"/>
                  <a:gd name="T14" fmla="*/ 0 w 77"/>
                  <a:gd name="T15" fmla="*/ 22 h 28"/>
                  <a:gd name="T16" fmla="*/ 0 w 77"/>
                  <a:gd name="T17" fmla="*/ 28 h 28"/>
                  <a:gd name="T18" fmla="*/ 77 w 77"/>
                  <a:gd name="T19" fmla="*/ 28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7"/>
                  <a:gd name="T31" fmla="*/ 0 h 28"/>
                  <a:gd name="T32" fmla="*/ 77 w 77"/>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7" h="28">
                    <a:moveTo>
                      <a:pt x="77" y="28"/>
                    </a:moveTo>
                    <a:lnTo>
                      <a:pt x="77" y="18"/>
                    </a:lnTo>
                    <a:lnTo>
                      <a:pt x="17" y="18"/>
                    </a:lnTo>
                    <a:cubicBezTo>
                      <a:pt x="19" y="16"/>
                      <a:pt x="21" y="13"/>
                      <a:pt x="23" y="9"/>
                    </a:cubicBezTo>
                    <a:cubicBezTo>
                      <a:pt x="25" y="6"/>
                      <a:pt x="27" y="3"/>
                      <a:pt x="28" y="0"/>
                    </a:cubicBezTo>
                    <a:lnTo>
                      <a:pt x="19" y="0"/>
                    </a:lnTo>
                    <a:cubicBezTo>
                      <a:pt x="16" y="5"/>
                      <a:pt x="13" y="10"/>
                      <a:pt x="10" y="13"/>
                    </a:cubicBezTo>
                    <a:cubicBezTo>
                      <a:pt x="6" y="17"/>
                      <a:pt x="3" y="20"/>
                      <a:pt x="0" y="22"/>
                    </a:cubicBezTo>
                    <a:lnTo>
                      <a:pt x="0" y="28"/>
                    </a:lnTo>
                    <a:lnTo>
                      <a:pt x="77" y="28"/>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65" name="Freeform 1040"/>
              <p:cNvSpPr>
                <a:spLocks noEditPoints="1"/>
              </p:cNvSpPr>
              <p:nvPr/>
            </p:nvSpPr>
            <p:spPr bwMode="auto">
              <a:xfrm flipV="1">
                <a:off x="3907" y="961"/>
                <a:ext cx="78" cy="50"/>
              </a:xfrm>
              <a:custGeom>
                <a:avLst/>
                <a:gdLst>
                  <a:gd name="T0" fmla="*/ 39 w 78"/>
                  <a:gd name="T1" fmla="*/ 0 h 50"/>
                  <a:gd name="T2" fmla="*/ 17 w 78"/>
                  <a:gd name="T3" fmla="*/ 3 h 50"/>
                  <a:gd name="T4" fmla="*/ 4 w 78"/>
                  <a:gd name="T5" fmla="*/ 11 h 50"/>
                  <a:gd name="T6" fmla="*/ 0 w 78"/>
                  <a:gd name="T7" fmla="*/ 25 h 50"/>
                  <a:gd name="T8" fmla="*/ 2 w 78"/>
                  <a:gd name="T9" fmla="*/ 36 h 50"/>
                  <a:gd name="T10" fmla="*/ 9 w 78"/>
                  <a:gd name="T11" fmla="*/ 44 h 50"/>
                  <a:gd name="T12" fmla="*/ 21 w 78"/>
                  <a:gd name="T13" fmla="*/ 49 h 50"/>
                  <a:gd name="T14" fmla="*/ 39 w 78"/>
                  <a:gd name="T15" fmla="*/ 50 h 50"/>
                  <a:gd name="T16" fmla="*/ 61 w 78"/>
                  <a:gd name="T17" fmla="*/ 48 h 50"/>
                  <a:gd name="T18" fmla="*/ 74 w 78"/>
                  <a:gd name="T19" fmla="*/ 39 h 50"/>
                  <a:gd name="T20" fmla="*/ 78 w 78"/>
                  <a:gd name="T21" fmla="*/ 25 h 50"/>
                  <a:gd name="T22" fmla="*/ 71 w 78"/>
                  <a:gd name="T23" fmla="*/ 8 h 50"/>
                  <a:gd name="T24" fmla="*/ 39 w 78"/>
                  <a:gd name="T25" fmla="*/ 0 h 50"/>
                  <a:gd name="T26" fmla="*/ 39 w 78"/>
                  <a:gd name="T27" fmla="*/ 10 h 50"/>
                  <a:gd name="T28" fmla="*/ 64 w 78"/>
                  <a:gd name="T29" fmla="*/ 14 h 50"/>
                  <a:gd name="T30" fmla="*/ 69 w 78"/>
                  <a:gd name="T31" fmla="*/ 25 h 50"/>
                  <a:gd name="T32" fmla="*/ 64 w 78"/>
                  <a:gd name="T33" fmla="*/ 36 h 50"/>
                  <a:gd name="T34" fmla="*/ 39 w 78"/>
                  <a:gd name="T35" fmla="*/ 40 h 50"/>
                  <a:gd name="T36" fmla="*/ 15 w 78"/>
                  <a:gd name="T37" fmla="*/ 36 h 50"/>
                  <a:gd name="T38" fmla="*/ 9 w 78"/>
                  <a:gd name="T39" fmla="*/ 25 h 50"/>
                  <a:gd name="T40" fmla="*/ 14 w 78"/>
                  <a:gd name="T41" fmla="*/ 14 h 50"/>
                  <a:gd name="T42" fmla="*/ 39 w 78"/>
                  <a:gd name="T43" fmla="*/ 10 h 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
                  <a:gd name="T67" fmla="*/ 0 h 50"/>
                  <a:gd name="T68" fmla="*/ 78 w 78"/>
                  <a:gd name="T69" fmla="*/ 50 h 5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 h="50">
                    <a:moveTo>
                      <a:pt x="39" y="0"/>
                    </a:moveTo>
                    <a:cubicBezTo>
                      <a:pt x="30" y="0"/>
                      <a:pt x="22" y="1"/>
                      <a:pt x="17" y="3"/>
                    </a:cubicBezTo>
                    <a:cubicBezTo>
                      <a:pt x="11" y="5"/>
                      <a:pt x="7" y="7"/>
                      <a:pt x="4" y="11"/>
                    </a:cubicBezTo>
                    <a:cubicBezTo>
                      <a:pt x="1" y="15"/>
                      <a:pt x="0" y="19"/>
                      <a:pt x="0" y="25"/>
                    </a:cubicBezTo>
                    <a:cubicBezTo>
                      <a:pt x="0" y="29"/>
                      <a:pt x="0" y="33"/>
                      <a:pt x="2" y="36"/>
                    </a:cubicBezTo>
                    <a:cubicBezTo>
                      <a:pt x="4" y="40"/>
                      <a:pt x="6" y="42"/>
                      <a:pt x="9" y="44"/>
                    </a:cubicBezTo>
                    <a:cubicBezTo>
                      <a:pt x="12" y="46"/>
                      <a:pt x="16" y="48"/>
                      <a:pt x="21" y="49"/>
                    </a:cubicBezTo>
                    <a:cubicBezTo>
                      <a:pt x="25" y="50"/>
                      <a:pt x="31" y="50"/>
                      <a:pt x="39" y="50"/>
                    </a:cubicBezTo>
                    <a:cubicBezTo>
                      <a:pt x="48" y="50"/>
                      <a:pt x="55" y="50"/>
                      <a:pt x="61" y="48"/>
                    </a:cubicBezTo>
                    <a:cubicBezTo>
                      <a:pt x="67" y="46"/>
                      <a:pt x="71" y="43"/>
                      <a:pt x="74" y="39"/>
                    </a:cubicBezTo>
                    <a:cubicBezTo>
                      <a:pt x="77" y="36"/>
                      <a:pt x="78" y="31"/>
                      <a:pt x="78" y="25"/>
                    </a:cubicBezTo>
                    <a:cubicBezTo>
                      <a:pt x="78" y="18"/>
                      <a:pt x="76" y="12"/>
                      <a:pt x="71" y="8"/>
                    </a:cubicBezTo>
                    <a:cubicBezTo>
                      <a:pt x="64" y="2"/>
                      <a:pt x="53" y="0"/>
                      <a:pt x="39" y="0"/>
                    </a:cubicBezTo>
                    <a:close/>
                    <a:moveTo>
                      <a:pt x="39" y="10"/>
                    </a:moveTo>
                    <a:cubicBezTo>
                      <a:pt x="52" y="10"/>
                      <a:pt x="60" y="11"/>
                      <a:pt x="64" y="14"/>
                    </a:cubicBezTo>
                    <a:cubicBezTo>
                      <a:pt x="67" y="17"/>
                      <a:pt x="69" y="21"/>
                      <a:pt x="69" y="25"/>
                    </a:cubicBezTo>
                    <a:cubicBezTo>
                      <a:pt x="69" y="29"/>
                      <a:pt x="67" y="33"/>
                      <a:pt x="64" y="36"/>
                    </a:cubicBezTo>
                    <a:cubicBezTo>
                      <a:pt x="60" y="39"/>
                      <a:pt x="51" y="40"/>
                      <a:pt x="39" y="40"/>
                    </a:cubicBezTo>
                    <a:cubicBezTo>
                      <a:pt x="27" y="40"/>
                      <a:pt x="19" y="39"/>
                      <a:pt x="15" y="36"/>
                    </a:cubicBezTo>
                    <a:cubicBezTo>
                      <a:pt x="11" y="33"/>
                      <a:pt x="9" y="30"/>
                      <a:pt x="9" y="25"/>
                    </a:cubicBezTo>
                    <a:cubicBezTo>
                      <a:pt x="9" y="21"/>
                      <a:pt x="10" y="17"/>
                      <a:pt x="14" y="14"/>
                    </a:cubicBezTo>
                    <a:cubicBezTo>
                      <a:pt x="18" y="11"/>
                      <a:pt x="27" y="10"/>
                      <a:pt x="39"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66" name="Freeform 1041"/>
              <p:cNvSpPr>
                <a:spLocks/>
              </p:cNvSpPr>
              <p:nvPr/>
            </p:nvSpPr>
            <p:spPr bwMode="auto">
              <a:xfrm flipV="1">
                <a:off x="3879" y="913"/>
                <a:ext cx="62" cy="40"/>
              </a:xfrm>
              <a:custGeom>
                <a:avLst/>
                <a:gdLst>
                  <a:gd name="T0" fmla="*/ 54 w 62"/>
                  <a:gd name="T1" fmla="*/ 40 h 40"/>
                  <a:gd name="T2" fmla="*/ 62 w 62"/>
                  <a:gd name="T3" fmla="*/ 40 h 40"/>
                  <a:gd name="T4" fmla="*/ 62 w 62"/>
                  <a:gd name="T5" fmla="*/ 0 h 40"/>
                  <a:gd name="T6" fmla="*/ 56 w 62"/>
                  <a:gd name="T7" fmla="*/ 0 h 40"/>
                  <a:gd name="T8" fmla="*/ 48 w 62"/>
                  <a:gd name="T9" fmla="*/ 5 h 40"/>
                  <a:gd name="T10" fmla="*/ 39 w 62"/>
                  <a:gd name="T11" fmla="*/ 15 h 40"/>
                  <a:gd name="T12" fmla="*/ 26 w 62"/>
                  <a:gd name="T13" fmla="*/ 28 h 40"/>
                  <a:gd name="T14" fmla="*/ 17 w 62"/>
                  <a:gd name="T15" fmla="*/ 31 h 40"/>
                  <a:gd name="T16" fmla="*/ 10 w 62"/>
                  <a:gd name="T17" fmla="*/ 28 h 40"/>
                  <a:gd name="T18" fmla="*/ 7 w 62"/>
                  <a:gd name="T19" fmla="*/ 20 h 40"/>
                  <a:gd name="T20" fmla="*/ 10 w 62"/>
                  <a:gd name="T21" fmla="*/ 12 h 40"/>
                  <a:gd name="T22" fmla="*/ 18 w 62"/>
                  <a:gd name="T23" fmla="*/ 9 h 40"/>
                  <a:gd name="T24" fmla="*/ 17 w 62"/>
                  <a:gd name="T25" fmla="*/ 1 h 40"/>
                  <a:gd name="T26" fmla="*/ 4 w 62"/>
                  <a:gd name="T27" fmla="*/ 6 h 40"/>
                  <a:gd name="T28" fmla="*/ 0 w 62"/>
                  <a:gd name="T29" fmla="*/ 20 h 40"/>
                  <a:gd name="T30" fmla="*/ 5 w 62"/>
                  <a:gd name="T31" fmla="*/ 34 h 40"/>
                  <a:gd name="T32" fmla="*/ 17 w 62"/>
                  <a:gd name="T33" fmla="*/ 39 h 40"/>
                  <a:gd name="T34" fmla="*/ 24 w 62"/>
                  <a:gd name="T35" fmla="*/ 38 h 40"/>
                  <a:gd name="T36" fmla="*/ 32 w 62"/>
                  <a:gd name="T37" fmla="*/ 33 h 40"/>
                  <a:gd name="T38" fmla="*/ 42 w 62"/>
                  <a:gd name="T39" fmla="*/ 22 h 40"/>
                  <a:gd name="T40" fmla="*/ 50 w 62"/>
                  <a:gd name="T41" fmla="*/ 13 h 40"/>
                  <a:gd name="T42" fmla="*/ 54 w 62"/>
                  <a:gd name="T43" fmla="*/ 10 h 40"/>
                  <a:gd name="T44" fmla="*/ 54 w 62"/>
                  <a:gd name="T45" fmla="*/ 40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2"/>
                  <a:gd name="T70" fmla="*/ 0 h 40"/>
                  <a:gd name="T71" fmla="*/ 62 w 62"/>
                  <a:gd name="T72" fmla="*/ 40 h 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2" h="40">
                    <a:moveTo>
                      <a:pt x="54" y="40"/>
                    </a:moveTo>
                    <a:lnTo>
                      <a:pt x="62" y="40"/>
                    </a:lnTo>
                    <a:lnTo>
                      <a:pt x="62" y="0"/>
                    </a:lnTo>
                    <a:cubicBezTo>
                      <a:pt x="60" y="0"/>
                      <a:pt x="58" y="0"/>
                      <a:pt x="56" y="0"/>
                    </a:cubicBezTo>
                    <a:cubicBezTo>
                      <a:pt x="54" y="1"/>
                      <a:pt x="51" y="3"/>
                      <a:pt x="48" y="5"/>
                    </a:cubicBezTo>
                    <a:cubicBezTo>
                      <a:pt x="45" y="7"/>
                      <a:pt x="42" y="10"/>
                      <a:pt x="39" y="15"/>
                    </a:cubicBezTo>
                    <a:cubicBezTo>
                      <a:pt x="33" y="21"/>
                      <a:pt x="29" y="26"/>
                      <a:pt x="26" y="28"/>
                    </a:cubicBezTo>
                    <a:cubicBezTo>
                      <a:pt x="23" y="30"/>
                      <a:pt x="20" y="31"/>
                      <a:pt x="17" y="31"/>
                    </a:cubicBezTo>
                    <a:cubicBezTo>
                      <a:pt x="14" y="31"/>
                      <a:pt x="12" y="30"/>
                      <a:pt x="10" y="28"/>
                    </a:cubicBezTo>
                    <a:cubicBezTo>
                      <a:pt x="8" y="26"/>
                      <a:pt x="7" y="23"/>
                      <a:pt x="7" y="20"/>
                    </a:cubicBezTo>
                    <a:cubicBezTo>
                      <a:pt x="7" y="17"/>
                      <a:pt x="8" y="14"/>
                      <a:pt x="10" y="12"/>
                    </a:cubicBezTo>
                    <a:cubicBezTo>
                      <a:pt x="12" y="10"/>
                      <a:pt x="15" y="9"/>
                      <a:pt x="18" y="9"/>
                    </a:cubicBezTo>
                    <a:lnTo>
                      <a:pt x="17" y="1"/>
                    </a:lnTo>
                    <a:cubicBezTo>
                      <a:pt x="11" y="1"/>
                      <a:pt x="7" y="3"/>
                      <a:pt x="4" y="6"/>
                    </a:cubicBezTo>
                    <a:cubicBezTo>
                      <a:pt x="1" y="10"/>
                      <a:pt x="0" y="15"/>
                      <a:pt x="0" y="20"/>
                    </a:cubicBezTo>
                    <a:cubicBezTo>
                      <a:pt x="0" y="26"/>
                      <a:pt x="2" y="31"/>
                      <a:pt x="5" y="34"/>
                    </a:cubicBezTo>
                    <a:cubicBezTo>
                      <a:pt x="8" y="38"/>
                      <a:pt x="12" y="39"/>
                      <a:pt x="17" y="39"/>
                    </a:cubicBezTo>
                    <a:cubicBezTo>
                      <a:pt x="19" y="39"/>
                      <a:pt x="22" y="39"/>
                      <a:pt x="24" y="38"/>
                    </a:cubicBezTo>
                    <a:cubicBezTo>
                      <a:pt x="27" y="37"/>
                      <a:pt x="29" y="35"/>
                      <a:pt x="32" y="33"/>
                    </a:cubicBezTo>
                    <a:cubicBezTo>
                      <a:pt x="34" y="31"/>
                      <a:pt x="38" y="27"/>
                      <a:pt x="42" y="22"/>
                    </a:cubicBezTo>
                    <a:cubicBezTo>
                      <a:pt x="46" y="18"/>
                      <a:pt x="49" y="15"/>
                      <a:pt x="50" y="13"/>
                    </a:cubicBezTo>
                    <a:cubicBezTo>
                      <a:pt x="51" y="12"/>
                      <a:pt x="53" y="11"/>
                      <a:pt x="54" y="10"/>
                    </a:cubicBezTo>
                    <a:lnTo>
                      <a:pt x="54" y="4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67" name="Freeform 1042"/>
              <p:cNvSpPr>
                <a:spLocks/>
              </p:cNvSpPr>
              <p:nvPr/>
            </p:nvSpPr>
            <p:spPr bwMode="auto">
              <a:xfrm flipV="1">
                <a:off x="3907" y="393"/>
                <a:ext cx="77" cy="28"/>
              </a:xfrm>
              <a:custGeom>
                <a:avLst/>
                <a:gdLst>
                  <a:gd name="T0" fmla="*/ 77 w 77"/>
                  <a:gd name="T1" fmla="*/ 28 h 28"/>
                  <a:gd name="T2" fmla="*/ 77 w 77"/>
                  <a:gd name="T3" fmla="*/ 18 h 28"/>
                  <a:gd name="T4" fmla="*/ 17 w 77"/>
                  <a:gd name="T5" fmla="*/ 18 h 28"/>
                  <a:gd name="T6" fmla="*/ 23 w 77"/>
                  <a:gd name="T7" fmla="*/ 10 h 28"/>
                  <a:gd name="T8" fmla="*/ 28 w 77"/>
                  <a:gd name="T9" fmla="*/ 0 h 28"/>
                  <a:gd name="T10" fmla="*/ 19 w 77"/>
                  <a:gd name="T11" fmla="*/ 0 h 28"/>
                  <a:gd name="T12" fmla="*/ 10 w 77"/>
                  <a:gd name="T13" fmla="*/ 14 h 28"/>
                  <a:gd name="T14" fmla="*/ 0 w 77"/>
                  <a:gd name="T15" fmla="*/ 22 h 28"/>
                  <a:gd name="T16" fmla="*/ 0 w 77"/>
                  <a:gd name="T17" fmla="*/ 28 h 28"/>
                  <a:gd name="T18" fmla="*/ 77 w 77"/>
                  <a:gd name="T19" fmla="*/ 28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7"/>
                  <a:gd name="T31" fmla="*/ 0 h 28"/>
                  <a:gd name="T32" fmla="*/ 77 w 77"/>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7" h="28">
                    <a:moveTo>
                      <a:pt x="77" y="28"/>
                    </a:moveTo>
                    <a:lnTo>
                      <a:pt x="77" y="18"/>
                    </a:lnTo>
                    <a:lnTo>
                      <a:pt x="17" y="18"/>
                    </a:lnTo>
                    <a:cubicBezTo>
                      <a:pt x="19" y="16"/>
                      <a:pt x="21" y="13"/>
                      <a:pt x="23" y="10"/>
                    </a:cubicBezTo>
                    <a:cubicBezTo>
                      <a:pt x="25" y="6"/>
                      <a:pt x="27" y="3"/>
                      <a:pt x="28" y="0"/>
                    </a:cubicBezTo>
                    <a:lnTo>
                      <a:pt x="19" y="0"/>
                    </a:lnTo>
                    <a:cubicBezTo>
                      <a:pt x="16" y="5"/>
                      <a:pt x="13" y="10"/>
                      <a:pt x="10" y="14"/>
                    </a:cubicBezTo>
                    <a:cubicBezTo>
                      <a:pt x="6" y="17"/>
                      <a:pt x="3" y="20"/>
                      <a:pt x="0" y="22"/>
                    </a:cubicBezTo>
                    <a:lnTo>
                      <a:pt x="0" y="28"/>
                    </a:lnTo>
                    <a:lnTo>
                      <a:pt x="77" y="28"/>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68" name="Freeform 1043"/>
              <p:cNvSpPr>
                <a:spLocks noEditPoints="1"/>
              </p:cNvSpPr>
              <p:nvPr/>
            </p:nvSpPr>
            <p:spPr bwMode="auto">
              <a:xfrm flipV="1">
                <a:off x="3907" y="317"/>
                <a:ext cx="78" cy="51"/>
              </a:xfrm>
              <a:custGeom>
                <a:avLst/>
                <a:gdLst>
                  <a:gd name="T0" fmla="*/ 39 w 78"/>
                  <a:gd name="T1" fmla="*/ 0 h 51"/>
                  <a:gd name="T2" fmla="*/ 17 w 78"/>
                  <a:gd name="T3" fmla="*/ 3 h 51"/>
                  <a:gd name="T4" fmla="*/ 4 w 78"/>
                  <a:gd name="T5" fmla="*/ 11 h 51"/>
                  <a:gd name="T6" fmla="*/ 0 w 78"/>
                  <a:gd name="T7" fmla="*/ 25 h 51"/>
                  <a:gd name="T8" fmla="*/ 2 w 78"/>
                  <a:gd name="T9" fmla="*/ 37 h 51"/>
                  <a:gd name="T10" fmla="*/ 9 w 78"/>
                  <a:gd name="T11" fmla="*/ 44 h 51"/>
                  <a:gd name="T12" fmla="*/ 21 w 78"/>
                  <a:gd name="T13" fmla="*/ 49 h 51"/>
                  <a:gd name="T14" fmla="*/ 39 w 78"/>
                  <a:gd name="T15" fmla="*/ 51 h 51"/>
                  <a:gd name="T16" fmla="*/ 61 w 78"/>
                  <a:gd name="T17" fmla="*/ 48 h 51"/>
                  <a:gd name="T18" fmla="*/ 74 w 78"/>
                  <a:gd name="T19" fmla="*/ 39 h 51"/>
                  <a:gd name="T20" fmla="*/ 78 w 78"/>
                  <a:gd name="T21" fmla="*/ 25 h 51"/>
                  <a:gd name="T22" fmla="*/ 71 w 78"/>
                  <a:gd name="T23" fmla="*/ 8 h 51"/>
                  <a:gd name="T24" fmla="*/ 39 w 78"/>
                  <a:gd name="T25" fmla="*/ 0 h 51"/>
                  <a:gd name="T26" fmla="*/ 39 w 78"/>
                  <a:gd name="T27" fmla="*/ 10 h 51"/>
                  <a:gd name="T28" fmla="*/ 64 w 78"/>
                  <a:gd name="T29" fmla="*/ 15 h 51"/>
                  <a:gd name="T30" fmla="*/ 69 w 78"/>
                  <a:gd name="T31" fmla="*/ 25 h 51"/>
                  <a:gd name="T32" fmla="*/ 64 w 78"/>
                  <a:gd name="T33" fmla="*/ 36 h 51"/>
                  <a:gd name="T34" fmla="*/ 39 w 78"/>
                  <a:gd name="T35" fmla="*/ 41 h 51"/>
                  <a:gd name="T36" fmla="*/ 15 w 78"/>
                  <a:gd name="T37" fmla="*/ 36 h 51"/>
                  <a:gd name="T38" fmla="*/ 9 w 78"/>
                  <a:gd name="T39" fmla="*/ 25 h 51"/>
                  <a:gd name="T40" fmla="*/ 14 w 78"/>
                  <a:gd name="T41" fmla="*/ 15 h 51"/>
                  <a:gd name="T42" fmla="*/ 39 w 78"/>
                  <a:gd name="T43" fmla="*/ 10 h 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
                  <a:gd name="T67" fmla="*/ 0 h 51"/>
                  <a:gd name="T68" fmla="*/ 78 w 78"/>
                  <a:gd name="T69" fmla="*/ 51 h 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 h="51">
                    <a:moveTo>
                      <a:pt x="39" y="0"/>
                    </a:moveTo>
                    <a:cubicBezTo>
                      <a:pt x="30" y="0"/>
                      <a:pt x="22" y="1"/>
                      <a:pt x="17" y="3"/>
                    </a:cubicBezTo>
                    <a:cubicBezTo>
                      <a:pt x="11" y="5"/>
                      <a:pt x="7" y="8"/>
                      <a:pt x="4" y="11"/>
                    </a:cubicBezTo>
                    <a:cubicBezTo>
                      <a:pt x="1" y="15"/>
                      <a:pt x="0" y="20"/>
                      <a:pt x="0" y="25"/>
                    </a:cubicBezTo>
                    <a:cubicBezTo>
                      <a:pt x="0" y="30"/>
                      <a:pt x="0" y="33"/>
                      <a:pt x="2" y="37"/>
                    </a:cubicBezTo>
                    <a:cubicBezTo>
                      <a:pt x="4" y="40"/>
                      <a:pt x="6" y="43"/>
                      <a:pt x="9" y="44"/>
                    </a:cubicBezTo>
                    <a:cubicBezTo>
                      <a:pt x="12" y="46"/>
                      <a:pt x="16" y="48"/>
                      <a:pt x="21" y="49"/>
                    </a:cubicBezTo>
                    <a:cubicBezTo>
                      <a:pt x="25" y="50"/>
                      <a:pt x="31" y="51"/>
                      <a:pt x="39" y="51"/>
                    </a:cubicBezTo>
                    <a:cubicBezTo>
                      <a:pt x="48" y="51"/>
                      <a:pt x="55" y="50"/>
                      <a:pt x="61" y="48"/>
                    </a:cubicBezTo>
                    <a:cubicBezTo>
                      <a:pt x="67" y="46"/>
                      <a:pt x="71" y="43"/>
                      <a:pt x="74" y="39"/>
                    </a:cubicBezTo>
                    <a:cubicBezTo>
                      <a:pt x="77" y="36"/>
                      <a:pt x="78" y="31"/>
                      <a:pt x="78" y="25"/>
                    </a:cubicBezTo>
                    <a:cubicBezTo>
                      <a:pt x="78" y="18"/>
                      <a:pt x="76" y="12"/>
                      <a:pt x="71" y="8"/>
                    </a:cubicBezTo>
                    <a:cubicBezTo>
                      <a:pt x="64" y="3"/>
                      <a:pt x="53" y="0"/>
                      <a:pt x="39" y="0"/>
                    </a:cubicBezTo>
                    <a:close/>
                    <a:moveTo>
                      <a:pt x="39" y="10"/>
                    </a:moveTo>
                    <a:cubicBezTo>
                      <a:pt x="52" y="10"/>
                      <a:pt x="60" y="12"/>
                      <a:pt x="64" y="15"/>
                    </a:cubicBezTo>
                    <a:cubicBezTo>
                      <a:pt x="67" y="17"/>
                      <a:pt x="69" y="21"/>
                      <a:pt x="69" y="25"/>
                    </a:cubicBezTo>
                    <a:cubicBezTo>
                      <a:pt x="69" y="30"/>
                      <a:pt x="67" y="33"/>
                      <a:pt x="64" y="36"/>
                    </a:cubicBezTo>
                    <a:cubicBezTo>
                      <a:pt x="60" y="39"/>
                      <a:pt x="51" y="41"/>
                      <a:pt x="39" y="41"/>
                    </a:cubicBezTo>
                    <a:cubicBezTo>
                      <a:pt x="27" y="41"/>
                      <a:pt x="19" y="39"/>
                      <a:pt x="15" y="36"/>
                    </a:cubicBezTo>
                    <a:cubicBezTo>
                      <a:pt x="11" y="34"/>
                      <a:pt x="9" y="30"/>
                      <a:pt x="9" y="25"/>
                    </a:cubicBezTo>
                    <a:cubicBezTo>
                      <a:pt x="9" y="21"/>
                      <a:pt x="10" y="17"/>
                      <a:pt x="14" y="15"/>
                    </a:cubicBezTo>
                    <a:cubicBezTo>
                      <a:pt x="18" y="12"/>
                      <a:pt x="27" y="10"/>
                      <a:pt x="39"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69" name="Freeform 1044"/>
              <p:cNvSpPr>
                <a:spLocks/>
              </p:cNvSpPr>
              <p:nvPr/>
            </p:nvSpPr>
            <p:spPr bwMode="auto">
              <a:xfrm flipV="1">
                <a:off x="3879" y="269"/>
                <a:ext cx="63" cy="40"/>
              </a:xfrm>
              <a:custGeom>
                <a:avLst/>
                <a:gdLst>
                  <a:gd name="T0" fmla="*/ 46 w 63"/>
                  <a:gd name="T1" fmla="*/ 0 h 40"/>
                  <a:gd name="T2" fmla="*/ 45 w 63"/>
                  <a:gd name="T3" fmla="*/ 8 h 40"/>
                  <a:gd name="T4" fmla="*/ 53 w 63"/>
                  <a:gd name="T5" fmla="*/ 12 h 40"/>
                  <a:gd name="T6" fmla="*/ 56 w 63"/>
                  <a:gd name="T7" fmla="*/ 20 h 40"/>
                  <a:gd name="T8" fmla="*/ 52 w 63"/>
                  <a:gd name="T9" fmla="*/ 29 h 40"/>
                  <a:gd name="T10" fmla="*/ 43 w 63"/>
                  <a:gd name="T11" fmla="*/ 32 h 40"/>
                  <a:gd name="T12" fmla="*/ 35 w 63"/>
                  <a:gd name="T13" fmla="*/ 29 h 40"/>
                  <a:gd name="T14" fmla="*/ 31 w 63"/>
                  <a:gd name="T15" fmla="*/ 20 h 40"/>
                  <a:gd name="T16" fmla="*/ 32 w 63"/>
                  <a:gd name="T17" fmla="*/ 15 h 40"/>
                  <a:gd name="T18" fmla="*/ 25 w 63"/>
                  <a:gd name="T19" fmla="*/ 16 h 40"/>
                  <a:gd name="T20" fmla="*/ 25 w 63"/>
                  <a:gd name="T21" fmla="*/ 17 h 40"/>
                  <a:gd name="T22" fmla="*/ 23 w 63"/>
                  <a:gd name="T23" fmla="*/ 25 h 40"/>
                  <a:gd name="T24" fmla="*/ 16 w 63"/>
                  <a:gd name="T25" fmla="*/ 29 h 40"/>
                  <a:gd name="T26" fmla="*/ 10 w 63"/>
                  <a:gd name="T27" fmla="*/ 26 h 40"/>
                  <a:gd name="T28" fmla="*/ 7 w 63"/>
                  <a:gd name="T29" fmla="*/ 19 h 40"/>
                  <a:gd name="T30" fmla="*/ 10 w 63"/>
                  <a:gd name="T31" fmla="*/ 12 h 40"/>
                  <a:gd name="T32" fmla="*/ 17 w 63"/>
                  <a:gd name="T33" fmla="*/ 9 h 40"/>
                  <a:gd name="T34" fmla="*/ 16 w 63"/>
                  <a:gd name="T35" fmla="*/ 1 h 40"/>
                  <a:gd name="T36" fmla="*/ 4 w 63"/>
                  <a:gd name="T37" fmla="*/ 7 h 40"/>
                  <a:gd name="T38" fmla="*/ 0 w 63"/>
                  <a:gd name="T39" fmla="*/ 19 h 40"/>
                  <a:gd name="T40" fmla="*/ 2 w 63"/>
                  <a:gd name="T41" fmla="*/ 28 h 40"/>
                  <a:gd name="T42" fmla="*/ 8 w 63"/>
                  <a:gd name="T43" fmla="*/ 34 h 40"/>
                  <a:gd name="T44" fmla="*/ 16 w 63"/>
                  <a:gd name="T45" fmla="*/ 37 h 40"/>
                  <a:gd name="T46" fmla="*/ 23 w 63"/>
                  <a:gd name="T47" fmla="*/ 35 h 40"/>
                  <a:gd name="T48" fmla="*/ 28 w 63"/>
                  <a:gd name="T49" fmla="*/ 28 h 40"/>
                  <a:gd name="T50" fmla="*/ 33 w 63"/>
                  <a:gd name="T51" fmla="*/ 37 h 40"/>
                  <a:gd name="T52" fmla="*/ 43 w 63"/>
                  <a:gd name="T53" fmla="*/ 40 h 40"/>
                  <a:gd name="T54" fmla="*/ 57 w 63"/>
                  <a:gd name="T55" fmla="*/ 34 h 40"/>
                  <a:gd name="T56" fmla="*/ 63 w 63"/>
                  <a:gd name="T57" fmla="*/ 19 h 40"/>
                  <a:gd name="T58" fmla="*/ 58 w 63"/>
                  <a:gd name="T59" fmla="*/ 6 h 40"/>
                  <a:gd name="T60" fmla="*/ 46 w 63"/>
                  <a:gd name="T61" fmla="*/ 0 h 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3"/>
                  <a:gd name="T94" fmla="*/ 0 h 40"/>
                  <a:gd name="T95" fmla="*/ 63 w 63"/>
                  <a:gd name="T96" fmla="*/ 40 h 4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3" h="40">
                    <a:moveTo>
                      <a:pt x="46" y="0"/>
                    </a:moveTo>
                    <a:lnTo>
                      <a:pt x="45" y="8"/>
                    </a:lnTo>
                    <a:cubicBezTo>
                      <a:pt x="49" y="9"/>
                      <a:pt x="51" y="10"/>
                      <a:pt x="53" y="12"/>
                    </a:cubicBezTo>
                    <a:cubicBezTo>
                      <a:pt x="55" y="14"/>
                      <a:pt x="56" y="16"/>
                      <a:pt x="56" y="20"/>
                    </a:cubicBezTo>
                    <a:cubicBezTo>
                      <a:pt x="56" y="24"/>
                      <a:pt x="54" y="27"/>
                      <a:pt x="52" y="29"/>
                    </a:cubicBezTo>
                    <a:cubicBezTo>
                      <a:pt x="50" y="31"/>
                      <a:pt x="47" y="32"/>
                      <a:pt x="43" y="32"/>
                    </a:cubicBezTo>
                    <a:cubicBezTo>
                      <a:pt x="40" y="32"/>
                      <a:pt x="37" y="31"/>
                      <a:pt x="35" y="29"/>
                    </a:cubicBezTo>
                    <a:cubicBezTo>
                      <a:pt x="33" y="27"/>
                      <a:pt x="31" y="24"/>
                      <a:pt x="31" y="20"/>
                    </a:cubicBezTo>
                    <a:cubicBezTo>
                      <a:pt x="31" y="19"/>
                      <a:pt x="32" y="17"/>
                      <a:pt x="32" y="15"/>
                    </a:cubicBezTo>
                    <a:lnTo>
                      <a:pt x="25" y="16"/>
                    </a:lnTo>
                    <a:cubicBezTo>
                      <a:pt x="25" y="16"/>
                      <a:pt x="25" y="17"/>
                      <a:pt x="25" y="17"/>
                    </a:cubicBezTo>
                    <a:cubicBezTo>
                      <a:pt x="25" y="20"/>
                      <a:pt x="24" y="23"/>
                      <a:pt x="23" y="25"/>
                    </a:cubicBezTo>
                    <a:cubicBezTo>
                      <a:pt x="21" y="27"/>
                      <a:pt x="19" y="29"/>
                      <a:pt x="16" y="29"/>
                    </a:cubicBezTo>
                    <a:cubicBezTo>
                      <a:pt x="13" y="29"/>
                      <a:pt x="11" y="28"/>
                      <a:pt x="10" y="26"/>
                    </a:cubicBezTo>
                    <a:cubicBezTo>
                      <a:pt x="8" y="24"/>
                      <a:pt x="7" y="22"/>
                      <a:pt x="7" y="19"/>
                    </a:cubicBezTo>
                    <a:cubicBezTo>
                      <a:pt x="7" y="16"/>
                      <a:pt x="8" y="14"/>
                      <a:pt x="10" y="12"/>
                    </a:cubicBezTo>
                    <a:cubicBezTo>
                      <a:pt x="11" y="10"/>
                      <a:pt x="14" y="9"/>
                      <a:pt x="17" y="9"/>
                    </a:cubicBezTo>
                    <a:lnTo>
                      <a:pt x="16" y="1"/>
                    </a:lnTo>
                    <a:cubicBezTo>
                      <a:pt x="11" y="2"/>
                      <a:pt x="7" y="4"/>
                      <a:pt x="4" y="7"/>
                    </a:cubicBezTo>
                    <a:cubicBezTo>
                      <a:pt x="1" y="10"/>
                      <a:pt x="0" y="14"/>
                      <a:pt x="0" y="19"/>
                    </a:cubicBezTo>
                    <a:cubicBezTo>
                      <a:pt x="0" y="22"/>
                      <a:pt x="1" y="25"/>
                      <a:pt x="2" y="28"/>
                    </a:cubicBezTo>
                    <a:cubicBezTo>
                      <a:pt x="3" y="31"/>
                      <a:pt x="5" y="33"/>
                      <a:pt x="8" y="34"/>
                    </a:cubicBezTo>
                    <a:cubicBezTo>
                      <a:pt x="10" y="36"/>
                      <a:pt x="13" y="37"/>
                      <a:pt x="16" y="37"/>
                    </a:cubicBezTo>
                    <a:cubicBezTo>
                      <a:pt x="18" y="37"/>
                      <a:pt x="21" y="36"/>
                      <a:pt x="23" y="35"/>
                    </a:cubicBezTo>
                    <a:cubicBezTo>
                      <a:pt x="25" y="33"/>
                      <a:pt x="26" y="31"/>
                      <a:pt x="28" y="28"/>
                    </a:cubicBezTo>
                    <a:cubicBezTo>
                      <a:pt x="29" y="32"/>
                      <a:pt x="30" y="35"/>
                      <a:pt x="33" y="37"/>
                    </a:cubicBezTo>
                    <a:cubicBezTo>
                      <a:pt x="36" y="39"/>
                      <a:pt x="39" y="40"/>
                      <a:pt x="43" y="40"/>
                    </a:cubicBezTo>
                    <a:cubicBezTo>
                      <a:pt x="49" y="40"/>
                      <a:pt x="53" y="38"/>
                      <a:pt x="57" y="34"/>
                    </a:cubicBezTo>
                    <a:cubicBezTo>
                      <a:pt x="61" y="30"/>
                      <a:pt x="63" y="25"/>
                      <a:pt x="63" y="19"/>
                    </a:cubicBezTo>
                    <a:cubicBezTo>
                      <a:pt x="63" y="14"/>
                      <a:pt x="61" y="10"/>
                      <a:pt x="58" y="6"/>
                    </a:cubicBezTo>
                    <a:cubicBezTo>
                      <a:pt x="55" y="2"/>
                      <a:pt x="51" y="0"/>
                      <a:pt x="46" y="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70" name="Freeform 1045"/>
              <p:cNvSpPr>
                <a:spLocks noEditPoints="1"/>
              </p:cNvSpPr>
              <p:nvPr/>
            </p:nvSpPr>
            <p:spPr bwMode="auto">
              <a:xfrm flipV="1">
                <a:off x="4126" y="2693"/>
                <a:ext cx="86" cy="64"/>
              </a:xfrm>
              <a:custGeom>
                <a:avLst/>
                <a:gdLst>
                  <a:gd name="T0" fmla="*/ 86 w 86"/>
                  <a:gd name="T1" fmla="*/ 0 h 64"/>
                  <a:gd name="T2" fmla="*/ 0 w 86"/>
                  <a:gd name="T3" fmla="*/ 0 h 64"/>
                  <a:gd name="T4" fmla="*/ 0 w 86"/>
                  <a:gd name="T5" fmla="*/ 32 h 64"/>
                  <a:gd name="T6" fmla="*/ 1 w 86"/>
                  <a:gd name="T7" fmla="*/ 45 h 64"/>
                  <a:gd name="T8" fmla="*/ 5 w 86"/>
                  <a:gd name="T9" fmla="*/ 55 h 64"/>
                  <a:gd name="T10" fmla="*/ 13 w 86"/>
                  <a:gd name="T11" fmla="*/ 62 h 64"/>
                  <a:gd name="T12" fmla="*/ 25 w 86"/>
                  <a:gd name="T13" fmla="*/ 64 h 64"/>
                  <a:gd name="T14" fmla="*/ 44 w 86"/>
                  <a:gd name="T15" fmla="*/ 57 h 64"/>
                  <a:gd name="T16" fmla="*/ 51 w 86"/>
                  <a:gd name="T17" fmla="*/ 33 h 64"/>
                  <a:gd name="T18" fmla="*/ 51 w 86"/>
                  <a:gd name="T19" fmla="*/ 12 h 64"/>
                  <a:gd name="T20" fmla="*/ 86 w 86"/>
                  <a:gd name="T21" fmla="*/ 12 h 64"/>
                  <a:gd name="T22" fmla="*/ 86 w 86"/>
                  <a:gd name="T23" fmla="*/ 0 h 64"/>
                  <a:gd name="T24" fmla="*/ 41 w 86"/>
                  <a:gd name="T25" fmla="*/ 12 h 64"/>
                  <a:gd name="T26" fmla="*/ 41 w 86"/>
                  <a:gd name="T27" fmla="*/ 33 h 64"/>
                  <a:gd name="T28" fmla="*/ 37 w 86"/>
                  <a:gd name="T29" fmla="*/ 48 h 64"/>
                  <a:gd name="T30" fmla="*/ 25 w 86"/>
                  <a:gd name="T31" fmla="*/ 53 h 64"/>
                  <a:gd name="T32" fmla="*/ 16 w 86"/>
                  <a:gd name="T33" fmla="*/ 50 h 64"/>
                  <a:gd name="T34" fmla="*/ 11 w 86"/>
                  <a:gd name="T35" fmla="*/ 43 h 64"/>
                  <a:gd name="T36" fmla="*/ 10 w 86"/>
                  <a:gd name="T37" fmla="*/ 33 h 64"/>
                  <a:gd name="T38" fmla="*/ 10 w 86"/>
                  <a:gd name="T39" fmla="*/ 12 h 64"/>
                  <a:gd name="T40" fmla="*/ 41 w 86"/>
                  <a:gd name="T41" fmla="*/ 12 h 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6"/>
                  <a:gd name="T64" fmla="*/ 0 h 64"/>
                  <a:gd name="T65" fmla="*/ 86 w 86"/>
                  <a:gd name="T66" fmla="*/ 64 h 6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6" h="64">
                    <a:moveTo>
                      <a:pt x="86" y="0"/>
                    </a:moveTo>
                    <a:lnTo>
                      <a:pt x="0" y="0"/>
                    </a:lnTo>
                    <a:lnTo>
                      <a:pt x="0" y="32"/>
                    </a:lnTo>
                    <a:cubicBezTo>
                      <a:pt x="0" y="37"/>
                      <a:pt x="0" y="42"/>
                      <a:pt x="1" y="45"/>
                    </a:cubicBezTo>
                    <a:cubicBezTo>
                      <a:pt x="1" y="49"/>
                      <a:pt x="3" y="52"/>
                      <a:pt x="5" y="55"/>
                    </a:cubicBezTo>
                    <a:cubicBezTo>
                      <a:pt x="7" y="58"/>
                      <a:pt x="10" y="60"/>
                      <a:pt x="13" y="62"/>
                    </a:cubicBezTo>
                    <a:cubicBezTo>
                      <a:pt x="17" y="63"/>
                      <a:pt x="21" y="64"/>
                      <a:pt x="25" y="64"/>
                    </a:cubicBezTo>
                    <a:cubicBezTo>
                      <a:pt x="32" y="64"/>
                      <a:pt x="38" y="62"/>
                      <a:pt x="44" y="57"/>
                    </a:cubicBezTo>
                    <a:cubicBezTo>
                      <a:pt x="49" y="53"/>
                      <a:pt x="51" y="45"/>
                      <a:pt x="51" y="33"/>
                    </a:cubicBezTo>
                    <a:lnTo>
                      <a:pt x="51" y="12"/>
                    </a:lnTo>
                    <a:lnTo>
                      <a:pt x="86" y="12"/>
                    </a:lnTo>
                    <a:lnTo>
                      <a:pt x="86" y="0"/>
                    </a:lnTo>
                    <a:close/>
                    <a:moveTo>
                      <a:pt x="41" y="12"/>
                    </a:moveTo>
                    <a:lnTo>
                      <a:pt x="41" y="33"/>
                    </a:lnTo>
                    <a:cubicBezTo>
                      <a:pt x="41" y="40"/>
                      <a:pt x="40" y="45"/>
                      <a:pt x="37" y="48"/>
                    </a:cubicBezTo>
                    <a:cubicBezTo>
                      <a:pt x="34" y="51"/>
                      <a:pt x="30" y="53"/>
                      <a:pt x="25" y="53"/>
                    </a:cubicBezTo>
                    <a:cubicBezTo>
                      <a:pt x="22" y="53"/>
                      <a:pt x="19" y="52"/>
                      <a:pt x="16" y="50"/>
                    </a:cubicBezTo>
                    <a:cubicBezTo>
                      <a:pt x="13" y="49"/>
                      <a:pt x="12" y="46"/>
                      <a:pt x="11" y="43"/>
                    </a:cubicBezTo>
                    <a:cubicBezTo>
                      <a:pt x="10" y="41"/>
                      <a:pt x="10" y="38"/>
                      <a:pt x="10" y="33"/>
                    </a:cubicBezTo>
                    <a:lnTo>
                      <a:pt x="10" y="12"/>
                    </a:lnTo>
                    <a:lnTo>
                      <a:pt x="41" y="12"/>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71" name="Freeform 1046"/>
              <p:cNvSpPr>
                <a:spLocks/>
              </p:cNvSpPr>
              <p:nvPr/>
            </p:nvSpPr>
            <p:spPr bwMode="auto">
              <a:xfrm flipV="1">
                <a:off x="4150" y="2629"/>
                <a:ext cx="87" cy="56"/>
              </a:xfrm>
              <a:custGeom>
                <a:avLst/>
                <a:gdLst>
                  <a:gd name="T0" fmla="*/ 86 w 87"/>
                  <a:gd name="T1" fmla="*/ 6 h 56"/>
                  <a:gd name="T2" fmla="*/ 76 w 87"/>
                  <a:gd name="T3" fmla="*/ 5 h 56"/>
                  <a:gd name="T4" fmla="*/ 77 w 87"/>
                  <a:gd name="T5" fmla="*/ 11 h 56"/>
                  <a:gd name="T6" fmla="*/ 76 w 87"/>
                  <a:gd name="T7" fmla="*/ 16 h 56"/>
                  <a:gd name="T8" fmla="*/ 73 w 87"/>
                  <a:gd name="T9" fmla="*/ 19 h 56"/>
                  <a:gd name="T10" fmla="*/ 65 w 87"/>
                  <a:gd name="T11" fmla="*/ 23 h 56"/>
                  <a:gd name="T12" fmla="*/ 62 w 87"/>
                  <a:gd name="T13" fmla="*/ 23 h 56"/>
                  <a:gd name="T14" fmla="*/ 0 w 87"/>
                  <a:gd name="T15" fmla="*/ 0 h 56"/>
                  <a:gd name="T16" fmla="*/ 0 w 87"/>
                  <a:gd name="T17" fmla="*/ 12 h 56"/>
                  <a:gd name="T18" fmla="*/ 34 w 87"/>
                  <a:gd name="T19" fmla="*/ 24 h 56"/>
                  <a:gd name="T20" fmla="*/ 48 w 87"/>
                  <a:gd name="T21" fmla="*/ 28 h 56"/>
                  <a:gd name="T22" fmla="*/ 36 w 87"/>
                  <a:gd name="T23" fmla="*/ 32 h 56"/>
                  <a:gd name="T24" fmla="*/ 0 w 87"/>
                  <a:gd name="T25" fmla="*/ 45 h 56"/>
                  <a:gd name="T26" fmla="*/ 0 w 87"/>
                  <a:gd name="T27" fmla="*/ 56 h 56"/>
                  <a:gd name="T28" fmla="*/ 64 w 87"/>
                  <a:gd name="T29" fmla="*/ 35 h 56"/>
                  <a:gd name="T30" fmla="*/ 78 w 87"/>
                  <a:gd name="T31" fmla="*/ 29 h 56"/>
                  <a:gd name="T32" fmla="*/ 85 w 87"/>
                  <a:gd name="T33" fmla="*/ 22 h 56"/>
                  <a:gd name="T34" fmla="*/ 87 w 87"/>
                  <a:gd name="T35" fmla="*/ 13 h 56"/>
                  <a:gd name="T36" fmla="*/ 86 w 87"/>
                  <a:gd name="T37" fmla="*/ 6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7"/>
                  <a:gd name="T58" fmla="*/ 0 h 56"/>
                  <a:gd name="T59" fmla="*/ 87 w 87"/>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7" h="56">
                    <a:moveTo>
                      <a:pt x="86" y="6"/>
                    </a:moveTo>
                    <a:lnTo>
                      <a:pt x="76" y="5"/>
                    </a:lnTo>
                    <a:cubicBezTo>
                      <a:pt x="77" y="7"/>
                      <a:pt x="77" y="9"/>
                      <a:pt x="77" y="11"/>
                    </a:cubicBezTo>
                    <a:cubicBezTo>
                      <a:pt x="77" y="13"/>
                      <a:pt x="77" y="15"/>
                      <a:pt x="76" y="16"/>
                    </a:cubicBezTo>
                    <a:cubicBezTo>
                      <a:pt x="75" y="17"/>
                      <a:pt x="74" y="19"/>
                      <a:pt x="73" y="19"/>
                    </a:cubicBezTo>
                    <a:cubicBezTo>
                      <a:pt x="72" y="20"/>
                      <a:pt x="69" y="21"/>
                      <a:pt x="65" y="23"/>
                    </a:cubicBezTo>
                    <a:cubicBezTo>
                      <a:pt x="64" y="23"/>
                      <a:pt x="63" y="23"/>
                      <a:pt x="62" y="23"/>
                    </a:cubicBezTo>
                    <a:lnTo>
                      <a:pt x="0" y="0"/>
                    </a:lnTo>
                    <a:lnTo>
                      <a:pt x="0" y="12"/>
                    </a:lnTo>
                    <a:lnTo>
                      <a:pt x="34" y="24"/>
                    </a:lnTo>
                    <a:cubicBezTo>
                      <a:pt x="38" y="26"/>
                      <a:pt x="43" y="27"/>
                      <a:pt x="48" y="28"/>
                    </a:cubicBezTo>
                    <a:cubicBezTo>
                      <a:pt x="44" y="30"/>
                      <a:pt x="41" y="31"/>
                      <a:pt x="36" y="32"/>
                    </a:cubicBezTo>
                    <a:lnTo>
                      <a:pt x="0" y="45"/>
                    </a:lnTo>
                    <a:lnTo>
                      <a:pt x="0" y="56"/>
                    </a:lnTo>
                    <a:lnTo>
                      <a:pt x="64" y="35"/>
                    </a:lnTo>
                    <a:cubicBezTo>
                      <a:pt x="71" y="32"/>
                      <a:pt x="75" y="30"/>
                      <a:pt x="78" y="29"/>
                    </a:cubicBezTo>
                    <a:cubicBezTo>
                      <a:pt x="81" y="27"/>
                      <a:pt x="83" y="24"/>
                      <a:pt x="85" y="22"/>
                    </a:cubicBezTo>
                    <a:cubicBezTo>
                      <a:pt x="86" y="19"/>
                      <a:pt x="87" y="16"/>
                      <a:pt x="87" y="13"/>
                    </a:cubicBezTo>
                    <a:cubicBezTo>
                      <a:pt x="87" y="11"/>
                      <a:pt x="87" y="9"/>
                      <a:pt x="86" y="6"/>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72" name="Freeform 1047"/>
              <p:cNvSpPr>
                <a:spLocks/>
              </p:cNvSpPr>
              <p:nvPr/>
            </p:nvSpPr>
            <p:spPr bwMode="auto">
              <a:xfrm flipV="1">
                <a:off x="4148" y="2587"/>
                <a:ext cx="64" cy="32"/>
              </a:xfrm>
              <a:custGeom>
                <a:avLst/>
                <a:gdLst>
                  <a:gd name="T0" fmla="*/ 64 w 64"/>
                  <a:gd name="T1" fmla="*/ 0 h 32"/>
                  <a:gd name="T2" fmla="*/ 2 w 64"/>
                  <a:gd name="T3" fmla="*/ 0 h 32"/>
                  <a:gd name="T4" fmla="*/ 2 w 64"/>
                  <a:gd name="T5" fmla="*/ 10 h 32"/>
                  <a:gd name="T6" fmla="*/ 10 w 64"/>
                  <a:gd name="T7" fmla="*/ 10 h 32"/>
                  <a:gd name="T8" fmla="*/ 2 w 64"/>
                  <a:gd name="T9" fmla="*/ 16 h 32"/>
                  <a:gd name="T10" fmla="*/ 0 w 64"/>
                  <a:gd name="T11" fmla="*/ 22 h 32"/>
                  <a:gd name="T12" fmla="*/ 4 w 64"/>
                  <a:gd name="T13" fmla="*/ 32 h 32"/>
                  <a:gd name="T14" fmla="*/ 13 w 64"/>
                  <a:gd name="T15" fmla="*/ 29 h 32"/>
                  <a:gd name="T16" fmla="*/ 10 w 64"/>
                  <a:gd name="T17" fmla="*/ 22 h 32"/>
                  <a:gd name="T18" fmla="*/ 13 w 64"/>
                  <a:gd name="T19" fmla="*/ 16 h 32"/>
                  <a:gd name="T20" fmla="*/ 18 w 64"/>
                  <a:gd name="T21" fmla="*/ 13 h 32"/>
                  <a:gd name="T22" fmla="*/ 31 w 64"/>
                  <a:gd name="T23" fmla="*/ 11 h 32"/>
                  <a:gd name="T24" fmla="*/ 64 w 64"/>
                  <a:gd name="T25" fmla="*/ 11 h 32"/>
                  <a:gd name="T26" fmla="*/ 64 w 64"/>
                  <a:gd name="T27" fmla="*/ 0 h 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4"/>
                  <a:gd name="T43" fmla="*/ 0 h 32"/>
                  <a:gd name="T44" fmla="*/ 64 w 64"/>
                  <a:gd name="T45" fmla="*/ 32 h 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4" h="32">
                    <a:moveTo>
                      <a:pt x="64" y="0"/>
                    </a:moveTo>
                    <a:lnTo>
                      <a:pt x="2" y="0"/>
                    </a:lnTo>
                    <a:lnTo>
                      <a:pt x="2" y="10"/>
                    </a:lnTo>
                    <a:lnTo>
                      <a:pt x="10" y="10"/>
                    </a:lnTo>
                    <a:cubicBezTo>
                      <a:pt x="6" y="12"/>
                      <a:pt x="4" y="14"/>
                      <a:pt x="2" y="16"/>
                    </a:cubicBezTo>
                    <a:cubicBezTo>
                      <a:pt x="1" y="18"/>
                      <a:pt x="0" y="20"/>
                      <a:pt x="0" y="22"/>
                    </a:cubicBezTo>
                    <a:cubicBezTo>
                      <a:pt x="0" y="26"/>
                      <a:pt x="1" y="29"/>
                      <a:pt x="4" y="32"/>
                    </a:cubicBezTo>
                    <a:lnTo>
                      <a:pt x="13" y="29"/>
                    </a:lnTo>
                    <a:cubicBezTo>
                      <a:pt x="11" y="27"/>
                      <a:pt x="10" y="24"/>
                      <a:pt x="10" y="22"/>
                    </a:cubicBezTo>
                    <a:cubicBezTo>
                      <a:pt x="10" y="20"/>
                      <a:pt x="11" y="18"/>
                      <a:pt x="13" y="16"/>
                    </a:cubicBezTo>
                    <a:cubicBezTo>
                      <a:pt x="14" y="15"/>
                      <a:pt x="16" y="14"/>
                      <a:pt x="18" y="13"/>
                    </a:cubicBezTo>
                    <a:cubicBezTo>
                      <a:pt x="22" y="12"/>
                      <a:pt x="26" y="11"/>
                      <a:pt x="31" y="11"/>
                    </a:cubicBezTo>
                    <a:lnTo>
                      <a:pt x="64" y="11"/>
                    </a:lnTo>
                    <a:lnTo>
                      <a:pt x="64"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73" name="Freeform 1048"/>
              <p:cNvSpPr>
                <a:spLocks noEditPoints="1"/>
              </p:cNvSpPr>
              <p:nvPr/>
            </p:nvSpPr>
            <p:spPr bwMode="auto">
              <a:xfrm flipV="1">
                <a:off x="4126" y="2568"/>
                <a:ext cx="86" cy="11"/>
              </a:xfrm>
              <a:custGeom>
                <a:avLst/>
                <a:gdLst>
                  <a:gd name="T0" fmla="*/ 11 w 86"/>
                  <a:gd name="T1" fmla="*/ 0 h 11"/>
                  <a:gd name="T2" fmla="*/ 0 w 86"/>
                  <a:gd name="T3" fmla="*/ 0 h 11"/>
                  <a:gd name="T4" fmla="*/ 0 w 86"/>
                  <a:gd name="T5" fmla="*/ 11 h 11"/>
                  <a:gd name="T6" fmla="*/ 11 w 86"/>
                  <a:gd name="T7" fmla="*/ 11 h 11"/>
                  <a:gd name="T8" fmla="*/ 11 w 86"/>
                  <a:gd name="T9" fmla="*/ 0 h 11"/>
                  <a:gd name="T10" fmla="*/ 86 w 86"/>
                  <a:gd name="T11" fmla="*/ 0 h 11"/>
                  <a:gd name="T12" fmla="*/ 24 w 86"/>
                  <a:gd name="T13" fmla="*/ 0 h 11"/>
                  <a:gd name="T14" fmla="*/ 24 w 86"/>
                  <a:gd name="T15" fmla="*/ 11 h 11"/>
                  <a:gd name="T16" fmla="*/ 86 w 86"/>
                  <a:gd name="T17" fmla="*/ 11 h 11"/>
                  <a:gd name="T18" fmla="*/ 86 w 86"/>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6"/>
                  <a:gd name="T31" fmla="*/ 0 h 11"/>
                  <a:gd name="T32" fmla="*/ 86 w 86"/>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6" h="11">
                    <a:moveTo>
                      <a:pt x="11" y="0"/>
                    </a:moveTo>
                    <a:lnTo>
                      <a:pt x="0" y="0"/>
                    </a:lnTo>
                    <a:lnTo>
                      <a:pt x="0" y="11"/>
                    </a:lnTo>
                    <a:lnTo>
                      <a:pt x="11" y="11"/>
                    </a:lnTo>
                    <a:lnTo>
                      <a:pt x="11" y="0"/>
                    </a:lnTo>
                    <a:close/>
                    <a:moveTo>
                      <a:pt x="86" y="0"/>
                    </a:moveTo>
                    <a:lnTo>
                      <a:pt x="24" y="0"/>
                    </a:lnTo>
                    <a:lnTo>
                      <a:pt x="24" y="11"/>
                    </a:lnTo>
                    <a:lnTo>
                      <a:pt x="86" y="11"/>
                    </a:lnTo>
                    <a:lnTo>
                      <a:pt x="86"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74" name="Freeform 1049"/>
              <p:cNvSpPr>
                <a:spLocks/>
              </p:cNvSpPr>
              <p:nvPr/>
            </p:nvSpPr>
            <p:spPr bwMode="auto">
              <a:xfrm flipV="1">
                <a:off x="4128" y="2529"/>
                <a:ext cx="85" cy="30"/>
              </a:xfrm>
              <a:custGeom>
                <a:avLst/>
                <a:gdLst>
                  <a:gd name="T0" fmla="*/ 75 w 85"/>
                  <a:gd name="T1" fmla="*/ 29 h 30"/>
                  <a:gd name="T2" fmla="*/ 85 w 85"/>
                  <a:gd name="T3" fmla="*/ 30 h 30"/>
                  <a:gd name="T4" fmla="*/ 85 w 85"/>
                  <a:gd name="T5" fmla="*/ 22 h 30"/>
                  <a:gd name="T6" fmla="*/ 84 w 85"/>
                  <a:gd name="T7" fmla="*/ 13 h 30"/>
                  <a:gd name="T8" fmla="*/ 79 w 85"/>
                  <a:gd name="T9" fmla="*/ 9 h 30"/>
                  <a:gd name="T10" fmla="*/ 67 w 85"/>
                  <a:gd name="T11" fmla="*/ 7 h 30"/>
                  <a:gd name="T12" fmla="*/ 32 w 85"/>
                  <a:gd name="T13" fmla="*/ 7 h 30"/>
                  <a:gd name="T14" fmla="*/ 32 w 85"/>
                  <a:gd name="T15" fmla="*/ 0 h 30"/>
                  <a:gd name="T16" fmla="*/ 22 w 85"/>
                  <a:gd name="T17" fmla="*/ 0 h 30"/>
                  <a:gd name="T18" fmla="*/ 22 w 85"/>
                  <a:gd name="T19" fmla="*/ 7 h 30"/>
                  <a:gd name="T20" fmla="*/ 6 w 85"/>
                  <a:gd name="T21" fmla="*/ 7 h 30"/>
                  <a:gd name="T22" fmla="*/ 0 w 85"/>
                  <a:gd name="T23" fmla="*/ 19 h 30"/>
                  <a:gd name="T24" fmla="*/ 22 w 85"/>
                  <a:gd name="T25" fmla="*/ 19 h 30"/>
                  <a:gd name="T26" fmla="*/ 22 w 85"/>
                  <a:gd name="T27" fmla="*/ 29 h 30"/>
                  <a:gd name="T28" fmla="*/ 32 w 85"/>
                  <a:gd name="T29" fmla="*/ 29 h 30"/>
                  <a:gd name="T30" fmla="*/ 32 w 85"/>
                  <a:gd name="T31" fmla="*/ 19 h 30"/>
                  <a:gd name="T32" fmla="*/ 67 w 85"/>
                  <a:gd name="T33" fmla="*/ 19 h 30"/>
                  <a:gd name="T34" fmla="*/ 73 w 85"/>
                  <a:gd name="T35" fmla="*/ 19 h 30"/>
                  <a:gd name="T36" fmla="*/ 75 w 85"/>
                  <a:gd name="T37" fmla="*/ 21 h 30"/>
                  <a:gd name="T38" fmla="*/ 75 w 85"/>
                  <a:gd name="T39" fmla="*/ 24 h 30"/>
                  <a:gd name="T40" fmla="*/ 75 w 85"/>
                  <a:gd name="T41" fmla="*/ 29 h 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5"/>
                  <a:gd name="T64" fmla="*/ 0 h 30"/>
                  <a:gd name="T65" fmla="*/ 85 w 85"/>
                  <a:gd name="T66" fmla="*/ 30 h 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5" h="30">
                    <a:moveTo>
                      <a:pt x="75" y="29"/>
                    </a:moveTo>
                    <a:lnTo>
                      <a:pt x="85" y="30"/>
                    </a:lnTo>
                    <a:cubicBezTo>
                      <a:pt x="85" y="27"/>
                      <a:pt x="85" y="24"/>
                      <a:pt x="85" y="22"/>
                    </a:cubicBezTo>
                    <a:cubicBezTo>
                      <a:pt x="85" y="18"/>
                      <a:pt x="85" y="15"/>
                      <a:pt x="84" y="13"/>
                    </a:cubicBezTo>
                    <a:cubicBezTo>
                      <a:pt x="82" y="11"/>
                      <a:pt x="81" y="10"/>
                      <a:pt x="79" y="9"/>
                    </a:cubicBezTo>
                    <a:cubicBezTo>
                      <a:pt x="77" y="8"/>
                      <a:pt x="73" y="7"/>
                      <a:pt x="67" y="7"/>
                    </a:cubicBezTo>
                    <a:lnTo>
                      <a:pt x="32" y="7"/>
                    </a:lnTo>
                    <a:lnTo>
                      <a:pt x="32" y="0"/>
                    </a:lnTo>
                    <a:lnTo>
                      <a:pt x="22" y="0"/>
                    </a:lnTo>
                    <a:lnTo>
                      <a:pt x="22" y="7"/>
                    </a:lnTo>
                    <a:lnTo>
                      <a:pt x="6" y="7"/>
                    </a:lnTo>
                    <a:lnTo>
                      <a:pt x="0" y="19"/>
                    </a:lnTo>
                    <a:lnTo>
                      <a:pt x="22" y="19"/>
                    </a:lnTo>
                    <a:lnTo>
                      <a:pt x="22" y="29"/>
                    </a:lnTo>
                    <a:lnTo>
                      <a:pt x="32" y="29"/>
                    </a:lnTo>
                    <a:lnTo>
                      <a:pt x="32" y="19"/>
                    </a:lnTo>
                    <a:lnTo>
                      <a:pt x="67" y="19"/>
                    </a:lnTo>
                    <a:cubicBezTo>
                      <a:pt x="70" y="19"/>
                      <a:pt x="72" y="19"/>
                      <a:pt x="73" y="19"/>
                    </a:cubicBezTo>
                    <a:cubicBezTo>
                      <a:pt x="74" y="20"/>
                      <a:pt x="74" y="20"/>
                      <a:pt x="75" y="21"/>
                    </a:cubicBezTo>
                    <a:cubicBezTo>
                      <a:pt x="75" y="22"/>
                      <a:pt x="75" y="23"/>
                      <a:pt x="75" y="24"/>
                    </a:cubicBezTo>
                    <a:cubicBezTo>
                      <a:pt x="75" y="25"/>
                      <a:pt x="75" y="27"/>
                      <a:pt x="75" y="29"/>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75" name="Freeform 1050"/>
              <p:cNvSpPr>
                <a:spLocks noEditPoints="1"/>
              </p:cNvSpPr>
              <p:nvPr/>
            </p:nvSpPr>
            <p:spPr bwMode="auto">
              <a:xfrm flipV="1">
                <a:off x="4148" y="2467"/>
                <a:ext cx="65" cy="57"/>
              </a:xfrm>
              <a:custGeom>
                <a:avLst/>
                <a:gdLst>
                  <a:gd name="T0" fmla="*/ 45 w 65"/>
                  <a:gd name="T1" fmla="*/ 46 h 57"/>
                  <a:gd name="T2" fmla="*/ 47 w 65"/>
                  <a:gd name="T3" fmla="*/ 57 h 57"/>
                  <a:gd name="T4" fmla="*/ 61 w 65"/>
                  <a:gd name="T5" fmla="*/ 48 h 57"/>
                  <a:gd name="T6" fmla="*/ 65 w 65"/>
                  <a:gd name="T7" fmla="*/ 30 h 57"/>
                  <a:gd name="T8" fmla="*/ 57 w 65"/>
                  <a:gd name="T9" fmla="*/ 8 h 57"/>
                  <a:gd name="T10" fmla="*/ 33 w 65"/>
                  <a:gd name="T11" fmla="*/ 0 h 57"/>
                  <a:gd name="T12" fmla="*/ 9 w 65"/>
                  <a:gd name="T13" fmla="*/ 8 h 57"/>
                  <a:gd name="T14" fmla="*/ 0 w 65"/>
                  <a:gd name="T15" fmla="*/ 29 h 57"/>
                  <a:gd name="T16" fmla="*/ 9 w 65"/>
                  <a:gd name="T17" fmla="*/ 49 h 57"/>
                  <a:gd name="T18" fmla="*/ 33 w 65"/>
                  <a:gd name="T19" fmla="*/ 57 h 57"/>
                  <a:gd name="T20" fmla="*/ 35 w 65"/>
                  <a:gd name="T21" fmla="*/ 57 h 57"/>
                  <a:gd name="T22" fmla="*/ 35 w 65"/>
                  <a:gd name="T23" fmla="*/ 11 h 57"/>
                  <a:gd name="T24" fmla="*/ 50 w 65"/>
                  <a:gd name="T25" fmla="*/ 17 h 57"/>
                  <a:gd name="T26" fmla="*/ 55 w 65"/>
                  <a:gd name="T27" fmla="*/ 30 h 57"/>
                  <a:gd name="T28" fmla="*/ 53 w 65"/>
                  <a:gd name="T29" fmla="*/ 40 h 57"/>
                  <a:gd name="T30" fmla="*/ 45 w 65"/>
                  <a:gd name="T31" fmla="*/ 46 h 57"/>
                  <a:gd name="T32" fmla="*/ 25 w 65"/>
                  <a:gd name="T33" fmla="*/ 11 h 57"/>
                  <a:gd name="T34" fmla="*/ 25 w 65"/>
                  <a:gd name="T35" fmla="*/ 46 h 57"/>
                  <a:gd name="T36" fmla="*/ 16 w 65"/>
                  <a:gd name="T37" fmla="*/ 42 h 57"/>
                  <a:gd name="T38" fmla="*/ 10 w 65"/>
                  <a:gd name="T39" fmla="*/ 29 h 57"/>
                  <a:gd name="T40" fmla="*/ 15 w 65"/>
                  <a:gd name="T41" fmla="*/ 17 h 57"/>
                  <a:gd name="T42" fmla="*/ 25 w 65"/>
                  <a:gd name="T43" fmla="*/ 11 h 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5"/>
                  <a:gd name="T67" fmla="*/ 0 h 57"/>
                  <a:gd name="T68" fmla="*/ 65 w 65"/>
                  <a:gd name="T69" fmla="*/ 57 h 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5" h="57">
                    <a:moveTo>
                      <a:pt x="45" y="46"/>
                    </a:moveTo>
                    <a:lnTo>
                      <a:pt x="47" y="57"/>
                    </a:lnTo>
                    <a:cubicBezTo>
                      <a:pt x="53" y="55"/>
                      <a:pt x="57" y="52"/>
                      <a:pt x="61" y="48"/>
                    </a:cubicBezTo>
                    <a:cubicBezTo>
                      <a:pt x="64" y="43"/>
                      <a:pt x="65" y="37"/>
                      <a:pt x="65" y="30"/>
                    </a:cubicBezTo>
                    <a:cubicBezTo>
                      <a:pt x="65" y="21"/>
                      <a:pt x="63" y="13"/>
                      <a:pt x="57" y="8"/>
                    </a:cubicBezTo>
                    <a:cubicBezTo>
                      <a:pt x="51" y="3"/>
                      <a:pt x="44" y="0"/>
                      <a:pt x="33" y="0"/>
                    </a:cubicBezTo>
                    <a:cubicBezTo>
                      <a:pt x="23" y="0"/>
                      <a:pt x="15" y="3"/>
                      <a:pt x="9" y="8"/>
                    </a:cubicBezTo>
                    <a:cubicBezTo>
                      <a:pt x="3" y="13"/>
                      <a:pt x="0" y="20"/>
                      <a:pt x="0" y="29"/>
                    </a:cubicBezTo>
                    <a:cubicBezTo>
                      <a:pt x="0" y="37"/>
                      <a:pt x="3" y="44"/>
                      <a:pt x="9" y="49"/>
                    </a:cubicBezTo>
                    <a:cubicBezTo>
                      <a:pt x="15" y="55"/>
                      <a:pt x="22" y="57"/>
                      <a:pt x="33" y="57"/>
                    </a:cubicBezTo>
                    <a:cubicBezTo>
                      <a:pt x="33" y="57"/>
                      <a:pt x="34" y="57"/>
                      <a:pt x="35" y="57"/>
                    </a:cubicBezTo>
                    <a:lnTo>
                      <a:pt x="35" y="11"/>
                    </a:lnTo>
                    <a:cubicBezTo>
                      <a:pt x="42" y="12"/>
                      <a:pt x="47" y="13"/>
                      <a:pt x="50" y="17"/>
                    </a:cubicBezTo>
                    <a:cubicBezTo>
                      <a:pt x="54" y="20"/>
                      <a:pt x="55" y="25"/>
                      <a:pt x="55" y="30"/>
                    </a:cubicBezTo>
                    <a:cubicBezTo>
                      <a:pt x="55" y="34"/>
                      <a:pt x="55" y="37"/>
                      <a:pt x="53" y="40"/>
                    </a:cubicBezTo>
                    <a:cubicBezTo>
                      <a:pt x="51" y="42"/>
                      <a:pt x="49" y="44"/>
                      <a:pt x="45" y="46"/>
                    </a:cubicBezTo>
                    <a:close/>
                    <a:moveTo>
                      <a:pt x="25" y="11"/>
                    </a:moveTo>
                    <a:lnTo>
                      <a:pt x="25" y="46"/>
                    </a:lnTo>
                    <a:cubicBezTo>
                      <a:pt x="21" y="46"/>
                      <a:pt x="18" y="44"/>
                      <a:pt x="16" y="42"/>
                    </a:cubicBezTo>
                    <a:cubicBezTo>
                      <a:pt x="12" y="39"/>
                      <a:pt x="10" y="34"/>
                      <a:pt x="10" y="29"/>
                    </a:cubicBezTo>
                    <a:cubicBezTo>
                      <a:pt x="10" y="24"/>
                      <a:pt x="12" y="20"/>
                      <a:pt x="15" y="17"/>
                    </a:cubicBezTo>
                    <a:cubicBezTo>
                      <a:pt x="17" y="13"/>
                      <a:pt x="21" y="12"/>
                      <a:pt x="25" y="11"/>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76" name="Freeform 1051"/>
              <p:cNvSpPr>
                <a:spLocks noEditPoints="1"/>
              </p:cNvSpPr>
              <p:nvPr/>
            </p:nvSpPr>
            <p:spPr bwMode="auto">
              <a:xfrm flipV="1">
                <a:off x="4148" y="2367"/>
                <a:ext cx="65" cy="56"/>
              </a:xfrm>
              <a:custGeom>
                <a:avLst/>
                <a:gdLst>
                  <a:gd name="T0" fmla="*/ 33 w 65"/>
                  <a:gd name="T1" fmla="*/ 0 h 56"/>
                  <a:gd name="T2" fmla="*/ 7 w 65"/>
                  <a:gd name="T3" fmla="*/ 9 h 56"/>
                  <a:gd name="T4" fmla="*/ 0 w 65"/>
                  <a:gd name="T5" fmla="*/ 28 h 56"/>
                  <a:gd name="T6" fmla="*/ 9 w 65"/>
                  <a:gd name="T7" fmla="*/ 49 h 56"/>
                  <a:gd name="T8" fmla="*/ 32 w 65"/>
                  <a:gd name="T9" fmla="*/ 56 h 56"/>
                  <a:gd name="T10" fmla="*/ 51 w 65"/>
                  <a:gd name="T11" fmla="*/ 53 h 56"/>
                  <a:gd name="T12" fmla="*/ 62 w 65"/>
                  <a:gd name="T13" fmla="*/ 43 h 56"/>
                  <a:gd name="T14" fmla="*/ 65 w 65"/>
                  <a:gd name="T15" fmla="*/ 28 h 56"/>
                  <a:gd name="T16" fmla="*/ 57 w 65"/>
                  <a:gd name="T17" fmla="*/ 8 h 56"/>
                  <a:gd name="T18" fmla="*/ 33 w 65"/>
                  <a:gd name="T19" fmla="*/ 0 h 56"/>
                  <a:gd name="T20" fmla="*/ 33 w 65"/>
                  <a:gd name="T21" fmla="*/ 11 h 56"/>
                  <a:gd name="T22" fmla="*/ 50 w 65"/>
                  <a:gd name="T23" fmla="*/ 16 h 56"/>
                  <a:gd name="T24" fmla="*/ 55 w 65"/>
                  <a:gd name="T25" fmla="*/ 28 h 56"/>
                  <a:gd name="T26" fmla="*/ 50 w 65"/>
                  <a:gd name="T27" fmla="*/ 40 h 56"/>
                  <a:gd name="T28" fmla="*/ 33 w 65"/>
                  <a:gd name="T29" fmla="*/ 45 h 56"/>
                  <a:gd name="T30" fmla="*/ 16 w 65"/>
                  <a:gd name="T31" fmla="*/ 40 h 56"/>
                  <a:gd name="T32" fmla="*/ 10 w 65"/>
                  <a:gd name="T33" fmla="*/ 28 h 56"/>
                  <a:gd name="T34" fmla="*/ 16 w 65"/>
                  <a:gd name="T35" fmla="*/ 16 h 56"/>
                  <a:gd name="T36" fmla="*/ 33 w 65"/>
                  <a:gd name="T37" fmla="*/ 11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5"/>
                  <a:gd name="T58" fmla="*/ 0 h 56"/>
                  <a:gd name="T59" fmla="*/ 65 w 65"/>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5" h="56">
                    <a:moveTo>
                      <a:pt x="33" y="0"/>
                    </a:moveTo>
                    <a:cubicBezTo>
                      <a:pt x="21" y="0"/>
                      <a:pt x="13" y="3"/>
                      <a:pt x="7" y="9"/>
                    </a:cubicBezTo>
                    <a:cubicBezTo>
                      <a:pt x="3" y="15"/>
                      <a:pt x="0" y="21"/>
                      <a:pt x="0" y="28"/>
                    </a:cubicBezTo>
                    <a:cubicBezTo>
                      <a:pt x="0" y="37"/>
                      <a:pt x="3" y="43"/>
                      <a:pt x="9" y="49"/>
                    </a:cubicBezTo>
                    <a:cubicBezTo>
                      <a:pt x="14" y="54"/>
                      <a:pt x="22" y="56"/>
                      <a:pt x="32" y="56"/>
                    </a:cubicBezTo>
                    <a:cubicBezTo>
                      <a:pt x="40" y="56"/>
                      <a:pt x="46" y="55"/>
                      <a:pt x="51" y="53"/>
                    </a:cubicBezTo>
                    <a:cubicBezTo>
                      <a:pt x="56" y="51"/>
                      <a:pt x="59" y="47"/>
                      <a:pt x="62" y="43"/>
                    </a:cubicBezTo>
                    <a:cubicBezTo>
                      <a:pt x="64" y="38"/>
                      <a:pt x="65" y="34"/>
                      <a:pt x="65" y="28"/>
                    </a:cubicBezTo>
                    <a:cubicBezTo>
                      <a:pt x="65" y="20"/>
                      <a:pt x="63" y="13"/>
                      <a:pt x="57" y="8"/>
                    </a:cubicBezTo>
                    <a:cubicBezTo>
                      <a:pt x="52" y="3"/>
                      <a:pt x="43" y="0"/>
                      <a:pt x="33" y="0"/>
                    </a:cubicBezTo>
                    <a:close/>
                    <a:moveTo>
                      <a:pt x="33" y="11"/>
                    </a:moveTo>
                    <a:cubicBezTo>
                      <a:pt x="40" y="11"/>
                      <a:pt x="46" y="13"/>
                      <a:pt x="50" y="16"/>
                    </a:cubicBezTo>
                    <a:cubicBezTo>
                      <a:pt x="54" y="19"/>
                      <a:pt x="55" y="23"/>
                      <a:pt x="55" y="28"/>
                    </a:cubicBezTo>
                    <a:cubicBezTo>
                      <a:pt x="55" y="33"/>
                      <a:pt x="54" y="37"/>
                      <a:pt x="50" y="40"/>
                    </a:cubicBezTo>
                    <a:cubicBezTo>
                      <a:pt x="46" y="44"/>
                      <a:pt x="40" y="45"/>
                      <a:pt x="33" y="45"/>
                    </a:cubicBezTo>
                    <a:cubicBezTo>
                      <a:pt x="25" y="45"/>
                      <a:pt x="20" y="44"/>
                      <a:pt x="16" y="40"/>
                    </a:cubicBezTo>
                    <a:cubicBezTo>
                      <a:pt x="12" y="37"/>
                      <a:pt x="10" y="33"/>
                      <a:pt x="10" y="28"/>
                    </a:cubicBezTo>
                    <a:cubicBezTo>
                      <a:pt x="10" y="23"/>
                      <a:pt x="12" y="19"/>
                      <a:pt x="16" y="16"/>
                    </a:cubicBezTo>
                    <a:cubicBezTo>
                      <a:pt x="20" y="13"/>
                      <a:pt x="25" y="11"/>
                      <a:pt x="33" y="11"/>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77" name="Freeform 1052"/>
              <p:cNvSpPr>
                <a:spLocks/>
              </p:cNvSpPr>
              <p:nvPr/>
            </p:nvSpPr>
            <p:spPr bwMode="auto">
              <a:xfrm flipV="1">
                <a:off x="4150" y="2303"/>
                <a:ext cx="62" cy="57"/>
              </a:xfrm>
              <a:custGeom>
                <a:avLst/>
                <a:gdLst>
                  <a:gd name="T0" fmla="*/ 62 w 62"/>
                  <a:gd name="T1" fmla="*/ 0 h 57"/>
                  <a:gd name="T2" fmla="*/ 31 w 62"/>
                  <a:gd name="T3" fmla="*/ 22 h 57"/>
                  <a:gd name="T4" fmla="*/ 0 w 62"/>
                  <a:gd name="T5" fmla="*/ 1 h 57"/>
                  <a:gd name="T6" fmla="*/ 0 w 62"/>
                  <a:gd name="T7" fmla="*/ 14 h 57"/>
                  <a:gd name="T8" fmla="*/ 14 w 62"/>
                  <a:gd name="T9" fmla="*/ 24 h 57"/>
                  <a:gd name="T10" fmla="*/ 21 w 62"/>
                  <a:gd name="T11" fmla="*/ 29 h 57"/>
                  <a:gd name="T12" fmla="*/ 15 w 62"/>
                  <a:gd name="T13" fmla="*/ 33 h 57"/>
                  <a:gd name="T14" fmla="*/ 0 w 62"/>
                  <a:gd name="T15" fmla="*/ 43 h 57"/>
                  <a:gd name="T16" fmla="*/ 0 w 62"/>
                  <a:gd name="T17" fmla="*/ 57 h 57"/>
                  <a:gd name="T18" fmla="*/ 31 w 62"/>
                  <a:gd name="T19" fmla="*/ 35 h 57"/>
                  <a:gd name="T20" fmla="*/ 62 w 62"/>
                  <a:gd name="T21" fmla="*/ 56 h 57"/>
                  <a:gd name="T22" fmla="*/ 62 w 62"/>
                  <a:gd name="T23" fmla="*/ 42 h 57"/>
                  <a:gd name="T24" fmla="*/ 44 w 62"/>
                  <a:gd name="T25" fmla="*/ 30 h 57"/>
                  <a:gd name="T26" fmla="*/ 41 w 62"/>
                  <a:gd name="T27" fmla="*/ 28 h 57"/>
                  <a:gd name="T28" fmla="*/ 62 w 62"/>
                  <a:gd name="T29" fmla="*/ 13 h 57"/>
                  <a:gd name="T30" fmla="*/ 62 w 62"/>
                  <a:gd name="T31" fmla="*/ 0 h 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
                  <a:gd name="T49" fmla="*/ 0 h 57"/>
                  <a:gd name="T50" fmla="*/ 62 w 62"/>
                  <a:gd name="T51" fmla="*/ 57 h 5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 h="57">
                    <a:moveTo>
                      <a:pt x="62" y="0"/>
                    </a:moveTo>
                    <a:lnTo>
                      <a:pt x="31" y="22"/>
                    </a:lnTo>
                    <a:lnTo>
                      <a:pt x="0" y="1"/>
                    </a:lnTo>
                    <a:lnTo>
                      <a:pt x="0" y="14"/>
                    </a:lnTo>
                    <a:lnTo>
                      <a:pt x="14" y="24"/>
                    </a:lnTo>
                    <a:cubicBezTo>
                      <a:pt x="17" y="26"/>
                      <a:pt x="19" y="27"/>
                      <a:pt x="21" y="29"/>
                    </a:cubicBezTo>
                    <a:cubicBezTo>
                      <a:pt x="19" y="30"/>
                      <a:pt x="17" y="31"/>
                      <a:pt x="15" y="33"/>
                    </a:cubicBezTo>
                    <a:lnTo>
                      <a:pt x="0" y="43"/>
                    </a:lnTo>
                    <a:lnTo>
                      <a:pt x="0" y="57"/>
                    </a:lnTo>
                    <a:lnTo>
                      <a:pt x="31" y="35"/>
                    </a:lnTo>
                    <a:lnTo>
                      <a:pt x="62" y="56"/>
                    </a:lnTo>
                    <a:lnTo>
                      <a:pt x="62" y="42"/>
                    </a:lnTo>
                    <a:lnTo>
                      <a:pt x="44" y="30"/>
                    </a:lnTo>
                    <a:lnTo>
                      <a:pt x="41" y="28"/>
                    </a:lnTo>
                    <a:lnTo>
                      <a:pt x="62" y="13"/>
                    </a:lnTo>
                    <a:lnTo>
                      <a:pt x="62"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78" name="Freeform 1053"/>
              <p:cNvSpPr>
                <a:spLocks noEditPoints="1"/>
              </p:cNvSpPr>
              <p:nvPr/>
            </p:nvSpPr>
            <p:spPr bwMode="auto">
              <a:xfrm flipV="1">
                <a:off x="4126" y="2283"/>
                <a:ext cx="86" cy="11"/>
              </a:xfrm>
              <a:custGeom>
                <a:avLst/>
                <a:gdLst>
                  <a:gd name="T0" fmla="*/ 11 w 86"/>
                  <a:gd name="T1" fmla="*/ 0 h 11"/>
                  <a:gd name="T2" fmla="*/ 0 w 86"/>
                  <a:gd name="T3" fmla="*/ 0 h 11"/>
                  <a:gd name="T4" fmla="*/ 0 w 86"/>
                  <a:gd name="T5" fmla="*/ 11 h 11"/>
                  <a:gd name="T6" fmla="*/ 11 w 86"/>
                  <a:gd name="T7" fmla="*/ 11 h 11"/>
                  <a:gd name="T8" fmla="*/ 11 w 86"/>
                  <a:gd name="T9" fmla="*/ 0 h 11"/>
                  <a:gd name="T10" fmla="*/ 86 w 86"/>
                  <a:gd name="T11" fmla="*/ 0 h 11"/>
                  <a:gd name="T12" fmla="*/ 24 w 86"/>
                  <a:gd name="T13" fmla="*/ 0 h 11"/>
                  <a:gd name="T14" fmla="*/ 24 w 86"/>
                  <a:gd name="T15" fmla="*/ 11 h 11"/>
                  <a:gd name="T16" fmla="*/ 86 w 86"/>
                  <a:gd name="T17" fmla="*/ 11 h 11"/>
                  <a:gd name="T18" fmla="*/ 86 w 86"/>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6"/>
                  <a:gd name="T31" fmla="*/ 0 h 11"/>
                  <a:gd name="T32" fmla="*/ 86 w 86"/>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6" h="11">
                    <a:moveTo>
                      <a:pt x="11" y="0"/>
                    </a:moveTo>
                    <a:lnTo>
                      <a:pt x="0" y="0"/>
                    </a:lnTo>
                    <a:lnTo>
                      <a:pt x="0" y="11"/>
                    </a:lnTo>
                    <a:lnTo>
                      <a:pt x="11" y="11"/>
                    </a:lnTo>
                    <a:lnTo>
                      <a:pt x="11" y="0"/>
                    </a:lnTo>
                    <a:close/>
                    <a:moveTo>
                      <a:pt x="86" y="0"/>
                    </a:moveTo>
                    <a:lnTo>
                      <a:pt x="24" y="0"/>
                    </a:lnTo>
                    <a:lnTo>
                      <a:pt x="24" y="11"/>
                    </a:lnTo>
                    <a:lnTo>
                      <a:pt x="86" y="11"/>
                    </a:lnTo>
                    <a:lnTo>
                      <a:pt x="86"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79" name="Freeform 1054"/>
              <p:cNvSpPr>
                <a:spLocks noEditPoints="1"/>
              </p:cNvSpPr>
              <p:nvPr/>
            </p:nvSpPr>
            <p:spPr bwMode="auto">
              <a:xfrm flipV="1">
                <a:off x="4126" y="2219"/>
                <a:ext cx="87" cy="54"/>
              </a:xfrm>
              <a:custGeom>
                <a:avLst/>
                <a:gdLst>
                  <a:gd name="T0" fmla="*/ 86 w 87"/>
                  <a:gd name="T1" fmla="*/ 43 h 54"/>
                  <a:gd name="T2" fmla="*/ 77 w 87"/>
                  <a:gd name="T3" fmla="*/ 43 h 54"/>
                  <a:gd name="T4" fmla="*/ 87 w 87"/>
                  <a:gd name="T5" fmla="*/ 26 h 54"/>
                  <a:gd name="T6" fmla="*/ 83 w 87"/>
                  <a:gd name="T7" fmla="*/ 13 h 54"/>
                  <a:gd name="T8" fmla="*/ 72 w 87"/>
                  <a:gd name="T9" fmla="*/ 3 h 54"/>
                  <a:gd name="T10" fmla="*/ 55 w 87"/>
                  <a:gd name="T11" fmla="*/ 0 h 54"/>
                  <a:gd name="T12" fmla="*/ 38 w 87"/>
                  <a:gd name="T13" fmla="*/ 3 h 54"/>
                  <a:gd name="T14" fmla="*/ 27 w 87"/>
                  <a:gd name="T15" fmla="*/ 12 h 54"/>
                  <a:gd name="T16" fmla="*/ 22 w 87"/>
                  <a:gd name="T17" fmla="*/ 26 h 54"/>
                  <a:gd name="T18" fmla="*/ 25 w 87"/>
                  <a:gd name="T19" fmla="*/ 36 h 54"/>
                  <a:gd name="T20" fmla="*/ 32 w 87"/>
                  <a:gd name="T21" fmla="*/ 43 h 54"/>
                  <a:gd name="T22" fmla="*/ 0 w 87"/>
                  <a:gd name="T23" fmla="*/ 43 h 54"/>
                  <a:gd name="T24" fmla="*/ 0 w 87"/>
                  <a:gd name="T25" fmla="*/ 54 h 54"/>
                  <a:gd name="T26" fmla="*/ 86 w 87"/>
                  <a:gd name="T27" fmla="*/ 54 h 54"/>
                  <a:gd name="T28" fmla="*/ 86 w 87"/>
                  <a:gd name="T29" fmla="*/ 43 h 54"/>
                  <a:gd name="T30" fmla="*/ 55 w 87"/>
                  <a:gd name="T31" fmla="*/ 11 h 54"/>
                  <a:gd name="T32" fmla="*/ 72 w 87"/>
                  <a:gd name="T33" fmla="*/ 16 h 54"/>
                  <a:gd name="T34" fmla="*/ 77 w 87"/>
                  <a:gd name="T35" fmla="*/ 27 h 54"/>
                  <a:gd name="T36" fmla="*/ 72 w 87"/>
                  <a:gd name="T37" fmla="*/ 38 h 54"/>
                  <a:gd name="T38" fmla="*/ 56 w 87"/>
                  <a:gd name="T39" fmla="*/ 43 h 54"/>
                  <a:gd name="T40" fmla="*/ 38 w 87"/>
                  <a:gd name="T41" fmla="*/ 38 h 54"/>
                  <a:gd name="T42" fmla="*/ 32 w 87"/>
                  <a:gd name="T43" fmla="*/ 27 h 54"/>
                  <a:gd name="T44" fmla="*/ 38 w 87"/>
                  <a:gd name="T45" fmla="*/ 16 h 54"/>
                  <a:gd name="T46" fmla="*/ 55 w 87"/>
                  <a:gd name="T47" fmla="*/ 11 h 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7"/>
                  <a:gd name="T73" fmla="*/ 0 h 54"/>
                  <a:gd name="T74" fmla="*/ 87 w 87"/>
                  <a:gd name="T75" fmla="*/ 54 h 5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7" h="54">
                    <a:moveTo>
                      <a:pt x="86" y="43"/>
                    </a:moveTo>
                    <a:lnTo>
                      <a:pt x="77" y="43"/>
                    </a:lnTo>
                    <a:cubicBezTo>
                      <a:pt x="84" y="39"/>
                      <a:pt x="87" y="33"/>
                      <a:pt x="87" y="26"/>
                    </a:cubicBezTo>
                    <a:cubicBezTo>
                      <a:pt x="87" y="21"/>
                      <a:pt x="86" y="17"/>
                      <a:pt x="83" y="13"/>
                    </a:cubicBezTo>
                    <a:cubicBezTo>
                      <a:pt x="81" y="9"/>
                      <a:pt x="77" y="6"/>
                      <a:pt x="72" y="3"/>
                    </a:cubicBezTo>
                    <a:cubicBezTo>
                      <a:pt x="67" y="1"/>
                      <a:pt x="61" y="0"/>
                      <a:pt x="55" y="0"/>
                    </a:cubicBezTo>
                    <a:cubicBezTo>
                      <a:pt x="49" y="0"/>
                      <a:pt x="43" y="1"/>
                      <a:pt x="38" y="3"/>
                    </a:cubicBezTo>
                    <a:cubicBezTo>
                      <a:pt x="33" y="5"/>
                      <a:pt x="29" y="8"/>
                      <a:pt x="27" y="12"/>
                    </a:cubicBezTo>
                    <a:cubicBezTo>
                      <a:pt x="24" y="16"/>
                      <a:pt x="22" y="21"/>
                      <a:pt x="22" y="26"/>
                    </a:cubicBezTo>
                    <a:cubicBezTo>
                      <a:pt x="22" y="30"/>
                      <a:pt x="23" y="33"/>
                      <a:pt x="25" y="36"/>
                    </a:cubicBezTo>
                    <a:cubicBezTo>
                      <a:pt x="27" y="39"/>
                      <a:pt x="29" y="41"/>
                      <a:pt x="32" y="43"/>
                    </a:cubicBezTo>
                    <a:lnTo>
                      <a:pt x="0" y="43"/>
                    </a:lnTo>
                    <a:lnTo>
                      <a:pt x="0" y="54"/>
                    </a:lnTo>
                    <a:lnTo>
                      <a:pt x="86" y="54"/>
                    </a:lnTo>
                    <a:lnTo>
                      <a:pt x="86" y="43"/>
                    </a:lnTo>
                    <a:close/>
                    <a:moveTo>
                      <a:pt x="55" y="11"/>
                    </a:moveTo>
                    <a:cubicBezTo>
                      <a:pt x="63" y="11"/>
                      <a:pt x="68" y="13"/>
                      <a:pt x="72" y="16"/>
                    </a:cubicBezTo>
                    <a:cubicBezTo>
                      <a:pt x="76" y="19"/>
                      <a:pt x="77" y="23"/>
                      <a:pt x="77" y="27"/>
                    </a:cubicBezTo>
                    <a:cubicBezTo>
                      <a:pt x="77" y="32"/>
                      <a:pt x="76" y="35"/>
                      <a:pt x="72" y="38"/>
                    </a:cubicBezTo>
                    <a:cubicBezTo>
                      <a:pt x="69" y="41"/>
                      <a:pt x="63" y="43"/>
                      <a:pt x="56" y="43"/>
                    </a:cubicBezTo>
                    <a:cubicBezTo>
                      <a:pt x="48" y="43"/>
                      <a:pt x="42" y="41"/>
                      <a:pt x="38" y="38"/>
                    </a:cubicBezTo>
                    <a:cubicBezTo>
                      <a:pt x="34" y="35"/>
                      <a:pt x="32" y="31"/>
                      <a:pt x="32" y="27"/>
                    </a:cubicBezTo>
                    <a:cubicBezTo>
                      <a:pt x="32" y="22"/>
                      <a:pt x="34" y="19"/>
                      <a:pt x="38" y="16"/>
                    </a:cubicBezTo>
                    <a:cubicBezTo>
                      <a:pt x="41" y="13"/>
                      <a:pt x="47" y="11"/>
                      <a:pt x="55" y="11"/>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80" name="Freeform 1055"/>
              <p:cNvSpPr>
                <a:spLocks noEditPoints="1"/>
              </p:cNvSpPr>
              <p:nvPr/>
            </p:nvSpPr>
            <p:spPr bwMode="auto">
              <a:xfrm flipV="1">
                <a:off x="4126" y="2190"/>
                <a:ext cx="86" cy="12"/>
              </a:xfrm>
              <a:custGeom>
                <a:avLst/>
                <a:gdLst>
                  <a:gd name="T0" fmla="*/ 11 w 86"/>
                  <a:gd name="T1" fmla="*/ 0 h 12"/>
                  <a:gd name="T2" fmla="*/ 0 w 86"/>
                  <a:gd name="T3" fmla="*/ 0 h 12"/>
                  <a:gd name="T4" fmla="*/ 0 w 86"/>
                  <a:gd name="T5" fmla="*/ 12 h 12"/>
                  <a:gd name="T6" fmla="*/ 11 w 86"/>
                  <a:gd name="T7" fmla="*/ 12 h 12"/>
                  <a:gd name="T8" fmla="*/ 11 w 86"/>
                  <a:gd name="T9" fmla="*/ 0 h 12"/>
                  <a:gd name="T10" fmla="*/ 86 w 86"/>
                  <a:gd name="T11" fmla="*/ 0 h 12"/>
                  <a:gd name="T12" fmla="*/ 24 w 86"/>
                  <a:gd name="T13" fmla="*/ 0 h 12"/>
                  <a:gd name="T14" fmla="*/ 24 w 86"/>
                  <a:gd name="T15" fmla="*/ 12 h 12"/>
                  <a:gd name="T16" fmla="*/ 86 w 86"/>
                  <a:gd name="T17" fmla="*/ 12 h 12"/>
                  <a:gd name="T18" fmla="*/ 86 w 86"/>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6"/>
                  <a:gd name="T31" fmla="*/ 0 h 12"/>
                  <a:gd name="T32" fmla="*/ 86 w 86"/>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6" h="12">
                    <a:moveTo>
                      <a:pt x="11" y="0"/>
                    </a:moveTo>
                    <a:lnTo>
                      <a:pt x="0" y="0"/>
                    </a:lnTo>
                    <a:lnTo>
                      <a:pt x="0" y="12"/>
                    </a:lnTo>
                    <a:lnTo>
                      <a:pt x="11" y="12"/>
                    </a:lnTo>
                    <a:lnTo>
                      <a:pt x="11" y="0"/>
                    </a:lnTo>
                    <a:close/>
                    <a:moveTo>
                      <a:pt x="86" y="0"/>
                    </a:moveTo>
                    <a:lnTo>
                      <a:pt x="24" y="0"/>
                    </a:lnTo>
                    <a:lnTo>
                      <a:pt x="24" y="12"/>
                    </a:lnTo>
                    <a:lnTo>
                      <a:pt x="86" y="12"/>
                    </a:lnTo>
                    <a:lnTo>
                      <a:pt x="86"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81" name="Freeform 1056"/>
              <p:cNvSpPr>
                <a:spLocks/>
              </p:cNvSpPr>
              <p:nvPr/>
            </p:nvSpPr>
            <p:spPr bwMode="auto">
              <a:xfrm flipV="1">
                <a:off x="4150" y="2128"/>
                <a:ext cx="62" cy="54"/>
              </a:xfrm>
              <a:custGeom>
                <a:avLst/>
                <a:gdLst>
                  <a:gd name="T0" fmla="*/ 62 w 62"/>
                  <a:gd name="T1" fmla="*/ 0 h 54"/>
                  <a:gd name="T2" fmla="*/ 53 w 62"/>
                  <a:gd name="T3" fmla="*/ 0 h 54"/>
                  <a:gd name="T4" fmla="*/ 8 w 62"/>
                  <a:gd name="T5" fmla="*/ 38 h 54"/>
                  <a:gd name="T6" fmla="*/ 10 w 62"/>
                  <a:gd name="T7" fmla="*/ 27 h 54"/>
                  <a:gd name="T8" fmla="*/ 10 w 62"/>
                  <a:gd name="T9" fmla="*/ 4 h 54"/>
                  <a:gd name="T10" fmla="*/ 0 w 62"/>
                  <a:gd name="T11" fmla="*/ 4 h 54"/>
                  <a:gd name="T12" fmla="*/ 0 w 62"/>
                  <a:gd name="T13" fmla="*/ 53 h 54"/>
                  <a:gd name="T14" fmla="*/ 7 w 62"/>
                  <a:gd name="T15" fmla="*/ 53 h 54"/>
                  <a:gd name="T16" fmla="*/ 47 w 62"/>
                  <a:gd name="T17" fmla="*/ 20 h 54"/>
                  <a:gd name="T18" fmla="*/ 53 w 62"/>
                  <a:gd name="T19" fmla="*/ 14 h 54"/>
                  <a:gd name="T20" fmla="*/ 52 w 62"/>
                  <a:gd name="T21" fmla="*/ 27 h 54"/>
                  <a:gd name="T22" fmla="*/ 52 w 62"/>
                  <a:gd name="T23" fmla="*/ 54 h 54"/>
                  <a:gd name="T24" fmla="*/ 62 w 62"/>
                  <a:gd name="T25" fmla="*/ 54 h 54"/>
                  <a:gd name="T26" fmla="*/ 62 w 62"/>
                  <a:gd name="T27" fmla="*/ 0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2"/>
                  <a:gd name="T43" fmla="*/ 0 h 54"/>
                  <a:gd name="T44" fmla="*/ 62 w 62"/>
                  <a:gd name="T45" fmla="*/ 54 h 5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2" h="54">
                    <a:moveTo>
                      <a:pt x="62" y="0"/>
                    </a:moveTo>
                    <a:lnTo>
                      <a:pt x="53" y="0"/>
                    </a:lnTo>
                    <a:lnTo>
                      <a:pt x="8" y="38"/>
                    </a:lnTo>
                    <a:cubicBezTo>
                      <a:pt x="9" y="34"/>
                      <a:pt x="10" y="30"/>
                      <a:pt x="10" y="27"/>
                    </a:cubicBezTo>
                    <a:lnTo>
                      <a:pt x="10" y="4"/>
                    </a:lnTo>
                    <a:lnTo>
                      <a:pt x="0" y="4"/>
                    </a:lnTo>
                    <a:lnTo>
                      <a:pt x="0" y="53"/>
                    </a:lnTo>
                    <a:lnTo>
                      <a:pt x="7" y="53"/>
                    </a:lnTo>
                    <a:lnTo>
                      <a:pt x="47" y="20"/>
                    </a:lnTo>
                    <a:lnTo>
                      <a:pt x="53" y="14"/>
                    </a:lnTo>
                    <a:cubicBezTo>
                      <a:pt x="53" y="19"/>
                      <a:pt x="52" y="23"/>
                      <a:pt x="52" y="27"/>
                    </a:cubicBezTo>
                    <a:lnTo>
                      <a:pt x="52" y="54"/>
                    </a:lnTo>
                    <a:lnTo>
                      <a:pt x="62" y="54"/>
                    </a:lnTo>
                    <a:lnTo>
                      <a:pt x="62"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82" name="Freeform 1057"/>
              <p:cNvSpPr>
                <a:spLocks noEditPoints="1"/>
              </p:cNvSpPr>
              <p:nvPr/>
            </p:nvSpPr>
            <p:spPr bwMode="auto">
              <a:xfrm flipV="1">
                <a:off x="4148" y="2065"/>
                <a:ext cx="65" cy="57"/>
              </a:xfrm>
              <a:custGeom>
                <a:avLst/>
                <a:gdLst>
                  <a:gd name="T0" fmla="*/ 45 w 65"/>
                  <a:gd name="T1" fmla="*/ 46 h 58"/>
                  <a:gd name="T2" fmla="*/ 47 w 65"/>
                  <a:gd name="T3" fmla="*/ 57 h 58"/>
                  <a:gd name="T4" fmla="*/ 61 w 65"/>
                  <a:gd name="T5" fmla="*/ 47 h 58"/>
                  <a:gd name="T6" fmla="*/ 65 w 65"/>
                  <a:gd name="T7" fmla="*/ 29 h 58"/>
                  <a:gd name="T8" fmla="*/ 57 w 65"/>
                  <a:gd name="T9" fmla="*/ 8 h 58"/>
                  <a:gd name="T10" fmla="*/ 33 w 65"/>
                  <a:gd name="T11" fmla="*/ 0 h 58"/>
                  <a:gd name="T12" fmla="*/ 9 w 65"/>
                  <a:gd name="T13" fmla="*/ 9 h 58"/>
                  <a:gd name="T14" fmla="*/ 0 w 65"/>
                  <a:gd name="T15" fmla="*/ 29 h 58"/>
                  <a:gd name="T16" fmla="*/ 9 w 65"/>
                  <a:gd name="T17" fmla="*/ 49 h 58"/>
                  <a:gd name="T18" fmla="*/ 33 w 65"/>
                  <a:gd name="T19" fmla="*/ 57 h 58"/>
                  <a:gd name="T20" fmla="*/ 35 w 65"/>
                  <a:gd name="T21" fmla="*/ 57 h 58"/>
                  <a:gd name="T22" fmla="*/ 35 w 65"/>
                  <a:gd name="T23" fmla="*/ 12 h 58"/>
                  <a:gd name="T24" fmla="*/ 50 w 65"/>
                  <a:gd name="T25" fmla="*/ 17 h 58"/>
                  <a:gd name="T26" fmla="*/ 55 w 65"/>
                  <a:gd name="T27" fmla="*/ 29 h 58"/>
                  <a:gd name="T28" fmla="*/ 53 w 65"/>
                  <a:gd name="T29" fmla="*/ 39 h 58"/>
                  <a:gd name="T30" fmla="*/ 45 w 65"/>
                  <a:gd name="T31" fmla="*/ 46 h 58"/>
                  <a:gd name="T32" fmla="*/ 25 w 65"/>
                  <a:gd name="T33" fmla="*/ 12 h 58"/>
                  <a:gd name="T34" fmla="*/ 25 w 65"/>
                  <a:gd name="T35" fmla="*/ 46 h 58"/>
                  <a:gd name="T36" fmla="*/ 16 w 65"/>
                  <a:gd name="T37" fmla="*/ 42 h 58"/>
                  <a:gd name="T38" fmla="*/ 10 w 65"/>
                  <a:gd name="T39" fmla="*/ 29 h 58"/>
                  <a:gd name="T40" fmla="*/ 15 w 65"/>
                  <a:gd name="T41" fmla="*/ 17 h 58"/>
                  <a:gd name="T42" fmla="*/ 25 w 65"/>
                  <a:gd name="T43" fmla="*/ 12 h 5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5"/>
                  <a:gd name="T67" fmla="*/ 0 h 58"/>
                  <a:gd name="T68" fmla="*/ 65 w 65"/>
                  <a:gd name="T69" fmla="*/ 58 h 5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5" h="58">
                    <a:moveTo>
                      <a:pt x="45" y="47"/>
                    </a:moveTo>
                    <a:lnTo>
                      <a:pt x="47" y="58"/>
                    </a:lnTo>
                    <a:cubicBezTo>
                      <a:pt x="53" y="56"/>
                      <a:pt x="57" y="53"/>
                      <a:pt x="61" y="48"/>
                    </a:cubicBezTo>
                    <a:cubicBezTo>
                      <a:pt x="64" y="43"/>
                      <a:pt x="65" y="37"/>
                      <a:pt x="65" y="30"/>
                    </a:cubicBezTo>
                    <a:cubicBezTo>
                      <a:pt x="65" y="21"/>
                      <a:pt x="63" y="14"/>
                      <a:pt x="57" y="8"/>
                    </a:cubicBezTo>
                    <a:cubicBezTo>
                      <a:pt x="51" y="3"/>
                      <a:pt x="44" y="0"/>
                      <a:pt x="33" y="0"/>
                    </a:cubicBezTo>
                    <a:cubicBezTo>
                      <a:pt x="23" y="0"/>
                      <a:pt x="15" y="3"/>
                      <a:pt x="9" y="9"/>
                    </a:cubicBezTo>
                    <a:cubicBezTo>
                      <a:pt x="3" y="14"/>
                      <a:pt x="0" y="21"/>
                      <a:pt x="0" y="30"/>
                    </a:cubicBezTo>
                    <a:cubicBezTo>
                      <a:pt x="0" y="38"/>
                      <a:pt x="3" y="45"/>
                      <a:pt x="9" y="50"/>
                    </a:cubicBezTo>
                    <a:cubicBezTo>
                      <a:pt x="15" y="55"/>
                      <a:pt x="22" y="58"/>
                      <a:pt x="33" y="58"/>
                    </a:cubicBezTo>
                    <a:cubicBezTo>
                      <a:pt x="33" y="58"/>
                      <a:pt x="34" y="58"/>
                      <a:pt x="35" y="58"/>
                    </a:cubicBezTo>
                    <a:lnTo>
                      <a:pt x="35" y="12"/>
                    </a:lnTo>
                    <a:cubicBezTo>
                      <a:pt x="42" y="12"/>
                      <a:pt x="47" y="14"/>
                      <a:pt x="50" y="17"/>
                    </a:cubicBezTo>
                    <a:cubicBezTo>
                      <a:pt x="54" y="21"/>
                      <a:pt x="55" y="25"/>
                      <a:pt x="55" y="30"/>
                    </a:cubicBezTo>
                    <a:cubicBezTo>
                      <a:pt x="55" y="34"/>
                      <a:pt x="55" y="37"/>
                      <a:pt x="53" y="40"/>
                    </a:cubicBezTo>
                    <a:cubicBezTo>
                      <a:pt x="51" y="43"/>
                      <a:pt x="49" y="45"/>
                      <a:pt x="45" y="47"/>
                    </a:cubicBezTo>
                    <a:close/>
                    <a:moveTo>
                      <a:pt x="25" y="12"/>
                    </a:moveTo>
                    <a:lnTo>
                      <a:pt x="25" y="47"/>
                    </a:lnTo>
                    <a:cubicBezTo>
                      <a:pt x="21" y="46"/>
                      <a:pt x="18" y="45"/>
                      <a:pt x="16" y="43"/>
                    </a:cubicBezTo>
                    <a:cubicBezTo>
                      <a:pt x="12" y="39"/>
                      <a:pt x="10" y="35"/>
                      <a:pt x="10" y="30"/>
                    </a:cubicBezTo>
                    <a:cubicBezTo>
                      <a:pt x="10" y="25"/>
                      <a:pt x="12" y="21"/>
                      <a:pt x="15" y="17"/>
                    </a:cubicBezTo>
                    <a:cubicBezTo>
                      <a:pt x="17" y="14"/>
                      <a:pt x="21" y="12"/>
                      <a:pt x="25" y="12"/>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83" name="Freeform 1058"/>
              <p:cNvSpPr>
                <a:spLocks noEditPoints="1"/>
              </p:cNvSpPr>
              <p:nvPr/>
            </p:nvSpPr>
            <p:spPr bwMode="auto">
              <a:xfrm flipV="1">
                <a:off x="4126" y="2003"/>
                <a:ext cx="87" cy="53"/>
              </a:xfrm>
              <a:custGeom>
                <a:avLst/>
                <a:gdLst>
                  <a:gd name="T0" fmla="*/ 86 w 87"/>
                  <a:gd name="T1" fmla="*/ 42 h 53"/>
                  <a:gd name="T2" fmla="*/ 77 w 87"/>
                  <a:gd name="T3" fmla="*/ 42 h 53"/>
                  <a:gd name="T4" fmla="*/ 87 w 87"/>
                  <a:gd name="T5" fmla="*/ 25 h 53"/>
                  <a:gd name="T6" fmla="*/ 83 w 87"/>
                  <a:gd name="T7" fmla="*/ 12 h 53"/>
                  <a:gd name="T8" fmla="*/ 72 w 87"/>
                  <a:gd name="T9" fmla="*/ 3 h 53"/>
                  <a:gd name="T10" fmla="*/ 55 w 87"/>
                  <a:gd name="T11" fmla="*/ 0 h 53"/>
                  <a:gd name="T12" fmla="*/ 38 w 87"/>
                  <a:gd name="T13" fmla="*/ 3 h 53"/>
                  <a:gd name="T14" fmla="*/ 27 w 87"/>
                  <a:gd name="T15" fmla="*/ 12 h 53"/>
                  <a:gd name="T16" fmla="*/ 22 w 87"/>
                  <a:gd name="T17" fmla="*/ 25 h 53"/>
                  <a:gd name="T18" fmla="*/ 25 w 87"/>
                  <a:gd name="T19" fmla="*/ 35 h 53"/>
                  <a:gd name="T20" fmla="*/ 32 w 87"/>
                  <a:gd name="T21" fmla="*/ 42 h 53"/>
                  <a:gd name="T22" fmla="*/ 0 w 87"/>
                  <a:gd name="T23" fmla="*/ 42 h 53"/>
                  <a:gd name="T24" fmla="*/ 0 w 87"/>
                  <a:gd name="T25" fmla="*/ 53 h 53"/>
                  <a:gd name="T26" fmla="*/ 86 w 87"/>
                  <a:gd name="T27" fmla="*/ 53 h 53"/>
                  <a:gd name="T28" fmla="*/ 86 w 87"/>
                  <a:gd name="T29" fmla="*/ 42 h 53"/>
                  <a:gd name="T30" fmla="*/ 55 w 87"/>
                  <a:gd name="T31" fmla="*/ 11 h 53"/>
                  <a:gd name="T32" fmla="*/ 72 w 87"/>
                  <a:gd name="T33" fmla="*/ 16 h 53"/>
                  <a:gd name="T34" fmla="*/ 77 w 87"/>
                  <a:gd name="T35" fmla="*/ 27 h 53"/>
                  <a:gd name="T36" fmla="*/ 72 w 87"/>
                  <a:gd name="T37" fmla="*/ 38 h 53"/>
                  <a:gd name="T38" fmla="*/ 56 w 87"/>
                  <a:gd name="T39" fmla="*/ 42 h 53"/>
                  <a:gd name="T40" fmla="*/ 38 w 87"/>
                  <a:gd name="T41" fmla="*/ 38 h 53"/>
                  <a:gd name="T42" fmla="*/ 32 w 87"/>
                  <a:gd name="T43" fmla="*/ 26 h 53"/>
                  <a:gd name="T44" fmla="*/ 38 w 87"/>
                  <a:gd name="T45" fmla="*/ 15 h 53"/>
                  <a:gd name="T46" fmla="*/ 55 w 87"/>
                  <a:gd name="T47" fmla="*/ 11 h 5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7"/>
                  <a:gd name="T73" fmla="*/ 0 h 53"/>
                  <a:gd name="T74" fmla="*/ 87 w 87"/>
                  <a:gd name="T75" fmla="*/ 53 h 5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7" h="53">
                    <a:moveTo>
                      <a:pt x="86" y="42"/>
                    </a:moveTo>
                    <a:lnTo>
                      <a:pt x="77" y="42"/>
                    </a:lnTo>
                    <a:cubicBezTo>
                      <a:pt x="84" y="38"/>
                      <a:pt x="87" y="33"/>
                      <a:pt x="87" y="25"/>
                    </a:cubicBezTo>
                    <a:cubicBezTo>
                      <a:pt x="87" y="21"/>
                      <a:pt x="86" y="16"/>
                      <a:pt x="83" y="12"/>
                    </a:cubicBezTo>
                    <a:cubicBezTo>
                      <a:pt x="81" y="8"/>
                      <a:pt x="77" y="5"/>
                      <a:pt x="72" y="3"/>
                    </a:cubicBezTo>
                    <a:cubicBezTo>
                      <a:pt x="67" y="1"/>
                      <a:pt x="61" y="0"/>
                      <a:pt x="55" y="0"/>
                    </a:cubicBezTo>
                    <a:cubicBezTo>
                      <a:pt x="49" y="0"/>
                      <a:pt x="43" y="1"/>
                      <a:pt x="38" y="3"/>
                    </a:cubicBezTo>
                    <a:cubicBezTo>
                      <a:pt x="33" y="5"/>
                      <a:pt x="29" y="8"/>
                      <a:pt x="27" y="12"/>
                    </a:cubicBezTo>
                    <a:cubicBezTo>
                      <a:pt x="24" y="16"/>
                      <a:pt x="22" y="20"/>
                      <a:pt x="22" y="25"/>
                    </a:cubicBezTo>
                    <a:cubicBezTo>
                      <a:pt x="22" y="29"/>
                      <a:pt x="23" y="32"/>
                      <a:pt x="25" y="35"/>
                    </a:cubicBezTo>
                    <a:cubicBezTo>
                      <a:pt x="27" y="38"/>
                      <a:pt x="29" y="40"/>
                      <a:pt x="32" y="42"/>
                    </a:cubicBezTo>
                    <a:lnTo>
                      <a:pt x="0" y="42"/>
                    </a:lnTo>
                    <a:lnTo>
                      <a:pt x="0" y="53"/>
                    </a:lnTo>
                    <a:lnTo>
                      <a:pt x="86" y="53"/>
                    </a:lnTo>
                    <a:lnTo>
                      <a:pt x="86" y="42"/>
                    </a:lnTo>
                    <a:close/>
                    <a:moveTo>
                      <a:pt x="55" y="11"/>
                    </a:moveTo>
                    <a:cubicBezTo>
                      <a:pt x="63" y="11"/>
                      <a:pt x="68" y="12"/>
                      <a:pt x="72" y="16"/>
                    </a:cubicBezTo>
                    <a:cubicBezTo>
                      <a:pt x="76" y="19"/>
                      <a:pt x="77" y="22"/>
                      <a:pt x="77" y="27"/>
                    </a:cubicBezTo>
                    <a:cubicBezTo>
                      <a:pt x="77" y="31"/>
                      <a:pt x="76" y="35"/>
                      <a:pt x="72" y="38"/>
                    </a:cubicBezTo>
                    <a:cubicBezTo>
                      <a:pt x="69" y="41"/>
                      <a:pt x="63" y="42"/>
                      <a:pt x="56" y="42"/>
                    </a:cubicBezTo>
                    <a:cubicBezTo>
                      <a:pt x="48" y="42"/>
                      <a:pt x="42" y="41"/>
                      <a:pt x="38" y="38"/>
                    </a:cubicBezTo>
                    <a:cubicBezTo>
                      <a:pt x="34" y="35"/>
                      <a:pt x="32" y="31"/>
                      <a:pt x="32" y="26"/>
                    </a:cubicBezTo>
                    <a:cubicBezTo>
                      <a:pt x="32" y="22"/>
                      <a:pt x="34" y="18"/>
                      <a:pt x="38" y="15"/>
                    </a:cubicBezTo>
                    <a:cubicBezTo>
                      <a:pt x="41" y="12"/>
                      <a:pt x="47" y="11"/>
                      <a:pt x="55" y="11"/>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84" name="Freeform 1059"/>
              <p:cNvSpPr>
                <a:spLocks/>
              </p:cNvSpPr>
              <p:nvPr/>
            </p:nvSpPr>
            <p:spPr bwMode="auto">
              <a:xfrm flipV="1">
                <a:off x="4201" y="1971"/>
                <a:ext cx="29" cy="12"/>
              </a:xfrm>
              <a:custGeom>
                <a:avLst/>
                <a:gdLst>
                  <a:gd name="T0" fmla="*/ 11 w 29"/>
                  <a:gd name="T1" fmla="*/ 0 h 12"/>
                  <a:gd name="T2" fmla="*/ 0 w 29"/>
                  <a:gd name="T3" fmla="*/ 0 h 12"/>
                  <a:gd name="T4" fmla="*/ 0 w 29"/>
                  <a:gd name="T5" fmla="*/ 12 h 12"/>
                  <a:gd name="T6" fmla="*/ 11 w 29"/>
                  <a:gd name="T7" fmla="*/ 12 h 12"/>
                  <a:gd name="T8" fmla="*/ 22 w 29"/>
                  <a:gd name="T9" fmla="*/ 10 h 12"/>
                  <a:gd name="T10" fmla="*/ 29 w 29"/>
                  <a:gd name="T11" fmla="*/ 3 h 12"/>
                  <a:gd name="T12" fmla="*/ 25 w 29"/>
                  <a:gd name="T13" fmla="*/ 0 h 12"/>
                  <a:gd name="T14" fmla="*/ 20 w 29"/>
                  <a:gd name="T15" fmla="*/ 5 h 12"/>
                  <a:gd name="T16" fmla="*/ 11 w 29"/>
                  <a:gd name="T17" fmla="*/ 6 h 12"/>
                  <a:gd name="T18" fmla="*/ 11 w 29"/>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12"/>
                  <a:gd name="T32" fmla="*/ 29 w 29"/>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12">
                    <a:moveTo>
                      <a:pt x="11" y="0"/>
                    </a:moveTo>
                    <a:lnTo>
                      <a:pt x="0" y="0"/>
                    </a:lnTo>
                    <a:lnTo>
                      <a:pt x="0" y="12"/>
                    </a:lnTo>
                    <a:lnTo>
                      <a:pt x="11" y="12"/>
                    </a:lnTo>
                    <a:cubicBezTo>
                      <a:pt x="16" y="12"/>
                      <a:pt x="19" y="11"/>
                      <a:pt x="22" y="10"/>
                    </a:cubicBezTo>
                    <a:cubicBezTo>
                      <a:pt x="25" y="8"/>
                      <a:pt x="27" y="6"/>
                      <a:pt x="29" y="3"/>
                    </a:cubicBezTo>
                    <a:lnTo>
                      <a:pt x="25" y="0"/>
                    </a:lnTo>
                    <a:cubicBezTo>
                      <a:pt x="24" y="2"/>
                      <a:pt x="22" y="4"/>
                      <a:pt x="20" y="5"/>
                    </a:cubicBezTo>
                    <a:cubicBezTo>
                      <a:pt x="18" y="5"/>
                      <a:pt x="15" y="6"/>
                      <a:pt x="11" y="6"/>
                    </a:cubicBezTo>
                    <a:lnTo>
                      <a:pt x="11"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85" name="Freeform 1060"/>
              <p:cNvSpPr>
                <a:spLocks/>
              </p:cNvSpPr>
              <p:nvPr/>
            </p:nvSpPr>
            <p:spPr bwMode="auto">
              <a:xfrm flipV="1">
                <a:off x="4148" y="1833"/>
                <a:ext cx="64" cy="86"/>
              </a:xfrm>
              <a:custGeom>
                <a:avLst/>
                <a:gdLst>
                  <a:gd name="T0" fmla="*/ 64 w 64"/>
                  <a:gd name="T1" fmla="*/ 0 h 86"/>
                  <a:gd name="T2" fmla="*/ 2 w 64"/>
                  <a:gd name="T3" fmla="*/ 0 h 86"/>
                  <a:gd name="T4" fmla="*/ 2 w 64"/>
                  <a:gd name="T5" fmla="*/ 11 h 86"/>
                  <a:gd name="T6" fmla="*/ 11 w 64"/>
                  <a:gd name="T7" fmla="*/ 11 h 86"/>
                  <a:gd name="T8" fmla="*/ 3 w 64"/>
                  <a:gd name="T9" fmla="*/ 19 h 86"/>
                  <a:gd name="T10" fmla="*/ 0 w 64"/>
                  <a:gd name="T11" fmla="*/ 30 h 86"/>
                  <a:gd name="T12" fmla="*/ 4 w 64"/>
                  <a:gd name="T13" fmla="*/ 41 h 86"/>
                  <a:gd name="T14" fmla="*/ 12 w 64"/>
                  <a:gd name="T15" fmla="*/ 47 h 86"/>
                  <a:gd name="T16" fmla="*/ 0 w 64"/>
                  <a:gd name="T17" fmla="*/ 67 h 86"/>
                  <a:gd name="T18" fmla="*/ 6 w 64"/>
                  <a:gd name="T19" fmla="*/ 81 h 86"/>
                  <a:gd name="T20" fmla="*/ 21 w 64"/>
                  <a:gd name="T21" fmla="*/ 86 h 86"/>
                  <a:gd name="T22" fmla="*/ 64 w 64"/>
                  <a:gd name="T23" fmla="*/ 86 h 86"/>
                  <a:gd name="T24" fmla="*/ 64 w 64"/>
                  <a:gd name="T25" fmla="*/ 75 h 86"/>
                  <a:gd name="T26" fmla="*/ 26 w 64"/>
                  <a:gd name="T27" fmla="*/ 75 h 86"/>
                  <a:gd name="T28" fmla="*/ 17 w 64"/>
                  <a:gd name="T29" fmla="*/ 74 h 86"/>
                  <a:gd name="T30" fmla="*/ 12 w 64"/>
                  <a:gd name="T31" fmla="*/ 70 h 86"/>
                  <a:gd name="T32" fmla="*/ 10 w 64"/>
                  <a:gd name="T33" fmla="*/ 64 h 86"/>
                  <a:gd name="T34" fmla="*/ 15 w 64"/>
                  <a:gd name="T35" fmla="*/ 53 h 86"/>
                  <a:gd name="T36" fmla="*/ 29 w 64"/>
                  <a:gd name="T37" fmla="*/ 49 h 86"/>
                  <a:gd name="T38" fmla="*/ 64 w 64"/>
                  <a:gd name="T39" fmla="*/ 49 h 86"/>
                  <a:gd name="T40" fmla="*/ 64 w 64"/>
                  <a:gd name="T41" fmla="*/ 38 h 86"/>
                  <a:gd name="T42" fmla="*/ 24 w 64"/>
                  <a:gd name="T43" fmla="*/ 38 h 86"/>
                  <a:gd name="T44" fmla="*/ 14 w 64"/>
                  <a:gd name="T45" fmla="*/ 35 h 86"/>
                  <a:gd name="T46" fmla="*/ 10 w 64"/>
                  <a:gd name="T47" fmla="*/ 27 h 86"/>
                  <a:gd name="T48" fmla="*/ 13 w 64"/>
                  <a:gd name="T49" fmla="*/ 19 h 86"/>
                  <a:gd name="T50" fmla="*/ 20 w 64"/>
                  <a:gd name="T51" fmla="*/ 13 h 86"/>
                  <a:gd name="T52" fmla="*/ 32 w 64"/>
                  <a:gd name="T53" fmla="*/ 11 h 86"/>
                  <a:gd name="T54" fmla="*/ 64 w 64"/>
                  <a:gd name="T55" fmla="*/ 11 h 86"/>
                  <a:gd name="T56" fmla="*/ 64 w 64"/>
                  <a:gd name="T57" fmla="*/ 0 h 8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4"/>
                  <a:gd name="T88" fmla="*/ 0 h 86"/>
                  <a:gd name="T89" fmla="*/ 64 w 64"/>
                  <a:gd name="T90" fmla="*/ 86 h 8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4" h="86">
                    <a:moveTo>
                      <a:pt x="64" y="0"/>
                    </a:moveTo>
                    <a:lnTo>
                      <a:pt x="2" y="0"/>
                    </a:lnTo>
                    <a:lnTo>
                      <a:pt x="2" y="11"/>
                    </a:lnTo>
                    <a:lnTo>
                      <a:pt x="11" y="11"/>
                    </a:lnTo>
                    <a:cubicBezTo>
                      <a:pt x="8" y="13"/>
                      <a:pt x="5" y="16"/>
                      <a:pt x="3" y="19"/>
                    </a:cubicBezTo>
                    <a:cubicBezTo>
                      <a:pt x="1" y="22"/>
                      <a:pt x="0" y="26"/>
                      <a:pt x="0" y="30"/>
                    </a:cubicBezTo>
                    <a:cubicBezTo>
                      <a:pt x="0" y="34"/>
                      <a:pt x="1" y="38"/>
                      <a:pt x="4" y="41"/>
                    </a:cubicBezTo>
                    <a:cubicBezTo>
                      <a:pt x="6" y="44"/>
                      <a:pt x="9" y="46"/>
                      <a:pt x="12" y="47"/>
                    </a:cubicBezTo>
                    <a:cubicBezTo>
                      <a:pt x="4" y="52"/>
                      <a:pt x="0" y="59"/>
                      <a:pt x="0" y="67"/>
                    </a:cubicBezTo>
                    <a:cubicBezTo>
                      <a:pt x="0" y="73"/>
                      <a:pt x="2" y="78"/>
                      <a:pt x="6" y="81"/>
                    </a:cubicBezTo>
                    <a:cubicBezTo>
                      <a:pt x="9" y="85"/>
                      <a:pt x="14" y="86"/>
                      <a:pt x="21" y="86"/>
                    </a:cubicBezTo>
                    <a:lnTo>
                      <a:pt x="64" y="86"/>
                    </a:lnTo>
                    <a:lnTo>
                      <a:pt x="64" y="75"/>
                    </a:lnTo>
                    <a:lnTo>
                      <a:pt x="26" y="75"/>
                    </a:lnTo>
                    <a:cubicBezTo>
                      <a:pt x="21" y="75"/>
                      <a:pt x="18" y="75"/>
                      <a:pt x="17" y="74"/>
                    </a:cubicBezTo>
                    <a:cubicBezTo>
                      <a:pt x="15" y="73"/>
                      <a:pt x="13" y="72"/>
                      <a:pt x="12" y="70"/>
                    </a:cubicBezTo>
                    <a:cubicBezTo>
                      <a:pt x="11" y="69"/>
                      <a:pt x="10" y="67"/>
                      <a:pt x="10" y="64"/>
                    </a:cubicBezTo>
                    <a:cubicBezTo>
                      <a:pt x="10" y="60"/>
                      <a:pt x="12" y="56"/>
                      <a:pt x="15" y="53"/>
                    </a:cubicBezTo>
                    <a:cubicBezTo>
                      <a:pt x="18" y="50"/>
                      <a:pt x="22" y="49"/>
                      <a:pt x="29" y="49"/>
                    </a:cubicBezTo>
                    <a:lnTo>
                      <a:pt x="64" y="49"/>
                    </a:lnTo>
                    <a:lnTo>
                      <a:pt x="64" y="38"/>
                    </a:lnTo>
                    <a:lnTo>
                      <a:pt x="24" y="38"/>
                    </a:lnTo>
                    <a:cubicBezTo>
                      <a:pt x="20" y="38"/>
                      <a:pt x="16" y="37"/>
                      <a:pt x="14" y="35"/>
                    </a:cubicBezTo>
                    <a:cubicBezTo>
                      <a:pt x="12" y="33"/>
                      <a:pt x="10" y="31"/>
                      <a:pt x="10" y="27"/>
                    </a:cubicBezTo>
                    <a:cubicBezTo>
                      <a:pt x="10" y="24"/>
                      <a:pt x="11" y="21"/>
                      <a:pt x="13" y="19"/>
                    </a:cubicBezTo>
                    <a:cubicBezTo>
                      <a:pt x="14" y="16"/>
                      <a:pt x="17" y="14"/>
                      <a:pt x="20" y="13"/>
                    </a:cubicBezTo>
                    <a:cubicBezTo>
                      <a:pt x="23" y="12"/>
                      <a:pt x="27" y="11"/>
                      <a:pt x="32" y="11"/>
                    </a:cubicBezTo>
                    <a:lnTo>
                      <a:pt x="64" y="11"/>
                    </a:lnTo>
                    <a:lnTo>
                      <a:pt x="64"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86" name="Freeform 1061"/>
              <p:cNvSpPr>
                <a:spLocks/>
              </p:cNvSpPr>
              <p:nvPr/>
            </p:nvSpPr>
            <p:spPr bwMode="auto">
              <a:xfrm flipV="1">
                <a:off x="4148" y="1730"/>
                <a:ext cx="64" cy="86"/>
              </a:xfrm>
              <a:custGeom>
                <a:avLst/>
                <a:gdLst>
                  <a:gd name="T0" fmla="*/ 64 w 64"/>
                  <a:gd name="T1" fmla="*/ 0 h 86"/>
                  <a:gd name="T2" fmla="*/ 2 w 64"/>
                  <a:gd name="T3" fmla="*/ 0 h 86"/>
                  <a:gd name="T4" fmla="*/ 2 w 64"/>
                  <a:gd name="T5" fmla="*/ 11 h 86"/>
                  <a:gd name="T6" fmla="*/ 11 w 64"/>
                  <a:gd name="T7" fmla="*/ 11 h 86"/>
                  <a:gd name="T8" fmla="*/ 3 w 64"/>
                  <a:gd name="T9" fmla="*/ 19 h 86"/>
                  <a:gd name="T10" fmla="*/ 0 w 64"/>
                  <a:gd name="T11" fmla="*/ 29 h 86"/>
                  <a:gd name="T12" fmla="*/ 4 w 64"/>
                  <a:gd name="T13" fmla="*/ 41 h 86"/>
                  <a:gd name="T14" fmla="*/ 12 w 64"/>
                  <a:gd name="T15" fmla="*/ 47 h 86"/>
                  <a:gd name="T16" fmla="*/ 0 w 64"/>
                  <a:gd name="T17" fmla="*/ 66 h 86"/>
                  <a:gd name="T18" fmla="*/ 6 w 64"/>
                  <a:gd name="T19" fmla="*/ 81 h 86"/>
                  <a:gd name="T20" fmla="*/ 21 w 64"/>
                  <a:gd name="T21" fmla="*/ 86 h 86"/>
                  <a:gd name="T22" fmla="*/ 64 w 64"/>
                  <a:gd name="T23" fmla="*/ 86 h 86"/>
                  <a:gd name="T24" fmla="*/ 64 w 64"/>
                  <a:gd name="T25" fmla="*/ 75 h 86"/>
                  <a:gd name="T26" fmla="*/ 26 w 64"/>
                  <a:gd name="T27" fmla="*/ 75 h 86"/>
                  <a:gd name="T28" fmla="*/ 17 w 64"/>
                  <a:gd name="T29" fmla="*/ 74 h 86"/>
                  <a:gd name="T30" fmla="*/ 12 w 64"/>
                  <a:gd name="T31" fmla="*/ 70 h 86"/>
                  <a:gd name="T32" fmla="*/ 10 w 64"/>
                  <a:gd name="T33" fmla="*/ 64 h 86"/>
                  <a:gd name="T34" fmla="*/ 15 w 64"/>
                  <a:gd name="T35" fmla="*/ 53 h 86"/>
                  <a:gd name="T36" fmla="*/ 29 w 64"/>
                  <a:gd name="T37" fmla="*/ 48 h 86"/>
                  <a:gd name="T38" fmla="*/ 64 w 64"/>
                  <a:gd name="T39" fmla="*/ 48 h 86"/>
                  <a:gd name="T40" fmla="*/ 64 w 64"/>
                  <a:gd name="T41" fmla="*/ 37 h 86"/>
                  <a:gd name="T42" fmla="*/ 24 w 64"/>
                  <a:gd name="T43" fmla="*/ 37 h 86"/>
                  <a:gd name="T44" fmla="*/ 14 w 64"/>
                  <a:gd name="T45" fmla="*/ 35 h 86"/>
                  <a:gd name="T46" fmla="*/ 10 w 64"/>
                  <a:gd name="T47" fmla="*/ 26 h 86"/>
                  <a:gd name="T48" fmla="*/ 13 w 64"/>
                  <a:gd name="T49" fmla="*/ 18 h 86"/>
                  <a:gd name="T50" fmla="*/ 20 w 64"/>
                  <a:gd name="T51" fmla="*/ 13 h 86"/>
                  <a:gd name="T52" fmla="*/ 32 w 64"/>
                  <a:gd name="T53" fmla="*/ 11 h 86"/>
                  <a:gd name="T54" fmla="*/ 64 w 64"/>
                  <a:gd name="T55" fmla="*/ 11 h 86"/>
                  <a:gd name="T56" fmla="*/ 64 w 64"/>
                  <a:gd name="T57" fmla="*/ 0 h 8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4"/>
                  <a:gd name="T88" fmla="*/ 0 h 86"/>
                  <a:gd name="T89" fmla="*/ 64 w 64"/>
                  <a:gd name="T90" fmla="*/ 86 h 8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4" h="86">
                    <a:moveTo>
                      <a:pt x="64" y="0"/>
                    </a:moveTo>
                    <a:lnTo>
                      <a:pt x="2" y="0"/>
                    </a:lnTo>
                    <a:lnTo>
                      <a:pt x="2" y="11"/>
                    </a:lnTo>
                    <a:lnTo>
                      <a:pt x="11" y="11"/>
                    </a:lnTo>
                    <a:cubicBezTo>
                      <a:pt x="8" y="13"/>
                      <a:pt x="5" y="15"/>
                      <a:pt x="3" y="19"/>
                    </a:cubicBezTo>
                    <a:cubicBezTo>
                      <a:pt x="1" y="22"/>
                      <a:pt x="0" y="25"/>
                      <a:pt x="0" y="29"/>
                    </a:cubicBezTo>
                    <a:cubicBezTo>
                      <a:pt x="0" y="34"/>
                      <a:pt x="1" y="38"/>
                      <a:pt x="4" y="41"/>
                    </a:cubicBezTo>
                    <a:cubicBezTo>
                      <a:pt x="6" y="43"/>
                      <a:pt x="9" y="45"/>
                      <a:pt x="12" y="47"/>
                    </a:cubicBezTo>
                    <a:cubicBezTo>
                      <a:pt x="4" y="52"/>
                      <a:pt x="0" y="58"/>
                      <a:pt x="0" y="66"/>
                    </a:cubicBezTo>
                    <a:cubicBezTo>
                      <a:pt x="0" y="73"/>
                      <a:pt x="2" y="77"/>
                      <a:pt x="6" y="81"/>
                    </a:cubicBezTo>
                    <a:cubicBezTo>
                      <a:pt x="9" y="84"/>
                      <a:pt x="14" y="86"/>
                      <a:pt x="21" y="86"/>
                    </a:cubicBezTo>
                    <a:lnTo>
                      <a:pt x="64" y="86"/>
                    </a:lnTo>
                    <a:lnTo>
                      <a:pt x="64" y="75"/>
                    </a:lnTo>
                    <a:lnTo>
                      <a:pt x="26" y="75"/>
                    </a:lnTo>
                    <a:cubicBezTo>
                      <a:pt x="21" y="75"/>
                      <a:pt x="18" y="74"/>
                      <a:pt x="17" y="74"/>
                    </a:cubicBezTo>
                    <a:cubicBezTo>
                      <a:pt x="15" y="73"/>
                      <a:pt x="13" y="72"/>
                      <a:pt x="12" y="70"/>
                    </a:cubicBezTo>
                    <a:cubicBezTo>
                      <a:pt x="11" y="68"/>
                      <a:pt x="10" y="66"/>
                      <a:pt x="10" y="64"/>
                    </a:cubicBezTo>
                    <a:cubicBezTo>
                      <a:pt x="10" y="59"/>
                      <a:pt x="12" y="56"/>
                      <a:pt x="15" y="53"/>
                    </a:cubicBezTo>
                    <a:cubicBezTo>
                      <a:pt x="18" y="50"/>
                      <a:pt x="22" y="48"/>
                      <a:pt x="29" y="48"/>
                    </a:cubicBezTo>
                    <a:lnTo>
                      <a:pt x="64" y="48"/>
                    </a:lnTo>
                    <a:lnTo>
                      <a:pt x="64" y="37"/>
                    </a:lnTo>
                    <a:lnTo>
                      <a:pt x="24" y="37"/>
                    </a:lnTo>
                    <a:cubicBezTo>
                      <a:pt x="20" y="37"/>
                      <a:pt x="16" y="36"/>
                      <a:pt x="14" y="35"/>
                    </a:cubicBezTo>
                    <a:cubicBezTo>
                      <a:pt x="12" y="33"/>
                      <a:pt x="10" y="30"/>
                      <a:pt x="10" y="26"/>
                    </a:cubicBezTo>
                    <a:cubicBezTo>
                      <a:pt x="10" y="23"/>
                      <a:pt x="11" y="21"/>
                      <a:pt x="13" y="18"/>
                    </a:cubicBezTo>
                    <a:cubicBezTo>
                      <a:pt x="14" y="16"/>
                      <a:pt x="17" y="14"/>
                      <a:pt x="20" y="13"/>
                    </a:cubicBezTo>
                    <a:cubicBezTo>
                      <a:pt x="23" y="11"/>
                      <a:pt x="27" y="11"/>
                      <a:pt x="32" y="11"/>
                    </a:cubicBezTo>
                    <a:lnTo>
                      <a:pt x="64" y="11"/>
                    </a:lnTo>
                    <a:lnTo>
                      <a:pt x="64"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87" name="Freeform 1062"/>
              <p:cNvSpPr>
                <a:spLocks noEditPoints="1"/>
              </p:cNvSpPr>
              <p:nvPr/>
            </p:nvSpPr>
            <p:spPr bwMode="auto">
              <a:xfrm flipV="1">
                <a:off x="4148" y="1660"/>
                <a:ext cx="65" cy="56"/>
              </a:xfrm>
              <a:custGeom>
                <a:avLst/>
                <a:gdLst>
                  <a:gd name="T0" fmla="*/ 33 w 65"/>
                  <a:gd name="T1" fmla="*/ 0 h 56"/>
                  <a:gd name="T2" fmla="*/ 7 w 65"/>
                  <a:gd name="T3" fmla="*/ 9 h 56"/>
                  <a:gd name="T4" fmla="*/ 0 w 65"/>
                  <a:gd name="T5" fmla="*/ 28 h 56"/>
                  <a:gd name="T6" fmla="*/ 9 w 65"/>
                  <a:gd name="T7" fmla="*/ 48 h 56"/>
                  <a:gd name="T8" fmla="*/ 32 w 65"/>
                  <a:gd name="T9" fmla="*/ 56 h 56"/>
                  <a:gd name="T10" fmla="*/ 51 w 65"/>
                  <a:gd name="T11" fmla="*/ 52 h 56"/>
                  <a:gd name="T12" fmla="*/ 62 w 65"/>
                  <a:gd name="T13" fmla="*/ 42 h 56"/>
                  <a:gd name="T14" fmla="*/ 65 w 65"/>
                  <a:gd name="T15" fmla="*/ 28 h 56"/>
                  <a:gd name="T16" fmla="*/ 57 w 65"/>
                  <a:gd name="T17" fmla="*/ 7 h 56"/>
                  <a:gd name="T18" fmla="*/ 33 w 65"/>
                  <a:gd name="T19" fmla="*/ 0 h 56"/>
                  <a:gd name="T20" fmla="*/ 33 w 65"/>
                  <a:gd name="T21" fmla="*/ 11 h 56"/>
                  <a:gd name="T22" fmla="*/ 50 w 65"/>
                  <a:gd name="T23" fmla="*/ 16 h 56"/>
                  <a:gd name="T24" fmla="*/ 55 w 65"/>
                  <a:gd name="T25" fmla="*/ 28 h 56"/>
                  <a:gd name="T26" fmla="*/ 50 w 65"/>
                  <a:gd name="T27" fmla="*/ 40 h 56"/>
                  <a:gd name="T28" fmla="*/ 33 w 65"/>
                  <a:gd name="T29" fmla="*/ 45 h 56"/>
                  <a:gd name="T30" fmla="*/ 16 w 65"/>
                  <a:gd name="T31" fmla="*/ 40 h 56"/>
                  <a:gd name="T32" fmla="*/ 10 w 65"/>
                  <a:gd name="T33" fmla="*/ 28 h 56"/>
                  <a:gd name="T34" fmla="*/ 16 w 65"/>
                  <a:gd name="T35" fmla="*/ 16 h 56"/>
                  <a:gd name="T36" fmla="*/ 33 w 65"/>
                  <a:gd name="T37" fmla="*/ 11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5"/>
                  <a:gd name="T58" fmla="*/ 0 h 56"/>
                  <a:gd name="T59" fmla="*/ 65 w 65"/>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5" h="56">
                    <a:moveTo>
                      <a:pt x="33" y="0"/>
                    </a:moveTo>
                    <a:cubicBezTo>
                      <a:pt x="21" y="0"/>
                      <a:pt x="13" y="3"/>
                      <a:pt x="7" y="9"/>
                    </a:cubicBezTo>
                    <a:cubicBezTo>
                      <a:pt x="3" y="14"/>
                      <a:pt x="0" y="20"/>
                      <a:pt x="0" y="28"/>
                    </a:cubicBezTo>
                    <a:cubicBezTo>
                      <a:pt x="0" y="36"/>
                      <a:pt x="3" y="43"/>
                      <a:pt x="9" y="48"/>
                    </a:cubicBezTo>
                    <a:cubicBezTo>
                      <a:pt x="14" y="53"/>
                      <a:pt x="22" y="56"/>
                      <a:pt x="32" y="56"/>
                    </a:cubicBezTo>
                    <a:cubicBezTo>
                      <a:pt x="40" y="56"/>
                      <a:pt x="46" y="55"/>
                      <a:pt x="51" y="52"/>
                    </a:cubicBezTo>
                    <a:cubicBezTo>
                      <a:pt x="56" y="50"/>
                      <a:pt x="59" y="47"/>
                      <a:pt x="62" y="42"/>
                    </a:cubicBezTo>
                    <a:cubicBezTo>
                      <a:pt x="64" y="38"/>
                      <a:pt x="65" y="33"/>
                      <a:pt x="65" y="28"/>
                    </a:cubicBezTo>
                    <a:cubicBezTo>
                      <a:pt x="65" y="19"/>
                      <a:pt x="63" y="13"/>
                      <a:pt x="57" y="7"/>
                    </a:cubicBezTo>
                    <a:cubicBezTo>
                      <a:pt x="52" y="2"/>
                      <a:pt x="43" y="0"/>
                      <a:pt x="33" y="0"/>
                    </a:cubicBezTo>
                    <a:close/>
                    <a:moveTo>
                      <a:pt x="33" y="11"/>
                    </a:moveTo>
                    <a:cubicBezTo>
                      <a:pt x="40" y="11"/>
                      <a:pt x="46" y="13"/>
                      <a:pt x="50" y="16"/>
                    </a:cubicBezTo>
                    <a:cubicBezTo>
                      <a:pt x="54" y="19"/>
                      <a:pt x="55" y="23"/>
                      <a:pt x="55" y="28"/>
                    </a:cubicBezTo>
                    <a:cubicBezTo>
                      <a:pt x="55" y="33"/>
                      <a:pt x="54" y="37"/>
                      <a:pt x="50" y="40"/>
                    </a:cubicBezTo>
                    <a:cubicBezTo>
                      <a:pt x="46" y="43"/>
                      <a:pt x="40" y="45"/>
                      <a:pt x="33" y="45"/>
                    </a:cubicBezTo>
                    <a:cubicBezTo>
                      <a:pt x="25" y="45"/>
                      <a:pt x="20" y="43"/>
                      <a:pt x="16" y="40"/>
                    </a:cubicBezTo>
                    <a:cubicBezTo>
                      <a:pt x="12" y="37"/>
                      <a:pt x="10" y="33"/>
                      <a:pt x="10" y="28"/>
                    </a:cubicBezTo>
                    <a:cubicBezTo>
                      <a:pt x="10" y="23"/>
                      <a:pt x="12" y="19"/>
                      <a:pt x="16" y="16"/>
                    </a:cubicBezTo>
                    <a:cubicBezTo>
                      <a:pt x="20" y="13"/>
                      <a:pt x="25" y="11"/>
                      <a:pt x="33" y="11"/>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88" name="Rectangle 1063"/>
              <p:cNvSpPr>
                <a:spLocks noChangeArrowheads="1"/>
              </p:cNvSpPr>
              <p:nvPr/>
            </p:nvSpPr>
            <p:spPr bwMode="auto">
              <a:xfrm>
                <a:off x="4126" y="1635"/>
                <a:ext cx="86" cy="11"/>
              </a:xfrm>
              <a:prstGeom prst="rect">
                <a:avLst/>
              </a:prstGeom>
              <a:solidFill>
                <a:srgbClr val="000000"/>
              </a:solidFill>
              <a:ln w="0" cap="rnd">
                <a:solidFill>
                  <a:srgbClr val="000000"/>
                </a:solidFill>
                <a:round/>
                <a:headEnd/>
                <a:tailEnd/>
              </a:ln>
            </p:spPr>
            <p:txBody>
              <a:bodyPr/>
              <a:lstStyle/>
              <a:p>
                <a:pPr eaLnBrk="0" hangingPunct="0"/>
                <a:endParaRPr lang="en-US"/>
              </a:p>
            </p:txBody>
          </p:sp>
          <p:sp>
            <p:nvSpPr>
              <p:cNvPr id="67689" name="Freeform 1064"/>
              <p:cNvSpPr>
                <a:spLocks/>
              </p:cNvSpPr>
              <p:nvPr/>
            </p:nvSpPr>
            <p:spPr bwMode="auto">
              <a:xfrm flipV="1">
                <a:off x="4126" y="1595"/>
                <a:ext cx="86" cy="34"/>
              </a:xfrm>
              <a:custGeom>
                <a:avLst/>
                <a:gdLst>
                  <a:gd name="T0" fmla="*/ 86 w 86"/>
                  <a:gd name="T1" fmla="*/ 0 h 34"/>
                  <a:gd name="T2" fmla="*/ 0 w 86"/>
                  <a:gd name="T3" fmla="*/ 25 h 34"/>
                  <a:gd name="T4" fmla="*/ 0 w 86"/>
                  <a:gd name="T5" fmla="*/ 34 h 34"/>
                  <a:gd name="T6" fmla="*/ 86 w 86"/>
                  <a:gd name="T7" fmla="*/ 9 h 34"/>
                  <a:gd name="T8" fmla="*/ 86 w 86"/>
                  <a:gd name="T9" fmla="*/ 0 h 34"/>
                  <a:gd name="T10" fmla="*/ 0 60000 65536"/>
                  <a:gd name="T11" fmla="*/ 0 60000 65536"/>
                  <a:gd name="T12" fmla="*/ 0 60000 65536"/>
                  <a:gd name="T13" fmla="*/ 0 60000 65536"/>
                  <a:gd name="T14" fmla="*/ 0 60000 65536"/>
                  <a:gd name="T15" fmla="*/ 0 w 86"/>
                  <a:gd name="T16" fmla="*/ 0 h 34"/>
                  <a:gd name="T17" fmla="*/ 86 w 86"/>
                  <a:gd name="T18" fmla="*/ 34 h 34"/>
                </a:gdLst>
                <a:ahLst/>
                <a:cxnLst>
                  <a:cxn ang="T10">
                    <a:pos x="T0" y="T1"/>
                  </a:cxn>
                  <a:cxn ang="T11">
                    <a:pos x="T2" y="T3"/>
                  </a:cxn>
                  <a:cxn ang="T12">
                    <a:pos x="T4" y="T5"/>
                  </a:cxn>
                  <a:cxn ang="T13">
                    <a:pos x="T6" y="T7"/>
                  </a:cxn>
                  <a:cxn ang="T14">
                    <a:pos x="T8" y="T9"/>
                  </a:cxn>
                </a:cxnLst>
                <a:rect l="T15" t="T16" r="T17" b="T18"/>
                <a:pathLst>
                  <a:path w="86" h="34">
                    <a:moveTo>
                      <a:pt x="86" y="0"/>
                    </a:moveTo>
                    <a:lnTo>
                      <a:pt x="0" y="25"/>
                    </a:lnTo>
                    <a:lnTo>
                      <a:pt x="0" y="34"/>
                    </a:lnTo>
                    <a:lnTo>
                      <a:pt x="86" y="9"/>
                    </a:lnTo>
                    <a:lnTo>
                      <a:pt x="86"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90" name="Freeform 1065"/>
              <p:cNvSpPr>
                <a:spLocks/>
              </p:cNvSpPr>
              <p:nvPr/>
            </p:nvSpPr>
            <p:spPr bwMode="auto">
              <a:xfrm flipV="1">
                <a:off x="4126" y="1536"/>
                <a:ext cx="86" cy="52"/>
              </a:xfrm>
              <a:custGeom>
                <a:avLst/>
                <a:gdLst>
                  <a:gd name="T0" fmla="*/ 86 w 86"/>
                  <a:gd name="T1" fmla="*/ 0 h 52"/>
                  <a:gd name="T2" fmla="*/ 0 w 86"/>
                  <a:gd name="T3" fmla="*/ 0 h 52"/>
                  <a:gd name="T4" fmla="*/ 0 w 86"/>
                  <a:gd name="T5" fmla="*/ 12 h 52"/>
                  <a:gd name="T6" fmla="*/ 46 w 86"/>
                  <a:gd name="T7" fmla="*/ 12 h 52"/>
                  <a:gd name="T8" fmla="*/ 24 w 86"/>
                  <a:gd name="T9" fmla="*/ 35 h 52"/>
                  <a:gd name="T10" fmla="*/ 24 w 86"/>
                  <a:gd name="T11" fmla="*/ 50 h 52"/>
                  <a:gd name="T12" fmla="*/ 47 w 86"/>
                  <a:gd name="T13" fmla="*/ 26 h 52"/>
                  <a:gd name="T14" fmla="*/ 86 w 86"/>
                  <a:gd name="T15" fmla="*/ 52 h 52"/>
                  <a:gd name="T16" fmla="*/ 86 w 86"/>
                  <a:gd name="T17" fmla="*/ 39 h 52"/>
                  <a:gd name="T18" fmla="*/ 55 w 86"/>
                  <a:gd name="T19" fmla="*/ 18 h 52"/>
                  <a:gd name="T20" fmla="*/ 61 w 86"/>
                  <a:gd name="T21" fmla="*/ 12 h 52"/>
                  <a:gd name="T22" fmla="*/ 86 w 86"/>
                  <a:gd name="T23" fmla="*/ 12 h 52"/>
                  <a:gd name="T24" fmla="*/ 86 w 86"/>
                  <a:gd name="T25" fmla="*/ 0 h 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6"/>
                  <a:gd name="T40" fmla="*/ 0 h 52"/>
                  <a:gd name="T41" fmla="*/ 86 w 86"/>
                  <a:gd name="T42" fmla="*/ 52 h 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6" h="52">
                    <a:moveTo>
                      <a:pt x="86" y="0"/>
                    </a:moveTo>
                    <a:lnTo>
                      <a:pt x="0" y="0"/>
                    </a:lnTo>
                    <a:lnTo>
                      <a:pt x="0" y="12"/>
                    </a:lnTo>
                    <a:lnTo>
                      <a:pt x="46" y="12"/>
                    </a:lnTo>
                    <a:lnTo>
                      <a:pt x="24" y="35"/>
                    </a:lnTo>
                    <a:lnTo>
                      <a:pt x="24" y="50"/>
                    </a:lnTo>
                    <a:lnTo>
                      <a:pt x="47" y="26"/>
                    </a:lnTo>
                    <a:lnTo>
                      <a:pt x="86" y="52"/>
                    </a:lnTo>
                    <a:lnTo>
                      <a:pt x="86" y="39"/>
                    </a:lnTo>
                    <a:lnTo>
                      <a:pt x="55" y="18"/>
                    </a:lnTo>
                    <a:lnTo>
                      <a:pt x="61" y="12"/>
                    </a:lnTo>
                    <a:lnTo>
                      <a:pt x="86" y="12"/>
                    </a:lnTo>
                    <a:lnTo>
                      <a:pt x="86"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91" name="Freeform 1066"/>
              <p:cNvSpPr>
                <a:spLocks noEditPoints="1"/>
              </p:cNvSpPr>
              <p:nvPr/>
            </p:nvSpPr>
            <p:spPr bwMode="auto">
              <a:xfrm flipV="1">
                <a:off x="4148" y="1478"/>
                <a:ext cx="89" cy="53"/>
              </a:xfrm>
              <a:custGeom>
                <a:avLst/>
                <a:gdLst>
                  <a:gd name="T0" fmla="*/ 69 w 89"/>
                  <a:gd name="T1" fmla="*/ 1 h 53"/>
                  <a:gd name="T2" fmla="*/ 70 w 89"/>
                  <a:gd name="T3" fmla="*/ 12 h 53"/>
                  <a:gd name="T4" fmla="*/ 77 w 89"/>
                  <a:gd name="T5" fmla="*/ 16 h 53"/>
                  <a:gd name="T6" fmla="*/ 79 w 89"/>
                  <a:gd name="T7" fmla="*/ 26 h 53"/>
                  <a:gd name="T8" fmla="*/ 77 w 89"/>
                  <a:gd name="T9" fmla="*/ 36 h 53"/>
                  <a:gd name="T10" fmla="*/ 69 w 89"/>
                  <a:gd name="T11" fmla="*/ 41 h 53"/>
                  <a:gd name="T12" fmla="*/ 57 w 89"/>
                  <a:gd name="T13" fmla="*/ 42 h 53"/>
                  <a:gd name="T14" fmla="*/ 64 w 89"/>
                  <a:gd name="T15" fmla="*/ 26 h 53"/>
                  <a:gd name="T16" fmla="*/ 55 w 89"/>
                  <a:gd name="T17" fmla="*/ 6 h 53"/>
                  <a:gd name="T18" fmla="*/ 33 w 89"/>
                  <a:gd name="T19" fmla="*/ 0 h 53"/>
                  <a:gd name="T20" fmla="*/ 16 w 89"/>
                  <a:gd name="T21" fmla="*/ 3 h 53"/>
                  <a:gd name="T22" fmla="*/ 5 w 89"/>
                  <a:gd name="T23" fmla="*/ 12 h 53"/>
                  <a:gd name="T24" fmla="*/ 0 w 89"/>
                  <a:gd name="T25" fmla="*/ 25 h 53"/>
                  <a:gd name="T26" fmla="*/ 9 w 89"/>
                  <a:gd name="T27" fmla="*/ 42 h 53"/>
                  <a:gd name="T28" fmla="*/ 2 w 89"/>
                  <a:gd name="T29" fmla="*/ 42 h 53"/>
                  <a:gd name="T30" fmla="*/ 2 w 89"/>
                  <a:gd name="T31" fmla="*/ 53 h 53"/>
                  <a:gd name="T32" fmla="*/ 56 w 89"/>
                  <a:gd name="T33" fmla="*/ 53 h 53"/>
                  <a:gd name="T34" fmla="*/ 76 w 89"/>
                  <a:gd name="T35" fmla="*/ 50 h 53"/>
                  <a:gd name="T36" fmla="*/ 86 w 89"/>
                  <a:gd name="T37" fmla="*/ 41 h 53"/>
                  <a:gd name="T38" fmla="*/ 89 w 89"/>
                  <a:gd name="T39" fmla="*/ 25 h 53"/>
                  <a:gd name="T40" fmla="*/ 84 w 89"/>
                  <a:gd name="T41" fmla="*/ 8 h 53"/>
                  <a:gd name="T42" fmla="*/ 69 w 89"/>
                  <a:gd name="T43" fmla="*/ 1 h 53"/>
                  <a:gd name="T44" fmla="*/ 32 w 89"/>
                  <a:gd name="T45" fmla="*/ 11 h 53"/>
                  <a:gd name="T46" fmla="*/ 49 w 89"/>
                  <a:gd name="T47" fmla="*/ 15 h 53"/>
                  <a:gd name="T48" fmla="*/ 54 w 89"/>
                  <a:gd name="T49" fmla="*/ 27 h 53"/>
                  <a:gd name="T50" fmla="*/ 49 w 89"/>
                  <a:gd name="T51" fmla="*/ 38 h 53"/>
                  <a:gd name="T52" fmla="*/ 32 w 89"/>
                  <a:gd name="T53" fmla="*/ 42 h 53"/>
                  <a:gd name="T54" fmla="*/ 16 w 89"/>
                  <a:gd name="T55" fmla="*/ 38 h 53"/>
                  <a:gd name="T56" fmla="*/ 10 w 89"/>
                  <a:gd name="T57" fmla="*/ 26 h 53"/>
                  <a:gd name="T58" fmla="*/ 16 w 89"/>
                  <a:gd name="T59" fmla="*/ 15 h 53"/>
                  <a:gd name="T60" fmla="*/ 32 w 89"/>
                  <a:gd name="T61" fmla="*/ 11 h 5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9"/>
                  <a:gd name="T94" fmla="*/ 0 h 53"/>
                  <a:gd name="T95" fmla="*/ 89 w 89"/>
                  <a:gd name="T96" fmla="*/ 53 h 5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9" h="53">
                    <a:moveTo>
                      <a:pt x="69" y="1"/>
                    </a:moveTo>
                    <a:lnTo>
                      <a:pt x="70" y="12"/>
                    </a:lnTo>
                    <a:cubicBezTo>
                      <a:pt x="73" y="13"/>
                      <a:pt x="75" y="14"/>
                      <a:pt x="77" y="16"/>
                    </a:cubicBezTo>
                    <a:cubicBezTo>
                      <a:pt x="78" y="18"/>
                      <a:pt x="79" y="21"/>
                      <a:pt x="79" y="26"/>
                    </a:cubicBezTo>
                    <a:cubicBezTo>
                      <a:pt x="79" y="30"/>
                      <a:pt x="78" y="34"/>
                      <a:pt x="77" y="36"/>
                    </a:cubicBezTo>
                    <a:cubicBezTo>
                      <a:pt x="75" y="39"/>
                      <a:pt x="72" y="41"/>
                      <a:pt x="69" y="41"/>
                    </a:cubicBezTo>
                    <a:cubicBezTo>
                      <a:pt x="67" y="42"/>
                      <a:pt x="63" y="42"/>
                      <a:pt x="57" y="42"/>
                    </a:cubicBezTo>
                    <a:cubicBezTo>
                      <a:pt x="62" y="38"/>
                      <a:pt x="64" y="32"/>
                      <a:pt x="64" y="26"/>
                    </a:cubicBezTo>
                    <a:cubicBezTo>
                      <a:pt x="64" y="17"/>
                      <a:pt x="61" y="11"/>
                      <a:pt x="55" y="6"/>
                    </a:cubicBezTo>
                    <a:cubicBezTo>
                      <a:pt x="49" y="2"/>
                      <a:pt x="41" y="0"/>
                      <a:pt x="33" y="0"/>
                    </a:cubicBezTo>
                    <a:cubicBezTo>
                      <a:pt x="27" y="0"/>
                      <a:pt x="21" y="1"/>
                      <a:pt x="16" y="3"/>
                    </a:cubicBezTo>
                    <a:cubicBezTo>
                      <a:pt x="11" y="5"/>
                      <a:pt x="7" y="8"/>
                      <a:pt x="5" y="12"/>
                    </a:cubicBezTo>
                    <a:cubicBezTo>
                      <a:pt x="2" y="15"/>
                      <a:pt x="0" y="20"/>
                      <a:pt x="0" y="25"/>
                    </a:cubicBezTo>
                    <a:cubicBezTo>
                      <a:pt x="0" y="32"/>
                      <a:pt x="3" y="38"/>
                      <a:pt x="9" y="42"/>
                    </a:cubicBezTo>
                    <a:lnTo>
                      <a:pt x="2" y="42"/>
                    </a:lnTo>
                    <a:lnTo>
                      <a:pt x="2" y="53"/>
                    </a:lnTo>
                    <a:lnTo>
                      <a:pt x="56" y="53"/>
                    </a:lnTo>
                    <a:cubicBezTo>
                      <a:pt x="65" y="53"/>
                      <a:pt x="72" y="52"/>
                      <a:pt x="76" y="50"/>
                    </a:cubicBezTo>
                    <a:cubicBezTo>
                      <a:pt x="80" y="49"/>
                      <a:pt x="83" y="45"/>
                      <a:pt x="86" y="41"/>
                    </a:cubicBezTo>
                    <a:cubicBezTo>
                      <a:pt x="88" y="37"/>
                      <a:pt x="89" y="32"/>
                      <a:pt x="89" y="25"/>
                    </a:cubicBezTo>
                    <a:cubicBezTo>
                      <a:pt x="89" y="18"/>
                      <a:pt x="88" y="12"/>
                      <a:pt x="84" y="8"/>
                    </a:cubicBezTo>
                    <a:cubicBezTo>
                      <a:pt x="81" y="3"/>
                      <a:pt x="76" y="1"/>
                      <a:pt x="69" y="1"/>
                    </a:cubicBezTo>
                    <a:close/>
                    <a:moveTo>
                      <a:pt x="32" y="11"/>
                    </a:moveTo>
                    <a:cubicBezTo>
                      <a:pt x="40" y="11"/>
                      <a:pt x="45" y="12"/>
                      <a:pt x="49" y="15"/>
                    </a:cubicBezTo>
                    <a:cubicBezTo>
                      <a:pt x="52" y="18"/>
                      <a:pt x="54" y="22"/>
                      <a:pt x="54" y="27"/>
                    </a:cubicBezTo>
                    <a:cubicBezTo>
                      <a:pt x="54" y="31"/>
                      <a:pt x="52" y="35"/>
                      <a:pt x="49" y="38"/>
                    </a:cubicBezTo>
                    <a:cubicBezTo>
                      <a:pt x="45" y="41"/>
                      <a:pt x="40" y="42"/>
                      <a:pt x="32" y="42"/>
                    </a:cubicBezTo>
                    <a:cubicBezTo>
                      <a:pt x="25" y="42"/>
                      <a:pt x="20" y="41"/>
                      <a:pt x="16" y="38"/>
                    </a:cubicBezTo>
                    <a:cubicBezTo>
                      <a:pt x="12" y="34"/>
                      <a:pt x="10" y="31"/>
                      <a:pt x="10" y="26"/>
                    </a:cubicBezTo>
                    <a:cubicBezTo>
                      <a:pt x="10" y="22"/>
                      <a:pt x="12" y="18"/>
                      <a:pt x="16" y="15"/>
                    </a:cubicBezTo>
                    <a:cubicBezTo>
                      <a:pt x="19" y="12"/>
                      <a:pt x="25" y="11"/>
                      <a:pt x="32" y="11"/>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92" name="Freeform 1067"/>
              <p:cNvSpPr>
                <a:spLocks/>
              </p:cNvSpPr>
              <p:nvPr/>
            </p:nvSpPr>
            <p:spPr bwMode="auto">
              <a:xfrm flipV="1">
                <a:off x="4191" y="1408"/>
                <a:ext cx="69" cy="53"/>
              </a:xfrm>
              <a:custGeom>
                <a:avLst/>
                <a:gdLst>
                  <a:gd name="T0" fmla="*/ 69 w 69"/>
                  <a:gd name="T1" fmla="*/ 0 h 53"/>
                  <a:gd name="T2" fmla="*/ 0 w 69"/>
                  <a:gd name="T3" fmla="*/ 0 h 53"/>
                  <a:gd name="T4" fmla="*/ 0 w 69"/>
                  <a:gd name="T5" fmla="*/ 9 h 53"/>
                  <a:gd name="T6" fmla="*/ 28 w 69"/>
                  <a:gd name="T7" fmla="*/ 9 h 53"/>
                  <a:gd name="T8" fmla="*/ 28 w 69"/>
                  <a:gd name="T9" fmla="*/ 44 h 53"/>
                  <a:gd name="T10" fmla="*/ 0 w 69"/>
                  <a:gd name="T11" fmla="*/ 44 h 53"/>
                  <a:gd name="T12" fmla="*/ 0 w 69"/>
                  <a:gd name="T13" fmla="*/ 53 h 53"/>
                  <a:gd name="T14" fmla="*/ 69 w 69"/>
                  <a:gd name="T15" fmla="*/ 53 h 53"/>
                  <a:gd name="T16" fmla="*/ 69 w 69"/>
                  <a:gd name="T17" fmla="*/ 44 h 53"/>
                  <a:gd name="T18" fmla="*/ 36 w 69"/>
                  <a:gd name="T19" fmla="*/ 44 h 53"/>
                  <a:gd name="T20" fmla="*/ 36 w 69"/>
                  <a:gd name="T21" fmla="*/ 9 h 53"/>
                  <a:gd name="T22" fmla="*/ 69 w 69"/>
                  <a:gd name="T23" fmla="*/ 9 h 53"/>
                  <a:gd name="T24" fmla="*/ 69 w 69"/>
                  <a:gd name="T25" fmla="*/ 0 h 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9"/>
                  <a:gd name="T40" fmla="*/ 0 h 53"/>
                  <a:gd name="T41" fmla="*/ 69 w 69"/>
                  <a:gd name="T42" fmla="*/ 53 h 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9" h="53">
                    <a:moveTo>
                      <a:pt x="69" y="0"/>
                    </a:moveTo>
                    <a:lnTo>
                      <a:pt x="0" y="0"/>
                    </a:lnTo>
                    <a:lnTo>
                      <a:pt x="0" y="9"/>
                    </a:lnTo>
                    <a:lnTo>
                      <a:pt x="28" y="9"/>
                    </a:lnTo>
                    <a:lnTo>
                      <a:pt x="28" y="44"/>
                    </a:lnTo>
                    <a:lnTo>
                      <a:pt x="0" y="44"/>
                    </a:lnTo>
                    <a:lnTo>
                      <a:pt x="0" y="53"/>
                    </a:lnTo>
                    <a:lnTo>
                      <a:pt x="69" y="53"/>
                    </a:lnTo>
                    <a:lnTo>
                      <a:pt x="69" y="44"/>
                    </a:lnTo>
                    <a:lnTo>
                      <a:pt x="36" y="44"/>
                    </a:lnTo>
                    <a:lnTo>
                      <a:pt x="36" y="9"/>
                    </a:lnTo>
                    <a:lnTo>
                      <a:pt x="69" y="9"/>
                    </a:lnTo>
                    <a:lnTo>
                      <a:pt x="69"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93" name="Freeform 1068"/>
              <p:cNvSpPr>
                <a:spLocks/>
              </p:cNvSpPr>
              <p:nvPr/>
            </p:nvSpPr>
            <p:spPr bwMode="auto">
              <a:xfrm flipV="1">
                <a:off x="4243" y="1361"/>
                <a:ext cx="56" cy="36"/>
              </a:xfrm>
              <a:custGeom>
                <a:avLst/>
                <a:gdLst>
                  <a:gd name="T0" fmla="*/ 48 w 56"/>
                  <a:gd name="T1" fmla="*/ 36 h 36"/>
                  <a:gd name="T2" fmla="*/ 56 w 56"/>
                  <a:gd name="T3" fmla="*/ 36 h 36"/>
                  <a:gd name="T4" fmla="*/ 56 w 56"/>
                  <a:gd name="T5" fmla="*/ 0 h 36"/>
                  <a:gd name="T6" fmla="*/ 51 w 56"/>
                  <a:gd name="T7" fmla="*/ 0 h 36"/>
                  <a:gd name="T8" fmla="*/ 43 w 56"/>
                  <a:gd name="T9" fmla="*/ 4 h 36"/>
                  <a:gd name="T10" fmla="*/ 35 w 56"/>
                  <a:gd name="T11" fmla="*/ 13 h 36"/>
                  <a:gd name="T12" fmla="*/ 23 w 56"/>
                  <a:gd name="T13" fmla="*/ 25 h 36"/>
                  <a:gd name="T14" fmla="*/ 16 w 56"/>
                  <a:gd name="T15" fmla="*/ 28 h 36"/>
                  <a:gd name="T16" fmla="*/ 9 w 56"/>
                  <a:gd name="T17" fmla="*/ 25 h 36"/>
                  <a:gd name="T18" fmla="*/ 7 w 56"/>
                  <a:gd name="T19" fmla="*/ 18 h 36"/>
                  <a:gd name="T20" fmla="*/ 9 w 56"/>
                  <a:gd name="T21" fmla="*/ 10 h 36"/>
                  <a:gd name="T22" fmla="*/ 16 w 56"/>
                  <a:gd name="T23" fmla="*/ 8 h 36"/>
                  <a:gd name="T24" fmla="*/ 16 w 56"/>
                  <a:gd name="T25" fmla="*/ 0 h 36"/>
                  <a:gd name="T26" fmla="*/ 4 w 56"/>
                  <a:gd name="T27" fmla="*/ 6 h 36"/>
                  <a:gd name="T28" fmla="*/ 0 w 56"/>
                  <a:gd name="T29" fmla="*/ 18 h 36"/>
                  <a:gd name="T30" fmla="*/ 5 w 56"/>
                  <a:gd name="T31" fmla="*/ 30 h 36"/>
                  <a:gd name="T32" fmla="*/ 16 w 56"/>
                  <a:gd name="T33" fmla="*/ 35 h 36"/>
                  <a:gd name="T34" fmla="*/ 22 w 56"/>
                  <a:gd name="T35" fmla="*/ 34 h 36"/>
                  <a:gd name="T36" fmla="*/ 29 w 56"/>
                  <a:gd name="T37" fmla="*/ 29 h 36"/>
                  <a:gd name="T38" fmla="*/ 38 w 56"/>
                  <a:gd name="T39" fmla="*/ 20 h 36"/>
                  <a:gd name="T40" fmla="*/ 45 w 56"/>
                  <a:gd name="T41" fmla="*/ 12 h 36"/>
                  <a:gd name="T42" fmla="*/ 48 w 56"/>
                  <a:gd name="T43" fmla="*/ 9 h 36"/>
                  <a:gd name="T44" fmla="*/ 48 w 56"/>
                  <a:gd name="T45" fmla="*/ 36 h 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
                  <a:gd name="T70" fmla="*/ 0 h 36"/>
                  <a:gd name="T71" fmla="*/ 56 w 56"/>
                  <a:gd name="T72" fmla="*/ 36 h 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 h="36">
                    <a:moveTo>
                      <a:pt x="48" y="36"/>
                    </a:moveTo>
                    <a:lnTo>
                      <a:pt x="56" y="36"/>
                    </a:lnTo>
                    <a:lnTo>
                      <a:pt x="56" y="0"/>
                    </a:lnTo>
                    <a:cubicBezTo>
                      <a:pt x="54" y="0"/>
                      <a:pt x="52" y="0"/>
                      <a:pt x="51" y="0"/>
                    </a:cubicBezTo>
                    <a:cubicBezTo>
                      <a:pt x="48" y="1"/>
                      <a:pt x="46" y="2"/>
                      <a:pt x="43" y="4"/>
                    </a:cubicBezTo>
                    <a:cubicBezTo>
                      <a:pt x="41" y="6"/>
                      <a:pt x="38" y="9"/>
                      <a:pt x="35" y="13"/>
                    </a:cubicBezTo>
                    <a:cubicBezTo>
                      <a:pt x="30" y="19"/>
                      <a:pt x="26" y="23"/>
                      <a:pt x="23" y="25"/>
                    </a:cubicBezTo>
                    <a:cubicBezTo>
                      <a:pt x="21" y="27"/>
                      <a:pt x="18" y="28"/>
                      <a:pt x="16" y="28"/>
                    </a:cubicBezTo>
                    <a:cubicBezTo>
                      <a:pt x="13" y="28"/>
                      <a:pt x="11" y="27"/>
                      <a:pt x="9" y="25"/>
                    </a:cubicBezTo>
                    <a:cubicBezTo>
                      <a:pt x="8" y="23"/>
                      <a:pt x="7" y="21"/>
                      <a:pt x="7" y="18"/>
                    </a:cubicBezTo>
                    <a:cubicBezTo>
                      <a:pt x="7" y="15"/>
                      <a:pt x="8" y="12"/>
                      <a:pt x="9" y="10"/>
                    </a:cubicBezTo>
                    <a:cubicBezTo>
                      <a:pt x="11" y="9"/>
                      <a:pt x="13" y="8"/>
                      <a:pt x="16" y="8"/>
                    </a:cubicBezTo>
                    <a:lnTo>
                      <a:pt x="16" y="0"/>
                    </a:lnTo>
                    <a:cubicBezTo>
                      <a:pt x="11" y="1"/>
                      <a:pt x="7" y="3"/>
                      <a:pt x="4" y="6"/>
                    </a:cubicBezTo>
                    <a:cubicBezTo>
                      <a:pt x="2" y="9"/>
                      <a:pt x="0" y="13"/>
                      <a:pt x="0" y="18"/>
                    </a:cubicBezTo>
                    <a:cubicBezTo>
                      <a:pt x="0" y="23"/>
                      <a:pt x="2" y="27"/>
                      <a:pt x="5" y="30"/>
                    </a:cubicBezTo>
                    <a:cubicBezTo>
                      <a:pt x="8" y="33"/>
                      <a:pt x="11" y="35"/>
                      <a:pt x="16" y="35"/>
                    </a:cubicBezTo>
                    <a:cubicBezTo>
                      <a:pt x="18" y="35"/>
                      <a:pt x="20" y="34"/>
                      <a:pt x="22" y="34"/>
                    </a:cubicBezTo>
                    <a:cubicBezTo>
                      <a:pt x="24" y="33"/>
                      <a:pt x="26" y="31"/>
                      <a:pt x="29" y="29"/>
                    </a:cubicBezTo>
                    <a:cubicBezTo>
                      <a:pt x="31" y="28"/>
                      <a:pt x="34" y="24"/>
                      <a:pt x="38" y="20"/>
                    </a:cubicBezTo>
                    <a:cubicBezTo>
                      <a:pt x="41" y="16"/>
                      <a:pt x="44" y="13"/>
                      <a:pt x="45" y="12"/>
                    </a:cubicBezTo>
                    <a:cubicBezTo>
                      <a:pt x="46" y="11"/>
                      <a:pt x="47" y="10"/>
                      <a:pt x="48" y="9"/>
                    </a:cubicBezTo>
                    <a:lnTo>
                      <a:pt x="48" y="36"/>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94" name="Freeform 1069"/>
              <p:cNvSpPr>
                <a:spLocks noEditPoints="1"/>
              </p:cNvSpPr>
              <p:nvPr/>
            </p:nvSpPr>
            <p:spPr bwMode="auto">
              <a:xfrm flipV="1">
                <a:off x="4190" y="1287"/>
                <a:ext cx="71" cy="65"/>
              </a:xfrm>
              <a:custGeom>
                <a:avLst/>
                <a:gdLst>
                  <a:gd name="T0" fmla="*/ 37 w 71"/>
                  <a:gd name="T1" fmla="*/ 0 h 65"/>
                  <a:gd name="T2" fmla="*/ 10 w 71"/>
                  <a:gd name="T3" fmla="*/ 9 h 65"/>
                  <a:gd name="T4" fmla="*/ 0 w 71"/>
                  <a:gd name="T5" fmla="*/ 32 h 65"/>
                  <a:gd name="T6" fmla="*/ 5 w 71"/>
                  <a:gd name="T7" fmla="*/ 49 h 65"/>
                  <a:gd name="T8" fmla="*/ 17 w 71"/>
                  <a:gd name="T9" fmla="*/ 61 h 65"/>
                  <a:gd name="T10" fmla="*/ 36 w 71"/>
                  <a:gd name="T11" fmla="*/ 65 h 65"/>
                  <a:gd name="T12" fmla="*/ 54 w 71"/>
                  <a:gd name="T13" fmla="*/ 60 h 65"/>
                  <a:gd name="T14" fmla="*/ 67 w 71"/>
                  <a:gd name="T15" fmla="*/ 49 h 65"/>
                  <a:gd name="T16" fmla="*/ 71 w 71"/>
                  <a:gd name="T17" fmla="*/ 32 h 65"/>
                  <a:gd name="T18" fmla="*/ 67 w 71"/>
                  <a:gd name="T19" fmla="*/ 15 h 65"/>
                  <a:gd name="T20" fmla="*/ 54 w 71"/>
                  <a:gd name="T21" fmla="*/ 3 h 65"/>
                  <a:gd name="T22" fmla="*/ 37 w 71"/>
                  <a:gd name="T23" fmla="*/ 0 h 65"/>
                  <a:gd name="T24" fmla="*/ 37 w 71"/>
                  <a:gd name="T25" fmla="*/ 9 h 65"/>
                  <a:gd name="T26" fmla="*/ 56 w 71"/>
                  <a:gd name="T27" fmla="*/ 15 h 65"/>
                  <a:gd name="T28" fmla="*/ 63 w 71"/>
                  <a:gd name="T29" fmla="*/ 32 h 65"/>
                  <a:gd name="T30" fmla="*/ 56 w 71"/>
                  <a:gd name="T31" fmla="*/ 49 h 65"/>
                  <a:gd name="T32" fmla="*/ 36 w 71"/>
                  <a:gd name="T33" fmla="*/ 56 h 65"/>
                  <a:gd name="T34" fmla="*/ 21 w 71"/>
                  <a:gd name="T35" fmla="*/ 53 h 65"/>
                  <a:gd name="T36" fmla="*/ 12 w 71"/>
                  <a:gd name="T37" fmla="*/ 44 h 65"/>
                  <a:gd name="T38" fmla="*/ 8 w 71"/>
                  <a:gd name="T39" fmla="*/ 32 h 65"/>
                  <a:gd name="T40" fmla="*/ 15 w 71"/>
                  <a:gd name="T41" fmla="*/ 16 h 65"/>
                  <a:gd name="T42" fmla="*/ 37 w 71"/>
                  <a:gd name="T43" fmla="*/ 9 h 6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1"/>
                  <a:gd name="T67" fmla="*/ 0 h 65"/>
                  <a:gd name="T68" fmla="*/ 71 w 71"/>
                  <a:gd name="T69" fmla="*/ 65 h 6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1" h="65">
                    <a:moveTo>
                      <a:pt x="37" y="0"/>
                    </a:moveTo>
                    <a:cubicBezTo>
                      <a:pt x="25" y="0"/>
                      <a:pt x="16" y="3"/>
                      <a:pt x="10" y="9"/>
                    </a:cubicBezTo>
                    <a:cubicBezTo>
                      <a:pt x="3" y="15"/>
                      <a:pt x="0" y="23"/>
                      <a:pt x="0" y="32"/>
                    </a:cubicBezTo>
                    <a:cubicBezTo>
                      <a:pt x="0" y="38"/>
                      <a:pt x="2" y="44"/>
                      <a:pt x="5" y="49"/>
                    </a:cubicBezTo>
                    <a:cubicBezTo>
                      <a:pt x="8" y="54"/>
                      <a:pt x="12" y="58"/>
                      <a:pt x="17" y="61"/>
                    </a:cubicBezTo>
                    <a:cubicBezTo>
                      <a:pt x="23" y="63"/>
                      <a:pt x="29" y="65"/>
                      <a:pt x="36" y="65"/>
                    </a:cubicBezTo>
                    <a:cubicBezTo>
                      <a:pt x="43" y="65"/>
                      <a:pt x="49" y="63"/>
                      <a:pt x="54" y="60"/>
                    </a:cubicBezTo>
                    <a:cubicBezTo>
                      <a:pt x="60" y="58"/>
                      <a:pt x="64" y="54"/>
                      <a:pt x="67" y="49"/>
                    </a:cubicBezTo>
                    <a:cubicBezTo>
                      <a:pt x="70" y="43"/>
                      <a:pt x="71" y="38"/>
                      <a:pt x="71" y="32"/>
                    </a:cubicBezTo>
                    <a:cubicBezTo>
                      <a:pt x="71" y="26"/>
                      <a:pt x="70" y="20"/>
                      <a:pt x="67" y="15"/>
                    </a:cubicBezTo>
                    <a:cubicBezTo>
                      <a:pt x="63" y="10"/>
                      <a:pt x="59" y="6"/>
                      <a:pt x="54" y="3"/>
                    </a:cubicBezTo>
                    <a:cubicBezTo>
                      <a:pt x="48" y="1"/>
                      <a:pt x="43" y="0"/>
                      <a:pt x="37" y="0"/>
                    </a:cubicBezTo>
                    <a:close/>
                    <a:moveTo>
                      <a:pt x="37" y="9"/>
                    </a:moveTo>
                    <a:cubicBezTo>
                      <a:pt x="45" y="9"/>
                      <a:pt x="51" y="11"/>
                      <a:pt x="56" y="15"/>
                    </a:cubicBezTo>
                    <a:cubicBezTo>
                      <a:pt x="61" y="20"/>
                      <a:pt x="63" y="25"/>
                      <a:pt x="63" y="32"/>
                    </a:cubicBezTo>
                    <a:cubicBezTo>
                      <a:pt x="63" y="39"/>
                      <a:pt x="61" y="45"/>
                      <a:pt x="56" y="49"/>
                    </a:cubicBezTo>
                    <a:cubicBezTo>
                      <a:pt x="51" y="53"/>
                      <a:pt x="45" y="56"/>
                      <a:pt x="36" y="56"/>
                    </a:cubicBezTo>
                    <a:cubicBezTo>
                      <a:pt x="30" y="56"/>
                      <a:pt x="25" y="55"/>
                      <a:pt x="21" y="53"/>
                    </a:cubicBezTo>
                    <a:cubicBezTo>
                      <a:pt x="17" y="51"/>
                      <a:pt x="14" y="48"/>
                      <a:pt x="12" y="44"/>
                    </a:cubicBezTo>
                    <a:cubicBezTo>
                      <a:pt x="9" y="41"/>
                      <a:pt x="8" y="37"/>
                      <a:pt x="8" y="32"/>
                    </a:cubicBezTo>
                    <a:cubicBezTo>
                      <a:pt x="8" y="26"/>
                      <a:pt x="10" y="20"/>
                      <a:pt x="15" y="16"/>
                    </a:cubicBezTo>
                    <a:cubicBezTo>
                      <a:pt x="19" y="11"/>
                      <a:pt x="26" y="9"/>
                      <a:pt x="37" y="9"/>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95" name="Freeform 1070"/>
              <p:cNvSpPr>
                <a:spLocks/>
              </p:cNvSpPr>
              <p:nvPr/>
            </p:nvSpPr>
            <p:spPr bwMode="auto">
              <a:xfrm flipV="1">
                <a:off x="3474" y="3815"/>
                <a:ext cx="78" cy="29"/>
              </a:xfrm>
              <a:custGeom>
                <a:avLst/>
                <a:gdLst>
                  <a:gd name="T0" fmla="*/ 78 w 78"/>
                  <a:gd name="T1" fmla="*/ 29 h 29"/>
                  <a:gd name="T2" fmla="*/ 78 w 78"/>
                  <a:gd name="T3" fmla="*/ 18 h 29"/>
                  <a:gd name="T4" fmla="*/ 17 w 78"/>
                  <a:gd name="T5" fmla="*/ 18 h 29"/>
                  <a:gd name="T6" fmla="*/ 24 w 78"/>
                  <a:gd name="T7" fmla="*/ 10 h 29"/>
                  <a:gd name="T8" fmla="*/ 29 w 78"/>
                  <a:gd name="T9" fmla="*/ 0 h 29"/>
                  <a:gd name="T10" fmla="*/ 20 w 78"/>
                  <a:gd name="T11" fmla="*/ 0 h 29"/>
                  <a:gd name="T12" fmla="*/ 11 w 78"/>
                  <a:gd name="T13" fmla="*/ 14 h 29"/>
                  <a:gd name="T14" fmla="*/ 0 w 78"/>
                  <a:gd name="T15" fmla="*/ 22 h 29"/>
                  <a:gd name="T16" fmla="*/ 0 w 78"/>
                  <a:gd name="T17" fmla="*/ 29 h 29"/>
                  <a:gd name="T18" fmla="*/ 78 w 78"/>
                  <a:gd name="T19" fmla="*/ 29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
                  <a:gd name="T31" fmla="*/ 0 h 29"/>
                  <a:gd name="T32" fmla="*/ 78 w 78"/>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 h="29">
                    <a:moveTo>
                      <a:pt x="78" y="29"/>
                    </a:moveTo>
                    <a:lnTo>
                      <a:pt x="78" y="18"/>
                    </a:lnTo>
                    <a:lnTo>
                      <a:pt x="17" y="18"/>
                    </a:lnTo>
                    <a:cubicBezTo>
                      <a:pt x="20" y="16"/>
                      <a:pt x="22" y="13"/>
                      <a:pt x="24" y="10"/>
                    </a:cubicBezTo>
                    <a:cubicBezTo>
                      <a:pt x="26" y="6"/>
                      <a:pt x="28" y="3"/>
                      <a:pt x="29" y="0"/>
                    </a:cubicBezTo>
                    <a:lnTo>
                      <a:pt x="20" y="0"/>
                    </a:lnTo>
                    <a:cubicBezTo>
                      <a:pt x="17" y="6"/>
                      <a:pt x="14" y="10"/>
                      <a:pt x="11" y="14"/>
                    </a:cubicBezTo>
                    <a:cubicBezTo>
                      <a:pt x="7" y="18"/>
                      <a:pt x="4" y="20"/>
                      <a:pt x="0" y="22"/>
                    </a:cubicBezTo>
                    <a:lnTo>
                      <a:pt x="0" y="29"/>
                    </a:lnTo>
                    <a:lnTo>
                      <a:pt x="78" y="29"/>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96" name="Freeform 1071"/>
              <p:cNvSpPr>
                <a:spLocks/>
              </p:cNvSpPr>
              <p:nvPr/>
            </p:nvSpPr>
            <p:spPr bwMode="auto">
              <a:xfrm flipV="1">
                <a:off x="2953" y="3801"/>
                <a:ext cx="77" cy="51"/>
              </a:xfrm>
              <a:custGeom>
                <a:avLst/>
                <a:gdLst>
                  <a:gd name="T0" fmla="*/ 67 w 78"/>
                  <a:gd name="T1" fmla="*/ 51 h 51"/>
                  <a:gd name="T2" fmla="*/ 77 w 78"/>
                  <a:gd name="T3" fmla="*/ 51 h 51"/>
                  <a:gd name="T4" fmla="*/ 77 w 78"/>
                  <a:gd name="T5" fmla="*/ 1 h 51"/>
                  <a:gd name="T6" fmla="*/ 70 w 78"/>
                  <a:gd name="T7" fmla="*/ 2 h 51"/>
                  <a:gd name="T8" fmla="*/ 59 w 78"/>
                  <a:gd name="T9" fmla="*/ 7 h 51"/>
                  <a:gd name="T10" fmla="*/ 48 w 78"/>
                  <a:gd name="T11" fmla="*/ 19 h 51"/>
                  <a:gd name="T12" fmla="*/ 32 w 78"/>
                  <a:gd name="T13" fmla="*/ 36 h 51"/>
                  <a:gd name="T14" fmla="*/ 22 w 78"/>
                  <a:gd name="T15" fmla="*/ 40 h 51"/>
                  <a:gd name="T16" fmla="*/ 13 w 78"/>
                  <a:gd name="T17" fmla="*/ 36 h 51"/>
                  <a:gd name="T18" fmla="*/ 9 w 78"/>
                  <a:gd name="T19" fmla="*/ 26 h 51"/>
                  <a:gd name="T20" fmla="*/ 13 w 78"/>
                  <a:gd name="T21" fmla="*/ 16 h 51"/>
                  <a:gd name="T22" fmla="*/ 23 w 78"/>
                  <a:gd name="T23" fmla="*/ 12 h 51"/>
                  <a:gd name="T24" fmla="*/ 21 w 78"/>
                  <a:gd name="T25" fmla="*/ 2 h 51"/>
                  <a:gd name="T26" fmla="*/ 6 w 78"/>
                  <a:gd name="T27" fmla="*/ 9 h 51"/>
                  <a:gd name="T28" fmla="*/ 0 w 78"/>
                  <a:gd name="T29" fmla="*/ 26 h 51"/>
                  <a:gd name="T30" fmla="*/ 6 w 78"/>
                  <a:gd name="T31" fmla="*/ 44 h 51"/>
                  <a:gd name="T32" fmla="*/ 21 w 78"/>
                  <a:gd name="T33" fmla="*/ 50 h 51"/>
                  <a:gd name="T34" fmla="*/ 31 w 78"/>
                  <a:gd name="T35" fmla="*/ 48 h 51"/>
                  <a:gd name="T36" fmla="*/ 39 w 78"/>
                  <a:gd name="T37" fmla="*/ 43 h 51"/>
                  <a:gd name="T38" fmla="*/ 52 w 78"/>
                  <a:gd name="T39" fmla="*/ 29 h 51"/>
                  <a:gd name="T40" fmla="*/ 62 w 78"/>
                  <a:gd name="T41" fmla="*/ 18 h 51"/>
                  <a:gd name="T42" fmla="*/ 67 w 78"/>
                  <a:gd name="T43" fmla="*/ 14 h 51"/>
                  <a:gd name="T44" fmla="*/ 67 w 78"/>
                  <a:gd name="T45" fmla="*/ 51 h 5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8"/>
                  <a:gd name="T70" fmla="*/ 0 h 51"/>
                  <a:gd name="T71" fmla="*/ 78 w 78"/>
                  <a:gd name="T72" fmla="*/ 51 h 5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8" h="51">
                    <a:moveTo>
                      <a:pt x="68" y="51"/>
                    </a:moveTo>
                    <a:lnTo>
                      <a:pt x="78" y="51"/>
                    </a:lnTo>
                    <a:lnTo>
                      <a:pt x="78" y="1"/>
                    </a:lnTo>
                    <a:cubicBezTo>
                      <a:pt x="75" y="0"/>
                      <a:pt x="73" y="1"/>
                      <a:pt x="71" y="2"/>
                    </a:cubicBezTo>
                    <a:cubicBezTo>
                      <a:pt x="67" y="3"/>
                      <a:pt x="64" y="5"/>
                      <a:pt x="60" y="7"/>
                    </a:cubicBezTo>
                    <a:cubicBezTo>
                      <a:pt x="57" y="10"/>
                      <a:pt x="53" y="14"/>
                      <a:pt x="49" y="19"/>
                    </a:cubicBezTo>
                    <a:cubicBezTo>
                      <a:pt x="42" y="28"/>
                      <a:pt x="36" y="33"/>
                      <a:pt x="32" y="36"/>
                    </a:cubicBezTo>
                    <a:cubicBezTo>
                      <a:pt x="29" y="39"/>
                      <a:pt x="25" y="40"/>
                      <a:pt x="22" y="40"/>
                    </a:cubicBezTo>
                    <a:cubicBezTo>
                      <a:pt x="18" y="40"/>
                      <a:pt x="15" y="39"/>
                      <a:pt x="13" y="36"/>
                    </a:cubicBezTo>
                    <a:cubicBezTo>
                      <a:pt x="10" y="34"/>
                      <a:pt x="9" y="30"/>
                      <a:pt x="9" y="26"/>
                    </a:cubicBezTo>
                    <a:cubicBezTo>
                      <a:pt x="9" y="22"/>
                      <a:pt x="10" y="18"/>
                      <a:pt x="13" y="16"/>
                    </a:cubicBezTo>
                    <a:cubicBezTo>
                      <a:pt x="15" y="13"/>
                      <a:pt x="18" y="12"/>
                      <a:pt x="23" y="12"/>
                    </a:cubicBezTo>
                    <a:lnTo>
                      <a:pt x="21" y="2"/>
                    </a:lnTo>
                    <a:cubicBezTo>
                      <a:pt x="14" y="2"/>
                      <a:pt x="9" y="5"/>
                      <a:pt x="6" y="9"/>
                    </a:cubicBezTo>
                    <a:cubicBezTo>
                      <a:pt x="2" y="13"/>
                      <a:pt x="0" y="19"/>
                      <a:pt x="0" y="26"/>
                    </a:cubicBezTo>
                    <a:cubicBezTo>
                      <a:pt x="0" y="34"/>
                      <a:pt x="2" y="39"/>
                      <a:pt x="6" y="44"/>
                    </a:cubicBezTo>
                    <a:cubicBezTo>
                      <a:pt x="10" y="48"/>
                      <a:pt x="15" y="50"/>
                      <a:pt x="21" y="50"/>
                    </a:cubicBezTo>
                    <a:cubicBezTo>
                      <a:pt x="25" y="50"/>
                      <a:pt x="28" y="49"/>
                      <a:pt x="31" y="48"/>
                    </a:cubicBezTo>
                    <a:cubicBezTo>
                      <a:pt x="34" y="47"/>
                      <a:pt x="37" y="45"/>
                      <a:pt x="40" y="43"/>
                    </a:cubicBezTo>
                    <a:cubicBezTo>
                      <a:pt x="43" y="40"/>
                      <a:pt x="48" y="35"/>
                      <a:pt x="53" y="29"/>
                    </a:cubicBezTo>
                    <a:cubicBezTo>
                      <a:pt x="58" y="23"/>
                      <a:pt x="61" y="19"/>
                      <a:pt x="63" y="18"/>
                    </a:cubicBezTo>
                    <a:cubicBezTo>
                      <a:pt x="64" y="16"/>
                      <a:pt x="66" y="15"/>
                      <a:pt x="68" y="14"/>
                    </a:cubicBezTo>
                    <a:lnTo>
                      <a:pt x="68" y="51"/>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97" name="Freeform 1072"/>
              <p:cNvSpPr>
                <a:spLocks/>
              </p:cNvSpPr>
              <p:nvPr/>
            </p:nvSpPr>
            <p:spPr bwMode="auto">
              <a:xfrm flipV="1">
                <a:off x="2431" y="3800"/>
                <a:ext cx="79" cy="50"/>
              </a:xfrm>
              <a:custGeom>
                <a:avLst/>
                <a:gdLst>
                  <a:gd name="T0" fmla="*/ 57 w 79"/>
                  <a:gd name="T1" fmla="*/ 0 h 50"/>
                  <a:gd name="T2" fmla="*/ 56 w 79"/>
                  <a:gd name="T3" fmla="*/ 10 h 50"/>
                  <a:gd name="T4" fmla="*/ 66 w 79"/>
                  <a:gd name="T5" fmla="*/ 15 h 50"/>
                  <a:gd name="T6" fmla="*/ 70 w 79"/>
                  <a:gd name="T7" fmla="*/ 25 h 50"/>
                  <a:gd name="T8" fmla="*/ 65 w 79"/>
                  <a:gd name="T9" fmla="*/ 36 h 50"/>
                  <a:gd name="T10" fmla="*/ 54 w 79"/>
                  <a:gd name="T11" fmla="*/ 40 h 50"/>
                  <a:gd name="T12" fmla="*/ 43 w 79"/>
                  <a:gd name="T13" fmla="*/ 36 h 50"/>
                  <a:gd name="T14" fmla="*/ 39 w 79"/>
                  <a:gd name="T15" fmla="*/ 25 h 50"/>
                  <a:gd name="T16" fmla="*/ 40 w 79"/>
                  <a:gd name="T17" fmla="*/ 19 h 50"/>
                  <a:gd name="T18" fmla="*/ 31 w 79"/>
                  <a:gd name="T19" fmla="*/ 20 h 50"/>
                  <a:gd name="T20" fmla="*/ 32 w 79"/>
                  <a:gd name="T21" fmla="*/ 21 h 50"/>
                  <a:gd name="T22" fmla="*/ 29 w 79"/>
                  <a:gd name="T23" fmla="*/ 31 h 50"/>
                  <a:gd name="T24" fmla="*/ 20 w 79"/>
                  <a:gd name="T25" fmla="*/ 36 h 50"/>
                  <a:gd name="T26" fmla="*/ 12 w 79"/>
                  <a:gd name="T27" fmla="*/ 32 h 50"/>
                  <a:gd name="T28" fmla="*/ 9 w 79"/>
                  <a:gd name="T29" fmla="*/ 24 h 50"/>
                  <a:gd name="T30" fmla="*/ 12 w 79"/>
                  <a:gd name="T31" fmla="*/ 15 h 50"/>
                  <a:gd name="T32" fmla="*/ 21 w 79"/>
                  <a:gd name="T33" fmla="*/ 11 h 50"/>
                  <a:gd name="T34" fmla="*/ 20 w 79"/>
                  <a:gd name="T35" fmla="*/ 1 h 50"/>
                  <a:gd name="T36" fmla="*/ 5 w 79"/>
                  <a:gd name="T37" fmla="*/ 9 h 50"/>
                  <a:gd name="T38" fmla="*/ 0 w 79"/>
                  <a:gd name="T39" fmla="*/ 24 h 50"/>
                  <a:gd name="T40" fmla="*/ 3 w 79"/>
                  <a:gd name="T41" fmla="*/ 35 h 50"/>
                  <a:gd name="T42" fmla="*/ 10 w 79"/>
                  <a:gd name="T43" fmla="*/ 43 h 50"/>
                  <a:gd name="T44" fmla="*/ 19 w 79"/>
                  <a:gd name="T45" fmla="*/ 46 h 50"/>
                  <a:gd name="T46" fmla="*/ 28 w 79"/>
                  <a:gd name="T47" fmla="*/ 43 h 50"/>
                  <a:gd name="T48" fmla="*/ 35 w 79"/>
                  <a:gd name="T49" fmla="*/ 35 h 50"/>
                  <a:gd name="T50" fmla="*/ 41 w 79"/>
                  <a:gd name="T51" fmla="*/ 46 h 50"/>
                  <a:gd name="T52" fmla="*/ 54 w 79"/>
                  <a:gd name="T53" fmla="*/ 50 h 50"/>
                  <a:gd name="T54" fmla="*/ 72 w 79"/>
                  <a:gd name="T55" fmla="*/ 43 h 50"/>
                  <a:gd name="T56" fmla="*/ 79 w 79"/>
                  <a:gd name="T57" fmla="*/ 24 h 50"/>
                  <a:gd name="T58" fmla="*/ 73 w 79"/>
                  <a:gd name="T59" fmla="*/ 7 h 50"/>
                  <a:gd name="T60" fmla="*/ 57 w 79"/>
                  <a:gd name="T61" fmla="*/ 0 h 5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9"/>
                  <a:gd name="T94" fmla="*/ 0 h 50"/>
                  <a:gd name="T95" fmla="*/ 79 w 79"/>
                  <a:gd name="T96" fmla="*/ 50 h 5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9" h="50">
                    <a:moveTo>
                      <a:pt x="57" y="0"/>
                    </a:moveTo>
                    <a:lnTo>
                      <a:pt x="56" y="10"/>
                    </a:lnTo>
                    <a:cubicBezTo>
                      <a:pt x="61" y="11"/>
                      <a:pt x="64" y="13"/>
                      <a:pt x="66" y="15"/>
                    </a:cubicBezTo>
                    <a:cubicBezTo>
                      <a:pt x="69" y="17"/>
                      <a:pt x="70" y="21"/>
                      <a:pt x="70" y="25"/>
                    </a:cubicBezTo>
                    <a:cubicBezTo>
                      <a:pt x="70" y="29"/>
                      <a:pt x="68" y="33"/>
                      <a:pt x="65" y="36"/>
                    </a:cubicBezTo>
                    <a:cubicBezTo>
                      <a:pt x="62" y="39"/>
                      <a:pt x="58" y="40"/>
                      <a:pt x="54" y="40"/>
                    </a:cubicBezTo>
                    <a:cubicBezTo>
                      <a:pt x="50" y="40"/>
                      <a:pt x="46" y="39"/>
                      <a:pt x="43" y="36"/>
                    </a:cubicBezTo>
                    <a:cubicBezTo>
                      <a:pt x="41" y="33"/>
                      <a:pt x="39" y="30"/>
                      <a:pt x="39" y="25"/>
                    </a:cubicBezTo>
                    <a:cubicBezTo>
                      <a:pt x="39" y="24"/>
                      <a:pt x="40" y="21"/>
                      <a:pt x="40" y="19"/>
                    </a:cubicBezTo>
                    <a:lnTo>
                      <a:pt x="31" y="20"/>
                    </a:lnTo>
                    <a:cubicBezTo>
                      <a:pt x="31" y="20"/>
                      <a:pt x="32" y="21"/>
                      <a:pt x="32" y="21"/>
                    </a:cubicBezTo>
                    <a:cubicBezTo>
                      <a:pt x="32" y="25"/>
                      <a:pt x="31" y="28"/>
                      <a:pt x="29" y="31"/>
                    </a:cubicBezTo>
                    <a:cubicBezTo>
                      <a:pt x="27" y="34"/>
                      <a:pt x="24" y="36"/>
                      <a:pt x="20" y="36"/>
                    </a:cubicBezTo>
                    <a:cubicBezTo>
                      <a:pt x="17" y="36"/>
                      <a:pt x="14" y="35"/>
                      <a:pt x="12" y="32"/>
                    </a:cubicBezTo>
                    <a:cubicBezTo>
                      <a:pt x="10" y="30"/>
                      <a:pt x="9" y="27"/>
                      <a:pt x="9" y="24"/>
                    </a:cubicBezTo>
                    <a:cubicBezTo>
                      <a:pt x="9" y="20"/>
                      <a:pt x="10" y="18"/>
                      <a:pt x="12" y="15"/>
                    </a:cubicBezTo>
                    <a:cubicBezTo>
                      <a:pt x="14" y="13"/>
                      <a:pt x="17" y="12"/>
                      <a:pt x="21" y="11"/>
                    </a:cubicBezTo>
                    <a:lnTo>
                      <a:pt x="20" y="1"/>
                    </a:lnTo>
                    <a:cubicBezTo>
                      <a:pt x="14" y="2"/>
                      <a:pt x="9" y="5"/>
                      <a:pt x="5" y="9"/>
                    </a:cubicBezTo>
                    <a:cubicBezTo>
                      <a:pt x="2" y="13"/>
                      <a:pt x="0" y="18"/>
                      <a:pt x="0" y="24"/>
                    </a:cubicBezTo>
                    <a:cubicBezTo>
                      <a:pt x="0" y="28"/>
                      <a:pt x="1" y="32"/>
                      <a:pt x="3" y="35"/>
                    </a:cubicBezTo>
                    <a:cubicBezTo>
                      <a:pt x="4" y="39"/>
                      <a:pt x="7" y="41"/>
                      <a:pt x="10" y="43"/>
                    </a:cubicBezTo>
                    <a:cubicBezTo>
                      <a:pt x="13" y="45"/>
                      <a:pt x="16" y="46"/>
                      <a:pt x="19" y="46"/>
                    </a:cubicBezTo>
                    <a:cubicBezTo>
                      <a:pt x="23" y="46"/>
                      <a:pt x="26" y="45"/>
                      <a:pt x="28" y="43"/>
                    </a:cubicBezTo>
                    <a:cubicBezTo>
                      <a:pt x="31" y="41"/>
                      <a:pt x="33" y="39"/>
                      <a:pt x="35" y="35"/>
                    </a:cubicBezTo>
                    <a:cubicBezTo>
                      <a:pt x="36" y="40"/>
                      <a:pt x="38" y="43"/>
                      <a:pt x="41" y="46"/>
                    </a:cubicBezTo>
                    <a:cubicBezTo>
                      <a:pt x="45" y="49"/>
                      <a:pt x="49" y="50"/>
                      <a:pt x="54" y="50"/>
                    </a:cubicBezTo>
                    <a:cubicBezTo>
                      <a:pt x="61" y="50"/>
                      <a:pt x="67" y="48"/>
                      <a:pt x="72" y="43"/>
                    </a:cubicBezTo>
                    <a:cubicBezTo>
                      <a:pt x="76" y="38"/>
                      <a:pt x="79" y="32"/>
                      <a:pt x="79" y="24"/>
                    </a:cubicBezTo>
                    <a:cubicBezTo>
                      <a:pt x="79" y="17"/>
                      <a:pt x="77" y="12"/>
                      <a:pt x="73" y="7"/>
                    </a:cubicBezTo>
                    <a:cubicBezTo>
                      <a:pt x="69" y="3"/>
                      <a:pt x="64" y="0"/>
                      <a:pt x="57" y="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98" name="Freeform 1073"/>
              <p:cNvSpPr>
                <a:spLocks noEditPoints="1"/>
              </p:cNvSpPr>
              <p:nvPr/>
            </p:nvSpPr>
            <p:spPr bwMode="auto">
              <a:xfrm flipV="1">
                <a:off x="1910" y="3800"/>
                <a:ext cx="76" cy="54"/>
              </a:xfrm>
              <a:custGeom>
                <a:avLst/>
                <a:gdLst>
                  <a:gd name="T0" fmla="*/ 76 w 76"/>
                  <a:gd name="T1" fmla="*/ 35 h 54"/>
                  <a:gd name="T2" fmla="*/ 58 w 76"/>
                  <a:gd name="T3" fmla="*/ 35 h 54"/>
                  <a:gd name="T4" fmla="*/ 58 w 76"/>
                  <a:gd name="T5" fmla="*/ 0 h 54"/>
                  <a:gd name="T6" fmla="*/ 48 w 76"/>
                  <a:gd name="T7" fmla="*/ 0 h 54"/>
                  <a:gd name="T8" fmla="*/ 0 w 76"/>
                  <a:gd name="T9" fmla="*/ 37 h 54"/>
                  <a:gd name="T10" fmla="*/ 0 w 76"/>
                  <a:gd name="T11" fmla="*/ 45 h 54"/>
                  <a:gd name="T12" fmla="*/ 48 w 76"/>
                  <a:gd name="T13" fmla="*/ 45 h 54"/>
                  <a:gd name="T14" fmla="*/ 48 w 76"/>
                  <a:gd name="T15" fmla="*/ 54 h 54"/>
                  <a:gd name="T16" fmla="*/ 58 w 76"/>
                  <a:gd name="T17" fmla="*/ 54 h 54"/>
                  <a:gd name="T18" fmla="*/ 58 w 76"/>
                  <a:gd name="T19" fmla="*/ 45 h 54"/>
                  <a:gd name="T20" fmla="*/ 76 w 76"/>
                  <a:gd name="T21" fmla="*/ 45 h 54"/>
                  <a:gd name="T22" fmla="*/ 76 w 76"/>
                  <a:gd name="T23" fmla="*/ 35 h 54"/>
                  <a:gd name="T24" fmla="*/ 48 w 76"/>
                  <a:gd name="T25" fmla="*/ 35 h 54"/>
                  <a:gd name="T26" fmla="*/ 19 w 76"/>
                  <a:gd name="T27" fmla="*/ 35 h 54"/>
                  <a:gd name="T28" fmla="*/ 48 w 76"/>
                  <a:gd name="T29" fmla="*/ 13 h 54"/>
                  <a:gd name="T30" fmla="*/ 48 w 76"/>
                  <a:gd name="T31" fmla="*/ 35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6"/>
                  <a:gd name="T49" fmla="*/ 0 h 54"/>
                  <a:gd name="T50" fmla="*/ 76 w 76"/>
                  <a:gd name="T51" fmla="*/ 54 h 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6" h="54">
                    <a:moveTo>
                      <a:pt x="76" y="35"/>
                    </a:moveTo>
                    <a:lnTo>
                      <a:pt x="58" y="35"/>
                    </a:lnTo>
                    <a:lnTo>
                      <a:pt x="58" y="0"/>
                    </a:lnTo>
                    <a:lnTo>
                      <a:pt x="48" y="0"/>
                    </a:lnTo>
                    <a:lnTo>
                      <a:pt x="0" y="37"/>
                    </a:lnTo>
                    <a:lnTo>
                      <a:pt x="0" y="45"/>
                    </a:lnTo>
                    <a:lnTo>
                      <a:pt x="48" y="45"/>
                    </a:lnTo>
                    <a:lnTo>
                      <a:pt x="48" y="54"/>
                    </a:lnTo>
                    <a:lnTo>
                      <a:pt x="58" y="54"/>
                    </a:lnTo>
                    <a:lnTo>
                      <a:pt x="58" y="45"/>
                    </a:lnTo>
                    <a:lnTo>
                      <a:pt x="76" y="45"/>
                    </a:lnTo>
                    <a:lnTo>
                      <a:pt x="76" y="35"/>
                    </a:lnTo>
                    <a:close/>
                    <a:moveTo>
                      <a:pt x="48" y="35"/>
                    </a:moveTo>
                    <a:lnTo>
                      <a:pt x="19" y="35"/>
                    </a:lnTo>
                    <a:lnTo>
                      <a:pt x="48" y="13"/>
                    </a:lnTo>
                    <a:lnTo>
                      <a:pt x="48" y="35"/>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99" name="Freeform 1074"/>
              <p:cNvSpPr>
                <a:spLocks noEditPoints="1"/>
              </p:cNvSpPr>
              <p:nvPr/>
            </p:nvSpPr>
            <p:spPr bwMode="auto">
              <a:xfrm flipV="1">
                <a:off x="2661" y="3939"/>
                <a:ext cx="54" cy="88"/>
              </a:xfrm>
              <a:custGeom>
                <a:avLst/>
                <a:gdLst>
                  <a:gd name="T0" fmla="*/ 54 w 54"/>
                  <a:gd name="T1" fmla="*/ 88 h 88"/>
                  <a:gd name="T2" fmla="*/ 54 w 54"/>
                  <a:gd name="T3" fmla="*/ 2 h 88"/>
                  <a:gd name="T4" fmla="*/ 43 w 54"/>
                  <a:gd name="T5" fmla="*/ 2 h 88"/>
                  <a:gd name="T6" fmla="*/ 43 w 54"/>
                  <a:gd name="T7" fmla="*/ 12 h 88"/>
                  <a:gd name="T8" fmla="*/ 35 w 54"/>
                  <a:gd name="T9" fmla="*/ 3 h 88"/>
                  <a:gd name="T10" fmla="*/ 25 w 54"/>
                  <a:gd name="T11" fmla="*/ 0 h 88"/>
                  <a:gd name="T12" fmla="*/ 12 w 54"/>
                  <a:gd name="T13" fmla="*/ 5 h 88"/>
                  <a:gd name="T14" fmla="*/ 3 w 54"/>
                  <a:gd name="T15" fmla="*/ 16 h 88"/>
                  <a:gd name="T16" fmla="*/ 0 w 54"/>
                  <a:gd name="T17" fmla="*/ 32 h 88"/>
                  <a:gd name="T18" fmla="*/ 3 w 54"/>
                  <a:gd name="T19" fmla="*/ 50 h 88"/>
                  <a:gd name="T20" fmla="*/ 13 w 54"/>
                  <a:gd name="T21" fmla="*/ 61 h 88"/>
                  <a:gd name="T22" fmla="*/ 27 w 54"/>
                  <a:gd name="T23" fmla="*/ 65 h 88"/>
                  <a:gd name="T24" fmla="*/ 36 w 54"/>
                  <a:gd name="T25" fmla="*/ 63 h 88"/>
                  <a:gd name="T26" fmla="*/ 43 w 54"/>
                  <a:gd name="T27" fmla="*/ 56 h 88"/>
                  <a:gd name="T28" fmla="*/ 43 w 54"/>
                  <a:gd name="T29" fmla="*/ 88 h 88"/>
                  <a:gd name="T30" fmla="*/ 54 w 54"/>
                  <a:gd name="T31" fmla="*/ 88 h 88"/>
                  <a:gd name="T32" fmla="*/ 43 w 54"/>
                  <a:gd name="T33" fmla="*/ 33 h 88"/>
                  <a:gd name="T34" fmla="*/ 38 w 54"/>
                  <a:gd name="T35" fmla="*/ 50 h 88"/>
                  <a:gd name="T36" fmla="*/ 27 w 54"/>
                  <a:gd name="T37" fmla="*/ 55 h 88"/>
                  <a:gd name="T38" fmla="*/ 16 w 54"/>
                  <a:gd name="T39" fmla="*/ 50 h 88"/>
                  <a:gd name="T40" fmla="*/ 11 w 54"/>
                  <a:gd name="T41" fmla="*/ 33 h 88"/>
                  <a:gd name="T42" fmla="*/ 16 w 54"/>
                  <a:gd name="T43" fmla="*/ 16 h 88"/>
                  <a:gd name="T44" fmla="*/ 27 w 54"/>
                  <a:gd name="T45" fmla="*/ 10 h 88"/>
                  <a:gd name="T46" fmla="*/ 38 w 54"/>
                  <a:gd name="T47" fmla="*/ 16 h 88"/>
                  <a:gd name="T48" fmla="*/ 43 w 54"/>
                  <a:gd name="T49" fmla="*/ 33 h 8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4"/>
                  <a:gd name="T76" fmla="*/ 0 h 88"/>
                  <a:gd name="T77" fmla="*/ 54 w 54"/>
                  <a:gd name="T78" fmla="*/ 88 h 8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4" h="88">
                    <a:moveTo>
                      <a:pt x="54" y="88"/>
                    </a:moveTo>
                    <a:lnTo>
                      <a:pt x="54" y="2"/>
                    </a:lnTo>
                    <a:lnTo>
                      <a:pt x="43" y="2"/>
                    </a:lnTo>
                    <a:lnTo>
                      <a:pt x="43" y="12"/>
                    </a:lnTo>
                    <a:cubicBezTo>
                      <a:pt x="40" y="8"/>
                      <a:pt x="38" y="5"/>
                      <a:pt x="35" y="3"/>
                    </a:cubicBezTo>
                    <a:cubicBezTo>
                      <a:pt x="32" y="1"/>
                      <a:pt x="29" y="0"/>
                      <a:pt x="25" y="0"/>
                    </a:cubicBezTo>
                    <a:cubicBezTo>
                      <a:pt x="20" y="0"/>
                      <a:pt x="16" y="2"/>
                      <a:pt x="12" y="5"/>
                    </a:cubicBezTo>
                    <a:cubicBezTo>
                      <a:pt x="8" y="7"/>
                      <a:pt x="5" y="11"/>
                      <a:pt x="3" y="16"/>
                    </a:cubicBezTo>
                    <a:cubicBezTo>
                      <a:pt x="1" y="21"/>
                      <a:pt x="0" y="27"/>
                      <a:pt x="0" y="32"/>
                    </a:cubicBezTo>
                    <a:cubicBezTo>
                      <a:pt x="0" y="39"/>
                      <a:pt x="1" y="45"/>
                      <a:pt x="3" y="50"/>
                    </a:cubicBezTo>
                    <a:cubicBezTo>
                      <a:pt x="6" y="55"/>
                      <a:pt x="9" y="59"/>
                      <a:pt x="13" y="61"/>
                    </a:cubicBezTo>
                    <a:cubicBezTo>
                      <a:pt x="17" y="64"/>
                      <a:pt x="22" y="65"/>
                      <a:pt x="27" y="65"/>
                    </a:cubicBezTo>
                    <a:cubicBezTo>
                      <a:pt x="30" y="65"/>
                      <a:pt x="33" y="65"/>
                      <a:pt x="36" y="63"/>
                    </a:cubicBezTo>
                    <a:cubicBezTo>
                      <a:pt x="38" y="61"/>
                      <a:pt x="41" y="59"/>
                      <a:pt x="43" y="56"/>
                    </a:cubicBezTo>
                    <a:lnTo>
                      <a:pt x="43" y="88"/>
                    </a:lnTo>
                    <a:lnTo>
                      <a:pt x="54" y="88"/>
                    </a:lnTo>
                    <a:close/>
                    <a:moveTo>
                      <a:pt x="43" y="33"/>
                    </a:moveTo>
                    <a:cubicBezTo>
                      <a:pt x="43" y="41"/>
                      <a:pt x="41" y="46"/>
                      <a:pt x="38" y="50"/>
                    </a:cubicBezTo>
                    <a:cubicBezTo>
                      <a:pt x="35" y="54"/>
                      <a:pt x="31" y="55"/>
                      <a:pt x="27" y="55"/>
                    </a:cubicBezTo>
                    <a:cubicBezTo>
                      <a:pt x="23" y="55"/>
                      <a:pt x="19" y="54"/>
                      <a:pt x="16" y="50"/>
                    </a:cubicBezTo>
                    <a:cubicBezTo>
                      <a:pt x="13" y="46"/>
                      <a:pt x="11" y="40"/>
                      <a:pt x="11" y="33"/>
                    </a:cubicBezTo>
                    <a:cubicBezTo>
                      <a:pt x="11" y="25"/>
                      <a:pt x="13" y="20"/>
                      <a:pt x="16" y="16"/>
                    </a:cubicBezTo>
                    <a:cubicBezTo>
                      <a:pt x="19" y="12"/>
                      <a:pt x="22" y="10"/>
                      <a:pt x="27" y="10"/>
                    </a:cubicBezTo>
                    <a:cubicBezTo>
                      <a:pt x="31" y="10"/>
                      <a:pt x="34" y="12"/>
                      <a:pt x="38" y="16"/>
                    </a:cubicBezTo>
                    <a:cubicBezTo>
                      <a:pt x="41" y="20"/>
                      <a:pt x="43" y="26"/>
                      <a:pt x="43" y="33"/>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00" name="Freeform 1075"/>
              <p:cNvSpPr>
                <a:spLocks/>
              </p:cNvSpPr>
              <p:nvPr/>
            </p:nvSpPr>
            <p:spPr bwMode="auto">
              <a:xfrm flipV="1">
                <a:off x="2580" y="3963"/>
                <a:ext cx="66" cy="86"/>
              </a:xfrm>
              <a:custGeom>
                <a:avLst/>
                <a:gdLst>
                  <a:gd name="T0" fmla="*/ 66 w 66"/>
                  <a:gd name="T1" fmla="*/ 86 h 86"/>
                  <a:gd name="T2" fmla="*/ 66 w 66"/>
                  <a:gd name="T3" fmla="*/ 0 h 86"/>
                  <a:gd name="T4" fmla="*/ 55 w 66"/>
                  <a:gd name="T5" fmla="*/ 0 h 86"/>
                  <a:gd name="T6" fmla="*/ 55 w 66"/>
                  <a:gd name="T7" fmla="*/ 35 h 86"/>
                  <a:gd name="T8" fmla="*/ 11 w 66"/>
                  <a:gd name="T9" fmla="*/ 35 h 86"/>
                  <a:gd name="T10" fmla="*/ 11 w 66"/>
                  <a:gd name="T11" fmla="*/ 0 h 86"/>
                  <a:gd name="T12" fmla="*/ 0 w 66"/>
                  <a:gd name="T13" fmla="*/ 0 h 86"/>
                  <a:gd name="T14" fmla="*/ 0 w 66"/>
                  <a:gd name="T15" fmla="*/ 86 h 86"/>
                  <a:gd name="T16" fmla="*/ 11 w 66"/>
                  <a:gd name="T17" fmla="*/ 86 h 86"/>
                  <a:gd name="T18" fmla="*/ 11 w 66"/>
                  <a:gd name="T19" fmla="*/ 45 h 86"/>
                  <a:gd name="T20" fmla="*/ 55 w 66"/>
                  <a:gd name="T21" fmla="*/ 45 h 86"/>
                  <a:gd name="T22" fmla="*/ 55 w 66"/>
                  <a:gd name="T23" fmla="*/ 86 h 86"/>
                  <a:gd name="T24" fmla="*/ 66 w 66"/>
                  <a:gd name="T25" fmla="*/ 86 h 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6"/>
                  <a:gd name="T40" fmla="*/ 0 h 86"/>
                  <a:gd name="T41" fmla="*/ 66 w 66"/>
                  <a:gd name="T42" fmla="*/ 86 h 8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6" h="86">
                    <a:moveTo>
                      <a:pt x="66" y="86"/>
                    </a:moveTo>
                    <a:lnTo>
                      <a:pt x="66" y="0"/>
                    </a:lnTo>
                    <a:lnTo>
                      <a:pt x="55" y="0"/>
                    </a:lnTo>
                    <a:lnTo>
                      <a:pt x="55" y="35"/>
                    </a:lnTo>
                    <a:lnTo>
                      <a:pt x="11" y="35"/>
                    </a:lnTo>
                    <a:lnTo>
                      <a:pt x="11" y="0"/>
                    </a:lnTo>
                    <a:lnTo>
                      <a:pt x="0" y="0"/>
                    </a:lnTo>
                    <a:lnTo>
                      <a:pt x="0" y="86"/>
                    </a:lnTo>
                    <a:lnTo>
                      <a:pt x="11" y="86"/>
                    </a:lnTo>
                    <a:lnTo>
                      <a:pt x="11" y="45"/>
                    </a:lnTo>
                    <a:lnTo>
                      <a:pt x="55" y="45"/>
                    </a:lnTo>
                    <a:lnTo>
                      <a:pt x="55" y="86"/>
                    </a:lnTo>
                    <a:lnTo>
                      <a:pt x="66" y="86"/>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01" name="Freeform 1076"/>
              <p:cNvSpPr>
                <a:spLocks noEditPoints="1"/>
              </p:cNvSpPr>
              <p:nvPr/>
            </p:nvSpPr>
            <p:spPr bwMode="auto">
              <a:xfrm flipV="1">
                <a:off x="1458" y="297"/>
                <a:ext cx="2375" cy="3455"/>
              </a:xfrm>
              <a:custGeom>
                <a:avLst/>
                <a:gdLst>
                  <a:gd name="T0" fmla="*/ 2375 w 2376"/>
                  <a:gd name="T1" fmla="*/ 88 h 3456"/>
                  <a:gd name="T2" fmla="*/ 2332 w 2376"/>
                  <a:gd name="T3" fmla="*/ 159 h 3456"/>
                  <a:gd name="T4" fmla="*/ 2375 w 2376"/>
                  <a:gd name="T5" fmla="*/ 495 h 3456"/>
                  <a:gd name="T6" fmla="*/ 2332 w 2376"/>
                  <a:gd name="T7" fmla="*/ 638 h 3456"/>
                  <a:gd name="T8" fmla="*/ 2375 w 2376"/>
                  <a:gd name="T9" fmla="*/ 769 h 3456"/>
                  <a:gd name="T10" fmla="*/ 2289 w 2376"/>
                  <a:gd name="T11" fmla="*/ 831 h 3456"/>
                  <a:gd name="T12" fmla="*/ 2375 w 2376"/>
                  <a:gd name="T13" fmla="*/ 1219 h 3456"/>
                  <a:gd name="T14" fmla="*/ 2332 w 2376"/>
                  <a:gd name="T15" fmla="*/ 1332 h 3456"/>
                  <a:gd name="T16" fmla="*/ 2375 w 2376"/>
                  <a:gd name="T17" fmla="*/ 1445 h 3456"/>
                  <a:gd name="T18" fmla="*/ 2332 w 2376"/>
                  <a:gd name="T19" fmla="*/ 1668 h 3456"/>
                  <a:gd name="T20" fmla="*/ 2375 w 2376"/>
                  <a:gd name="T21" fmla="*/ 1923 h 3456"/>
                  <a:gd name="T22" fmla="*/ 2332 w 2376"/>
                  <a:gd name="T23" fmla="*/ 2017 h 3456"/>
                  <a:gd name="T24" fmla="*/ 2375 w 2376"/>
                  <a:gd name="T25" fmla="*/ 2117 h 3456"/>
                  <a:gd name="T26" fmla="*/ 2332 w 2376"/>
                  <a:gd name="T27" fmla="*/ 2424 h 3456"/>
                  <a:gd name="T28" fmla="*/ 2375 w 2376"/>
                  <a:gd name="T29" fmla="*/ 2617 h 3456"/>
                  <a:gd name="T30" fmla="*/ 2332 w 2376"/>
                  <a:gd name="T31" fmla="*/ 2698 h 3456"/>
                  <a:gd name="T32" fmla="*/ 2375 w 2376"/>
                  <a:gd name="T33" fmla="*/ 2954 h 3456"/>
                  <a:gd name="T34" fmla="*/ 2332 w 2376"/>
                  <a:gd name="T35" fmla="*/ 3147 h 3456"/>
                  <a:gd name="T36" fmla="*/ 2375 w 2376"/>
                  <a:gd name="T37" fmla="*/ 3304 h 3456"/>
                  <a:gd name="T38" fmla="*/ 2332 w 2376"/>
                  <a:gd name="T39" fmla="*/ 3374 h 3456"/>
                  <a:gd name="T40" fmla="*/ 2364 w 2376"/>
                  <a:gd name="T41" fmla="*/ 3455 h 3456"/>
                  <a:gd name="T42" fmla="*/ 2155 w 2376"/>
                  <a:gd name="T43" fmla="*/ 3412 h 3456"/>
                  <a:gd name="T44" fmla="*/ 1842 w 2376"/>
                  <a:gd name="T45" fmla="*/ 3455 h 3456"/>
                  <a:gd name="T46" fmla="*/ 1633 w 2376"/>
                  <a:gd name="T47" fmla="*/ 3412 h 3456"/>
                  <a:gd name="T48" fmla="*/ 1320 w 2376"/>
                  <a:gd name="T49" fmla="*/ 3455 h 3456"/>
                  <a:gd name="T50" fmla="*/ 1112 w 2376"/>
                  <a:gd name="T51" fmla="*/ 3412 h 3456"/>
                  <a:gd name="T52" fmla="*/ 798 w 2376"/>
                  <a:gd name="T53" fmla="*/ 3455 h 3456"/>
                  <a:gd name="T54" fmla="*/ 590 w 2376"/>
                  <a:gd name="T55" fmla="*/ 3412 h 3456"/>
                  <a:gd name="T56" fmla="*/ 276 w 2376"/>
                  <a:gd name="T57" fmla="*/ 3455 h 3456"/>
                  <a:gd name="T58" fmla="*/ 67 w 2376"/>
                  <a:gd name="T59" fmla="*/ 3412 h 3456"/>
                  <a:gd name="T60" fmla="*/ 0 w 2376"/>
                  <a:gd name="T61" fmla="*/ 88 h 3456"/>
                  <a:gd name="T62" fmla="*/ 43 w 2376"/>
                  <a:gd name="T63" fmla="*/ 159 h 3456"/>
                  <a:gd name="T64" fmla="*/ 0 w 2376"/>
                  <a:gd name="T65" fmla="*/ 495 h 3456"/>
                  <a:gd name="T66" fmla="*/ 43 w 2376"/>
                  <a:gd name="T67" fmla="*/ 638 h 3456"/>
                  <a:gd name="T68" fmla="*/ 0 w 2376"/>
                  <a:gd name="T69" fmla="*/ 769 h 3456"/>
                  <a:gd name="T70" fmla="*/ 86 w 2376"/>
                  <a:gd name="T71" fmla="*/ 831 h 3456"/>
                  <a:gd name="T72" fmla="*/ 0 w 2376"/>
                  <a:gd name="T73" fmla="*/ 1219 h 3456"/>
                  <a:gd name="T74" fmla="*/ 43 w 2376"/>
                  <a:gd name="T75" fmla="*/ 1332 h 3456"/>
                  <a:gd name="T76" fmla="*/ 0 w 2376"/>
                  <a:gd name="T77" fmla="*/ 1445 h 3456"/>
                  <a:gd name="T78" fmla="*/ 43 w 2376"/>
                  <a:gd name="T79" fmla="*/ 1668 h 3456"/>
                  <a:gd name="T80" fmla="*/ 0 w 2376"/>
                  <a:gd name="T81" fmla="*/ 1923 h 3456"/>
                  <a:gd name="T82" fmla="*/ 43 w 2376"/>
                  <a:gd name="T83" fmla="*/ 2017 h 3456"/>
                  <a:gd name="T84" fmla="*/ 0 w 2376"/>
                  <a:gd name="T85" fmla="*/ 2117 h 3456"/>
                  <a:gd name="T86" fmla="*/ 43 w 2376"/>
                  <a:gd name="T87" fmla="*/ 2424 h 3456"/>
                  <a:gd name="T88" fmla="*/ 0 w 2376"/>
                  <a:gd name="T89" fmla="*/ 2617 h 3456"/>
                  <a:gd name="T90" fmla="*/ 43 w 2376"/>
                  <a:gd name="T91" fmla="*/ 2698 h 3456"/>
                  <a:gd name="T92" fmla="*/ 0 w 2376"/>
                  <a:gd name="T93" fmla="*/ 2954 h 3456"/>
                  <a:gd name="T94" fmla="*/ 43 w 2376"/>
                  <a:gd name="T95" fmla="*/ 3147 h 3456"/>
                  <a:gd name="T96" fmla="*/ 0 w 2376"/>
                  <a:gd name="T97" fmla="*/ 3304 h 3456"/>
                  <a:gd name="T98" fmla="*/ 43 w 2376"/>
                  <a:gd name="T99" fmla="*/ 3374 h 3456"/>
                  <a:gd name="T100" fmla="*/ 2364 w 2376"/>
                  <a:gd name="T101" fmla="*/ 0 h 3456"/>
                  <a:gd name="T102" fmla="*/ 2155 w 2376"/>
                  <a:gd name="T103" fmla="*/ 43 h 3456"/>
                  <a:gd name="T104" fmla="*/ 1842 w 2376"/>
                  <a:gd name="T105" fmla="*/ 0 h 3456"/>
                  <a:gd name="T106" fmla="*/ 1633 w 2376"/>
                  <a:gd name="T107" fmla="*/ 43 h 3456"/>
                  <a:gd name="T108" fmla="*/ 1320 w 2376"/>
                  <a:gd name="T109" fmla="*/ 0 h 3456"/>
                  <a:gd name="T110" fmla="*/ 1112 w 2376"/>
                  <a:gd name="T111" fmla="*/ 43 h 3456"/>
                  <a:gd name="T112" fmla="*/ 798 w 2376"/>
                  <a:gd name="T113" fmla="*/ 0 h 3456"/>
                  <a:gd name="T114" fmla="*/ 590 w 2376"/>
                  <a:gd name="T115" fmla="*/ 43 h 3456"/>
                  <a:gd name="T116" fmla="*/ 276 w 2376"/>
                  <a:gd name="T117" fmla="*/ 0 h 3456"/>
                  <a:gd name="T118" fmla="*/ 67 w 2376"/>
                  <a:gd name="T119" fmla="*/ 43 h 345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376"/>
                  <a:gd name="T181" fmla="*/ 0 h 3456"/>
                  <a:gd name="T182" fmla="*/ 2376 w 2376"/>
                  <a:gd name="T183" fmla="*/ 3456 h 345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376" h="3456">
                    <a:moveTo>
                      <a:pt x="2376" y="0"/>
                    </a:moveTo>
                    <a:lnTo>
                      <a:pt x="2376" y="3456"/>
                    </a:lnTo>
                    <a:moveTo>
                      <a:pt x="2376" y="45"/>
                    </a:moveTo>
                    <a:lnTo>
                      <a:pt x="2333" y="45"/>
                    </a:lnTo>
                    <a:moveTo>
                      <a:pt x="2376" y="88"/>
                    </a:moveTo>
                    <a:lnTo>
                      <a:pt x="2333" y="88"/>
                    </a:lnTo>
                    <a:moveTo>
                      <a:pt x="2376" y="126"/>
                    </a:moveTo>
                    <a:lnTo>
                      <a:pt x="2333" y="126"/>
                    </a:lnTo>
                    <a:moveTo>
                      <a:pt x="2376" y="159"/>
                    </a:moveTo>
                    <a:lnTo>
                      <a:pt x="2333" y="159"/>
                    </a:lnTo>
                    <a:moveTo>
                      <a:pt x="2376" y="188"/>
                    </a:moveTo>
                    <a:lnTo>
                      <a:pt x="2290" y="188"/>
                    </a:lnTo>
                    <a:moveTo>
                      <a:pt x="2376" y="382"/>
                    </a:moveTo>
                    <a:lnTo>
                      <a:pt x="2333" y="382"/>
                    </a:lnTo>
                    <a:moveTo>
                      <a:pt x="2376" y="495"/>
                    </a:moveTo>
                    <a:lnTo>
                      <a:pt x="2333" y="495"/>
                    </a:lnTo>
                    <a:moveTo>
                      <a:pt x="2376" y="575"/>
                    </a:moveTo>
                    <a:lnTo>
                      <a:pt x="2333" y="575"/>
                    </a:lnTo>
                    <a:moveTo>
                      <a:pt x="2376" y="638"/>
                    </a:moveTo>
                    <a:lnTo>
                      <a:pt x="2333" y="638"/>
                    </a:lnTo>
                    <a:moveTo>
                      <a:pt x="2376" y="689"/>
                    </a:moveTo>
                    <a:lnTo>
                      <a:pt x="2333" y="689"/>
                    </a:lnTo>
                    <a:moveTo>
                      <a:pt x="2376" y="732"/>
                    </a:moveTo>
                    <a:lnTo>
                      <a:pt x="2333" y="732"/>
                    </a:lnTo>
                    <a:moveTo>
                      <a:pt x="2376" y="769"/>
                    </a:moveTo>
                    <a:lnTo>
                      <a:pt x="2333" y="769"/>
                    </a:lnTo>
                    <a:moveTo>
                      <a:pt x="2376" y="802"/>
                    </a:moveTo>
                    <a:lnTo>
                      <a:pt x="2333" y="802"/>
                    </a:lnTo>
                    <a:moveTo>
                      <a:pt x="2376" y="831"/>
                    </a:moveTo>
                    <a:lnTo>
                      <a:pt x="2290" y="831"/>
                    </a:lnTo>
                    <a:moveTo>
                      <a:pt x="2376" y="1025"/>
                    </a:moveTo>
                    <a:lnTo>
                      <a:pt x="2333" y="1025"/>
                    </a:lnTo>
                    <a:moveTo>
                      <a:pt x="2376" y="1138"/>
                    </a:moveTo>
                    <a:lnTo>
                      <a:pt x="2333" y="1138"/>
                    </a:lnTo>
                    <a:moveTo>
                      <a:pt x="2376" y="1219"/>
                    </a:moveTo>
                    <a:lnTo>
                      <a:pt x="2333" y="1219"/>
                    </a:lnTo>
                    <a:moveTo>
                      <a:pt x="2376" y="1281"/>
                    </a:moveTo>
                    <a:lnTo>
                      <a:pt x="2333" y="1281"/>
                    </a:lnTo>
                    <a:moveTo>
                      <a:pt x="2376" y="1332"/>
                    </a:moveTo>
                    <a:lnTo>
                      <a:pt x="2333" y="1332"/>
                    </a:lnTo>
                    <a:moveTo>
                      <a:pt x="2376" y="1375"/>
                    </a:moveTo>
                    <a:lnTo>
                      <a:pt x="2333" y="1375"/>
                    </a:lnTo>
                    <a:moveTo>
                      <a:pt x="2376" y="1412"/>
                    </a:moveTo>
                    <a:lnTo>
                      <a:pt x="2333" y="1412"/>
                    </a:lnTo>
                    <a:moveTo>
                      <a:pt x="2376" y="1445"/>
                    </a:moveTo>
                    <a:lnTo>
                      <a:pt x="2333" y="1445"/>
                    </a:lnTo>
                    <a:moveTo>
                      <a:pt x="2376" y="1475"/>
                    </a:moveTo>
                    <a:lnTo>
                      <a:pt x="2290" y="1475"/>
                    </a:lnTo>
                    <a:moveTo>
                      <a:pt x="2376" y="1668"/>
                    </a:moveTo>
                    <a:lnTo>
                      <a:pt x="2333" y="1668"/>
                    </a:lnTo>
                    <a:moveTo>
                      <a:pt x="2376" y="1782"/>
                    </a:moveTo>
                    <a:lnTo>
                      <a:pt x="2333" y="1782"/>
                    </a:lnTo>
                    <a:moveTo>
                      <a:pt x="2376" y="1862"/>
                    </a:moveTo>
                    <a:lnTo>
                      <a:pt x="2333" y="1862"/>
                    </a:lnTo>
                    <a:moveTo>
                      <a:pt x="2376" y="1924"/>
                    </a:moveTo>
                    <a:lnTo>
                      <a:pt x="2333" y="1924"/>
                    </a:lnTo>
                    <a:moveTo>
                      <a:pt x="2376" y="1975"/>
                    </a:moveTo>
                    <a:lnTo>
                      <a:pt x="2333" y="1975"/>
                    </a:lnTo>
                    <a:moveTo>
                      <a:pt x="2376" y="2018"/>
                    </a:moveTo>
                    <a:lnTo>
                      <a:pt x="2333" y="2018"/>
                    </a:lnTo>
                    <a:moveTo>
                      <a:pt x="2376" y="2056"/>
                    </a:moveTo>
                    <a:lnTo>
                      <a:pt x="2333" y="2056"/>
                    </a:lnTo>
                    <a:moveTo>
                      <a:pt x="2376" y="2088"/>
                    </a:moveTo>
                    <a:lnTo>
                      <a:pt x="2333" y="2088"/>
                    </a:lnTo>
                    <a:moveTo>
                      <a:pt x="2376" y="2118"/>
                    </a:moveTo>
                    <a:lnTo>
                      <a:pt x="2290" y="2118"/>
                    </a:lnTo>
                    <a:moveTo>
                      <a:pt x="2376" y="2312"/>
                    </a:moveTo>
                    <a:lnTo>
                      <a:pt x="2333" y="2312"/>
                    </a:lnTo>
                    <a:moveTo>
                      <a:pt x="2376" y="2425"/>
                    </a:moveTo>
                    <a:lnTo>
                      <a:pt x="2333" y="2425"/>
                    </a:lnTo>
                    <a:moveTo>
                      <a:pt x="2376" y="2505"/>
                    </a:moveTo>
                    <a:lnTo>
                      <a:pt x="2333" y="2505"/>
                    </a:lnTo>
                    <a:moveTo>
                      <a:pt x="2376" y="2568"/>
                    </a:moveTo>
                    <a:lnTo>
                      <a:pt x="2333" y="2568"/>
                    </a:lnTo>
                    <a:moveTo>
                      <a:pt x="2376" y="2618"/>
                    </a:moveTo>
                    <a:lnTo>
                      <a:pt x="2333" y="2618"/>
                    </a:lnTo>
                    <a:moveTo>
                      <a:pt x="2376" y="2662"/>
                    </a:moveTo>
                    <a:lnTo>
                      <a:pt x="2333" y="2662"/>
                    </a:lnTo>
                    <a:moveTo>
                      <a:pt x="2376" y="2699"/>
                    </a:moveTo>
                    <a:lnTo>
                      <a:pt x="2333" y="2699"/>
                    </a:lnTo>
                    <a:moveTo>
                      <a:pt x="2376" y="2732"/>
                    </a:moveTo>
                    <a:lnTo>
                      <a:pt x="2333" y="2732"/>
                    </a:lnTo>
                    <a:moveTo>
                      <a:pt x="2376" y="2761"/>
                    </a:moveTo>
                    <a:lnTo>
                      <a:pt x="2290" y="2761"/>
                    </a:lnTo>
                    <a:moveTo>
                      <a:pt x="2376" y="2955"/>
                    </a:moveTo>
                    <a:lnTo>
                      <a:pt x="2333" y="2955"/>
                    </a:lnTo>
                    <a:moveTo>
                      <a:pt x="2376" y="3068"/>
                    </a:moveTo>
                    <a:lnTo>
                      <a:pt x="2333" y="3068"/>
                    </a:lnTo>
                    <a:moveTo>
                      <a:pt x="2376" y="3148"/>
                    </a:moveTo>
                    <a:lnTo>
                      <a:pt x="2333" y="3148"/>
                    </a:lnTo>
                    <a:moveTo>
                      <a:pt x="2376" y="3211"/>
                    </a:moveTo>
                    <a:lnTo>
                      <a:pt x="2333" y="3211"/>
                    </a:lnTo>
                    <a:moveTo>
                      <a:pt x="2376" y="3262"/>
                    </a:moveTo>
                    <a:lnTo>
                      <a:pt x="2333" y="3262"/>
                    </a:lnTo>
                    <a:moveTo>
                      <a:pt x="2376" y="3305"/>
                    </a:moveTo>
                    <a:lnTo>
                      <a:pt x="2333" y="3305"/>
                    </a:lnTo>
                    <a:moveTo>
                      <a:pt x="2376" y="3342"/>
                    </a:moveTo>
                    <a:lnTo>
                      <a:pt x="2333" y="3342"/>
                    </a:lnTo>
                    <a:moveTo>
                      <a:pt x="2376" y="3375"/>
                    </a:moveTo>
                    <a:lnTo>
                      <a:pt x="2333" y="3375"/>
                    </a:lnTo>
                    <a:moveTo>
                      <a:pt x="2376" y="3404"/>
                    </a:moveTo>
                    <a:lnTo>
                      <a:pt x="2290" y="3404"/>
                    </a:lnTo>
                    <a:moveTo>
                      <a:pt x="2376" y="3456"/>
                    </a:moveTo>
                    <a:lnTo>
                      <a:pt x="0" y="3456"/>
                    </a:lnTo>
                    <a:moveTo>
                      <a:pt x="2365" y="3456"/>
                    </a:moveTo>
                    <a:lnTo>
                      <a:pt x="2365" y="3413"/>
                    </a:lnTo>
                    <a:moveTo>
                      <a:pt x="2260" y="3456"/>
                    </a:moveTo>
                    <a:lnTo>
                      <a:pt x="2260" y="3413"/>
                    </a:lnTo>
                    <a:moveTo>
                      <a:pt x="2156" y="3456"/>
                    </a:moveTo>
                    <a:lnTo>
                      <a:pt x="2156" y="3413"/>
                    </a:lnTo>
                    <a:moveTo>
                      <a:pt x="2052" y="3456"/>
                    </a:moveTo>
                    <a:lnTo>
                      <a:pt x="2052" y="3370"/>
                    </a:lnTo>
                    <a:moveTo>
                      <a:pt x="1947" y="3456"/>
                    </a:moveTo>
                    <a:lnTo>
                      <a:pt x="1947" y="3413"/>
                    </a:lnTo>
                    <a:moveTo>
                      <a:pt x="1843" y="3456"/>
                    </a:moveTo>
                    <a:lnTo>
                      <a:pt x="1843" y="3413"/>
                    </a:lnTo>
                    <a:moveTo>
                      <a:pt x="1738" y="3456"/>
                    </a:moveTo>
                    <a:lnTo>
                      <a:pt x="1738" y="3413"/>
                    </a:lnTo>
                    <a:moveTo>
                      <a:pt x="1634" y="3456"/>
                    </a:moveTo>
                    <a:lnTo>
                      <a:pt x="1634" y="3413"/>
                    </a:lnTo>
                    <a:moveTo>
                      <a:pt x="1529" y="3456"/>
                    </a:moveTo>
                    <a:lnTo>
                      <a:pt x="1529" y="3370"/>
                    </a:lnTo>
                    <a:moveTo>
                      <a:pt x="1425" y="3456"/>
                    </a:moveTo>
                    <a:lnTo>
                      <a:pt x="1425" y="3413"/>
                    </a:lnTo>
                    <a:moveTo>
                      <a:pt x="1321" y="3456"/>
                    </a:moveTo>
                    <a:lnTo>
                      <a:pt x="1321" y="3413"/>
                    </a:lnTo>
                    <a:moveTo>
                      <a:pt x="1216" y="3456"/>
                    </a:moveTo>
                    <a:lnTo>
                      <a:pt x="1216" y="3413"/>
                    </a:lnTo>
                    <a:moveTo>
                      <a:pt x="1112" y="3456"/>
                    </a:moveTo>
                    <a:lnTo>
                      <a:pt x="1112" y="3413"/>
                    </a:lnTo>
                    <a:moveTo>
                      <a:pt x="1007" y="3456"/>
                    </a:moveTo>
                    <a:lnTo>
                      <a:pt x="1007" y="3370"/>
                    </a:lnTo>
                    <a:moveTo>
                      <a:pt x="903" y="3456"/>
                    </a:moveTo>
                    <a:lnTo>
                      <a:pt x="903" y="3413"/>
                    </a:lnTo>
                    <a:moveTo>
                      <a:pt x="798" y="3456"/>
                    </a:moveTo>
                    <a:lnTo>
                      <a:pt x="798" y="3413"/>
                    </a:lnTo>
                    <a:moveTo>
                      <a:pt x="694" y="3456"/>
                    </a:moveTo>
                    <a:lnTo>
                      <a:pt x="694" y="3413"/>
                    </a:lnTo>
                    <a:moveTo>
                      <a:pt x="590" y="3456"/>
                    </a:moveTo>
                    <a:lnTo>
                      <a:pt x="590" y="3413"/>
                    </a:lnTo>
                    <a:moveTo>
                      <a:pt x="485" y="3456"/>
                    </a:moveTo>
                    <a:lnTo>
                      <a:pt x="485" y="3370"/>
                    </a:lnTo>
                    <a:moveTo>
                      <a:pt x="381" y="3456"/>
                    </a:moveTo>
                    <a:lnTo>
                      <a:pt x="381" y="3413"/>
                    </a:lnTo>
                    <a:moveTo>
                      <a:pt x="276" y="3456"/>
                    </a:moveTo>
                    <a:lnTo>
                      <a:pt x="276" y="3413"/>
                    </a:lnTo>
                    <a:moveTo>
                      <a:pt x="172" y="3456"/>
                    </a:moveTo>
                    <a:lnTo>
                      <a:pt x="172" y="3413"/>
                    </a:lnTo>
                    <a:moveTo>
                      <a:pt x="67" y="3456"/>
                    </a:moveTo>
                    <a:lnTo>
                      <a:pt x="67" y="3413"/>
                    </a:lnTo>
                    <a:moveTo>
                      <a:pt x="0" y="3456"/>
                    </a:moveTo>
                    <a:lnTo>
                      <a:pt x="0" y="0"/>
                    </a:lnTo>
                    <a:moveTo>
                      <a:pt x="0" y="45"/>
                    </a:moveTo>
                    <a:lnTo>
                      <a:pt x="43" y="45"/>
                    </a:lnTo>
                    <a:moveTo>
                      <a:pt x="0" y="88"/>
                    </a:moveTo>
                    <a:lnTo>
                      <a:pt x="43" y="88"/>
                    </a:lnTo>
                    <a:moveTo>
                      <a:pt x="0" y="126"/>
                    </a:moveTo>
                    <a:lnTo>
                      <a:pt x="43" y="126"/>
                    </a:lnTo>
                    <a:moveTo>
                      <a:pt x="0" y="159"/>
                    </a:moveTo>
                    <a:lnTo>
                      <a:pt x="43" y="159"/>
                    </a:lnTo>
                    <a:moveTo>
                      <a:pt x="0" y="188"/>
                    </a:moveTo>
                    <a:lnTo>
                      <a:pt x="86" y="188"/>
                    </a:lnTo>
                    <a:moveTo>
                      <a:pt x="0" y="382"/>
                    </a:moveTo>
                    <a:lnTo>
                      <a:pt x="43" y="382"/>
                    </a:lnTo>
                    <a:moveTo>
                      <a:pt x="0" y="495"/>
                    </a:moveTo>
                    <a:lnTo>
                      <a:pt x="43" y="495"/>
                    </a:lnTo>
                    <a:moveTo>
                      <a:pt x="0" y="575"/>
                    </a:moveTo>
                    <a:lnTo>
                      <a:pt x="43" y="575"/>
                    </a:lnTo>
                    <a:moveTo>
                      <a:pt x="0" y="638"/>
                    </a:moveTo>
                    <a:lnTo>
                      <a:pt x="43" y="638"/>
                    </a:lnTo>
                    <a:moveTo>
                      <a:pt x="0" y="689"/>
                    </a:moveTo>
                    <a:lnTo>
                      <a:pt x="43" y="689"/>
                    </a:lnTo>
                    <a:moveTo>
                      <a:pt x="0" y="732"/>
                    </a:moveTo>
                    <a:lnTo>
                      <a:pt x="43" y="732"/>
                    </a:lnTo>
                    <a:moveTo>
                      <a:pt x="0" y="769"/>
                    </a:moveTo>
                    <a:lnTo>
                      <a:pt x="43" y="769"/>
                    </a:lnTo>
                    <a:moveTo>
                      <a:pt x="0" y="802"/>
                    </a:moveTo>
                    <a:lnTo>
                      <a:pt x="43" y="802"/>
                    </a:lnTo>
                    <a:moveTo>
                      <a:pt x="0" y="831"/>
                    </a:moveTo>
                    <a:lnTo>
                      <a:pt x="86" y="831"/>
                    </a:lnTo>
                    <a:moveTo>
                      <a:pt x="0" y="1025"/>
                    </a:moveTo>
                    <a:lnTo>
                      <a:pt x="43" y="1025"/>
                    </a:lnTo>
                    <a:moveTo>
                      <a:pt x="0" y="1138"/>
                    </a:moveTo>
                    <a:lnTo>
                      <a:pt x="43" y="1138"/>
                    </a:lnTo>
                    <a:moveTo>
                      <a:pt x="0" y="1219"/>
                    </a:moveTo>
                    <a:lnTo>
                      <a:pt x="43" y="1219"/>
                    </a:lnTo>
                    <a:moveTo>
                      <a:pt x="0" y="1281"/>
                    </a:moveTo>
                    <a:lnTo>
                      <a:pt x="43" y="1281"/>
                    </a:lnTo>
                    <a:moveTo>
                      <a:pt x="0" y="1332"/>
                    </a:moveTo>
                    <a:lnTo>
                      <a:pt x="43" y="1332"/>
                    </a:lnTo>
                    <a:moveTo>
                      <a:pt x="0" y="1375"/>
                    </a:moveTo>
                    <a:lnTo>
                      <a:pt x="43" y="1375"/>
                    </a:lnTo>
                    <a:moveTo>
                      <a:pt x="0" y="1412"/>
                    </a:moveTo>
                    <a:lnTo>
                      <a:pt x="43" y="1412"/>
                    </a:lnTo>
                    <a:moveTo>
                      <a:pt x="0" y="1445"/>
                    </a:moveTo>
                    <a:lnTo>
                      <a:pt x="43" y="1445"/>
                    </a:lnTo>
                    <a:moveTo>
                      <a:pt x="0" y="1475"/>
                    </a:moveTo>
                    <a:lnTo>
                      <a:pt x="86" y="1475"/>
                    </a:lnTo>
                    <a:moveTo>
                      <a:pt x="0" y="1668"/>
                    </a:moveTo>
                    <a:lnTo>
                      <a:pt x="43" y="1668"/>
                    </a:lnTo>
                    <a:moveTo>
                      <a:pt x="0" y="1782"/>
                    </a:moveTo>
                    <a:lnTo>
                      <a:pt x="43" y="1782"/>
                    </a:lnTo>
                    <a:moveTo>
                      <a:pt x="0" y="1862"/>
                    </a:moveTo>
                    <a:lnTo>
                      <a:pt x="43" y="1862"/>
                    </a:lnTo>
                    <a:moveTo>
                      <a:pt x="0" y="1924"/>
                    </a:moveTo>
                    <a:lnTo>
                      <a:pt x="43" y="1924"/>
                    </a:lnTo>
                    <a:moveTo>
                      <a:pt x="0" y="1975"/>
                    </a:moveTo>
                    <a:lnTo>
                      <a:pt x="43" y="1975"/>
                    </a:lnTo>
                    <a:moveTo>
                      <a:pt x="0" y="2018"/>
                    </a:moveTo>
                    <a:lnTo>
                      <a:pt x="43" y="2018"/>
                    </a:lnTo>
                    <a:moveTo>
                      <a:pt x="0" y="2056"/>
                    </a:moveTo>
                    <a:lnTo>
                      <a:pt x="43" y="2056"/>
                    </a:lnTo>
                    <a:moveTo>
                      <a:pt x="0" y="2088"/>
                    </a:moveTo>
                    <a:lnTo>
                      <a:pt x="43" y="2088"/>
                    </a:lnTo>
                    <a:moveTo>
                      <a:pt x="0" y="2118"/>
                    </a:moveTo>
                    <a:lnTo>
                      <a:pt x="86" y="2118"/>
                    </a:lnTo>
                    <a:moveTo>
                      <a:pt x="0" y="2312"/>
                    </a:moveTo>
                    <a:lnTo>
                      <a:pt x="43" y="2312"/>
                    </a:lnTo>
                    <a:moveTo>
                      <a:pt x="0" y="2425"/>
                    </a:moveTo>
                    <a:lnTo>
                      <a:pt x="43" y="2425"/>
                    </a:lnTo>
                    <a:moveTo>
                      <a:pt x="0" y="2505"/>
                    </a:moveTo>
                    <a:lnTo>
                      <a:pt x="43" y="2505"/>
                    </a:lnTo>
                    <a:moveTo>
                      <a:pt x="0" y="2568"/>
                    </a:moveTo>
                    <a:lnTo>
                      <a:pt x="43" y="2568"/>
                    </a:lnTo>
                    <a:moveTo>
                      <a:pt x="0" y="2618"/>
                    </a:moveTo>
                    <a:lnTo>
                      <a:pt x="43" y="2618"/>
                    </a:lnTo>
                    <a:moveTo>
                      <a:pt x="0" y="2662"/>
                    </a:moveTo>
                    <a:lnTo>
                      <a:pt x="43" y="2662"/>
                    </a:lnTo>
                    <a:moveTo>
                      <a:pt x="0" y="2699"/>
                    </a:moveTo>
                    <a:lnTo>
                      <a:pt x="43" y="2699"/>
                    </a:lnTo>
                    <a:moveTo>
                      <a:pt x="0" y="2732"/>
                    </a:moveTo>
                    <a:lnTo>
                      <a:pt x="43" y="2732"/>
                    </a:lnTo>
                    <a:moveTo>
                      <a:pt x="0" y="2761"/>
                    </a:moveTo>
                    <a:lnTo>
                      <a:pt x="86" y="2761"/>
                    </a:lnTo>
                    <a:moveTo>
                      <a:pt x="0" y="2955"/>
                    </a:moveTo>
                    <a:lnTo>
                      <a:pt x="43" y="2955"/>
                    </a:lnTo>
                    <a:moveTo>
                      <a:pt x="0" y="3068"/>
                    </a:moveTo>
                    <a:lnTo>
                      <a:pt x="43" y="3068"/>
                    </a:lnTo>
                    <a:moveTo>
                      <a:pt x="0" y="3148"/>
                    </a:moveTo>
                    <a:lnTo>
                      <a:pt x="43" y="3148"/>
                    </a:lnTo>
                    <a:moveTo>
                      <a:pt x="0" y="3211"/>
                    </a:moveTo>
                    <a:lnTo>
                      <a:pt x="43" y="3211"/>
                    </a:lnTo>
                    <a:moveTo>
                      <a:pt x="0" y="3262"/>
                    </a:moveTo>
                    <a:lnTo>
                      <a:pt x="43" y="3262"/>
                    </a:lnTo>
                    <a:moveTo>
                      <a:pt x="0" y="3305"/>
                    </a:moveTo>
                    <a:lnTo>
                      <a:pt x="43" y="3305"/>
                    </a:lnTo>
                    <a:moveTo>
                      <a:pt x="0" y="3342"/>
                    </a:moveTo>
                    <a:lnTo>
                      <a:pt x="43" y="3342"/>
                    </a:lnTo>
                    <a:moveTo>
                      <a:pt x="0" y="3375"/>
                    </a:moveTo>
                    <a:lnTo>
                      <a:pt x="43" y="3375"/>
                    </a:lnTo>
                    <a:moveTo>
                      <a:pt x="0" y="3404"/>
                    </a:moveTo>
                    <a:lnTo>
                      <a:pt x="86" y="3404"/>
                    </a:lnTo>
                    <a:moveTo>
                      <a:pt x="0" y="0"/>
                    </a:moveTo>
                    <a:lnTo>
                      <a:pt x="2376" y="0"/>
                    </a:lnTo>
                    <a:moveTo>
                      <a:pt x="2365" y="0"/>
                    </a:moveTo>
                    <a:lnTo>
                      <a:pt x="2365" y="43"/>
                    </a:lnTo>
                    <a:moveTo>
                      <a:pt x="2260" y="0"/>
                    </a:moveTo>
                    <a:lnTo>
                      <a:pt x="2260" y="43"/>
                    </a:lnTo>
                    <a:moveTo>
                      <a:pt x="2156" y="0"/>
                    </a:moveTo>
                    <a:lnTo>
                      <a:pt x="2156" y="43"/>
                    </a:lnTo>
                    <a:moveTo>
                      <a:pt x="2052" y="0"/>
                    </a:moveTo>
                    <a:lnTo>
                      <a:pt x="2052" y="86"/>
                    </a:lnTo>
                    <a:moveTo>
                      <a:pt x="1947" y="0"/>
                    </a:moveTo>
                    <a:lnTo>
                      <a:pt x="1947" y="43"/>
                    </a:lnTo>
                    <a:moveTo>
                      <a:pt x="1843" y="0"/>
                    </a:moveTo>
                    <a:lnTo>
                      <a:pt x="1843" y="43"/>
                    </a:lnTo>
                    <a:moveTo>
                      <a:pt x="1738" y="0"/>
                    </a:moveTo>
                    <a:lnTo>
                      <a:pt x="1738" y="43"/>
                    </a:lnTo>
                    <a:moveTo>
                      <a:pt x="1634" y="0"/>
                    </a:moveTo>
                    <a:lnTo>
                      <a:pt x="1634" y="43"/>
                    </a:lnTo>
                    <a:moveTo>
                      <a:pt x="1529" y="0"/>
                    </a:moveTo>
                    <a:lnTo>
                      <a:pt x="1529" y="86"/>
                    </a:lnTo>
                    <a:moveTo>
                      <a:pt x="1425" y="0"/>
                    </a:moveTo>
                    <a:lnTo>
                      <a:pt x="1425" y="43"/>
                    </a:lnTo>
                    <a:moveTo>
                      <a:pt x="1321" y="0"/>
                    </a:moveTo>
                    <a:lnTo>
                      <a:pt x="1321" y="43"/>
                    </a:lnTo>
                    <a:moveTo>
                      <a:pt x="1216" y="0"/>
                    </a:moveTo>
                    <a:lnTo>
                      <a:pt x="1216" y="43"/>
                    </a:lnTo>
                    <a:moveTo>
                      <a:pt x="1112" y="0"/>
                    </a:moveTo>
                    <a:lnTo>
                      <a:pt x="1112" y="43"/>
                    </a:lnTo>
                    <a:moveTo>
                      <a:pt x="1007" y="0"/>
                    </a:moveTo>
                    <a:lnTo>
                      <a:pt x="1007" y="86"/>
                    </a:lnTo>
                    <a:moveTo>
                      <a:pt x="903" y="0"/>
                    </a:moveTo>
                    <a:lnTo>
                      <a:pt x="903" y="43"/>
                    </a:lnTo>
                    <a:moveTo>
                      <a:pt x="798" y="0"/>
                    </a:moveTo>
                    <a:lnTo>
                      <a:pt x="798" y="43"/>
                    </a:lnTo>
                    <a:moveTo>
                      <a:pt x="694" y="0"/>
                    </a:moveTo>
                    <a:lnTo>
                      <a:pt x="694" y="43"/>
                    </a:lnTo>
                    <a:moveTo>
                      <a:pt x="590" y="0"/>
                    </a:moveTo>
                    <a:lnTo>
                      <a:pt x="590" y="43"/>
                    </a:lnTo>
                    <a:moveTo>
                      <a:pt x="485" y="0"/>
                    </a:moveTo>
                    <a:lnTo>
                      <a:pt x="485" y="86"/>
                    </a:lnTo>
                    <a:moveTo>
                      <a:pt x="381" y="0"/>
                    </a:moveTo>
                    <a:lnTo>
                      <a:pt x="381" y="43"/>
                    </a:lnTo>
                    <a:moveTo>
                      <a:pt x="276" y="0"/>
                    </a:moveTo>
                    <a:lnTo>
                      <a:pt x="276" y="43"/>
                    </a:lnTo>
                    <a:moveTo>
                      <a:pt x="172" y="0"/>
                    </a:moveTo>
                    <a:lnTo>
                      <a:pt x="172" y="43"/>
                    </a:lnTo>
                    <a:moveTo>
                      <a:pt x="67" y="0"/>
                    </a:moveTo>
                    <a:lnTo>
                      <a:pt x="67" y="43"/>
                    </a:lnTo>
                  </a:path>
                </a:pathLst>
              </a:custGeom>
              <a:noFill/>
              <a:ln w="0" cap="rnd">
                <a:solidFill>
                  <a:srgbClr val="000000"/>
                </a:solidFill>
                <a:round/>
                <a:headEnd/>
                <a:tailEnd/>
              </a:ln>
            </p:spPr>
            <p:txBody>
              <a:bodyPr/>
              <a:lstStyle/>
              <a:p>
                <a:pPr eaLnBrk="0" hangingPunct="0"/>
                <a:endParaRPr lang="en-US"/>
              </a:p>
            </p:txBody>
          </p:sp>
          <p:sp>
            <p:nvSpPr>
              <p:cNvPr id="67702" name="Freeform 1077"/>
              <p:cNvSpPr>
                <a:spLocks/>
              </p:cNvSpPr>
              <p:nvPr/>
            </p:nvSpPr>
            <p:spPr bwMode="auto">
              <a:xfrm flipV="1">
                <a:off x="1656" y="585"/>
                <a:ext cx="1979" cy="2879"/>
              </a:xfrm>
              <a:custGeom>
                <a:avLst/>
                <a:gdLst>
                  <a:gd name="T0" fmla="*/ 0 w 1980"/>
                  <a:gd name="T1" fmla="*/ 0 h 2880"/>
                  <a:gd name="T2" fmla="*/ 157 w 1980"/>
                  <a:gd name="T3" fmla="*/ 194 h 2880"/>
                  <a:gd name="T4" fmla="*/ 308 w 1980"/>
                  <a:gd name="T5" fmla="*/ 387 h 2880"/>
                  <a:gd name="T6" fmla="*/ 663 w 1980"/>
                  <a:gd name="T7" fmla="*/ 837 h 2880"/>
                  <a:gd name="T8" fmla="*/ 809 w 1980"/>
                  <a:gd name="T9" fmla="*/ 1030 h 2880"/>
                  <a:gd name="T10" fmla="*/ 1085 w 1980"/>
                  <a:gd name="T11" fmla="*/ 1418 h 2880"/>
                  <a:gd name="T12" fmla="*/ 1127 w 1980"/>
                  <a:gd name="T13" fmla="*/ 1479 h 2880"/>
                  <a:gd name="T14" fmla="*/ 1257 w 1980"/>
                  <a:gd name="T15" fmla="*/ 1673 h 2880"/>
                  <a:gd name="T16" fmla="*/ 1383 w 1980"/>
                  <a:gd name="T17" fmla="*/ 1866 h 2880"/>
                  <a:gd name="T18" fmla="*/ 1539 w 1980"/>
                  <a:gd name="T19" fmla="*/ 2122 h 2880"/>
                  <a:gd name="T20" fmla="*/ 1691 w 1980"/>
                  <a:gd name="T21" fmla="*/ 2378 h 2880"/>
                  <a:gd name="T22" fmla="*/ 1769 w 1980"/>
                  <a:gd name="T23" fmla="*/ 2509 h 2880"/>
                  <a:gd name="T24" fmla="*/ 1803 w 1980"/>
                  <a:gd name="T25" fmla="*/ 2572 h 2880"/>
                  <a:gd name="T26" fmla="*/ 1832 w 1980"/>
                  <a:gd name="T27" fmla="*/ 2624 h 2880"/>
                  <a:gd name="T28" fmla="*/ 1856 w 1980"/>
                  <a:gd name="T29" fmla="*/ 2666 h 2880"/>
                  <a:gd name="T30" fmla="*/ 1878 w 1980"/>
                  <a:gd name="T31" fmla="*/ 2704 h 2880"/>
                  <a:gd name="T32" fmla="*/ 1943 w 1980"/>
                  <a:gd name="T33" fmla="*/ 2817 h 2880"/>
                  <a:gd name="T34" fmla="*/ 1979 w 1980"/>
                  <a:gd name="T35" fmla="*/ 2879 h 28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80"/>
                  <a:gd name="T55" fmla="*/ 0 h 2880"/>
                  <a:gd name="T56" fmla="*/ 1980 w 1980"/>
                  <a:gd name="T57" fmla="*/ 2880 h 288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80" h="2880">
                    <a:moveTo>
                      <a:pt x="0" y="0"/>
                    </a:moveTo>
                    <a:cubicBezTo>
                      <a:pt x="53" y="65"/>
                      <a:pt x="106" y="129"/>
                      <a:pt x="157" y="194"/>
                    </a:cubicBezTo>
                    <a:cubicBezTo>
                      <a:pt x="207" y="258"/>
                      <a:pt x="257" y="322"/>
                      <a:pt x="308" y="387"/>
                    </a:cubicBezTo>
                    <a:cubicBezTo>
                      <a:pt x="426" y="537"/>
                      <a:pt x="545" y="687"/>
                      <a:pt x="663" y="837"/>
                    </a:cubicBezTo>
                    <a:cubicBezTo>
                      <a:pt x="714" y="901"/>
                      <a:pt x="762" y="966"/>
                      <a:pt x="809" y="1030"/>
                    </a:cubicBezTo>
                    <a:cubicBezTo>
                      <a:pt x="905" y="1159"/>
                      <a:pt x="999" y="1288"/>
                      <a:pt x="1086" y="1418"/>
                    </a:cubicBezTo>
                    <a:cubicBezTo>
                      <a:pt x="1100" y="1438"/>
                      <a:pt x="1114" y="1459"/>
                      <a:pt x="1128" y="1480"/>
                    </a:cubicBezTo>
                    <a:cubicBezTo>
                      <a:pt x="1171" y="1544"/>
                      <a:pt x="1215" y="1609"/>
                      <a:pt x="1258" y="1674"/>
                    </a:cubicBezTo>
                    <a:cubicBezTo>
                      <a:pt x="1302" y="1738"/>
                      <a:pt x="1343" y="1803"/>
                      <a:pt x="1384" y="1867"/>
                    </a:cubicBezTo>
                    <a:cubicBezTo>
                      <a:pt x="1437" y="1953"/>
                      <a:pt x="1490" y="2038"/>
                      <a:pt x="1540" y="2123"/>
                    </a:cubicBezTo>
                    <a:cubicBezTo>
                      <a:pt x="1591" y="2208"/>
                      <a:pt x="1641" y="2294"/>
                      <a:pt x="1692" y="2379"/>
                    </a:cubicBezTo>
                    <a:cubicBezTo>
                      <a:pt x="1718" y="2423"/>
                      <a:pt x="1744" y="2467"/>
                      <a:pt x="1770" y="2510"/>
                    </a:cubicBezTo>
                    <a:cubicBezTo>
                      <a:pt x="1782" y="2531"/>
                      <a:pt x="1793" y="2552"/>
                      <a:pt x="1804" y="2573"/>
                    </a:cubicBezTo>
                    <a:cubicBezTo>
                      <a:pt x="1814" y="2590"/>
                      <a:pt x="1823" y="2607"/>
                      <a:pt x="1833" y="2625"/>
                    </a:cubicBezTo>
                    <a:cubicBezTo>
                      <a:pt x="1841" y="2639"/>
                      <a:pt x="1849" y="2653"/>
                      <a:pt x="1857" y="2667"/>
                    </a:cubicBezTo>
                    <a:cubicBezTo>
                      <a:pt x="1865" y="2680"/>
                      <a:pt x="1871" y="2692"/>
                      <a:pt x="1879" y="2705"/>
                    </a:cubicBezTo>
                    <a:cubicBezTo>
                      <a:pt x="1900" y="2743"/>
                      <a:pt x="1922" y="2780"/>
                      <a:pt x="1944" y="2818"/>
                    </a:cubicBezTo>
                    <a:cubicBezTo>
                      <a:pt x="1956" y="2838"/>
                      <a:pt x="1968" y="2859"/>
                      <a:pt x="1980" y="2880"/>
                    </a:cubicBezTo>
                  </a:path>
                </a:pathLst>
              </a:custGeom>
              <a:noFill/>
              <a:ln w="0" cap="rnd">
                <a:solidFill>
                  <a:srgbClr val="000000"/>
                </a:solidFill>
                <a:round/>
                <a:headEnd/>
                <a:tailEnd/>
              </a:ln>
            </p:spPr>
            <p:txBody>
              <a:bodyPr/>
              <a:lstStyle/>
              <a:p>
                <a:pPr eaLnBrk="0" hangingPunct="0"/>
                <a:endParaRPr lang="en-US"/>
              </a:p>
            </p:txBody>
          </p:sp>
          <p:sp>
            <p:nvSpPr>
              <p:cNvPr id="67703" name="Freeform 1078"/>
              <p:cNvSpPr>
                <a:spLocks/>
              </p:cNvSpPr>
              <p:nvPr/>
            </p:nvSpPr>
            <p:spPr bwMode="auto">
              <a:xfrm flipV="1">
                <a:off x="2389" y="3520"/>
                <a:ext cx="42" cy="34"/>
              </a:xfrm>
              <a:custGeom>
                <a:avLst/>
                <a:gdLst>
                  <a:gd name="T0" fmla="*/ 26 w 42"/>
                  <a:gd name="T1" fmla="*/ 27 h 34"/>
                  <a:gd name="T2" fmla="*/ 27 w 42"/>
                  <a:gd name="T3" fmla="*/ 34 h 34"/>
                  <a:gd name="T4" fmla="*/ 38 w 42"/>
                  <a:gd name="T5" fmla="*/ 29 h 34"/>
                  <a:gd name="T6" fmla="*/ 42 w 42"/>
                  <a:gd name="T7" fmla="*/ 18 h 34"/>
                  <a:gd name="T8" fmla="*/ 36 w 42"/>
                  <a:gd name="T9" fmla="*/ 5 h 34"/>
                  <a:gd name="T10" fmla="*/ 21 w 42"/>
                  <a:gd name="T11" fmla="*/ 0 h 34"/>
                  <a:gd name="T12" fmla="*/ 9 w 42"/>
                  <a:gd name="T13" fmla="*/ 2 h 34"/>
                  <a:gd name="T14" fmla="*/ 2 w 42"/>
                  <a:gd name="T15" fmla="*/ 8 h 34"/>
                  <a:gd name="T16" fmla="*/ 0 w 42"/>
                  <a:gd name="T17" fmla="*/ 18 h 34"/>
                  <a:gd name="T18" fmla="*/ 3 w 42"/>
                  <a:gd name="T19" fmla="*/ 28 h 34"/>
                  <a:gd name="T20" fmla="*/ 13 w 42"/>
                  <a:gd name="T21" fmla="*/ 34 h 34"/>
                  <a:gd name="T22" fmla="*/ 13 w 42"/>
                  <a:gd name="T23" fmla="*/ 26 h 34"/>
                  <a:gd name="T24" fmla="*/ 8 w 42"/>
                  <a:gd name="T25" fmla="*/ 23 h 34"/>
                  <a:gd name="T26" fmla="*/ 6 w 42"/>
                  <a:gd name="T27" fmla="*/ 18 h 34"/>
                  <a:gd name="T28" fmla="*/ 10 w 42"/>
                  <a:gd name="T29" fmla="*/ 10 h 34"/>
                  <a:gd name="T30" fmla="*/ 21 w 42"/>
                  <a:gd name="T31" fmla="*/ 7 h 34"/>
                  <a:gd name="T32" fmla="*/ 32 w 42"/>
                  <a:gd name="T33" fmla="*/ 10 h 34"/>
                  <a:gd name="T34" fmla="*/ 35 w 42"/>
                  <a:gd name="T35" fmla="*/ 18 h 34"/>
                  <a:gd name="T36" fmla="*/ 33 w 42"/>
                  <a:gd name="T37" fmla="*/ 24 h 34"/>
                  <a:gd name="T38" fmla="*/ 26 w 42"/>
                  <a:gd name="T39" fmla="*/ 27 h 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2"/>
                  <a:gd name="T61" fmla="*/ 0 h 34"/>
                  <a:gd name="T62" fmla="*/ 42 w 42"/>
                  <a:gd name="T63" fmla="*/ 34 h 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2" h="34">
                    <a:moveTo>
                      <a:pt x="26" y="27"/>
                    </a:moveTo>
                    <a:lnTo>
                      <a:pt x="27" y="34"/>
                    </a:lnTo>
                    <a:cubicBezTo>
                      <a:pt x="32" y="34"/>
                      <a:pt x="35" y="32"/>
                      <a:pt x="38" y="29"/>
                    </a:cubicBezTo>
                    <a:cubicBezTo>
                      <a:pt x="41" y="26"/>
                      <a:pt x="42" y="22"/>
                      <a:pt x="42" y="18"/>
                    </a:cubicBezTo>
                    <a:cubicBezTo>
                      <a:pt x="42" y="12"/>
                      <a:pt x="40" y="8"/>
                      <a:pt x="36" y="5"/>
                    </a:cubicBezTo>
                    <a:cubicBezTo>
                      <a:pt x="33" y="1"/>
                      <a:pt x="28" y="0"/>
                      <a:pt x="21" y="0"/>
                    </a:cubicBezTo>
                    <a:cubicBezTo>
                      <a:pt x="17" y="0"/>
                      <a:pt x="13" y="0"/>
                      <a:pt x="9" y="2"/>
                    </a:cubicBezTo>
                    <a:cubicBezTo>
                      <a:pt x="6" y="3"/>
                      <a:pt x="4" y="5"/>
                      <a:pt x="2" y="8"/>
                    </a:cubicBezTo>
                    <a:cubicBezTo>
                      <a:pt x="1" y="11"/>
                      <a:pt x="0" y="14"/>
                      <a:pt x="0" y="18"/>
                    </a:cubicBezTo>
                    <a:cubicBezTo>
                      <a:pt x="0" y="22"/>
                      <a:pt x="1" y="26"/>
                      <a:pt x="3" y="28"/>
                    </a:cubicBezTo>
                    <a:cubicBezTo>
                      <a:pt x="5" y="31"/>
                      <a:pt x="9" y="33"/>
                      <a:pt x="13" y="34"/>
                    </a:cubicBezTo>
                    <a:lnTo>
                      <a:pt x="13" y="26"/>
                    </a:lnTo>
                    <a:cubicBezTo>
                      <a:pt x="11" y="26"/>
                      <a:pt x="9" y="25"/>
                      <a:pt x="8" y="23"/>
                    </a:cubicBezTo>
                    <a:cubicBezTo>
                      <a:pt x="7" y="22"/>
                      <a:pt x="6" y="20"/>
                      <a:pt x="6" y="18"/>
                    </a:cubicBezTo>
                    <a:cubicBezTo>
                      <a:pt x="6" y="15"/>
                      <a:pt x="7" y="12"/>
                      <a:pt x="10" y="10"/>
                    </a:cubicBezTo>
                    <a:cubicBezTo>
                      <a:pt x="12" y="8"/>
                      <a:pt x="16" y="7"/>
                      <a:pt x="21" y="7"/>
                    </a:cubicBezTo>
                    <a:cubicBezTo>
                      <a:pt x="26" y="7"/>
                      <a:pt x="30" y="8"/>
                      <a:pt x="32" y="10"/>
                    </a:cubicBezTo>
                    <a:cubicBezTo>
                      <a:pt x="34" y="12"/>
                      <a:pt x="35" y="14"/>
                      <a:pt x="35" y="18"/>
                    </a:cubicBezTo>
                    <a:cubicBezTo>
                      <a:pt x="35" y="20"/>
                      <a:pt x="35" y="22"/>
                      <a:pt x="33" y="24"/>
                    </a:cubicBezTo>
                    <a:cubicBezTo>
                      <a:pt x="32" y="26"/>
                      <a:pt x="29" y="27"/>
                      <a:pt x="26" y="27"/>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04" name="Freeform 1079"/>
              <p:cNvSpPr>
                <a:spLocks/>
              </p:cNvSpPr>
              <p:nvPr/>
            </p:nvSpPr>
            <p:spPr bwMode="auto">
              <a:xfrm flipV="1">
                <a:off x="2389" y="3492"/>
                <a:ext cx="41" cy="21"/>
              </a:xfrm>
              <a:custGeom>
                <a:avLst/>
                <a:gdLst>
                  <a:gd name="T0" fmla="*/ 41 w 41"/>
                  <a:gd name="T1" fmla="*/ 0 h 21"/>
                  <a:gd name="T2" fmla="*/ 0 w 41"/>
                  <a:gd name="T3" fmla="*/ 0 h 21"/>
                  <a:gd name="T4" fmla="*/ 0 w 41"/>
                  <a:gd name="T5" fmla="*/ 6 h 21"/>
                  <a:gd name="T6" fmla="*/ 6 w 41"/>
                  <a:gd name="T7" fmla="*/ 6 h 21"/>
                  <a:gd name="T8" fmla="*/ 1 w 41"/>
                  <a:gd name="T9" fmla="*/ 10 h 21"/>
                  <a:gd name="T10" fmla="*/ 0 w 41"/>
                  <a:gd name="T11" fmla="*/ 15 h 21"/>
                  <a:gd name="T12" fmla="*/ 2 w 41"/>
                  <a:gd name="T13" fmla="*/ 21 h 21"/>
                  <a:gd name="T14" fmla="*/ 8 w 41"/>
                  <a:gd name="T15" fmla="*/ 19 h 21"/>
                  <a:gd name="T16" fmla="*/ 6 w 41"/>
                  <a:gd name="T17" fmla="*/ 14 h 21"/>
                  <a:gd name="T18" fmla="*/ 8 w 41"/>
                  <a:gd name="T19" fmla="*/ 11 h 21"/>
                  <a:gd name="T20" fmla="*/ 11 w 41"/>
                  <a:gd name="T21" fmla="*/ 8 h 21"/>
                  <a:gd name="T22" fmla="*/ 19 w 41"/>
                  <a:gd name="T23" fmla="*/ 7 h 21"/>
                  <a:gd name="T24" fmla="*/ 41 w 41"/>
                  <a:gd name="T25" fmla="*/ 7 h 21"/>
                  <a:gd name="T26" fmla="*/ 41 w 41"/>
                  <a:gd name="T27" fmla="*/ 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
                  <a:gd name="T43" fmla="*/ 0 h 21"/>
                  <a:gd name="T44" fmla="*/ 41 w 41"/>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 h="21">
                    <a:moveTo>
                      <a:pt x="41" y="0"/>
                    </a:moveTo>
                    <a:lnTo>
                      <a:pt x="0" y="0"/>
                    </a:lnTo>
                    <a:lnTo>
                      <a:pt x="0" y="6"/>
                    </a:lnTo>
                    <a:lnTo>
                      <a:pt x="6" y="6"/>
                    </a:lnTo>
                    <a:cubicBezTo>
                      <a:pt x="4" y="8"/>
                      <a:pt x="2" y="9"/>
                      <a:pt x="1" y="10"/>
                    </a:cubicBezTo>
                    <a:cubicBezTo>
                      <a:pt x="0" y="12"/>
                      <a:pt x="0" y="13"/>
                      <a:pt x="0" y="15"/>
                    </a:cubicBezTo>
                    <a:cubicBezTo>
                      <a:pt x="0" y="17"/>
                      <a:pt x="0" y="19"/>
                      <a:pt x="2" y="21"/>
                    </a:cubicBezTo>
                    <a:lnTo>
                      <a:pt x="8" y="19"/>
                    </a:lnTo>
                    <a:cubicBezTo>
                      <a:pt x="7" y="17"/>
                      <a:pt x="6" y="16"/>
                      <a:pt x="6" y="14"/>
                    </a:cubicBezTo>
                    <a:cubicBezTo>
                      <a:pt x="6" y="13"/>
                      <a:pt x="7" y="12"/>
                      <a:pt x="8" y="11"/>
                    </a:cubicBezTo>
                    <a:cubicBezTo>
                      <a:pt x="8" y="10"/>
                      <a:pt x="10" y="9"/>
                      <a:pt x="11" y="8"/>
                    </a:cubicBezTo>
                    <a:cubicBezTo>
                      <a:pt x="14" y="8"/>
                      <a:pt x="17" y="7"/>
                      <a:pt x="19" y="7"/>
                    </a:cubicBezTo>
                    <a:lnTo>
                      <a:pt x="41" y="7"/>
                    </a:lnTo>
                    <a:lnTo>
                      <a:pt x="41"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05" name="Freeform 1080"/>
              <p:cNvSpPr>
                <a:spLocks noEditPoints="1"/>
              </p:cNvSpPr>
              <p:nvPr/>
            </p:nvSpPr>
            <p:spPr bwMode="auto">
              <a:xfrm flipV="1">
                <a:off x="2389" y="3453"/>
                <a:ext cx="42" cy="37"/>
              </a:xfrm>
              <a:custGeom>
                <a:avLst/>
                <a:gdLst>
                  <a:gd name="T0" fmla="*/ 21 w 42"/>
                  <a:gd name="T1" fmla="*/ 0 h 37"/>
                  <a:gd name="T2" fmla="*/ 4 w 42"/>
                  <a:gd name="T3" fmla="*/ 6 h 37"/>
                  <a:gd name="T4" fmla="*/ 0 w 42"/>
                  <a:gd name="T5" fmla="*/ 19 h 37"/>
                  <a:gd name="T6" fmla="*/ 5 w 42"/>
                  <a:gd name="T7" fmla="*/ 32 h 37"/>
                  <a:gd name="T8" fmla="*/ 20 w 42"/>
                  <a:gd name="T9" fmla="*/ 37 h 37"/>
                  <a:gd name="T10" fmla="*/ 32 w 42"/>
                  <a:gd name="T11" fmla="*/ 35 h 37"/>
                  <a:gd name="T12" fmla="*/ 39 w 42"/>
                  <a:gd name="T13" fmla="*/ 28 h 37"/>
                  <a:gd name="T14" fmla="*/ 42 w 42"/>
                  <a:gd name="T15" fmla="*/ 19 h 37"/>
                  <a:gd name="T16" fmla="*/ 36 w 42"/>
                  <a:gd name="T17" fmla="*/ 5 h 37"/>
                  <a:gd name="T18" fmla="*/ 21 w 42"/>
                  <a:gd name="T19" fmla="*/ 0 h 37"/>
                  <a:gd name="T20" fmla="*/ 21 w 42"/>
                  <a:gd name="T21" fmla="*/ 8 h 37"/>
                  <a:gd name="T22" fmla="*/ 32 w 42"/>
                  <a:gd name="T23" fmla="*/ 11 h 37"/>
                  <a:gd name="T24" fmla="*/ 35 w 42"/>
                  <a:gd name="T25" fmla="*/ 19 h 37"/>
                  <a:gd name="T26" fmla="*/ 32 w 42"/>
                  <a:gd name="T27" fmla="*/ 26 h 37"/>
                  <a:gd name="T28" fmla="*/ 21 w 42"/>
                  <a:gd name="T29" fmla="*/ 30 h 37"/>
                  <a:gd name="T30" fmla="*/ 10 w 42"/>
                  <a:gd name="T31" fmla="*/ 26 h 37"/>
                  <a:gd name="T32" fmla="*/ 6 w 42"/>
                  <a:gd name="T33" fmla="*/ 19 h 37"/>
                  <a:gd name="T34" fmla="*/ 10 w 42"/>
                  <a:gd name="T35" fmla="*/ 11 h 37"/>
                  <a:gd name="T36" fmla="*/ 21 w 42"/>
                  <a:gd name="T37" fmla="*/ 8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
                  <a:gd name="T58" fmla="*/ 0 h 37"/>
                  <a:gd name="T59" fmla="*/ 42 w 42"/>
                  <a:gd name="T60" fmla="*/ 37 h 3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 h="37">
                    <a:moveTo>
                      <a:pt x="21" y="0"/>
                    </a:moveTo>
                    <a:cubicBezTo>
                      <a:pt x="13" y="0"/>
                      <a:pt x="8" y="2"/>
                      <a:pt x="4" y="6"/>
                    </a:cubicBezTo>
                    <a:cubicBezTo>
                      <a:pt x="1" y="10"/>
                      <a:pt x="0" y="14"/>
                      <a:pt x="0" y="19"/>
                    </a:cubicBezTo>
                    <a:cubicBezTo>
                      <a:pt x="0" y="24"/>
                      <a:pt x="2" y="28"/>
                      <a:pt x="5" y="32"/>
                    </a:cubicBezTo>
                    <a:cubicBezTo>
                      <a:pt x="9" y="35"/>
                      <a:pt x="14" y="37"/>
                      <a:pt x="20" y="37"/>
                    </a:cubicBezTo>
                    <a:cubicBezTo>
                      <a:pt x="25" y="37"/>
                      <a:pt x="29" y="36"/>
                      <a:pt x="32" y="35"/>
                    </a:cubicBezTo>
                    <a:cubicBezTo>
                      <a:pt x="35" y="33"/>
                      <a:pt x="38" y="31"/>
                      <a:pt x="39" y="28"/>
                    </a:cubicBezTo>
                    <a:cubicBezTo>
                      <a:pt x="41" y="25"/>
                      <a:pt x="42" y="22"/>
                      <a:pt x="42" y="19"/>
                    </a:cubicBezTo>
                    <a:cubicBezTo>
                      <a:pt x="42" y="13"/>
                      <a:pt x="40" y="9"/>
                      <a:pt x="36" y="5"/>
                    </a:cubicBezTo>
                    <a:cubicBezTo>
                      <a:pt x="33" y="2"/>
                      <a:pt x="28" y="0"/>
                      <a:pt x="21" y="0"/>
                    </a:cubicBezTo>
                    <a:close/>
                    <a:moveTo>
                      <a:pt x="21" y="8"/>
                    </a:moveTo>
                    <a:cubicBezTo>
                      <a:pt x="26" y="8"/>
                      <a:pt x="29" y="9"/>
                      <a:pt x="32" y="11"/>
                    </a:cubicBezTo>
                    <a:cubicBezTo>
                      <a:pt x="34" y="13"/>
                      <a:pt x="35" y="16"/>
                      <a:pt x="35" y="19"/>
                    </a:cubicBezTo>
                    <a:cubicBezTo>
                      <a:pt x="35" y="22"/>
                      <a:pt x="34" y="24"/>
                      <a:pt x="32" y="26"/>
                    </a:cubicBezTo>
                    <a:cubicBezTo>
                      <a:pt x="29" y="29"/>
                      <a:pt x="26" y="30"/>
                      <a:pt x="21" y="30"/>
                    </a:cubicBezTo>
                    <a:cubicBezTo>
                      <a:pt x="16" y="30"/>
                      <a:pt x="12" y="29"/>
                      <a:pt x="10" y="26"/>
                    </a:cubicBezTo>
                    <a:cubicBezTo>
                      <a:pt x="7" y="24"/>
                      <a:pt x="6" y="22"/>
                      <a:pt x="6" y="19"/>
                    </a:cubicBezTo>
                    <a:cubicBezTo>
                      <a:pt x="6" y="16"/>
                      <a:pt x="7" y="13"/>
                      <a:pt x="10" y="11"/>
                    </a:cubicBezTo>
                    <a:cubicBezTo>
                      <a:pt x="12" y="9"/>
                      <a:pt x="16" y="8"/>
                      <a:pt x="21" y="8"/>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06" name="Freeform 1081"/>
              <p:cNvSpPr>
                <a:spLocks/>
              </p:cNvSpPr>
              <p:nvPr/>
            </p:nvSpPr>
            <p:spPr bwMode="auto">
              <a:xfrm flipV="1">
                <a:off x="2389" y="3414"/>
                <a:ext cx="42" cy="33"/>
              </a:xfrm>
              <a:custGeom>
                <a:avLst/>
                <a:gdLst>
                  <a:gd name="T0" fmla="*/ 29 w 42"/>
                  <a:gd name="T1" fmla="*/ 0 h 33"/>
                  <a:gd name="T2" fmla="*/ 28 w 42"/>
                  <a:gd name="T3" fmla="*/ 7 h 33"/>
                  <a:gd name="T4" fmla="*/ 33 w 42"/>
                  <a:gd name="T5" fmla="*/ 10 h 33"/>
                  <a:gd name="T6" fmla="*/ 35 w 42"/>
                  <a:gd name="T7" fmla="*/ 17 h 33"/>
                  <a:gd name="T8" fmla="*/ 34 w 42"/>
                  <a:gd name="T9" fmla="*/ 23 h 33"/>
                  <a:gd name="T10" fmla="*/ 30 w 42"/>
                  <a:gd name="T11" fmla="*/ 25 h 33"/>
                  <a:gd name="T12" fmla="*/ 26 w 42"/>
                  <a:gd name="T13" fmla="*/ 23 h 33"/>
                  <a:gd name="T14" fmla="*/ 24 w 42"/>
                  <a:gd name="T15" fmla="*/ 16 h 33"/>
                  <a:gd name="T16" fmla="*/ 21 w 42"/>
                  <a:gd name="T17" fmla="*/ 7 h 33"/>
                  <a:gd name="T18" fmla="*/ 17 w 42"/>
                  <a:gd name="T19" fmla="*/ 2 h 33"/>
                  <a:gd name="T20" fmla="*/ 11 w 42"/>
                  <a:gd name="T21" fmla="*/ 0 h 33"/>
                  <a:gd name="T22" fmla="*/ 6 w 42"/>
                  <a:gd name="T23" fmla="*/ 2 h 33"/>
                  <a:gd name="T24" fmla="*/ 3 w 42"/>
                  <a:gd name="T25" fmla="*/ 5 h 33"/>
                  <a:gd name="T26" fmla="*/ 1 w 42"/>
                  <a:gd name="T27" fmla="*/ 9 h 33"/>
                  <a:gd name="T28" fmla="*/ 0 w 42"/>
                  <a:gd name="T29" fmla="*/ 15 h 33"/>
                  <a:gd name="T30" fmla="*/ 1 w 42"/>
                  <a:gd name="T31" fmla="*/ 23 h 33"/>
                  <a:gd name="T32" fmla="*/ 5 w 42"/>
                  <a:gd name="T33" fmla="*/ 28 h 33"/>
                  <a:gd name="T34" fmla="*/ 11 w 42"/>
                  <a:gd name="T35" fmla="*/ 30 h 33"/>
                  <a:gd name="T36" fmla="*/ 12 w 42"/>
                  <a:gd name="T37" fmla="*/ 23 h 33"/>
                  <a:gd name="T38" fmla="*/ 8 w 42"/>
                  <a:gd name="T39" fmla="*/ 21 h 33"/>
                  <a:gd name="T40" fmla="*/ 6 w 42"/>
                  <a:gd name="T41" fmla="*/ 15 h 33"/>
                  <a:gd name="T42" fmla="*/ 8 w 42"/>
                  <a:gd name="T43" fmla="*/ 9 h 33"/>
                  <a:gd name="T44" fmla="*/ 11 w 42"/>
                  <a:gd name="T45" fmla="*/ 8 h 33"/>
                  <a:gd name="T46" fmla="*/ 13 w 42"/>
                  <a:gd name="T47" fmla="*/ 8 h 33"/>
                  <a:gd name="T48" fmla="*/ 15 w 42"/>
                  <a:gd name="T49" fmla="*/ 11 h 33"/>
                  <a:gd name="T50" fmla="*/ 16 w 42"/>
                  <a:gd name="T51" fmla="*/ 16 h 33"/>
                  <a:gd name="T52" fmla="*/ 19 w 42"/>
                  <a:gd name="T53" fmla="*/ 26 h 33"/>
                  <a:gd name="T54" fmla="*/ 23 w 42"/>
                  <a:gd name="T55" fmla="*/ 31 h 33"/>
                  <a:gd name="T56" fmla="*/ 29 w 42"/>
                  <a:gd name="T57" fmla="*/ 33 h 33"/>
                  <a:gd name="T58" fmla="*/ 35 w 42"/>
                  <a:gd name="T59" fmla="*/ 31 h 33"/>
                  <a:gd name="T60" fmla="*/ 40 w 42"/>
                  <a:gd name="T61" fmla="*/ 25 h 33"/>
                  <a:gd name="T62" fmla="*/ 42 w 42"/>
                  <a:gd name="T63" fmla="*/ 17 h 33"/>
                  <a:gd name="T64" fmla="*/ 39 w 42"/>
                  <a:gd name="T65" fmla="*/ 5 h 33"/>
                  <a:gd name="T66" fmla="*/ 29 w 42"/>
                  <a:gd name="T67" fmla="*/ 0 h 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2"/>
                  <a:gd name="T103" fmla="*/ 0 h 33"/>
                  <a:gd name="T104" fmla="*/ 42 w 42"/>
                  <a:gd name="T105" fmla="*/ 33 h 3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2" h="33">
                    <a:moveTo>
                      <a:pt x="29" y="0"/>
                    </a:moveTo>
                    <a:lnTo>
                      <a:pt x="28" y="7"/>
                    </a:lnTo>
                    <a:cubicBezTo>
                      <a:pt x="30" y="7"/>
                      <a:pt x="32" y="8"/>
                      <a:pt x="33" y="10"/>
                    </a:cubicBezTo>
                    <a:cubicBezTo>
                      <a:pt x="35" y="11"/>
                      <a:pt x="35" y="14"/>
                      <a:pt x="35" y="17"/>
                    </a:cubicBezTo>
                    <a:cubicBezTo>
                      <a:pt x="35" y="20"/>
                      <a:pt x="35" y="22"/>
                      <a:pt x="34" y="23"/>
                    </a:cubicBezTo>
                    <a:cubicBezTo>
                      <a:pt x="32" y="25"/>
                      <a:pt x="31" y="25"/>
                      <a:pt x="30" y="25"/>
                    </a:cubicBezTo>
                    <a:cubicBezTo>
                      <a:pt x="28" y="25"/>
                      <a:pt x="27" y="25"/>
                      <a:pt x="26" y="23"/>
                    </a:cubicBezTo>
                    <a:cubicBezTo>
                      <a:pt x="26" y="22"/>
                      <a:pt x="25" y="19"/>
                      <a:pt x="24" y="16"/>
                    </a:cubicBezTo>
                    <a:cubicBezTo>
                      <a:pt x="23" y="12"/>
                      <a:pt x="22" y="9"/>
                      <a:pt x="21" y="7"/>
                    </a:cubicBezTo>
                    <a:cubicBezTo>
                      <a:pt x="20" y="5"/>
                      <a:pt x="19" y="3"/>
                      <a:pt x="17" y="2"/>
                    </a:cubicBezTo>
                    <a:cubicBezTo>
                      <a:pt x="15" y="1"/>
                      <a:pt x="14" y="0"/>
                      <a:pt x="11" y="0"/>
                    </a:cubicBezTo>
                    <a:cubicBezTo>
                      <a:pt x="10" y="0"/>
                      <a:pt x="8" y="1"/>
                      <a:pt x="6" y="2"/>
                    </a:cubicBezTo>
                    <a:cubicBezTo>
                      <a:pt x="5" y="2"/>
                      <a:pt x="4" y="3"/>
                      <a:pt x="3" y="5"/>
                    </a:cubicBezTo>
                    <a:cubicBezTo>
                      <a:pt x="2" y="6"/>
                      <a:pt x="1" y="7"/>
                      <a:pt x="1" y="9"/>
                    </a:cubicBezTo>
                    <a:cubicBezTo>
                      <a:pt x="0" y="11"/>
                      <a:pt x="0" y="13"/>
                      <a:pt x="0" y="15"/>
                    </a:cubicBezTo>
                    <a:cubicBezTo>
                      <a:pt x="0" y="18"/>
                      <a:pt x="0" y="21"/>
                      <a:pt x="1" y="23"/>
                    </a:cubicBezTo>
                    <a:cubicBezTo>
                      <a:pt x="2" y="25"/>
                      <a:pt x="3" y="27"/>
                      <a:pt x="5" y="28"/>
                    </a:cubicBezTo>
                    <a:cubicBezTo>
                      <a:pt x="6" y="29"/>
                      <a:pt x="8" y="30"/>
                      <a:pt x="11" y="30"/>
                    </a:cubicBezTo>
                    <a:lnTo>
                      <a:pt x="12" y="23"/>
                    </a:lnTo>
                    <a:cubicBezTo>
                      <a:pt x="10" y="23"/>
                      <a:pt x="9" y="22"/>
                      <a:pt x="8" y="21"/>
                    </a:cubicBezTo>
                    <a:cubicBezTo>
                      <a:pt x="7" y="19"/>
                      <a:pt x="6" y="18"/>
                      <a:pt x="6" y="15"/>
                    </a:cubicBezTo>
                    <a:cubicBezTo>
                      <a:pt x="6" y="13"/>
                      <a:pt x="7" y="11"/>
                      <a:pt x="8" y="9"/>
                    </a:cubicBezTo>
                    <a:cubicBezTo>
                      <a:pt x="8" y="8"/>
                      <a:pt x="10" y="8"/>
                      <a:pt x="11" y="8"/>
                    </a:cubicBezTo>
                    <a:cubicBezTo>
                      <a:pt x="12" y="8"/>
                      <a:pt x="12" y="8"/>
                      <a:pt x="13" y="8"/>
                    </a:cubicBezTo>
                    <a:cubicBezTo>
                      <a:pt x="14" y="9"/>
                      <a:pt x="14" y="10"/>
                      <a:pt x="15" y="11"/>
                    </a:cubicBezTo>
                    <a:cubicBezTo>
                      <a:pt x="15" y="11"/>
                      <a:pt x="15" y="13"/>
                      <a:pt x="16" y="16"/>
                    </a:cubicBezTo>
                    <a:cubicBezTo>
                      <a:pt x="17" y="20"/>
                      <a:pt x="18" y="23"/>
                      <a:pt x="19" y="26"/>
                    </a:cubicBezTo>
                    <a:cubicBezTo>
                      <a:pt x="20" y="28"/>
                      <a:pt x="21" y="30"/>
                      <a:pt x="23" y="31"/>
                    </a:cubicBezTo>
                    <a:cubicBezTo>
                      <a:pt x="25" y="32"/>
                      <a:pt x="26" y="33"/>
                      <a:pt x="29" y="33"/>
                    </a:cubicBezTo>
                    <a:cubicBezTo>
                      <a:pt x="31" y="33"/>
                      <a:pt x="33" y="32"/>
                      <a:pt x="35" y="31"/>
                    </a:cubicBezTo>
                    <a:cubicBezTo>
                      <a:pt x="37" y="29"/>
                      <a:pt x="39" y="28"/>
                      <a:pt x="40" y="25"/>
                    </a:cubicBezTo>
                    <a:cubicBezTo>
                      <a:pt x="41" y="23"/>
                      <a:pt x="42" y="20"/>
                      <a:pt x="42" y="17"/>
                    </a:cubicBezTo>
                    <a:cubicBezTo>
                      <a:pt x="42" y="11"/>
                      <a:pt x="41" y="7"/>
                      <a:pt x="39" y="5"/>
                    </a:cubicBezTo>
                    <a:cubicBezTo>
                      <a:pt x="36" y="2"/>
                      <a:pt x="33" y="0"/>
                      <a:pt x="29" y="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07" name="Freeform 1082"/>
              <p:cNvSpPr>
                <a:spLocks/>
              </p:cNvSpPr>
              <p:nvPr/>
            </p:nvSpPr>
            <p:spPr bwMode="auto">
              <a:xfrm flipV="1">
                <a:off x="2389" y="3375"/>
                <a:ext cx="42" cy="34"/>
              </a:xfrm>
              <a:custGeom>
                <a:avLst/>
                <a:gdLst>
                  <a:gd name="T0" fmla="*/ 29 w 42"/>
                  <a:gd name="T1" fmla="*/ 0 h 34"/>
                  <a:gd name="T2" fmla="*/ 28 w 42"/>
                  <a:gd name="T3" fmla="*/ 8 h 34"/>
                  <a:gd name="T4" fmla="*/ 33 w 42"/>
                  <a:gd name="T5" fmla="*/ 11 h 34"/>
                  <a:gd name="T6" fmla="*/ 35 w 42"/>
                  <a:gd name="T7" fmla="*/ 18 h 34"/>
                  <a:gd name="T8" fmla="*/ 34 w 42"/>
                  <a:gd name="T9" fmla="*/ 24 h 34"/>
                  <a:gd name="T10" fmla="*/ 30 w 42"/>
                  <a:gd name="T11" fmla="*/ 26 h 34"/>
                  <a:gd name="T12" fmla="*/ 26 w 42"/>
                  <a:gd name="T13" fmla="*/ 24 h 34"/>
                  <a:gd name="T14" fmla="*/ 24 w 42"/>
                  <a:gd name="T15" fmla="*/ 17 h 34"/>
                  <a:gd name="T16" fmla="*/ 21 w 42"/>
                  <a:gd name="T17" fmla="*/ 7 h 34"/>
                  <a:gd name="T18" fmla="*/ 17 w 42"/>
                  <a:gd name="T19" fmla="*/ 3 h 34"/>
                  <a:gd name="T20" fmla="*/ 11 w 42"/>
                  <a:gd name="T21" fmla="*/ 1 h 34"/>
                  <a:gd name="T22" fmla="*/ 6 w 42"/>
                  <a:gd name="T23" fmla="*/ 2 h 34"/>
                  <a:gd name="T24" fmla="*/ 3 w 42"/>
                  <a:gd name="T25" fmla="*/ 6 h 34"/>
                  <a:gd name="T26" fmla="*/ 1 w 42"/>
                  <a:gd name="T27" fmla="*/ 10 h 34"/>
                  <a:gd name="T28" fmla="*/ 0 w 42"/>
                  <a:gd name="T29" fmla="*/ 16 h 34"/>
                  <a:gd name="T30" fmla="*/ 1 w 42"/>
                  <a:gd name="T31" fmla="*/ 24 h 34"/>
                  <a:gd name="T32" fmla="*/ 5 w 42"/>
                  <a:gd name="T33" fmla="*/ 29 h 34"/>
                  <a:gd name="T34" fmla="*/ 11 w 42"/>
                  <a:gd name="T35" fmla="*/ 31 h 34"/>
                  <a:gd name="T36" fmla="*/ 12 w 42"/>
                  <a:gd name="T37" fmla="*/ 24 h 34"/>
                  <a:gd name="T38" fmla="*/ 8 w 42"/>
                  <a:gd name="T39" fmla="*/ 22 h 34"/>
                  <a:gd name="T40" fmla="*/ 6 w 42"/>
                  <a:gd name="T41" fmla="*/ 16 h 34"/>
                  <a:gd name="T42" fmla="*/ 8 w 42"/>
                  <a:gd name="T43" fmla="*/ 10 h 34"/>
                  <a:gd name="T44" fmla="*/ 11 w 42"/>
                  <a:gd name="T45" fmla="*/ 9 h 34"/>
                  <a:gd name="T46" fmla="*/ 13 w 42"/>
                  <a:gd name="T47" fmla="*/ 9 h 34"/>
                  <a:gd name="T48" fmla="*/ 15 w 42"/>
                  <a:gd name="T49" fmla="*/ 12 h 34"/>
                  <a:gd name="T50" fmla="*/ 16 w 42"/>
                  <a:gd name="T51" fmla="*/ 17 h 34"/>
                  <a:gd name="T52" fmla="*/ 19 w 42"/>
                  <a:gd name="T53" fmla="*/ 27 h 34"/>
                  <a:gd name="T54" fmla="*/ 23 w 42"/>
                  <a:gd name="T55" fmla="*/ 32 h 34"/>
                  <a:gd name="T56" fmla="*/ 29 w 42"/>
                  <a:gd name="T57" fmla="*/ 34 h 34"/>
                  <a:gd name="T58" fmla="*/ 35 w 42"/>
                  <a:gd name="T59" fmla="*/ 32 h 34"/>
                  <a:gd name="T60" fmla="*/ 40 w 42"/>
                  <a:gd name="T61" fmla="*/ 26 h 34"/>
                  <a:gd name="T62" fmla="*/ 42 w 42"/>
                  <a:gd name="T63" fmla="*/ 18 h 34"/>
                  <a:gd name="T64" fmla="*/ 39 w 42"/>
                  <a:gd name="T65" fmla="*/ 6 h 34"/>
                  <a:gd name="T66" fmla="*/ 29 w 42"/>
                  <a:gd name="T67" fmla="*/ 0 h 3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2"/>
                  <a:gd name="T103" fmla="*/ 0 h 34"/>
                  <a:gd name="T104" fmla="*/ 42 w 42"/>
                  <a:gd name="T105" fmla="*/ 34 h 3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2" h="34">
                    <a:moveTo>
                      <a:pt x="29" y="0"/>
                    </a:moveTo>
                    <a:lnTo>
                      <a:pt x="28" y="8"/>
                    </a:lnTo>
                    <a:cubicBezTo>
                      <a:pt x="30" y="8"/>
                      <a:pt x="32" y="9"/>
                      <a:pt x="33" y="11"/>
                    </a:cubicBezTo>
                    <a:cubicBezTo>
                      <a:pt x="35" y="12"/>
                      <a:pt x="35" y="15"/>
                      <a:pt x="35" y="18"/>
                    </a:cubicBezTo>
                    <a:cubicBezTo>
                      <a:pt x="35" y="21"/>
                      <a:pt x="35" y="23"/>
                      <a:pt x="34" y="24"/>
                    </a:cubicBezTo>
                    <a:cubicBezTo>
                      <a:pt x="32" y="26"/>
                      <a:pt x="31" y="26"/>
                      <a:pt x="30" y="26"/>
                    </a:cubicBezTo>
                    <a:cubicBezTo>
                      <a:pt x="28" y="26"/>
                      <a:pt x="27" y="25"/>
                      <a:pt x="26" y="24"/>
                    </a:cubicBezTo>
                    <a:cubicBezTo>
                      <a:pt x="26" y="23"/>
                      <a:pt x="25" y="20"/>
                      <a:pt x="24" y="17"/>
                    </a:cubicBezTo>
                    <a:cubicBezTo>
                      <a:pt x="23" y="13"/>
                      <a:pt x="22" y="9"/>
                      <a:pt x="21" y="7"/>
                    </a:cubicBezTo>
                    <a:cubicBezTo>
                      <a:pt x="20" y="5"/>
                      <a:pt x="19" y="4"/>
                      <a:pt x="17" y="3"/>
                    </a:cubicBezTo>
                    <a:cubicBezTo>
                      <a:pt x="15" y="2"/>
                      <a:pt x="14" y="1"/>
                      <a:pt x="11" y="1"/>
                    </a:cubicBezTo>
                    <a:cubicBezTo>
                      <a:pt x="10" y="1"/>
                      <a:pt x="8" y="2"/>
                      <a:pt x="6" y="2"/>
                    </a:cubicBezTo>
                    <a:cubicBezTo>
                      <a:pt x="5" y="3"/>
                      <a:pt x="4" y="4"/>
                      <a:pt x="3" y="6"/>
                    </a:cubicBezTo>
                    <a:cubicBezTo>
                      <a:pt x="2" y="7"/>
                      <a:pt x="1" y="8"/>
                      <a:pt x="1" y="10"/>
                    </a:cubicBezTo>
                    <a:cubicBezTo>
                      <a:pt x="0" y="12"/>
                      <a:pt x="0" y="14"/>
                      <a:pt x="0" y="16"/>
                    </a:cubicBezTo>
                    <a:cubicBezTo>
                      <a:pt x="0" y="19"/>
                      <a:pt x="0" y="21"/>
                      <a:pt x="1" y="24"/>
                    </a:cubicBezTo>
                    <a:cubicBezTo>
                      <a:pt x="2" y="26"/>
                      <a:pt x="3" y="28"/>
                      <a:pt x="5" y="29"/>
                    </a:cubicBezTo>
                    <a:cubicBezTo>
                      <a:pt x="6" y="30"/>
                      <a:pt x="8" y="31"/>
                      <a:pt x="11" y="31"/>
                    </a:cubicBezTo>
                    <a:lnTo>
                      <a:pt x="12" y="24"/>
                    </a:lnTo>
                    <a:cubicBezTo>
                      <a:pt x="10" y="24"/>
                      <a:pt x="9" y="23"/>
                      <a:pt x="8" y="22"/>
                    </a:cubicBezTo>
                    <a:cubicBezTo>
                      <a:pt x="7" y="20"/>
                      <a:pt x="6" y="19"/>
                      <a:pt x="6" y="16"/>
                    </a:cubicBezTo>
                    <a:cubicBezTo>
                      <a:pt x="6" y="13"/>
                      <a:pt x="7" y="11"/>
                      <a:pt x="8" y="10"/>
                    </a:cubicBezTo>
                    <a:cubicBezTo>
                      <a:pt x="8" y="9"/>
                      <a:pt x="10" y="9"/>
                      <a:pt x="11" y="9"/>
                    </a:cubicBezTo>
                    <a:cubicBezTo>
                      <a:pt x="12" y="9"/>
                      <a:pt x="12" y="9"/>
                      <a:pt x="13" y="9"/>
                    </a:cubicBezTo>
                    <a:cubicBezTo>
                      <a:pt x="14" y="10"/>
                      <a:pt x="14" y="11"/>
                      <a:pt x="15" y="12"/>
                    </a:cubicBezTo>
                    <a:cubicBezTo>
                      <a:pt x="15" y="12"/>
                      <a:pt x="15" y="14"/>
                      <a:pt x="16" y="17"/>
                    </a:cubicBezTo>
                    <a:cubicBezTo>
                      <a:pt x="17" y="21"/>
                      <a:pt x="18" y="24"/>
                      <a:pt x="19" y="27"/>
                    </a:cubicBezTo>
                    <a:cubicBezTo>
                      <a:pt x="20" y="29"/>
                      <a:pt x="21" y="30"/>
                      <a:pt x="23" y="32"/>
                    </a:cubicBezTo>
                    <a:cubicBezTo>
                      <a:pt x="25" y="33"/>
                      <a:pt x="26" y="34"/>
                      <a:pt x="29" y="34"/>
                    </a:cubicBezTo>
                    <a:cubicBezTo>
                      <a:pt x="31" y="34"/>
                      <a:pt x="33" y="33"/>
                      <a:pt x="35" y="32"/>
                    </a:cubicBezTo>
                    <a:cubicBezTo>
                      <a:pt x="37" y="30"/>
                      <a:pt x="39" y="28"/>
                      <a:pt x="40" y="26"/>
                    </a:cubicBezTo>
                    <a:cubicBezTo>
                      <a:pt x="41" y="23"/>
                      <a:pt x="42" y="21"/>
                      <a:pt x="42" y="18"/>
                    </a:cubicBezTo>
                    <a:cubicBezTo>
                      <a:pt x="42" y="12"/>
                      <a:pt x="41" y="8"/>
                      <a:pt x="39" y="6"/>
                    </a:cubicBezTo>
                    <a:cubicBezTo>
                      <a:pt x="36" y="3"/>
                      <a:pt x="33" y="1"/>
                      <a:pt x="29" y="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08" name="Freeform 1083"/>
              <p:cNvSpPr>
                <a:spLocks noEditPoints="1"/>
              </p:cNvSpPr>
              <p:nvPr/>
            </p:nvSpPr>
            <p:spPr bwMode="auto">
              <a:xfrm flipV="1">
                <a:off x="2389" y="3332"/>
                <a:ext cx="42" cy="37"/>
              </a:xfrm>
              <a:custGeom>
                <a:avLst/>
                <a:gdLst>
                  <a:gd name="T0" fmla="*/ 21 w 42"/>
                  <a:gd name="T1" fmla="*/ 0 h 37"/>
                  <a:gd name="T2" fmla="*/ 4 w 42"/>
                  <a:gd name="T3" fmla="*/ 6 h 37"/>
                  <a:gd name="T4" fmla="*/ 0 w 42"/>
                  <a:gd name="T5" fmla="*/ 18 h 37"/>
                  <a:gd name="T6" fmla="*/ 5 w 42"/>
                  <a:gd name="T7" fmla="*/ 31 h 37"/>
                  <a:gd name="T8" fmla="*/ 20 w 42"/>
                  <a:gd name="T9" fmla="*/ 37 h 37"/>
                  <a:gd name="T10" fmla="*/ 32 w 42"/>
                  <a:gd name="T11" fmla="*/ 34 h 37"/>
                  <a:gd name="T12" fmla="*/ 39 w 42"/>
                  <a:gd name="T13" fmla="*/ 28 h 37"/>
                  <a:gd name="T14" fmla="*/ 42 w 42"/>
                  <a:gd name="T15" fmla="*/ 18 h 37"/>
                  <a:gd name="T16" fmla="*/ 36 w 42"/>
                  <a:gd name="T17" fmla="*/ 5 h 37"/>
                  <a:gd name="T18" fmla="*/ 21 w 42"/>
                  <a:gd name="T19" fmla="*/ 0 h 37"/>
                  <a:gd name="T20" fmla="*/ 21 w 42"/>
                  <a:gd name="T21" fmla="*/ 7 h 37"/>
                  <a:gd name="T22" fmla="*/ 32 w 42"/>
                  <a:gd name="T23" fmla="*/ 11 h 37"/>
                  <a:gd name="T24" fmla="*/ 35 w 42"/>
                  <a:gd name="T25" fmla="*/ 18 h 37"/>
                  <a:gd name="T26" fmla="*/ 32 w 42"/>
                  <a:gd name="T27" fmla="*/ 26 h 37"/>
                  <a:gd name="T28" fmla="*/ 21 w 42"/>
                  <a:gd name="T29" fmla="*/ 29 h 37"/>
                  <a:gd name="T30" fmla="*/ 10 w 42"/>
                  <a:gd name="T31" fmla="*/ 26 h 37"/>
                  <a:gd name="T32" fmla="*/ 6 w 42"/>
                  <a:gd name="T33" fmla="*/ 18 h 37"/>
                  <a:gd name="T34" fmla="*/ 10 w 42"/>
                  <a:gd name="T35" fmla="*/ 11 h 37"/>
                  <a:gd name="T36" fmla="*/ 21 w 42"/>
                  <a:gd name="T37" fmla="*/ 7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
                  <a:gd name="T58" fmla="*/ 0 h 37"/>
                  <a:gd name="T59" fmla="*/ 42 w 42"/>
                  <a:gd name="T60" fmla="*/ 37 h 3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 h="37">
                    <a:moveTo>
                      <a:pt x="21" y="0"/>
                    </a:moveTo>
                    <a:cubicBezTo>
                      <a:pt x="13" y="0"/>
                      <a:pt x="8" y="2"/>
                      <a:pt x="4" y="6"/>
                    </a:cubicBezTo>
                    <a:cubicBezTo>
                      <a:pt x="1" y="9"/>
                      <a:pt x="0" y="14"/>
                      <a:pt x="0" y="18"/>
                    </a:cubicBezTo>
                    <a:cubicBezTo>
                      <a:pt x="0" y="24"/>
                      <a:pt x="2" y="28"/>
                      <a:pt x="5" y="31"/>
                    </a:cubicBezTo>
                    <a:cubicBezTo>
                      <a:pt x="9" y="35"/>
                      <a:pt x="14" y="37"/>
                      <a:pt x="20" y="37"/>
                    </a:cubicBezTo>
                    <a:cubicBezTo>
                      <a:pt x="25" y="37"/>
                      <a:pt x="29" y="36"/>
                      <a:pt x="32" y="34"/>
                    </a:cubicBezTo>
                    <a:cubicBezTo>
                      <a:pt x="35" y="33"/>
                      <a:pt x="38" y="31"/>
                      <a:pt x="39" y="28"/>
                    </a:cubicBezTo>
                    <a:cubicBezTo>
                      <a:pt x="41" y="25"/>
                      <a:pt x="42" y="22"/>
                      <a:pt x="42" y="18"/>
                    </a:cubicBezTo>
                    <a:cubicBezTo>
                      <a:pt x="42" y="13"/>
                      <a:pt x="40" y="9"/>
                      <a:pt x="36" y="5"/>
                    </a:cubicBezTo>
                    <a:cubicBezTo>
                      <a:pt x="33" y="2"/>
                      <a:pt x="28" y="0"/>
                      <a:pt x="21" y="0"/>
                    </a:cubicBezTo>
                    <a:close/>
                    <a:moveTo>
                      <a:pt x="21" y="7"/>
                    </a:moveTo>
                    <a:cubicBezTo>
                      <a:pt x="26" y="7"/>
                      <a:pt x="29" y="8"/>
                      <a:pt x="32" y="11"/>
                    </a:cubicBezTo>
                    <a:cubicBezTo>
                      <a:pt x="34" y="13"/>
                      <a:pt x="35" y="15"/>
                      <a:pt x="35" y="18"/>
                    </a:cubicBezTo>
                    <a:cubicBezTo>
                      <a:pt x="35" y="21"/>
                      <a:pt x="34" y="24"/>
                      <a:pt x="32" y="26"/>
                    </a:cubicBezTo>
                    <a:cubicBezTo>
                      <a:pt x="29" y="28"/>
                      <a:pt x="26" y="29"/>
                      <a:pt x="21" y="29"/>
                    </a:cubicBezTo>
                    <a:cubicBezTo>
                      <a:pt x="16" y="29"/>
                      <a:pt x="12" y="28"/>
                      <a:pt x="10" y="26"/>
                    </a:cubicBezTo>
                    <a:cubicBezTo>
                      <a:pt x="7" y="24"/>
                      <a:pt x="6" y="21"/>
                      <a:pt x="6" y="18"/>
                    </a:cubicBezTo>
                    <a:cubicBezTo>
                      <a:pt x="6" y="15"/>
                      <a:pt x="7" y="13"/>
                      <a:pt x="10" y="11"/>
                    </a:cubicBezTo>
                    <a:cubicBezTo>
                      <a:pt x="12" y="8"/>
                      <a:pt x="16" y="7"/>
                      <a:pt x="21" y="7"/>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09" name="Freeform 1084"/>
              <p:cNvSpPr>
                <a:spLocks/>
              </p:cNvSpPr>
              <p:nvPr/>
            </p:nvSpPr>
            <p:spPr bwMode="auto">
              <a:xfrm flipV="1">
                <a:off x="2389" y="3292"/>
                <a:ext cx="41" cy="36"/>
              </a:xfrm>
              <a:custGeom>
                <a:avLst/>
                <a:gdLst>
                  <a:gd name="T0" fmla="*/ 41 w 41"/>
                  <a:gd name="T1" fmla="*/ 14 h 36"/>
                  <a:gd name="T2" fmla="*/ 0 w 41"/>
                  <a:gd name="T3" fmla="*/ 0 h 36"/>
                  <a:gd name="T4" fmla="*/ 0 w 41"/>
                  <a:gd name="T5" fmla="*/ 7 h 36"/>
                  <a:gd name="T6" fmla="*/ 25 w 41"/>
                  <a:gd name="T7" fmla="*/ 15 h 36"/>
                  <a:gd name="T8" fmla="*/ 33 w 41"/>
                  <a:gd name="T9" fmla="*/ 18 h 36"/>
                  <a:gd name="T10" fmla="*/ 25 w 41"/>
                  <a:gd name="T11" fmla="*/ 20 h 36"/>
                  <a:gd name="T12" fmla="*/ 0 w 41"/>
                  <a:gd name="T13" fmla="*/ 28 h 36"/>
                  <a:gd name="T14" fmla="*/ 0 w 41"/>
                  <a:gd name="T15" fmla="*/ 36 h 36"/>
                  <a:gd name="T16" fmla="*/ 41 w 41"/>
                  <a:gd name="T17" fmla="*/ 23 h 36"/>
                  <a:gd name="T18" fmla="*/ 41 w 41"/>
                  <a:gd name="T19" fmla="*/ 14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36"/>
                  <a:gd name="T32" fmla="*/ 41 w 41"/>
                  <a:gd name="T33" fmla="*/ 36 h 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36">
                    <a:moveTo>
                      <a:pt x="41" y="14"/>
                    </a:moveTo>
                    <a:lnTo>
                      <a:pt x="0" y="0"/>
                    </a:lnTo>
                    <a:lnTo>
                      <a:pt x="0" y="7"/>
                    </a:lnTo>
                    <a:lnTo>
                      <a:pt x="25" y="15"/>
                    </a:lnTo>
                    <a:cubicBezTo>
                      <a:pt x="27" y="16"/>
                      <a:pt x="30" y="17"/>
                      <a:pt x="33" y="18"/>
                    </a:cubicBezTo>
                    <a:cubicBezTo>
                      <a:pt x="31" y="18"/>
                      <a:pt x="28" y="19"/>
                      <a:pt x="25" y="20"/>
                    </a:cubicBezTo>
                    <a:lnTo>
                      <a:pt x="0" y="28"/>
                    </a:lnTo>
                    <a:lnTo>
                      <a:pt x="0" y="36"/>
                    </a:lnTo>
                    <a:lnTo>
                      <a:pt x="41" y="23"/>
                    </a:lnTo>
                    <a:lnTo>
                      <a:pt x="41" y="14"/>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10" name="Freeform 1085"/>
              <p:cNvSpPr>
                <a:spLocks noEditPoints="1"/>
              </p:cNvSpPr>
              <p:nvPr/>
            </p:nvSpPr>
            <p:spPr bwMode="auto">
              <a:xfrm flipV="1">
                <a:off x="2389" y="3251"/>
                <a:ext cx="42" cy="38"/>
              </a:xfrm>
              <a:custGeom>
                <a:avLst/>
                <a:gdLst>
                  <a:gd name="T0" fmla="*/ 29 w 42"/>
                  <a:gd name="T1" fmla="*/ 30 h 38"/>
                  <a:gd name="T2" fmla="*/ 30 w 42"/>
                  <a:gd name="T3" fmla="*/ 37 h 38"/>
                  <a:gd name="T4" fmla="*/ 39 w 42"/>
                  <a:gd name="T5" fmla="*/ 31 h 38"/>
                  <a:gd name="T6" fmla="*/ 42 w 42"/>
                  <a:gd name="T7" fmla="*/ 20 h 38"/>
                  <a:gd name="T8" fmla="*/ 36 w 42"/>
                  <a:gd name="T9" fmla="*/ 6 h 38"/>
                  <a:gd name="T10" fmla="*/ 21 w 42"/>
                  <a:gd name="T11" fmla="*/ 0 h 38"/>
                  <a:gd name="T12" fmla="*/ 5 w 42"/>
                  <a:gd name="T13" fmla="*/ 6 h 38"/>
                  <a:gd name="T14" fmla="*/ 0 w 42"/>
                  <a:gd name="T15" fmla="*/ 19 h 38"/>
                  <a:gd name="T16" fmla="*/ 5 w 42"/>
                  <a:gd name="T17" fmla="*/ 32 h 38"/>
                  <a:gd name="T18" fmla="*/ 21 w 42"/>
                  <a:gd name="T19" fmla="*/ 38 h 38"/>
                  <a:gd name="T20" fmla="*/ 22 w 42"/>
                  <a:gd name="T21" fmla="*/ 38 h 38"/>
                  <a:gd name="T22" fmla="*/ 22 w 42"/>
                  <a:gd name="T23" fmla="*/ 8 h 38"/>
                  <a:gd name="T24" fmla="*/ 32 w 42"/>
                  <a:gd name="T25" fmla="*/ 11 h 38"/>
                  <a:gd name="T26" fmla="*/ 35 w 42"/>
                  <a:gd name="T27" fmla="*/ 20 h 38"/>
                  <a:gd name="T28" fmla="*/ 34 w 42"/>
                  <a:gd name="T29" fmla="*/ 26 h 38"/>
                  <a:gd name="T30" fmla="*/ 29 w 42"/>
                  <a:gd name="T31" fmla="*/ 30 h 38"/>
                  <a:gd name="T32" fmla="*/ 16 w 42"/>
                  <a:gd name="T33" fmla="*/ 8 h 38"/>
                  <a:gd name="T34" fmla="*/ 16 w 42"/>
                  <a:gd name="T35" fmla="*/ 30 h 38"/>
                  <a:gd name="T36" fmla="*/ 9 w 42"/>
                  <a:gd name="T37" fmla="*/ 28 h 38"/>
                  <a:gd name="T38" fmla="*/ 6 w 42"/>
                  <a:gd name="T39" fmla="*/ 19 h 38"/>
                  <a:gd name="T40" fmla="*/ 9 w 42"/>
                  <a:gd name="T41" fmla="*/ 11 h 38"/>
                  <a:gd name="T42" fmla="*/ 16 w 42"/>
                  <a:gd name="T43" fmla="*/ 8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38"/>
                  <a:gd name="T68" fmla="*/ 42 w 42"/>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38">
                    <a:moveTo>
                      <a:pt x="29" y="30"/>
                    </a:moveTo>
                    <a:lnTo>
                      <a:pt x="30" y="37"/>
                    </a:lnTo>
                    <a:cubicBezTo>
                      <a:pt x="34" y="36"/>
                      <a:pt x="36" y="34"/>
                      <a:pt x="39" y="31"/>
                    </a:cubicBezTo>
                    <a:cubicBezTo>
                      <a:pt x="41" y="28"/>
                      <a:pt x="42" y="24"/>
                      <a:pt x="42" y="20"/>
                    </a:cubicBezTo>
                    <a:cubicBezTo>
                      <a:pt x="42" y="14"/>
                      <a:pt x="40" y="9"/>
                      <a:pt x="36" y="6"/>
                    </a:cubicBezTo>
                    <a:cubicBezTo>
                      <a:pt x="33" y="2"/>
                      <a:pt x="28" y="0"/>
                      <a:pt x="21" y="0"/>
                    </a:cubicBezTo>
                    <a:cubicBezTo>
                      <a:pt x="14" y="0"/>
                      <a:pt x="9" y="2"/>
                      <a:pt x="5" y="6"/>
                    </a:cubicBezTo>
                    <a:cubicBezTo>
                      <a:pt x="2" y="9"/>
                      <a:pt x="0" y="14"/>
                      <a:pt x="0" y="19"/>
                    </a:cubicBezTo>
                    <a:cubicBezTo>
                      <a:pt x="0" y="25"/>
                      <a:pt x="2" y="29"/>
                      <a:pt x="5" y="32"/>
                    </a:cubicBezTo>
                    <a:cubicBezTo>
                      <a:pt x="9" y="36"/>
                      <a:pt x="14" y="38"/>
                      <a:pt x="21" y="38"/>
                    </a:cubicBezTo>
                    <a:cubicBezTo>
                      <a:pt x="21" y="38"/>
                      <a:pt x="22" y="38"/>
                      <a:pt x="22" y="38"/>
                    </a:cubicBezTo>
                    <a:lnTo>
                      <a:pt x="22" y="8"/>
                    </a:lnTo>
                    <a:cubicBezTo>
                      <a:pt x="27" y="8"/>
                      <a:pt x="30" y="9"/>
                      <a:pt x="32" y="11"/>
                    </a:cubicBezTo>
                    <a:cubicBezTo>
                      <a:pt x="34" y="14"/>
                      <a:pt x="35" y="16"/>
                      <a:pt x="35" y="20"/>
                    </a:cubicBezTo>
                    <a:cubicBezTo>
                      <a:pt x="35" y="22"/>
                      <a:pt x="35" y="24"/>
                      <a:pt x="34" y="26"/>
                    </a:cubicBezTo>
                    <a:cubicBezTo>
                      <a:pt x="33" y="28"/>
                      <a:pt x="31" y="29"/>
                      <a:pt x="29" y="30"/>
                    </a:cubicBezTo>
                    <a:close/>
                    <a:moveTo>
                      <a:pt x="16" y="8"/>
                    </a:moveTo>
                    <a:lnTo>
                      <a:pt x="16" y="30"/>
                    </a:lnTo>
                    <a:cubicBezTo>
                      <a:pt x="13" y="30"/>
                      <a:pt x="11" y="29"/>
                      <a:pt x="9" y="28"/>
                    </a:cubicBezTo>
                    <a:cubicBezTo>
                      <a:pt x="7" y="25"/>
                      <a:pt x="6" y="23"/>
                      <a:pt x="6" y="19"/>
                    </a:cubicBezTo>
                    <a:cubicBezTo>
                      <a:pt x="6" y="16"/>
                      <a:pt x="7" y="13"/>
                      <a:pt x="9" y="11"/>
                    </a:cubicBezTo>
                    <a:cubicBezTo>
                      <a:pt x="11" y="9"/>
                      <a:pt x="13" y="8"/>
                      <a:pt x="16" y="8"/>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11" name="Freeform 1086"/>
              <p:cNvSpPr>
                <a:spLocks/>
              </p:cNvSpPr>
              <p:nvPr/>
            </p:nvSpPr>
            <p:spPr bwMode="auto">
              <a:xfrm flipV="1">
                <a:off x="2389" y="3221"/>
                <a:ext cx="41" cy="22"/>
              </a:xfrm>
              <a:custGeom>
                <a:avLst/>
                <a:gdLst>
                  <a:gd name="T0" fmla="*/ 41 w 41"/>
                  <a:gd name="T1" fmla="*/ 0 h 22"/>
                  <a:gd name="T2" fmla="*/ 0 w 41"/>
                  <a:gd name="T3" fmla="*/ 0 h 22"/>
                  <a:gd name="T4" fmla="*/ 0 w 41"/>
                  <a:gd name="T5" fmla="*/ 7 h 22"/>
                  <a:gd name="T6" fmla="*/ 6 w 41"/>
                  <a:gd name="T7" fmla="*/ 7 h 22"/>
                  <a:gd name="T8" fmla="*/ 1 w 41"/>
                  <a:gd name="T9" fmla="*/ 11 h 22"/>
                  <a:gd name="T10" fmla="*/ 0 w 41"/>
                  <a:gd name="T11" fmla="*/ 15 h 22"/>
                  <a:gd name="T12" fmla="*/ 2 w 41"/>
                  <a:gd name="T13" fmla="*/ 22 h 22"/>
                  <a:gd name="T14" fmla="*/ 8 w 41"/>
                  <a:gd name="T15" fmla="*/ 19 h 22"/>
                  <a:gd name="T16" fmla="*/ 6 w 41"/>
                  <a:gd name="T17" fmla="*/ 15 h 22"/>
                  <a:gd name="T18" fmla="*/ 8 w 41"/>
                  <a:gd name="T19" fmla="*/ 11 h 22"/>
                  <a:gd name="T20" fmla="*/ 11 w 41"/>
                  <a:gd name="T21" fmla="*/ 9 h 22"/>
                  <a:gd name="T22" fmla="*/ 19 w 41"/>
                  <a:gd name="T23" fmla="*/ 8 h 22"/>
                  <a:gd name="T24" fmla="*/ 41 w 41"/>
                  <a:gd name="T25" fmla="*/ 8 h 22"/>
                  <a:gd name="T26" fmla="*/ 41 w 41"/>
                  <a:gd name="T27" fmla="*/ 0 h 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
                  <a:gd name="T43" fmla="*/ 0 h 22"/>
                  <a:gd name="T44" fmla="*/ 41 w 41"/>
                  <a:gd name="T45" fmla="*/ 22 h 2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 h="22">
                    <a:moveTo>
                      <a:pt x="41" y="0"/>
                    </a:moveTo>
                    <a:lnTo>
                      <a:pt x="0" y="0"/>
                    </a:lnTo>
                    <a:lnTo>
                      <a:pt x="0" y="7"/>
                    </a:lnTo>
                    <a:lnTo>
                      <a:pt x="6" y="7"/>
                    </a:lnTo>
                    <a:cubicBezTo>
                      <a:pt x="4" y="8"/>
                      <a:pt x="2" y="10"/>
                      <a:pt x="1" y="11"/>
                    </a:cubicBezTo>
                    <a:cubicBezTo>
                      <a:pt x="0" y="12"/>
                      <a:pt x="0" y="14"/>
                      <a:pt x="0" y="15"/>
                    </a:cubicBezTo>
                    <a:cubicBezTo>
                      <a:pt x="0" y="17"/>
                      <a:pt x="0" y="19"/>
                      <a:pt x="2" y="22"/>
                    </a:cubicBezTo>
                    <a:lnTo>
                      <a:pt x="8" y="19"/>
                    </a:lnTo>
                    <a:cubicBezTo>
                      <a:pt x="7" y="18"/>
                      <a:pt x="6" y="16"/>
                      <a:pt x="6" y="15"/>
                    </a:cubicBezTo>
                    <a:cubicBezTo>
                      <a:pt x="6" y="13"/>
                      <a:pt x="7" y="12"/>
                      <a:pt x="8" y="11"/>
                    </a:cubicBezTo>
                    <a:cubicBezTo>
                      <a:pt x="8" y="10"/>
                      <a:pt x="10" y="9"/>
                      <a:pt x="11" y="9"/>
                    </a:cubicBezTo>
                    <a:cubicBezTo>
                      <a:pt x="14" y="8"/>
                      <a:pt x="17" y="8"/>
                      <a:pt x="19" y="8"/>
                    </a:cubicBezTo>
                    <a:lnTo>
                      <a:pt x="41" y="8"/>
                    </a:lnTo>
                    <a:lnTo>
                      <a:pt x="41"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12" name="Freeform 1087"/>
              <p:cNvSpPr>
                <a:spLocks noEditPoints="1"/>
              </p:cNvSpPr>
              <p:nvPr/>
            </p:nvSpPr>
            <p:spPr bwMode="auto">
              <a:xfrm flipV="1">
                <a:off x="2389" y="3161"/>
                <a:ext cx="56" cy="35"/>
              </a:xfrm>
              <a:custGeom>
                <a:avLst/>
                <a:gdLst>
                  <a:gd name="T0" fmla="*/ 56 w 56"/>
                  <a:gd name="T1" fmla="*/ 0 h 35"/>
                  <a:gd name="T2" fmla="*/ 0 w 56"/>
                  <a:gd name="T3" fmla="*/ 0 h 35"/>
                  <a:gd name="T4" fmla="*/ 0 w 56"/>
                  <a:gd name="T5" fmla="*/ 8 h 35"/>
                  <a:gd name="T6" fmla="*/ 7 w 56"/>
                  <a:gd name="T7" fmla="*/ 8 h 35"/>
                  <a:gd name="T8" fmla="*/ 1 w 56"/>
                  <a:gd name="T9" fmla="*/ 13 h 35"/>
                  <a:gd name="T10" fmla="*/ 0 w 56"/>
                  <a:gd name="T11" fmla="*/ 19 h 35"/>
                  <a:gd name="T12" fmla="*/ 2 w 56"/>
                  <a:gd name="T13" fmla="*/ 28 h 35"/>
                  <a:gd name="T14" fmla="*/ 10 w 56"/>
                  <a:gd name="T15" fmla="*/ 33 h 35"/>
                  <a:gd name="T16" fmla="*/ 20 w 56"/>
                  <a:gd name="T17" fmla="*/ 35 h 35"/>
                  <a:gd name="T18" fmla="*/ 32 w 56"/>
                  <a:gd name="T19" fmla="*/ 33 h 35"/>
                  <a:gd name="T20" fmla="*/ 39 w 56"/>
                  <a:gd name="T21" fmla="*/ 27 h 35"/>
                  <a:gd name="T22" fmla="*/ 42 w 56"/>
                  <a:gd name="T23" fmla="*/ 18 h 35"/>
                  <a:gd name="T24" fmla="*/ 40 w 56"/>
                  <a:gd name="T25" fmla="*/ 12 h 35"/>
                  <a:gd name="T26" fmla="*/ 36 w 56"/>
                  <a:gd name="T27" fmla="*/ 8 h 35"/>
                  <a:gd name="T28" fmla="*/ 56 w 56"/>
                  <a:gd name="T29" fmla="*/ 8 h 35"/>
                  <a:gd name="T30" fmla="*/ 56 w 56"/>
                  <a:gd name="T31" fmla="*/ 0 h 35"/>
                  <a:gd name="T32" fmla="*/ 21 w 56"/>
                  <a:gd name="T33" fmla="*/ 8 h 35"/>
                  <a:gd name="T34" fmla="*/ 32 w 56"/>
                  <a:gd name="T35" fmla="*/ 11 h 35"/>
                  <a:gd name="T36" fmla="*/ 35 w 56"/>
                  <a:gd name="T37" fmla="*/ 18 h 35"/>
                  <a:gd name="T38" fmla="*/ 32 w 56"/>
                  <a:gd name="T39" fmla="*/ 25 h 35"/>
                  <a:gd name="T40" fmla="*/ 21 w 56"/>
                  <a:gd name="T41" fmla="*/ 28 h 35"/>
                  <a:gd name="T42" fmla="*/ 10 w 56"/>
                  <a:gd name="T43" fmla="*/ 25 h 35"/>
                  <a:gd name="T44" fmla="*/ 6 w 56"/>
                  <a:gd name="T45" fmla="*/ 18 h 35"/>
                  <a:gd name="T46" fmla="*/ 10 w 56"/>
                  <a:gd name="T47" fmla="*/ 11 h 35"/>
                  <a:gd name="T48" fmla="*/ 21 w 56"/>
                  <a:gd name="T49" fmla="*/ 8 h 3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6"/>
                  <a:gd name="T76" fmla="*/ 0 h 35"/>
                  <a:gd name="T77" fmla="*/ 56 w 56"/>
                  <a:gd name="T78" fmla="*/ 35 h 3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6" h="35">
                    <a:moveTo>
                      <a:pt x="56" y="0"/>
                    </a:moveTo>
                    <a:lnTo>
                      <a:pt x="0" y="0"/>
                    </a:lnTo>
                    <a:lnTo>
                      <a:pt x="0" y="8"/>
                    </a:lnTo>
                    <a:lnTo>
                      <a:pt x="7" y="8"/>
                    </a:lnTo>
                    <a:cubicBezTo>
                      <a:pt x="5" y="9"/>
                      <a:pt x="3" y="11"/>
                      <a:pt x="1" y="13"/>
                    </a:cubicBezTo>
                    <a:cubicBezTo>
                      <a:pt x="0" y="14"/>
                      <a:pt x="0" y="16"/>
                      <a:pt x="0" y="19"/>
                    </a:cubicBezTo>
                    <a:cubicBezTo>
                      <a:pt x="0" y="22"/>
                      <a:pt x="1" y="25"/>
                      <a:pt x="2" y="28"/>
                    </a:cubicBezTo>
                    <a:cubicBezTo>
                      <a:pt x="4" y="30"/>
                      <a:pt x="7" y="32"/>
                      <a:pt x="10" y="33"/>
                    </a:cubicBezTo>
                    <a:cubicBezTo>
                      <a:pt x="13" y="35"/>
                      <a:pt x="17" y="35"/>
                      <a:pt x="20" y="35"/>
                    </a:cubicBezTo>
                    <a:cubicBezTo>
                      <a:pt x="25" y="35"/>
                      <a:pt x="28" y="35"/>
                      <a:pt x="32" y="33"/>
                    </a:cubicBezTo>
                    <a:cubicBezTo>
                      <a:pt x="35" y="32"/>
                      <a:pt x="37" y="30"/>
                      <a:pt x="39" y="27"/>
                    </a:cubicBezTo>
                    <a:cubicBezTo>
                      <a:pt x="41" y="24"/>
                      <a:pt x="42" y="21"/>
                      <a:pt x="42" y="18"/>
                    </a:cubicBezTo>
                    <a:cubicBezTo>
                      <a:pt x="42" y="16"/>
                      <a:pt x="41" y="14"/>
                      <a:pt x="40" y="12"/>
                    </a:cubicBezTo>
                    <a:cubicBezTo>
                      <a:pt x="39" y="10"/>
                      <a:pt x="38" y="9"/>
                      <a:pt x="36" y="8"/>
                    </a:cubicBezTo>
                    <a:lnTo>
                      <a:pt x="56" y="8"/>
                    </a:lnTo>
                    <a:lnTo>
                      <a:pt x="56" y="0"/>
                    </a:lnTo>
                    <a:close/>
                    <a:moveTo>
                      <a:pt x="21" y="8"/>
                    </a:moveTo>
                    <a:cubicBezTo>
                      <a:pt x="26" y="8"/>
                      <a:pt x="30" y="9"/>
                      <a:pt x="32" y="11"/>
                    </a:cubicBezTo>
                    <a:cubicBezTo>
                      <a:pt x="34" y="13"/>
                      <a:pt x="35" y="15"/>
                      <a:pt x="35" y="18"/>
                    </a:cubicBezTo>
                    <a:cubicBezTo>
                      <a:pt x="35" y="21"/>
                      <a:pt x="34" y="23"/>
                      <a:pt x="32" y="25"/>
                    </a:cubicBezTo>
                    <a:cubicBezTo>
                      <a:pt x="29" y="27"/>
                      <a:pt x="26" y="28"/>
                      <a:pt x="21" y="28"/>
                    </a:cubicBezTo>
                    <a:cubicBezTo>
                      <a:pt x="16" y="28"/>
                      <a:pt x="12" y="27"/>
                      <a:pt x="10" y="25"/>
                    </a:cubicBezTo>
                    <a:cubicBezTo>
                      <a:pt x="7" y="23"/>
                      <a:pt x="6" y="21"/>
                      <a:pt x="6" y="18"/>
                    </a:cubicBezTo>
                    <a:cubicBezTo>
                      <a:pt x="6" y="15"/>
                      <a:pt x="7" y="13"/>
                      <a:pt x="10" y="11"/>
                    </a:cubicBezTo>
                    <a:cubicBezTo>
                      <a:pt x="13" y="9"/>
                      <a:pt x="16" y="8"/>
                      <a:pt x="21" y="8"/>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13" name="Freeform 1088"/>
              <p:cNvSpPr>
                <a:spLocks/>
              </p:cNvSpPr>
              <p:nvPr/>
            </p:nvSpPr>
            <p:spPr bwMode="auto">
              <a:xfrm flipV="1">
                <a:off x="2374" y="3108"/>
                <a:ext cx="56" cy="43"/>
              </a:xfrm>
              <a:custGeom>
                <a:avLst/>
                <a:gdLst>
                  <a:gd name="T0" fmla="*/ 56 w 56"/>
                  <a:gd name="T1" fmla="*/ 0 h 43"/>
                  <a:gd name="T2" fmla="*/ 0 w 56"/>
                  <a:gd name="T3" fmla="*/ 0 h 43"/>
                  <a:gd name="T4" fmla="*/ 0 w 56"/>
                  <a:gd name="T5" fmla="*/ 7 h 43"/>
                  <a:gd name="T6" fmla="*/ 23 w 56"/>
                  <a:gd name="T7" fmla="*/ 7 h 43"/>
                  <a:gd name="T8" fmla="*/ 23 w 56"/>
                  <a:gd name="T9" fmla="*/ 36 h 43"/>
                  <a:gd name="T10" fmla="*/ 0 w 56"/>
                  <a:gd name="T11" fmla="*/ 36 h 43"/>
                  <a:gd name="T12" fmla="*/ 0 w 56"/>
                  <a:gd name="T13" fmla="*/ 43 h 43"/>
                  <a:gd name="T14" fmla="*/ 56 w 56"/>
                  <a:gd name="T15" fmla="*/ 43 h 43"/>
                  <a:gd name="T16" fmla="*/ 56 w 56"/>
                  <a:gd name="T17" fmla="*/ 36 h 43"/>
                  <a:gd name="T18" fmla="*/ 29 w 56"/>
                  <a:gd name="T19" fmla="*/ 36 h 43"/>
                  <a:gd name="T20" fmla="*/ 29 w 56"/>
                  <a:gd name="T21" fmla="*/ 7 h 43"/>
                  <a:gd name="T22" fmla="*/ 56 w 56"/>
                  <a:gd name="T23" fmla="*/ 7 h 43"/>
                  <a:gd name="T24" fmla="*/ 56 w 56"/>
                  <a:gd name="T25" fmla="*/ 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
                  <a:gd name="T40" fmla="*/ 0 h 43"/>
                  <a:gd name="T41" fmla="*/ 56 w 56"/>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 h="43">
                    <a:moveTo>
                      <a:pt x="56" y="0"/>
                    </a:moveTo>
                    <a:lnTo>
                      <a:pt x="0" y="0"/>
                    </a:lnTo>
                    <a:lnTo>
                      <a:pt x="0" y="7"/>
                    </a:lnTo>
                    <a:lnTo>
                      <a:pt x="23" y="7"/>
                    </a:lnTo>
                    <a:lnTo>
                      <a:pt x="23" y="36"/>
                    </a:lnTo>
                    <a:lnTo>
                      <a:pt x="0" y="36"/>
                    </a:lnTo>
                    <a:lnTo>
                      <a:pt x="0" y="43"/>
                    </a:lnTo>
                    <a:lnTo>
                      <a:pt x="56" y="43"/>
                    </a:lnTo>
                    <a:lnTo>
                      <a:pt x="56" y="36"/>
                    </a:lnTo>
                    <a:lnTo>
                      <a:pt x="29" y="36"/>
                    </a:lnTo>
                    <a:lnTo>
                      <a:pt x="29" y="7"/>
                    </a:lnTo>
                    <a:lnTo>
                      <a:pt x="56" y="7"/>
                    </a:lnTo>
                    <a:lnTo>
                      <a:pt x="56"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14" name="Freeform 1089"/>
              <p:cNvSpPr>
                <a:spLocks noEditPoints="1"/>
              </p:cNvSpPr>
              <p:nvPr/>
            </p:nvSpPr>
            <p:spPr bwMode="auto">
              <a:xfrm flipV="1">
                <a:off x="2390" y="3039"/>
                <a:ext cx="24" cy="37"/>
              </a:xfrm>
              <a:custGeom>
                <a:avLst/>
                <a:gdLst>
                  <a:gd name="T0" fmla="*/ 8 w 24"/>
                  <a:gd name="T1" fmla="*/ 37 h 37"/>
                  <a:gd name="T2" fmla="*/ 8 w 24"/>
                  <a:gd name="T3" fmla="*/ 0 h 37"/>
                  <a:gd name="T4" fmla="*/ 0 w 24"/>
                  <a:gd name="T5" fmla="*/ 0 h 37"/>
                  <a:gd name="T6" fmla="*/ 0 w 24"/>
                  <a:gd name="T7" fmla="*/ 37 h 37"/>
                  <a:gd name="T8" fmla="*/ 8 w 24"/>
                  <a:gd name="T9" fmla="*/ 37 h 37"/>
                  <a:gd name="T10" fmla="*/ 24 w 24"/>
                  <a:gd name="T11" fmla="*/ 37 h 37"/>
                  <a:gd name="T12" fmla="*/ 24 w 24"/>
                  <a:gd name="T13" fmla="*/ 0 h 37"/>
                  <a:gd name="T14" fmla="*/ 17 w 24"/>
                  <a:gd name="T15" fmla="*/ 0 h 37"/>
                  <a:gd name="T16" fmla="*/ 17 w 24"/>
                  <a:gd name="T17" fmla="*/ 37 h 37"/>
                  <a:gd name="T18" fmla="*/ 24 w 24"/>
                  <a:gd name="T19" fmla="*/ 37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37"/>
                  <a:gd name="T32" fmla="*/ 24 w 24"/>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37">
                    <a:moveTo>
                      <a:pt x="8" y="37"/>
                    </a:moveTo>
                    <a:lnTo>
                      <a:pt x="8" y="0"/>
                    </a:lnTo>
                    <a:lnTo>
                      <a:pt x="0" y="0"/>
                    </a:lnTo>
                    <a:lnTo>
                      <a:pt x="0" y="37"/>
                    </a:lnTo>
                    <a:lnTo>
                      <a:pt x="8" y="37"/>
                    </a:lnTo>
                    <a:close/>
                    <a:moveTo>
                      <a:pt x="24" y="37"/>
                    </a:moveTo>
                    <a:lnTo>
                      <a:pt x="24" y="0"/>
                    </a:lnTo>
                    <a:lnTo>
                      <a:pt x="17" y="0"/>
                    </a:lnTo>
                    <a:lnTo>
                      <a:pt x="17" y="37"/>
                    </a:lnTo>
                    <a:lnTo>
                      <a:pt x="24" y="37"/>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15" name="Freeform 1090"/>
              <p:cNvSpPr>
                <a:spLocks/>
              </p:cNvSpPr>
              <p:nvPr/>
            </p:nvSpPr>
            <p:spPr bwMode="auto">
              <a:xfrm flipV="1">
                <a:off x="2374" y="2973"/>
                <a:ext cx="57" cy="36"/>
              </a:xfrm>
              <a:custGeom>
                <a:avLst/>
                <a:gdLst>
                  <a:gd name="T0" fmla="*/ 41 w 57"/>
                  <a:gd name="T1" fmla="*/ 0 h 36"/>
                  <a:gd name="T2" fmla="*/ 41 w 57"/>
                  <a:gd name="T3" fmla="*/ 7 h 36"/>
                  <a:gd name="T4" fmla="*/ 48 w 57"/>
                  <a:gd name="T5" fmla="*/ 11 h 36"/>
                  <a:gd name="T6" fmla="*/ 50 w 57"/>
                  <a:gd name="T7" fmla="*/ 18 h 36"/>
                  <a:gd name="T8" fmla="*/ 47 w 57"/>
                  <a:gd name="T9" fmla="*/ 26 h 36"/>
                  <a:gd name="T10" fmla="*/ 39 w 57"/>
                  <a:gd name="T11" fmla="*/ 29 h 36"/>
                  <a:gd name="T12" fmla="*/ 31 w 57"/>
                  <a:gd name="T13" fmla="*/ 26 h 36"/>
                  <a:gd name="T14" fmla="*/ 29 w 57"/>
                  <a:gd name="T15" fmla="*/ 18 h 36"/>
                  <a:gd name="T16" fmla="*/ 29 w 57"/>
                  <a:gd name="T17" fmla="*/ 14 h 36"/>
                  <a:gd name="T18" fmla="*/ 23 w 57"/>
                  <a:gd name="T19" fmla="*/ 14 h 36"/>
                  <a:gd name="T20" fmla="*/ 23 w 57"/>
                  <a:gd name="T21" fmla="*/ 15 h 36"/>
                  <a:gd name="T22" fmla="*/ 21 w 57"/>
                  <a:gd name="T23" fmla="*/ 23 h 36"/>
                  <a:gd name="T24" fmla="*/ 14 w 57"/>
                  <a:gd name="T25" fmla="*/ 26 h 36"/>
                  <a:gd name="T26" fmla="*/ 9 w 57"/>
                  <a:gd name="T27" fmla="*/ 23 h 36"/>
                  <a:gd name="T28" fmla="*/ 7 w 57"/>
                  <a:gd name="T29" fmla="*/ 17 h 36"/>
                  <a:gd name="T30" fmla="*/ 9 w 57"/>
                  <a:gd name="T31" fmla="*/ 11 h 36"/>
                  <a:gd name="T32" fmla="*/ 15 w 57"/>
                  <a:gd name="T33" fmla="*/ 8 h 36"/>
                  <a:gd name="T34" fmla="*/ 15 w 57"/>
                  <a:gd name="T35" fmla="*/ 1 h 36"/>
                  <a:gd name="T36" fmla="*/ 4 w 57"/>
                  <a:gd name="T37" fmla="*/ 6 h 36"/>
                  <a:gd name="T38" fmla="*/ 0 w 57"/>
                  <a:gd name="T39" fmla="*/ 17 h 36"/>
                  <a:gd name="T40" fmla="*/ 2 w 57"/>
                  <a:gd name="T41" fmla="*/ 25 h 36"/>
                  <a:gd name="T42" fmla="*/ 7 w 57"/>
                  <a:gd name="T43" fmla="*/ 31 h 36"/>
                  <a:gd name="T44" fmla="*/ 14 w 57"/>
                  <a:gd name="T45" fmla="*/ 33 h 36"/>
                  <a:gd name="T46" fmla="*/ 21 w 57"/>
                  <a:gd name="T47" fmla="*/ 31 h 36"/>
                  <a:gd name="T48" fmla="*/ 25 w 57"/>
                  <a:gd name="T49" fmla="*/ 25 h 36"/>
                  <a:gd name="T50" fmla="*/ 30 w 57"/>
                  <a:gd name="T51" fmla="*/ 33 h 36"/>
                  <a:gd name="T52" fmla="*/ 39 w 57"/>
                  <a:gd name="T53" fmla="*/ 36 h 36"/>
                  <a:gd name="T54" fmla="*/ 52 w 57"/>
                  <a:gd name="T55" fmla="*/ 31 h 36"/>
                  <a:gd name="T56" fmla="*/ 57 w 57"/>
                  <a:gd name="T57" fmla="*/ 17 h 36"/>
                  <a:gd name="T58" fmla="*/ 53 w 57"/>
                  <a:gd name="T59" fmla="*/ 5 h 36"/>
                  <a:gd name="T60" fmla="*/ 41 w 57"/>
                  <a:gd name="T61" fmla="*/ 0 h 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7"/>
                  <a:gd name="T94" fmla="*/ 0 h 36"/>
                  <a:gd name="T95" fmla="*/ 57 w 57"/>
                  <a:gd name="T96" fmla="*/ 36 h 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7" h="36">
                    <a:moveTo>
                      <a:pt x="41" y="0"/>
                    </a:moveTo>
                    <a:lnTo>
                      <a:pt x="41" y="7"/>
                    </a:lnTo>
                    <a:cubicBezTo>
                      <a:pt x="44" y="8"/>
                      <a:pt x="47" y="9"/>
                      <a:pt x="48" y="11"/>
                    </a:cubicBezTo>
                    <a:cubicBezTo>
                      <a:pt x="50" y="12"/>
                      <a:pt x="50" y="15"/>
                      <a:pt x="50" y="18"/>
                    </a:cubicBezTo>
                    <a:cubicBezTo>
                      <a:pt x="50" y="21"/>
                      <a:pt x="49" y="24"/>
                      <a:pt x="47" y="26"/>
                    </a:cubicBezTo>
                    <a:cubicBezTo>
                      <a:pt x="45" y="28"/>
                      <a:pt x="42" y="29"/>
                      <a:pt x="39" y="29"/>
                    </a:cubicBezTo>
                    <a:cubicBezTo>
                      <a:pt x="36" y="29"/>
                      <a:pt x="33" y="28"/>
                      <a:pt x="31" y="26"/>
                    </a:cubicBezTo>
                    <a:cubicBezTo>
                      <a:pt x="30" y="24"/>
                      <a:pt x="29" y="21"/>
                      <a:pt x="29" y="18"/>
                    </a:cubicBezTo>
                    <a:cubicBezTo>
                      <a:pt x="29" y="17"/>
                      <a:pt x="29" y="15"/>
                      <a:pt x="29" y="14"/>
                    </a:cubicBezTo>
                    <a:lnTo>
                      <a:pt x="23" y="14"/>
                    </a:lnTo>
                    <a:cubicBezTo>
                      <a:pt x="23" y="15"/>
                      <a:pt x="23" y="15"/>
                      <a:pt x="23" y="15"/>
                    </a:cubicBezTo>
                    <a:cubicBezTo>
                      <a:pt x="23" y="18"/>
                      <a:pt x="22" y="20"/>
                      <a:pt x="21" y="23"/>
                    </a:cubicBezTo>
                    <a:cubicBezTo>
                      <a:pt x="19" y="25"/>
                      <a:pt x="17" y="26"/>
                      <a:pt x="14" y="26"/>
                    </a:cubicBezTo>
                    <a:cubicBezTo>
                      <a:pt x="12" y="26"/>
                      <a:pt x="10" y="25"/>
                      <a:pt x="9" y="23"/>
                    </a:cubicBezTo>
                    <a:cubicBezTo>
                      <a:pt x="7" y="22"/>
                      <a:pt x="7" y="20"/>
                      <a:pt x="7" y="17"/>
                    </a:cubicBezTo>
                    <a:cubicBezTo>
                      <a:pt x="7" y="15"/>
                      <a:pt x="7" y="13"/>
                      <a:pt x="9" y="11"/>
                    </a:cubicBezTo>
                    <a:cubicBezTo>
                      <a:pt x="10" y="9"/>
                      <a:pt x="13" y="8"/>
                      <a:pt x="15" y="8"/>
                    </a:cubicBezTo>
                    <a:lnTo>
                      <a:pt x="15" y="1"/>
                    </a:lnTo>
                    <a:cubicBezTo>
                      <a:pt x="10" y="1"/>
                      <a:pt x="6" y="3"/>
                      <a:pt x="4" y="6"/>
                    </a:cubicBezTo>
                    <a:cubicBezTo>
                      <a:pt x="1" y="9"/>
                      <a:pt x="0" y="13"/>
                      <a:pt x="0" y="17"/>
                    </a:cubicBezTo>
                    <a:cubicBezTo>
                      <a:pt x="0" y="20"/>
                      <a:pt x="1" y="23"/>
                      <a:pt x="2" y="25"/>
                    </a:cubicBezTo>
                    <a:cubicBezTo>
                      <a:pt x="3" y="28"/>
                      <a:pt x="5" y="30"/>
                      <a:pt x="7" y="31"/>
                    </a:cubicBezTo>
                    <a:cubicBezTo>
                      <a:pt x="9" y="32"/>
                      <a:pt x="12" y="33"/>
                      <a:pt x="14" y="33"/>
                    </a:cubicBezTo>
                    <a:cubicBezTo>
                      <a:pt x="17" y="33"/>
                      <a:pt x="19" y="32"/>
                      <a:pt x="21" y="31"/>
                    </a:cubicBezTo>
                    <a:cubicBezTo>
                      <a:pt x="23" y="30"/>
                      <a:pt x="24" y="28"/>
                      <a:pt x="25" y="25"/>
                    </a:cubicBezTo>
                    <a:cubicBezTo>
                      <a:pt x="26" y="29"/>
                      <a:pt x="28" y="31"/>
                      <a:pt x="30" y="33"/>
                    </a:cubicBezTo>
                    <a:cubicBezTo>
                      <a:pt x="32" y="35"/>
                      <a:pt x="35" y="36"/>
                      <a:pt x="39" y="36"/>
                    </a:cubicBezTo>
                    <a:cubicBezTo>
                      <a:pt x="44" y="36"/>
                      <a:pt x="48" y="34"/>
                      <a:pt x="52" y="31"/>
                    </a:cubicBezTo>
                    <a:cubicBezTo>
                      <a:pt x="55" y="27"/>
                      <a:pt x="57" y="23"/>
                      <a:pt x="57" y="17"/>
                    </a:cubicBezTo>
                    <a:cubicBezTo>
                      <a:pt x="57" y="13"/>
                      <a:pt x="55" y="9"/>
                      <a:pt x="53" y="5"/>
                    </a:cubicBezTo>
                    <a:cubicBezTo>
                      <a:pt x="50" y="2"/>
                      <a:pt x="46" y="0"/>
                      <a:pt x="41" y="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16" name="Rectangle 1091"/>
              <p:cNvSpPr>
                <a:spLocks noChangeArrowheads="1"/>
              </p:cNvSpPr>
              <p:nvPr/>
            </p:nvSpPr>
            <p:spPr bwMode="auto">
              <a:xfrm>
                <a:off x="2423" y="2955"/>
                <a:ext cx="7" cy="7"/>
              </a:xfrm>
              <a:prstGeom prst="rect">
                <a:avLst/>
              </a:prstGeom>
              <a:solidFill>
                <a:srgbClr val="000000"/>
              </a:solidFill>
              <a:ln w="0" cap="rnd">
                <a:solidFill>
                  <a:srgbClr val="000000"/>
                </a:solidFill>
                <a:round/>
                <a:headEnd/>
                <a:tailEnd/>
              </a:ln>
            </p:spPr>
            <p:txBody>
              <a:bodyPr/>
              <a:lstStyle/>
              <a:p>
                <a:pPr eaLnBrk="0" hangingPunct="0"/>
                <a:endParaRPr lang="en-US"/>
              </a:p>
            </p:txBody>
          </p:sp>
          <p:sp>
            <p:nvSpPr>
              <p:cNvPr id="67717" name="Freeform 1092"/>
              <p:cNvSpPr>
                <a:spLocks/>
              </p:cNvSpPr>
              <p:nvPr/>
            </p:nvSpPr>
            <p:spPr bwMode="auto">
              <a:xfrm flipV="1">
                <a:off x="2374" y="2909"/>
                <a:ext cx="56" cy="36"/>
              </a:xfrm>
              <a:custGeom>
                <a:avLst/>
                <a:gdLst>
                  <a:gd name="T0" fmla="*/ 49 w 56"/>
                  <a:gd name="T1" fmla="*/ 36 h 36"/>
                  <a:gd name="T2" fmla="*/ 56 w 56"/>
                  <a:gd name="T3" fmla="*/ 36 h 36"/>
                  <a:gd name="T4" fmla="*/ 56 w 56"/>
                  <a:gd name="T5" fmla="*/ 0 h 36"/>
                  <a:gd name="T6" fmla="*/ 51 w 56"/>
                  <a:gd name="T7" fmla="*/ 0 h 36"/>
                  <a:gd name="T8" fmla="*/ 43 w 56"/>
                  <a:gd name="T9" fmla="*/ 5 h 36"/>
                  <a:gd name="T10" fmla="*/ 35 w 56"/>
                  <a:gd name="T11" fmla="*/ 13 h 36"/>
                  <a:gd name="T12" fmla="*/ 23 w 56"/>
                  <a:gd name="T13" fmla="*/ 25 h 36"/>
                  <a:gd name="T14" fmla="*/ 16 w 56"/>
                  <a:gd name="T15" fmla="*/ 28 h 36"/>
                  <a:gd name="T16" fmla="*/ 9 w 56"/>
                  <a:gd name="T17" fmla="*/ 25 h 36"/>
                  <a:gd name="T18" fmla="*/ 7 w 56"/>
                  <a:gd name="T19" fmla="*/ 18 h 36"/>
                  <a:gd name="T20" fmla="*/ 9 w 56"/>
                  <a:gd name="T21" fmla="*/ 11 h 36"/>
                  <a:gd name="T22" fmla="*/ 16 w 56"/>
                  <a:gd name="T23" fmla="*/ 8 h 36"/>
                  <a:gd name="T24" fmla="*/ 15 w 56"/>
                  <a:gd name="T25" fmla="*/ 1 h 36"/>
                  <a:gd name="T26" fmla="*/ 4 w 56"/>
                  <a:gd name="T27" fmla="*/ 6 h 36"/>
                  <a:gd name="T28" fmla="*/ 0 w 56"/>
                  <a:gd name="T29" fmla="*/ 18 h 36"/>
                  <a:gd name="T30" fmla="*/ 5 w 56"/>
                  <a:gd name="T31" fmla="*/ 31 h 36"/>
                  <a:gd name="T32" fmla="*/ 15 w 56"/>
                  <a:gd name="T33" fmla="*/ 35 h 36"/>
                  <a:gd name="T34" fmla="*/ 22 w 56"/>
                  <a:gd name="T35" fmla="*/ 34 h 36"/>
                  <a:gd name="T36" fmla="*/ 29 w 56"/>
                  <a:gd name="T37" fmla="*/ 30 h 36"/>
                  <a:gd name="T38" fmla="*/ 38 w 56"/>
                  <a:gd name="T39" fmla="*/ 20 h 36"/>
                  <a:gd name="T40" fmla="*/ 45 w 56"/>
                  <a:gd name="T41" fmla="*/ 12 h 36"/>
                  <a:gd name="T42" fmla="*/ 49 w 56"/>
                  <a:gd name="T43" fmla="*/ 9 h 36"/>
                  <a:gd name="T44" fmla="*/ 49 w 56"/>
                  <a:gd name="T45" fmla="*/ 36 h 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
                  <a:gd name="T70" fmla="*/ 0 h 36"/>
                  <a:gd name="T71" fmla="*/ 56 w 56"/>
                  <a:gd name="T72" fmla="*/ 36 h 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 h="36">
                    <a:moveTo>
                      <a:pt x="49" y="36"/>
                    </a:moveTo>
                    <a:lnTo>
                      <a:pt x="56" y="36"/>
                    </a:lnTo>
                    <a:lnTo>
                      <a:pt x="56" y="0"/>
                    </a:lnTo>
                    <a:cubicBezTo>
                      <a:pt x="54" y="0"/>
                      <a:pt x="53" y="0"/>
                      <a:pt x="51" y="0"/>
                    </a:cubicBezTo>
                    <a:cubicBezTo>
                      <a:pt x="48" y="1"/>
                      <a:pt x="46" y="3"/>
                      <a:pt x="43" y="5"/>
                    </a:cubicBezTo>
                    <a:cubicBezTo>
                      <a:pt x="41" y="6"/>
                      <a:pt x="38" y="9"/>
                      <a:pt x="35" y="13"/>
                    </a:cubicBezTo>
                    <a:cubicBezTo>
                      <a:pt x="30" y="19"/>
                      <a:pt x="26" y="23"/>
                      <a:pt x="23" y="25"/>
                    </a:cubicBezTo>
                    <a:cubicBezTo>
                      <a:pt x="21" y="27"/>
                      <a:pt x="18" y="28"/>
                      <a:pt x="16" y="28"/>
                    </a:cubicBezTo>
                    <a:cubicBezTo>
                      <a:pt x="13" y="28"/>
                      <a:pt x="11" y="27"/>
                      <a:pt x="9" y="25"/>
                    </a:cubicBezTo>
                    <a:cubicBezTo>
                      <a:pt x="7" y="24"/>
                      <a:pt x="7" y="21"/>
                      <a:pt x="7" y="18"/>
                    </a:cubicBezTo>
                    <a:cubicBezTo>
                      <a:pt x="7" y="15"/>
                      <a:pt x="7" y="13"/>
                      <a:pt x="9" y="11"/>
                    </a:cubicBezTo>
                    <a:cubicBezTo>
                      <a:pt x="11" y="9"/>
                      <a:pt x="13" y="8"/>
                      <a:pt x="16" y="8"/>
                    </a:cubicBezTo>
                    <a:lnTo>
                      <a:pt x="15" y="1"/>
                    </a:lnTo>
                    <a:cubicBezTo>
                      <a:pt x="10" y="1"/>
                      <a:pt x="7" y="3"/>
                      <a:pt x="4" y="6"/>
                    </a:cubicBezTo>
                    <a:cubicBezTo>
                      <a:pt x="1" y="9"/>
                      <a:pt x="0" y="13"/>
                      <a:pt x="0" y="18"/>
                    </a:cubicBezTo>
                    <a:cubicBezTo>
                      <a:pt x="0" y="24"/>
                      <a:pt x="2" y="28"/>
                      <a:pt x="5" y="31"/>
                    </a:cubicBezTo>
                    <a:cubicBezTo>
                      <a:pt x="7" y="34"/>
                      <a:pt x="11" y="35"/>
                      <a:pt x="15" y="35"/>
                    </a:cubicBezTo>
                    <a:cubicBezTo>
                      <a:pt x="18" y="35"/>
                      <a:pt x="20" y="35"/>
                      <a:pt x="22" y="34"/>
                    </a:cubicBezTo>
                    <a:cubicBezTo>
                      <a:pt x="24" y="33"/>
                      <a:pt x="26" y="32"/>
                      <a:pt x="29" y="30"/>
                    </a:cubicBezTo>
                    <a:cubicBezTo>
                      <a:pt x="31" y="28"/>
                      <a:pt x="34" y="25"/>
                      <a:pt x="38" y="20"/>
                    </a:cubicBezTo>
                    <a:cubicBezTo>
                      <a:pt x="42" y="16"/>
                      <a:pt x="44" y="13"/>
                      <a:pt x="45" y="12"/>
                    </a:cubicBezTo>
                    <a:cubicBezTo>
                      <a:pt x="46" y="11"/>
                      <a:pt x="48" y="10"/>
                      <a:pt x="49" y="9"/>
                    </a:cubicBezTo>
                    <a:lnTo>
                      <a:pt x="49" y="36"/>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18" name="Freeform 1093"/>
              <p:cNvSpPr>
                <a:spLocks noEditPoints="1"/>
              </p:cNvSpPr>
              <p:nvPr/>
            </p:nvSpPr>
            <p:spPr bwMode="auto">
              <a:xfrm flipV="1">
                <a:off x="2374" y="2865"/>
                <a:ext cx="57" cy="37"/>
              </a:xfrm>
              <a:custGeom>
                <a:avLst/>
                <a:gdLst>
                  <a:gd name="T0" fmla="*/ 15 w 57"/>
                  <a:gd name="T1" fmla="*/ 36 h 37"/>
                  <a:gd name="T2" fmla="*/ 15 w 57"/>
                  <a:gd name="T3" fmla="*/ 29 h 37"/>
                  <a:gd name="T4" fmla="*/ 10 w 57"/>
                  <a:gd name="T5" fmla="*/ 26 h 37"/>
                  <a:gd name="T6" fmla="*/ 7 w 57"/>
                  <a:gd name="T7" fmla="*/ 20 h 37"/>
                  <a:gd name="T8" fmla="*/ 8 w 57"/>
                  <a:gd name="T9" fmla="*/ 13 h 37"/>
                  <a:gd name="T10" fmla="*/ 15 w 57"/>
                  <a:gd name="T11" fmla="*/ 9 h 37"/>
                  <a:gd name="T12" fmla="*/ 27 w 57"/>
                  <a:gd name="T13" fmla="*/ 7 h 37"/>
                  <a:gd name="T14" fmla="*/ 21 w 57"/>
                  <a:gd name="T15" fmla="*/ 13 h 37"/>
                  <a:gd name="T16" fmla="*/ 20 w 57"/>
                  <a:gd name="T17" fmla="*/ 20 h 37"/>
                  <a:gd name="T18" fmla="*/ 25 w 57"/>
                  <a:gd name="T19" fmla="*/ 32 h 37"/>
                  <a:gd name="T20" fmla="*/ 38 w 57"/>
                  <a:gd name="T21" fmla="*/ 37 h 37"/>
                  <a:gd name="T22" fmla="*/ 47 w 57"/>
                  <a:gd name="T23" fmla="*/ 35 h 37"/>
                  <a:gd name="T24" fmla="*/ 54 w 57"/>
                  <a:gd name="T25" fmla="*/ 28 h 37"/>
                  <a:gd name="T26" fmla="*/ 57 w 57"/>
                  <a:gd name="T27" fmla="*/ 19 h 37"/>
                  <a:gd name="T28" fmla="*/ 51 w 57"/>
                  <a:gd name="T29" fmla="*/ 5 h 37"/>
                  <a:gd name="T30" fmla="*/ 30 w 57"/>
                  <a:gd name="T31" fmla="*/ 0 h 37"/>
                  <a:gd name="T32" fmla="*/ 6 w 57"/>
                  <a:gd name="T33" fmla="*/ 6 h 37"/>
                  <a:gd name="T34" fmla="*/ 0 w 57"/>
                  <a:gd name="T35" fmla="*/ 20 h 37"/>
                  <a:gd name="T36" fmla="*/ 4 w 57"/>
                  <a:gd name="T37" fmla="*/ 31 h 37"/>
                  <a:gd name="T38" fmla="*/ 15 w 57"/>
                  <a:gd name="T39" fmla="*/ 36 h 37"/>
                  <a:gd name="T40" fmla="*/ 38 w 57"/>
                  <a:gd name="T41" fmla="*/ 7 h 37"/>
                  <a:gd name="T42" fmla="*/ 44 w 57"/>
                  <a:gd name="T43" fmla="*/ 9 h 37"/>
                  <a:gd name="T44" fmla="*/ 49 w 57"/>
                  <a:gd name="T45" fmla="*/ 13 h 37"/>
                  <a:gd name="T46" fmla="*/ 50 w 57"/>
                  <a:gd name="T47" fmla="*/ 19 h 37"/>
                  <a:gd name="T48" fmla="*/ 47 w 57"/>
                  <a:gd name="T49" fmla="*/ 27 h 37"/>
                  <a:gd name="T50" fmla="*/ 38 w 57"/>
                  <a:gd name="T51" fmla="*/ 30 h 37"/>
                  <a:gd name="T52" fmla="*/ 29 w 57"/>
                  <a:gd name="T53" fmla="*/ 27 h 37"/>
                  <a:gd name="T54" fmla="*/ 26 w 57"/>
                  <a:gd name="T55" fmla="*/ 18 h 37"/>
                  <a:gd name="T56" fmla="*/ 29 w 57"/>
                  <a:gd name="T57" fmla="*/ 10 h 37"/>
                  <a:gd name="T58" fmla="*/ 38 w 57"/>
                  <a:gd name="T59" fmla="*/ 7 h 3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7"/>
                  <a:gd name="T91" fmla="*/ 0 h 37"/>
                  <a:gd name="T92" fmla="*/ 57 w 57"/>
                  <a:gd name="T93" fmla="*/ 37 h 3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7" h="37">
                    <a:moveTo>
                      <a:pt x="15" y="36"/>
                    </a:moveTo>
                    <a:lnTo>
                      <a:pt x="15" y="29"/>
                    </a:lnTo>
                    <a:cubicBezTo>
                      <a:pt x="13" y="28"/>
                      <a:pt x="11" y="27"/>
                      <a:pt x="10" y="26"/>
                    </a:cubicBezTo>
                    <a:cubicBezTo>
                      <a:pt x="8" y="24"/>
                      <a:pt x="7" y="22"/>
                      <a:pt x="7" y="20"/>
                    </a:cubicBezTo>
                    <a:cubicBezTo>
                      <a:pt x="7" y="17"/>
                      <a:pt x="7" y="15"/>
                      <a:pt x="8" y="13"/>
                    </a:cubicBezTo>
                    <a:cubicBezTo>
                      <a:pt x="10" y="12"/>
                      <a:pt x="12" y="10"/>
                      <a:pt x="15" y="9"/>
                    </a:cubicBezTo>
                    <a:cubicBezTo>
                      <a:pt x="17" y="8"/>
                      <a:pt x="21" y="7"/>
                      <a:pt x="27" y="7"/>
                    </a:cubicBezTo>
                    <a:cubicBezTo>
                      <a:pt x="24" y="9"/>
                      <a:pt x="23" y="11"/>
                      <a:pt x="21" y="13"/>
                    </a:cubicBezTo>
                    <a:cubicBezTo>
                      <a:pt x="20" y="15"/>
                      <a:pt x="20" y="18"/>
                      <a:pt x="20" y="20"/>
                    </a:cubicBezTo>
                    <a:cubicBezTo>
                      <a:pt x="20" y="25"/>
                      <a:pt x="21" y="29"/>
                      <a:pt x="25" y="32"/>
                    </a:cubicBezTo>
                    <a:cubicBezTo>
                      <a:pt x="28" y="35"/>
                      <a:pt x="32" y="37"/>
                      <a:pt x="38" y="37"/>
                    </a:cubicBezTo>
                    <a:cubicBezTo>
                      <a:pt x="41" y="37"/>
                      <a:pt x="44" y="36"/>
                      <a:pt x="47" y="35"/>
                    </a:cubicBezTo>
                    <a:cubicBezTo>
                      <a:pt x="50" y="33"/>
                      <a:pt x="53" y="31"/>
                      <a:pt x="54" y="28"/>
                    </a:cubicBezTo>
                    <a:cubicBezTo>
                      <a:pt x="56" y="26"/>
                      <a:pt x="57" y="23"/>
                      <a:pt x="57" y="19"/>
                    </a:cubicBezTo>
                    <a:cubicBezTo>
                      <a:pt x="57" y="14"/>
                      <a:pt x="55" y="9"/>
                      <a:pt x="51" y="5"/>
                    </a:cubicBezTo>
                    <a:cubicBezTo>
                      <a:pt x="46" y="2"/>
                      <a:pt x="39" y="0"/>
                      <a:pt x="30" y="0"/>
                    </a:cubicBezTo>
                    <a:cubicBezTo>
                      <a:pt x="19" y="0"/>
                      <a:pt x="11" y="2"/>
                      <a:pt x="6" y="6"/>
                    </a:cubicBezTo>
                    <a:cubicBezTo>
                      <a:pt x="2" y="9"/>
                      <a:pt x="0" y="14"/>
                      <a:pt x="0" y="20"/>
                    </a:cubicBezTo>
                    <a:cubicBezTo>
                      <a:pt x="0" y="25"/>
                      <a:pt x="1" y="28"/>
                      <a:pt x="4" y="31"/>
                    </a:cubicBezTo>
                    <a:cubicBezTo>
                      <a:pt x="7" y="34"/>
                      <a:pt x="10" y="36"/>
                      <a:pt x="15" y="36"/>
                    </a:cubicBezTo>
                    <a:close/>
                    <a:moveTo>
                      <a:pt x="38" y="7"/>
                    </a:moveTo>
                    <a:cubicBezTo>
                      <a:pt x="40" y="7"/>
                      <a:pt x="42" y="7"/>
                      <a:pt x="44" y="9"/>
                    </a:cubicBezTo>
                    <a:cubicBezTo>
                      <a:pt x="46" y="10"/>
                      <a:pt x="48" y="11"/>
                      <a:pt x="49" y="13"/>
                    </a:cubicBezTo>
                    <a:cubicBezTo>
                      <a:pt x="50" y="14"/>
                      <a:pt x="50" y="16"/>
                      <a:pt x="50" y="19"/>
                    </a:cubicBezTo>
                    <a:cubicBezTo>
                      <a:pt x="50" y="22"/>
                      <a:pt x="49" y="25"/>
                      <a:pt x="47" y="27"/>
                    </a:cubicBezTo>
                    <a:cubicBezTo>
                      <a:pt x="45" y="29"/>
                      <a:pt x="42" y="30"/>
                      <a:pt x="38" y="30"/>
                    </a:cubicBezTo>
                    <a:cubicBezTo>
                      <a:pt x="34" y="30"/>
                      <a:pt x="31" y="29"/>
                      <a:pt x="29" y="27"/>
                    </a:cubicBezTo>
                    <a:cubicBezTo>
                      <a:pt x="27" y="25"/>
                      <a:pt x="26" y="22"/>
                      <a:pt x="26" y="18"/>
                    </a:cubicBezTo>
                    <a:cubicBezTo>
                      <a:pt x="26" y="15"/>
                      <a:pt x="27" y="13"/>
                      <a:pt x="29" y="10"/>
                    </a:cubicBezTo>
                    <a:cubicBezTo>
                      <a:pt x="31" y="8"/>
                      <a:pt x="34" y="7"/>
                      <a:pt x="38" y="7"/>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19" name="Line 1094"/>
              <p:cNvSpPr>
                <a:spLocks noChangeShapeType="1"/>
              </p:cNvSpPr>
              <p:nvPr/>
            </p:nvSpPr>
            <p:spPr bwMode="auto">
              <a:xfrm flipH="1" flipV="1">
                <a:off x="2369" y="2711"/>
                <a:ext cx="31" cy="104"/>
              </a:xfrm>
              <a:prstGeom prst="line">
                <a:avLst/>
              </a:prstGeom>
              <a:noFill/>
              <a:ln w="0" cap="rnd">
                <a:solidFill>
                  <a:srgbClr val="000000"/>
                </a:solidFill>
                <a:round/>
                <a:headEnd/>
                <a:tailEnd/>
              </a:ln>
            </p:spPr>
            <p:txBody>
              <a:bodyPr/>
              <a:lstStyle/>
              <a:p>
                <a:endParaRPr lang="en-US"/>
              </a:p>
            </p:txBody>
          </p:sp>
          <p:sp>
            <p:nvSpPr>
              <p:cNvPr id="67720" name="Freeform 1095"/>
              <p:cNvSpPr>
                <a:spLocks/>
              </p:cNvSpPr>
              <p:nvPr/>
            </p:nvSpPr>
            <p:spPr bwMode="auto">
              <a:xfrm flipV="1">
                <a:off x="2344" y="2629"/>
                <a:ext cx="45" cy="89"/>
              </a:xfrm>
              <a:custGeom>
                <a:avLst/>
                <a:gdLst>
                  <a:gd name="T0" fmla="*/ 0 w 45"/>
                  <a:gd name="T1" fmla="*/ 89 h 89"/>
                  <a:gd name="T2" fmla="*/ 45 w 45"/>
                  <a:gd name="T3" fmla="*/ 13 h 89"/>
                  <a:gd name="T4" fmla="*/ 4 w 45"/>
                  <a:gd name="T5" fmla="*/ 0 h 89"/>
                  <a:gd name="T6" fmla="*/ 0 w 45"/>
                  <a:gd name="T7" fmla="*/ 89 h 89"/>
                  <a:gd name="T8" fmla="*/ 0 60000 65536"/>
                  <a:gd name="T9" fmla="*/ 0 60000 65536"/>
                  <a:gd name="T10" fmla="*/ 0 60000 65536"/>
                  <a:gd name="T11" fmla="*/ 0 60000 65536"/>
                  <a:gd name="T12" fmla="*/ 0 w 45"/>
                  <a:gd name="T13" fmla="*/ 0 h 89"/>
                  <a:gd name="T14" fmla="*/ 45 w 45"/>
                  <a:gd name="T15" fmla="*/ 89 h 89"/>
                </a:gdLst>
                <a:ahLst/>
                <a:cxnLst>
                  <a:cxn ang="T8">
                    <a:pos x="T0" y="T1"/>
                  </a:cxn>
                  <a:cxn ang="T9">
                    <a:pos x="T2" y="T3"/>
                  </a:cxn>
                  <a:cxn ang="T10">
                    <a:pos x="T4" y="T5"/>
                  </a:cxn>
                  <a:cxn ang="T11">
                    <a:pos x="T6" y="T7"/>
                  </a:cxn>
                </a:cxnLst>
                <a:rect l="T12" t="T13" r="T14" b="T15"/>
                <a:pathLst>
                  <a:path w="45" h="89">
                    <a:moveTo>
                      <a:pt x="0" y="89"/>
                    </a:moveTo>
                    <a:lnTo>
                      <a:pt x="45" y="13"/>
                    </a:lnTo>
                    <a:lnTo>
                      <a:pt x="4" y="0"/>
                    </a:lnTo>
                    <a:lnTo>
                      <a:pt x="0" y="89"/>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21" name="Oval 1096"/>
              <p:cNvSpPr>
                <a:spLocks noChangeArrowheads="1"/>
              </p:cNvSpPr>
              <p:nvPr/>
            </p:nvSpPr>
            <p:spPr bwMode="auto">
              <a:xfrm>
                <a:off x="2310" y="2580"/>
                <a:ext cx="49" cy="49"/>
              </a:xfrm>
              <a:prstGeom prst="ellipse">
                <a:avLst/>
              </a:prstGeom>
              <a:solidFill>
                <a:srgbClr val="FFFFFF"/>
              </a:solidFill>
              <a:ln w="0" cap="rnd">
                <a:solidFill>
                  <a:srgbClr val="FFFFFF"/>
                </a:solidFill>
                <a:round/>
                <a:headEnd/>
                <a:tailEnd/>
              </a:ln>
            </p:spPr>
            <p:txBody>
              <a:bodyPr/>
              <a:lstStyle/>
              <a:p>
                <a:pPr eaLnBrk="0" hangingPunct="0"/>
                <a:endParaRPr lang="en-US"/>
              </a:p>
            </p:txBody>
          </p:sp>
          <p:sp>
            <p:nvSpPr>
              <p:cNvPr id="67722" name="Oval 1097"/>
              <p:cNvSpPr>
                <a:spLocks noChangeArrowheads="1"/>
              </p:cNvSpPr>
              <p:nvPr/>
            </p:nvSpPr>
            <p:spPr bwMode="auto">
              <a:xfrm>
                <a:off x="2310" y="2580"/>
                <a:ext cx="49" cy="49"/>
              </a:xfrm>
              <a:prstGeom prst="ellipse">
                <a:avLst/>
              </a:prstGeom>
              <a:solidFill>
                <a:srgbClr val="FFFFFF"/>
              </a:solidFill>
              <a:ln w="0" cap="rnd">
                <a:solidFill>
                  <a:srgbClr val="000000"/>
                </a:solidFill>
                <a:round/>
                <a:headEnd/>
                <a:tailEnd/>
              </a:ln>
            </p:spPr>
            <p:txBody>
              <a:bodyPr/>
              <a:lstStyle/>
              <a:p>
                <a:pPr eaLnBrk="0" hangingPunct="0"/>
                <a:endParaRPr lang="en-US"/>
              </a:p>
            </p:txBody>
          </p:sp>
          <p:sp>
            <p:nvSpPr>
              <p:cNvPr id="67723" name="Freeform 1098"/>
              <p:cNvSpPr>
                <a:spLocks noEditPoints="1"/>
              </p:cNvSpPr>
              <p:nvPr/>
            </p:nvSpPr>
            <p:spPr bwMode="auto">
              <a:xfrm flipV="1">
                <a:off x="1813" y="647"/>
                <a:ext cx="1612" cy="2817"/>
              </a:xfrm>
              <a:custGeom>
                <a:avLst/>
                <a:gdLst>
                  <a:gd name="T0" fmla="*/ 57 w 1613"/>
                  <a:gd name="T1" fmla="*/ 70 h 2818"/>
                  <a:gd name="T2" fmla="*/ 79 w 1613"/>
                  <a:gd name="T3" fmla="*/ 97 h 2818"/>
                  <a:gd name="T4" fmla="*/ 151 w 1613"/>
                  <a:gd name="T5" fmla="*/ 187 h 2818"/>
                  <a:gd name="T6" fmla="*/ 206 w 1613"/>
                  <a:gd name="T7" fmla="*/ 257 h 2818"/>
                  <a:gd name="T8" fmla="*/ 232 w 1613"/>
                  <a:gd name="T9" fmla="*/ 290 h 2818"/>
                  <a:gd name="T10" fmla="*/ 299 w 1613"/>
                  <a:gd name="T11" fmla="*/ 375 h 2818"/>
                  <a:gd name="T12" fmla="*/ 354 w 1613"/>
                  <a:gd name="T13" fmla="*/ 446 h 2818"/>
                  <a:gd name="T14" fmla="*/ 428 w 1613"/>
                  <a:gd name="T15" fmla="*/ 541 h 2818"/>
                  <a:gd name="T16" fmla="*/ 483 w 1613"/>
                  <a:gd name="T17" fmla="*/ 612 h 2818"/>
                  <a:gd name="T18" fmla="*/ 520 w 1613"/>
                  <a:gd name="T19" fmla="*/ 659 h 2818"/>
                  <a:gd name="T20" fmla="*/ 594 w 1613"/>
                  <a:gd name="T21" fmla="*/ 754 h 2818"/>
                  <a:gd name="T22" fmla="*/ 667 w 1613"/>
                  <a:gd name="T23" fmla="*/ 849 h 2818"/>
                  <a:gd name="T24" fmla="*/ 734 w 1613"/>
                  <a:gd name="T25" fmla="*/ 948 h 2818"/>
                  <a:gd name="T26" fmla="*/ 794 w 1613"/>
                  <a:gd name="T27" fmla="*/ 1052 h 2818"/>
                  <a:gd name="T28" fmla="*/ 848 w 1613"/>
                  <a:gd name="T29" fmla="*/ 1159 h 2818"/>
                  <a:gd name="T30" fmla="*/ 888 w 1613"/>
                  <a:gd name="T31" fmla="*/ 1240 h 2818"/>
                  <a:gd name="T32" fmla="*/ 930 w 1613"/>
                  <a:gd name="T33" fmla="*/ 1352 h 2818"/>
                  <a:gd name="T34" fmla="*/ 954 w 1613"/>
                  <a:gd name="T35" fmla="*/ 1417 h 2818"/>
                  <a:gd name="T36" fmla="*/ 962 w 1613"/>
                  <a:gd name="T37" fmla="*/ 1448 h 2818"/>
                  <a:gd name="T38" fmla="*/ 973 w 1613"/>
                  <a:gd name="T39" fmla="*/ 1494 h 2818"/>
                  <a:gd name="T40" fmla="*/ 992 w 1613"/>
                  <a:gd name="T41" fmla="*/ 1583 h 2818"/>
                  <a:gd name="T42" fmla="*/ 1012 w 1613"/>
                  <a:gd name="T43" fmla="*/ 1673 h 2818"/>
                  <a:gd name="T44" fmla="*/ 1031 w 1613"/>
                  <a:gd name="T45" fmla="*/ 1727 h 2818"/>
                  <a:gd name="T46" fmla="*/ 1066 w 1613"/>
                  <a:gd name="T47" fmla="*/ 1810 h 2818"/>
                  <a:gd name="T48" fmla="*/ 1095 w 1613"/>
                  <a:gd name="T49" fmla="*/ 1866 h 2818"/>
                  <a:gd name="T50" fmla="*/ 1139 w 1613"/>
                  <a:gd name="T51" fmla="*/ 1941 h 2818"/>
                  <a:gd name="T52" fmla="*/ 1185 w 1613"/>
                  <a:gd name="T53" fmla="*/ 2018 h 2818"/>
                  <a:gd name="T54" fmla="*/ 1246 w 1613"/>
                  <a:gd name="T55" fmla="*/ 2121 h 2818"/>
                  <a:gd name="T56" fmla="*/ 1305 w 1613"/>
                  <a:gd name="T57" fmla="*/ 2226 h 2818"/>
                  <a:gd name="T58" fmla="*/ 1362 w 1613"/>
                  <a:gd name="T59" fmla="*/ 2331 h 2818"/>
                  <a:gd name="T60" fmla="*/ 1388 w 1613"/>
                  <a:gd name="T61" fmla="*/ 2378 h 2818"/>
                  <a:gd name="T62" fmla="*/ 1432 w 1613"/>
                  <a:gd name="T63" fmla="*/ 2464 h 2818"/>
                  <a:gd name="T64" fmla="*/ 1455 w 1613"/>
                  <a:gd name="T65" fmla="*/ 2509 h 2818"/>
                  <a:gd name="T66" fmla="*/ 1473 w 1613"/>
                  <a:gd name="T67" fmla="*/ 2544 h 2818"/>
                  <a:gd name="T68" fmla="*/ 1487 w 1613"/>
                  <a:gd name="T69" fmla="*/ 2572 h 2818"/>
                  <a:gd name="T70" fmla="*/ 1499 w 1613"/>
                  <a:gd name="T71" fmla="*/ 2598 h 2818"/>
                  <a:gd name="T72" fmla="*/ 1510 w 1613"/>
                  <a:gd name="T73" fmla="*/ 2624 h 2818"/>
                  <a:gd name="T74" fmla="*/ 1522 w 1613"/>
                  <a:gd name="T75" fmla="*/ 2645 h 2818"/>
                  <a:gd name="T76" fmla="*/ 1539 w 1613"/>
                  <a:gd name="T77" fmla="*/ 2679 h 2818"/>
                  <a:gd name="T78" fmla="*/ 1542 w 1613"/>
                  <a:gd name="T79" fmla="*/ 2685 h 2818"/>
                  <a:gd name="T80" fmla="*/ 1578 w 1613"/>
                  <a:gd name="T81" fmla="*/ 2760 h 2818"/>
                  <a:gd name="T82" fmla="*/ 1612 w 1613"/>
                  <a:gd name="T83" fmla="*/ 2817 h 281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13"/>
                  <a:gd name="T127" fmla="*/ 0 h 2818"/>
                  <a:gd name="T128" fmla="*/ 1613 w 1613"/>
                  <a:gd name="T129" fmla="*/ 2818 h 281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13" h="2818">
                    <a:moveTo>
                      <a:pt x="0" y="0"/>
                    </a:moveTo>
                    <a:lnTo>
                      <a:pt x="57" y="70"/>
                    </a:lnTo>
                    <a:moveTo>
                      <a:pt x="76" y="93"/>
                    </a:moveTo>
                    <a:lnTo>
                      <a:pt x="79" y="97"/>
                    </a:lnTo>
                    <a:lnTo>
                      <a:pt x="132" y="163"/>
                    </a:lnTo>
                    <a:moveTo>
                      <a:pt x="151" y="187"/>
                    </a:moveTo>
                    <a:lnTo>
                      <a:pt x="156" y="194"/>
                    </a:lnTo>
                    <a:lnTo>
                      <a:pt x="206" y="257"/>
                    </a:lnTo>
                    <a:moveTo>
                      <a:pt x="225" y="281"/>
                    </a:moveTo>
                    <a:lnTo>
                      <a:pt x="232" y="290"/>
                    </a:lnTo>
                    <a:lnTo>
                      <a:pt x="280" y="352"/>
                    </a:lnTo>
                    <a:moveTo>
                      <a:pt x="299" y="375"/>
                    </a:moveTo>
                    <a:lnTo>
                      <a:pt x="308" y="387"/>
                    </a:lnTo>
                    <a:lnTo>
                      <a:pt x="354" y="446"/>
                    </a:lnTo>
                    <a:moveTo>
                      <a:pt x="373" y="470"/>
                    </a:moveTo>
                    <a:lnTo>
                      <a:pt x="428" y="541"/>
                    </a:lnTo>
                    <a:moveTo>
                      <a:pt x="446" y="565"/>
                    </a:moveTo>
                    <a:lnTo>
                      <a:pt x="483" y="612"/>
                    </a:lnTo>
                    <a:lnTo>
                      <a:pt x="502" y="636"/>
                    </a:lnTo>
                    <a:moveTo>
                      <a:pt x="520" y="659"/>
                    </a:moveTo>
                    <a:lnTo>
                      <a:pt x="575" y="730"/>
                    </a:lnTo>
                    <a:moveTo>
                      <a:pt x="594" y="754"/>
                    </a:moveTo>
                    <a:lnTo>
                      <a:pt x="649" y="825"/>
                    </a:lnTo>
                    <a:moveTo>
                      <a:pt x="667" y="849"/>
                    </a:moveTo>
                    <a:lnTo>
                      <a:pt x="718" y="923"/>
                    </a:lnTo>
                    <a:moveTo>
                      <a:pt x="734" y="948"/>
                    </a:moveTo>
                    <a:lnTo>
                      <a:pt x="780" y="1026"/>
                    </a:lnTo>
                    <a:moveTo>
                      <a:pt x="794" y="1052"/>
                    </a:moveTo>
                    <a:lnTo>
                      <a:pt x="836" y="1132"/>
                    </a:lnTo>
                    <a:moveTo>
                      <a:pt x="849" y="1159"/>
                    </a:moveTo>
                    <a:lnTo>
                      <a:pt x="883" y="1224"/>
                    </a:lnTo>
                    <a:lnTo>
                      <a:pt x="889" y="1240"/>
                    </a:lnTo>
                    <a:moveTo>
                      <a:pt x="899" y="1268"/>
                    </a:moveTo>
                    <a:lnTo>
                      <a:pt x="931" y="1352"/>
                    </a:lnTo>
                    <a:moveTo>
                      <a:pt x="941" y="1380"/>
                    </a:moveTo>
                    <a:lnTo>
                      <a:pt x="955" y="1418"/>
                    </a:lnTo>
                    <a:moveTo>
                      <a:pt x="955" y="1418"/>
                    </a:moveTo>
                    <a:lnTo>
                      <a:pt x="963" y="1449"/>
                    </a:lnTo>
                    <a:lnTo>
                      <a:pt x="968" y="1466"/>
                    </a:lnTo>
                    <a:moveTo>
                      <a:pt x="974" y="1495"/>
                    </a:moveTo>
                    <a:lnTo>
                      <a:pt x="991" y="1577"/>
                    </a:lnTo>
                    <a:lnTo>
                      <a:pt x="993" y="1584"/>
                    </a:lnTo>
                    <a:moveTo>
                      <a:pt x="999" y="1613"/>
                    </a:moveTo>
                    <a:lnTo>
                      <a:pt x="1013" y="1674"/>
                    </a:lnTo>
                    <a:lnTo>
                      <a:pt x="1022" y="1700"/>
                    </a:lnTo>
                    <a:moveTo>
                      <a:pt x="1032" y="1728"/>
                    </a:moveTo>
                    <a:lnTo>
                      <a:pt x="1047" y="1770"/>
                    </a:lnTo>
                    <a:lnTo>
                      <a:pt x="1067" y="1811"/>
                    </a:lnTo>
                    <a:moveTo>
                      <a:pt x="1081" y="1837"/>
                    </a:moveTo>
                    <a:lnTo>
                      <a:pt x="1096" y="1867"/>
                    </a:lnTo>
                    <a:lnTo>
                      <a:pt x="1125" y="1916"/>
                    </a:lnTo>
                    <a:moveTo>
                      <a:pt x="1140" y="1942"/>
                    </a:moveTo>
                    <a:lnTo>
                      <a:pt x="1172" y="1995"/>
                    </a:lnTo>
                    <a:lnTo>
                      <a:pt x="1186" y="2019"/>
                    </a:lnTo>
                    <a:moveTo>
                      <a:pt x="1201" y="2045"/>
                    </a:moveTo>
                    <a:lnTo>
                      <a:pt x="1247" y="2122"/>
                    </a:lnTo>
                    <a:moveTo>
                      <a:pt x="1262" y="2149"/>
                    </a:moveTo>
                    <a:lnTo>
                      <a:pt x="1306" y="2227"/>
                    </a:lnTo>
                    <a:moveTo>
                      <a:pt x="1320" y="2253"/>
                    </a:moveTo>
                    <a:lnTo>
                      <a:pt x="1363" y="2332"/>
                    </a:lnTo>
                    <a:moveTo>
                      <a:pt x="1378" y="2359"/>
                    </a:moveTo>
                    <a:lnTo>
                      <a:pt x="1389" y="2379"/>
                    </a:lnTo>
                    <a:lnTo>
                      <a:pt x="1419" y="2438"/>
                    </a:lnTo>
                    <a:moveTo>
                      <a:pt x="1433" y="2465"/>
                    </a:moveTo>
                    <a:lnTo>
                      <a:pt x="1456" y="2510"/>
                    </a:lnTo>
                    <a:moveTo>
                      <a:pt x="1456" y="2510"/>
                    </a:moveTo>
                    <a:lnTo>
                      <a:pt x="1472" y="2542"/>
                    </a:lnTo>
                    <a:lnTo>
                      <a:pt x="1474" y="2545"/>
                    </a:lnTo>
                    <a:moveTo>
                      <a:pt x="1487" y="2572"/>
                    </a:moveTo>
                    <a:lnTo>
                      <a:pt x="1488" y="2573"/>
                    </a:lnTo>
                    <a:moveTo>
                      <a:pt x="1488" y="2573"/>
                    </a:moveTo>
                    <a:lnTo>
                      <a:pt x="1500" y="2599"/>
                    </a:lnTo>
                    <a:moveTo>
                      <a:pt x="1500" y="2599"/>
                    </a:moveTo>
                    <a:lnTo>
                      <a:pt x="1511" y="2625"/>
                    </a:lnTo>
                    <a:moveTo>
                      <a:pt x="1511" y="2625"/>
                    </a:moveTo>
                    <a:lnTo>
                      <a:pt x="1523" y="2646"/>
                    </a:lnTo>
                    <a:lnTo>
                      <a:pt x="1527" y="2653"/>
                    </a:lnTo>
                    <a:moveTo>
                      <a:pt x="1540" y="2680"/>
                    </a:moveTo>
                    <a:lnTo>
                      <a:pt x="1543" y="2686"/>
                    </a:lnTo>
                    <a:moveTo>
                      <a:pt x="1543" y="2686"/>
                    </a:moveTo>
                    <a:lnTo>
                      <a:pt x="1550" y="2705"/>
                    </a:lnTo>
                    <a:lnTo>
                      <a:pt x="1579" y="2761"/>
                    </a:lnTo>
                    <a:moveTo>
                      <a:pt x="1595" y="2786"/>
                    </a:moveTo>
                    <a:lnTo>
                      <a:pt x="1613" y="2818"/>
                    </a:lnTo>
                  </a:path>
                </a:pathLst>
              </a:custGeom>
              <a:noFill/>
              <a:ln w="0" cap="rnd">
                <a:solidFill>
                  <a:srgbClr val="000000"/>
                </a:solidFill>
                <a:round/>
                <a:headEnd/>
                <a:tailEnd/>
              </a:ln>
            </p:spPr>
            <p:txBody>
              <a:bodyPr/>
              <a:lstStyle/>
              <a:p>
                <a:pPr eaLnBrk="0" hangingPunct="0"/>
                <a:endParaRPr lang="en-US"/>
              </a:p>
            </p:txBody>
          </p:sp>
          <p:sp>
            <p:nvSpPr>
              <p:cNvPr id="67724" name="Oval 1099"/>
              <p:cNvSpPr>
                <a:spLocks noChangeArrowheads="1"/>
              </p:cNvSpPr>
              <p:nvPr/>
            </p:nvSpPr>
            <p:spPr bwMode="auto">
              <a:xfrm>
                <a:off x="2759" y="1961"/>
                <a:ext cx="49" cy="48"/>
              </a:xfrm>
              <a:prstGeom prst="ellipse">
                <a:avLst/>
              </a:prstGeom>
              <a:solidFill>
                <a:srgbClr val="FFFFFF"/>
              </a:solidFill>
              <a:ln w="0" cap="rnd">
                <a:solidFill>
                  <a:srgbClr val="FFFFFF"/>
                </a:solidFill>
                <a:round/>
                <a:headEnd/>
                <a:tailEnd/>
              </a:ln>
            </p:spPr>
            <p:txBody>
              <a:bodyPr/>
              <a:lstStyle/>
              <a:p>
                <a:pPr eaLnBrk="0" hangingPunct="0"/>
                <a:endParaRPr lang="en-US"/>
              </a:p>
            </p:txBody>
          </p:sp>
          <p:sp>
            <p:nvSpPr>
              <p:cNvPr id="67725" name="Oval 1100"/>
              <p:cNvSpPr>
                <a:spLocks noChangeArrowheads="1"/>
              </p:cNvSpPr>
              <p:nvPr/>
            </p:nvSpPr>
            <p:spPr bwMode="auto">
              <a:xfrm>
                <a:off x="2759" y="1961"/>
                <a:ext cx="49" cy="48"/>
              </a:xfrm>
              <a:prstGeom prst="ellipse">
                <a:avLst/>
              </a:prstGeom>
              <a:solidFill>
                <a:srgbClr val="FFFFFF"/>
              </a:solidFill>
              <a:ln w="0" cap="rnd">
                <a:solidFill>
                  <a:srgbClr val="000000"/>
                </a:solidFill>
                <a:round/>
                <a:headEnd/>
                <a:tailEnd/>
              </a:ln>
            </p:spPr>
            <p:txBody>
              <a:bodyPr/>
              <a:lstStyle/>
              <a:p>
                <a:pPr eaLnBrk="0" hangingPunct="0"/>
                <a:endParaRPr lang="en-US"/>
              </a:p>
            </p:txBody>
          </p:sp>
          <p:sp>
            <p:nvSpPr>
              <p:cNvPr id="67726" name="Freeform 1101"/>
              <p:cNvSpPr>
                <a:spLocks/>
              </p:cNvSpPr>
              <p:nvPr/>
            </p:nvSpPr>
            <p:spPr bwMode="auto">
              <a:xfrm flipV="1">
                <a:off x="2713" y="1771"/>
                <a:ext cx="42" cy="35"/>
              </a:xfrm>
              <a:custGeom>
                <a:avLst/>
                <a:gdLst>
                  <a:gd name="T0" fmla="*/ 26 w 42"/>
                  <a:gd name="T1" fmla="*/ 28 h 35"/>
                  <a:gd name="T2" fmla="*/ 27 w 42"/>
                  <a:gd name="T3" fmla="*/ 35 h 35"/>
                  <a:gd name="T4" fmla="*/ 38 w 42"/>
                  <a:gd name="T5" fmla="*/ 29 h 35"/>
                  <a:gd name="T6" fmla="*/ 42 w 42"/>
                  <a:gd name="T7" fmla="*/ 18 h 35"/>
                  <a:gd name="T8" fmla="*/ 36 w 42"/>
                  <a:gd name="T9" fmla="*/ 5 h 35"/>
                  <a:gd name="T10" fmla="*/ 21 w 42"/>
                  <a:gd name="T11" fmla="*/ 0 h 35"/>
                  <a:gd name="T12" fmla="*/ 9 w 42"/>
                  <a:gd name="T13" fmla="*/ 2 h 35"/>
                  <a:gd name="T14" fmla="*/ 2 w 42"/>
                  <a:gd name="T15" fmla="*/ 9 h 35"/>
                  <a:gd name="T16" fmla="*/ 0 w 42"/>
                  <a:gd name="T17" fmla="*/ 18 h 35"/>
                  <a:gd name="T18" fmla="*/ 3 w 42"/>
                  <a:gd name="T19" fmla="*/ 29 h 35"/>
                  <a:gd name="T20" fmla="*/ 13 w 42"/>
                  <a:gd name="T21" fmla="*/ 34 h 35"/>
                  <a:gd name="T22" fmla="*/ 13 w 42"/>
                  <a:gd name="T23" fmla="*/ 27 h 35"/>
                  <a:gd name="T24" fmla="*/ 8 w 42"/>
                  <a:gd name="T25" fmla="*/ 24 h 35"/>
                  <a:gd name="T26" fmla="*/ 6 w 42"/>
                  <a:gd name="T27" fmla="*/ 18 h 35"/>
                  <a:gd name="T28" fmla="*/ 10 w 42"/>
                  <a:gd name="T29" fmla="*/ 11 h 35"/>
                  <a:gd name="T30" fmla="*/ 21 w 42"/>
                  <a:gd name="T31" fmla="*/ 8 h 35"/>
                  <a:gd name="T32" fmla="*/ 32 w 42"/>
                  <a:gd name="T33" fmla="*/ 10 h 35"/>
                  <a:gd name="T34" fmla="*/ 35 w 42"/>
                  <a:gd name="T35" fmla="*/ 18 h 35"/>
                  <a:gd name="T36" fmla="*/ 33 w 42"/>
                  <a:gd name="T37" fmla="*/ 25 h 35"/>
                  <a:gd name="T38" fmla="*/ 26 w 42"/>
                  <a:gd name="T39" fmla="*/ 28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2"/>
                  <a:gd name="T61" fmla="*/ 0 h 35"/>
                  <a:gd name="T62" fmla="*/ 42 w 42"/>
                  <a:gd name="T63" fmla="*/ 35 h 3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2" h="35">
                    <a:moveTo>
                      <a:pt x="26" y="28"/>
                    </a:moveTo>
                    <a:lnTo>
                      <a:pt x="27" y="35"/>
                    </a:lnTo>
                    <a:cubicBezTo>
                      <a:pt x="32" y="34"/>
                      <a:pt x="35" y="32"/>
                      <a:pt x="38" y="29"/>
                    </a:cubicBezTo>
                    <a:cubicBezTo>
                      <a:pt x="41" y="26"/>
                      <a:pt x="42" y="23"/>
                      <a:pt x="42" y="18"/>
                    </a:cubicBezTo>
                    <a:cubicBezTo>
                      <a:pt x="42" y="13"/>
                      <a:pt x="40" y="9"/>
                      <a:pt x="36" y="5"/>
                    </a:cubicBezTo>
                    <a:cubicBezTo>
                      <a:pt x="33" y="2"/>
                      <a:pt x="28" y="0"/>
                      <a:pt x="21" y="0"/>
                    </a:cubicBezTo>
                    <a:cubicBezTo>
                      <a:pt x="17" y="0"/>
                      <a:pt x="13" y="1"/>
                      <a:pt x="9" y="2"/>
                    </a:cubicBezTo>
                    <a:cubicBezTo>
                      <a:pt x="6" y="4"/>
                      <a:pt x="4" y="6"/>
                      <a:pt x="2" y="9"/>
                    </a:cubicBezTo>
                    <a:cubicBezTo>
                      <a:pt x="1" y="12"/>
                      <a:pt x="0" y="15"/>
                      <a:pt x="0" y="18"/>
                    </a:cubicBezTo>
                    <a:cubicBezTo>
                      <a:pt x="0" y="23"/>
                      <a:pt x="1" y="26"/>
                      <a:pt x="3" y="29"/>
                    </a:cubicBezTo>
                    <a:cubicBezTo>
                      <a:pt x="5" y="32"/>
                      <a:pt x="9" y="33"/>
                      <a:pt x="13" y="34"/>
                    </a:cubicBezTo>
                    <a:lnTo>
                      <a:pt x="13" y="27"/>
                    </a:lnTo>
                    <a:cubicBezTo>
                      <a:pt x="11" y="26"/>
                      <a:pt x="9" y="25"/>
                      <a:pt x="8" y="24"/>
                    </a:cubicBezTo>
                    <a:cubicBezTo>
                      <a:pt x="7" y="22"/>
                      <a:pt x="6" y="21"/>
                      <a:pt x="6" y="18"/>
                    </a:cubicBezTo>
                    <a:cubicBezTo>
                      <a:pt x="6" y="15"/>
                      <a:pt x="7" y="13"/>
                      <a:pt x="10" y="11"/>
                    </a:cubicBezTo>
                    <a:cubicBezTo>
                      <a:pt x="12" y="9"/>
                      <a:pt x="16" y="8"/>
                      <a:pt x="21" y="8"/>
                    </a:cubicBezTo>
                    <a:cubicBezTo>
                      <a:pt x="26" y="8"/>
                      <a:pt x="30" y="9"/>
                      <a:pt x="32" y="10"/>
                    </a:cubicBezTo>
                    <a:cubicBezTo>
                      <a:pt x="34" y="12"/>
                      <a:pt x="35" y="15"/>
                      <a:pt x="35" y="18"/>
                    </a:cubicBezTo>
                    <a:cubicBezTo>
                      <a:pt x="35" y="21"/>
                      <a:pt x="35" y="23"/>
                      <a:pt x="33" y="25"/>
                    </a:cubicBezTo>
                    <a:cubicBezTo>
                      <a:pt x="32" y="26"/>
                      <a:pt x="29" y="27"/>
                      <a:pt x="26" y="28"/>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27" name="Freeform 1102"/>
              <p:cNvSpPr>
                <a:spLocks/>
              </p:cNvSpPr>
              <p:nvPr/>
            </p:nvSpPr>
            <p:spPr bwMode="auto">
              <a:xfrm flipV="1">
                <a:off x="2713" y="1743"/>
                <a:ext cx="41" cy="21"/>
              </a:xfrm>
              <a:custGeom>
                <a:avLst/>
                <a:gdLst>
                  <a:gd name="T0" fmla="*/ 41 w 41"/>
                  <a:gd name="T1" fmla="*/ 0 h 21"/>
                  <a:gd name="T2" fmla="*/ 0 w 41"/>
                  <a:gd name="T3" fmla="*/ 0 h 21"/>
                  <a:gd name="T4" fmla="*/ 0 w 41"/>
                  <a:gd name="T5" fmla="*/ 6 h 21"/>
                  <a:gd name="T6" fmla="*/ 6 w 41"/>
                  <a:gd name="T7" fmla="*/ 6 h 21"/>
                  <a:gd name="T8" fmla="*/ 1 w 41"/>
                  <a:gd name="T9" fmla="*/ 10 h 21"/>
                  <a:gd name="T10" fmla="*/ 0 w 41"/>
                  <a:gd name="T11" fmla="*/ 14 h 21"/>
                  <a:gd name="T12" fmla="*/ 2 w 41"/>
                  <a:gd name="T13" fmla="*/ 21 h 21"/>
                  <a:gd name="T14" fmla="*/ 8 w 41"/>
                  <a:gd name="T15" fmla="*/ 18 h 21"/>
                  <a:gd name="T16" fmla="*/ 6 w 41"/>
                  <a:gd name="T17" fmla="*/ 14 h 21"/>
                  <a:gd name="T18" fmla="*/ 8 w 41"/>
                  <a:gd name="T19" fmla="*/ 10 h 21"/>
                  <a:gd name="T20" fmla="*/ 11 w 41"/>
                  <a:gd name="T21" fmla="*/ 8 h 21"/>
                  <a:gd name="T22" fmla="*/ 19 w 41"/>
                  <a:gd name="T23" fmla="*/ 7 h 21"/>
                  <a:gd name="T24" fmla="*/ 41 w 41"/>
                  <a:gd name="T25" fmla="*/ 7 h 21"/>
                  <a:gd name="T26" fmla="*/ 41 w 41"/>
                  <a:gd name="T27" fmla="*/ 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
                  <a:gd name="T43" fmla="*/ 0 h 21"/>
                  <a:gd name="T44" fmla="*/ 41 w 41"/>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 h="21">
                    <a:moveTo>
                      <a:pt x="41" y="0"/>
                    </a:moveTo>
                    <a:lnTo>
                      <a:pt x="0" y="0"/>
                    </a:lnTo>
                    <a:lnTo>
                      <a:pt x="0" y="6"/>
                    </a:lnTo>
                    <a:lnTo>
                      <a:pt x="6" y="6"/>
                    </a:lnTo>
                    <a:cubicBezTo>
                      <a:pt x="4" y="7"/>
                      <a:pt x="2" y="9"/>
                      <a:pt x="1" y="10"/>
                    </a:cubicBezTo>
                    <a:cubicBezTo>
                      <a:pt x="0" y="11"/>
                      <a:pt x="0" y="13"/>
                      <a:pt x="0" y="14"/>
                    </a:cubicBezTo>
                    <a:cubicBezTo>
                      <a:pt x="0" y="16"/>
                      <a:pt x="0" y="18"/>
                      <a:pt x="2" y="21"/>
                    </a:cubicBezTo>
                    <a:lnTo>
                      <a:pt x="8" y="18"/>
                    </a:lnTo>
                    <a:cubicBezTo>
                      <a:pt x="7" y="17"/>
                      <a:pt x="6" y="15"/>
                      <a:pt x="6" y="14"/>
                    </a:cubicBezTo>
                    <a:cubicBezTo>
                      <a:pt x="6" y="13"/>
                      <a:pt x="7" y="11"/>
                      <a:pt x="8" y="10"/>
                    </a:cubicBezTo>
                    <a:cubicBezTo>
                      <a:pt x="8" y="9"/>
                      <a:pt x="10" y="8"/>
                      <a:pt x="11" y="8"/>
                    </a:cubicBezTo>
                    <a:cubicBezTo>
                      <a:pt x="14" y="7"/>
                      <a:pt x="17" y="7"/>
                      <a:pt x="19" y="7"/>
                    </a:cubicBezTo>
                    <a:lnTo>
                      <a:pt x="41" y="7"/>
                    </a:lnTo>
                    <a:lnTo>
                      <a:pt x="41"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28" name="Freeform 1103"/>
              <p:cNvSpPr>
                <a:spLocks noEditPoints="1"/>
              </p:cNvSpPr>
              <p:nvPr/>
            </p:nvSpPr>
            <p:spPr bwMode="auto">
              <a:xfrm flipV="1">
                <a:off x="2713" y="1705"/>
                <a:ext cx="42" cy="36"/>
              </a:xfrm>
              <a:custGeom>
                <a:avLst/>
                <a:gdLst>
                  <a:gd name="T0" fmla="*/ 21 w 42"/>
                  <a:gd name="T1" fmla="*/ 0 h 36"/>
                  <a:gd name="T2" fmla="*/ 4 w 42"/>
                  <a:gd name="T3" fmla="*/ 6 h 36"/>
                  <a:gd name="T4" fmla="*/ 0 w 42"/>
                  <a:gd name="T5" fmla="*/ 18 h 36"/>
                  <a:gd name="T6" fmla="*/ 5 w 42"/>
                  <a:gd name="T7" fmla="*/ 31 h 36"/>
                  <a:gd name="T8" fmla="*/ 20 w 42"/>
                  <a:gd name="T9" fmla="*/ 36 h 36"/>
                  <a:gd name="T10" fmla="*/ 32 w 42"/>
                  <a:gd name="T11" fmla="*/ 34 h 36"/>
                  <a:gd name="T12" fmla="*/ 39 w 42"/>
                  <a:gd name="T13" fmla="*/ 28 h 36"/>
                  <a:gd name="T14" fmla="*/ 42 w 42"/>
                  <a:gd name="T15" fmla="*/ 18 h 36"/>
                  <a:gd name="T16" fmla="*/ 36 w 42"/>
                  <a:gd name="T17" fmla="*/ 5 h 36"/>
                  <a:gd name="T18" fmla="*/ 21 w 42"/>
                  <a:gd name="T19" fmla="*/ 0 h 36"/>
                  <a:gd name="T20" fmla="*/ 21 w 42"/>
                  <a:gd name="T21" fmla="*/ 7 h 36"/>
                  <a:gd name="T22" fmla="*/ 32 w 42"/>
                  <a:gd name="T23" fmla="*/ 10 h 36"/>
                  <a:gd name="T24" fmla="*/ 35 w 42"/>
                  <a:gd name="T25" fmla="*/ 18 h 36"/>
                  <a:gd name="T26" fmla="*/ 32 w 42"/>
                  <a:gd name="T27" fmla="*/ 26 h 36"/>
                  <a:gd name="T28" fmla="*/ 21 w 42"/>
                  <a:gd name="T29" fmla="*/ 29 h 36"/>
                  <a:gd name="T30" fmla="*/ 10 w 42"/>
                  <a:gd name="T31" fmla="*/ 26 h 36"/>
                  <a:gd name="T32" fmla="*/ 6 w 42"/>
                  <a:gd name="T33" fmla="*/ 18 h 36"/>
                  <a:gd name="T34" fmla="*/ 10 w 42"/>
                  <a:gd name="T35" fmla="*/ 10 h 36"/>
                  <a:gd name="T36" fmla="*/ 21 w 42"/>
                  <a:gd name="T37" fmla="*/ 7 h 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
                  <a:gd name="T58" fmla="*/ 0 h 36"/>
                  <a:gd name="T59" fmla="*/ 42 w 42"/>
                  <a:gd name="T60" fmla="*/ 36 h 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 h="36">
                    <a:moveTo>
                      <a:pt x="21" y="0"/>
                    </a:moveTo>
                    <a:cubicBezTo>
                      <a:pt x="13" y="0"/>
                      <a:pt x="8" y="2"/>
                      <a:pt x="4" y="6"/>
                    </a:cubicBezTo>
                    <a:cubicBezTo>
                      <a:pt x="1" y="9"/>
                      <a:pt x="0" y="13"/>
                      <a:pt x="0" y="18"/>
                    </a:cubicBezTo>
                    <a:cubicBezTo>
                      <a:pt x="0" y="24"/>
                      <a:pt x="2" y="28"/>
                      <a:pt x="5" y="31"/>
                    </a:cubicBezTo>
                    <a:cubicBezTo>
                      <a:pt x="9" y="35"/>
                      <a:pt x="14" y="36"/>
                      <a:pt x="20" y="36"/>
                    </a:cubicBezTo>
                    <a:cubicBezTo>
                      <a:pt x="25" y="36"/>
                      <a:pt x="29" y="36"/>
                      <a:pt x="32" y="34"/>
                    </a:cubicBezTo>
                    <a:cubicBezTo>
                      <a:pt x="35" y="33"/>
                      <a:pt x="38" y="31"/>
                      <a:pt x="39" y="28"/>
                    </a:cubicBezTo>
                    <a:cubicBezTo>
                      <a:pt x="41" y="25"/>
                      <a:pt x="42" y="22"/>
                      <a:pt x="42" y="18"/>
                    </a:cubicBezTo>
                    <a:cubicBezTo>
                      <a:pt x="42" y="13"/>
                      <a:pt x="40" y="8"/>
                      <a:pt x="36" y="5"/>
                    </a:cubicBezTo>
                    <a:cubicBezTo>
                      <a:pt x="33" y="2"/>
                      <a:pt x="28" y="0"/>
                      <a:pt x="21" y="0"/>
                    </a:cubicBezTo>
                    <a:close/>
                    <a:moveTo>
                      <a:pt x="21" y="7"/>
                    </a:moveTo>
                    <a:cubicBezTo>
                      <a:pt x="26" y="7"/>
                      <a:pt x="29" y="8"/>
                      <a:pt x="32" y="10"/>
                    </a:cubicBezTo>
                    <a:cubicBezTo>
                      <a:pt x="34" y="13"/>
                      <a:pt x="35" y="15"/>
                      <a:pt x="35" y="18"/>
                    </a:cubicBezTo>
                    <a:cubicBezTo>
                      <a:pt x="35" y="21"/>
                      <a:pt x="34" y="24"/>
                      <a:pt x="32" y="26"/>
                    </a:cubicBezTo>
                    <a:cubicBezTo>
                      <a:pt x="29" y="28"/>
                      <a:pt x="26" y="29"/>
                      <a:pt x="21" y="29"/>
                    </a:cubicBezTo>
                    <a:cubicBezTo>
                      <a:pt x="16" y="29"/>
                      <a:pt x="12" y="28"/>
                      <a:pt x="10" y="26"/>
                    </a:cubicBezTo>
                    <a:cubicBezTo>
                      <a:pt x="7" y="24"/>
                      <a:pt x="6" y="21"/>
                      <a:pt x="6" y="18"/>
                    </a:cubicBezTo>
                    <a:cubicBezTo>
                      <a:pt x="6" y="15"/>
                      <a:pt x="7" y="13"/>
                      <a:pt x="10" y="10"/>
                    </a:cubicBezTo>
                    <a:cubicBezTo>
                      <a:pt x="12" y="8"/>
                      <a:pt x="16" y="7"/>
                      <a:pt x="21" y="7"/>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29" name="Freeform 1104"/>
              <p:cNvSpPr>
                <a:spLocks/>
              </p:cNvSpPr>
              <p:nvPr/>
            </p:nvSpPr>
            <p:spPr bwMode="auto">
              <a:xfrm flipV="1">
                <a:off x="2713" y="1666"/>
                <a:ext cx="42" cy="33"/>
              </a:xfrm>
              <a:custGeom>
                <a:avLst/>
                <a:gdLst>
                  <a:gd name="T0" fmla="*/ 29 w 42"/>
                  <a:gd name="T1" fmla="*/ 0 h 33"/>
                  <a:gd name="T2" fmla="*/ 28 w 42"/>
                  <a:gd name="T3" fmla="*/ 7 h 33"/>
                  <a:gd name="T4" fmla="*/ 33 w 42"/>
                  <a:gd name="T5" fmla="*/ 10 h 33"/>
                  <a:gd name="T6" fmla="*/ 35 w 42"/>
                  <a:gd name="T7" fmla="*/ 17 h 33"/>
                  <a:gd name="T8" fmla="*/ 34 w 42"/>
                  <a:gd name="T9" fmla="*/ 24 h 33"/>
                  <a:gd name="T10" fmla="*/ 30 w 42"/>
                  <a:gd name="T11" fmla="*/ 26 h 33"/>
                  <a:gd name="T12" fmla="*/ 26 w 42"/>
                  <a:gd name="T13" fmla="*/ 23 h 33"/>
                  <a:gd name="T14" fmla="*/ 24 w 42"/>
                  <a:gd name="T15" fmla="*/ 17 h 33"/>
                  <a:gd name="T16" fmla="*/ 21 w 42"/>
                  <a:gd name="T17" fmla="*/ 7 h 33"/>
                  <a:gd name="T18" fmla="*/ 17 w 42"/>
                  <a:gd name="T19" fmla="*/ 3 h 33"/>
                  <a:gd name="T20" fmla="*/ 11 w 42"/>
                  <a:gd name="T21" fmla="*/ 1 h 33"/>
                  <a:gd name="T22" fmla="*/ 6 w 42"/>
                  <a:gd name="T23" fmla="*/ 2 h 33"/>
                  <a:gd name="T24" fmla="*/ 3 w 42"/>
                  <a:gd name="T25" fmla="*/ 5 h 33"/>
                  <a:gd name="T26" fmla="*/ 1 w 42"/>
                  <a:gd name="T27" fmla="*/ 10 h 33"/>
                  <a:gd name="T28" fmla="*/ 0 w 42"/>
                  <a:gd name="T29" fmla="*/ 15 h 33"/>
                  <a:gd name="T30" fmla="*/ 1 w 42"/>
                  <a:gd name="T31" fmla="*/ 24 h 33"/>
                  <a:gd name="T32" fmla="*/ 5 w 42"/>
                  <a:gd name="T33" fmla="*/ 29 h 33"/>
                  <a:gd name="T34" fmla="*/ 11 w 42"/>
                  <a:gd name="T35" fmla="*/ 31 h 33"/>
                  <a:gd name="T36" fmla="*/ 12 w 42"/>
                  <a:gd name="T37" fmla="*/ 24 h 33"/>
                  <a:gd name="T38" fmla="*/ 8 w 42"/>
                  <a:gd name="T39" fmla="*/ 21 h 33"/>
                  <a:gd name="T40" fmla="*/ 6 w 42"/>
                  <a:gd name="T41" fmla="*/ 16 h 33"/>
                  <a:gd name="T42" fmla="*/ 8 w 42"/>
                  <a:gd name="T43" fmla="*/ 10 h 33"/>
                  <a:gd name="T44" fmla="*/ 11 w 42"/>
                  <a:gd name="T45" fmla="*/ 8 h 33"/>
                  <a:gd name="T46" fmla="*/ 13 w 42"/>
                  <a:gd name="T47" fmla="*/ 9 h 33"/>
                  <a:gd name="T48" fmla="*/ 15 w 42"/>
                  <a:gd name="T49" fmla="*/ 11 h 33"/>
                  <a:gd name="T50" fmla="*/ 16 w 42"/>
                  <a:gd name="T51" fmla="*/ 17 h 33"/>
                  <a:gd name="T52" fmla="*/ 19 w 42"/>
                  <a:gd name="T53" fmla="*/ 26 h 33"/>
                  <a:gd name="T54" fmla="*/ 23 w 42"/>
                  <a:gd name="T55" fmla="*/ 31 h 33"/>
                  <a:gd name="T56" fmla="*/ 29 w 42"/>
                  <a:gd name="T57" fmla="*/ 33 h 33"/>
                  <a:gd name="T58" fmla="*/ 35 w 42"/>
                  <a:gd name="T59" fmla="*/ 31 h 33"/>
                  <a:gd name="T60" fmla="*/ 40 w 42"/>
                  <a:gd name="T61" fmla="*/ 26 h 33"/>
                  <a:gd name="T62" fmla="*/ 42 w 42"/>
                  <a:gd name="T63" fmla="*/ 17 h 33"/>
                  <a:gd name="T64" fmla="*/ 39 w 42"/>
                  <a:gd name="T65" fmla="*/ 5 h 33"/>
                  <a:gd name="T66" fmla="*/ 29 w 42"/>
                  <a:gd name="T67" fmla="*/ 0 h 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2"/>
                  <a:gd name="T103" fmla="*/ 0 h 33"/>
                  <a:gd name="T104" fmla="*/ 42 w 42"/>
                  <a:gd name="T105" fmla="*/ 33 h 3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2" h="33">
                    <a:moveTo>
                      <a:pt x="29" y="0"/>
                    </a:moveTo>
                    <a:lnTo>
                      <a:pt x="28" y="7"/>
                    </a:lnTo>
                    <a:cubicBezTo>
                      <a:pt x="30" y="8"/>
                      <a:pt x="32" y="9"/>
                      <a:pt x="33" y="10"/>
                    </a:cubicBezTo>
                    <a:cubicBezTo>
                      <a:pt x="35" y="12"/>
                      <a:pt x="35" y="14"/>
                      <a:pt x="35" y="17"/>
                    </a:cubicBezTo>
                    <a:cubicBezTo>
                      <a:pt x="35" y="20"/>
                      <a:pt x="35" y="22"/>
                      <a:pt x="34" y="24"/>
                    </a:cubicBezTo>
                    <a:cubicBezTo>
                      <a:pt x="32" y="25"/>
                      <a:pt x="31" y="26"/>
                      <a:pt x="30" y="26"/>
                    </a:cubicBezTo>
                    <a:cubicBezTo>
                      <a:pt x="28" y="26"/>
                      <a:pt x="27" y="25"/>
                      <a:pt x="26" y="23"/>
                    </a:cubicBezTo>
                    <a:cubicBezTo>
                      <a:pt x="26" y="22"/>
                      <a:pt x="25" y="20"/>
                      <a:pt x="24" y="17"/>
                    </a:cubicBezTo>
                    <a:cubicBezTo>
                      <a:pt x="23" y="12"/>
                      <a:pt x="22" y="9"/>
                      <a:pt x="21" y="7"/>
                    </a:cubicBezTo>
                    <a:cubicBezTo>
                      <a:pt x="20" y="5"/>
                      <a:pt x="19" y="4"/>
                      <a:pt x="17" y="3"/>
                    </a:cubicBezTo>
                    <a:cubicBezTo>
                      <a:pt x="15" y="1"/>
                      <a:pt x="14" y="1"/>
                      <a:pt x="11" y="1"/>
                    </a:cubicBezTo>
                    <a:cubicBezTo>
                      <a:pt x="10" y="1"/>
                      <a:pt x="8" y="1"/>
                      <a:pt x="6" y="2"/>
                    </a:cubicBezTo>
                    <a:cubicBezTo>
                      <a:pt x="5" y="3"/>
                      <a:pt x="4" y="4"/>
                      <a:pt x="3" y="5"/>
                    </a:cubicBezTo>
                    <a:cubicBezTo>
                      <a:pt x="2" y="6"/>
                      <a:pt x="1" y="8"/>
                      <a:pt x="1" y="10"/>
                    </a:cubicBezTo>
                    <a:cubicBezTo>
                      <a:pt x="0" y="11"/>
                      <a:pt x="0" y="13"/>
                      <a:pt x="0" y="15"/>
                    </a:cubicBezTo>
                    <a:cubicBezTo>
                      <a:pt x="0" y="18"/>
                      <a:pt x="0" y="21"/>
                      <a:pt x="1" y="24"/>
                    </a:cubicBezTo>
                    <a:cubicBezTo>
                      <a:pt x="2" y="26"/>
                      <a:pt x="3" y="28"/>
                      <a:pt x="5" y="29"/>
                    </a:cubicBezTo>
                    <a:cubicBezTo>
                      <a:pt x="6" y="30"/>
                      <a:pt x="8" y="31"/>
                      <a:pt x="11" y="31"/>
                    </a:cubicBezTo>
                    <a:lnTo>
                      <a:pt x="12" y="24"/>
                    </a:lnTo>
                    <a:cubicBezTo>
                      <a:pt x="10" y="23"/>
                      <a:pt x="9" y="23"/>
                      <a:pt x="8" y="21"/>
                    </a:cubicBezTo>
                    <a:cubicBezTo>
                      <a:pt x="7" y="20"/>
                      <a:pt x="6" y="18"/>
                      <a:pt x="6" y="16"/>
                    </a:cubicBezTo>
                    <a:cubicBezTo>
                      <a:pt x="6" y="13"/>
                      <a:pt x="7" y="11"/>
                      <a:pt x="8" y="10"/>
                    </a:cubicBezTo>
                    <a:cubicBezTo>
                      <a:pt x="8" y="9"/>
                      <a:pt x="10" y="8"/>
                      <a:pt x="11" y="8"/>
                    </a:cubicBezTo>
                    <a:cubicBezTo>
                      <a:pt x="12" y="8"/>
                      <a:pt x="12" y="9"/>
                      <a:pt x="13" y="9"/>
                    </a:cubicBezTo>
                    <a:cubicBezTo>
                      <a:pt x="14" y="9"/>
                      <a:pt x="14" y="10"/>
                      <a:pt x="15" y="11"/>
                    </a:cubicBezTo>
                    <a:cubicBezTo>
                      <a:pt x="15" y="12"/>
                      <a:pt x="15" y="14"/>
                      <a:pt x="16" y="17"/>
                    </a:cubicBezTo>
                    <a:cubicBezTo>
                      <a:pt x="17" y="21"/>
                      <a:pt x="18" y="24"/>
                      <a:pt x="19" y="26"/>
                    </a:cubicBezTo>
                    <a:cubicBezTo>
                      <a:pt x="20" y="28"/>
                      <a:pt x="21" y="30"/>
                      <a:pt x="23" y="31"/>
                    </a:cubicBezTo>
                    <a:cubicBezTo>
                      <a:pt x="25" y="33"/>
                      <a:pt x="26" y="33"/>
                      <a:pt x="29" y="33"/>
                    </a:cubicBezTo>
                    <a:cubicBezTo>
                      <a:pt x="31" y="33"/>
                      <a:pt x="33" y="33"/>
                      <a:pt x="35" y="31"/>
                    </a:cubicBezTo>
                    <a:cubicBezTo>
                      <a:pt x="37" y="30"/>
                      <a:pt x="39" y="28"/>
                      <a:pt x="40" y="26"/>
                    </a:cubicBezTo>
                    <a:cubicBezTo>
                      <a:pt x="41" y="23"/>
                      <a:pt x="42" y="20"/>
                      <a:pt x="42" y="17"/>
                    </a:cubicBezTo>
                    <a:cubicBezTo>
                      <a:pt x="42" y="12"/>
                      <a:pt x="41" y="8"/>
                      <a:pt x="39" y="5"/>
                    </a:cubicBezTo>
                    <a:cubicBezTo>
                      <a:pt x="36" y="3"/>
                      <a:pt x="33" y="1"/>
                      <a:pt x="29" y="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30" name="Freeform 1105"/>
              <p:cNvSpPr>
                <a:spLocks/>
              </p:cNvSpPr>
              <p:nvPr/>
            </p:nvSpPr>
            <p:spPr bwMode="auto">
              <a:xfrm flipV="1">
                <a:off x="2713" y="1627"/>
                <a:ext cx="42" cy="33"/>
              </a:xfrm>
              <a:custGeom>
                <a:avLst/>
                <a:gdLst>
                  <a:gd name="T0" fmla="*/ 29 w 42"/>
                  <a:gd name="T1" fmla="*/ 0 h 33"/>
                  <a:gd name="T2" fmla="*/ 28 w 42"/>
                  <a:gd name="T3" fmla="*/ 7 h 33"/>
                  <a:gd name="T4" fmla="*/ 33 w 42"/>
                  <a:gd name="T5" fmla="*/ 10 h 33"/>
                  <a:gd name="T6" fmla="*/ 35 w 42"/>
                  <a:gd name="T7" fmla="*/ 17 h 33"/>
                  <a:gd name="T8" fmla="*/ 34 w 42"/>
                  <a:gd name="T9" fmla="*/ 24 h 33"/>
                  <a:gd name="T10" fmla="*/ 30 w 42"/>
                  <a:gd name="T11" fmla="*/ 26 h 33"/>
                  <a:gd name="T12" fmla="*/ 26 w 42"/>
                  <a:gd name="T13" fmla="*/ 23 h 33"/>
                  <a:gd name="T14" fmla="*/ 24 w 42"/>
                  <a:gd name="T15" fmla="*/ 17 h 33"/>
                  <a:gd name="T16" fmla="*/ 21 w 42"/>
                  <a:gd name="T17" fmla="*/ 7 h 33"/>
                  <a:gd name="T18" fmla="*/ 17 w 42"/>
                  <a:gd name="T19" fmla="*/ 2 h 33"/>
                  <a:gd name="T20" fmla="*/ 11 w 42"/>
                  <a:gd name="T21" fmla="*/ 1 h 33"/>
                  <a:gd name="T22" fmla="*/ 6 w 42"/>
                  <a:gd name="T23" fmla="*/ 2 h 33"/>
                  <a:gd name="T24" fmla="*/ 3 w 42"/>
                  <a:gd name="T25" fmla="*/ 5 h 33"/>
                  <a:gd name="T26" fmla="*/ 1 w 42"/>
                  <a:gd name="T27" fmla="*/ 10 h 33"/>
                  <a:gd name="T28" fmla="*/ 0 w 42"/>
                  <a:gd name="T29" fmla="*/ 15 h 33"/>
                  <a:gd name="T30" fmla="*/ 1 w 42"/>
                  <a:gd name="T31" fmla="*/ 23 h 33"/>
                  <a:gd name="T32" fmla="*/ 5 w 42"/>
                  <a:gd name="T33" fmla="*/ 29 h 33"/>
                  <a:gd name="T34" fmla="*/ 11 w 42"/>
                  <a:gd name="T35" fmla="*/ 31 h 33"/>
                  <a:gd name="T36" fmla="*/ 12 w 42"/>
                  <a:gd name="T37" fmla="*/ 24 h 33"/>
                  <a:gd name="T38" fmla="*/ 8 w 42"/>
                  <a:gd name="T39" fmla="*/ 21 h 33"/>
                  <a:gd name="T40" fmla="*/ 6 w 42"/>
                  <a:gd name="T41" fmla="*/ 16 h 33"/>
                  <a:gd name="T42" fmla="*/ 8 w 42"/>
                  <a:gd name="T43" fmla="*/ 10 h 33"/>
                  <a:gd name="T44" fmla="*/ 11 w 42"/>
                  <a:gd name="T45" fmla="*/ 8 h 33"/>
                  <a:gd name="T46" fmla="*/ 13 w 42"/>
                  <a:gd name="T47" fmla="*/ 9 h 33"/>
                  <a:gd name="T48" fmla="*/ 15 w 42"/>
                  <a:gd name="T49" fmla="*/ 11 h 33"/>
                  <a:gd name="T50" fmla="*/ 16 w 42"/>
                  <a:gd name="T51" fmla="*/ 16 h 33"/>
                  <a:gd name="T52" fmla="*/ 19 w 42"/>
                  <a:gd name="T53" fmla="*/ 26 h 33"/>
                  <a:gd name="T54" fmla="*/ 23 w 42"/>
                  <a:gd name="T55" fmla="*/ 31 h 33"/>
                  <a:gd name="T56" fmla="*/ 29 w 42"/>
                  <a:gd name="T57" fmla="*/ 33 h 33"/>
                  <a:gd name="T58" fmla="*/ 35 w 42"/>
                  <a:gd name="T59" fmla="*/ 31 h 33"/>
                  <a:gd name="T60" fmla="*/ 40 w 42"/>
                  <a:gd name="T61" fmla="*/ 26 h 33"/>
                  <a:gd name="T62" fmla="*/ 42 w 42"/>
                  <a:gd name="T63" fmla="*/ 17 h 33"/>
                  <a:gd name="T64" fmla="*/ 39 w 42"/>
                  <a:gd name="T65" fmla="*/ 5 h 33"/>
                  <a:gd name="T66" fmla="*/ 29 w 42"/>
                  <a:gd name="T67" fmla="*/ 0 h 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2"/>
                  <a:gd name="T103" fmla="*/ 0 h 33"/>
                  <a:gd name="T104" fmla="*/ 42 w 42"/>
                  <a:gd name="T105" fmla="*/ 33 h 3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2" h="33">
                    <a:moveTo>
                      <a:pt x="29" y="0"/>
                    </a:moveTo>
                    <a:lnTo>
                      <a:pt x="28" y="7"/>
                    </a:lnTo>
                    <a:cubicBezTo>
                      <a:pt x="30" y="8"/>
                      <a:pt x="32" y="9"/>
                      <a:pt x="33" y="10"/>
                    </a:cubicBezTo>
                    <a:cubicBezTo>
                      <a:pt x="35" y="12"/>
                      <a:pt x="35" y="14"/>
                      <a:pt x="35" y="17"/>
                    </a:cubicBezTo>
                    <a:cubicBezTo>
                      <a:pt x="35" y="20"/>
                      <a:pt x="35" y="22"/>
                      <a:pt x="34" y="24"/>
                    </a:cubicBezTo>
                    <a:cubicBezTo>
                      <a:pt x="32" y="25"/>
                      <a:pt x="31" y="26"/>
                      <a:pt x="30" y="26"/>
                    </a:cubicBezTo>
                    <a:cubicBezTo>
                      <a:pt x="28" y="26"/>
                      <a:pt x="27" y="25"/>
                      <a:pt x="26" y="23"/>
                    </a:cubicBezTo>
                    <a:cubicBezTo>
                      <a:pt x="26" y="22"/>
                      <a:pt x="25" y="20"/>
                      <a:pt x="24" y="17"/>
                    </a:cubicBezTo>
                    <a:cubicBezTo>
                      <a:pt x="23" y="12"/>
                      <a:pt x="22" y="9"/>
                      <a:pt x="21" y="7"/>
                    </a:cubicBezTo>
                    <a:cubicBezTo>
                      <a:pt x="20" y="5"/>
                      <a:pt x="19" y="3"/>
                      <a:pt x="17" y="2"/>
                    </a:cubicBezTo>
                    <a:cubicBezTo>
                      <a:pt x="15" y="1"/>
                      <a:pt x="14" y="1"/>
                      <a:pt x="11" y="1"/>
                    </a:cubicBezTo>
                    <a:cubicBezTo>
                      <a:pt x="10" y="1"/>
                      <a:pt x="8" y="1"/>
                      <a:pt x="6" y="2"/>
                    </a:cubicBezTo>
                    <a:cubicBezTo>
                      <a:pt x="5" y="3"/>
                      <a:pt x="4" y="4"/>
                      <a:pt x="3" y="5"/>
                    </a:cubicBezTo>
                    <a:cubicBezTo>
                      <a:pt x="2" y="6"/>
                      <a:pt x="1" y="8"/>
                      <a:pt x="1" y="10"/>
                    </a:cubicBezTo>
                    <a:cubicBezTo>
                      <a:pt x="0" y="11"/>
                      <a:pt x="0" y="13"/>
                      <a:pt x="0" y="15"/>
                    </a:cubicBezTo>
                    <a:cubicBezTo>
                      <a:pt x="0" y="18"/>
                      <a:pt x="0" y="21"/>
                      <a:pt x="1" y="23"/>
                    </a:cubicBezTo>
                    <a:cubicBezTo>
                      <a:pt x="2" y="26"/>
                      <a:pt x="3" y="27"/>
                      <a:pt x="5" y="29"/>
                    </a:cubicBezTo>
                    <a:cubicBezTo>
                      <a:pt x="6" y="30"/>
                      <a:pt x="8" y="30"/>
                      <a:pt x="11" y="31"/>
                    </a:cubicBezTo>
                    <a:lnTo>
                      <a:pt x="12" y="24"/>
                    </a:lnTo>
                    <a:cubicBezTo>
                      <a:pt x="10" y="23"/>
                      <a:pt x="9" y="22"/>
                      <a:pt x="8" y="21"/>
                    </a:cubicBezTo>
                    <a:cubicBezTo>
                      <a:pt x="7" y="20"/>
                      <a:pt x="6" y="18"/>
                      <a:pt x="6" y="16"/>
                    </a:cubicBezTo>
                    <a:cubicBezTo>
                      <a:pt x="6" y="13"/>
                      <a:pt x="7" y="11"/>
                      <a:pt x="8" y="10"/>
                    </a:cubicBezTo>
                    <a:cubicBezTo>
                      <a:pt x="8" y="9"/>
                      <a:pt x="10" y="8"/>
                      <a:pt x="11" y="8"/>
                    </a:cubicBezTo>
                    <a:cubicBezTo>
                      <a:pt x="12" y="8"/>
                      <a:pt x="12" y="8"/>
                      <a:pt x="13" y="9"/>
                    </a:cubicBezTo>
                    <a:cubicBezTo>
                      <a:pt x="14" y="9"/>
                      <a:pt x="14" y="10"/>
                      <a:pt x="15" y="11"/>
                    </a:cubicBezTo>
                    <a:cubicBezTo>
                      <a:pt x="15" y="12"/>
                      <a:pt x="15" y="14"/>
                      <a:pt x="16" y="16"/>
                    </a:cubicBezTo>
                    <a:cubicBezTo>
                      <a:pt x="17" y="21"/>
                      <a:pt x="18" y="24"/>
                      <a:pt x="19" y="26"/>
                    </a:cubicBezTo>
                    <a:cubicBezTo>
                      <a:pt x="20" y="28"/>
                      <a:pt x="21" y="30"/>
                      <a:pt x="23" y="31"/>
                    </a:cubicBezTo>
                    <a:cubicBezTo>
                      <a:pt x="25" y="33"/>
                      <a:pt x="26" y="33"/>
                      <a:pt x="29" y="33"/>
                    </a:cubicBezTo>
                    <a:cubicBezTo>
                      <a:pt x="31" y="33"/>
                      <a:pt x="33" y="33"/>
                      <a:pt x="35" y="31"/>
                    </a:cubicBezTo>
                    <a:cubicBezTo>
                      <a:pt x="37" y="30"/>
                      <a:pt x="39" y="28"/>
                      <a:pt x="40" y="26"/>
                    </a:cubicBezTo>
                    <a:cubicBezTo>
                      <a:pt x="41" y="23"/>
                      <a:pt x="42" y="20"/>
                      <a:pt x="42" y="17"/>
                    </a:cubicBezTo>
                    <a:cubicBezTo>
                      <a:pt x="42" y="12"/>
                      <a:pt x="41" y="8"/>
                      <a:pt x="39" y="5"/>
                    </a:cubicBezTo>
                    <a:cubicBezTo>
                      <a:pt x="36" y="3"/>
                      <a:pt x="33" y="1"/>
                      <a:pt x="29" y="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31" name="Freeform 1106"/>
              <p:cNvSpPr>
                <a:spLocks noEditPoints="1"/>
              </p:cNvSpPr>
              <p:nvPr/>
            </p:nvSpPr>
            <p:spPr bwMode="auto">
              <a:xfrm flipV="1">
                <a:off x="2713" y="1584"/>
                <a:ext cx="42" cy="36"/>
              </a:xfrm>
              <a:custGeom>
                <a:avLst/>
                <a:gdLst>
                  <a:gd name="T0" fmla="*/ 21 w 42"/>
                  <a:gd name="T1" fmla="*/ 0 h 36"/>
                  <a:gd name="T2" fmla="*/ 4 w 42"/>
                  <a:gd name="T3" fmla="*/ 6 h 36"/>
                  <a:gd name="T4" fmla="*/ 0 w 42"/>
                  <a:gd name="T5" fmla="*/ 18 h 36"/>
                  <a:gd name="T6" fmla="*/ 5 w 42"/>
                  <a:gd name="T7" fmla="*/ 31 h 36"/>
                  <a:gd name="T8" fmla="*/ 20 w 42"/>
                  <a:gd name="T9" fmla="*/ 36 h 36"/>
                  <a:gd name="T10" fmla="*/ 32 w 42"/>
                  <a:gd name="T11" fmla="*/ 34 h 36"/>
                  <a:gd name="T12" fmla="*/ 39 w 42"/>
                  <a:gd name="T13" fmla="*/ 27 h 36"/>
                  <a:gd name="T14" fmla="*/ 42 w 42"/>
                  <a:gd name="T15" fmla="*/ 18 h 36"/>
                  <a:gd name="T16" fmla="*/ 36 w 42"/>
                  <a:gd name="T17" fmla="*/ 5 h 36"/>
                  <a:gd name="T18" fmla="*/ 21 w 42"/>
                  <a:gd name="T19" fmla="*/ 0 h 36"/>
                  <a:gd name="T20" fmla="*/ 21 w 42"/>
                  <a:gd name="T21" fmla="*/ 7 h 36"/>
                  <a:gd name="T22" fmla="*/ 32 w 42"/>
                  <a:gd name="T23" fmla="*/ 10 h 36"/>
                  <a:gd name="T24" fmla="*/ 35 w 42"/>
                  <a:gd name="T25" fmla="*/ 18 h 36"/>
                  <a:gd name="T26" fmla="*/ 32 w 42"/>
                  <a:gd name="T27" fmla="*/ 26 h 36"/>
                  <a:gd name="T28" fmla="*/ 21 w 42"/>
                  <a:gd name="T29" fmla="*/ 29 h 36"/>
                  <a:gd name="T30" fmla="*/ 10 w 42"/>
                  <a:gd name="T31" fmla="*/ 26 h 36"/>
                  <a:gd name="T32" fmla="*/ 6 w 42"/>
                  <a:gd name="T33" fmla="*/ 18 h 36"/>
                  <a:gd name="T34" fmla="*/ 10 w 42"/>
                  <a:gd name="T35" fmla="*/ 10 h 36"/>
                  <a:gd name="T36" fmla="*/ 21 w 42"/>
                  <a:gd name="T37" fmla="*/ 7 h 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
                  <a:gd name="T58" fmla="*/ 0 h 36"/>
                  <a:gd name="T59" fmla="*/ 42 w 42"/>
                  <a:gd name="T60" fmla="*/ 36 h 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 h="36">
                    <a:moveTo>
                      <a:pt x="21" y="0"/>
                    </a:moveTo>
                    <a:cubicBezTo>
                      <a:pt x="13" y="0"/>
                      <a:pt x="8" y="2"/>
                      <a:pt x="4" y="6"/>
                    </a:cubicBezTo>
                    <a:cubicBezTo>
                      <a:pt x="1" y="9"/>
                      <a:pt x="0" y="13"/>
                      <a:pt x="0" y="18"/>
                    </a:cubicBezTo>
                    <a:cubicBezTo>
                      <a:pt x="0" y="23"/>
                      <a:pt x="2" y="28"/>
                      <a:pt x="5" y="31"/>
                    </a:cubicBezTo>
                    <a:cubicBezTo>
                      <a:pt x="9" y="34"/>
                      <a:pt x="14" y="36"/>
                      <a:pt x="20" y="36"/>
                    </a:cubicBezTo>
                    <a:cubicBezTo>
                      <a:pt x="25" y="36"/>
                      <a:pt x="29" y="35"/>
                      <a:pt x="32" y="34"/>
                    </a:cubicBezTo>
                    <a:cubicBezTo>
                      <a:pt x="35" y="32"/>
                      <a:pt x="38" y="30"/>
                      <a:pt x="39" y="27"/>
                    </a:cubicBezTo>
                    <a:cubicBezTo>
                      <a:pt x="41" y="25"/>
                      <a:pt x="42" y="21"/>
                      <a:pt x="42" y="18"/>
                    </a:cubicBezTo>
                    <a:cubicBezTo>
                      <a:pt x="42" y="13"/>
                      <a:pt x="40" y="8"/>
                      <a:pt x="36" y="5"/>
                    </a:cubicBezTo>
                    <a:cubicBezTo>
                      <a:pt x="33" y="1"/>
                      <a:pt x="28" y="0"/>
                      <a:pt x="21" y="0"/>
                    </a:cubicBezTo>
                    <a:close/>
                    <a:moveTo>
                      <a:pt x="21" y="7"/>
                    </a:moveTo>
                    <a:cubicBezTo>
                      <a:pt x="26" y="7"/>
                      <a:pt x="29" y="8"/>
                      <a:pt x="32" y="10"/>
                    </a:cubicBezTo>
                    <a:cubicBezTo>
                      <a:pt x="34" y="12"/>
                      <a:pt x="35" y="15"/>
                      <a:pt x="35" y="18"/>
                    </a:cubicBezTo>
                    <a:cubicBezTo>
                      <a:pt x="35" y="21"/>
                      <a:pt x="34" y="24"/>
                      <a:pt x="32" y="26"/>
                    </a:cubicBezTo>
                    <a:cubicBezTo>
                      <a:pt x="29" y="28"/>
                      <a:pt x="26" y="29"/>
                      <a:pt x="21" y="29"/>
                    </a:cubicBezTo>
                    <a:cubicBezTo>
                      <a:pt x="16" y="29"/>
                      <a:pt x="12" y="28"/>
                      <a:pt x="10" y="26"/>
                    </a:cubicBezTo>
                    <a:cubicBezTo>
                      <a:pt x="7" y="24"/>
                      <a:pt x="6" y="21"/>
                      <a:pt x="6" y="18"/>
                    </a:cubicBezTo>
                    <a:cubicBezTo>
                      <a:pt x="6" y="15"/>
                      <a:pt x="7" y="12"/>
                      <a:pt x="10" y="10"/>
                    </a:cubicBezTo>
                    <a:cubicBezTo>
                      <a:pt x="12" y="8"/>
                      <a:pt x="16" y="7"/>
                      <a:pt x="21" y="7"/>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32" name="Freeform 1107"/>
              <p:cNvSpPr>
                <a:spLocks/>
              </p:cNvSpPr>
              <p:nvPr/>
            </p:nvSpPr>
            <p:spPr bwMode="auto">
              <a:xfrm flipV="1">
                <a:off x="2713" y="1543"/>
                <a:ext cx="41" cy="37"/>
              </a:xfrm>
              <a:custGeom>
                <a:avLst/>
                <a:gdLst>
                  <a:gd name="T0" fmla="*/ 41 w 41"/>
                  <a:gd name="T1" fmla="*/ 14 h 37"/>
                  <a:gd name="T2" fmla="*/ 0 w 41"/>
                  <a:gd name="T3" fmla="*/ 0 h 37"/>
                  <a:gd name="T4" fmla="*/ 0 w 41"/>
                  <a:gd name="T5" fmla="*/ 8 h 37"/>
                  <a:gd name="T6" fmla="*/ 25 w 41"/>
                  <a:gd name="T7" fmla="*/ 16 h 37"/>
                  <a:gd name="T8" fmla="*/ 33 w 41"/>
                  <a:gd name="T9" fmla="*/ 18 h 37"/>
                  <a:gd name="T10" fmla="*/ 25 w 41"/>
                  <a:gd name="T11" fmla="*/ 21 h 37"/>
                  <a:gd name="T12" fmla="*/ 0 w 41"/>
                  <a:gd name="T13" fmla="*/ 29 h 37"/>
                  <a:gd name="T14" fmla="*/ 0 w 41"/>
                  <a:gd name="T15" fmla="*/ 37 h 37"/>
                  <a:gd name="T16" fmla="*/ 41 w 41"/>
                  <a:gd name="T17" fmla="*/ 24 h 37"/>
                  <a:gd name="T18" fmla="*/ 41 w 41"/>
                  <a:gd name="T19" fmla="*/ 14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37"/>
                  <a:gd name="T32" fmla="*/ 41 w 41"/>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37">
                    <a:moveTo>
                      <a:pt x="41" y="14"/>
                    </a:moveTo>
                    <a:lnTo>
                      <a:pt x="0" y="0"/>
                    </a:lnTo>
                    <a:lnTo>
                      <a:pt x="0" y="8"/>
                    </a:lnTo>
                    <a:lnTo>
                      <a:pt x="25" y="16"/>
                    </a:lnTo>
                    <a:cubicBezTo>
                      <a:pt x="27" y="17"/>
                      <a:pt x="30" y="18"/>
                      <a:pt x="33" y="18"/>
                    </a:cubicBezTo>
                    <a:cubicBezTo>
                      <a:pt x="31" y="19"/>
                      <a:pt x="28" y="20"/>
                      <a:pt x="25" y="21"/>
                    </a:cubicBezTo>
                    <a:lnTo>
                      <a:pt x="0" y="29"/>
                    </a:lnTo>
                    <a:lnTo>
                      <a:pt x="0" y="37"/>
                    </a:lnTo>
                    <a:lnTo>
                      <a:pt x="41" y="24"/>
                    </a:lnTo>
                    <a:lnTo>
                      <a:pt x="41" y="14"/>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33" name="Freeform 1108"/>
              <p:cNvSpPr>
                <a:spLocks noEditPoints="1"/>
              </p:cNvSpPr>
              <p:nvPr/>
            </p:nvSpPr>
            <p:spPr bwMode="auto">
              <a:xfrm flipV="1">
                <a:off x="2713" y="1503"/>
                <a:ext cx="42" cy="37"/>
              </a:xfrm>
              <a:custGeom>
                <a:avLst/>
                <a:gdLst>
                  <a:gd name="T0" fmla="*/ 29 w 42"/>
                  <a:gd name="T1" fmla="*/ 30 h 37"/>
                  <a:gd name="T2" fmla="*/ 30 w 42"/>
                  <a:gd name="T3" fmla="*/ 37 h 37"/>
                  <a:gd name="T4" fmla="*/ 39 w 42"/>
                  <a:gd name="T5" fmla="*/ 31 h 37"/>
                  <a:gd name="T6" fmla="*/ 42 w 42"/>
                  <a:gd name="T7" fmla="*/ 19 h 37"/>
                  <a:gd name="T8" fmla="*/ 36 w 42"/>
                  <a:gd name="T9" fmla="*/ 5 h 37"/>
                  <a:gd name="T10" fmla="*/ 21 w 42"/>
                  <a:gd name="T11" fmla="*/ 0 h 37"/>
                  <a:gd name="T12" fmla="*/ 5 w 42"/>
                  <a:gd name="T13" fmla="*/ 5 h 37"/>
                  <a:gd name="T14" fmla="*/ 0 w 42"/>
                  <a:gd name="T15" fmla="*/ 19 h 37"/>
                  <a:gd name="T16" fmla="*/ 5 w 42"/>
                  <a:gd name="T17" fmla="*/ 32 h 37"/>
                  <a:gd name="T18" fmla="*/ 21 w 42"/>
                  <a:gd name="T19" fmla="*/ 37 h 37"/>
                  <a:gd name="T20" fmla="*/ 22 w 42"/>
                  <a:gd name="T21" fmla="*/ 37 h 37"/>
                  <a:gd name="T22" fmla="*/ 22 w 42"/>
                  <a:gd name="T23" fmla="*/ 7 h 37"/>
                  <a:gd name="T24" fmla="*/ 32 w 42"/>
                  <a:gd name="T25" fmla="*/ 11 h 37"/>
                  <a:gd name="T26" fmla="*/ 35 w 42"/>
                  <a:gd name="T27" fmla="*/ 19 h 37"/>
                  <a:gd name="T28" fmla="*/ 34 w 42"/>
                  <a:gd name="T29" fmla="*/ 26 h 37"/>
                  <a:gd name="T30" fmla="*/ 29 w 42"/>
                  <a:gd name="T31" fmla="*/ 30 h 37"/>
                  <a:gd name="T32" fmla="*/ 16 w 42"/>
                  <a:gd name="T33" fmla="*/ 7 h 37"/>
                  <a:gd name="T34" fmla="*/ 16 w 42"/>
                  <a:gd name="T35" fmla="*/ 30 h 37"/>
                  <a:gd name="T36" fmla="*/ 9 w 42"/>
                  <a:gd name="T37" fmla="*/ 27 h 37"/>
                  <a:gd name="T38" fmla="*/ 6 w 42"/>
                  <a:gd name="T39" fmla="*/ 19 h 37"/>
                  <a:gd name="T40" fmla="*/ 9 w 42"/>
                  <a:gd name="T41" fmla="*/ 11 h 37"/>
                  <a:gd name="T42" fmla="*/ 16 w 42"/>
                  <a:gd name="T43" fmla="*/ 7 h 3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37"/>
                  <a:gd name="T68" fmla="*/ 42 w 42"/>
                  <a:gd name="T69" fmla="*/ 37 h 3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37">
                    <a:moveTo>
                      <a:pt x="29" y="30"/>
                    </a:moveTo>
                    <a:lnTo>
                      <a:pt x="30" y="37"/>
                    </a:lnTo>
                    <a:cubicBezTo>
                      <a:pt x="34" y="36"/>
                      <a:pt x="36" y="34"/>
                      <a:pt x="39" y="31"/>
                    </a:cubicBezTo>
                    <a:cubicBezTo>
                      <a:pt x="41" y="28"/>
                      <a:pt x="42" y="24"/>
                      <a:pt x="42" y="19"/>
                    </a:cubicBezTo>
                    <a:cubicBezTo>
                      <a:pt x="42" y="13"/>
                      <a:pt x="40" y="9"/>
                      <a:pt x="36" y="5"/>
                    </a:cubicBezTo>
                    <a:cubicBezTo>
                      <a:pt x="33" y="2"/>
                      <a:pt x="28" y="0"/>
                      <a:pt x="21" y="0"/>
                    </a:cubicBezTo>
                    <a:cubicBezTo>
                      <a:pt x="14" y="0"/>
                      <a:pt x="9" y="2"/>
                      <a:pt x="5" y="5"/>
                    </a:cubicBezTo>
                    <a:cubicBezTo>
                      <a:pt x="2" y="9"/>
                      <a:pt x="0" y="13"/>
                      <a:pt x="0" y="19"/>
                    </a:cubicBezTo>
                    <a:cubicBezTo>
                      <a:pt x="0" y="24"/>
                      <a:pt x="2" y="29"/>
                      <a:pt x="5" y="32"/>
                    </a:cubicBezTo>
                    <a:cubicBezTo>
                      <a:pt x="9" y="35"/>
                      <a:pt x="14" y="37"/>
                      <a:pt x="21" y="37"/>
                    </a:cubicBezTo>
                    <a:cubicBezTo>
                      <a:pt x="21" y="37"/>
                      <a:pt x="22" y="37"/>
                      <a:pt x="22" y="37"/>
                    </a:cubicBezTo>
                    <a:lnTo>
                      <a:pt x="22" y="7"/>
                    </a:lnTo>
                    <a:cubicBezTo>
                      <a:pt x="27" y="7"/>
                      <a:pt x="30" y="9"/>
                      <a:pt x="32" y="11"/>
                    </a:cubicBezTo>
                    <a:cubicBezTo>
                      <a:pt x="34" y="13"/>
                      <a:pt x="35" y="16"/>
                      <a:pt x="35" y="19"/>
                    </a:cubicBezTo>
                    <a:cubicBezTo>
                      <a:pt x="35" y="22"/>
                      <a:pt x="35" y="24"/>
                      <a:pt x="34" y="26"/>
                    </a:cubicBezTo>
                    <a:cubicBezTo>
                      <a:pt x="33" y="27"/>
                      <a:pt x="31" y="29"/>
                      <a:pt x="29" y="30"/>
                    </a:cubicBezTo>
                    <a:close/>
                    <a:moveTo>
                      <a:pt x="16" y="7"/>
                    </a:moveTo>
                    <a:lnTo>
                      <a:pt x="16" y="30"/>
                    </a:lnTo>
                    <a:cubicBezTo>
                      <a:pt x="13" y="30"/>
                      <a:pt x="11" y="29"/>
                      <a:pt x="9" y="27"/>
                    </a:cubicBezTo>
                    <a:cubicBezTo>
                      <a:pt x="7" y="25"/>
                      <a:pt x="6" y="22"/>
                      <a:pt x="6" y="19"/>
                    </a:cubicBezTo>
                    <a:cubicBezTo>
                      <a:pt x="6" y="16"/>
                      <a:pt x="7" y="13"/>
                      <a:pt x="9" y="11"/>
                    </a:cubicBezTo>
                    <a:cubicBezTo>
                      <a:pt x="11" y="9"/>
                      <a:pt x="13" y="7"/>
                      <a:pt x="16" y="7"/>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34" name="Freeform 1109"/>
              <p:cNvSpPr>
                <a:spLocks/>
              </p:cNvSpPr>
              <p:nvPr/>
            </p:nvSpPr>
            <p:spPr bwMode="auto">
              <a:xfrm flipV="1">
                <a:off x="2713" y="1473"/>
                <a:ext cx="41" cy="21"/>
              </a:xfrm>
              <a:custGeom>
                <a:avLst/>
                <a:gdLst>
                  <a:gd name="T0" fmla="*/ 41 w 41"/>
                  <a:gd name="T1" fmla="*/ 0 h 21"/>
                  <a:gd name="T2" fmla="*/ 0 w 41"/>
                  <a:gd name="T3" fmla="*/ 0 h 21"/>
                  <a:gd name="T4" fmla="*/ 0 w 41"/>
                  <a:gd name="T5" fmla="*/ 7 h 21"/>
                  <a:gd name="T6" fmla="*/ 6 w 41"/>
                  <a:gd name="T7" fmla="*/ 7 h 21"/>
                  <a:gd name="T8" fmla="*/ 1 w 41"/>
                  <a:gd name="T9" fmla="*/ 11 h 21"/>
                  <a:gd name="T10" fmla="*/ 0 w 41"/>
                  <a:gd name="T11" fmla="*/ 15 h 21"/>
                  <a:gd name="T12" fmla="*/ 2 w 41"/>
                  <a:gd name="T13" fmla="*/ 21 h 21"/>
                  <a:gd name="T14" fmla="*/ 8 w 41"/>
                  <a:gd name="T15" fmla="*/ 19 h 21"/>
                  <a:gd name="T16" fmla="*/ 6 w 41"/>
                  <a:gd name="T17" fmla="*/ 14 h 21"/>
                  <a:gd name="T18" fmla="*/ 8 w 41"/>
                  <a:gd name="T19" fmla="*/ 11 h 21"/>
                  <a:gd name="T20" fmla="*/ 11 w 41"/>
                  <a:gd name="T21" fmla="*/ 8 h 21"/>
                  <a:gd name="T22" fmla="*/ 19 w 41"/>
                  <a:gd name="T23" fmla="*/ 7 h 21"/>
                  <a:gd name="T24" fmla="*/ 41 w 41"/>
                  <a:gd name="T25" fmla="*/ 7 h 21"/>
                  <a:gd name="T26" fmla="*/ 41 w 41"/>
                  <a:gd name="T27" fmla="*/ 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
                  <a:gd name="T43" fmla="*/ 0 h 21"/>
                  <a:gd name="T44" fmla="*/ 41 w 41"/>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 h="21">
                    <a:moveTo>
                      <a:pt x="41" y="0"/>
                    </a:moveTo>
                    <a:lnTo>
                      <a:pt x="0" y="0"/>
                    </a:lnTo>
                    <a:lnTo>
                      <a:pt x="0" y="7"/>
                    </a:lnTo>
                    <a:lnTo>
                      <a:pt x="6" y="7"/>
                    </a:lnTo>
                    <a:cubicBezTo>
                      <a:pt x="4" y="8"/>
                      <a:pt x="2" y="9"/>
                      <a:pt x="1" y="11"/>
                    </a:cubicBezTo>
                    <a:cubicBezTo>
                      <a:pt x="0" y="12"/>
                      <a:pt x="0" y="13"/>
                      <a:pt x="0" y="15"/>
                    </a:cubicBezTo>
                    <a:cubicBezTo>
                      <a:pt x="0" y="17"/>
                      <a:pt x="0" y="19"/>
                      <a:pt x="2" y="21"/>
                    </a:cubicBezTo>
                    <a:lnTo>
                      <a:pt x="8" y="19"/>
                    </a:lnTo>
                    <a:cubicBezTo>
                      <a:pt x="7" y="17"/>
                      <a:pt x="6" y="16"/>
                      <a:pt x="6" y="14"/>
                    </a:cubicBezTo>
                    <a:cubicBezTo>
                      <a:pt x="6" y="13"/>
                      <a:pt x="7" y="12"/>
                      <a:pt x="8" y="11"/>
                    </a:cubicBezTo>
                    <a:cubicBezTo>
                      <a:pt x="8" y="10"/>
                      <a:pt x="10" y="9"/>
                      <a:pt x="11" y="8"/>
                    </a:cubicBezTo>
                    <a:cubicBezTo>
                      <a:pt x="14" y="8"/>
                      <a:pt x="17" y="7"/>
                      <a:pt x="19" y="7"/>
                    </a:cubicBezTo>
                    <a:lnTo>
                      <a:pt x="41" y="7"/>
                    </a:lnTo>
                    <a:lnTo>
                      <a:pt x="41"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35" name="Freeform 1110"/>
              <p:cNvSpPr>
                <a:spLocks noEditPoints="1"/>
              </p:cNvSpPr>
              <p:nvPr/>
            </p:nvSpPr>
            <p:spPr bwMode="auto">
              <a:xfrm flipV="1">
                <a:off x="2713" y="1412"/>
                <a:ext cx="56" cy="35"/>
              </a:xfrm>
              <a:custGeom>
                <a:avLst/>
                <a:gdLst>
                  <a:gd name="T0" fmla="*/ 56 w 56"/>
                  <a:gd name="T1" fmla="*/ 0 h 35"/>
                  <a:gd name="T2" fmla="*/ 0 w 56"/>
                  <a:gd name="T3" fmla="*/ 0 h 35"/>
                  <a:gd name="T4" fmla="*/ 0 w 56"/>
                  <a:gd name="T5" fmla="*/ 7 h 35"/>
                  <a:gd name="T6" fmla="*/ 7 w 56"/>
                  <a:gd name="T7" fmla="*/ 7 h 35"/>
                  <a:gd name="T8" fmla="*/ 1 w 56"/>
                  <a:gd name="T9" fmla="*/ 12 h 35"/>
                  <a:gd name="T10" fmla="*/ 0 w 56"/>
                  <a:gd name="T11" fmla="*/ 19 h 35"/>
                  <a:gd name="T12" fmla="*/ 2 w 56"/>
                  <a:gd name="T13" fmla="*/ 27 h 35"/>
                  <a:gd name="T14" fmla="*/ 10 w 56"/>
                  <a:gd name="T15" fmla="*/ 33 h 35"/>
                  <a:gd name="T16" fmla="*/ 20 w 56"/>
                  <a:gd name="T17" fmla="*/ 35 h 35"/>
                  <a:gd name="T18" fmla="*/ 32 w 56"/>
                  <a:gd name="T19" fmla="*/ 33 h 35"/>
                  <a:gd name="T20" fmla="*/ 39 w 56"/>
                  <a:gd name="T21" fmla="*/ 26 h 35"/>
                  <a:gd name="T22" fmla="*/ 42 w 56"/>
                  <a:gd name="T23" fmla="*/ 18 h 35"/>
                  <a:gd name="T24" fmla="*/ 40 w 56"/>
                  <a:gd name="T25" fmla="*/ 12 h 35"/>
                  <a:gd name="T26" fmla="*/ 36 w 56"/>
                  <a:gd name="T27" fmla="*/ 7 h 35"/>
                  <a:gd name="T28" fmla="*/ 56 w 56"/>
                  <a:gd name="T29" fmla="*/ 7 h 35"/>
                  <a:gd name="T30" fmla="*/ 56 w 56"/>
                  <a:gd name="T31" fmla="*/ 0 h 35"/>
                  <a:gd name="T32" fmla="*/ 21 w 56"/>
                  <a:gd name="T33" fmla="*/ 7 h 35"/>
                  <a:gd name="T34" fmla="*/ 32 w 56"/>
                  <a:gd name="T35" fmla="*/ 10 h 35"/>
                  <a:gd name="T36" fmla="*/ 35 w 56"/>
                  <a:gd name="T37" fmla="*/ 17 h 35"/>
                  <a:gd name="T38" fmla="*/ 32 w 56"/>
                  <a:gd name="T39" fmla="*/ 25 h 35"/>
                  <a:gd name="T40" fmla="*/ 21 w 56"/>
                  <a:gd name="T41" fmla="*/ 28 h 35"/>
                  <a:gd name="T42" fmla="*/ 10 w 56"/>
                  <a:gd name="T43" fmla="*/ 25 h 35"/>
                  <a:gd name="T44" fmla="*/ 6 w 56"/>
                  <a:gd name="T45" fmla="*/ 18 h 35"/>
                  <a:gd name="T46" fmla="*/ 10 w 56"/>
                  <a:gd name="T47" fmla="*/ 10 h 35"/>
                  <a:gd name="T48" fmla="*/ 21 w 56"/>
                  <a:gd name="T49" fmla="*/ 7 h 3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6"/>
                  <a:gd name="T76" fmla="*/ 0 h 35"/>
                  <a:gd name="T77" fmla="*/ 56 w 56"/>
                  <a:gd name="T78" fmla="*/ 35 h 3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6" h="35">
                    <a:moveTo>
                      <a:pt x="56" y="0"/>
                    </a:moveTo>
                    <a:lnTo>
                      <a:pt x="0" y="0"/>
                    </a:lnTo>
                    <a:lnTo>
                      <a:pt x="0" y="7"/>
                    </a:lnTo>
                    <a:lnTo>
                      <a:pt x="7" y="7"/>
                    </a:lnTo>
                    <a:cubicBezTo>
                      <a:pt x="5" y="9"/>
                      <a:pt x="3" y="10"/>
                      <a:pt x="1" y="12"/>
                    </a:cubicBezTo>
                    <a:cubicBezTo>
                      <a:pt x="0" y="14"/>
                      <a:pt x="0" y="16"/>
                      <a:pt x="0" y="19"/>
                    </a:cubicBezTo>
                    <a:cubicBezTo>
                      <a:pt x="0" y="22"/>
                      <a:pt x="1" y="25"/>
                      <a:pt x="2" y="27"/>
                    </a:cubicBezTo>
                    <a:cubicBezTo>
                      <a:pt x="4" y="30"/>
                      <a:pt x="7" y="32"/>
                      <a:pt x="10" y="33"/>
                    </a:cubicBezTo>
                    <a:cubicBezTo>
                      <a:pt x="13" y="34"/>
                      <a:pt x="17" y="35"/>
                      <a:pt x="20" y="35"/>
                    </a:cubicBezTo>
                    <a:cubicBezTo>
                      <a:pt x="25" y="35"/>
                      <a:pt x="28" y="34"/>
                      <a:pt x="32" y="33"/>
                    </a:cubicBezTo>
                    <a:cubicBezTo>
                      <a:pt x="35" y="31"/>
                      <a:pt x="37" y="29"/>
                      <a:pt x="39" y="26"/>
                    </a:cubicBezTo>
                    <a:cubicBezTo>
                      <a:pt x="41" y="24"/>
                      <a:pt x="42" y="21"/>
                      <a:pt x="42" y="18"/>
                    </a:cubicBezTo>
                    <a:cubicBezTo>
                      <a:pt x="42" y="15"/>
                      <a:pt x="41" y="13"/>
                      <a:pt x="40" y="12"/>
                    </a:cubicBezTo>
                    <a:cubicBezTo>
                      <a:pt x="39" y="10"/>
                      <a:pt x="38" y="8"/>
                      <a:pt x="36" y="7"/>
                    </a:cubicBezTo>
                    <a:lnTo>
                      <a:pt x="56" y="7"/>
                    </a:lnTo>
                    <a:lnTo>
                      <a:pt x="56" y="0"/>
                    </a:lnTo>
                    <a:close/>
                    <a:moveTo>
                      <a:pt x="21" y="7"/>
                    </a:moveTo>
                    <a:cubicBezTo>
                      <a:pt x="26" y="7"/>
                      <a:pt x="30" y="8"/>
                      <a:pt x="32" y="10"/>
                    </a:cubicBezTo>
                    <a:cubicBezTo>
                      <a:pt x="34" y="12"/>
                      <a:pt x="35" y="15"/>
                      <a:pt x="35" y="17"/>
                    </a:cubicBezTo>
                    <a:cubicBezTo>
                      <a:pt x="35" y="20"/>
                      <a:pt x="34" y="23"/>
                      <a:pt x="32" y="25"/>
                    </a:cubicBezTo>
                    <a:cubicBezTo>
                      <a:pt x="29" y="27"/>
                      <a:pt x="26" y="28"/>
                      <a:pt x="21" y="28"/>
                    </a:cubicBezTo>
                    <a:cubicBezTo>
                      <a:pt x="16" y="28"/>
                      <a:pt x="12" y="27"/>
                      <a:pt x="10" y="25"/>
                    </a:cubicBezTo>
                    <a:cubicBezTo>
                      <a:pt x="7" y="23"/>
                      <a:pt x="6" y="20"/>
                      <a:pt x="6" y="18"/>
                    </a:cubicBezTo>
                    <a:cubicBezTo>
                      <a:pt x="6" y="15"/>
                      <a:pt x="7" y="13"/>
                      <a:pt x="10" y="10"/>
                    </a:cubicBezTo>
                    <a:cubicBezTo>
                      <a:pt x="13" y="8"/>
                      <a:pt x="16" y="7"/>
                      <a:pt x="21" y="7"/>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36" name="Freeform 1111"/>
              <p:cNvSpPr>
                <a:spLocks/>
              </p:cNvSpPr>
              <p:nvPr/>
            </p:nvSpPr>
            <p:spPr bwMode="auto">
              <a:xfrm flipV="1">
                <a:off x="2698" y="1359"/>
                <a:ext cx="56" cy="43"/>
              </a:xfrm>
              <a:custGeom>
                <a:avLst/>
                <a:gdLst>
                  <a:gd name="T0" fmla="*/ 56 w 56"/>
                  <a:gd name="T1" fmla="*/ 0 h 43"/>
                  <a:gd name="T2" fmla="*/ 0 w 56"/>
                  <a:gd name="T3" fmla="*/ 0 h 43"/>
                  <a:gd name="T4" fmla="*/ 0 w 56"/>
                  <a:gd name="T5" fmla="*/ 7 h 43"/>
                  <a:gd name="T6" fmla="*/ 23 w 56"/>
                  <a:gd name="T7" fmla="*/ 7 h 43"/>
                  <a:gd name="T8" fmla="*/ 23 w 56"/>
                  <a:gd name="T9" fmla="*/ 35 h 43"/>
                  <a:gd name="T10" fmla="*/ 0 w 56"/>
                  <a:gd name="T11" fmla="*/ 35 h 43"/>
                  <a:gd name="T12" fmla="*/ 0 w 56"/>
                  <a:gd name="T13" fmla="*/ 43 h 43"/>
                  <a:gd name="T14" fmla="*/ 56 w 56"/>
                  <a:gd name="T15" fmla="*/ 43 h 43"/>
                  <a:gd name="T16" fmla="*/ 56 w 56"/>
                  <a:gd name="T17" fmla="*/ 35 h 43"/>
                  <a:gd name="T18" fmla="*/ 29 w 56"/>
                  <a:gd name="T19" fmla="*/ 35 h 43"/>
                  <a:gd name="T20" fmla="*/ 29 w 56"/>
                  <a:gd name="T21" fmla="*/ 7 h 43"/>
                  <a:gd name="T22" fmla="*/ 56 w 56"/>
                  <a:gd name="T23" fmla="*/ 7 h 43"/>
                  <a:gd name="T24" fmla="*/ 56 w 56"/>
                  <a:gd name="T25" fmla="*/ 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
                  <a:gd name="T40" fmla="*/ 0 h 43"/>
                  <a:gd name="T41" fmla="*/ 56 w 56"/>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 h="43">
                    <a:moveTo>
                      <a:pt x="56" y="0"/>
                    </a:moveTo>
                    <a:lnTo>
                      <a:pt x="0" y="0"/>
                    </a:lnTo>
                    <a:lnTo>
                      <a:pt x="0" y="7"/>
                    </a:lnTo>
                    <a:lnTo>
                      <a:pt x="23" y="7"/>
                    </a:lnTo>
                    <a:lnTo>
                      <a:pt x="23" y="35"/>
                    </a:lnTo>
                    <a:lnTo>
                      <a:pt x="0" y="35"/>
                    </a:lnTo>
                    <a:lnTo>
                      <a:pt x="0" y="43"/>
                    </a:lnTo>
                    <a:lnTo>
                      <a:pt x="56" y="43"/>
                    </a:lnTo>
                    <a:lnTo>
                      <a:pt x="56" y="35"/>
                    </a:lnTo>
                    <a:lnTo>
                      <a:pt x="29" y="35"/>
                    </a:lnTo>
                    <a:lnTo>
                      <a:pt x="29" y="7"/>
                    </a:lnTo>
                    <a:lnTo>
                      <a:pt x="56" y="7"/>
                    </a:lnTo>
                    <a:lnTo>
                      <a:pt x="56"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37" name="Freeform 1112"/>
              <p:cNvSpPr>
                <a:spLocks noEditPoints="1"/>
              </p:cNvSpPr>
              <p:nvPr/>
            </p:nvSpPr>
            <p:spPr bwMode="auto">
              <a:xfrm flipV="1">
                <a:off x="2714" y="1291"/>
                <a:ext cx="24" cy="36"/>
              </a:xfrm>
              <a:custGeom>
                <a:avLst/>
                <a:gdLst>
                  <a:gd name="T0" fmla="*/ 8 w 24"/>
                  <a:gd name="T1" fmla="*/ 36 h 36"/>
                  <a:gd name="T2" fmla="*/ 8 w 24"/>
                  <a:gd name="T3" fmla="*/ 0 h 36"/>
                  <a:gd name="T4" fmla="*/ 0 w 24"/>
                  <a:gd name="T5" fmla="*/ 0 h 36"/>
                  <a:gd name="T6" fmla="*/ 0 w 24"/>
                  <a:gd name="T7" fmla="*/ 36 h 36"/>
                  <a:gd name="T8" fmla="*/ 8 w 24"/>
                  <a:gd name="T9" fmla="*/ 36 h 36"/>
                  <a:gd name="T10" fmla="*/ 24 w 24"/>
                  <a:gd name="T11" fmla="*/ 36 h 36"/>
                  <a:gd name="T12" fmla="*/ 24 w 24"/>
                  <a:gd name="T13" fmla="*/ 0 h 36"/>
                  <a:gd name="T14" fmla="*/ 17 w 24"/>
                  <a:gd name="T15" fmla="*/ 0 h 36"/>
                  <a:gd name="T16" fmla="*/ 17 w 24"/>
                  <a:gd name="T17" fmla="*/ 36 h 36"/>
                  <a:gd name="T18" fmla="*/ 24 w 24"/>
                  <a:gd name="T19" fmla="*/ 36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36"/>
                  <a:gd name="T32" fmla="*/ 24 w 24"/>
                  <a:gd name="T33" fmla="*/ 36 h 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36">
                    <a:moveTo>
                      <a:pt x="8" y="36"/>
                    </a:moveTo>
                    <a:lnTo>
                      <a:pt x="8" y="0"/>
                    </a:lnTo>
                    <a:lnTo>
                      <a:pt x="0" y="0"/>
                    </a:lnTo>
                    <a:lnTo>
                      <a:pt x="0" y="36"/>
                    </a:lnTo>
                    <a:lnTo>
                      <a:pt x="8" y="36"/>
                    </a:lnTo>
                    <a:close/>
                    <a:moveTo>
                      <a:pt x="24" y="36"/>
                    </a:moveTo>
                    <a:lnTo>
                      <a:pt x="24" y="0"/>
                    </a:lnTo>
                    <a:lnTo>
                      <a:pt x="17" y="0"/>
                    </a:lnTo>
                    <a:lnTo>
                      <a:pt x="17" y="36"/>
                    </a:lnTo>
                    <a:lnTo>
                      <a:pt x="24" y="36"/>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38" name="Freeform 1113"/>
              <p:cNvSpPr>
                <a:spLocks/>
              </p:cNvSpPr>
              <p:nvPr/>
            </p:nvSpPr>
            <p:spPr bwMode="auto">
              <a:xfrm flipV="1">
                <a:off x="2698" y="1225"/>
                <a:ext cx="56" cy="36"/>
              </a:xfrm>
              <a:custGeom>
                <a:avLst/>
                <a:gdLst>
                  <a:gd name="T0" fmla="*/ 49 w 56"/>
                  <a:gd name="T1" fmla="*/ 36 h 36"/>
                  <a:gd name="T2" fmla="*/ 56 w 56"/>
                  <a:gd name="T3" fmla="*/ 36 h 36"/>
                  <a:gd name="T4" fmla="*/ 56 w 56"/>
                  <a:gd name="T5" fmla="*/ 0 h 36"/>
                  <a:gd name="T6" fmla="*/ 51 w 56"/>
                  <a:gd name="T7" fmla="*/ 0 h 36"/>
                  <a:gd name="T8" fmla="*/ 43 w 56"/>
                  <a:gd name="T9" fmla="*/ 4 h 36"/>
                  <a:gd name="T10" fmla="*/ 35 w 56"/>
                  <a:gd name="T11" fmla="*/ 13 h 36"/>
                  <a:gd name="T12" fmla="*/ 23 w 56"/>
                  <a:gd name="T13" fmla="*/ 25 h 36"/>
                  <a:gd name="T14" fmla="*/ 16 w 56"/>
                  <a:gd name="T15" fmla="*/ 28 h 36"/>
                  <a:gd name="T16" fmla="*/ 9 w 56"/>
                  <a:gd name="T17" fmla="*/ 25 h 36"/>
                  <a:gd name="T18" fmla="*/ 7 w 56"/>
                  <a:gd name="T19" fmla="*/ 18 h 36"/>
                  <a:gd name="T20" fmla="*/ 9 w 56"/>
                  <a:gd name="T21" fmla="*/ 10 h 36"/>
                  <a:gd name="T22" fmla="*/ 16 w 56"/>
                  <a:gd name="T23" fmla="*/ 8 h 36"/>
                  <a:gd name="T24" fmla="*/ 15 w 56"/>
                  <a:gd name="T25" fmla="*/ 0 h 36"/>
                  <a:gd name="T26" fmla="*/ 4 w 56"/>
                  <a:gd name="T27" fmla="*/ 6 h 36"/>
                  <a:gd name="T28" fmla="*/ 0 w 56"/>
                  <a:gd name="T29" fmla="*/ 18 h 36"/>
                  <a:gd name="T30" fmla="*/ 5 w 56"/>
                  <a:gd name="T31" fmla="*/ 31 h 36"/>
                  <a:gd name="T32" fmla="*/ 15 w 56"/>
                  <a:gd name="T33" fmla="*/ 35 h 36"/>
                  <a:gd name="T34" fmla="*/ 22 w 56"/>
                  <a:gd name="T35" fmla="*/ 34 h 36"/>
                  <a:gd name="T36" fmla="*/ 29 w 56"/>
                  <a:gd name="T37" fmla="*/ 30 h 36"/>
                  <a:gd name="T38" fmla="*/ 38 w 56"/>
                  <a:gd name="T39" fmla="*/ 20 h 36"/>
                  <a:gd name="T40" fmla="*/ 45 w 56"/>
                  <a:gd name="T41" fmla="*/ 12 h 36"/>
                  <a:gd name="T42" fmla="*/ 49 w 56"/>
                  <a:gd name="T43" fmla="*/ 9 h 36"/>
                  <a:gd name="T44" fmla="*/ 49 w 56"/>
                  <a:gd name="T45" fmla="*/ 36 h 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
                  <a:gd name="T70" fmla="*/ 0 h 36"/>
                  <a:gd name="T71" fmla="*/ 56 w 56"/>
                  <a:gd name="T72" fmla="*/ 36 h 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 h="36">
                    <a:moveTo>
                      <a:pt x="49" y="36"/>
                    </a:moveTo>
                    <a:lnTo>
                      <a:pt x="56" y="36"/>
                    </a:lnTo>
                    <a:lnTo>
                      <a:pt x="56" y="0"/>
                    </a:lnTo>
                    <a:cubicBezTo>
                      <a:pt x="54" y="0"/>
                      <a:pt x="53" y="0"/>
                      <a:pt x="51" y="0"/>
                    </a:cubicBezTo>
                    <a:cubicBezTo>
                      <a:pt x="48" y="1"/>
                      <a:pt x="46" y="3"/>
                      <a:pt x="43" y="4"/>
                    </a:cubicBezTo>
                    <a:cubicBezTo>
                      <a:pt x="41" y="6"/>
                      <a:pt x="38" y="9"/>
                      <a:pt x="35" y="13"/>
                    </a:cubicBezTo>
                    <a:cubicBezTo>
                      <a:pt x="30" y="19"/>
                      <a:pt x="26" y="23"/>
                      <a:pt x="23" y="25"/>
                    </a:cubicBezTo>
                    <a:cubicBezTo>
                      <a:pt x="21" y="27"/>
                      <a:pt x="18" y="28"/>
                      <a:pt x="16" y="28"/>
                    </a:cubicBezTo>
                    <a:cubicBezTo>
                      <a:pt x="13" y="28"/>
                      <a:pt x="11" y="27"/>
                      <a:pt x="9" y="25"/>
                    </a:cubicBezTo>
                    <a:cubicBezTo>
                      <a:pt x="7" y="23"/>
                      <a:pt x="7" y="21"/>
                      <a:pt x="7" y="18"/>
                    </a:cubicBezTo>
                    <a:cubicBezTo>
                      <a:pt x="7" y="15"/>
                      <a:pt x="7" y="12"/>
                      <a:pt x="9" y="10"/>
                    </a:cubicBezTo>
                    <a:cubicBezTo>
                      <a:pt x="11" y="9"/>
                      <a:pt x="13" y="8"/>
                      <a:pt x="16" y="8"/>
                    </a:cubicBezTo>
                    <a:lnTo>
                      <a:pt x="15" y="0"/>
                    </a:lnTo>
                    <a:cubicBezTo>
                      <a:pt x="10" y="1"/>
                      <a:pt x="7" y="3"/>
                      <a:pt x="4" y="6"/>
                    </a:cubicBezTo>
                    <a:cubicBezTo>
                      <a:pt x="1" y="9"/>
                      <a:pt x="0" y="13"/>
                      <a:pt x="0" y="18"/>
                    </a:cubicBezTo>
                    <a:cubicBezTo>
                      <a:pt x="0" y="23"/>
                      <a:pt x="2" y="28"/>
                      <a:pt x="5" y="31"/>
                    </a:cubicBezTo>
                    <a:cubicBezTo>
                      <a:pt x="7" y="34"/>
                      <a:pt x="11" y="35"/>
                      <a:pt x="15" y="35"/>
                    </a:cubicBezTo>
                    <a:cubicBezTo>
                      <a:pt x="18" y="35"/>
                      <a:pt x="20" y="35"/>
                      <a:pt x="22" y="34"/>
                    </a:cubicBezTo>
                    <a:cubicBezTo>
                      <a:pt x="24" y="33"/>
                      <a:pt x="26" y="32"/>
                      <a:pt x="29" y="30"/>
                    </a:cubicBezTo>
                    <a:cubicBezTo>
                      <a:pt x="31" y="28"/>
                      <a:pt x="34" y="25"/>
                      <a:pt x="38" y="20"/>
                    </a:cubicBezTo>
                    <a:cubicBezTo>
                      <a:pt x="42" y="16"/>
                      <a:pt x="44" y="13"/>
                      <a:pt x="45" y="12"/>
                    </a:cubicBezTo>
                    <a:cubicBezTo>
                      <a:pt x="46" y="11"/>
                      <a:pt x="48" y="10"/>
                      <a:pt x="49" y="9"/>
                    </a:cubicBezTo>
                    <a:lnTo>
                      <a:pt x="49" y="36"/>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39" name="Rectangle 1114"/>
              <p:cNvSpPr>
                <a:spLocks noChangeArrowheads="1"/>
              </p:cNvSpPr>
              <p:nvPr/>
            </p:nvSpPr>
            <p:spPr bwMode="auto">
              <a:xfrm>
                <a:off x="2747" y="1206"/>
                <a:ext cx="7" cy="8"/>
              </a:xfrm>
              <a:prstGeom prst="rect">
                <a:avLst/>
              </a:prstGeom>
              <a:solidFill>
                <a:srgbClr val="000000"/>
              </a:solidFill>
              <a:ln w="0" cap="rnd">
                <a:solidFill>
                  <a:srgbClr val="000000"/>
                </a:solidFill>
                <a:round/>
                <a:headEnd/>
                <a:tailEnd/>
              </a:ln>
            </p:spPr>
            <p:txBody>
              <a:bodyPr/>
              <a:lstStyle/>
              <a:p>
                <a:pPr eaLnBrk="0" hangingPunct="0"/>
                <a:endParaRPr lang="en-US"/>
              </a:p>
            </p:txBody>
          </p:sp>
          <p:sp>
            <p:nvSpPr>
              <p:cNvPr id="67740" name="Freeform 1115"/>
              <p:cNvSpPr>
                <a:spLocks/>
              </p:cNvSpPr>
              <p:nvPr/>
            </p:nvSpPr>
            <p:spPr bwMode="auto">
              <a:xfrm flipV="1">
                <a:off x="2698" y="1159"/>
                <a:ext cx="57" cy="37"/>
              </a:xfrm>
              <a:custGeom>
                <a:avLst/>
                <a:gdLst>
                  <a:gd name="T0" fmla="*/ 41 w 57"/>
                  <a:gd name="T1" fmla="*/ 0 h 37"/>
                  <a:gd name="T2" fmla="*/ 41 w 57"/>
                  <a:gd name="T3" fmla="*/ 7 h 37"/>
                  <a:gd name="T4" fmla="*/ 48 w 57"/>
                  <a:gd name="T5" fmla="*/ 11 h 37"/>
                  <a:gd name="T6" fmla="*/ 50 w 57"/>
                  <a:gd name="T7" fmla="*/ 18 h 37"/>
                  <a:gd name="T8" fmla="*/ 47 w 57"/>
                  <a:gd name="T9" fmla="*/ 26 h 37"/>
                  <a:gd name="T10" fmla="*/ 39 w 57"/>
                  <a:gd name="T11" fmla="*/ 29 h 37"/>
                  <a:gd name="T12" fmla="*/ 31 w 57"/>
                  <a:gd name="T13" fmla="*/ 26 h 37"/>
                  <a:gd name="T14" fmla="*/ 29 w 57"/>
                  <a:gd name="T15" fmla="*/ 19 h 37"/>
                  <a:gd name="T16" fmla="*/ 29 w 57"/>
                  <a:gd name="T17" fmla="*/ 14 h 37"/>
                  <a:gd name="T18" fmla="*/ 23 w 57"/>
                  <a:gd name="T19" fmla="*/ 15 h 37"/>
                  <a:gd name="T20" fmla="*/ 23 w 57"/>
                  <a:gd name="T21" fmla="*/ 16 h 37"/>
                  <a:gd name="T22" fmla="*/ 21 w 57"/>
                  <a:gd name="T23" fmla="*/ 23 h 37"/>
                  <a:gd name="T24" fmla="*/ 14 w 57"/>
                  <a:gd name="T25" fmla="*/ 26 h 37"/>
                  <a:gd name="T26" fmla="*/ 9 w 57"/>
                  <a:gd name="T27" fmla="*/ 24 h 37"/>
                  <a:gd name="T28" fmla="*/ 7 w 57"/>
                  <a:gd name="T29" fmla="*/ 18 h 37"/>
                  <a:gd name="T30" fmla="*/ 9 w 57"/>
                  <a:gd name="T31" fmla="*/ 11 h 37"/>
                  <a:gd name="T32" fmla="*/ 15 w 57"/>
                  <a:gd name="T33" fmla="*/ 8 h 37"/>
                  <a:gd name="T34" fmla="*/ 15 w 57"/>
                  <a:gd name="T35" fmla="*/ 1 h 37"/>
                  <a:gd name="T36" fmla="*/ 4 w 57"/>
                  <a:gd name="T37" fmla="*/ 7 h 37"/>
                  <a:gd name="T38" fmla="*/ 0 w 57"/>
                  <a:gd name="T39" fmla="*/ 17 h 37"/>
                  <a:gd name="T40" fmla="*/ 2 w 57"/>
                  <a:gd name="T41" fmla="*/ 26 h 37"/>
                  <a:gd name="T42" fmla="*/ 7 w 57"/>
                  <a:gd name="T43" fmla="*/ 31 h 37"/>
                  <a:gd name="T44" fmla="*/ 14 w 57"/>
                  <a:gd name="T45" fmla="*/ 33 h 37"/>
                  <a:gd name="T46" fmla="*/ 21 w 57"/>
                  <a:gd name="T47" fmla="*/ 31 h 37"/>
                  <a:gd name="T48" fmla="*/ 25 w 57"/>
                  <a:gd name="T49" fmla="*/ 26 h 37"/>
                  <a:gd name="T50" fmla="*/ 30 w 57"/>
                  <a:gd name="T51" fmla="*/ 34 h 37"/>
                  <a:gd name="T52" fmla="*/ 39 w 57"/>
                  <a:gd name="T53" fmla="*/ 37 h 37"/>
                  <a:gd name="T54" fmla="*/ 52 w 57"/>
                  <a:gd name="T55" fmla="*/ 31 h 37"/>
                  <a:gd name="T56" fmla="*/ 57 w 57"/>
                  <a:gd name="T57" fmla="*/ 18 h 37"/>
                  <a:gd name="T58" fmla="*/ 53 w 57"/>
                  <a:gd name="T59" fmla="*/ 6 h 37"/>
                  <a:gd name="T60" fmla="*/ 41 w 57"/>
                  <a:gd name="T61" fmla="*/ 0 h 3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7"/>
                  <a:gd name="T94" fmla="*/ 0 h 37"/>
                  <a:gd name="T95" fmla="*/ 57 w 57"/>
                  <a:gd name="T96" fmla="*/ 37 h 3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7" h="37">
                    <a:moveTo>
                      <a:pt x="41" y="0"/>
                    </a:moveTo>
                    <a:lnTo>
                      <a:pt x="41" y="7"/>
                    </a:lnTo>
                    <a:cubicBezTo>
                      <a:pt x="44" y="8"/>
                      <a:pt x="47" y="9"/>
                      <a:pt x="48" y="11"/>
                    </a:cubicBezTo>
                    <a:cubicBezTo>
                      <a:pt x="50" y="13"/>
                      <a:pt x="50" y="15"/>
                      <a:pt x="50" y="18"/>
                    </a:cubicBezTo>
                    <a:cubicBezTo>
                      <a:pt x="50" y="22"/>
                      <a:pt x="49" y="24"/>
                      <a:pt x="47" y="26"/>
                    </a:cubicBezTo>
                    <a:cubicBezTo>
                      <a:pt x="45" y="28"/>
                      <a:pt x="42" y="29"/>
                      <a:pt x="39" y="29"/>
                    </a:cubicBezTo>
                    <a:cubicBezTo>
                      <a:pt x="36" y="29"/>
                      <a:pt x="33" y="28"/>
                      <a:pt x="31" y="26"/>
                    </a:cubicBezTo>
                    <a:cubicBezTo>
                      <a:pt x="30" y="24"/>
                      <a:pt x="29" y="22"/>
                      <a:pt x="29" y="19"/>
                    </a:cubicBezTo>
                    <a:cubicBezTo>
                      <a:pt x="29" y="17"/>
                      <a:pt x="29" y="16"/>
                      <a:pt x="29" y="14"/>
                    </a:cubicBezTo>
                    <a:lnTo>
                      <a:pt x="23" y="15"/>
                    </a:lnTo>
                    <a:cubicBezTo>
                      <a:pt x="23" y="15"/>
                      <a:pt x="23" y="15"/>
                      <a:pt x="23" y="16"/>
                    </a:cubicBezTo>
                    <a:cubicBezTo>
                      <a:pt x="23" y="18"/>
                      <a:pt x="22" y="21"/>
                      <a:pt x="21" y="23"/>
                    </a:cubicBezTo>
                    <a:cubicBezTo>
                      <a:pt x="19" y="25"/>
                      <a:pt x="17" y="26"/>
                      <a:pt x="14" y="26"/>
                    </a:cubicBezTo>
                    <a:cubicBezTo>
                      <a:pt x="12" y="26"/>
                      <a:pt x="10" y="25"/>
                      <a:pt x="9" y="24"/>
                    </a:cubicBezTo>
                    <a:cubicBezTo>
                      <a:pt x="7" y="22"/>
                      <a:pt x="7" y="20"/>
                      <a:pt x="7" y="18"/>
                    </a:cubicBezTo>
                    <a:cubicBezTo>
                      <a:pt x="7" y="15"/>
                      <a:pt x="7" y="13"/>
                      <a:pt x="9" y="11"/>
                    </a:cubicBezTo>
                    <a:cubicBezTo>
                      <a:pt x="10" y="10"/>
                      <a:pt x="13" y="9"/>
                      <a:pt x="15" y="8"/>
                    </a:cubicBezTo>
                    <a:lnTo>
                      <a:pt x="15" y="1"/>
                    </a:lnTo>
                    <a:cubicBezTo>
                      <a:pt x="10" y="2"/>
                      <a:pt x="6" y="4"/>
                      <a:pt x="4" y="7"/>
                    </a:cubicBezTo>
                    <a:cubicBezTo>
                      <a:pt x="1" y="9"/>
                      <a:pt x="0" y="13"/>
                      <a:pt x="0" y="17"/>
                    </a:cubicBezTo>
                    <a:cubicBezTo>
                      <a:pt x="0" y="20"/>
                      <a:pt x="1" y="23"/>
                      <a:pt x="2" y="26"/>
                    </a:cubicBezTo>
                    <a:cubicBezTo>
                      <a:pt x="3" y="28"/>
                      <a:pt x="5" y="30"/>
                      <a:pt x="7" y="31"/>
                    </a:cubicBezTo>
                    <a:cubicBezTo>
                      <a:pt x="9" y="33"/>
                      <a:pt x="12" y="33"/>
                      <a:pt x="14" y="33"/>
                    </a:cubicBezTo>
                    <a:cubicBezTo>
                      <a:pt x="17" y="33"/>
                      <a:pt x="19" y="33"/>
                      <a:pt x="21" y="31"/>
                    </a:cubicBezTo>
                    <a:cubicBezTo>
                      <a:pt x="23" y="30"/>
                      <a:pt x="24" y="28"/>
                      <a:pt x="25" y="26"/>
                    </a:cubicBezTo>
                    <a:cubicBezTo>
                      <a:pt x="26" y="29"/>
                      <a:pt x="28" y="32"/>
                      <a:pt x="30" y="34"/>
                    </a:cubicBezTo>
                    <a:cubicBezTo>
                      <a:pt x="32" y="36"/>
                      <a:pt x="35" y="37"/>
                      <a:pt x="39" y="37"/>
                    </a:cubicBezTo>
                    <a:cubicBezTo>
                      <a:pt x="44" y="37"/>
                      <a:pt x="48" y="35"/>
                      <a:pt x="52" y="31"/>
                    </a:cubicBezTo>
                    <a:cubicBezTo>
                      <a:pt x="55" y="28"/>
                      <a:pt x="57" y="23"/>
                      <a:pt x="57" y="18"/>
                    </a:cubicBezTo>
                    <a:cubicBezTo>
                      <a:pt x="57" y="13"/>
                      <a:pt x="55" y="9"/>
                      <a:pt x="53" y="6"/>
                    </a:cubicBezTo>
                    <a:cubicBezTo>
                      <a:pt x="50" y="2"/>
                      <a:pt x="46" y="1"/>
                      <a:pt x="41" y="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41" name="Freeform 1116"/>
              <p:cNvSpPr>
                <a:spLocks noEditPoints="1"/>
              </p:cNvSpPr>
              <p:nvPr/>
            </p:nvSpPr>
            <p:spPr bwMode="auto">
              <a:xfrm flipV="1">
                <a:off x="2698" y="1116"/>
                <a:ext cx="57" cy="37"/>
              </a:xfrm>
              <a:custGeom>
                <a:avLst/>
                <a:gdLst>
                  <a:gd name="T0" fmla="*/ 42 w 57"/>
                  <a:gd name="T1" fmla="*/ 1 h 37"/>
                  <a:gd name="T2" fmla="*/ 41 w 57"/>
                  <a:gd name="T3" fmla="*/ 8 h 37"/>
                  <a:gd name="T4" fmla="*/ 48 w 57"/>
                  <a:gd name="T5" fmla="*/ 11 h 37"/>
                  <a:gd name="T6" fmla="*/ 50 w 57"/>
                  <a:gd name="T7" fmla="*/ 17 h 37"/>
                  <a:gd name="T8" fmla="*/ 49 w 57"/>
                  <a:gd name="T9" fmla="*/ 22 h 37"/>
                  <a:gd name="T10" fmla="*/ 45 w 57"/>
                  <a:gd name="T11" fmla="*/ 26 h 37"/>
                  <a:gd name="T12" fmla="*/ 39 w 57"/>
                  <a:gd name="T13" fmla="*/ 28 h 37"/>
                  <a:gd name="T14" fmla="*/ 31 w 57"/>
                  <a:gd name="T15" fmla="*/ 29 h 37"/>
                  <a:gd name="T16" fmla="*/ 30 w 57"/>
                  <a:gd name="T17" fmla="*/ 29 h 37"/>
                  <a:gd name="T18" fmla="*/ 35 w 57"/>
                  <a:gd name="T19" fmla="*/ 24 h 37"/>
                  <a:gd name="T20" fmla="*/ 37 w 57"/>
                  <a:gd name="T21" fmla="*/ 16 h 37"/>
                  <a:gd name="T22" fmla="*/ 32 w 57"/>
                  <a:gd name="T23" fmla="*/ 5 h 37"/>
                  <a:gd name="T24" fmla="*/ 19 w 57"/>
                  <a:gd name="T25" fmla="*/ 0 h 37"/>
                  <a:gd name="T26" fmla="*/ 5 w 57"/>
                  <a:gd name="T27" fmla="*/ 5 h 37"/>
                  <a:gd name="T28" fmla="*/ 0 w 57"/>
                  <a:gd name="T29" fmla="*/ 18 h 37"/>
                  <a:gd name="T30" fmla="*/ 3 w 57"/>
                  <a:gd name="T31" fmla="*/ 27 h 37"/>
                  <a:gd name="T32" fmla="*/ 11 w 57"/>
                  <a:gd name="T33" fmla="*/ 34 h 37"/>
                  <a:gd name="T34" fmla="*/ 27 w 57"/>
                  <a:gd name="T35" fmla="*/ 37 h 37"/>
                  <a:gd name="T36" fmla="*/ 44 w 57"/>
                  <a:gd name="T37" fmla="*/ 34 h 37"/>
                  <a:gd name="T38" fmla="*/ 54 w 57"/>
                  <a:gd name="T39" fmla="*/ 27 h 37"/>
                  <a:gd name="T40" fmla="*/ 57 w 57"/>
                  <a:gd name="T41" fmla="*/ 17 h 37"/>
                  <a:gd name="T42" fmla="*/ 53 w 57"/>
                  <a:gd name="T43" fmla="*/ 6 h 37"/>
                  <a:gd name="T44" fmla="*/ 42 w 57"/>
                  <a:gd name="T45" fmla="*/ 1 h 37"/>
                  <a:gd name="T46" fmla="*/ 19 w 57"/>
                  <a:gd name="T47" fmla="*/ 29 h 37"/>
                  <a:gd name="T48" fmla="*/ 10 w 57"/>
                  <a:gd name="T49" fmla="*/ 26 h 37"/>
                  <a:gd name="T50" fmla="*/ 7 w 57"/>
                  <a:gd name="T51" fmla="*/ 19 h 37"/>
                  <a:gd name="T52" fmla="*/ 10 w 57"/>
                  <a:gd name="T53" fmla="*/ 11 h 37"/>
                  <a:gd name="T54" fmla="*/ 19 w 57"/>
                  <a:gd name="T55" fmla="*/ 7 h 37"/>
                  <a:gd name="T56" fmla="*/ 28 w 57"/>
                  <a:gd name="T57" fmla="*/ 10 h 37"/>
                  <a:gd name="T58" fmla="*/ 31 w 57"/>
                  <a:gd name="T59" fmla="*/ 18 h 37"/>
                  <a:gd name="T60" fmla="*/ 28 w 57"/>
                  <a:gd name="T61" fmla="*/ 26 h 37"/>
                  <a:gd name="T62" fmla="*/ 19 w 57"/>
                  <a:gd name="T63" fmla="*/ 29 h 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37"/>
                  <a:gd name="T98" fmla="*/ 57 w 57"/>
                  <a:gd name="T99" fmla="*/ 37 h 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37">
                    <a:moveTo>
                      <a:pt x="42" y="1"/>
                    </a:moveTo>
                    <a:lnTo>
                      <a:pt x="41" y="8"/>
                    </a:lnTo>
                    <a:cubicBezTo>
                      <a:pt x="45" y="9"/>
                      <a:pt x="47" y="10"/>
                      <a:pt x="48" y="11"/>
                    </a:cubicBezTo>
                    <a:cubicBezTo>
                      <a:pt x="50" y="13"/>
                      <a:pt x="50" y="15"/>
                      <a:pt x="50" y="17"/>
                    </a:cubicBezTo>
                    <a:cubicBezTo>
                      <a:pt x="50" y="19"/>
                      <a:pt x="50" y="21"/>
                      <a:pt x="49" y="22"/>
                    </a:cubicBezTo>
                    <a:cubicBezTo>
                      <a:pt x="48" y="24"/>
                      <a:pt x="47" y="25"/>
                      <a:pt x="45" y="26"/>
                    </a:cubicBezTo>
                    <a:cubicBezTo>
                      <a:pt x="44" y="27"/>
                      <a:pt x="42" y="28"/>
                      <a:pt x="39" y="28"/>
                    </a:cubicBezTo>
                    <a:cubicBezTo>
                      <a:pt x="37" y="29"/>
                      <a:pt x="34" y="29"/>
                      <a:pt x="31" y="29"/>
                    </a:cubicBezTo>
                    <a:cubicBezTo>
                      <a:pt x="31" y="29"/>
                      <a:pt x="31" y="29"/>
                      <a:pt x="30" y="29"/>
                    </a:cubicBezTo>
                    <a:cubicBezTo>
                      <a:pt x="32" y="28"/>
                      <a:pt x="34" y="26"/>
                      <a:pt x="35" y="24"/>
                    </a:cubicBezTo>
                    <a:cubicBezTo>
                      <a:pt x="37" y="21"/>
                      <a:pt x="37" y="19"/>
                      <a:pt x="37" y="16"/>
                    </a:cubicBezTo>
                    <a:cubicBezTo>
                      <a:pt x="37" y="12"/>
                      <a:pt x="36" y="8"/>
                      <a:pt x="32" y="5"/>
                    </a:cubicBezTo>
                    <a:cubicBezTo>
                      <a:pt x="29" y="2"/>
                      <a:pt x="25" y="0"/>
                      <a:pt x="19" y="0"/>
                    </a:cubicBezTo>
                    <a:cubicBezTo>
                      <a:pt x="13" y="0"/>
                      <a:pt x="9" y="2"/>
                      <a:pt x="5" y="5"/>
                    </a:cubicBezTo>
                    <a:cubicBezTo>
                      <a:pt x="2" y="8"/>
                      <a:pt x="0" y="13"/>
                      <a:pt x="0" y="18"/>
                    </a:cubicBezTo>
                    <a:cubicBezTo>
                      <a:pt x="0" y="21"/>
                      <a:pt x="1" y="24"/>
                      <a:pt x="3" y="27"/>
                    </a:cubicBezTo>
                    <a:cubicBezTo>
                      <a:pt x="5" y="30"/>
                      <a:pt x="8" y="33"/>
                      <a:pt x="11" y="34"/>
                    </a:cubicBezTo>
                    <a:cubicBezTo>
                      <a:pt x="15" y="36"/>
                      <a:pt x="20" y="37"/>
                      <a:pt x="27" y="37"/>
                    </a:cubicBezTo>
                    <a:cubicBezTo>
                      <a:pt x="34" y="37"/>
                      <a:pt x="40" y="36"/>
                      <a:pt x="44" y="34"/>
                    </a:cubicBezTo>
                    <a:cubicBezTo>
                      <a:pt x="48" y="33"/>
                      <a:pt x="51" y="30"/>
                      <a:pt x="54" y="27"/>
                    </a:cubicBezTo>
                    <a:cubicBezTo>
                      <a:pt x="56" y="24"/>
                      <a:pt x="57" y="21"/>
                      <a:pt x="57" y="17"/>
                    </a:cubicBezTo>
                    <a:cubicBezTo>
                      <a:pt x="57" y="12"/>
                      <a:pt x="56" y="9"/>
                      <a:pt x="53" y="6"/>
                    </a:cubicBezTo>
                    <a:cubicBezTo>
                      <a:pt x="50" y="3"/>
                      <a:pt x="47" y="1"/>
                      <a:pt x="42" y="1"/>
                    </a:cubicBezTo>
                    <a:close/>
                    <a:moveTo>
                      <a:pt x="19" y="29"/>
                    </a:moveTo>
                    <a:cubicBezTo>
                      <a:pt x="15" y="29"/>
                      <a:pt x="12" y="28"/>
                      <a:pt x="10" y="26"/>
                    </a:cubicBezTo>
                    <a:cubicBezTo>
                      <a:pt x="8" y="24"/>
                      <a:pt x="7" y="22"/>
                      <a:pt x="7" y="19"/>
                    </a:cubicBezTo>
                    <a:cubicBezTo>
                      <a:pt x="7" y="15"/>
                      <a:pt x="8" y="13"/>
                      <a:pt x="10" y="11"/>
                    </a:cubicBezTo>
                    <a:cubicBezTo>
                      <a:pt x="13" y="8"/>
                      <a:pt x="16" y="7"/>
                      <a:pt x="19" y="7"/>
                    </a:cubicBezTo>
                    <a:cubicBezTo>
                      <a:pt x="23" y="7"/>
                      <a:pt x="26" y="8"/>
                      <a:pt x="28" y="10"/>
                    </a:cubicBezTo>
                    <a:cubicBezTo>
                      <a:pt x="30" y="12"/>
                      <a:pt x="31" y="15"/>
                      <a:pt x="31" y="18"/>
                    </a:cubicBezTo>
                    <a:cubicBezTo>
                      <a:pt x="31" y="22"/>
                      <a:pt x="30" y="24"/>
                      <a:pt x="28" y="26"/>
                    </a:cubicBezTo>
                    <a:cubicBezTo>
                      <a:pt x="26" y="28"/>
                      <a:pt x="23" y="29"/>
                      <a:pt x="19" y="29"/>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42" name="Line 1117"/>
              <p:cNvSpPr>
                <a:spLocks noChangeShapeType="1"/>
              </p:cNvSpPr>
              <p:nvPr/>
            </p:nvSpPr>
            <p:spPr bwMode="auto">
              <a:xfrm>
                <a:off x="2732" y="1831"/>
                <a:ext cx="14" cy="42"/>
              </a:xfrm>
              <a:prstGeom prst="line">
                <a:avLst/>
              </a:prstGeom>
              <a:noFill/>
              <a:ln w="0" cap="rnd">
                <a:solidFill>
                  <a:srgbClr val="000000"/>
                </a:solidFill>
                <a:round/>
                <a:headEnd/>
                <a:tailEnd/>
              </a:ln>
            </p:spPr>
            <p:txBody>
              <a:bodyPr/>
              <a:lstStyle/>
              <a:p>
                <a:endParaRPr lang="en-US"/>
              </a:p>
            </p:txBody>
          </p:sp>
          <p:sp>
            <p:nvSpPr>
              <p:cNvPr id="67743" name="Freeform 1118"/>
              <p:cNvSpPr>
                <a:spLocks/>
              </p:cNvSpPr>
              <p:nvPr/>
            </p:nvSpPr>
            <p:spPr bwMode="auto">
              <a:xfrm flipV="1">
                <a:off x="2725" y="1867"/>
                <a:ext cx="46" cy="89"/>
              </a:xfrm>
              <a:custGeom>
                <a:avLst/>
                <a:gdLst>
                  <a:gd name="T0" fmla="*/ 46 w 46"/>
                  <a:gd name="T1" fmla="*/ 0 h 89"/>
                  <a:gd name="T2" fmla="*/ 0 w 46"/>
                  <a:gd name="T3" fmla="*/ 76 h 89"/>
                  <a:gd name="T4" fmla="*/ 41 w 46"/>
                  <a:gd name="T5" fmla="*/ 89 h 89"/>
                  <a:gd name="T6" fmla="*/ 46 w 46"/>
                  <a:gd name="T7" fmla="*/ 0 h 89"/>
                  <a:gd name="T8" fmla="*/ 0 60000 65536"/>
                  <a:gd name="T9" fmla="*/ 0 60000 65536"/>
                  <a:gd name="T10" fmla="*/ 0 60000 65536"/>
                  <a:gd name="T11" fmla="*/ 0 60000 65536"/>
                  <a:gd name="T12" fmla="*/ 0 w 46"/>
                  <a:gd name="T13" fmla="*/ 0 h 89"/>
                  <a:gd name="T14" fmla="*/ 46 w 46"/>
                  <a:gd name="T15" fmla="*/ 89 h 89"/>
                </a:gdLst>
                <a:ahLst/>
                <a:cxnLst>
                  <a:cxn ang="T8">
                    <a:pos x="T0" y="T1"/>
                  </a:cxn>
                  <a:cxn ang="T9">
                    <a:pos x="T2" y="T3"/>
                  </a:cxn>
                  <a:cxn ang="T10">
                    <a:pos x="T4" y="T5"/>
                  </a:cxn>
                  <a:cxn ang="T11">
                    <a:pos x="T6" y="T7"/>
                  </a:cxn>
                </a:cxnLst>
                <a:rect l="T12" t="T13" r="T14" b="T15"/>
                <a:pathLst>
                  <a:path w="46" h="89">
                    <a:moveTo>
                      <a:pt x="46" y="0"/>
                    </a:moveTo>
                    <a:lnTo>
                      <a:pt x="0" y="76"/>
                    </a:lnTo>
                    <a:lnTo>
                      <a:pt x="41" y="89"/>
                    </a:lnTo>
                    <a:lnTo>
                      <a:pt x="46"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44" name="Freeform 1119"/>
              <p:cNvSpPr>
                <a:spLocks noEditPoints="1"/>
              </p:cNvSpPr>
              <p:nvPr/>
            </p:nvSpPr>
            <p:spPr bwMode="auto">
              <a:xfrm flipV="1">
                <a:off x="1833" y="2833"/>
                <a:ext cx="78" cy="48"/>
              </a:xfrm>
              <a:custGeom>
                <a:avLst/>
                <a:gdLst>
                  <a:gd name="T0" fmla="*/ 78 w 78"/>
                  <a:gd name="T1" fmla="*/ 0 h 48"/>
                  <a:gd name="T2" fmla="*/ 1 w 78"/>
                  <a:gd name="T3" fmla="*/ 0 h 48"/>
                  <a:gd name="T4" fmla="*/ 1 w 78"/>
                  <a:gd name="T5" fmla="*/ 10 h 48"/>
                  <a:gd name="T6" fmla="*/ 10 w 78"/>
                  <a:gd name="T7" fmla="*/ 10 h 48"/>
                  <a:gd name="T8" fmla="*/ 2 w 78"/>
                  <a:gd name="T9" fmla="*/ 16 h 48"/>
                  <a:gd name="T10" fmla="*/ 0 w 78"/>
                  <a:gd name="T11" fmla="*/ 25 h 48"/>
                  <a:gd name="T12" fmla="*/ 3 w 78"/>
                  <a:gd name="T13" fmla="*/ 38 h 48"/>
                  <a:gd name="T14" fmla="*/ 14 w 78"/>
                  <a:gd name="T15" fmla="*/ 45 h 48"/>
                  <a:gd name="T16" fmla="*/ 28 w 78"/>
                  <a:gd name="T17" fmla="*/ 48 h 48"/>
                  <a:gd name="T18" fmla="*/ 44 w 78"/>
                  <a:gd name="T19" fmla="*/ 45 h 48"/>
                  <a:gd name="T20" fmla="*/ 54 w 78"/>
                  <a:gd name="T21" fmla="*/ 36 h 48"/>
                  <a:gd name="T22" fmla="*/ 58 w 78"/>
                  <a:gd name="T23" fmla="*/ 24 h 48"/>
                  <a:gd name="T24" fmla="*/ 56 w 78"/>
                  <a:gd name="T25" fmla="*/ 16 h 48"/>
                  <a:gd name="T26" fmla="*/ 50 w 78"/>
                  <a:gd name="T27" fmla="*/ 10 h 48"/>
                  <a:gd name="T28" fmla="*/ 78 w 78"/>
                  <a:gd name="T29" fmla="*/ 10 h 48"/>
                  <a:gd name="T30" fmla="*/ 78 w 78"/>
                  <a:gd name="T31" fmla="*/ 0 h 48"/>
                  <a:gd name="T32" fmla="*/ 29 w 78"/>
                  <a:gd name="T33" fmla="*/ 10 h 48"/>
                  <a:gd name="T34" fmla="*/ 44 w 78"/>
                  <a:gd name="T35" fmla="*/ 14 h 48"/>
                  <a:gd name="T36" fmla="*/ 49 w 78"/>
                  <a:gd name="T37" fmla="*/ 24 h 48"/>
                  <a:gd name="T38" fmla="*/ 44 w 78"/>
                  <a:gd name="T39" fmla="*/ 34 h 48"/>
                  <a:gd name="T40" fmla="*/ 29 w 78"/>
                  <a:gd name="T41" fmla="*/ 38 h 48"/>
                  <a:gd name="T42" fmla="*/ 14 w 78"/>
                  <a:gd name="T43" fmla="*/ 34 h 48"/>
                  <a:gd name="T44" fmla="*/ 9 w 78"/>
                  <a:gd name="T45" fmla="*/ 24 h 48"/>
                  <a:gd name="T46" fmla="*/ 14 w 78"/>
                  <a:gd name="T47" fmla="*/ 14 h 48"/>
                  <a:gd name="T48" fmla="*/ 29 w 78"/>
                  <a:gd name="T49" fmla="*/ 10 h 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8"/>
                  <a:gd name="T76" fmla="*/ 0 h 48"/>
                  <a:gd name="T77" fmla="*/ 78 w 78"/>
                  <a:gd name="T78" fmla="*/ 48 h 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8" h="48">
                    <a:moveTo>
                      <a:pt x="78" y="0"/>
                    </a:moveTo>
                    <a:lnTo>
                      <a:pt x="1" y="0"/>
                    </a:lnTo>
                    <a:lnTo>
                      <a:pt x="1" y="10"/>
                    </a:lnTo>
                    <a:lnTo>
                      <a:pt x="10" y="10"/>
                    </a:lnTo>
                    <a:cubicBezTo>
                      <a:pt x="6" y="12"/>
                      <a:pt x="4" y="14"/>
                      <a:pt x="2" y="16"/>
                    </a:cubicBezTo>
                    <a:cubicBezTo>
                      <a:pt x="0" y="19"/>
                      <a:pt x="0" y="22"/>
                      <a:pt x="0" y="25"/>
                    </a:cubicBezTo>
                    <a:cubicBezTo>
                      <a:pt x="0" y="30"/>
                      <a:pt x="1" y="34"/>
                      <a:pt x="3" y="38"/>
                    </a:cubicBezTo>
                    <a:cubicBezTo>
                      <a:pt x="6" y="41"/>
                      <a:pt x="9" y="44"/>
                      <a:pt x="14" y="45"/>
                    </a:cubicBezTo>
                    <a:cubicBezTo>
                      <a:pt x="18" y="47"/>
                      <a:pt x="23" y="48"/>
                      <a:pt x="28" y="48"/>
                    </a:cubicBezTo>
                    <a:cubicBezTo>
                      <a:pt x="34" y="48"/>
                      <a:pt x="39" y="47"/>
                      <a:pt x="44" y="45"/>
                    </a:cubicBezTo>
                    <a:cubicBezTo>
                      <a:pt x="49" y="43"/>
                      <a:pt x="52" y="40"/>
                      <a:pt x="54" y="36"/>
                    </a:cubicBezTo>
                    <a:cubicBezTo>
                      <a:pt x="57" y="33"/>
                      <a:pt x="58" y="28"/>
                      <a:pt x="58" y="24"/>
                    </a:cubicBezTo>
                    <a:cubicBezTo>
                      <a:pt x="58" y="21"/>
                      <a:pt x="57" y="18"/>
                      <a:pt x="56" y="16"/>
                    </a:cubicBezTo>
                    <a:cubicBezTo>
                      <a:pt x="54" y="13"/>
                      <a:pt x="52" y="11"/>
                      <a:pt x="50" y="10"/>
                    </a:cubicBezTo>
                    <a:lnTo>
                      <a:pt x="78" y="10"/>
                    </a:lnTo>
                    <a:lnTo>
                      <a:pt x="78" y="0"/>
                    </a:lnTo>
                    <a:close/>
                    <a:moveTo>
                      <a:pt x="29" y="10"/>
                    </a:moveTo>
                    <a:cubicBezTo>
                      <a:pt x="36" y="10"/>
                      <a:pt x="41" y="11"/>
                      <a:pt x="44" y="14"/>
                    </a:cubicBezTo>
                    <a:cubicBezTo>
                      <a:pt x="48" y="17"/>
                      <a:pt x="49" y="20"/>
                      <a:pt x="49" y="24"/>
                    </a:cubicBezTo>
                    <a:cubicBezTo>
                      <a:pt x="49" y="28"/>
                      <a:pt x="47" y="31"/>
                      <a:pt x="44" y="34"/>
                    </a:cubicBezTo>
                    <a:cubicBezTo>
                      <a:pt x="41" y="37"/>
                      <a:pt x="36" y="38"/>
                      <a:pt x="29" y="38"/>
                    </a:cubicBezTo>
                    <a:cubicBezTo>
                      <a:pt x="22" y="38"/>
                      <a:pt x="17" y="37"/>
                      <a:pt x="14" y="34"/>
                    </a:cubicBezTo>
                    <a:cubicBezTo>
                      <a:pt x="10" y="31"/>
                      <a:pt x="9" y="28"/>
                      <a:pt x="9" y="24"/>
                    </a:cubicBezTo>
                    <a:cubicBezTo>
                      <a:pt x="9" y="20"/>
                      <a:pt x="10" y="17"/>
                      <a:pt x="14" y="14"/>
                    </a:cubicBezTo>
                    <a:cubicBezTo>
                      <a:pt x="17" y="11"/>
                      <a:pt x="23" y="10"/>
                      <a:pt x="29"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45" name="Freeform 1120"/>
              <p:cNvSpPr>
                <a:spLocks/>
              </p:cNvSpPr>
              <p:nvPr/>
            </p:nvSpPr>
            <p:spPr bwMode="auto">
              <a:xfrm flipV="1">
                <a:off x="1834" y="2776"/>
                <a:ext cx="78" cy="51"/>
              </a:xfrm>
              <a:custGeom>
                <a:avLst/>
                <a:gdLst>
                  <a:gd name="T0" fmla="*/ 77 w 78"/>
                  <a:gd name="T1" fmla="*/ 5 h 51"/>
                  <a:gd name="T2" fmla="*/ 69 w 78"/>
                  <a:gd name="T3" fmla="*/ 4 h 51"/>
                  <a:gd name="T4" fmla="*/ 69 w 78"/>
                  <a:gd name="T5" fmla="*/ 10 h 51"/>
                  <a:gd name="T6" fmla="*/ 68 w 78"/>
                  <a:gd name="T7" fmla="*/ 14 h 51"/>
                  <a:gd name="T8" fmla="*/ 65 w 78"/>
                  <a:gd name="T9" fmla="*/ 17 h 51"/>
                  <a:gd name="T10" fmla="*/ 58 w 78"/>
                  <a:gd name="T11" fmla="*/ 20 h 51"/>
                  <a:gd name="T12" fmla="*/ 56 w 78"/>
                  <a:gd name="T13" fmla="*/ 21 h 51"/>
                  <a:gd name="T14" fmla="*/ 0 w 78"/>
                  <a:gd name="T15" fmla="*/ 0 h 51"/>
                  <a:gd name="T16" fmla="*/ 0 w 78"/>
                  <a:gd name="T17" fmla="*/ 10 h 51"/>
                  <a:gd name="T18" fmla="*/ 31 w 78"/>
                  <a:gd name="T19" fmla="*/ 22 h 51"/>
                  <a:gd name="T20" fmla="*/ 43 w 78"/>
                  <a:gd name="T21" fmla="*/ 26 h 51"/>
                  <a:gd name="T22" fmla="*/ 32 w 78"/>
                  <a:gd name="T23" fmla="*/ 29 h 51"/>
                  <a:gd name="T24" fmla="*/ 0 w 78"/>
                  <a:gd name="T25" fmla="*/ 40 h 51"/>
                  <a:gd name="T26" fmla="*/ 0 w 78"/>
                  <a:gd name="T27" fmla="*/ 51 h 51"/>
                  <a:gd name="T28" fmla="*/ 58 w 78"/>
                  <a:gd name="T29" fmla="*/ 31 h 51"/>
                  <a:gd name="T30" fmla="*/ 70 w 78"/>
                  <a:gd name="T31" fmla="*/ 26 h 51"/>
                  <a:gd name="T32" fmla="*/ 76 w 78"/>
                  <a:gd name="T33" fmla="*/ 20 h 51"/>
                  <a:gd name="T34" fmla="*/ 78 w 78"/>
                  <a:gd name="T35" fmla="*/ 12 h 51"/>
                  <a:gd name="T36" fmla="*/ 77 w 78"/>
                  <a:gd name="T37" fmla="*/ 5 h 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8"/>
                  <a:gd name="T58" fmla="*/ 0 h 51"/>
                  <a:gd name="T59" fmla="*/ 78 w 78"/>
                  <a:gd name="T60" fmla="*/ 51 h 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8" h="51">
                    <a:moveTo>
                      <a:pt x="77" y="5"/>
                    </a:moveTo>
                    <a:lnTo>
                      <a:pt x="69" y="4"/>
                    </a:lnTo>
                    <a:cubicBezTo>
                      <a:pt x="69" y="6"/>
                      <a:pt x="69" y="8"/>
                      <a:pt x="69" y="10"/>
                    </a:cubicBezTo>
                    <a:cubicBezTo>
                      <a:pt x="69" y="12"/>
                      <a:pt x="69" y="13"/>
                      <a:pt x="68" y="14"/>
                    </a:cubicBezTo>
                    <a:cubicBezTo>
                      <a:pt x="68" y="16"/>
                      <a:pt x="67" y="17"/>
                      <a:pt x="65" y="17"/>
                    </a:cubicBezTo>
                    <a:cubicBezTo>
                      <a:pt x="65" y="18"/>
                      <a:pt x="62" y="19"/>
                      <a:pt x="58" y="20"/>
                    </a:cubicBezTo>
                    <a:cubicBezTo>
                      <a:pt x="58" y="20"/>
                      <a:pt x="57" y="21"/>
                      <a:pt x="56" y="21"/>
                    </a:cubicBezTo>
                    <a:lnTo>
                      <a:pt x="0" y="0"/>
                    </a:lnTo>
                    <a:lnTo>
                      <a:pt x="0" y="10"/>
                    </a:lnTo>
                    <a:lnTo>
                      <a:pt x="31" y="22"/>
                    </a:lnTo>
                    <a:cubicBezTo>
                      <a:pt x="34" y="23"/>
                      <a:pt x="39" y="24"/>
                      <a:pt x="43" y="26"/>
                    </a:cubicBezTo>
                    <a:cubicBezTo>
                      <a:pt x="40" y="27"/>
                      <a:pt x="36" y="28"/>
                      <a:pt x="32" y="29"/>
                    </a:cubicBezTo>
                    <a:lnTo>
                      <a:pt x="0" y="40"/>
                    </a:lnTo>
                    <a:lnTo>
                      <a:pt x="0" y="51"/>
                    </a:lnTo>
                    <a:lnTo>
                      <a:pt x="58" y="31"/>
                    </a:lnTo>
                    <a:cubicBezTo>
                      <a:pt x="64" y="29"/>
                      <a:pt x="68" y="27"/>
                      <a:pt x="70" y="26"/>
                    </a:cubicBezTo>
                    <a:cubicBezTo>
                      <a:pt x="73" y="24"/>
                      <a:pt x="75" y="22"/>
                      <a:pt x="76" y="20"/>
                    </a:cubicBezTo>
                    <a:cubicBezTo>
                      <a:pt x="78" y="17"/>
                      <a:pt x="78" y="15"/>
                      <a:pt x="78" y="12"/>
                    </a:cubicBezTo>
                    <a:cubicBezTo>
                      <a:pt x="78" y="10"/>
                      <a:pt x="78" y="8"/>
                      <a:pt x="77" y="5"/>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46" name="Freeform 1121"/>
              <p:cNvSpPr>
                <a:spLocks/>
              </p:cNvSpPr>
              <p:nvPr/>
            </p:nvSpPr>
            <p:spPr bwMode="auto">
              <a:xfrm flipV="1">
                <a:off x="1833" y="2738"/>
                <a:ext cx="57" cy="30"/>
              </a:xfrm>
              <a:custGeom>
                <a:avLst/>
                <a:gdLst>
                  <a:gd name="T0" fmla="*/ 57 w 57"/>
                  <a:gd name="T1" fmla="*/ 0 h 30"/>
                  <a:gd name="T2" fmla="*/ 1 w 57"/>
                  <a:gd name="T3" fmla="*/ 0 h 30"/>
                  <a:gd name="T4" fmla="*/ 1 w 57"/>
                  <a:gd name="T5" fmla="*/ 9 h 30"/>
                  <a:gd name="T6" fmla="*/ 9 w 57"/>
                  <a:gd name="T7" fmla="*/ 9 h 30"/>
                  <a:gd name="T8" fmla="*/ 1 w 57"/>
                  <a:gd name="T9" fmla="*/ 15 h 30"/>
                  <a:gd name="T10" fmla="*/ 0 w 57"/>
                  <a:gd name="T11" fmla="*/ 21 h 30"/>
                  <a:gd name="T12" fmla="*/ 2 w 57"/>
                  <a:gd name="T13" fmla="*/ 30 h 30"/>
                  <a:gd name="T14" fmla="*/ 11 w 57"/>
                  <a:gd name="T15" fmla="*/ 27 h 30"/>
                  <a:gd name="T16" fmla="*/ 9 w 57"/>
                  <a:gd name="T17" fmla="*/ 20 h 30"/>
                  <a:gd name="T18" fmla="*/ 11 w 57"/>
                  <a:gd name="T19" fmla="*/ 15 h 30"/>
                  <a:gd name="T20" fmla="*/ 16 w 57"/>
                  <a:gd name="T21" fmla="*/ 12 h 30"/>
                  <a:gd name="T22" fmla="*/ 27 w 57"/>
                  <a:gd name="T23" fmla="*/ 10 h 30"/>
                  <a:gd name="T24" fmla="*/ 57 w 57"/>
                  <a:gd name="T25" fmla="*/ 10 h 30"/>
                  <a:gd name="T26" fmla="*/ 57 w 57"/>
                  <a:gd name="T27" fmla="*/ 0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7"/>
                  <a:gd name="T43" fmla="*/ 0 h 30"/>
                  <a:gd name="T44" fmla="*/ 57 w 57"/>
                  <a:gd name="T45" fmla="*/ 30 h 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7" h="30">
                    <a:moveTo>
                      <a:pt x="57" y="0"/>
                    </a:moveTo>
                    <a:lnTo>
                      <a:pt x="1" y="0"/>
                    </a:lnTo>
                    <a:lnTo>
                      <a:pt x="1" y="9"/>
                    </a:lnTo>
                    <a:lnTo>
                      <a:pt x="9" y="9"/>
                    </a:lnTo>
                    <a:cubicBezTo>
                      <a:pt x="5" y="11"/>
                      <a:pt x="3" y="13"/>
                      <a:pt x="1" y="15"/>
                    </a:cubicBezTo>
                    <a:cubicBezTo>
                      <a:pt x="0" y="17"/>
                      <a:pt x="0" y="19"/>
                      <a:pt x="0" y="21"/>
                    </a:cubicBezTo>
                    <a:cubicBezTo>
                      <a:pt x="0" y="24"/>
                      <a:pt x="1" y="27"/>
                      <a:pt x="2" y="30"/>
                    </a:cubicBezTo>
                    <a:lnTo>
                      <a:pt x="11" y="27"/>
                    </a:lnTo>
                    <a:cubicBezTo>
                      <a:pt x="9" y="24"/>
                      <a:pt x="9" y="22"/>
                      <a:pt x="9" y="20"/>
                    </a:cubicBezTo>
                    <a:cubicBezTo>
                      <a:pt x="9" y="18"/>
                      <a:pt x="9" y="17"/>
                      <a:pt x="11" y="15"/>
                    </a:cubicBezTo>
                    <a:cubicBezTo>
                      <a:pt x="12" y="14"/>
                      <a:pt x="14" y="13"/>
                      <a:pt x="16" y="12"/>
                    </a:cubicBezTo>
                    <a:cubicBezTo>
                      <a:pt x="19" y="11"/>
                      <a:pt x="23" y="10"/>
                      <a:pt x="27" y="10"/>
                    </a:cubicBezTo>
                    <a:lnTo>
                      <a:pt x="57" y="10"/>
                    </a:lnTo>
                    <a:lnTo>
                      <a:pt x="57"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47" name="Freeform 1122"/>
              <p:cNvSpPr>
                <a:spLocks noEditPoints="1"/>
              </p:cNvSpPr>
              <p:nvPr/>
            </p:nvSpPr>
            <p:spPr bwMode="auto">
              <a:xfrm flipV="1">
                <a:off x="1812" y="2722"/>
                <a:ext cx="78" cy="10"/>
              </a:xfrm>
              <a:custGeom>
                <a:avLst/>
                <a:gdLst>
                  <a:gd name="T0" fmla="*/ 10 w 78"/>
                  <a:gd name="T1" fmla="*/ 0 h 10"/>
                  <a:gd name="T2" fmla="*/ 0 w 78"/>
                  <a:gd name="T3" fmla="*/ 0 h 10"/>
                  <a:gd name="T4" fmla="*/ 0 w 78"/>
                  <a:gd name="T5" fmla="*/ 10 h 10"/>
                  <a:gd name="T6" fmla="*/ 10 w 78"/>
                  <a:gd name="T7" fmla="*/ 10 h 10"/>
                  <a:gd name="T8" fmla="*/ 10 w 78"/>
                  <a:gd name="T9" fmla="*/ 0 h 10"/>
                  <a:gd name="T10" fmla="*/ 78 w 78"/>
                  <a:gd name="T11" fmla="*/ 0 h 10"/>
                  <a:gd name="T12" fmla="*/ 22 w 78"/>
                  <a:gd name="T13" fmla="*/ 0 h 10"/>
                  <a:gd name="T14" fmla="*/ 22 w 78"/>
                  <a:gd name="T15" fmla="*/ 10 h 10"/>
                  <a:gd name="T16" fmla="*/ 78 w 78"/>
                  <a:gd name="T17" fmla="*/ 10 h 10"/>
                  <a:gd name="T18" fmla="*/ 78 w 78"/>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
                  <a:gd name="T31" fmla="*/ 0 h 10"/>
                  <a:gd name="T32" fmla="*/ 78 w 78"/>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 h="10">
                    <a:moveTo>
                      <a:pt x="10" y="0"/>
                    </a:moveTo>
                    <a:lnTo>
                      <a:pt x="0" y="0"/>
                    </a:lnTo>
                    <a:lnTo>
                      <a:pt x="0" y="10"/>
                    </a:lnTo>
                    <a:lnTo>
                      <a:pt x="10" y="10"/>
                    </a:lnTo>
                    <a:lnTo>
                      <a:pt x="10" y="0"/>
                    </a:lnTo>
                    <a:close/>
                    <a:moveTo>
                      <a:pt x="78" y="0"/>
                    </a:moveTo>
                    <a:lnTo>
                      <a:pt x="22" y="0"/>
                    </a:lnTo>
                    <a:lnTo>
                      <a:pt x="22" y="10"/>
                    </a:lnTo>
                    <a:lnTo>
                      <a:pt x="78" y="10"/>
                    </a:lnTo>
                    <a:lnTo>
                      <a:pt x="78"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48" name="Freeform 1123"/>
              <p:cNvSpPr>
                <a:spLocks/>
              </p:cNvSpPr>
              <p:nvPr/>
            </p:nvSpPr>
            <p:spPr bwMode="auto">
              <a:xfrm flipV="1">
                <a:off x="1814" y="2687"/>
                <a:ext cx="77" cy="27"/>
              </a:xfrm>
              <a:custGeom>
                <a:avLst/>
                <a:gdLst>
                  <a:gd name="T0" fmla="*/ 68 w 77"/>
                  <a:gd name="T1" fmla="*/ 26 h 27"/>
                  <a:gd name="T2" fmla="*/ 76 w 77"/>
                  <a:gd name="T3" fmla="*/ 27 h 27"/>
                  <a:gd name="T4" fmla="*/ 77 w 77"/>
                  <a:gd name="T5" fmla="*/ 20 h 27"/>
                  <a:gd name="T6" fmla="*/ 76 w 77"/>
                  <a:gd name="T7" fmla="*/ 12 h 27"/>
                  <a:gd name="T8" fmla="*/ 71 w 77"/>
                  <a:gd name="T9" fmla="*/ 8 h 27"/>
                  <a:gd name="T10" fmla="*/ 60 w 77"/>
                  <a:gd name="T11" fmla="*/ 7 h 27"/>
                  <a:gd name="T12" fmla="*/ 29 w 77"/>
                  <a:gd name="T13" fmla="*/ 7 h 27"/>
                  <a:gd name="T14" fmla="*/ 29 w 77"/>
                  <a:gd name="T15" fmla="*/ 0 h 27"/>
                  <a:gd name="T16" fmla="*/ 20 w 77"/>
                  <a:gd name="T17" fmla="*/ 0 h 27"/>
                  <a:gd name="T18" fmla="*/ 20 w 77"/>
                  <a:gd name="T19" fmla="*/ 7 h 27"/>
                  <a:gd name="T20" fmla="*/ 6 w 77"/>
                  <a:gd name="T21" fmla="*/ 7 h 27"/>
                  <a:gd name="T22" fmla="*/ 0 w 77"/>
                  <a:gd name="T23" fmla="*/ 17 h 27"/>
                  <a:gd name="T24" fmla="*/ 20 w 77"/>
                  <a:gd name="T25" fmla="*/ 17 h 27"/>
                  <a:gd name="T26" fmla="*/ 20 w 77"/>
                  <a:gd name="T27" fmla="*/ 26 h 27"/>
                  <a:gd name="T28" fmla="*/ 29 w 77"/>
                  <a:gd name="T29" fmla="*/ 26 h 27"/>
                  <a:gd name="T30" fmla="*/ 29 w 77"/>
                  <a:gd name="T31" fmla="*/ 17 h 27"/>
                  <a:gd name="T32" fmla="*/ 61 w 77"/>
                  <a:gd name="T33" fmla="*/ 17 h 27"/>
                  <a:gd name="T34" fmla="*/ 66 w 77"/>
                  <a:gd name="T35" fmla="*/ 18 h 27"/>
                  <a:gd name="T36" fmla="*/ 67 w 77"/>
                  <a:gd name="T37" fmla="*/ 19 h 27"/>
                  <a:gd name="T38" fmla="*/ 68 w 77"/>
                  <a:gd name="T39" fmla="*/ 22 h 27"/>
                  <a:gd name="T40" fmla="*/ 68 w 77"/>
                  <a:gd name="T41" fmla="*/ 26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7"/>
                  <a:gd name="T64" fmla="*/ 0 h 27"/>
                  <a:gd name="T65" fmla="*/ 77 w 77"/>
                  <a:gd name="T66" fmla="*/ 27 h 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7" h="27">
                    <a:moveTo>
                      <a:pt x="68" y="26"/>
                    </a:moveTo>
                    <a:lnTo>
                      <a:pt x="76" y="27"/>
                    </a:lnTo>
                    <a:cubicBezTo>
                      <a:pt x="77" y="25"/>
                      <a:pt x="77" y="22"/>
                      <a:pt x="77" y="20"/>
                    </a:cubicBezTo>
                    <a:cubicBezTo>
                      <a:pt x="77" y="17"/>
                      <a:pt x="77" y="14"/>
                      <a:pt x="76" y="12"/>
                    </a:cubicBezTo>
                    <a:cubicBezTo>
                      <a:pt x="74" y="10"/>
                      <a:pt x="73" y="9"/>
                      <a:pt x="71" y="8"/>
                    </a:cubicBezTo>
                    <a:cubicBezTo>
                      <a:pt x="70" y="8"/>
                      <a:pt x="66" y="7"/>
                      <a:pt x="60" y="7"/>
                    </a:cubicBezTo>
                    <a:lnTo>
                      <a:pt x="29" y="7"/>
                    </a:lnTo>
                    <a:lnTo>
                      <a:pt x="29" y="0"/>
                    </a:lnTo>
                    <a:lnTo>
                      <a:pt x="20" y="0"/>
                    </a:lnTo>
                    <a:lnTo>
                      <a:pt x="20" y="7"/>
                    </a:lnTo>
                    <a:lnTo>
                      <a:pt x="6" y="7"/>
                    </a:lnTo>
                    <a:lnTo>
                      <a:pt x="0" y="17"/>
                    </a:lnTo>
                    <a:lnTo>
                      <a:pt x="20" y="17"/>
                    </a:lnTo>
                    <a:lnTo>
                      <a:pt x="20" y="26"/>
                    </a:lnTo>
                    <a:lnTo>
                      <a:pt x="29" y="26"/>
                    </a:lnTo>
                    <a:lnTo>
                      <a:pt x="29" y="17"/>
                    </a:lnTo>
                    <a:lnTo>
                      <a:pt x="61" y="17"/>
                    </a:lnTo>
                    <a:cubicBezTo>
                      <a:pt x="63" y="17"/>
                      <a:pt x="65" y="17"/>
                      <a:pt x="66" y="18"/>
                    </a:cubicBezTo>
                    <a:cubicBezTo>
                      <a:pt x="66" y="18"/>
                      <a:pt x="67" y="19"/>
                      <a:pt x="67" y="19"/>
                    </a:cubicBezTo>
                    <a:cubicBezTo>
                      <a:pt x="68" y="20"/>
                      <a:pt x="68" y="21"/>
                      <a:pt x="68" y="22"/>
                    </a:cubicBezTo>
                    <a:cubicBezTo>
                      <a:pt x="68" y="23"/>
                      <a:pt x="68" y="25"/>
                      <a:pt x="68" y="26"/>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49" name="Freeform 1124"/>
              <p:cNvSpPr>
                <a:spLocks noEditPoints="1"/>
              </p:cNvSpPr>
              <p:nvPr/>
            </p:nvSpPr>
            <p:spPr bwMode="auto">
              <a:xfrm flipV="1">
                <a:off x="1833" y="2630"/>
                <a:ext cx="58" cy="52"/>
              </a:xfrm>
              <a:custGeom>
                <a:avLst/>
                <a:gdLst>
                  <a:gd name="T0" fmla="*/ 40 w 58"/>
                  <a:gd name="T1" fmla="*/ 41 h 52"/>
                  <a:gd name="T2" fmla="*/ 41 w 58"/>
                  <a:gd name="T3" fmla="*/ 51 h 52"/>
                  <a:gd name="T4" fmla="*/ 54 w 58"/>
                  <a:gd name="T5" fmla="*/ 43 h 52"/>
                  <a:gd name="T6" fmla="*/ 58 w 58"/>
                  <a:gd name="T7" fmla="*/ 27 h 52"/>
                  <a:gd name="T8" fmla="*/ 51 w 58"/>
                  <a:gd name="T9" fmla="*/ 7 h 52"/>
                  <a:gd name="T10" fmla="*/ 29 w 58"/>
                  <a:gd name="T11" fmla="*/ 0 h 52"/>
                  <a:gd name="T12" fmla="*/ 7 w 58"/>
                  <a:gd name="T13" fmla="*/ 7 h 52"/>
                  <a:gd name="T14" fmla="*/ 0 w 58"/>
                  <a:gd name="T15" fmla="*/ 26 h 52"/>
                  <a:gd name="T16" fmla="*/ 7 w 58"/>
                  <a:gd name="T17" fmla="*/ 44 h 52"/>
                  <a:gd name="T18" fmla="*/ 29 w 58"/>
                  <a:gd name="T19" fmla="*/ 52 h 52"/>
                  <a:gd name="T20" fmla="*/ 31 w 58"/>
                  <a:gd name="T21" fmla="*/ 52 h 52"/>
                  <a:gd name="T22" fmla="*/ 31 w 58"/>
                  <a:gd name="T23" fmla="*/ 10 h 52"/>
                  <a:gd name="T24" fmla="*/ 44 w 58"/>
                  <a:gd name="T25" fmla="*/ 15 h 52"/>
                  <a:gd name="T26" fmla="*/ 49 w 58"/>
                  <a:gd name="T27" fmla="*/ 27 h 52"/>
                  <a:gd name="T28" fmla="*/ 47 w 58"/>
                  <a:gd name="T29" fmla="*/ 36 h 52"/>
                  <a:gd name="T30" fmla="*/ 40 w 58"/>
                  <a:gd name="T31" fmla="*/ 41 h 52"/>
                  <a:gd name="T32" fmla="*/ 22 w 58"/>
                  <a:gd name="T33" fmla="*/ 10 h 52"/>
                  <a:gd name="T34" fmla="*/ 22 w 58"/>
                  <a:gd name="T35" fmla="*/ 41 h 52"/>
                  <a:gd name="T36" fmla="*/ 13 w 58"/>
                  <a:gd name="T37" fmla="*/ 38 h 52"/>
                  <a:gd name="T38" fmla="*/ 9 w 58"/>
                  <a:gd name="T39" fmla="*/ 26 h 52"/>
                  <a:gd name="T40" fmla="*/ 12 w 58"/>
                  <a:gd name="T41" fmla="*/ 15 h 52"/>
                  <a:gd name="T42" fmla="*/ 22 w 58"/>
                  <a:gd name="T43" fmla="*/ 10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
                  <a:gd name="T67" fmla="*/ 0 h 52"/>
                  <a:gd name="T68" fmla="*/ 58 w 5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 h="52">
                    <a:moveTo>
                      <a:pt x="40" y="41"/>
                    </a:moveTo>
                    <a:lnTo>
                      <a:pt x="41" y="51"/>
                    </a:lnTo>
                    <a:cubicBezTo>
                      <a:pt x="47" y="50"/>
                      <a:pt x="51" y="47"/>
                      <a:pt x="54" y="43"/>
                    </a:cubicBezTo>
                    <a:cubicBezTo>
                      <a:pt x="57" y="38"/>
                      <a:pt x="58" y="33"/>
                      <a:pt x="58" y="27"/>
                    </a:cubicBezTo>
                    <a:cubicBezTo>
                      <a:pt x="58" y="18"/>
                      <a:pt x="56" y="12"/>
                      <a:pt x="51" y="7"/>
                    </a:cubicBezTo>
                    <a:cubicBezTo>
                      <a:pt x="46" y="2"/>
                      <a:pt x="38" y="0"/>
                      <a:pt x="29" y="0"/>
                    </a:cubicBezTo>
                    <a:cubicBezTo>
                      <a:pt x="20" y="0"/>
                      <a:pt x="13" y="2"/>
                      <a:pt x="7" y="7"/>
                    </a:cubicBezTo>
                    <a:cubicBezTo>
                      <a:pt x="2" y="12"/>
                      <a:pt x="0" y="18"/>
                      <a:pt x="0" y="26"/>
                    </a:cubicBezTo>
                    <a:cubicBezTo>
                      <a:pt x="0" y="34"/>
                      <a:pt x="2" y="40"/>
                      <a:pt x="7" y="44"/>
                    </a:cubicBezTo>
                    <a:cubicBezTo>
                      <a:pt x="12" y="49"/>
                      <a:pt x="19" y="52"/>
                      <a:pt x="29" y="52"/>
                    </a:cubicBezTo>
                    <a:cubicBezTo>
                      <a:pt x="29" y="52"/>
                      <a:pt x="30" y="52"/>
                      <a:pt x="31" y="52"/>
                    </a:cubicBezTo>
                    <a:lnTo>
                      <a:pt x="31" y="10"/>
                    </a:lnTo>
                    <a:cubicBezTo>
                      <a:pt x="37" y="10"/>
                      <a:pt x="41" y="12"/>
                      <a:pt x="44" y="15"/>
                    </a:cubicBezTo>
                    <a:cubicBezTo>
                      <a:pt x="48" y="18"/>
                      <a:pt x="49" y="22"/>
                      <a:pt x="49" y="27"/>
                    </a:cubicBezTo>
                    <a:cubicBezTo>
                      <a:pt x="49" y="30"/>
                      <a:pt x="48" y="33"/>
                      <a:pt x="47" y="36"/>
                    </a:cubicBezTo>
                    <a:cubicBezTo>
                      <a:pt x="46" y="38"/>
                      <a:pt x="43" y="40"/>
                      <a:pt x="40" y="41"/>
                    </a:cubicBezTo>
                    <a:close/>
                    <a:moveTo>
                      <a:pt x="22" y="10"/>
                    </a:moveTo>
                    <a:lnTo>
                      <a:pt x="22" y="41"/>
                    </a:lnTo>
                    <a:cubicBezTo>
                      <a:pt x="18" y="41"/>
                      <a:pt x="15" y="40"/>
                      <a:pt x="13" y="38"/>
                    </a:cubicBezTo>
                    <a:cubicBezTo>
                      <a:pt x="10" y="35"/>
                      <a:pt x="9" y="31"/>
                      <a:pt x="9" y="26"/>
                    </a:cubicBezTo>
                    <a:cubicBezTo>
                      <a:pt x="9" y="22"/>
                      <a:pt x="10" y="18"/>
                      <a:pt x="12" y="15"/>
                    </a:cubicBezTo>
                    <a:cubicBezTo>
                      <a:pt x="15" y="12"/>
                      <a:pt x="18" y="10"/>
                      <a:pt x="22"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50" name="Freeform 1125"/>
              <p:cNvSpPr>
                <a:spLocks noEditPoints="1"/>
              </p:cNvSpPr>
              <p:nvPr/>
            </p:nvSpPr>
            <p:spPr bwMode="auto">
              <a:xfrm flipV="1">
                <a:off x="1833" y="2540"/>
                <a:ext cx="58" cy="51"/>
              </a:xfrm>
              <a:custGeom>
                <a:avLst/>
                <a:gdLst>
                  <a:gd name="T0" fmla="*/ 29 w 58"/>
                  <a:gd name="T1" fmla="*/ 0 h 51"/>
                  <a:gd name="T2" fmla="*/ 6 w 58"/>
                  <a:gd name="T3" fmla="*/ 8 h 51"/>
                  <a:gd name="T4" fmla="*/ 0 w 58"/>
                  <a:gd name="T5" fmla="*/ 25 h 51"/>
                  <a:gd name="T6" fmla="*/ 7 w 58"/>
                  <a:gd name="T7" fmla="*/ 44 h 51"/>
                  <a:gd name="T8" fmla="*/ 28 w 58"/>
                  <a:gd name="T9" fmla="*/ 51 h 51"/>
                  <a:gd name="T10" fmla="*/ 45 w 58"/>
                  <a:gd name="T11" fmla="*/ 47 h 51"/>
                  <a:gd name="T12" fmla="*/ 55 w 58"/>
                  <a:gd name="T13" fmla="*/ 38 h 51"/>
                  <a:gd name="T14" fmla="*/ 58 w 58"/>
                  <a:gd name="T15" fmla="*/ 25 h 51"/>
                  <a:gd name="T16" fmla="*/ 51 w 58"/>
                  <a:gd name="T17" fmla="*/ 7 h 51"/>
                  <a:gd name="T18" fmla="*/ 29 w 58"/>
                  <a:gd name="T19" fmla="*/ 0 h 51"/>
                  <a:gd name="T20" fmla="*/ 29 w 58"/>
                  <a:gd name="T21" fmla="*/ 10 h 51"/>
                  <a:gd name="T22" fmla="*/ 44 w 58"/>
                  <a:gd name="T23" fmla="*/ 14 h 51"/>
                  <a:gd name="T24" fmla="*/ 49 w 58"/>
                  <a:gd name="T25" fmla="*/ 25 h 51"/>
                  <a:gd name="T26" fmla="*/ 44 w 58"/>
                  <a:gd name="T27" fmla="*/ 36 h 51"/>
                  <a:gd name="T28" fmla="*/ 29 w 58"/>
                  <a:gd name="T29" fmla="*/ 40 h 51"/>
                  <a:gd name="T30" fmla="*/ 14 w 58"/>
                  <a:gd name="T31" fmla="*/ 36 h 51"/>
                  <a:gd name="T32" fmla="*/ 9 w 58"/>
                  <a:gd name="T33" fmla="*/ 25 h 51"/>
                  <a:gd name="T34" fmla="*/ 14 w 58"/>
                  <a:gd name="T35" fmla="*/ 14 h 51"/>
                  <a:gd name="T36" fmla="*/ 29 w 58"/>
                  <a:gd name="T37" fmla="*/ 10 h 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
                  <a:gd name="T58" fmla="*/ 0 h 51"/>
                  <a:gd name="T59" fmla="*/ 58 w 58"/>
                  <a:gd name="T60" fmla="*/ 51 h 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 h="51">
                    <a:moveTo>
                      <a:pt x="29" y="0"/>
                    </a:moveTo>
                    <a:cubicBezTo>
                      <a:pt x="19" y="0"/>
                      <a:pt x="11" y="3"/>
                      <a:pt x="6" y="8"/>
                    </a:cubicBezTo>
                    <a:cubicBezTo>
                      <a:pt x="2" y="13"/>
                      <a:pt x="0" y="19"/>
                      <a:pt x="0" y="25"/>
                    </a:cubicBezTo>
                    <a:cubicBezTo>
                      <a:pt x="0" y="33"/>
                      <a:pt x="2" y="39"/>
                      <a:pt x="7" y="44"/>
                    </a:cubicBezTo>
                    <a:cubicBezTo>
                      <a:pt x="12" y="48"/>
                      <a:pt x="19" y="51"/>
                      <a:pt x="28" y="51"/>
                    </a:cubicBezTo>
                    <a:cubicBezTo>
                      <a:pt x="35" y="51"/>
                      <a:pt x="41" y="50"/>
                      <a:pt x="45" y="47"/>
                    </a:cubicBezTo>
                    <a:cubicBezTo>
                      <a:pt x="49" y="45"/>
                      <a:pt x="52" y="42"/>
                      <a:pt x="55" y="38"/>
                    </a:cubicBezTo>
                    <a:cubicBezTo>
                      <a:pt x="57" y="34"/>
                      <a:pt x="58" y="30"/>
                      <a:pt x="58" y="25"/>
                    </a:cubicBezTo>
                    <a:cubicBezTo>
                      <a:pt x="58" y="18"/>
                      <a:pt x="56" y="12"/>
                      <a:pt x="51" y="7"/>
                    </a:cubicBezTo>
                    <a:cubicBezTo>
                      <a:pt x="46" y="2"/>
                      <a:pt x="38" y="0"/>
                      <a:pt x="29" y="0"/>
                    </a:cubicBezTo>
                    <a:close/>
                    <a:moveTo>
                      <a:pt x="29" y="10"/>
                    </a:moveTo>
                    <a:cubicBezTo>
                      <a:pt x="36" y="10"/>
                      <a:pt x="41" y="12"/>
                      <a:pt x="44" y="14"/>
                    </a:cubicBezTo>
                    <a:cubicBezTo>
                      <a:pt x="47" y="17"/>
                      <a:pt x="49" y="21"/>
                      <a:pt x="49" y="25"/>
                    </a:cubicBezTo>
                    <a:cubicBezTo>
                      <a:pt x="49" y="30"/>
                      <a:pt x="47" y="33"/>
                      <a:pt x="44" y="36"/>
                    </a:cubicBezTo>
                    <a:cubicBezTo>
                      <a:pt x="41" y="39"/>
                      <a:pt x="35" y="40"/>
                      <a:pt x="29" y="40"/>
                    </a:cubicBezTo>
                    <a:cubicBezTo>
                      <a:pt x="22" y="40"/>
                      <a:pt x="17" y="39"/>
                      <a:pt x="14" y="36"/>
                    </a:cubicBezTo>
                    <a:cubicBezTo>
                      <a:pt x="10" y="33"/>
                      <a:pt x="9" y="30"/>
                      <a:pt x="9" y="25"/>
                    </a:cubicBezTo>
                    <a:cubicBezTo>
                      <a:pt x="9" y="21"/>
                      <a:pt x="10" y="17"/>
                      <a:pt x="14" y="14"/>
                    </a:cubicBezTo>
                    <a:cubicBezTo>
                      <a:pt x="17" y="12"/>
                      <a:pt x="22" y="10"/>
                      <a:pt x="29"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51" name="Freeform 1126"/>
              <p:cNvSpPr>
                <a:spLocks/>
              </p:cNvSpPr>
              <p:nvPr/>
            </p:nvSpPr>
            <p:spPr bwMode="auto">
              <a:xfrm flipV="1">
                <a:off x="1834" y="2483"/>
                <a:ext cx="56" cy="52"/>
              </a:xfrm>
              <a:custGeom>
                <a:avLst/>
                <a:gdLst>
                  <a:gd name="T0" fmla="*/ 56 w 56"/>
                  <a:gd name="T1" fmla="*/ 0 h 52"/>
                  <a:gd name="T2" fmla="*/ 28 w 56"/>
                  <a:gd name="T3" fmla="*/ 20 h 52"/>
                  <a:gd name="T4" fmla="*/ 0 w 56"/>
                  <a:gd name="T5" fmla="*/ 1 h 52"/>
                  <a:gd name="T6" fmla="*/ 0 w 56"/>
                  <a:gd name="T7" fmla="*/ 13 h 52"/>
                  <a:gd name="T8" fmla="*/ 13 w 56"/>
                  <a:gd name="T9" fmla="*/ 22 h 52"/>
                  <a:gd name="T10" fmla="*/ 19 w 56"/>
                  <a:gd name="T11" fmla="*/ 26 h 52"/>
                  <a:gd name="T12" fmla="*/ 13 w 56"/>
                  <a:gd name="T13" fmla="*/ 30 h 52"/>
                  <a:gd name="T14" fmla="*/ 0 w 56"/>
                  <a:gd name="T15" fmla="*/ 40 h 52"/>
                  <a:gd name="T16" fmla="*/ 0 w 56"/>
                  <a:gd name="T17" fmla="*/ 52 h 52"/>
                  <a:gd name="T18" fmla="*/ 28 w 56"/>
                  <a:gd name="T19" fmla="*/ 32 h 52"/>
                  <a:gd name="T20" fmla="*/ 56 w 56"/>
                  <a:gd name="T21" fmla="*/ 51 h 52"/>
                  <a:gd name="T22" fmla="*/ 56 w 56"/>
                  <a:gd name="T23" fmla="*/ 39 h 52"/>
                  <a:gd name="T24" fmla="*/ 40 w 56"/>
                  <a:gd name="T25" fmla="*/ 28 h 52"/>
                  <a:gd name="T26" fmla="*/ 37 w 56"/>
                  <a:gd name="T27" fmla="*/ 26 h 52"/>
                  <a:gd name="T28" fmla="*/ 56 w 56"/>
                  <a:gd name="T29" fmla="*/ 12 h 52"/>
                  <a:gd name="T30" fmla="*/ 56 w 56"/>
                  <a:gd name="T31" fmla="*/ 0 h 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6"/>
                  <a:gd name="T49" fmla="*/ 0 h 52"/>
                  <a:gd name="T50" fmla="*/ 56 w 56"/>
                  <a:gd name="T51" fmla="*/ 52 h 5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6" h="52">
                    <a:moveTo>
                      <a:pt x="56" y="0"/>
                    </a:moveTo>
                    <a:lnTo>
                      <a:pt x="28" y="20"/>
                    </a:lnTo>
                    <a:lnTo>
                      <a:pt x="0" y="1"/>
                    </a:lnTo>
                    <a:lnTo>
                      <a:pt x="0" y="13"/>
                    </a:lnTo>
                    <a:lnTo>
                      <a:pt x="13" y="22"/>
                    </a:lnTo>
                    <a:cubicBezTo>
                      <a:pt x="15" y="24"/>
                      <a:pt x="17" y="25"/>
                      <a:pt x="19" y="26"/>
                    </a:cubicBezTo>
                    <a:cubicBezTo>
                      <a:pt x="17" y="28"/>
                      <a:pt x="15" y="29"/>
                      <a:pt x="13" y="30"/>
                    </a:cubicBezTo>
                    <a:lnTo>
                      <a:pt x="0" y="40"/>
                    </a:lnTo>
                    <a:lnTo>
                      <a:pt x="0" y="52"/>
                    </a:lnTo>
                    <a:lnTo>
                      <a:pt x="28" y="32"/>
                    </a:lnTo>
                    <a:lnTo>
                      <a:pt x="56" y="51"/>
                    </a:lnTo>
                    <a:lnTo>
                      <a:pt x="56" y="39"/>
                    </a:lnTo>
                    <a:lnTo>
                      <a:pt x="40" y="28"/>
                    </a:lnTo>
                    <a:lnTo>
                      <a:pt x="37" y="26"/>
                    </a:lnTo>
                    <a:lnTo>
                      <a:pt x="56" y="12"/>
                    </a:lnTo>
                    <a:lnTo>
                      <a:pt x="56"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52" name="Freeform 1127"/>
              <p:cNvSpPr>
                <a:spLocks noEditPoints="1"/>
              </p:cNvSpPr>
              <p:nvPr/>
            </p:nvSpPr>
            <p:spPr bwMode="auto">
              <a:xfrm flipV="1">
                <a:off x="1812" y="2465"/>
                <a:ext cx="78" cy="10"/>
              </a:xfrm>
              <a:custGeom>
                <a:avLst/>
                <a:gdLst>
                  <a:gd name="T0" fmla="*/ 10 w 78"/>
                  <a:gd name="T1" fmla="*/ 0 h 10"/>
                  <a:gd name="T2" fmla="*/ 0 w 78"/>
                  <a:gd name="T3" fmla="*/ 0 h 10"/>
                  <a:gd name="T4" fmla="*/ 0 w 78"/>
                  <a:gd name="T5" fmla="*/ 10 h 10"/>
                  <a:gd name="T6" fmla="*/ 10 w 78"/>
                  <a:gd name="T7" fmla="*/ 10 h 10"/>
                  <a:gd name="T8" fmla="*/ 10 w 78"/>
                  <a:gd name="T9" fmla="*/ 0 h 10"/>
                  <a:gd name="T10" fmla="*/ 78 w 78"/>
                  <a:gd name="T11" fmla="*/ 0 h 10"/>
                  <a:gd name="T12" fmla="*/ 22 w 78"/>
                  <a:gd name="T13" fmla="*/ 0 h 10"/>
                  <a:gd name="T14" fmla="*/ 22 w 78"/>
                  <a:gd name="T15" fmla="*/ 10 h 10"/>
                  <a:gd name="T16" fmla="*/ 78 w 78"/>
                  <a:gd name="T17" fmla="*/ 10 h 10"/>
                  <a:gd name="T18" fmla="*/ 78 w 78"/>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
                  <a:gd name="T31" fmla="*/ 0 h 10"/>
                  <a:gd name="T32" fmla="*/ 78 w 78"/>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 h="10">
                    <a:moveTo>
                      <a:pt x="10" y="0"/>
                    </a:moveTo>
                    <a:lnTo>
                      <a:pt x="0" y="0"/>
                    </a:lnTo>
                    <a:lnTo>
                      <a:pt x="0" y="10"/>
                    </a:lnTo>
                    <a:lnTo>
                      <a:pt x="10" y="10"/>
                    </a:lnTo>
                    <a:lnTo>
                      <a:pt x="10" y="0"/>
                    </a:lnTo>
                    <a:close/>
                    <a:moveTo>
                      <a:pt x="78" y="0"/>
                    </a:moveTo>
                    <a:lnTo>
                      <a:pt x="22" y="0"/>
                    </a:lnTo>
                    <a:lnTo>
                      <a:pt x="22" y="10"/>
                    </a:lnTo>
                    <a:lnTo>
                      <a:pt x="78" y="10"/>
                    </a:lnTo>
                    <a:lnTo>
                      <a:pt x="78"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53" name="Freeform 1128"/>
              <p:cNvSpPr>
                <a:spLocks noEditPoints="1"/>
              </p:cNvSpPr>
              <p:nvPr/>
            </p:nvSpPr>
            <p:spPr bwMode="auto">
              <a:xfrm flipV="1">
                <a:off x="1812" y="2408"/>
                <a:ext cx="79" cy="48"/>
              </a:xfrm>
              <a:custGeom>
                <a:avLst/>
                <a:gdLst>
                  <a:gd name="T0" fmla="*/ 78 w 79"/>
                  <a:gd name="T1" fmla="*/ 38 h 48"/>
                  <a:gd name="T2" fmla="*/ 70 w 79"/>
                  <a:gd name="T3" fmla="*/ 38 h 48"/>
                  <a:gd name="T4" fmla="*/ 79 w 79"/>
                  <a:gd name="T5" fmla="*/ 23 h 48"/>
                  <a:gd name="T6" fmla="*/ 75 w 79"/>
                  <a:gd name="T7" fmla="*/ 11 h 48"/>
                  <a:gd name="T8" fmla="*/ 65 w 79"/>
                  <a:gd name="T9" fmla="*/ 3 h 48"/>
                  <a:gd name="T10" fmla="*/ 50 w 79"/>
                  <a:gd name="T11" fmla="*/ 0 h 48"/>
                  <a:gd name="T12" fmla="*/ 35 w 79"/>
                  <a:gd name="T13" fmla="*/ 3 h 48"/>
                  <a:gd name="T14" fmla="*/ 24 w 79"/>
                  <a:gd name="T15" fmla="*/ 11 h 48"/>
                  <a:gd name="T16" fmla="*/ 21 w 79"/>
                  <a:gd name="T17" fmla="*/ 23 h 48"/>
                  <a:gd name="T18" fmla="*/ 23 w 79"/>
                  <a:gd name="T19" fmla="*/ 32 h 48"/>
                  <a:gd name="T20" fmla="*/ 29 w 79"/>
                  <a:gd name="T21" fmla="*/ 38 h 48"/>
                  <a:gd name="T22" fmla="*/ 0 w 79"/>
                  <a:gd name="T23" fmla="*/ 38 h 48"/>
                  <a:gd name="T24" fmla="*/ 0 w 79"/>
                  <a:gd name="T25" fmla="*/ 48 h 48"/>
                  <a:gd name="T26" fmla="*/ 78 w 79"/>
                  <a:gd name="T27" fmla="*/ 48 h 48"/>
                  <a:gd name="T28" fmla="*/ 78 w 79"/>
                  <a:gd name="T29" fmla="*/ 38 h 48"/>
                  <a:gd name="T30" fmla="*/ 50 w 79"/>
                  <a:gd name="T31" fmla="*/ 10 h 48"/>
                  <a:gd name="T32" fmla="*/ 65 w 79"/>
                  <a:gd name="T33" fmla="*/ 14 h 48"/>
                  <a:gd name="T34" fmla="*/ 70 w 79"/>
                  <a:gd name="T35" fmla="*/ 24 h 48"/>
                  <a:gd name="T36" fmla="*/ 65 w 79"/>
                  <a:gd name="T37" fmla="*/ 34 h 48"/>
                  <a:gd name="T38" fmla="*/ 51 w 79"/>
                  <a:gd name="T39" fmla="*/ 38 h 48"/>
                  <a:gd name="T40" fmla="*/ 35 w 79"/>
                  <a:gd name="T41" fmla="*/ 34 h 48"/>
                  <a:gd name="T42" fmla="*/ 30 w 79"/>
                  <a:gd name="T43" fmla="*/ 24 h 48"/>
                  <a:gd name="T44" fmla="*/ 35 w 79"/>
                  <a:gd name="T45" fmla="*/ 14 h 48"/>
                  <a:gd name="T46" fmla="*/ 50 w 79"/>
                  <a:gd name="T47" fmla="*/ 10 h 4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9"/>
                  <a:gd name="T73" fmla="*/ 0 h 48"/>
                  <a:gd name="T74" fmla="*/ 79 w 79"/>
                  <a:gd name="T75" fmla="*/ 48 h 4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9" h="48">
                    <a:moveTo>
                      <a:pt x="78" y="38"/>
                    </a:moveTo>
                    <a:lnTo>
                      <a:pt x="70" y="38"/>
                    </a:lnTo>
                    <a:cubicBezTo>
                      <a:pt x="76" y="35"/>
                      <a:pt x="79" y="30"/>
                      <a:pt x="79" y="23"/>
                    </a:cubicBezTo>
                    <a:cubicBezTo>
                      <a:pt x="79" y="19"/>
                      <a:pt x="78" y="15"/>
                      <a:pt x="75" y="11"/>
                    </a:cubicBezTo>
                    <a:cubicBezTo>
                      <a:pt x="73" y="8"/>
                      <a:pt x="70" y="5"/>
                      <a:pt x="65" y="3"/>
                    </a:cubicBezTo>
                    <a:cubicBezTo>
                      <a:pt x="61" y="1"/>
                      <a:pt x="56" y="0"/>
                      <a:pt x="50" y="0"/>
                    </a:cubicBezTo>
                    <a:cubicBezTo>
                      <a:pt x="44" y="0"/>
                      <a:pt x="39" y="1"/>
                      <a:pt x="35" y="3"/>
                    </a:cubicBezTo>
                    <a:cubicBezTo>
                      <a:pt x="30" y="5"/>
                      <a:pt x="27" y="7"/>
                      <a:pt x="24" y="11"/>
                    </a:cubicBezTo>
                    <a:cubicBezTo>
                      <a:pt x="22" y="15"/>
                      <a:pt x="21" y="19"/>
                      <a:pt x="21" y="23"/>
                    </a:cubicBezTo>
                    <a:cubicBezTo>
                      <a:pt x="21" y="26"/>
                      <a:pt x="21" y="29"/>
                      <a:pt x="23" y="32"/>
                    </a:cubicBezTo>
                    <a:cubicBezTo>
                      <a:pt x="25" y="35"/>
                      <a:pt x="27" y="37"/>
                      <a:pt x="29" y="38"/>
                    </a:cubicBezTo>
                    <a:lnTo>
                      <a:pt x="0" y="38"/>
                    </a:lnTo>
                    <a:lnTo>
                      <a:pt x="0" y="48"/>
                    </a:lnTo>
                    <a:lnTo>
                      <a:pt x="78" y="48"/>
                    </a:lnTo>
                    <a:lnTo>
                      <a:pt x="78" y="38"/>
                    </a:lnTo>
                    <a:close/>
                    <a:moveTo>
                      <a:pt x="50" y="10"/>
                    </a:moveTo>
                    <a:cubicBezTo>
                      <a:pt x="57" y="10"/>
                      <a:pt x="62" y="12"/>
                      <a:pt x="65" y="14"/>
                    </a:cubicBezTo>
                    <a:cubicBezTo>
                      <a:pt x="68" y="17"/>
                      <a:pt x="70" y="20"/>
                      <a:pt x="70" y="24"/>
                    </a:cubicBezTo>
                    <a:cubicBezTo>
                      <a:pt x="70" y="28"/>
                      <a:pt x="69" y="31"/>
                      <a:pt x="65" y="34"/>
                    </a:cubicBezTo>
                    <a:cubicBezTo>
                      <a:pt x="62" y="37"/>
                      <a:pt x="57" y="38"/>
                      <a:pt x="51" y="38"/>
                    </a:cubicBezTo>
                    <a:cubicBezTo>
                      <a:pt x="43" y="38"/>
                      <a:pt x="38" y="37"/>
                      <a:pt x="35" y="34"/>
                    </a:cubicBezTo>
                    <a:cubicBezTo>
                      <a:pt x="31" y="31"/>
                      <a:pt x="30" y="28"/>
                      <a:pt x="30" y="24"/>
                    </a:cubicBezTo>
                    <a:cubicBezTo>
                      <a:pt x="30" y="20"/>
                      <a:pt x="31" y="17"/>
                      <a:pt x="35" y="14"/>
                    </a:cubicBezTo>
                    <a:cubicBezTo>
                      <a:pt x="38" y="11"/>
                      <a:pt x="43" y="10"/>
                      <a:pt x="50"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54" name="Freeform 1129"/>
              <p:cNvSpPr>
                <a:spLocks noEditPoints="1"/>
              </p:cNvSpPr>
              <p:nvPr/>
            </p:nvSpPr>
            <p:spPr bwMode="auto">
              <a:xfrm flipV="1">
                <a:off x="1812" y="2382"/>
                <a:ext cx="78" cy="10"/>
              </a:xfrm>
              <a:custGeom>
                <a:avLst/>
                <a:gdLst>
                  <a:gd name="T0" fmla="*/ 10 w 78"/>
                  <a:gd name="T1" fmla="*/ 0 h 10"/>
                  <a:gd name="T2" fmla="*/ 0 w 78"/>
                  <a:gd name="T3" fmla="*/ 0 h 10"/>
                  <a:gd name="T4" fmla="*/ 0 w 78"/>
                  <a:gd name="T5" fmla="*/ 10 h 10"/>
                  <a:gd name="T6" fmla="*/ 10 w 78"/>
                  <a:gd name="T7" fmla="*/ 10 h 10"/>
                  <a:gd name="T8" fmla="*/ 10 w 78"/>
                  <a:gd name="T9" fmla="*/ 0 h 10"/>
                  <a:gd name="T10" fmla="*/ 78 w 78"/>
                  <a:gd name="T11" fmla="*/ 0 h 10"/>
                  <a:gd name="T12" fmla="*/ 22 w 78"/>
                  <a:gd name="T13" fmla="*/ 0 h 10"/>
                  <a:gd name="T14" fmla="*/ 22 w 78"/>
                  <a:gd name="T15" fmla="*/ 10 h 10"/>
                  <a:gd name="T16" fmla="*/ 78 w 78"/>
                  <a:gd name="T17" fmla="*/ 10 h 10"/>
                  <a:gd name="T18" fmla="*/ 78 w 78"/>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
                  <a:gd name="T31" fmla="*/ 0 h 10"/>
                  <a:gd name="T32" fmla="*/ 78 w 78"/>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 h="10">
                    <a:moveTo>
                      <a:pt x="10" y="0"/>
                    </a:moveTo>
                    <a:lnTo>
                      <a:pt x="0" y="0"/>
                    </a:lnTo>
                    <a:lnTo>
                      <a:pt x="0" y="10"/>
                    </a:lnTo>
                    <a:lnTo>
                      <a:pt x="10" y="10"/>
                    </a:lnTo>
                    <a:lnTo>
                      <a:pt x="10" y="0"/>
                    </a:lnTo>
                    <a:close/>
                    <a:moveTo>
                      <a:pt x="78" y="0"/>
                    </a:moveTo>
                    <a:lnTo>
                      <a:pt x="22" y="0"/>
                    </a:lnTo>
                    <a:lnTo>
                      <a:pt x="22" y="10"/>
                    </a:lnTo>
                    <a:lnTo>
                      <a:pt x="78" y="10"/>
                    </a:lnTo>
                    <a:lnTo>
                      <a:pt x="78"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55" name="Freeform 1130"/>
              <p:cNvSpPr>
                <a:spLocks/>
              </p:cNvSpPr>
              <p:nvPr/>
            </p:nvSpPr>
            <p:spPr bwMode="auto">
              <a:xfrm flipV="1">
                <a:off x="1834" y="2326"/>
                <a:ext cx="56" cy="48"/>
              </a:xfrm>
              <a:custGeom>
                <a:avLst/>
                <a:gdLst>
                  <a:gd name="T0" fmla="*/ 56 w 56"/>
                  <a:gd name="T1" fmla="*/ 0 h 48"/>
                  <a:gd name="T2" fmla="*/ 48 w 56"/>
                  <a:gd name="T3" fmla="*/ 0 h 48"/>
                  <a:gd name="T4" fmla="*/ 8 w 56"/>
                  <a:gd name="T5" fmla="*/ 34 h 48"/>
                  <a:gd name="T6" fmla="*/ 9 w 56"/>
                  <a:gd name="T7" fmla="*/ 24 h 48"/>
                  <a:gd name="T8" fmla="*/ 9 w 56"/>
                  <a:gd name="T9" fmla="*/ 3 h 48"/>
                  <a:gd name="T10" fmla="*/ 0 w 56"/>
                  <a:gd name="T11" fmla="*/ 3 h 48"/>
                  <a:gd name="T12" fmla="*/ 0 w 56"/>
                  <a:gd name="T13" fmla="*/ 47 h 48"/>
                  <a:gd name="T14" fmla="*/ 6 w 56"/>
                  <a:gd name="T15" fmla="*/ 47 h 48"/>
                  <a:gd name="T16" fmla="*/ 42 w 56"/>
                  <a:gd name="T17" fmla="*/ 18 h 48"/>
                  <a:gd name="T18" fmla="*/ 48 w 56"/>
                  <a:gd name="T19" fmla="*/ 12 h 48"/>
                  <a:gd name="T20" fmla="*/ 47 w 56"/>
                  <a:gd name="T21" fmla="*/ 24 h 48"/>
                  <a:gd name="T22" fmla="*/ 47 w 56"/>
                  <a:gd name="T23" fmla="*/ 48 h 48"/>
                  <a:gd name="T24" fmla="*/ 56 w 56"/>
                  <a:gd name="T25" fmla="*/ 48 h 48"/>
                  <a:gd name="T26" fmla="*/ 56 w 56"/>
                  <a:gd name="T27" fmla="*/ 0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48"/>
                  <a:gd name="T44" fmla="*/ 56 w 56"/>
                  <a:gd name="T45" fmla="*/ 48 h 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48">
                    <a:moveTo>
                      <a:pt x="56" y="0"/>
                    </a:moveTo>
                    <a:lnTo>
                      <a:pt x="48" y="0"/>
                    </a:lnTo>
                    <a:lnTo>
                      <a:pt x="8" y="34"/>
                    </a:lnTo>
                    <a:cubicBezTo>
                      <a:pt x="8" y="30"/>
                      <a:pt x="9" y="27"/>
                      <a:pt x="9" y="24"/>
                    </a:cubicBezTo>
                    <a:lnTo>
                      <a:pt x="9" y="3"/>
                    </a:lnTo>
                    <a:lnTo>
                      <a:pt x="0" y="3"/>
                    </a:lnTo>
                    <a:lnTo>
                      <a:pt x="0" y="47"/>
                    </a:lnTo>
                    <a:lnTo>
                      <a:pt x="6" y="47"/>
                    </a:lnTo>
                    <a:lnTo>
                      <a:pt x="42" y="18"/>
                    </a:lnTo>
                    <a:lnTo>
                      <a:pt x="48" y="12"/>
                    </a:lnTo>
                    <a:cubicBezTo>
                      <a:pt x="47" y="17"/>
                      <a:pt x="47" y="20"/>
                      <a:pt x="47" y="24"/>
                    </a:cubicBezTo>
                    <a:lnTo>
                      <a:pt x="47" y="48"/>
                    </a:lnTo>
                    <a:lnTo>
                      <a:pt x="56" y="48"/>
                    </a:lnTo>
                    <a:lnTo>
                      <a:pt x="56"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56" name="Freeform 1131"/>
              <p:cNvSpPr>
                <a:spLocks noEditPoints="1"/>
              </p:cNvSpPr>
              <p:nvPr/>
            </p:nvSpPr>
            <p:spPr bwMode="auto">
              <a:xfrm flipV="1">
                <a:off x="1833" y="2268"/>
                <a:ext cx="58" cy="52"/>
              </a:xfrm>
              <a:custGeom>
                <a:avLst/>
                <a:gdLst>
                  <a:gd name="T0" fmla="*/ 40 w 58"/>
                  <a:gd name="T1" fmla="*/ 42 h 52"/>
                  <a:gd name="T2" fmla="*/ 41 w 58"/>
                  <a:gd name="T3" fmla="*/ 52 h 52"/>
                  <a:gd name="T4" fmla="*/ 54 w 58"/>
                  <a:gd name="T5" fmla="*/ 43 h 52"/>
                  <a:gd name="T6" fmla="*/ 58 w 58"/>
                  <a:gd name="T7" fmla="*/ 27 h 52"/>
                  <a:gd name="T8" fmla="*/ 51 w 58"/>
                  <a:gd name="T9" fmla="*/ 7 h 52"/>
                  <a:gd name="T10" fmla="*/ 29 w 58"/>
                  <a:gd name="T11" fmla="*/ 0 h 52"/>
                  <a:gd name="T12" fmla="*/ 7 w 58"/>
                  <a:gd name="T13" fmla="*/ 7 h 52"/>
                  <a:gd name="T14" fmla="*/ 0 w 58"/>
                  <a:gd name="T15" fmla="*/ 26 h 52"/>
                  <a:gd name="T16" fmla="*/ 7 w 58"/>
                  <a:gd name="T17" fmla="*/ 45 h 52"/>
                  <a:gd name="T18" fmla="*/ 29 w 58"/>
                  <a:gd name="T19" fmla="*/ 52 h 52"/>
                  <a:gd name="T20" fmla="*/ 31 w 58"/>
                  <a:gd name="T21" fmla="*/ 52 h 52"/>
                  <a:gd name="T22" fmla="*/ 31 w 58"/>
                  <a:gd name="T23" fmla="*/ 10 h 52"/>
                  <a:gd name="T24" fmla="*/ 44 w 58"/>
                  <a:gd name="T25" fmla="*/ 15 h 52"/>
                  <a:gd name="T26" fmla="*/ 49 w 58"/>
                  <a:gd name="T27" fmla="*/ 27 h 52"/>
                  <a:gd name="T28" fmla="*/ 47 w 58"/>
                  <a:gd name="T29" fmla="*/ 36 h 52"/>
                  <a:gd name="T30" fmla="*/ 40 w 58"/>
                  <a:gd name="T31" fmla="*/ 42 h 52"/>
                  <a:gd name="T32" fmla="*/ 22 w 58"/>
                  <a:gd name="T33" fmla="*/ 10 h 52"/>
                  <a:gd name="T34" fmla="*/ 22 w 58"/>
                  <a:gd name="T35" fmla="*/ 42 h 52"/>
                  <a:gd name="T36" fmla="*/ 13 w 58"/>
                  <a:gd name="T37" fmla="*/ 38 h 52"/>
                  <a:gd name="T38" fmla="*/ 9 w 58"/>
                  <a:gd name="T39" fmla="*/ 26 h 52"/>
                  <a:gd name="T40" fmla="*/ 12 w 58"/>
                  <a:gd name="T41" fmla="*/ 15 h 52"/>
                  <a:gd name="T42" fmla="*/ 22 w 58"/>
                  <a:gd name="T43" fmla="*/ 10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
                  <a:gd name="T67" fmla="*/ 0 h 52"/>
                  <a:gd name="T68" fmla="*/ 58 w 5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 h="52">
                    <a:moveTo>
                      <a:pt x="40" y="42"/>
                    </a:moveTo>
                    <a:lnTo>
                      <a:pt x="41" y="52"/>
                    </a:lnTo>
                    <a:cubicBezTo>
                      <a:pt x="47" y="50"/>
                      <a:pt x="51" y="47"/>
                      <a:pt x="54" y="43"/>
                    </a:cubicBezTo>
                    <a:cubicBezTo>
                      <a:pt x="57" y="39"/>
                      <a:pt x="58" y="33"/>
                      <a:pt x="58" y="27"/>
                    </a:cubicBezTo>
                    <a:cubicBezTo>
                      <a:pt x="58" y="19"/>
                      <a:pt x="56" y="12"/>
                      <a:pt x="51" y="7"/>
                    </a:cubicBezTo>
                    <a:cubicBezTo>
                      <a:pt x="46" y="3"/>
                      <a:pt x="38" y="0"/>
                      <a:pt x="29" y="0"/>
                    </a:cubicBezTo>
                    <a:cubicBezTo>
                      <a:pt x="20" y="0"/>
                      <a:pt x="13" y="3"/>
                      <a:pt x="7" y="7"/>
                    </a:cubicBezTo>
                    <a:cubicBezTo>
                      <a:pt x="2" y="12"/>
                      <a:pt x="0" y="19"/>
                      <a:pt x="0" y="26"/>
                    </a:cubicBezTo>
                    <a:cubicBezTo>
                      <a:pt x="0" y="34"/>
                      <a:pt x="2" y="40"/>
                      <a:pt x="7" y="45"/>
                    </a:cubicBezTo>
                    <a:cubicBezTo>
                      <a:pt x="12" y="49"/>
                      <a:pt x="19" y="52"/>
                      <a:pt x="29" y="52"/>
                    </a:cubicBezTo>
                    <a:cubicBezTo>
                      <a:pt x="29" y="52"/>
                      <a:pt x="30" y="52"/>
                      <a:pt x="31" y="52"/>
                    </a:cubicBezTo>
                    <a:lnTo>
                      <a:pt x="31" y="10"/>
                    </a:lnTo>
                    <a:cubicBezTo>
                      <a:pt x="37" y="11"/>
                      <a:pt x="41" y="12"/>
                      <a:pt x="44" y="15"/>
                    </a:cubicBezTo>
                    <a:cubicBezTo>
                      <a:pt x="48" y="19"/>
                      <a:pt x="49" y="22"/>
                      <a:pt x="49" y="27"/>
                    </a:cubicBezTo>
                    <a:cubicBezTo>
                      <a:pt x="49" y="30"/>
                      <a:pt x="48" y="33"/>
                      <a:pt x="47" y="36"/>
                    </a:cubicBezTo>
                    <a:cubicBezTo>
                      <a:pt x="46" y="38"/>
                      <a:pt x="43" y="40"/>
                      <a:pt x="40" y="42"/>
                    </a:cubicBezTo>
                    <a:close/>
                    <a:moveTo>
                      <a:pt x="22" y="10"/>
                    </a:moveTo>
                    <a:lnTo>
                      <a:pt x="22" y="42"/>
                    </a:lnTo>
                    <a:cubicBezTo>
                      <a:pt x="18" y="41"/>
                      <a:pt x="15" y="40"/>
                      <a:pt x="13" y="38"/>
                    </a:cubicBezTo>
                    <a:cubicBezTo>
                      <a:pt x="10" y="35"/>
                      <a:pt x="9" y="31"/>
                      <a:pt x="9" y="26"/>
                    </a:cubicBezTo>
                    <a:cubicBezTo>
                      <a:pt x="9" y="22"/>
                      <a:pt x="10" y="18"/>
                      <a:pt x="12" y="15"/>
                    </a:cubicBezTo>
                    <a:cubicBezTo>
                      <a:pt x="15" y="12"/>
                      <a:pt x="18" y="11"/>
                      <a:pt x="22"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57" name="Freeform 1132"/>
              <p:cNvSpPr>
                <a:spLocks noEditPoints="1"/>
              </p:cNvSpPr>
              <p:nvPr/>
            </p:nvSpPr>
            <p:spPr bwMode="auto">
              <a:xfrm flipV="1">
                <a:off x="1812" y="2212"/>
                <a:ext cx="79" cy="48"/>
              </a:xfrm>
              <a:custGeom>
                <a:avLst/>
                <a:gdLst>
                  <a:gd name="T0" fmla="*/ 78 w 79"/>
                  <a:gd name="T1" fmla="*/ 38 h 48"/>
                  <a:gd name="T2" fmla="*/ 70 w 79"/>
                  <a:gd name="T3" fmla="*/ 38 h 48"/>
                  <a:gd name="T4" fmla="*/ 79 w 79"/>
                  <a:gd name="T5" fmla="*/ 23 h 48"/>
                  <a:gd name="T6" fmla="*/ 75 w 79"/>
                  <a:gd name="T7" fmla="*/ 11 h 48"/>
                  <a:gd name="T8" fmla="*/ 65 w 79"/>
                  <a:gd name="T9" fmla="*/ 3 h 48"/>
                  <a:gd name="T10" fmla="*/ 50 w 79"/>
                  <a:gd name="T11" fmla="*/ 0 h 48"/>
                  <a:gd name="T12" fmla="*/ 35 w 79"/>
                  <a:gd name="T13" fmla="*/ 2 h 48"/>
                  <a:gd name="T14" fmla="*/ 24 w 79"/>
                  <a:gd name="T15" fmla="*/ 11 h 48"/>
                  <a:gd name="T16" fmla="*/ 21 w 79"/>
                  <a:gd name="T17" fmla="*/ 23 h 48"/>
                  <a:gd name="T18" fmla="*/ 23 w 79"/>
                  <a:gd name="T19" fmla="*/ 32 h 48"/>
                  <a:gd name="T20" fmla="*/ 29 w 79"/>
                  <a:gd name="T21" fmla="*/ 38 h 48"/>
                  <a:gd name="T22" fmla="*/ 0 w 79"/>
                  <a:gd name="T23" fmla="*/ 38 h 48"/>
                  <a:gd name="T24" fmla="*/ 0 w 79"/>
                  <a:gd name="T25" fmla="*/ 48 h 48"/>
                  <a:gd name="T26" fmla="*/ 78 w 79"/>
                  <a:gd name="T27" fmla="*/ 48 h 48"/>
                  <a:gd name="T28" fmla="*/ 78 w 79"/>
                  <a:gd name="T29" fmla="*/ 38 h 48"/>
                  <a:gd name="T30" fmla="*/ 50 w 79"/>
                  <a:gd name="T31" fmla="*/ 10 h 48"/>
                  <a:gd name="T32" fmla="*/ 65 w 79"/>
                  <a:gd name="T33" fmla="*/ 14 h 48"/>
                  <a:gd name="T34" fmla="*/ 70 w 79"/>
                  <a:gd name="T35" fmla="*/ 24 h 48"/>
                  <a:gd name="T36" fmla="*/ 65 w 79"/>
                  <a:gd name="T37" fmla="*/ 34 h 48"/>
                  <a:gd name="T38" fmla="*/ 51 w 79"/>
                  <a:gd name="T39" fmla="*/ 38 h 48"/>
                  <a:gd name="T40" fmla="*/ 35 w 79"/>
                  <a:gd name="T41" fmla="*/ 34 h 48"/>
                  <a:gd name="T42" fmla="*/ 30 w 79"/>
                  <a:gd name="T43" fmla="*/ 24 h 48"/>
                  <a:gd name="T44" fmla="*/ 35 w 79"/>
                  <a:gd name="T45" fmla="*/ 14 h 48"/>
                  <a:gd name="T46" fmla="*/ 50 w 79"/>
                  <a:gd name="T47" fmla="*/ 10 h 4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9"/>
                  <a:gd name="T73" fmla="*/ 0 h 48"/>
                  <a:gd name="T74" fmla="*/ 79 w 79"/>
                  <a:gd name="T75" fmla="*/ 48 h 4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9" h="48">
                    <a:moveTo>
                      <a:pt x="78" y="38"/>
                    </a:moveTo>
                    <a:lnTo>
                      <a:pt x="70" y="38"/>
                    </a:lnTo>
                    <a:cubicBezTo>
                      <a:pt x="76" y="35"/>
                      <a:pt x="79" y="30"/>
                      <a:pt x="79" y="23"/>
                    </a:cubicBezTo>
                    <a:cubicBezTo>
                      <a:pt x="79" y="19"/>
                      <a:pt x="78" y="15"/>
                      <a:pt x="75" y="11"/>
                    </a:cubicBezTo>
                    <a:cubicBezTo>
                      <a:pt x="73" y="7"/>
                      <a:pt x="70" y="5"/>
                      <a:pt x="65" y="3"/>
                    </a:cubicBezTo>
                    <a:cubicBezTo>
                      <a:pt x="61" y="1"/>
                      <a:pt x="56" y="0"/>
                      <a:pt x="50" y="0"/>
                    </a:cubicBezTo>
                    <a:cubicBezTo>
                      <a:pt x="44" y="0"/>
                      <a:pt x="39" y="1"/>
                      <a:pt x="35" y="2"/>
                    </a:cubicBezTo>
                    <a:cubicBezTo>
                      <a:pt x="30" y="4"/>
                      <a:pt x="27" y="7"/>
                      <a:pt x="24" y="11"/>
                    </a:cubicBezTo>
                    <a:cubicBezTo>
                      <a:pt x="22" y="14"/>
                      <a:pt x="21" y="18"/>
                      <a:pt x="21" y="23"/>
                    </a:cubicBezTo>
                    <a:cubicBezTo>
                      <a:pt x="21" y="26"/>
                      <a:pt x="21" y="29"/>
                      <a:pt x="23" y="32"/>
                    </a:cubicBezTo>
                    <a:cubicBezTo>
                      <a:pt x="25" y="34"/>
                      <a:pt x="27" y="36"/>
                      <a:pt x="29" y="38"/>
                    </a:cubicBezTo>
                    <a:lnTo>
                      <a:pt x="0" y="38"/>
                    </a:lnTo>
                    <a:lnTo>
                      <a:pt x="0" y="48"/>
                    </a:lnTo>
                    <a:lnTo>
                      <a:pt x="78" y="48"/>
                    </a:lnTo>
                    <a:lnTo>
                      <a:pt x="78" y="38"/>
                    </a:lnTo>
                    <a:close/>
                    <a:moveTo>
                      <a:pt x="50" y="10"/>
                    </a:moveTo>
                    <a:cubicBezTo>
                      <a:pt x="57" y="10"/>
                      <a:pt x="62" y="11"/>
                      <a:pt x="65" y="14"/>
                    </a:cubicBezTo>
                    <a:cubicBezTo>
                      <a:pt x="68" y="17"/>
                      <a:pt x="70" y="20"/>
                      <a:pt x="70" y="24"/>
                    </a:cubicBezTo>
                    <a:cubicBezTo>
                      <a:pt x="70" y="28"/>
                      <a:pt x="69" y="31"/>
                      <a:pt x="65" y="34"/>
                    </a:cubicBezTo>
                    <a:cubicBezTo>
                      <a:pt x="62" y="37"/>
                      <a:pt x="57" y="38"/>
                      <a:pt x="51" y="38"/>
                    </a:cubicBezTo>
                    <a:cubicBezTo>
                      <a:pt x="43" y="38"/>
                      <a:pt x="38" y="37"/>
                      <a:pt x="35" y="34"/>
                    </a:cubicBezTo>
                    <a:cubicBezTo>
                      <a:pt x="31" y="31"/>
                      <a:pt x="30" y="28"/>
                      <a:pt x="30" y="24"/>
                    </a:cubicBezTo>
                    <a:cubicBezTo>
                      <a:pt x="30" y="20"/>
                      <a:pt x="31" y="16"/>
                      <a:pt x="35" y="14"/>
                    </a:cubicBezTo>
                    <a:cubicBezTo>
                      <a:pt x="38" y="11"/>
                      <a:pt x="43" y="10"/>
                      <a:pt x="50"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58" name="Freeform 1133"/>
              <p:cNvSpPr>
                <a:spLocks/>
              </p:cNvSpPr>
              <p:nvPr/>
            </p:nvSpPr>
            <p:spPr bwMode="auto">
              <a:xfrm flipV="1">
                <a:off x="1880" y="2184"/>
                <a:ext cx="26" cy="10"/>
              </a:xfrm>
              <a:custGeom>
                <a:avLst/>
                <a:gdLst>
                  <a:gd name="T0" fmla="*/ 10 w 26"/>
                  <a:gd name="T1" fmla="*/ 0 h 10"/>
                  <a:gd name="T2" fmla="*/ 0 w 26"/>
                  <a:gd name="T3" fmla="*/ 0 h 10"/>
                  <a:gd name="T4" fmla="*/ 0 w 26"/>
                  <a:gd name="T5" fmla="*/ 10 h 10"/>
                  <a:gd name="T6" fmla="*/ 10 w 26"/>
                  <a:gd name="T7" fmla="*/ 10 h 10"/>
                  <a:gd name="T8" fmla="*/ 20 w 26"/>
                  <a:gd name="T9" fmla="*/ 8 h 10"/>
                  <a:gd name="T10" fmla="*/ 26 w 26"/>
                  <a:gd name="T11" fmla="*/ 2 h 10"/>
                  <a:gd name="T12" fmla="*/ 22 w 26"/>
                  <a:gd name="T13" fmla="*/ 0 h 10"/>
                  <a:gd name="T14" fmla="*/ 18 w 26"/>
                  <a:gd name="T15" fmla="*/ 4 h 10"/>
                  <a:gd name="T16" fmla="*/ 10 w 26"/>
                  <a:gd name="T17" fmla="*/ 5 h 10"/>
                  <a:gd name="T18" fmla="*/ 10 w 26"/>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10"/>
                  <a:gd name="T32" fmla="*/ 26 w 26"/>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10">
                    <a:moveTo>
                      <a:pt x="10" y="0"/>
                    </a:moveTo>
                    <a:lnTo>
                      <a:pt x="0" y="0"/>
                    </a:lnTo>
                    <a:lnTo>
                      <a:pt x="0" y="10"/>
                    </a:lnTo>
                    <a:lnTo>
                      <a:pt x="10" y="10"/>
                    </a:lnTo>
                    <a:cubicBezTo>
                      <a:pt x="14" y="10"/>
                      <a:pt x="17" y="10"/>
                      <a:pt x="20" y="8"/>
                    </a:cubicBezTo>
                    <a:cubicBezTo>
                      <a:pt x="22" y="7"/>
                      <a:pt x="24" y="5"/>
                      <a:pt x="26" y="2"/>
                    </a:cubicBezTo>
                    <a:lnTo>
                      <a:pt x="22" y="0"/>
                    </a:lnTo>
                    <a:cubicBezTo>
                      <a:pt x="21" y="2"/>
                      <a:pt x="20" y="3"/>
                      <a:pt x="18" y="4"/>
                    </a:cubicBezTo>
                    <a:cubicBezTo>
                      <a:pt x="16" y="5"/>
                      <a:pt x="14" y="5"/>
                      <a:pt x="10" y="5"/>
                    </a:cubicBezTo>
                    <a:lnTo>
                      <a:pt x="10"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59" name="Freeform 1134"/>
              <p:cNvSpPr>
                <a:spLocks/>
              </p:cNvSpPr>
              <p:nvPr/>
            </p:nvSpPr>
            <p:spPr bwMode="auto">
              <a:xfrm flipV="1">
                <a:off x="1833" y="2093"/>
                <a:ext cx="57" cy="42"/>
              </a:xfrm>
              <a:custGeom>
                <a:avLst/>
                <a:gdLst>
                  <a:gd name="T0" fmla="*/ 57 w 57"/>
                  <a:gd name="T1" fmla="*/ 0 h 43"/>
                  <a:gd name="T2" fmla="*/ 1 w 57"/>
                  <a:gd name="T3" fmla="*/ 0 h 43"/>
                  <a:gd name="T4" fmla="*/ 1 w 57"/>
                  <a:gd name="T5" fmla="*/ 10 h 43"/>
                  <a:gd name="T6" fmla="*/ 9 w 57"/>
                  <a:gd name="T7" fmla="*/ 10 h 43"/>
                  <a:gd name="T8" fmla="*/ 0 w 57"/>
                  <a:gd name="T9" fmla="*/ 25 h 43"/>
                  <a:gd name="T10" fmla="*/ 1 w 57"/>
                  <a:gd name="T11" fmla="*/ 34 h 43"/>
                  <a:gd name="T12" fmla="*/ 6 w 57"/>
                  <a:gd name="T13" fmla="*/ 39 h 43"/>
                  <a:gd name="T14" fmla="*/ 13 w 57"/>
                  <a:gd name="T15" fmla="*/ 42 h 43"/>
                  <a:gd name="T16" fmla="*/ 22 w 57"/>
                  <a:gd name="T17" fmla="*/ 42 h 43"/>
                  <a:gd name="T18" fmla="*/ 57 w 57"/>
                  <a:gd name="T19" fmla="*/ 42 h 43"/>
                  <a:gd name="T20" fmla="*/ 57 w 57"/>
                  <a:gd name="T21" fmla="*/ 32 h 43"/>
                  <a:gd name="T22" fmla="*/ 23 w 57"/>
                  <a:gd name="T23" fmla="*/ 32 h 43"/>
                  <a:gd name="T24" fmla="*/ 15 w 57"/>
                  <a:gd name="T25" fmla="*/ 31 h 43"/>
                  <a:gd name="T26" fmla="*/ 10 w 57"/>
                  <a:gd name="T27" fmla="*/ 28 h 43"/>
                  <a:gd name="T28" fmla="*/ 9 w 57"/>
                  <a:gd name="T29" fmla="*/ 22 h 43"/>
                  <a:gd name="T30" fmla="*/ 12 w 57"/>
                  <a:gd name="T31" fmla="*/ 14 h 43"/>
                  <a:gd name="T32" fmla="*/ 27 w 57"/>
                  <a:gd name="T33" fmla="*/ 10 h 43"/>
                  <a:gd name="T34" fmla="*/ 57 w 57"/>
                  <a:gd name="T35" fmla="*/ 10 h 43"/>
                  <a:gd name="T36" fmla="*/ 57 w 57"/>
                  <a:gd name="T37" fmla="*/ 0 h 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7"/>
                  <a:gd name="T58" fmla="*/ 0 h 43"/>
                  <a:gd name="T59" fmla="*/ 57 w 57"/>
                  <a:gd name="T60" fmla="*/ 43 h 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7" h="43">
                    <a:moveTo>
                      <a:pt x="57" y="0"/>
                    </a:moveTo>
                    <a:lnTo>
                      <a:pt x="1" y="0"/>
                    </a:lnTo>
                    <a:lnTo>
                      <a:pt x="1" y="10"/>
                    </a:lnTo>
                    <a:lnTo>
                      <a:pt x="9" y="10"/>
                    </a:lnTo>
                    <a:cubicBezTo>
                      <a:pt x="3" y="13"/>
                      <a:pt x="0" y="19"/>
                      <a:pt x="0" y="26"/>
                    </a:cubicBezTo>
                    <a:cubicBezTo>
                      <a:pt x="0" y="29"/>
                      <a:pt x="0" y="32"/>
                      <a:pt x="1" y="35"/>
                    </a:cubicBezTo>
                    <a:cubicBezTo>
                      <a:pt x="3" y="37"/>
                      <a:pt x="4" y="39"/>
                      <a:pt x="6" y="40"/>
                    </a:cubicBezTo>
                    <a:cubicBezTo>
                      <a:pt x="8" y="42"/>
                      <a:pt x="11" y="43"/>
                      <a:pt x="13" y="43"/>
                    </a:cubicBezTo>
                    <a:cubicBezTo>
                      <a:pt x="15" y="43"/>
                      <a:pt x="18" y="43"/>
                      <a:pt x="22" y="43"/>
                    </a:cubicBezTo>
                    <a:lnTo>
                      <a:pt x="57" y="43"/>
                    </a:lnTo>
                    <a:lnTo>
                      <a:pt x="57" y="33"/>
                    </a:lnTo>
                    <a:lnTo>
                      <a:pt x="23" y="33"/>
                    </a:lnTo>
                    <a:cubicBezTo>
                      <a:pt x="20" y="33"/>
                      <a:pt x="17" y="33"/>
                      <a:pt x="15" y="32"/>
                    </a:cubicBezTo>
                    <a:cubicBezTo>
                      <a:pt x="13" y="32"/>
                      <a:pt x="11" y="31"/>
                      <a:pt x="10" y="29"/>
                    </a:cubicBezTo>
                    <a:cubicBezTo>
                      <a:pt x="9" y="27"/>
                      <a:pt x="9" y="25"/>
                      <a:pt x="9" y="23"/>
                    </a:cubicBezTo>
                    <a:cubicBezTo>
                      <a:pt x="9" y="19"/>
                      <a:pt x="10" y="16"/>
                      <a:pt x="12" y="14"/>
                    </a:cubicBezTo>
                    <a:cubicBezTo>
                      <a:pt x="15" y="11"/>
                      <a:pt x="20" y="10"/>
                      <a:pt x="27" y="10"/>
                    </a:cubicBezTo>
                    <a:lnTo>
                      <a:pt x="57" y="10"/>
                    </a:lnTo>
                    <a:lnTo>
                      <a:pt x="57"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60" name="Freeform 1135"/>
              <p:cNvSpPr>
                <a:spLocks noEditPoints="1"/>
              </p:cNvSpPr>
              <p:nvPr/>
            </p:nvSpPr>
            <p:spPr bwMode="auto">
              <a:xfrm flipV="1">
                <a:off x="1833" y="2030"/>
                <a:ext cx="58" cy="50"/>
              </a:xfrm>
              <a:custGeom>
                <a:avLst/>
                <a:gdLst>
                  <a:gd name="T0" fmla="*/ 29 w 58"/>
                  <a:gd name="T1" fmla="*/ 0 h 50"/>
                  <a:gd name="T2" fmla="*/ 6 w 58"/>
                  <a:gd name="T3" fmla="*/ 8 h 50"/>
                  <a:gd name="T4" fmla="*/ 0 w 58"/>
                  <a:gd name="T5" fmla="*/ 25 h 50"/>
                  <a:gd name="T6" fmla="*/ 7 w 58"/>
                  <a:gd name="T7" fmla="*/ 43 h 50"/>
                  <a:gd name="T8" fmla="*/ 28 w 58"/>
                  <a:gd name="T9" fmla="*/ 50 h 50"/>
                  <a:gd name="T10" fmla="*/ 45 w 58"/>
                  <a:gd name="T11" fmla="*/ 47 h 50"/>
                  <a:gd name="T12" fmla="*/ 55 w 58"/>
                  <a:gd name="T13" fmla="*/ 38 h 50"/>
                  <a:gd name="T14" fmla="*/ 58 w 58"/>
                  <a:gd name="T15" fmla="*/ 25 h 50"/>
                  <a:gd name="T16" fmla="*/ 51 w 58"/>
                  <a:gd name="T17" fmla="*/ 7 h 50"/>
                  <a:gd name="T18" fmla="*/ 29 w 58"/>
                  <a:gd name="T19" fmla="*/ 0 h 50"/>
                  <a:gd name="T20" fmla="*/ 29 w 58"/>
                  <a:gd name="T21" fmla="*/ 10 h 50"/>
                  <a:gd name="T22" fmla="*/ 44 w 58"/>
                  <a:gd name="T23" fmla="*/ 14 h 50"/>
                  <a:gd name="T24" fmla="*/ 49 w 58"/>
                  <a:gd name="T25" fmla="*/ 25 h 50"/>
                  <a:gd name="T26" fmla="*/ 44 w 58"/>
                  <a:gd name="T27" fmla="*/ 36 h 50"/>
                  <a:gd name="T28" fmla="*/ 29 w 58"/>
                  <a:gd name="T29" fmla="*/ 40 h 50"/>
                  <a:gd name="T30" fmla="*/ 14 w 58"/>
                  <a:gd name="T31" fmla="*/ 36 h 50"/>
                  <a:gd name="T32" fmla="*/ 9 w 58"/>
                  <a:gd name="T33" fmla="*/ 25 h 50"/>
                  <a:gd name="T34" fmla="*/ 14 w 58"/>
                  <a:gd name="T35" fmla="*/ 14 h 50"/>
                  <a:gd name="T36" fmla="*/ 29 w 58"/>
                  <a:gd name="T37" fmla="*/ 10 h 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
                  <a:gd name="T58" fmla="*/ 0 h 50"/>
                  <a:gd name="T59" fmla="*/ 58 w 58"/>
                  <a:gd name="T60" fmla="*/ 50 h 5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 h="50">
                    <a:moveTo>
                      <a:pt x="29" y="0"/>
                    </a:moveTo>
                    <a:cubicBezTo>
                      <a:pt x="19" y="0"/>
                      <a:pt x="11" y="3"/>
                      <a:pt x="6" y="8"/>
                    </a:cubicBezTo>
                    <a:cubicBezTo>
                      <a:pt x="2" y="13"/>
                      <a:pt x="0" y="19"/>
                      <a:pt x="0" y="25"/>
                    </a:cubicBezTo>
                    <a:cubicBezTo>
                      <a:pt x="0" y="33"/>
                      <a:pt x="2" y="39"/>
                      <a:pt x="7" y="43"/>
                    </a:cubicBezTo>
                    <a:cubicBezTo>
                      <a:pt x="12" y="48"/>
                      <a:pt x="19" y="50"/>
                      <a:pt x="28" y="50"/>
                    </a:cubicBezTo>
                    <a:cubicBezTo>
                      <a:pt x="35" y="50"/>
                      <a:pt x="41" y="49"/>
                      <a:pt x="45" y="47"/>
                    </a:cubicBezTo>
                    <a:cubicBezTo>
                      <a:pt x="49" y="45"/>
                      <a:pt x="52" y="42"/>
                      <a:pt x="55" y="38"/>
                    </a:cubicBezTo>
                    <a:cubicBezTo>
                      <a:pt x="57" y="34"/>
                      <a:pt x="58" y="30"/>
                      <a:pt x="58" y="25"/>
                    </a:cubicBezTo>
                    <a:cubicBezTo>
                      <a:pt x="58" y="18"/>
                      <a:pt x="56" y="12"/>
                      <a:pt x="51" y="7"/>
                    </a:cubicBezTo>
                    <a:cubicBezTo>
                      <a:pt x="46" y="2"/>
                      <a:pt x="38" y="0"/>
                      <a:pt x="29" y="0"/>
                    </a:cubicBezTo>
                    <a:close/>
                    <a:moveTo>
                      <a:pt x="29" y="10"/>
                    </a:moveTo>
                    <a:cubicBezTo>
                      <a:pt x="36" y="10"/>
                      <a:pt x="41" y="11"/>
                      <a:pt x="44" y="14"/>
                    </a:cubicBezTo>
                    <a:cubicBezTo>
                      <a:pt x="47" y="17"/>
                      <a:pt x="49" y="21"/>
                      <a:pt x="49" y="25"/>
                    </a:cubicBezTo>
                    <a:cubicBezTo>
                      <a:pt x="49" y="30"/>
                      <a:pt x="47" y="33"/>
                      <a:pt x="44" y="36"/>
                    </a:cubicBezTo>
                    <a:cubicBezTo>
                      <a:pt x="41" y="39"/>
                      <a:pt x="35" y="40"/>
                      <a:pt x="29" y="40"/>
                    </a:cubicBezTo>
                    <a:cubicBezTo>
                      <a:pt x="22" y="40"/>
                      <a:pt x="17" y="39"/>
                      <a:pt x="14" y="36"/>
                    </a:cubicBezTo>
                    <a:cubicBezTo>
                      <a:pt x="10" y="33"/>
                      <a:pt x="9" y="30"/>
                      <a:pt x="9" y="25"/>
                    </a:cubicBezTo>
                    <a:cubicBezTo>
                      <a:pt x="9" y="21"/>
                      <a:pt x="10" y="17"/>
                      <a:pt x="14" y="14"/>
                    </a:cubicBezTo>
                    <a:cubicBezTo>
                      <a:pt x="17" y="11"/>
                      <a:pt x="22" y="10"/>
                      <a:pt x="29"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61" name="Freeform 1136"/>
              <p:cNvSpPr>
                <a:spLocks/>
              </p:cNvSpPr>
              <p:nvPr/>
            </p:nvSpPr>
            <p:spPr bwMode="auto">
              <a:xfrm flipV="1">
                <a:off x="1812" y="1934"/>
                <a:ext cx="78" cy="52"/>
              </a:xfrm>
              <a:custGeom>
                <a:avLst/>
                <a:gdLst>
                  <a:gd name="T0" fmla="*/ 78 w 78"/>
                  <a:gd name="T1" fmla="*/ 0 h 52"/>
                  <a:gd name="T2" fmla="*/ 0 w 78"/>
                  <a:gd name="T3" fmla="*/ 0 h 52"/>
                  <a:gd name="T4" fmla="*/ 0 w 78"/>
                  <a:gd name="T5" fmla="*/ 52 h 52"/>
                  <a:gd name="T6" fmla="*/ 9 w 78"/>
                  <a:gd name="T7" fmla="*/ 52 h 52"/>
                  <a:gd name="T8" fmla="*/ 9 w 78"/>
                  <a:gd name="T9" fmla="*/ 10 h 52"/>
                  <a:gd name="T10" fmla="*/ 34 w 78"/>
                  <a:gd name="T11" fmla="*/ 10 h 52"/>
                  <a:gd name="T12" fmla="*/ 34 w 78"/>
                  <a:gd name="T13" fmla="*/ 45 h 52"/>
                  <a:gd name="T14" fmla="*/ 43 w 78"/>
                  <a:gd name="T15" fmla="*/ 45 h 52"/>
                  <a:gd name="T16" fmla="*/ 43 w 78"/>
                  <a:gd name="T17" fmla="*/ 10 h 52"/>
                  <a:gd name="T18" fmla="*/ 78 w 78"/>
                  <a:gd name="T19" fmla="*/ 10 h 52"/>
                  <a:gd name="T20" fmla="*/ 78 w 78"/>
                  <a:gd name="T21" fmla="*/ 0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8"/>
                  <a:gd name="T34" fmla="*/ 0 h 52"/>
                  <a:gd name="T35" fmla="*/ 78 w 78"/>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8" h="52">
                    <a:moveTo>
                      <a:pt x="78" y="0"/>
                    </a:moveTo>
                    <a:lnTo>
                      <a:pt x="0" y="0"/>
                    </a:lnTo>
                    <a:lnTo>
                      <a:pt x="0" y="52"/>
                    </a:lnTo>
                    <a:lnTo>
                      <a:pt x="9" y="52"/>
                    </a:lnTo>
                    <a:lnTo>
                      <a:pt x="9" y="10"/>
                    </a:lnTo>
                    <a:lnTo>
                      <a:pt x="34" y="10"/>
                    </a:lnTo>
                    <a:lnTo>
                      <a:pt x="34" y="45"/>
                    </a:lnTo>
                    <a:lnTo>
                      <a:pt x="43" y="45"/>
                    </a:lnTo>
                    <a:lnTo>
                      <a:pt x="43" y="10"/>
                    </a:lnTo>
                    <a:lnTo>
                      <a:pt x="78" y="10"/>
                    </a:lnTo>
                    <a:lnTo>
                      <a:pt x="78"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62" name="Freeform 1137"/>
              <p:cNvSpPr>
                <a:spLocks noEditPoints="1"/>
              </p:cNvSpPr>
              <p:nvPr/>
            </p:nvSpPr>
            <p:spPr bwMode="auto">
              <a:xfrm flipV="1">
                <a:off x="1833" y="1873"/>
                <a:ext cx="58" cy="52"/>
              </a:xfrm>
              <a:custGeom>
                <a:avLst/>
                <a:gdLst>
                  <a:gd name="T0" fmla="*/ 40 w 58"/>
                  <a:gd name="T1" fmla="*/ 42 h 52"/>
                  <a:gd name="T2" fmla="*/ 41 w 58"/>
                  <a:gd name="T3" fmla="*/ 52 h 52"/>
                  <a:gd name="T4" fmla="*/ 54 w 58"/>
                  <a:gd name="T5" fmla="*/ 43 h 52"/>
                  <a:gd name="T6" fmla="*/ 58 w 58"/>
                  <a:gd name="T7" fmla="*/ 27 h 52"/>
                  <a:gd name="T8" fmla="*/ 51 w 58"/>
                  <a:gd name="T9" fmla="*/ 7 h 52"/>
                  <a:gd name="T10" fmla="*/ 29 w 58"/>
                  <a:gd name="T11" fmla="*/ 0 h 52"/>
                  <a:gd name="T12" fmla="*/ 7 w 58"/>
                  <a:gd name="T13" fmla="*/ 7 h 52"/>
                  <a:gd name="T14" fmla="*/ 0 w 58"/>
                  <a:gd name="T15" fmla="*/ 26 h 52"/>
                  <a:gd name="T16" fmla="*/ 7 w 58"/>
                  <a:gd name="T17" fmla="*/ 45 h 52"/>
                  <a:gd name="T18" fmla="*/ 29 w 58"/>
                  <a:gd name="T19" fmla="*/ 52 h 52"/>
                  <a:gd name="T20" fmla="*/ 31 w 58"/>
                  <a:gd name="T21" fmla="*/ 52 h 52"/>
                  <a:gd name="T22" fmla="*/ 31 w 58"/>
                  <a:gd name="T23" fmla="*/ 10 h 52"/>
                  <a:gd name="T24" fmla="*/ 44 w 58"/>
                  <a:gd name="T25" fmla="*/ 15 h 52"/>
                  <a:gd name="T26" fmla="*/ 49 w 58"/>
                  <a:gd name="T27" fmla="*/ 27 h 52"/>
                  <a:gd name="T28" fmla="*/ 47 w 58"/>
                  <a:gd name="T29" fmla="*/ 36 h 52"/>
                  <a:gd name="T30" fmla="*/ 40 w 58"/>
                  <a:gd name="T31" fmla="*/ 42 h 52"/>
                  <a:gd name="T32" fmla="*/ 22 w 58"/>
                  <a:gd name="T33" fmla="*/ 10 h 52"/>
                  <a:gd name="T34" fmla="*/ 22 w 58"/>
                  <a:gd name="T35" fmla="*/ 42 h 52"/>
                  <a:gd name="T36" fmla="*/ 13 w 58"/>
                  <a:gd name="T37" fmla="*/ 38 h 52"/>
                  <a:gd name="T38" fmla="*/ 9 w 58"/>
                  <a:gd name="T39" fmla="*/ 26 h 52"/>
                  <a:gd name="T40" fmla="*/ 12 w 58"/>
                  <a:gd name="T41" fmla="*/ 15 h 52"/>
                  <a:gd name="T42" fmla="*/ 22 w 58"/>
                  <a:gd name="T43" fmla="*/ 10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
                  <a:gd name="T67" fmla="*/ 0 h 52"/>
                  <a:gd name="T68" fmla="*/ 58 w 5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 h="52">
                    <a:moveTo>
                      <a:pt x="40" y="42"/>
                    </a:moveTo>
                    <a:lnTo>
                      <a:pt x="41" y="52"/>
                    </a:lnTo>
                    <a:cubicBezTo>
                      <a:pt x="47" y="50"/>
                      <a:pt x="51" y="47"/>
                      <a:pt x="54" y="43"/>
                    </a:cubicBezTo>
                    <a:cubicBezTo>
                      <a:pt x="57" y="39"/>
                      <a:pt x="58" y="33"/>
                      <a:pt x="58" y="27"/>
                    </a:cubicBezTo>
                    <a:cubicBezTo>
                      <a:pt x="58" y="19"/>
                      <a:pt x="56" y="12"/>
                      <a:pt x="51" y="7"/>
                    </a:cubicBezTo>
                    <a:cubicBezTo>
                      <a:pt x="46" y="3"/>
                      <a:pt x="38" y="0"/>
                      <a:pt x="29" y="0"/>
                    </a:cubicBezTo>
                    <a:cubicBezTo>
                      <a:pt x="20" y="0"/>
                      <a:pt x="13" y="3"/>
                      <a:pt x="7" y="7"/>
                    </a:cubicBezTo>
                    <a:cubicBezTo>
                      <a:pt x="2" y="12"/>
                      <a:pt x="0" y="19"/>
                      <a:pt x="0" y="26"/>
                    </a:cubicBezTo>
                    <a:cubicBezTo>
                      <a:pt x="0" y="34"/>
                      <a:pt x="2" y="40"/>
                      <a:pt x="7" y="45"/>
                    </a:cubicBezTo>
                    <a:cubicBezTo>
                      <a:pt x="12" y="49"/>
                      <a:pt x="19" y="52"/>
                      <a:pt x="29" y="52"/>
                    </a:cubicBezTo>
                    <a:cubicBezTo>
                      <a:pt x="29" y="52"/>
                      <a:pt x="30" y="52"/>
                      <a:pt x="31" y="52"/>
                    </a:cubicBezTo>
                    <a:lnTo>
                      <a:pt x="31" y="10"/>
                    </a:lnTo>
                    <a:cubicBezTo>
                      <a:pt x="37" y="11"/>
                      <a:pt x="41" y="12"/>
                      <a:pt x="44" y="15"/>
                    </a:cubicBezTo>
                    <a:cubicBezTo>
                      <a:pt x="48" y="19"/>
                      <a:pt x="49" y="22"/>
                      <a:pt x="49" y="27"/>
                    </a:cubicBezTo>
                    <a:cubicBezTo>
                      <a:pt x="49" y="30"/>
                      <a:pt x="48" y="33"/>
                      <a:pt x="47" y="36"/>
                    </a:cubicBezTo>
                    <a:cubicBezTo>
                      <a:pt x="46" y="38"/>
                      <a:pt x="43" y="40"/>
                      <a:pt x="40" y="42"/>
                    </a:cubicBezTo>
                    <a:close/>
                    <a:moveTo>
                      <a:pt x="22" y="10"/>
                    </a:moveTo>
                    <a:lnTo>
                      <a:pt x="22" y="42"/>
                    </a:lnTo>
                    <a:cubicBezTo>
                      <a:pt x="18" y="41"/>
                      <a:pt x="15" y="40"/>
                      <a:pt x="13" y="38"/>
                    </a:cubicBezTo>
                    <a:cubicBezTo>
                      <a:pt x="10" y="35"/>
                      <a:pt x="9" y="31"/>
                      <a:pt x="9" y="26"/>
                    </a:cubicBezTo>
                    <a:cubicBezTo>
                      <a:pt x="9" y="22"/>
                      <a:pt x="10" y="18"/>
                      <a:pt x="12" y="15"/>
                    </a:cubicBezTo>
                    <a:cubicBezTo>
                      <a:pt x="15" y="12"/>
                      <a:pt x="18" y="11"/>
                      <a:pt x="22"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63" name="Freeform 1138"/>
              <p:cNvSpPr>
                <a:spLocks/>
              </p:cNvSpPr>
              <p:nvPr/>
            </p:nvSpPr>
            <p:spPr bwMode="auto">
              <a:xfrm flipV="1">
                <a:off x="1812" y="1836"/>
                <a:ext cx="99" cy="26"/>
              </a:xfrm>
              <a:custGeom>
                <a:avLst/>
                <a:gdLst>
                  <a:gd name="T0" fmla="*/ 99 w 99"/>
                  <a:gd name="T1" fmla="*/ 19 h 26"/>
                  <a:gd name="T2" fmla="*/ 77 w 99"/>
                  <a:gd name="T3" fmla="*/ 6 h 26"/>
                  <a:gd name="T4" fmla="*/ 50 w 99"/>
                  <a:gd name="T5" fmla="*/ 0 h 26"/>
                  <a:gd name="T6" fmla="*/ 26 w 99"/>
                  <a:gd name="T7" fmla="*/ 4 h 26"/>
                  <a:gd name="T8" fmla="*/ 0 w 99"/>
                  <a:gd name="T9" fmla="*/ 19 h 26"/>
                  <a:gd name="T10" fmla="*/ 0 w 99"/>
                  <a:gd name="T11" fmla="*/ 26 h 26"/>
                  <a:gd name="T12" fmla="*/ 16 w 99"/>
                  <a:gd name="T13" fmla="*/ 18 h 26"/>
                  <a:gd name="T14" fmla="*/ 31 w 99"/>
                  <a:gd name="T15" fmla="*/ 13 h 26"/>
                  <a:gd name="T16" fmla="*/ 50 w 99"/>
                  <a:gd name="T17" fmla="*/ 10 h 26"/>
                  <a:gd name="T18" fmla="*/ 99 w 99"/>
                  <a:gd name="T19" fmla="*/ 26 h 26"/>
                  <a:gd name="T20" fmla="*/ 99 w 99"/>
                  <a:gd name="T21" fmla="*/ 19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9"/>
                  <a:gd name="T34" fmla="*/ 0 h 26"/>
                  <a:gd name="T35" fmla="*/ 99 w 99"/>
                  <a:gd name="T36" fmla="*/ 26 h 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9" h="26">
                    <a:moveTo>
                      <a:pt x="99" y="19"/>
                    </a:moveTo>
                    <a:cubicBezTo>
                      <a:pt x="93" y="14"/>
                      <a:pt x="85" y="9"/>
                      <a:pt x="77" y="6"/>
                    </a:cubicBezTo>
                    <a:cubicBezTo>
                      <a:pt x="68" y="2"/>
                      <a:pt x="59" y="0"/>
                      <a:pt x="50" y="0"/>
                    </a:cubicBezTo>
                    <a:cubicBezTo>
                      <a:pt x="42" y="0"/>
                      <a:pt x="34" y="2"/>
                      <a:pt x="26" y="4"/>
                    </a:cubicBezTo>
                    <a:cubicBezTo>
                      <a:pt x="18" y="8"/>
                      <a:pt x="9" y="12"/>
                      <a:pt x="0" y="19"/>
                    </a:cubicBezTo>
                    <a:lnTo>
                      <a:pt x="0" y="26"/>
                    </a:lnTo>
                    <a:cubicBezTo>
                      <a:pt x="8" y="22"/>
                      <a:pt x="13" y="19"/>
                      <a:pt x="16" y="18"/>
                    </a:cubicBezTo>
                    <a:cubicBezTo>
                      <a:pt x="20" y="15"/>
                      <a:pt x="25" y="14"/>
                      <a:pt x="31" y="13"/>
                    </a:cubicBezTo>
                    <a:cubicBezTo>
                      <a:pt x="37" y="11"/>
                      <a:pt x="43" y="10"/>
                      <a:pt x="50" y="10"/>
                    </a:cubicBezTo>
                    <a:cubicBezTo>
                      <a:pt x="66" y="10"/>
                      <a:pt x="83" y="15"/>
                      <a:pt x="99" y="26"/>
                    </a:cubicBezTo>
                    <a:lnTo>
                      <a:pt x="99" y="19"/>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64" name="Rectangle 1139"/>
              <p:cNvSpPr>
                <a:spLocks noChangeArrowheads="1"/>
              </p:cNvSpPr>
              <p:nvPr/>
            </p:nvSpPr>
            <p:spPr bwMode="auto">
              <a:xfrm>
                <a:off x="1812" y="1812"/>
                <a:ext cx="78" cy="11"/>
              </a:xfrm>
              <a:prstGeom prst="rect">
                <a:avLst/>
              </a:prstGeom>
              <a:solidFill>
                <a:srgbClr val="000000"/>
              </a:solidFill>
              <a:ln w="0" cap="rnd">
                <a:solidFill>
                  <a:srgbClr val="000000"/>
                </a:solidFill>
                <a:round/>
                <a:headEnd/>
                <a:tailEnd/>
              </a:ln>
            </p:spPr>
            <p:txBody>
              <a:bodyPr/>
              <a:lstStyle/>
              <a:p>
                <a:pPr eaLnBrk="0" hangingPunct="0"/>
                <a:endParaRPr lang="en-US"/>
              </a:p>
            </p:txBody>
          </p:sp>
          <p:sp>
            <p:nvSpPr>
              <p:cNvPr id="67765" name="Rectangle 1140"/>
              <p:cNvSpPr>
                <a:spLocks noChangeArrowheads="1"/>
              </p:cNvSpPr>
              <p:nvPr/>
            </p:nvSpPr>
            <p:spPr bwMode="auto">
              <a:xfrm>
                <a:off x="1812" y="1782"/>
                <a:ext cx="78" cy="10"/>
              </a:xfrm>
              <a:prstGeom prst="rect">
                <a:avLst/>
              </a:prstGeom>
              <a:solidFill>
                <a:srgbClr val="000000"/>
              </a:solidFill>
              <a:ln w="0" cap="rnd">
                <a:solidFill>
                  <a:srgbClr val="000000"/>
                </a:solidFill>
                <a:round/>
                <a:headEnd/>
                <a:tailEnd/>
              </a:ln>
            </p:spPr>
            <p:txBody>
              <a:bodyPr/>
              <a:lstStyle/>
              <a:p>
                <a:pPr eaLnBrk="0" hangingPunct="0"/>
                <a:endParaRPr lang="en-US"/>
              </a:p>
            </p:txBody>
          </p:sp>
          <p:sp>
            <p:nvSpPr>
              <p:cNvPr id="67766" name="Freeform 1141"/>
              <p:cNvSpPr>
                <a:spLocks/>
              </p:cNvSpPr>
              <p:nvPr/>
            </p:nvSpPr>
            <p:spPr bwMode="auto">
              <a:xfrm flipV="1">
                <a:off x="1812" y="1743"/>
                <a:ext cx="99" cy="26"/>
              </a:xfrm>
              <a:custGeom>
                <a:avLst/>
                <a:gdLst>
                  <a:gd name="T0" fmla="*/ 99 w 99"/>
                  <a:gd name="T1" fmla="*/ 7 h 26"/>
                  <a:gd name="T2" fmla="*/ 99 w 99"/>
                  <a:gd name="T3" fmla="*/ 0 h 26"/>
                  <a:gd name="T4" fmla="*/ 50 w 99"/>
                  <a:gd name="T5" fmla="*/ 16 h 26"/>
                  <a:gd name="T6" fmla="*/ 31 w 99"/>
                  <a:gd name="T7" fmla="*/ 14 h 26"/>
                  <a:gd name="T8" fmla="*/ 16 w 99"/>
                  <a:gd name="T9" fmla="*/ 9 h 26"/>
                  <a:gd name="T10" fmla="*/ 0 w 99"/>
                  <a:gd name="T11" fmla="*/ 0 h 26"/>
                  <a:gd name="T12" fmla="*/ 0 w 99"/>
                  <a:gd name="T13" fmla="*/ 7 h 26"/>
                  <a:gd name="T14" fmla="*/ 26 w 99"/>
                  <a:gd name="T15" fmla="*/ 22 h 26"/>
                  <a:gd name="T16" fmla="*/ 50 w 99"/>
                  <a:gd name="T17" fmla="*/ 26 h 26"/>
                  <a:gd name="T18" fmla="*/ 77 w 99"/>
                  <a:gd name="T19" fmla="*/ 21 h 26"/>
                  <a:gd name="T20" fmla="*/ 99 w 99"/>
                  <a:gd name="T21" fmla="*/ 7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9"/>
                  <a:gd name="T34" fmla="*/ 0 h 26"/>
                  <a:gd name="T35" fmla="*/ 99 w 99"/>
                  <a:gd name="T36" fmla="*/ 26 h 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9" h="26">
                    <a:moveTo>
                      <a:pt x="99" y="7"/>
                    </a:moveTo>
                    <a:lnTo>
                      <a:pt x="99" y="0"/>
                    </a:lnTo>
                    <a:cubicBezTo>
                      <a:pt x="83" y="11"/>
                      <a:pt x="66" y="16"/>
                      <a:pt x="50" y="16"/>
                    </a:cubicBezTo>
                    <a:cubicBezTo>
                      <a:pt x="43" y="16"/>
                      <a:pt x="37" y="15"/>
                      <a:pt x="31" y="14"/>
                    </a:cubicBezTo>
                    <a:cubicBezTo>
                      <a:pt x="26" y="13"/>
                      <a:pt x="21" y="11"/>
                      <a:pt x="16" y="9"/>
                    </a:cubicBezTo>
                    <a:cubicBezTo>
                      <a:pt x="13" y="8"/>
                      <a:pt x="8" y="5"/>
                      <a:pt x="0" y="0"/>
                    </a:cubicBezTo>
                    <a:lnTo>
                      <a:pt x="0" y="7"/>
                    </a:lnTo>
                    <a:cubicBezTo>
                      <a:pt x="9" y="14"/>
                      <a:pt x="18" y="19"/>
                      <a:pt x="26" y="22"/>
                    </a:cubicBezTo>
                    <a:cubicBezTo>
                      <a:pt x="34" y="25"/>
                      <a:pt x="42" y="26"/>
                      <a:pt x="50" y="26"/>
                    </a:cubicBezTo>
                    <a:cubicBezTo>
                      <a:pt x="59" y="26"/>
                      <a:pt x="68" y="25"/>
                      <a:pt x="77" y="21"/>
                    </a:cubicBezTo>
                    <a:cubicBezTo>
                      <a:pt x="85" y="17"/>
                      <a:pt x="93" y="13"/>
                      <a:pt x="99" y="7"/>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67" name="Freeform 1142"/>
              <p:cNvSpPr>
                <a:spLocks noEditPoints="1"/>
              </p:cNvSpPr>
              <p:nvPr/>
            </p:nvSpPr>
            <p:spPr bwMode="auto">
              <a:xfrm flipV="1">
                <a:off x="1833" y="1650"/>
                <a:ext cx="58" cy="51"/>
              </a:xfrm>
              <a:custGeom>
                <a:avLst/>
                <a:gdLst>
                  <a:gd name="T0" fmla="*/ 29 w 58"/>
                  <a:gd name="T1" fmla="*/ 0 h 51"/>
                  <a:gd name="T2" fmla="*/ 6 w 58"/>
                  <a:gd name="T3" fmla="*/ 8 h 51"/>
                  <a:gd name="T4" fmla="*/ 0 w 58"/>
                  <a:gd name="T5" fmla="*/ 25 h 51"/>
                  <a:gd name="T6" fmla="*/ 7 w 58"/>
                  <a:gd name="T7" fmla="*/ 44 h 51"/>
                  <a:gd name="T8" fmla="*/ 28 w 58"/>
                  <a:gd name="T9" fmla="*/ 51 h 51"/>
                  <a:gd name="T10" fmla="*/ 45 w 58"/>
                  <a:gd name="T11" fmla="*/ 47 h 51"/>
                  <a:gd name="T12" fmla="*/ 55 w 58"/>
                  <a:gd name="T13" fmla="*/ 38 h 51"/>
                  <a:gd name="T14" fmla="*/ 58 w 58"/>
                  <a:gd name="T15" fmla="*/ 25 h 51"/>
                  <a:gd name="T16" fmla="*/ 51 w 58"/>
                  <a:gd name="T17" fmla="*/ 7 h 51"/>
                  <a:gd name="T18" fmla="*/ 29 w 58"/>
                  <a:gd name="T19" fmla="*/ 0 h 51"/>
                  <a:gd name="T20" fmla="*/ 29 w 58"/>
                  <a:gd name="T21" fmla="*/ 10 h 51"/>
                  <a:gd name="T22" fmla="*/ 44 w 58"/>
                  <a:gd name="T23" fmla="*/ 14 h 51"/>
                  <a:gd name="T24" fmla="*/ 49 w 58"/>
                  <a:gd name="T25" fmla="*/ 25 h 51"/>
                  <a:gd name="T26" fmla="*/ 44 w 58"/>
                  <a:gd name="T27" fmla="*/ 36 h 51"/>
                  <a:gd name="T28" fmla="*/ 29 w 58"/>
                  <a:gd name="T29" fmla="*/ 40 h 51"/>
                  <a:gd name="T30" fmla="*/ 14 w 58"/>
                  <a:gd name="T31" fmla="*/ 36 h 51"/>
                  <a:gd name="T32" fmla="*/ 9 w 58"/>
                  <a:gd name="T33" fmla="*/ 25 h 51"/>
                  <a:gd name="T34" fmla="*/ 14 w 58"/>
                  <a:gd name="T35" fmla="*/ 14 h 51"/>
                  <a:gd name="T36" fmla="*/ 29 w 58"/>
                  <a:gd name="T37" fmla="*/ 10 h 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
                  <a:gd name="T58" fmla="*/ 0 h 51"/>
                  <a:gd name="T59" fmla="*/ 58 w 58"/>
                  <a:gd name="T60" fmla="*/ 51 h 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 h="51">
                    <a:moveTo>
                      <a:pt x="29" y="0"/>
                    </a:moveTo>
                    <a:cubicBezTo>
                      <a:pt x="19" y="0"/>
                      <a:pt x="11" y="3"/>
                      <a:pt x="6" y="8"/>
                    </a:cubicBezTo>
                    <a:cubicBezTo>
                      <a:pt x="2" y="13"/>
                      <a:pt x="0" y="19"/>
                      <a:pt x="0" y="25"/>
                    </a:cubicBezTo>
                    <a:cubicBezTo>
                      <a:pt x="0" y="33"/>
                      <a:pt x="2" y="39"/>
                      <a:pt x="7" y="44"/>
                    </a:cubicBezTo>
                    <a:cubicBezTo>
                      <a:pt x="12" y="48"/>
                      <a:pt x="19" y="51"/>
                      <a:pt x="28" y="51"/>
                    </a:cubicBezTo>
                    <a:cubicBezTo>
                      <a:pt x="35" y="51"/>
                      <a:pt x="41" y="50"/>
                      <a:pt x="45" y="47"/>
                    </a:cubicBezTo>
                    <a:cubicBezTo>
                      <a:pt x="49" y="45"/>
                      <a:pt x="52" y="42"/>
                      <a:pt x="55" y="38"/>
                    </a:cubicBezTo>
                    <a:cubicBezTo>
                      <a:pt x="57" y="34"/>
                      <a:pt x="58" y="30"/>
                      <a:pt x="58" y="25"/>
                    </a:cubicBezTo>
                    <a:cubicBezTo>
                      <a:pt x="58" y="18"/>
                      <a:pt x="56" y="12"/>
                      <a:pt x="51" y="7"/>
                    </a:cubicBezTo>
                    <a:cubicBezTo>
                      <a:pt x="46" y="2"/>
                      <a:pt x="38" y="0"/>
                      <a:pt x="29" y="0"/>
                    </a:cubicBezTo>
                    <a:close/>
                    <a:moveTo>
                      <a:pt x="29" y="10"/>
                    </a:moveTo>
                    <a:cubicBezTo>
                      <a:pt x="36" y="10"/>
                      <a:pt x="41" y="12"/>
                      <a:pt x="44" y="14"/>
                    </a:cubicBezTo>
                    <a:cubicBezTo>
                      <a:pt x="47" y="17"/>
                      <a:pt x="49" y="21"/>
                      <a:pt x="49" y="25"/>
                    </a:cubicBezTo>
                    <a:cubicBezTo>
                      <a:pt x="49" y="30"/>
                      <a:pt x="47" y="33"/>
                      <a:pt x="44" y="36"/>
                    </a:cubicBezTo>
                    <a:cubicBezTo>
                      <a:pt x="41" y="39"/>
                      <a:pt x="35" y="40"/>
                      <a:pt x="29" y="40"/>
                    </a:cubicBezTo>
                    <a:cubicBezTo>
                      <a:pt x="22" y="40"/>
                      <a:pt x="17" y="39"/>
                      <a:pt x="14" y="36"/>
                    </a:cubicBezTo>
                    <a:cubicBezTo>
                      <a:pt x="10" y="33"/>
                      <a:pt x="9" y="30"/>
                      <a:pt x="9" y="25"/>
                    </a:cubicBezTo>
                    <a:cubicBezTo>
                      <a:pt x="9" y="21"/>
                      <a:pt x="10" y="17"/>
                      <a:pt x="14" y="14"/>
                    </a:cubicBezTo>
                    <a:cubicBezTo>
                      <a:pt x="17" y="12"/>
                      <a:pt x="22" y="10"/>
                      <a:pt x="29"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68" name="Freeform 1143"/>
              <p:cNvSpPr>
                <a:spLocks/>
              </p:cNvSpPr>
              <p:nvPr/>
            </p:nvSpPr>
            <p:spPr bwMode="auto">
              <a:xfrm flipV="1">
                <a:off x="1834" y="1593"/>
                <a:ext cx="56" cy="52"/>
              </a:xfrm>
              <a:custGeom>
                <a:avLst/>
                <a:gdLst>
                  <a:gd name="T0" fmla="*/ 56 w 56"/>
                  <a:gd name="T1" fmla="*/ 0 h 52"/>
                  <a:gd name="T2" fmla="*/ 28 w 56"/>
                  <a:gd name="T3" fmla="*/ 20 h 52"/>
                  <a:gd name="T4" fmla="*/ 0 w 56"/>
                  <a:gd name="T5" fmla="*/ 1 h 52"/>
                  <a:gd name="T6" fmla="*/ 0 w 56"/>
                  <a:gd name="T7" fmla="*/ 13 h 52"/>
                  <a:gd name="T8" fmla="*/ 13 w 56"/>
                  <a:gd name="T9" fmla="*/ 22 h 52"/>
                  <a:gd name="T10" fmla="*/ 19 w 56"/>
                  <a:gd name="T11" fmla="*/ 26 h 52"/>
                  <a:gd name="T12" fmla="*/ 13 w 56"/>
                  <a:gd name="T13" fmla="*/ 30 h 52"/>
                  <a:gd name="T14" fmla="*/ 0 w 56"/>
                  <a:gd name="T15" fmla="*/ 40 h 52"/>
                  <a:gd name="T16" fmla="*/ 0 w 56"/>
                  <a:gd name="T17" fmla="*/ 52 h 52"/>
                  <a:gd name="T18" fmla="*/ 28 w 56"/>
                  <a:gd name="T19" fmla="*/ 32 h 52"/>
                  <a:gd name="T20" fmla="*/ 56 w 56"/>
                  <a:gd name="T21" fmla="*/ 51 h 52"/>
                  <a:gd name="T22" fmla="*/ 56 w 56"/>
                  <a:gd name="T23" fmla="*/ 39 h 52"/>
                  <a:gd name="T24" fmla="*/ 40 w 56"/>
                  <a:gd name="T25" fmla="*/ 28 h 52"/>
                  <a:gd name="T26" fmla="*/ 37 w 56"/>
                  <a:gd name="T27" fmla="*/ 26 h 52"/>
                  <a:gd name="T28" fmla="*/ 56 w 56"/>
                  <a:gd name="T29" fmla="*/ 12 h 52"/>
                  <a:gd name="T30" fmla="*/ 56 w 56"/>
                  <a:gd name="T31" fmla="*/ 0 h 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6"/>
                  <a:gd name="T49" fmla="*/ 0 h 52"/>
                  <a:gd name="T50" fmla="*/ 56 w 56"/>
                  <a:gd name="T51" fmla="*/ 52 h 5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6" h="52">
                    <a:moveTo>
                      <a:pt x="56" y="0"/>
                    </a:moveTo>
                    <a:lnTo>
                      <a:pt x="28" y="20"/>
                    </a:lnTo>
                    <a:lnTo>
                      <a:pt x="0" y="1"/>
                    </a:lnTo>
                    <a:lnTo>
                      <a:pt x="0" y="13"/>
                    </a:lnTo>
                    <a:lnTo>
                      <a:pt x="13" y="22"/>
                    </a:lnTo>
                    <a:cubicBezTo>
                      <a:pt x="15" y="24"/>
                      <a:pt x="17" y="25"/>
                      <a:pt x="19" y="26"/>
                    </a:cubicBezTo>
                    <a:cubicBezTo>
                      <a:pt x="17" y="28"/>
                      <a:pt x="15" y="29"/>
                      <a:pt x="13" y="30"/>
                    </a:cubicBezTo>
                    <a:lnTo>
                      <a:pt x="0" y="40"/>
                    </a:lnTo>
                    <a:lnTo>
                      <a:pt x="0" y="52"/>
                    </a:lnTo>
                    <a:lnTo>
                      <a:pt x="28" y="32"/>
                    </a:lnTo>
                    <a:lnTo>
                      <a:pt x="56" y="51"/>
                    </a:lnTo>
                    <a:lnTo>
                      <a:pt x="56" y="39"/>
                    </a:lnTo>
                    <a:lnTo>
                      <a:pt x="40" y="28"/>
                    </a:lnTo>
                    <a:lnTo>
                      <a:pt x="37" y="26"/>
                    </a:lnTo>
                    <a:lnTo>
                      <a:pt x="56" y="12"/>
                    </a:lnTo>
                    <a:lnTo>
                      <a:pt x="56"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69" name="Freeform 1144"/>
              <p:cNvSpPr>
                <a:spLocks noEditPoints="1"/>
              </p:cNvSpPr>
              <p:nvPr/>
            </p:nvSpPr>
            <p:spPr bwMode="auto">
              <a:xfrm flipV="1">
                <a:off x="1812" y="1575"/>
                <a:ext cx="78" cy="10"/>
              </a:xfrm>
              <a:custGeom>
                <a:avLst/>
                <a:gdLst>
                  <a:gd name="T0" fmla="*/ 10 w 78"/>
                  <a:gd name="T1" fmla="*/ 0 h 10"/>
                  <a:gd name="T2" fmla="*/ 0 w 78"/>
                  <a:gd name="T3" fmla="*/ 0 h 10"/>
                  <a:gd name="T4" fmla="*/ 0 w 78"/>
                  <a:gd name="T5" fmla="*/ 10 h 10"/>
                  <a:gd name="T6" fmla="*/ 10 w 78"/>
                  <a:gd name="T7" fmla="*/ 10 h 10"/>
                  <a:gd name="T8" fmla="*/ 10 w 78"/>
                  <a:gd name="T9" fmla="*/ 0 h 10"/>
                  <a:gd name="T10" fmla="*/ 78 w 78"/>
                  <a:gd name="T11" fmla="*/ 0 h 10"/>
                  <a:gd name="T12" fmla="*/ 22 w 78"/>
                  <a:gd name="T13" fmla="*/ 0 h 10"/>
                  <a:gd name="T14" fmla="*/ 22 w 78"/>
                  <a:gd name="T15" fmla="*/ 10 h 10"/>
                  <a:gd name="T16" fmla="*/ 78 w 78"/>
                  <a:gd name="T17" fmla="*/ 10 h 10"/>
                  <a:gd name="T18" fmla="*/ 78 w 78"/>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
                  <a:gd name="T31" fmla="*/ 0 h 10"/>
                  <a:gd name="T32" fmla="*/ 78 w 78"/>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 h="10">
                    <a:moveTo>
                      <a:pt x="10" y="0"/>
                    </a:moveTo>
                    <a:lnTo>
                      <a:pt x="0" y="0"/>
                    </a:lnTo>
                    <a:lnTo>
                      <a:pt x="0" y="10"/>
                    </a:lnTo>
                    <a:lnTo>
                      <a:pt x="10" y="10"/>
                    </a:lnTo>
                    <a:lnTo>
                      <a:pt x="10" y="0"/>
                    </a:lnTo>
                    <a:close/>
                    <a:moveTo>
                      <a:pt x="78" y="0"/>
                    </a:moveTo>
                    <a:lnTo>
                      <a:pt x="22" y="0"/>
                    </a:lnTo>
                    <a:lnTo>
                      <a:pt x="22" y="10"/>
                    </a:lnTo>
                    <a:lnTo>
                      <a:pt x="78" y="10"/>
                    </a:lnTo>
                    <a:lnTo>
                      <a:pt x="78"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70" name="Freeform 1145"/>
              <p:cNvSpPr>
                <a:spLocks noEditPoints="1"/>
              </p:cNvSpPr>
              <p:nvPr/>
            </p:nvSpPr>
            <p:spPr bwMode="auto">
              <a:xfrm flipV="1">
                <a:off x="1812" y="1518"/>
                <a:ext cx="79" cy="48"/>
              </a:xfrm>
              <a:custGeom>
                <a:avLst/>
                <a:gdLst>
                  <a:gd name="T0" fmla="*/ 78 w 79"/>
                  <a:gd name="T1" fmla="*/ 38 h 48"/>
                  <a:gd name="T2" fmla="*/ 70 w 79"/>
                  <a:gd name="T3" fmla="*/ 38 h 48"/>
                  <a:gd name="T4" fmla="*/ 79 w 79"/>
                  <a:gd name="T5" fmla="*/ 23 h 48"/>
                  <a:gd name="T6" fmla="*/ 75 w 79"/>
                  <a:gd name="T7" fmla="*/ 11 h 48"/>
                  <a:gd name="T8" fmla="*/ 65 w 79"/>
                  <a:gd name="T9" fmla="*/ 3 h 48"/>
                  <a:gd name="T10" fmla="*/ 50 w 79"/>
                  <a:gd name="T11" fmla="*/ 0 h 48"/>
                  <a:gd name="T12" fmla="*/ 35 w 79"/>
                  <a:gd name="T13" fmla="*/ 3 h 48"/>
                  <a:gd name="T14" fmla="*/ 24 w 79"/>
                  <a:gd name="T15" fmla="*/ 11 h 48"/>
                  <a:gd name="T16" fmla="*/ 21 w 79"/>
                  <a:gd name="T17" fmla="*/ 23 h 48"/>
                  <a:gd name="T18" fmla="*/ 23 w 79"/>
                  <a:gd name="T19" fmla="*/ 32 h 48"/>
                  <a:gd name="T20" fmla="*/ 29 w 79"/>
                  <a:gd name="T21" fmla="*/ 38 h 48"/>
                  <a:gd name="T22" fmla="*/ 0 w 79"/>
                  <a:gd name="T23" fmla="*/ 38 h 48"/>
                  <a:gd name="T24" fmla="*/ 0 w 79"/>
                  <a:gd name="T25" fmla="*/ 48 h 48"/>
                  <a:gd name="T26" fmla="*/ 78 w 79"/>
                  <a:gd name="T27" fmla="*/ 48 h 48"/>
                  <a:gd name="T28" fmla="*/ 78 w 79"/>
                  <a:gd name="T29" fmla="*/ 38 h 48"/>
                  <a:gd name="T30" fmla="*/ 50 w 79"/>
                  <a:gd name="T31" fmla="*/ 10 h 48"/>
                  <a:gd name="T32" fmla="*/ 65 w 79"/>
                  <a:gd name="T33" fmla="*/ 14 h 48"/>
                  <a:gd name="T34" fmla="*/ 70 w 79"/>
                  <a:gd name="T35" fmla="*/ 24 h 48"/>
                  <a:gd name="T36" fmla="*/ 65 w 79"/>
                  <a:gd name="T37" fmla="*/ 34 h 48"/>
                  <a:gd name="T38" fmla="*/ 51 w 79"/>
                  <a:gd name="T39" fmla="*/ 38 h 48"/>
                  <a:gd name="T40" fmla="*/ 35 w 79"/>
                  <a:gd name="T41" fmla="*/ 34 h 48"/>
                  <a:gd name="T42" fmla="*/ 30 w 79"/>
                  <a:gd name="T43" fmla="*/ 24 h 48"/>
                  <a:gd name="T44" fmla="*/ 35 w 79"/>
                  <a:gd name="T45" fmla="*/ 14 h 48"/>
                  <a:gd name="T46" fmla="*/ 50 w 79"/>
                  <a:gd name="T47" fmla="*/ 10 h 4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9"/>
                  <a:gd name="T73" fmla="*/ 0 h 48"/>
                  <a:gd name="T74" fmla="*/ 79 w 79"/>
                  <a:gd name="T75" fmla="*/ 48 h 4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9" h="48">
                    <a:moveTo>
                      <a:pt x="78" y="38"/>
                    </a:moveTo>
                    <a:lnTo>
                      <a:pt x="70" y="38"/>
                    </a:lnTo>
                    <a:cubicBezTo>
                      <a:pt x="76" y="35"/>
                      <a:pt x="79" y="30"/>
                      <a:pt x="79" y="23"/>
                    </a:cubicBezTo>
                    <a:cubicBezTo>
                      <a:pt x="79" y="19"/>
                      <a:pt x="78" y="15"/>
                      <a:pt x="75" y="11"/>
                    </a:cubicBezTo>
                    <a:cubicBezTo>
                      <a:pt x="73" y="8"/>
                      <a:pt x="70" y="5"/>
                      <a:pt x="65" y="3"/>
                    </a:cubicBezTo>
                    <a:cubicBezTo>
                      <a:pt x="61" y="1"/>
                      <a:pt x="56" y="0"/>
                      <a:pt x="50" y="0"/>
                    </a:cubicBezTo>
                    <a:cubicBezTo>
                      <a:pt x="44" y="0"/>
                      <a:pt x="39" y="1"/>
                      <a:pt x="35" y="3"/>
                    </a:cubicBezTo>
                    <a:cubicBezTo>
                      <a:pt x="30" y="5"/>
                      <a:pt x="27" y="7"/>
                      <a:pt x="24" y="11"/>
                    </a:cubicBezTo>
                    <a:cubicBezTo>
                      <a:pt x="22" y="15"/>
                      <a:pt x="21" y="19"/>
                      <a:pt x="21" y="23"/>
                    </a:cubicBezTo>
                    <a:cubicBezTo>
                      <a:pt x="21" y="26"/>
                      <a:pt x="21" y="29"/>
                      <a:pt x="23" y="32"/>
                    </a:cubicBezTo>
                    <a:cubicBezTo>
                      <a:pt x="25" y="35"/>
                      <a:pt x="27" y="37"/>
                      <a:pt x="29" y="38"/>
                    </a:cubicBezTo>
                    <a:lnTo>
                      <a:pt x="0" y="38"/>
                    </a:lnTo>
                    <a:lnTo>
                      <a:pt x="0" y="48"/>
                    </a:lnTo>
                    <a:lnTo>
                      <a:pt x="78" y="48"/>
                    </a:lnTo>
                    <a:lnTo>
                      <a:pt x="78" y="38"/>
                    </a:lnTo>
                    <a:close/>
                    <a:moveTo>
                      <a:pt x="50" y="10"/>
                    </a:moveTo>
                    <a:cubicBezTo>
                      <a:pt x="57" y="10"/>
                      <a:pt x="62" y="12"/>
                      <a:pt x="65" y="14"/>
                    </a:cubicBezTo>
                    <a:cubicBezTo>
                      <a:pt x="68" y="17"/>
                      <a:pt x="70" y="20"/>
                      <a:pt x="70" y="24"/>
                    </a:cubicBezTo>
                    <a:cubicBezTo>
                      <a:pt x="70" y="28"/>
                      <a:pt x="69" y="31"/>
                      <a:pt x="65" y="34"/>
                    </a:cubicBezTo>
                    <a:cubicBezTo>
                      <a:pt x="62" y="37"/>
                      <a:pt x="57" y="38"/>
                      <a:pt x="51" y="38"/>
                    </a:cubicBezTo>
                    <a:cubicBezTo>
                      <a:pt x="43" y="38"/>
                      <a:pt x="38" y="37"/>
                      <a:pt x="35" y="34"/>
                    </a:cubicBezTo>
                    <a:cubicBezTo>
                      <a:pt x="31" y="31"/>
                      <a:pt x="30" y="28"/>
                      <a:pt x="30" y="24"/>
                    </a:cubicBezTo>
                    <a:cubicBezTo>
                      <a:pt x="30" y="20"/>
                      <a:pt x="31" y="17"/>
                      <a:pt x="35" y="14"/>
                    </a:cubicBezTo>
                    <a:cubicBezTo>
                      <a:pt x="38" y="11"/>
                      <a:pt x="43" y="10"/>
                      <a:pt x="50"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71" name="Freeform 1146"/>
              <p:cNvSpPr>
                <a:spLocks noEditPoints="1"/>
              </p:cNvSpPr>
              <p:nvPr/>
            </p:nvSpPr>
            <p:spPr bwMode="auto">
              <a:xfrm flipV="1">
                <a:off x="1812" y="1492"/>
                <a:ext cx="78" cy="10"/>
              </a:xfrm>
              <a:custGeom>
                <a:avLst/>
                <a:gdLst>
                  <a:gd name="T0" fmla="*/ 10 w 78"/>
                  <a:gd name="T1" fmla="*/ 0 h 10"/>
                  <a:gd name="T2" fmla="*/ 0 w 78"/>
                  <a:gd name="T3" fmla="*/ 0 h 10"/>
                  <a:gd name="T4" fmla="*/ 0 w 78"/>
                  <a:gd name="T5" fmla="*/ 10 h 10"/>
                  <a:gd name="T6" fmla="*/ 10 w 78"/>
                  <a:gd name="T7" fmla="*/ 10 h 10"/>
                  <a:gd name="T8" fmla="*/ 10 w 78"/>
                  <a:gd name="T9" fmla="*/ 0 h 10"/>
                  <a:gd name="T10" fmla="*/ 78 w 78"/>
                  <a:gd name="T11" fmla="*/ 0 h 10"/>
                  <a:gd name="T12" fmla="*/ 22 w 78"/>
                  <a:gd name="T13" fmla="*/ 0 h 10"/>
                  <a:gd name="T14" fmla="*/ 22 w 78"/>
                  <a:gd name="T15" fmla="*/ 10 h 10"/>
                  <a:gd name="T16" fmla="*/ 78 w 78"/>
                  <a:gd name="T17" fmla="*/ 10 h 10"/>
                  <a:gd name="T18" fmla="*/ 78 w 78"/>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
                  <a:gd name="T31" fmla="*/ 0 h 10"/>
                  <a:gd name="T32" fmla="*/ 78 w 78"/>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 h="10">
                    <a:moveTo>
                      <a:pt x="10" y="0"/>
                    </a:moveTo>
                    <a:lnTo>
                      <a:pt x="0" y="0"/>
                    </a:lnTo>
                    <a:lnTo>
                      <a:pt x="0" y="10"/>
                    </a:lnTo>
                    <a:lnTo>
                      <a:pt x="10" y="10"/>
                    </a:lnTo>
                    <a:lnTo>
                      <a:pt x="10" y="0"/>
                    </a:lnTo>
                    <a:close/>
                    <a:moveTo>
                      <a:pt x="78" y="0"/>
                    </a:moveTo>
                    <a:lnTo>
                      <a:pt x="22" y="0"/>
                    </a:lnTo>
                    <a:lnTo>
                      <a:pt x="22" y="10"/>
                    </a:lnTo>
                    <a:lnTo>
                      <a:pt x="78" y="10"/>
                    </a:lnTo>
                    <a:lnTo>
                      <a:pt x="78"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72" name="Freeform 1147"/>
              <p:cNvSpPr>
                <a:spLocks/>
              </p:cNvSpPr>
              <p:nvPr/>
            </p:nvSpPr>
            <p:spPr bwMode="auto">
              <a:xfrm flipV="1">
                <a:off x="1834" y="1436"/>
                <a:ext cx="56" cy="48"/>
              </a:xfrm>
              <a:custGeom>
                <a:avLst/>
                <a:gdLst>
                  <a:gd name="T0" fmla="*/ 56 w 56"/>
                  <a:gd name="T1" fmla="*/ 0 h 48"/>
                  <a:gd name="T2" fmla="*/ 48 w 56"/>
                  <a:gd name="T3" fmla="*/ 0 h 48"/>
                  <a:gd name="T4" fmla="*/ 8 w 56"/>
                  <a:gd name="T5" fmla="*/ 34 h 48"/>
                  <a:gd name="T6" fmla="*/ 9 w 56"/>
                  <a:gd name="T7" fmla="*/ 24 h 48"/>
                  <a:gd name="T8" fmla="*/ 9 w 56"/>
                  <a:gd name="T9" fmla="*/ 3 h 48"/>
                  <a:gd name="T10" fmla="*/ 0 w 56"/>
                  <a:gd name="T11" fmla="*/ 3 h 48"/>
                  <a:gd name="T12" fmla="*/ 0 w 56"/>
                  <a:gd name="T13" fmla="*/ 47 h 48"/>
                  <a:gd name="T14" fmla="*/ 6 w 56"/>
                  <a:gd name="T15" fmla="*/ 47 h 48"/>
                  <a:gd name="T16" fmla="*/ 42 w 56"/>
                  <a:gd name="T17" fmla="*/ 18 h 48"/>
                  <a:gd name="T18" fmla="*/ 48 w 56"/>
                  <a:gd name="T19" fmla="*/ 12 h 48"/>
                  <a:gd name="T20" fmla="*/ 47 w 56"/>
                  <a:gd name="T21" fmla="*/ 24 h 48"/>
                  <a:gd name="T22" fmla="*/ 47 w 56"/>
                  <a:gd name="T23" fmla="*/ 48 h 48"/>
                  <a:gd name="T24" fmla="*/ 56 w 56"/>
                  <a:gd name="T25" fmla="*/ 48 h 48"/>
                  <a:gd name="T26" fmla="*/ 56 w 56"/>
                  <a:gd name="T27" fmla="*/ 0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48"/>
                  <a:gd name="T44" fmla="*/ 56 w 56"/>
                  <a:gd name="T45" fmla="*/ 48 h 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48">
                    <a:moveTo>
                      <a:pt x="56" y="0"/>
                    </a:moveTo>
                    <a:lnTo>
                      <a:pt x="48" y="0"/>
                    </a:lnTo>
                    <a:lnTo>
                      <a:pt x="8" y="34"/>
                    </a:lnTo>
                    <a:cubicBezTo>
                      <a:pt x="8" y="30"/>
                      <a:pt x="9" y="27"/>
                      <a:pt x="9" y="24"/>
                    </a:cubicBezTo>
                    <a:lnTo>
                      <a:pt x="9" y="3"/>
                    </a:lnTo>
                    <a:lnTo>
                      <a:pt x="0" y="3"/>
                    </a:lnTo>
                    <a:lnTo>
                      <a:pt x="0" y="47"/>
                    </a:lnTo>
                    <a:lnTo>
                      <a:pt x="6" y="47"/>
                    </a:lnTo>
                    <a:lnTo>
                      <a:pt x="42" y="18"/>
                    </a:lnTo>
                    <a:lnTo>
                      <a:pt x="48" y="12"/>
                    </a:lnTo>
                    <a:cubicBezTo>
                      <a:pt x="47" y="17"/>
                      <a:pt x="47" y="20"/>
                      <a:pt x="47" y="24"/>
                    </a:cubicBezTo>
                    <a:lnTo>
                      <a:pt x="47" y="48"/>
                    </a:lnTo>
                    <a:lnTo>
                      <a:pt x="56" y="48"/>
                    </a:lnTo>
                    <a:lnTo>
                      <a:pt x="56"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73" name="Freeform 1148"/>
              <p:cNvSpPr>
                <a:spLocks noEditPoints="1"/>
              </p:cNvSpPr>
              <p:nvPr/>
            </p:nvSpPr>
            <p:spPr bwMode="auto">
              <a:xfrm flipV="1">
                <a:off x="1833" y="1378"/>
                <a:ext cx="58" cy="52"/>
              </a:xfrm>
              <a:custGeom>
                <a:avLst/>
                <a:gdLst>
                  <a:gd name="T0" fmla="*/ 40 w 58"/>
                  <a:gd name="T1" fmla="*/ 42 h 52"/>
                  <a:gd name="T2" fmla="*/ 41 w 58"/>
                  <a:gd name="T3" fmla="*/ 52 h 52"/>
                  <a:gd name="T4" fmla="*/ 54 w 58"/>
                  <a:gd name="T5" fmla="*/ 43 h 52"/>
                  <a:gd name="T6" fmla="*/ 58 w 58"/>
                  <a:gd name="T7" fmla="*/ 27 h 52"/>
                  <a:gd name="T8" fmla="*/ 51 w 58"/>
                  <a:gd name="T9" fmla="*/ 7 h 52"/>
                  <a:gd name="T10" fmla="*/ 29 w 58"/>
                  <a:gd name="T11" fmla="*/ 0 h 52"/>
                  <a:gd name="T12" fmla="*/ 7 w 58"/>
                  <a:gd name="T13" fmla="*/ 7 h 52"/>
                  <a:gd name="T14" fmla="*/ 0 w 58"/>
                  <a:gd name="T15" fmla="*/ 26 h 52"/>
                  <a:gd name="T16" fmla="*/ 7 w 58"/>
                  <a:gd name="T17" fmla="*/ 45 h 52"/>
                  <a:gd name="T18" fmla="*/ 29 w 58"/>
                  <a:gd name="T19" fmla="*/ 52 h 52"/>
                  <a:gd name="T20" fmla="*/ 31 w 58"/>
                  <a:gd name="T21" fmla="*/ 52 h 52"/>
                  <a:gd name="T22" fmla="*/ 31 w 58"/>
                  <a:gd name="T23" fmla="*/ 10 h 52"/>
                  <a:gd name="T24" fmla="*/ 44 w 58"/>
                  <a:gd name="T25" fmla="*/ 15 h 52"/>
                  <a:gd name="T26" fmla="*/ 49 w 58"/>
                  <a:gd name="T27" fmla="*/ 27 h 52"/>
                  <a:gd name="T28" fmla="*/ 47 w 58"/>
                  <a:gd name="T29" fmla="*/ 36 h 52"/>
                  <a:gd name="T30" fmla="*/ 40 w 58"/>
                  <a:gd name="T31" fmla="*/ 42 h 52"/>
                  <a:gd name="T32" fmla="*/ 22 w 58"/>
                  <a:gd name="T33" fmla="*/ 10 h 52"/>
                  <a:gd name="T34" fmla="*/ 22 w 58"/>
                  <a:gd name="T35" fmla="*/ 42 h 52"/>
                  <a:gd name="T36" fmla="*/ 13 w 58"/>
                  <a:gd name="T37" fmla="*/ 38 h 52"/>
                  <a:gd name="T38" fmla="*/ 9 w 58"/>
                  <a:gd name="T39" fmla="*/ 26 h 52"/>
                  <a:gd name="T40" fmla="*/ 12 w 58"/>
                  <a:gd name="T41" fmla="*/ 15 h 52"/>
                  <a:gd name="T42" fmla="*/ 22 w 58"/>
                  <a:gd name="T43" fmla="*/ 10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
                  <a:gd name="T67" fmla="*/ 0 h 52"/>
                  <a:gd name="T68" fmla="*/ 58 w 5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 h="52">
                    <a:moveTo>
                      <a:pt x="40" y="42"/>
                    </a:moveTo>
                    <a:lnTo>
                      <a:pt x="41" y="52"/>
                    </a:lnTo>
                    <a:cubicBezTo>
                      <a:pt x="47" y="50"/>
                      <a:pt x="51" y="47"/>
                      <a:pt x="54" y="43"/>
                    </a:cubicBezTo>
                    <a:cubicBezTo>
                      <a:pt x="57" y="39"/>
                      <a:pt x="58" y="33"/>
                      <a:pt x="58" y="27"/>
                    </a:cubicBezTo>
                    <a:cubicBezTo>
                      <a:pt x="58" y="19"/>
                      <a:pt x="56" y="12"/>
                      <a:pt x="51" y="7"/>
                    </a:cubicBezTo>
                    <a:cubicBezTo>
                      <a:pt x="46" y="3"/>
                      <a:pt x="38" y="0"/>
                      <a:pt x="29" y="0"/>
                    </a:cubicBezTo>
                    <a:cubicBezTo>
                      <a:pt x="20" y="0"/>
                      <a:pt x="13" y="3"/>
                      <a:pt x="7" y="7"/>
                    </a:cubicBezTo>
                    <a:cubicBezTo>
                      <a:pt x="2" y="12"/>
                      <a:pt x="0" y="19"/>
                      <a:pt x="0" y="26"/>
                    </a:cubicBezTo>
                    <a:cubicBezTo>
                      <a:pt x="0" y="34"/>
                      <a:pt x="2" y="40"/>
                      <a:pt x="7" y="45"/>
                    </a:cubicBezTo>
                    <a:cubicBezTo>
                      <a:pt x="12" y="49"/>
                      <a:pt x="19" y="52"/>
                      <a:pt x="29" y="52"/>
                    </a:cubicBezTo>
                    <a:cubicBezTo>
                      <a:pt x="29" y="52"/>
                      <a:pt x="30" y="52"/>
                      <a:pt x="31" y="52"/>
                    </a:cubicBezTo>
                    <a:lnTo>
                      <a:pt x="31" y="10"/>
                    </a:lnTo>
                    <a:cubicBezTo>
                      <a:pt x="37" y="11"/>
                      <a:pt x="41" y="12"/>
                      <a:pt x="44" y="15"/>
                    </a:cubicBezTo>
                    <a:cubicBezTo>
                      <a:pt x="48" y="19"/>
                      <a:pt x="49" y="22"/>
                      <a:pt x="49" y="27"/>
                    </a:cubicBezTo>
                    <a:cubicBezTo>
                      <a:pt x="49" y="30"/>
                      <a:pt x="48" y="33"/>
                      <a:pt x="47" y="36"/>
                    </a:cubicBezTo>
                    <a:cubicBezTo>
                      <a:pt x="46" y="38"/>
                      <a:pt x="43" y="40"/>
                      <a:pt x="40" y="42"/>
                    </a:cubicBezTo>
                    <a:close/>
                    <a:moveTo>
                      <a:pt x="22" y="10"/>
                    </a:moveTo>
                    <a:lnTo>
                      <a:pt x="22" y="42"/>
                    </a:lnTo>
                    <a:cubicBezTo>
                      <a:pt x="18" y="41"/>
                      <a:pt x="15" y="40"/>
                      <a:pt x="13" y="38"/>
                    </a:cubicBezTo>
                    <a:cubicBezTo>
                      <a:pt x="10" y="35"/>
                      <a:pt x="9" y="31"/>
                      <a:pt x="9" y="26"/>
                    </a:cubicBezTo>
                    <a:cubicBezTo>
                      <a:pt x="9" y="22"/>
                      <a:pt x="10" y="18"/>
                      <a:pt x="12" y="15"/>
                    </a:cubicBezTo>
                    <a:cubicBezTo>
                      <a:pt x="15" y="12"/>
                      <a:pt x="18" y="11"/>
                      <a:pt x="22"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74" name="Freeform 1149"/>
              <p:cNvSpPr>
                <a:spLocks noEditPoints="1"/>
              </p:cNvSpPr>
              <p:nvPr/>
            </p:nvSpPr>
            <p:spPr bwMode="auto">
              <a:xfrm flipV="1">
                <a:off x="1812" y="1322"/>
                <a:ext cx="79" cy="48"/>
              </a:xfrm>
              <a:custGeom>
                <a:avLst/>
                <a:gdLst>
                  <a:gd name="T0" fmla="*/ 78 w 79"/>
                  <a:gd name="T1" fmla="*/ 38 h 48"/>
                  <a:gd name="T2" fmla="*/ 70 w 79"/>
                  <a:gd name="T3" fmla="*/ 38 h 48"/>
                  <a:gd name="T4" fmla="*/ 79 w 79"/>
                  <a:gd name="T5" fmla="*/ 23 h 48"/>
                  <a:gd name="T6" fmla="*/ 75 w 79"/>
                  <a:gd name="T7" fmla="*/ 11 h 48"/>
                  <a:gd name="T8" fmla="*/ 65 w 79"/>
                  <a:gd name="T9" fmla="*/ 3 h 48"/>
                  <a:gd name="T10" fmla="*/ 50 w 79"/>
                  <a:gd name="T11" fmla="*/ 0 h 48"/>
                  <a:gd name="T12" fmla="*/ 35 w 79"/>
                  <a:gd name="T13" fmla="*/ 2 h 48"/>
                  <a:gd name="T14" fmla="*/ 24 w 79"/>
                  <a:gd name="T15" fmla="*/ 11 h 48"/>
                  <a:gd name="T16" fmla="*/ 21 w 79"/>
                  <a:gd name="T17" fmla="*/ 23 h 48"/>
                  <a:gd name="T18" fmla="*/ 23 w 79"/>
                  <a:gd name="T19" fmla="*/ 32 h 48"/>
                  <a:gd name="T20" fmla="*/ 29 w 79"/>
                  <a:gd name="T21" fmla="*/ 38 h 48"/>
                  <a:gd name="T22" fmla="*/ 0 w 79"/>
                  <a:gd name="T23" fmla="*/ 38 h 48"/>
                  <a:gd name="T24" fmla="*/ 0 w 79"/>
                  <a:gd name="T25" fmla="*/ 48 h 48"/>
                  <a:gd name="T26" fmla="*/ 78 w 79"/>
                  <a:gd name="T27" fmla="*/ 48 h 48"/>
                  <a:gd name="T28" fmla="*/ 78 w 79"/>
                  <a:gd name="T29" fmla="*/ 38 h 48"/>
                  <a:gd name="T30" fmla="*/ 50 w 79"/>
                  <a:gd name="T31" fmla="*/ 10 h 48"/>
                  <a:gd name="T32" fmla="*/ 65 w 79"/>
                  <a:gd name="T33" fmla="*/ 14 h 48"/>
                  <a:gd name="T34" fmla="*/ 70 w 79"/>
                  <a:gd name="T35" fmla="*/ 24 h 48"/>
                  <a:gd name="T36" fmla="*/ 65 w 79"/>
                  <a:gd name="T37" fmla="*/ 34 h 48"/>
                  <a:gd name="T38" fmla="*/ 51 w 79"/>
                  <a:gd name="T39" fmla="*/ 38 h 48"/>
                  <a:gd name="T40" fmla="*/ 35 w 79"/>
                  <a:gd name="T41" fmla="*/ 34 h 48"/>
                  <a:gd name="T42" fmla="*/ 30 w 79"/>
                  <a:gd name="T43" fmla="*/ 24 h 48"/>
                  <a:gd name="T44" fmla="*/ 35 w 79"/>
                  <a:gd name="T45" fmla="*/ 14 h 48"/>
                  <a:gd name="T46" fmla="*/ 50 w 79"/>
                  <a:gd name="T47" fmla="*/ 10 h 4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9"/>
                  <a:gd name="T73" fmla="*/ 0 h 48"/>
                  <a:gd name="T74" fmla="*/ 79 w 79"/>
                  <a:gd name="T75" fmla="*/ 48 h 4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9" h="48">
                    <a:moveTo>
                      <a:pt x="78" y="38"/>
                    </a:moveTo>
                    <a:lnTo>
                      <a:pt x="70" y="38"/>
                    </a:lnTo>
                    <a:cubicBezTo>
                      <a:pt x="76" y="35"/>
                      <a:pt x="79" y="30"/>
                      <a:pt x="79" y="23"/>
                    </a:cubicBezTo>
                    <a:cubicBezTo>
                      <a:pt x="79" y="19"/>
                      <a:pt x="78" y="15"/>
                      <a:pt x="75" y="11"/>
                    </a:cubicBezTo>
                    <a:cubicBezTo>
                      <a:pt x="73" y="7"/>
                      <a:pt x="70" y="5"/>
                      <a:pt x="65" y="3"/>
                    </a:cubicBezTo>
                    <a:cubicBezTo>
                      <a:pt x="61" y="1"/>
                      <a:pt x="56" y="0"/>
                      <a:pt x="50" y="0"/>
                    </a:cubicBezTo>
                    <a:cubicBezTo>
                      <a:pt x="44" y="0"/>
                      <a:pt x="39" y="1"/>
                      <a:pt x="35" y="2"/>
                    </a:cubicBezTo>
                    <a:cubicBezTo>
                      <a:pt x="30" y="4"/>
                      <a:pt x="27" y="7"/>
                      <a:pt x="24" y="11"/>
                    </a:cubicBezTo>
                    <a:cubicBezTo>
                      <a:pt x="22" y="14"/>
                      <a:pt x="21" y="18"/>
                      <a:pt x="21" y="23"/>
                    </a:cubicBezTo>
                    <a:cubicBezTo>
                      <a:pt x="21" y="26"/>
                      <a:pt x="21" y="29"/>
                      <a:pt x="23" y="32"/>
                    </a:cubicBezTo>
                    <a:cubicBezTo>
                      <a:pt x="25" y="34"/>
                      <a:pt x="27" y="36"/>
                      <a:pt x="29" y="38"/>
                    </a:cubicBezTo>
                    <a:lnTo>
                      <a:pt x="0" y="38"/>
                    </a:lnTo>
                    <a:lnTo>
                      <a:pt x="0" y="48"/>
                    </a:lnTo>
                    <a:lnTo>
                      <a:pt x="78" y="48"/>
                    </a:lnTo>
                    <a:lnTo>
                      <a:pt x="78" y="38"/>
                    </a:lnTo>
                    <a:close/>
                    <a:moveTo>
                      <a:pt x="50" y="10"/>
                    </a:moveTo>
                    <a:cubicBezTo>
                      <a:pt x="57" y="10"/>
                      <a:pt x="62" y="11"/>
                      <a:pt x="65" y="14"/>
                    </a:cubicBezTo>
                    <a:cubicBezTo>
                      <a:pt x="68" y="17"/>
                      <a:pt x="70" y="20"/>
                      <a:pt x="70" y="24"/>
                    </a:cubicBezTo>
                    <a:cubicBezTo>
                      <a:pt x="70" y="28"/>
                      <a:pt x="69" y="31"/>
                      <a:pt x="65" y="34"/>
                    </a:cubicBezTo>
                    <a:cubicBezTo>
                      <a:pt x="62" y="37"/>
                      <a:pt x="57" y="38"/>
                      <a:pt x="51" y="38"/>
                    </a:cubicBezTo>
                    <a:cubicBezTo>
                      <a:pt x="43" y="38"/>
                      <a:pt x="38" y="37"/>
                      <a:pt x="35" y="34"/>
                    </a:cubicBezTo>
                    <a:cubicBezTo>
                      <a:pt x="31" y="31"/>
                      <a:pt x="30" y="28"/>
                      <a:pt x="30" y="24"/>
                    </a:cubicBezTo>
                    <a:cubicBezTo>
                      <a:pt x="30" y="20"/>
                      <a:pt x="31" y="16"/>
                      <a:pt x="35" y="14"/>
                    </a:cubicBezTo>
                    <a:cubicBezTo>
                      <a:pt x="38" y="11"/>
                      <a:pt x="43" y="10"/>
                      <a:pt x="50"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75" name="Freeform 1150"/>
              <p:cNvSpPr>
                <a:spLocks noEditPoints="1"/>
              </p:cNvSpPr>
              <p:nvPr/>
            </p:nvSpPr>
            <p:spPr bwMode="auto">
              <a:xfrm flipV="1">
                <a:off x="2869" y="3265"/>
                <a:ext cx="79" cy="48"/>
              </a:xfrm>
              <a:custGeom>
                <a:avLst/>
                <a:gdLst>
                  <a:gd name="T0" fmla="*/ 79 w 79"/>
                  <a:gd name="T1" fmla="*/ 0 h 48"/>
                  <a:gd name="T2" fmla="*/ 2 w 79"/>
                  <a:gd name="T3" fmla="*/ 0 h 48"/>
                  <a:gd name="T4" fmla="*/ 2 w 79"/>
                  <a:gd name="T5" fmla="*/ 10 h 48"/>
                  <a:gd name="T6" fmla="*/ 10 w 79"/>
                  <a:gd name="T7" fmla="*/ 10 h 48"/>
                  <a:gd name="T8" fmla="*/ 3 w 79"/>
                  <a:gd name="T9" fmla="*/ 16 h 48"/>
                  <a:gd name="T10" fmla="*/ 0 w 79"/>
                  <a:gd name="T11" fmla="*/ 25 h 48"/>
                  <a:gd name="T12" fmla="*/ 4 w 79"/>
                  <a:gd name="T13" fmla="*/ 38 h 48"/>
                  <a:gd name="T14" fmla="*/ 15 w 79"/>
                  <a:gd name="T15" fmla="*/ 45 h 48"/>
                  <a:gd name="T16" fmla="*/ 29 w 79"/>
                  <a:gd name="T17" fmla="*/ 48 h 48"/>
                  <a:gd name="T18" fmla="*/ 45 w 79"/>
                  <a:gd name="T19" fmla="*/ 45 h 48"/>
                  <a:gd name="T20" fmla="*/ 55 w 79"/>
                  <a:gd name="T21" fmla="*/ 36 h 48"/>
                  <a:gd name="T22" fmla="*/ 59 w 79"/>
                  <a:gd name="T23" fmla="*/ 24 h 48"/>
                  <a:gd name="T24" fmla="*/ 57 w 79"/>
                  <a:gd name="T25" fmla="*/ 16 h 48"/>
                  <a:gd name="T26" fmla="*/ 51 w 79"/>
                  <a:gd name="T27" fmla="*/ 10 h 48"/>
                  <a:gd name="T28" fmla="*/ 79 w 79"/>
                  <a:gd name="T29" fmla="*/ 10 h 48"/>
                  <a:gd name="T30" fmla="*/ 79 w 79"/>
                  <a:gd name="T31" fmla="*/ 0 h 48"/>
                  <a:gd name="T32" fmla="*/ 30 w 79"/>
                  <a:gd name="T33" fmla="*/ 10 h 48"/>
                  <a:gd name="T34" fmla="*/ 45 w 79"/>
                  <a:gd name="T35" fmla="*/ 14 h 48"/>
                  <a:gd name="T36" fmla="*/ 50 w 79"/>
                  <a:gd name="T37" fmla="*/ 24 h 48"/>
                  <a:gd name="T38" fmla="*/ 45 w 79"/>
                  <a:gd name="T39" fmla="*/ 34 h 48"/>
                  <a:gd name="T40" fmla="*/ 29 w 79"/>
                  <a:gd name="T41" fmla="*/ 38 h 48"/>
                  <a:gd name="T42" fmla="*/ 14 w 79"/>
                  <a:gd name="T43" fmla="*/ 34 h 48"/>
                  <a:gd name="T44" fmla="*/ 9 w 79"/>
                  <a:gd name="T45" fmla="*/ 24 h 48"/>
                  <a:gd name="T46" fmla="*/ 15 w 79"/>
                  <a:gd name="T47" fmla="*/ 14 h 48"/>
                  <a:gd name="T48" fmla="*/ 30 w 79"/>
                  <a:gd name="T49" fmla="*/ 10 h 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9"/>
                  <a:gd name="T76" fmla="*/ 0 h 48"/>
                  <a:gd name="T77" fmla="*/ 79 w 79"/>
                  <a:gd name="T78" fmla="*/ 48 h 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9" h="48">
                    <a:moveTo>
                      <a:pt x="79" y="0"/>
                    </a:moveTo>
                    <a:lnTo>
                      <a:pt x="2" y="0"/>
                    </a:lnTo>
                    <a:lnTo>
                      <a:pt x="2" y="10"/>
                    </a:lnTo>
                    <a:lnTo>
                      <a:pt x="10" y="10"/>
                    </a:lnTo>
                    <a:cubicBezTo>
                      <a:pt x="7" y="12"/>
                      <a:pt x="5" y="14"/>
                      <a:pt x="3" y="16"/>
                    </a:cubicBezTo>
                    <a:cubicBezTo>
                      <a:pt x="1" y="19"/>
                      <a:pt x="0" y="22"/>
                      <a:pt x="0" y="25"/>
                    </a:cubicBezTo>
                    <a:cubicBezTo>
                      <a:pt x="0" y="30"/>
                      <a:pt x="2" y="34"/>
                      <a:pt x="4" y="38"/>
                    </a:cubicBezTo>
                    <a:cubicBezTo>
                      <a:pt x="7" y="41"/>
                      <a:pt x="10" y="44"/>
                      <a:pt x="15" y="45"/>
                    </a:cubicBezTo>
                    <a:cubicBezTo>
                      <a:pt x="19" y="47"/>
                      <a:pt x="24" y="48"/>
                      <a:pt x="29" y="48"/>
                    </a:cubicBezTo>
                    <a:cubicBezTo>
                      <a:pt x="35" y="48"/>
                      <a:pt x="40" y="47"/>
                      <a:pt x="45" y="45"/>
                    </a:cubicBezTo>
                    <a:cubicBezTo>
                      <a:pt x="49" y="43"/>
                      <a:pt x="53" y="40"/>
                      <a:pt x="55" y="36"/>
                    </a:cubicBezTo>
                    <a:cubicBezTo>
                      <a:pt x="58" y="33"/>
                      <a:pt x="59" y="28"/>
                      <a:pt x="59" y="24"/>
                    </a:cubicBezTo>
                    <a:cubicBezTo>
                      <a:pt x="59" y="21"/>
                      <a:pt x="58" y="18"/>
                      <a:pt x="57" y="16"/>
                    </a:cubicBezTo>
                    <a:cubicBezTo>
                      <a:pt x="55" y="13"/>
                      <a:pt x="53" y="11"/>
                      <a:pt x="51" y="10"/>
                    </a:cubicBezTo>
                    <a:lnTo>
                      <a:pt x="79" y="10"/>
                    </a:lnTo>
                    <a:lnTo>
                      <a:pt x="79" y="0"/>
                    </a:lnTo>
                    <a:close/>
                    <a:moveTo>
                      <a:pt x="30" y="10"/>
                    </a:moveTo>
                    <a:cubicBezTo>
                      <a:pt x="37" y="10"/>
                      <a:pt x="42" y="11"/>
                      <a:pt x="45" y="14"/>
                    </a:cubicBezTo>
                    <a:cubicBezTo>
                      <a:pt x="48" y="17"/>
                      <a:pt x="50" y="20"/>
                      <a:pt x="50" y="24"/>
                    </a:cubicBezTo>
                    <a:cubicBezTo>
                      <a:pt x="50" y="28"/>
                      <a:pt x="48" y="31"/>
                      <a:pt x="45" y="34"/>
                    </a:cubicBezTo>
                    <a:cubicBezTo>
                      <a:pt x="42" y="37"/>
                      <a:pt x="36" y="38"/>
                      <a:pt x="29" y="38"/>
                    </a:cubicBezTo>
                    <a:cubicBezTo>
                      <a:pt x="23" y="38"/>
                      <a:pt x="18" y="37"/>
                      <a:pt x="14" y="34"/>
                    </a:cubicBezTo>
                    <a:cubicBezTo>
                      <a:pt x="11" y="31"/>
                      <a:pt x="9" y="28"/>
                      <a:pt x="9" y="24"/>
                    </a:cubicBezTo>
                    <a:cubicBezTo>
                      <a:pt x="9" y="20"/>
                      <a:pt x="11" y="17"/>
                      <a:pt x="15" y="14"/>
                    </a:cubicBezTo>
                    <a:cubicBezTo>
                      <a:pt x="18" y="11"/>
                      <a:pt x="23" y="10"/>
                      <a:pt x="30"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76" name="Freeform 1151"/>
              <p:cNvSpPr>
                <a:spLocks/>
              </p:cNvSpPr>
              <p:nvPr/>
            </p:nvSpPr>
            <p:spPr bwMode="auto">
              <a:xfrm flipV="1">
                <a:off x="2871" y="3208"/>
                <a:ext cx="78" cy="51"/>
              </a:xfrm>
              <a:custGeom>
                <a:avLst/>
                <a:gdLst>
                  <a:gd name="T0" fmla="*/ 77 w 78"/>
                  <a:gd name="T1" fmla="*/ 5 h 51"/>
                  <a:gd name="T2" fmla="*/ 68 w 78"/>
                  <a:gd name="T3" fmla="*/ 4 h 51"/>
                  <a:gd name="T4" fmla="*/ 69 w 78"/>
                  <a:gd name="T5" fmla="*/ 10 h 51"/>
                  <a:gd name="T6" fmla="*/ 68 w 78"/>
                  <a:gd name="T7" fmla="*/ 14 h 51"/>
                  <a:gd name="T8" fmla="*/ 65 w 78"/>
                  <a:gd name="T9" fmla="*/ 17 h 51"/>
                  <a:gd name="T10" fmla="*/ 58 w 78"/>
                  <a:gd name="T11" fmla="*/ 20 h 51"/>
                  <a:gd name="T12" fmla="*/ 56 w 78"/>
                  <a:gd name="T13" fmla="*/ 21 h 51"/>
                  <a:gd name="T14" fmla="*/ 0 w 78"/>
                  <a:gd name="T15" fmla="*/ 0 h 51"/>
                  <a:gd name="T16" fmla="*/ 0 w 78"/>
                  <a:gd name="T17" fmla="*/ 10 h 51"/>
                  <a:gd name="T18" fmla="*/ 30 w 78"/>
                  <a:gd name="T19" fmla="*/ 22 h 51"/>
                  <a:gd name="T20" fmla="*/ 43 w 78"/>
                  <a:gd name="T21" fmla="*/ 26 h 51"/>
                  <a:gd name="T22" fmla="*/ 32 w 78"/>
                  <a:gd name="T23" fmla="*/ 29 h 51"/>
                  <a:gd name="T24" fmla="*/ 0 w 78"/>
                  <a:gd name="T25" fmla="*/ 40 h 51"/>
                  <a:gd name="T26" fmla="*/ 0 w 78"/>
                  <a:gd name="T27" fmla="*/ 51 h 51"/>
                  <a:gd name="T28" fmla="*/ 58 w 78"/>
                  <a:gd name="T29" fmla="*/ 31 h 51"/>
                  <a:gd name="T30" fmla="*/ 70 w 78"/>
                  <a:gd name="T31" fmla="*/ 26 h 51"/>
                  <a:gd name="T32" fmla="*/ 76 w 78"/>
                  <a:gd name="T33" fmla="*/ 20 h 51"/>
                  <a:gd name="T34" fmla="*/ 78 w 78"/>
                  <a:gd name="T35" fmla="*/ 12 h 51"/>
                  <a:gd name="T36" fmla="*/ 77 w 78"/>
                  <a:gd name="T37" fmla="*/ 5 h 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8"/>
                  <a:gd name="T58" fmla="*/ 0 h 51"/>
                  <a:gd name="T59" fmla="*/ 78 w 78"/>
                  <a:gd name="T60" fmla="*/ 51 h 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8" h="51">
                    <a:moveTo>
                      <a:pt x="77" y="5"/>
                    </a:moveTo>
                    <a:lnTo>
                      <a:pt x="68" y="4"/>
                    </a:lnTo>
                    <a:cubicBezTo>
                      <a:pt x="69" y="6"/>
                      <a:pt x="69" y="8"/>
                      <a:pt x="69" y="10"/>
                    </a:cubicBezTo>
                    <a:cubicBezTo>
                      <a:pt x="69" y="12"/>
                      <a:pt x="69" y="13"/>
                      <a:pt x="68" y="14"/>
                    </a:cubicBezTo>
                    <a:cubicBezTo>
                      <a:pt x="68" y="16"/>
                      <a:pt x="67" y="17"/>
                      <a:pt x="65" y="17"/>
                    </a:cubicBezTo>
                    <a:cubicBezTo>
                      <a:pt x="64" y="18"/>
                      <a:pt x="62" y="19"/>
                      <a:pt x="58" y="20"/>
                    </a:cubicBezTo>
                    <a:cubicBezTo>
                      <a:pt x="58" y="20"/>
                      <a:pt x="57" y="21"/>
                      <a:pt x="56" y="21"/>
                    </a:cubicBezTo>
                    <a:lnTo>
                      <a:pt x="0" y="0"/>
                    </a:lnTo>
                    <a:lnTo>
                      <a:pt x="0" y="10"/>
                    </a:lnTo>
                    <a:lnTo>
                      <a:pt x="30" y="22"/>
                    </a:lnTo>
                    <a:cubicBezTo>
                      <a:pt x="34" y="23"/>
                      <a:pt x="38" y="24"/>
                      <a:pt x="43" y="26"/>
                    </a:cubicBezTo>
                    <a:cubicBezTo>
                      <a:pt x="40" y="27"/>
                      <a:pt x="36" y="28"/>
                      <a:pt x="32" y="29"/>
                    </a:cubicBezTo>
                    <a:lnTo>
                      <a:pt x="0" y="40"/>
                    </a:lnTo>
                    <a:lnTo>
                      <a:pt x="0" y="51"/>
                    </a:lnTo>
                    <a:lnTo>
                      <a:pt x="58" y="31"/>
                    </a:lnTo>
                    <a:cubicBezTo>
                      <a:pt x="63" y="29"/>
                      <a:pt x="67" y="27"/>
                      <a:pt x="70" y="26"/>
                    </a:cubicBezTo>
                    <a:cubicBezTo>
                      <a:pt x="73" y="24"/>
                      <a:pt x="75" y="22"/>
                      <a:pt x="76" y="20"/>
                    </a:cubicBezTo>
                    <a:cubicBezTo>
                      <a:pt x="78" y="17"/>
                      <a:pt x="78" y="15"/>
                      <a:pt x="78" y="12"/>
                    </a:cubicBezTo>
                    <a:cubicBezTo>
                      <a:pt x="78" y="10"/>
                      <a:pt x="78" y="8"/>
                      <a:pt x="77" y="5"/>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77" name="Freeform 1152"/>
              <p:cNvSpPr>
                <a:spLocks/>
              </p:cNvSpPr>
              <p:nvPr/>
            </p:nvSpPr>
            <p:spPr bwMode="auto">
              <a:xfrm flipV="1">
                <a:off x="2869" y="3170"/>
                <a:ext cx="58" cy="30"/>
              </a:xfrm>
              <a:custGeom>
                <a:avLst/>
                <a:gdLst>
                  <a:gd name="T0" fmla="*/ 58 w 58"/>
                  <a:gd name="T1" fmla="*/ 0 h 30"/>
                  <a:gd name="T2" fmla="*/ 2 w 58"/>
                  <a:gd name="T3" fmla="*/ 0 h 30"/>
                  <a:gd name="T4" fmla="*/ 2 w 58"/>
                  <a:gd name="T5" fmla="*/ 9 h 30"/>
                  <a:gd name="T6" fmla="*/ 9 w 58"/>
                  <a:gd name="T7" fmla="*/ 9 h 30"/>
                  <a:gd name="T8" fmla="*/ 2 w 58"/>
                  <a:gd name="T9" fmla="*/ 15 h 30"/>
                  <a:gd name="T10" fmla="*/ 0 w 58"/>
                  <a:gd name="T11" fmla="*/ 21 h 30"/>
                  <a:gd name="T12" fmla="*/ 3 w 58"/>
                  <a:gd name="T13" fmla="*/ 30 h 30"/>
                  <a:gd name="T14" fmla="*/ 12 w 58"/>
                  <a:gd name="T15" fmla="*/ 27 h 30"/>
                  <a:gd name="T16" fmla="*/ 9 w 58"/>
                  <a:gd name="T17" fmla="*/ 20 h 30"/>
                  <a:gd name="T18" fmla="*/ 11 w 58"/>
                  <a:gd name="T19" fmla="*/ 15 h 30"/>
                  <a:gd name="T20" fmla="*/ 17 w 58"/>
                  <a:gd name="T21" fmla="*/ 12 h 30"/>
                  <a:gd name="T22" fmla="*/ 28 w 58"/>
                  <a:gd name="T23" fmla="*/ 10 h 30"/>
                  <a:gd name="T24" fmla="*/ 58 w 58"/>
                  <a:gd name="T25" fmla="*/ 10 h 30"/>
                  <a:gd name="T26" fmla="*/ 58 w 58"/>
                  <a:gd name="T27" fmla="*/ 0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8"/>
                  <a:gd name="T43" fmla="*/ 0 h 30"/>
                  <a:gd name="T44" fmla="*/ 58 w 58"/>
                  <a:gd name="T45" fmla="*/ 30 h 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8" h="30">
                    <a:moveTo>
                      <a:pt x="58" y="0"/>
                    </a:moveTo>
                    <a:lnTo>
                      <a:pt x="2" y="0"/>
                    </a:lnTo>
                    <a:lnTo>
                      <a:pt x="2" y="9"/>
                    </a:lnTo>
                    <a:lnTo>
                      <a:pt x="9" y="9"/>
                    </a:lnTo>
                    <a:cubicBezTo>
                      <a:pt x="6" y="11"/>
                      <a:pt x="3" y="13"/>
                      <a:pt x="2" y="15"/>
                    </a:cubicBezTo>
                    <a:cubicBezTo>
                      <a:pt x="1" y="17"/>
                      <a:pt x="0" y="19"/>
                      <a:pt x="0" y="21"/>
                    </a:cubicBezTo>
                    <a:cubicBezTo>
                      <a:pt x="0" y="24"/>
                      <a:pt x="1" y="27"/>
                      <a:pt x="3" y="30"/>
                    </a:cubicBezTo>
                    <a:lnTo>
                      <a:pt x="12" y="27"/>
                    </a:lnTo>
                    <a:cubicBezTo>
                      <a:pt x="10" y="24"/>
                      <a:pt x="9" y="22"/>
                      <a:pt x="9" y="20"/>
                    </a:cubicBezTo>
                    <a:cubicBezTo>
                      <a:pt x="9" y="18"/>
                      <a:pt x="10" y="17"/>
                      <a:pt x="11" y="15"/>
                    </a:cubicBezTo>
                    <a:cubicBezTo>
                      <a:pt x="13" y="14"/>
                      <a:pt x="14" y="13"/>
                      <a:pt x="17" y="12"/>
                    </a:cubicBezTo>
                    <a:cubicBezTo>
                      <a:pt x="20" y="11"/>
                      <a:pt x="24" y="10"/>
                      <a:pt x="28" y="10"/>
                    </a:cubicBezTo>
                    <a:lnTo>
                      <a:pt x="58" y="10"/>
                    </a:lnTo>
                    <a:lnTo>
                      <a:pt x="58"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78" name="Freeform 1153"/>
              <p:cNvSpPr>
                <a:spLocks noEditPoints="1"/>
              </p:cNvSpPr>
              <p:nvPr/>
            </p:nvSpPr>
            <p:spPr bwMode="auto">
              <a:xfrm flipV="1">
                <a:off x="2849" y="3154"/>
                <a:ext cx="78" cy="10"/>
              </a:xfrm>
              <a:custGeom>
                <a:avLst/>
                <a:gdLst>
                  <a:gd name="T0" fmla="*/ 10 w 78"/>
                  <a:gd name="T1" fmla="*/ 0 h 10"/>
                  <a:gd name="T2" fmla="*/ 0 w 78"/>
                  <a:gd name="T3" fmla="*/ 0 h 10"/>
                  <a:gd name="T4" fmla="*/ 0 w 78"/>
                  <a:gd name="T5" fmla="*/ 10 h 10"/>
                  <a:gd name="T6" fmla="*/ 10 w 78"/>
                  <a:gd name="T7" fmla="*/ 10 h 10"/>
                  <a:gd name="T8" fmla="*/ 10 w 78"/>
                  <a:gd name="T9" fmla="*/ 0 h 10"/>
                  <a:gd name="T10" fmla="*/ 78 w 78"/>
                  <a:gd name="T11" fmla="*/ 0 h 10"/>
                  <a:gd name="T12" fmla="*/ 22 w 78"/>
                  <a:gd name="T13" fmla="*/ 0 h 10"/>
                  <a:gd name="T14" fmla="*/ 22 w 78"/>
                  <a:gd name="T15" fmla="*/ 10 h 10"/>
                  <a:gd name="T16" fmla="*/ 78 w 78"/>
                  <a:gd name="T17" fmla="*/ 10 h 10"/>
                  <a:gd name="T18" fmla="*/ 78 w 78"/>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
                  <a:gd name="T31" fmla="*/ 0 h 10"/>
                  <a:gd name="T32" fmla="*/ 78 w 78"/>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 h="10">
                    <a:moveTo>
                      <a:pt x="10" y="0"/>
                    </a:moveTo>
                    <a:lnTo>
                      <a:pt x="0" y="0"/>
                    </a:lnTo>
                    <a:lnTo>
                      <a:pt x="0" y="10"/>
                    </a:lnTo>
                    <a:lnTo>
                      <a:pt x="10" y="10"/>
                    </a:lnTo>
                    <a:lnTo>
                      <a:pt x="10" y="0"/>
                    </a:lnTo>
                    <a:close/>
                    <a:moveTo>
                      <a:pt x="78" y="0"/>
                    </a:moveTo>
                    <a:lnTo>
                      <a:pt x="22" y="0"/>
                    </a:lnTo>
                    <a:lnTo>
                      <a:pt x="22" y="10"/>
                    </a:lnTo>
                    <a:lnTo>
                      <a:pt x="78" y="10"/>
                    </a:lnTo>
                    <a:lnTo>
                      <a:pt x="78"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79" name="Freeform 1154"/>
              <p:cNvSpPr>
                <a:spLocks/>
              </p:cNvSpPr>
              <p:nvPr/>
            </p:nvSpPr>
            <p:spPr bwMode="auto">
              <a:xfrm flipV="1">
                <a:off x="2851" y="3119"/>
                <a:ext cx="77" cy="27"/>
              </a:xfrm>
              <a:custGeom>
                <a:avLst/>
                <a:gdLst>
                  <a:gd name="T0" fmla="*/ 68 w 77"/>
                  <a:gd name="T1" fmla="*/ 26 h 27"/>
                  <a:gd name="T2" fmla="*/ 76 w 77"/>
                  <a:gd name="T3" fmla="*/ 27 h 27"/>
                  <a:gd name="T4" fmla="*/ 77 w 77"/>
                  <a:gd name="T5" fmla="*/ 20 h 27"/>
                  <a:gd name="T6" fmla="*/ 75 w 77"/>
                  <a:gd name="T7" fmla="*/ 12 h 27"/>
                  <a:gd name="T8" fmla="*/ 71 w 77"/>
                  <a:gd name="T9" fmla="*/ 8 h 27"/>
                  <a:gd name="T10" fmla="*/ 60 w 77"/>
                  <a:gd name="T11" fmla="*/ 7 h 27"/>
                  <a:gd name="T12" fmla="*/ 29 w 77"/>
                  <a:gd name="T13" fmla="*/ 7 h 27"/>
                  <a:gd name="T14" fmla="*/ 29 w 77"/>
                  <a:gd name="T15" fmla="*/ 0 h 27"/>
                  <a:gd name="T16" fmla="*/ 20 w 77"/>
                  <a:gd name="T17" fmla="*/ 0 h 27"/>
                  <a:gd name="T18" fmla="*/ 20 w 77"/>
                  <a:gd name="T19" fmla="*/ 7 h 27"/>
                  <a:gd name="T20" fmla="*/ 6 w 77"/>
                  <a:gd name="T21" fmla="*/ 7 h 27"/>
                  <a:gd name="T22" fmla="*/ 0 w 77"/>
                  <a:gd name="T23" fmla="*/ 17 h 27"/>
                  <a:gd name="T24" fmla="*/ 20 w 77"/>
                  <a:gd name="T25" fmla="*/ 17 h 27"/>
                  <a:gd name="T26" fmla="*/ 20 w 77"/>
                  <a:gd name="T27" fmla="*/ 26 h 27"/>
                  <a:gd name="T28" fmla="*/ 29 w 77"/>
                  <a:gd name="T29" fmla="*/ 26 h 27"/>
                  <a:gd name="T30" fmla="*/ 29 w 77"/>
                  <a:gd name="T31" fmla="*/ 17 h 27"/>
                  <a:gd name="T32" fmla="*/ 60 w 77"/>
                  <a:gd name="T33" fmla="*/ 17 h 27"/>
                  <a:gd name="T34" fmla="*/ 65 w 77"/>
                  <a:gd name="T35" fmla="*/ 18 h 27"/>
                  <a:gd name="T36" fmla="*/ 67 w 77"/>
                  <a:gd name="T37" fmla="*/ 19 h 27"/>
                  <a:gd name="T38" fmla="*/ 68 w 77"/>
                  <a:gd name="T39" fmla="*/ 22 h 27"/>
                  <a:gd name="T40" fmla="*/ 68 w 77"/>
                  <a:gd name="T41" fmla="*/ 26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7"/>
                  <a:gd name="T64" fmla="*/ 0 h 27"/>
                  <a:gd name="T65" fmla="*/ 77 w 77"/>
                  <a:gd name="T66" fmla="*/ 27 h 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7" h="27">
                    <a:moveTo>
                      <a:pt x="68" y="26"/>
                    </a:moveTo>
                    <a:lnTo>
                      <a:pt x="76" y="27"/>
                    </a:lnTo>
                    <a:cubicBezTo>
                      <a:pt x="77" y="25"/>
                      <a:pt x="77" y="22"/>
                      <a:pt x="77" y="20"/>
                    </a:cubicBezTo>
                    <a:cubicBezTo>
                      <a:pt x="77" y="17"/>
                      <a:pt x="76" y="14"/>
                      <a:pt x="75" y="12"/>
                    </a:cubicBezTo>
                    <a:cubicBezTo>
                      <a:pt x="74" y="10"/>
                      <a:pt x="73" y="9"/>
                      <a:pt x="71" y="8"/>
                    </a:cubicBezTo>
                    <a:cubicBezTo>
                      <a:pt x="69" y="8"/>
                      <a:pt x="66" y="7"/>
                      <a:pt x="60" y="7"/>
                    </a:cubicBezTo>
                    <a:lnTo>
                      <a:pt x="29" y="7"/>
                    </a:lnTo>
                    <a:lnTo>
                      <a:pt x="29" y="0"/>
                    </a:lnTo>
                    <a:lnTo>
                      <a:pt x="20" y="0"/>
                    </a:lnTo>
                    <a:lnTo>
                      <a:pt x="20" y="7"/>
                    </a:lnTo>
                    <a:lnTo>
                      <a:pt x="6" y="7"/>
                    </a:lnTo>
                    <a:lnTo>
                      <a:pt x="0" y="17"/>
                    </a:lnTo>
                    <a:lnTo>
                      <a:pt x="20" y="17"/>
                    </a:lnTo>
                    <a:lnTo>
                      <a:pt x="20" y="26"/>
                    </a:lnTo>
                    <a:lnTo>
                      <a:pt x="29" y="26"/>
                    </a:lnTo>
                    <a:lnTo>
                      <a:pt x="29" y="17"/>
                    </a:lnTo>
                    <a:lnTo>
                      <a:pt x="60" y="17"/>
                    </a:lnTo>
                    <a:cubicBezTo>
                      <a:pt x="63" y="17"/>
                      <a:pt x="65" y="17"/>
                      <a:pt x="65" y="18"/>
                    </a:cubicBezTo>
                    <a:cubicBezTo>
                      <a:pt x="66" y="18"/>
                      <a:pt x="67" y="19"/>
                      <a:pt x="67" y="19"/>
                    </a:cubicBezTo>
                    <a:cubicBezTo>
                      <a:pt x="68" y="20"/>
                      <a:pt x="68" y="21"/>
                      <a:pt x="68" y="22"/>
                    </a:cubicBezTo>
                    <a:cubicBezTo>
                      <a:pt x="68" y="23"/>
                      <a:pt x="68" y="25"/>
                      <a:pt x="68" y="26"/>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80" name="Freeform 1155"/>
              <p:cNvSpPr>
                <a:spLocks noEditPoints="1"/>
              </p:cNvSpPr>
              <p:nvPr/>
            </p:nvSpPr>
            <p:spPr bwMode="auto">
              <a:xfrm flipV="1">
                <a:off x="2869" y="3062"/>
                <a:ext cx="59" cy="52"/>
              </a:xfrm>
              <a:custGeom>
                <a:avLst/>
                <a:gdLst>
                  <a:gd name="T0" fmla="*/ 41 w 59"/>
                  <a:gd name="T1" fmla="*/ 41 h 52"/>
                  <a:gd name="T2" fmla="*/ 42 w 59"/>
                  <a:gd name="T3" fmla="*/ 51 h 52"/>
                  <a:gd name="T4" fmla="*/ 54 w 59"/>
                  <a:gd name="T5" fmla="*/ 43 h 52"/>
                  <a:gd name="T6" fmla="*/ 59 w 59"/>
                  <a:gd name="T7" fmla="*/ 27 h 52"/>
                  <a:gd name="T8" fmla="*/ 51 w 59"/>
                  <a:gd name="T9" fmla="*/ 7 h 52"/>
                  <a:gd name="T10" fmla="*/ 30 w 59"/>
                  <a:gd name="T11" fmla="*/ 0 h 52"/>
                  <a:gd name="T12" fmla="*/ 8 w 59"/>
                  <a:gd name="T13" fmla="*/ 7 h 52"/>
                  <a:gd name="T14" fmla="*/ 0 w 59"/>
                  <a:gd name="T15" fmla="*/ 26 h 52"/>
                  <a:gd name="T16" fmla="*/ 8 w 59"/>
                  <a:gd name="T17" fmla="*/ 44 h 52"/>
                  <a:gd name="T18" fmla="*/ 29 w 59"/>
                  <a:gd name="T19" fmla="*/ 52 h 52"/>
                  <a:gd name="T20" fmla="*/ 32 w 59"/>
                  <a:gd name="T21" fmla="*/ 52 h 52"/>
                  <a:gd name="T22" fmla="*/ 32 w 59"/>
                  <a:gd name="T23" fmla="*/ 10 h 52"/>
                  <a:gd name="T24" fmla="*/ 45 w 59"/>
                  <a:gd name="T25" fmla="*/ 15 h 52"/>
                  <a:gd name="T26" fmla="*/ 50 w 59"/>
                  <a:gd name="T27" fmla="*/ 27 h 52"/>
                  <a:gd name="T28" fmla="*/ 48 w 59"/>
                  <a:gd name="T29" fmla="*/ 36 h 52"/>
                  <a:gd name="T30" fmla="*/ 41 w 59"/>
                  <a:gd name="T31" fmla="*/ 41 h 52"/>
                  <a:gd name="T32" fmla="*/ 23 w 59"/>
                  <a:gd name="T33" fmla="*/ 10 h 52"/>
                  <a:gd name="T34" fmla="*/ 23 w 59"/>
                  <a:gd name="T35" fmla="*/ 41 h 52"/>
                  <a:gd name="T36" fmla="*/ 14 w 59"/>
                  <a:gd name="T37" fmla="*/ 38 h 52"/>
                  <a:gd name="T38" fmla="*/ 9 w 59"/>
                  <a:gd name="T39" fmla="*/ 26 h 52"/>
                  <a:gd name="T40" fmla="*/ 13 w 59"/>
                  <a:gd name="T41" fmla="*/ 15 h 52"/>
                  <a:gd name="T42" fmla="*/ 23 w 59"/>
                  <a:gd name="T43" fmla="*/ 10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
                  <a:gd name="T67" fmla="*/ 0 h 52"/>
                  <a:gd name="T68" fmla="*/ 59 w 59"/>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 h="52">
                    <a:moveTo>
                      <a:pt x="41" y="41"/>
                    </a:moveTo>
                    <a:lnTo>
                      <a:pt x="42" y="51"/>
                    </a:lnTo>
                    <a:cubicBezTo>
                      <a:pt x="47" y="50"/>
                      <a:pt x="52" y="47"/>
                      <a:pt x="54" y="43"/>
                    </a:cubicBezTo>
                    <a:cubicBezTo>
                      <a:pt x="57" y="38"/>
                      <a:pt x="59" y="33"/>
                      <a:pt x="59" y="27"/>
                    </a:cubicBezTo>
                    <a:cubicBezTo>
                      <a:pt x="59" y="18"/>
                      <a:pt x="56" y="12"/>
                      <a:pt x="51" y="7"/>
                    </a:cubicBezTo>
                    <a:cubicBezTo>
                      <a:pt x="46" y="2"/>
                      <a:pt x="39" y="0"/>
                      <a:pt x="30" y="0"/>
                    </a:cubicBezTo>
                    <a:cubicBezTo>
                      <a:pt x="21" y="0"/>
                      <a:pt x="13" y="2"/>
                      <a:pt x="8" y="7"/>
                    </a:cubicBezTo>
                    <a:cubicBezTo>
                      <a:pt x="3" y="12"/>
                      <a:pt x="0" y="18"/>
                      <a:pt x="0" y="26"/>
                    </a:cubicBezTo>
                    <a:cubicBezTo>
                      <a:pt x="0" y="34"/>
                      <a:pt x="3" y="40"/>
                      <a:pt x="8" y="44"/>
                    </a:cubicBezTo>
                    <a:cubicBezTo>
                      <a:pt x="13" y="49"/>
                      <a:pt x="20" y="52"/>
                      <a:pt x="29" y="52"/>
                    </a:cubicBezTo>
                    <a:cubicBezTo>
                      <a:pt x="30" y="52"/>
                      <a:pt x="31" y="52"/>
                      <a:pt x="32" y="52"/>
                    </a:cubicBezTo>
                    <a:lnTo>
                      <a:pt x="32" y="10"/>
                    </a:lnTo>
                    <a:cubicBezTo>
                      <a:pt x="38" y="10"/>
                      <a:pt x="42" y="12"/>
                      <a:pt x="45" y="15"/>
                    </a:cubicBezTo>
                    <a:cubicBezTo>
                      <a:pt x="48" y="18"/>
                      <a:pt x="50" y="22"/>
                      <a:pt x="50" y="27"/>
                    </a:cubicBezTo>
                    <a:cubicBezTo>
                      <a:pt x="50" y="30"/>
                      <a:pt x="49" y="33"/>
                      <a:pt x="48" y="36"/>
                    </a:cubicBezTo>
                    <a:cubicBezTo>
                      <a:pt x="46" y="38"/>
                      <a:pt x="44" y="40"/>
                      <a:pt x="41" y="41"/>
                    </a:cubicBezTo>
                    <a:close/>
                    <a:moveTo>
                      <a:pt x="23" y="10"/>
                    </a:moveTo>
                    <a:lnTo>
                      <a:pt x="23" y="41"/>
                    </a:lnTo>
                    <a:cubicBezTo>
                      <a:pt x="19" y="41"/>
                      <a:pt x="16" y="40"/>
                      <a:pt x="14" y="38"/>
                    </a:cubicBezTo>
                    <a:cubicBezTo>
                      <a:pt x="11" y="35"/>
                      <a:pt x="9" y="31"/>
                      <a:pt x="9" y="26"/>
                    </a:cubicBezTo>
                    <a:cubicBezTo>
                      <a:pt x="9" y="22"/>
                      <a:pt x="11" y="18"/>
                      <a:pt x="13" y="15"/>
                    </a:cubicBezTo>
                    <a:cubicBezTo>
                      <a:pt x="16" y="12"/>
                      <a:pt x="19" y="10"/>
                      <a:pt x="23"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81" name="Freeform 1156"/>
              <p:cNvSpPr>
                <a:spLocks noEditPoints="1"/>
              </p:cNvSpPr>
              <p:nvPr/>
            </p:nvSpPr>
            <p:spPr bwMode="auto">
              <a:xfrm flipV="1">
                <a:off x="2869" y="2972"/>
                <a:ext cx="59" cy="51"/>
              </a:xfrm>
              <a:custGeom>
                <a:avLst/>
                <a:gdLst>
                  <a:gd name="T0" fmla="*/ 30 w 59"/>
                  <a:gd name="T1" fmla="*/ 0 h 51"/>
                  <a:gd name="T2" fmla="*/ 7 w 59"/>
                  <a:gd name="T3" fmla="*/ 8 h 51"/>
                  <a:gd name="T4" fmla="*/ 0 w 59"/>
                  <a:gd name="T5" fmla="*/ 25 h 51"/>
                  <a:gd name="T6" fmla="*/ 8 w 59"/>
                  <a:gd name="T7" fmla="*/ 44 h 51"/>
                  <a:gd name="T8" fmla="*/ 29 w 59"/>
                  <a:gd name="T9" fmla="*/ 51 h 51"/>
                  <a:gd name="T10" fmla="*/ 46 w 59"/>
                  <a:gd name="T11" fmla="*/ 47 h 51"/>
                  <a:gd name="T12" fmla="*/ 55 w 59"/>
                  <a:gd name="T13" fmla="*/ 38 h 51"/>
                  <a:gd name="T14" fmla="*/ 59 w 59"/>
                  <a:gd name="T15" fmla="*/ 25 h 51"/>
                  <a:gd name="T16" fmla="*/ 51 w 59"/>
                  <a:gd name="T17" fmla="*/ 7 h 51"/>
                  <a:gd name="T18" fmla="*/ 30 w 59"/>
                  <a:gd name="T19" fmla="*/ 0 h 51"/>
                  <a:gd name="T20" fmla="*/ 30 w 59"/>
                  <a:gd name="T21" fmla="*/ 10 h 51"/>
                  <a:gd name="T22" fmla="*/ 45 w 59"/>
                  <a:gd name="T23" fmla="*/ 14 h 51"/>
                  <a:gd name="T24" fmla="*/ 50 w 59"/>
                  <a:gd name="T25" fmla="*/ 25 h 51"/>
                  <a:gd name="T26" fmla="*/ 45 w 59"/>
                  <a:gd name="T27" fmla="*/ 36 h 51"/>
                  <a:gd name="T28" fmla="*/ 29 w 59"/>
                  <a:gd name="T29" fmla="*/ 40 h 51"/>
                  <a:gd name="T30" fmla="*/ 14 w 59"/>
                  <a:gd name="T31" fmla="*/ 36 h 51"/>
                  <a:gd name="T32" fmla="*/ 9 w 59"/>
                  <a:gd name="T33" fmla="*/ 25 h 51"/>
                  <a:gd name="T34" fmla="*/ 14 w 59"/>
                  <a:gd name="T35" fmla="*/ 14 h 51"/>
                  <a:gd name="T36" fmla="*/ 30 w 59"/>
                  <a:gd name="T37" fmla="*/ 10 h 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
                  <a:gd name="T58" fmla="*/ 0 h 51"/>
                  <a:gd name="T59" fmla="*/ 59 w 59"/>
                  <a:gd name="T60" fmla="*/ 51 h 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 h="51">
                    <a:moveTo>
                      <a:pt x="30" y="0"/>
                    </a:moveTo>
                    <a:cubicBezTo>
                      <a:pt x="19" y="0"/>
                      <a:pt x="12" y="3"/>
                      <a:pt x="7" y="8"/>
                    </a:cubicBezTo>
                    <a:cubicBezTo>
                      <a:pt x="2" y="13"/>
                      <a:pt x="0" y="19"/>
                      <a:pt x="0" y="25"/>
                    </a:cubicBezTo>
                    <a:cubicBezTo>
                      <a:pt x="0" y="33"/>
                      <a:pt x="3" y="39"/>
                      <a:pt x="8" y="44"/>
                    </a:cubicBezTo>
                    <a:cubicBezTo>
                      <a:pt x="13" y="48"/>
                      <a:pt x="20" y="51"/>
                      <a:pt x="29" y="51"/>
                    </a:cubicBezTo>
                    <a:cubicBezTo>
                      <a:pt x="36" y="51"/>
                      <a:pt x="42" y="50"/>
                      <a:pt x="46" y="47"/>
                    </a:cubicBezTo>
                    <a:cubicBezTo>
                      <a:pt x="50" y="45"/>
                      <a:pt x="53" y="42"/>
                      <a:pt x="55" y="38"/>
                    </a:cubicBezTo>
                    <a:cubicBezTo>
                      <a:pt x="58" y="34"/>
                      <a:pt x="59" y="30"/>
                      <a:pt x="59" y="25"/>
                    </a:cubicBezTo>
                    <a:cubicBezTo>
                      <a:pt x="59" y="18"/>
                      <a:pt x="56" y="12"/>
                      <a:pt x="51" y="7"/>
                    </a:cubicBezTo>
                    <a:cubicBezTo>
                      <a:pt x="46" y="2"/>
                      <a:pt x="39" y="0"/>
                      <a:pt x="30" y="0"/>
                    </a:cubicBezTo>
                    <a:close/>
                    <a:moveTo>
                      <a:pt x="30" y="10"/>
                    </a:moveTo>
                    <a:cubicBezTo>
                      <a:pt x="36" y="10"/>
                      <a:pt x="42" y="12"/>
                      <a:pt x="45" y="14"/>
                    </a:cubicBezTo>
                    <a:cubicBezTo>
                      <a:pt x="48" y="17"/>
                      <a:pt x="50" y="21"/>
                      <a:pt x="50" y="25"/>
                    </a:cubicBezTo>
                    <a:cubicBezTo>
                      <a:pt x="50" y="30"/>
                      <a:pt x="48" y="33"/>
                      <a:pt x="45" y="36"/>
                    </a:cubicBezTo>
                    <a:cubicBezTo>
                      <a:pt x="41" y="39"/>
                      <a:pt x="36" y="40"/>
                      <a:pt x="29" y="40"/>
                    </a:cubicBezTo>
                    <a:cubicBezTo>
                      <a:pt x="23" y="40"/>
                      <a:pt x="18" y="39"/>
                      <a:pt x="14" y="36"/>
                    </a:cubicBezTo>
                    <a:cubicBezTo>
                      <a:pt x="11" y="33"/>
                      <a:pt x="9" y="30"/>
                      <a:pt x="9" y="25"/>
                    </a:cubicBezTo>
                    <a:cubicBezTo>
                      <a:pt x="9" y="21"/>
                      <a:pt x="11" y="17"/>
                      <a:pt x="14" y="14"/>
                    </a:cubicBezTo>
                    <a:cubicBezTo>
                      <a:pt x="18" y="12"/>
                      <a:pt x="23" y="10"/>
                      <a:pt x="30"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82" name="Freeform 1157"/>
              <p:cNvSpPr>
                <a:spLocks/>
              </p:cNvSpPr>
              <p:nvPr/>
            </p:nvSpPr>
            <p:spPr bwMode="auto">
              <a:xfrm flipV="1">
                <a:off x="2871" y="2915"/>
                <a:ext cx="56" cy="52"/>
              </a:xfrm>
              <a:custGeom>
                <a:avLst/>
                <a:gdLst>
                  <a:gd name="T0" fmla="*/ 56 w 56"/>
                  <a:gd name="T1" fmla="*/ 0 h 52"/>
                  <a:gd name="T2" fmla="*/ 28 w 56"/>
                  <a:gd name="T3" fmla="*/ 20 h 52"/>
                  <a:gd name="T4" fmla="*/ 0 w 56"/>
                  <a:gd name="T5" fmla="*/ 1 h 52"/>
                  <a:gd name="T6" fmla="*/ 0 w 56"/>
                  <a:gd name="T7" fmla="*/ 13 h 52"/>
                  <a:gd name="T8" fmla="*/ 13 w 56"/>
                  <a:gd name="T9" fmla="*/ 22 h 52"/>
                  <a:gd name="T10" fmla="*/ 19 w 56"/>
                  <a:gd name="T11" fmla="*/ 26 h 52"/>
                  <a:gd name="T12" fmla="*/ 13 w 56"/>
                  <a:gd name="T13" fmla="*/ 30 h 52"/>
                  <a:gd name="T14" fmla="*/ 0 w 56"/>
                  <a:gd name="T15" fmla="*/ 40 h 52"/>
                  <a:gd name="T16" fmla="*/ 0 w 56"/>
                  <a:gd name="T17" fmla="*/ 52 h 52"/>
                  <a:gd name="T18" fmla="*/ 28 w 56"/>
                  <a:gd name="T19" fmla="*/ 32 h 52"/>
                  <a:gd name="T20" fmla="*/ 56 w 56"/>
                  <a:gd name="T21" fmla="*/ 51 h 52"/>
                  <a:gd name="T22" fmla="*/ 56 w 56"/>
                  <a:gd name="T23" fmla="*/ 39 h 52"/>
                  <a:gd name="T24" fmla="*/ 39 w 56"/>
                  <a:gd name="T25" fmla="*/ 28 h 52"/>
                  <a:gd name="T26" fmla="*/ 36 w 56"/>
                  <a:gd name="T27" fmla="*/ 26 h 52"/>
                  <a:gd name="T28" fmla="*/ 56 w 56"/>
                  <a:gd name="T29" fmla="*/ 12 h 52"/>
                  <a:gd name="T30" fmla="*/ 56 w 56"/>
                  <a:gd name="T31" fmla="*/ 0 h 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6"/>
                  <a:gd name="T49" fmla="*/ 0 h 52"/>
                  <a:gd name="T50" fmla="*/ 56 w 56"/>
                  <a:gd name="T51" fmla="*/ 52 h 5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6" h="52">
                    <a:moveTo>
                      <a:pt x="56" y="0"/>
                    </a:moveTo>
                    <a:lnTo>
                      <a:pt x="28" y="20"/>
                    </a:lnTo>
                    <a:lnTo>
                      <a:pt x="0" y="1"/>
                    </a:lnTo>
                    <a:lnTo>
                      <a:pt x="0" y="13"/>
                    </a:lnTo>
                    <a:lnTo>
                      <a:pt x="13" y="22"/>
                    </a:lnTo>
                    <a:cubicBezTo>
                      <a:pt x="15" y="24"/>
                      <a:pt x="17" y="25"/>
                      <a:pt x="19" y="26"/>
                    </a:cubicBezTo>
                    <a:cubicBezTo>
                      <a:pt x="17" y="28"/>
                      <a:pt x="15" y="29"/>
                      <a:pt x="13" y="30"/>
                    </a:cubicBezTo>
                    <a:lnTo>
                      <a:pt x="0" y="40"/>
                    </a:lnTo>
                    <a:lnTo>
                      <a:pt x="0" y="52"/>
                    </a:lnTo>
                    <a:lnTo>
                      <a:pt x="28" y="32"/>
                    </a:lnTo>
                    <a:lnTo>
                      <a:pt x="56" y="51"/>
                    </a:lnTo>
                    <a:lnTo>
                      <a:pt x="56" y="39"/>
                    </a:lnTo>
                    <a:lnTo>
                      <a:pt x="39" y="28"/>
                    </a:lnTo>
                    <a:lnTo>
                      <a:pt x="36" y="26"/>
                    </a:lnTo>
                    <a:lnTo>
                      <a:pt x="56" y="12"/>
                    </a:lnTo>
                    <a:lnTo>
                      <a:pt x="56"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83" name="Freeform 1158"/>
              <p:cNvSpPr>
                <a:spLocks noEditPoints="1"/>
              </p:cNvSpPr>
              <p:nvPr/>
            </p:nvSpPr>
            <p:spPr bwMode="auto">
              <a:xfrm flipV="1">
                <a:off x="2849" y="2897"/>
                <a:ext cx="78" cy="10"/>
              </a:xfrm>
              <a:custGeom>
                <a:avLst/>
                <a:gdLst>
                  <a:gd name="T0" fmla="*/ 10 w 78"/>
                  <a:gd name="T1" fmla="*/ 0 h 10"/>
                  <a:gd name="T2" fmla="*/ 0 w 78"/>
                  <a:gd name="T3" fmla="*/ 0 h 10"/>
                  <a:gd name="T4" fmla="*/ 0 w 78"/>
                  <a:gd name="T5" fmla="*/ 10 h 10"/>
                  <a:gd name="T6" fmla="*/ 10 w 78"/>
                  <a:gd name="T7" fmla="*/ 10 h 10"/>
                  <a:gd name="T8" fmla="*/ 10 w 78"/>
                  <a:gd name="T9" fmla="*/ 0 h 10"/>
                  <a:gd name="T10" fmla="*/ 78 w 78"/>
                  <a:gd name="T11" fmla="*/ 0 h 10"/>
                  <a:gd name="T12" fmla="*/ 22 w 78"/>
                  <a:gd name="T13" fmla="*/ 0 h 10"/>
                  <a:gd name="T14" fmla="*/ 22 w 78"/>
                  <a:gd name="T15" fmla="*/ 10 h 10"/>
                  <a:gd name="T16" fmla="*/ 78 w 78"/>
                  <a:gd name="T17" fmla="*/ 10 h 10"/>
                  <a:gd name="T18" fmla="*/ 78 w 78"/>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
                  <a:gd name="T31" fmla="*/ 0 h 10"/>
                  <a:gd name="T32" fmla="*/ 78 w 78"/>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 h="10">
                    <a:moveTo>
                      <a:pt x="10" y="0"/>
                    </a:moveTo>
                    <a:lnTo>
                      <a:pt x="0" y="0"/>
                    </a:lnTo>
                    <a:lnTo>
                      <a:pt x="0" y="10"/>
                    </a:lnTo>
                    <a:lnTo>
                      <a:pt x="10" y="10"/>
                    </a:lnTo>
                    <a:lnTo>
                      <a:pt x="10" y="0"/>
                    </a:lnTo>
                    <a:close/>
                    <a:moveTo>
                      <a:pt x="78" y="0"/>
                    </a:moveTo>
                    <a:lnTo>
                      <a:pt x="22" y="0"/>
                    </a:lnTo>
                    <a:lnTo>
                      <a:pt x="22" y="10"/>
                    </a:lnTo>
                    <a:lnTo>
                      <a:pt x="78" y="10"/>
                    </a:lnTo>
                    <a:lnTo>
                      <a:pt x="78"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84" name="Freeform 1159"/>
              <p:cNvSpPr>
                <a:spLocks noEditPoints="1"/>
              </p:cNvSpPr>
              <p:nvPr/>
            </p:nvSpPr>
            <p:spPr bwMode="auto">
              <a:xfrm flipV="1">
                <a:off x="2849" y="2840"/>
                <a:ext cx="79" cy="48"/>
              </a:xfrm>
              <a:custGeom>
                <a:avLst/>
                <a:gdLst>
                  <a:gd name="T0" fmla="*/ 78 w 79"/>
                  <a:gd name="T1" fmla="*/ 38 h 48"/>
                  <a:gd name="T2" fmla="*/ 69 w 79"/>
                  <a:gd name="T3" fmla="*/ 38 h 48"/>
                  <a:gd name="T4" fmla="*/ 79 w 79"/>
                  <a:gd name="T5" fmla="*/ 23 h 48"/>
                  <a:gd name="T6" fmla="*/ 75 w 79"/>
                  <a:gd name="T7" fmla="*/ 11 h 48"/>
                  <a:gd name="T8" fmla="*/ 65 w 79"/>
                  <a:gd name="T9" fmla="*/ 3 h 48"/>
                  <a:gd name="T10" fmla="*/ 50 w 79"/>
                  <a:gd name="T11" fmla="*/ 0 h 48"/>
                  <a:gd name="T12" fmla="*/ 35 w 79"/>
                  <a:gd name="T13" fmla="*/ 3 h 48"/>
                  <a:gd name="T14" fmla="*/ 24 w 79"/>
                  <a:gd name="T15" fmla="*/ 11 h 48"/>
                  <a:gd name="T16" fmla="*/ 20 w 79"/>
                  <a:gd name="T17" fmla="*/ 23 h 48"/>
                  <a:gd name="T18" fmla="*/ 23 w 79"/>
                  <a:gd name="T19" fmla="*/ 32 h 48"/>
                  <a:gd name="T20" fmla="*/ 29 w 79"/>
                  <a:gd name="T21" fmla="*/ 38 h 48"/>
                  <a:gd name="T22" fmla="*/ 0 w 79"/>
                  <a:gd name="T23" fmla="*/ 38 h 48"/>
                  <a:gd name="T24" fmla="*/ 0 w 79"/>
                  <a:gd name="T25" fmla="*/ 48 h 48"/>
                  <a:gd name="T26" fmla="*/ 78 w 79"/>
                  <a:gd name="T27" fmla="*/ 48 h 48"/>
                  <a:gd name="T28" fmla="*/ 78 w 79"/>
                  <a:gd name="T29" fmla="*/ 38 h 48"/>
                  <a:gd name="T30" fmla="*/ 50 w 79"/>
                  <a:gd name="T31" fmla="*/ 10 h 48"/>
                  <a:gd name="T32" fmla="*/ 65 w 79"/>
                  <a:gd name="T33" fmla="*/ 14 h 48"/>
                  <a:gd name="T34" fmla="*/ 70 w 79"/>
                  <a:gd name="T35" fmla="*/ 24 h 48"/>
                  <a:gd name="T36" fmla="*/ 65 w 79"/>
                  <a:gd name="T37" fmla="*/ 34 h 48"/>
                  <a:gd name="T38" fmla="*/ 50 w 79"/>
                  <a:gd name="T39" fmla="*/ 38 h 48"/>
                  <a:gd name="T40" fmla="*/ 35 w 79"/>
                  <a:gd name="T41" fmla="*/ 34 h 48"/>
                  <a:gd name="T42" fmla="*/ 29 w 79"/>
                  <a:gd name="T43" fmla="*/ 24 h 48"/>
                  <a:gd name="T44" fmla="*/ 34 w 79"/>
                  <a:gd name="T45" fmla="*/ 14 h 48"/>
                  <a:gd name="T46" fmla="*/ 50 w 79"/>
                  <a:gd name="T47" fmla="*/ 10 h 4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9"/>
                  <a:gd name="T73" fmla="*/ 0 h 48"/>
                  <a:gd name="T74" fmla="*/ 79 w 79"/>
                  <a:gd name="T75" fmla="*/ 48 h 4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9" h="48">
                    <a:moveTo>
                      <a:pt x="78" y="38"/>
                    </a:moveTo>
                    <a:lnTo>
                      <a:pt x="69" y="38"/>
                    </a:lnTo>
                    <a:cubicBezTo>
                      <a:pt x="76" y="35"/>
                      <a:pt x="79" y="30"/>
                      <a:pt x="79" y="23"/>
                    </a:cubicBezTo>
                    <a:cubicBezTo>
                      <a:pt x="79" y="19"/>
                      <a:pt x="78" y="15"/>
                      <a:pt x="75" y="11"/>
                    </a:cubicBezTo>
                    <a:cubicBezTo>
                      <a:pt x="73" y="8"/>
                      <a:pt x="69" y="5"/>
                      <a:pt x="65" y="3"/>
                    </a:cubicBezTo>
                    <a:cubicBezTo>
                      <a:pt x="61" y="1"/>
                      <a:pt x="55" y="0"/>
                      <a:pt x="50" y="0"/>
                    </a:cubicBezTo>
                    <a:cubicBezTo>
                      <a:pt x="44" y="0"/>
                      <a:pt x="39" y="1"/>
                      <a:pt x="35" y="3"/>
                    </a:cubicBezTo>
                    <a:cubicBezTo>
                      <a:pt x="30" y="5"/>
                      <a:pt x="26" y="7"/>
                      <a:pt x="24" y="11"/>
                    </a:cubicBezTo>
                    <a:cubicBezTo>
                      <a:pt x="22" y="15"/>
                      <a:pt x="20" y="19"/>
                      <a:pt x="20" y="23"/>
                    </a:cubicBezTo>
                    <a:cubicBezTo>
                      <a:pt x="20" y="26"/>
                      <a:pt x="21" y="29"/>
                      <a:pt x="23" y="32"/>
                    </a:cubicBezTo>
                    <a:cubicBezTo>
                      <a:pt x="25" y="35"/>
                      <a:pt x="27" y="37"/>
                      <a:pt x="29" y="38"/>
                    </a:cubicBezTo>
                    <a:lnTo>
                      <a:pt x="0" y="38"/>
                    </a:lnTo>
                    <a:lnTo>
                      <a:pt x="0" y="48"/>
                    </a:lnTo>
                    <a:lnTo>
                      <a:pt x="78" y="48"/>
                    </a:lnTo>
                    <a:lnTo>
                      <a:pt x="78" y="38"/>
                    </a:lnTo>
                    <a:close/>
                    <a:moveTo>
                      <a:pt x="50" y="10"/>
                    </a:moveTo>
                    <a:cubicBezTo>
                      <a:pt x="56" y="10"/>
                      <a:pt x="62" y="12"/>
                      <a:pt x="65" y="14"/>
                    </a:cubicBezTo>
                    <a:cubicBezTo>
                      <a:pt x="68" y="17"/>
                      <a:pt x="70" y="20"/>
                      <a:pt x="70" y="24"/>
                    </a:cubicBezTo>
                    <a:cubicBezTo>
                      <a:pt x="70" y="28"/>
                      <a:pt x="68" y="31"/>
                      <a:pt x="65" y="34"/>
                    </a:cubicBezTo>
                    <a:cubicBezTo>
                      <a:pt x="62" y="37"/>
                      <a:pt x="57" y="38"/>
                      <a:pt x="50" y="38"/>
                    </a:cubicBezTo>
                    <a:cubicBezTo>
                      <a:pt x="43" y="38"/>
                      <a:pt x="38" y="37"/>
                      <a:pt x="35" y="34"/>
                    </a:cubicBezTo>
                    <a:cubicBezTo>
                      <a:pt x="31" y="31"/>
                      <a:pt x="29" y="28"/>
                      <a:pt x="29" y="24"/>
                    </a:cubicBezTo>
                    <a:cubicBezTo>
                      <a:pt x="29" y="20"/>
                      <a:pt x="31" y="17"/>
                      <a:pt x="34" y="14"/>
                    </a:cubicBezTo>
                    <a:cubicBezTo>
                      <a:pt x="38" y="11"/>
                      <a:pt x="43" y="10"/>
                      <a:pt x="50"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85" name="Freeform 1160"/>
              <p:cNvSpPr>
                <a:spLocks noEditPoints="1"/>
              </p:cNvSpPr>
              <p:nvPr/>
            </p:nvSpPr>
            <p:spPr bwMode="auto">
              <a:xfrm flipV="1">
                <a:off x="2849" y="2814"/>
                <a:ext cx="78" cy="10"/>
              </a:xfrm>
              <a:custGeom>
                <a:avLst/>
                <a:gdLst>
                  <a:gd name="T0" fmla="*/ 10 w 78"/>
                  <a:gd name="T1" fmla="*/ 0 h 10"/>
                  <a:gd name="T2" fmla="*/ 0 w 78"/>
                  <a:gd name="T3" fmla="*/ 0 h 10"/>
                  <a:gd name="T4" fmla="*/ 0 w 78"/>
                  <a:gd name="T5" fmla="*/ 10 h 10"/>
                  <a:gd name="T6" fmla="*/ 10 w 78"/>
                  <a:gd name="T7" fmla="*/ 10 h 10"/>
                  <a:gd name="T8" fmla="*/ 10 w 78"/>
                  <a:gd name="T9" fmla="*/ 0 h 10"/>
                  <a:gd name="T10" fmla="*/ 78 w 78"/>
                  <a:gd name="T11" fmla="*/ 0 h 10"/>
                  <a:gd name="T12" fmla="*/ 22 w 78"/>
                  <a:gd name="T13" fmla="*/ 0 h 10"/>
                  <a:gd name="T14" fmla="*/ 22 w 78"/>
                  <a:gd name="T15" fmla="*/ 10 h 10"/>
                  <a:gd name="T16" fmla="*/ 78 w 78"/>
                  <a:gd name="T17" fmla="*/ 10 h 10"/>
                  <a:gd name="T18" fmla="*/ 78 w 78"/>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
                  <a:gd name="T31" fmla="*/ 0 h 10"/>
                  <a:gd name="T32" fmla="*/ 78 w 78"/>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 h="10">
                    <a:moveTo>
                      <a:pt x="10" y="0"/>
                    </a:moveTo>
                    <a:lnTo>
                      <a:pt x="0" y="0"/>
                    </a:lnTo>
                    <a:lnTo>
                      <a:pt x="0" y="10"/>
                    </a:lnTo>
                    <a:lnTo>
                      <a:pt x="10" y="10"/>
                    </a:lnTo>
                    <a:lnTo>
                      <a:pt x="10" y="0"/>
                    </a:lnTo>
                    <a:close/>
                    <a:moveTo>
                      <a:pt x="78" y="0"/>
                    </a:moveTo>
                    <a:lnTo>
                      <a:pt x="22" y="0"/>
                    </a:lnTo>
                    <a:lnTo>
                      <a:pt x="22" y="10"/>
                    </a:lnTo>
                    <a:lnTo>
                      <a:pt x="78" y="10"/>
                    </a:lnTo>
                    <a:lnTo>
                      <a:pt x="78"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86" name="Freeform 1161"/>
              <p:cNvSpPr>
                <a:spLocks/>
              </p:cNvSpPr>
              <p:nvPr/>
            </p:nvSpPr>
            <p:spPr bwMode="auto">
              <a:xfrm flipV="1">
                <a:off x="2871" y="2758"/>
                <a:ext cx="56" cy="48"/>
              </a:xfrm>
              <a:custGeom>
                <a:avLst/>
                <a:gdLst>
                  <a:gd name="T0" fmla="*/ 56 w 56"/>
                  <a:gd name="T1" fmla="*/ 0 h 48"/>
                  <a:gd name="T2" fmla="*/ 47 w 56"/>
                  <a:gd name="T3" fmla="*/ 0 h 48"/>
                  <a:gd name="T4" fmla="*/ 7 w 56"/>
                  <a:gd name="T5" fmla="*/ 34 h 48"/>
                  <a:gd name="T6" fmla="*/ 9 w 56"/>
                  <a:gd name="T7" fmla="*/ 24 h 48"/>
                  <a:gd name="T8" fmla="*/ 9 w 56"/>
                  <a:gd name="T9" fmla="*/ 3 h 48"/>
                  <a:gd name="T10" fmla="*/ 0 w 56"/>
                  <a:gd name="T11" fmla="*/ 3 h 48"/>
                  <a:gd name="T12" fmla="*/ 0 w 56"/>
                  <a:gd name="T13" fmla="*/ 47 h 48"/>
                  <a:gd name="T14" fmla="*/ 6 w 56"/>
                  <a:gd name="T15" fmla="*/ 47 h 48"/>
                  <a:gd name="T16" fmla="*/ 42 w 56"/>
                  <a:gd name="T17" fmla="*/ 18 h 48"/>
                  <a:gd name="T18" fmla="*/ 48 w 56"/>
                  <a:gd name="T19" fmla="*/ 12 h 48"/>
                  <a:gd name="T20" fmla="*/ 47 w 56"/>
                  <a:gd name="T21" fmla="*/ 24 h 48"/>
                  <a:gd name="T22" fmla="*/ 47 w 56"/>
                  <a:gd name="T23" fmla="*/ 48 h 48"/>
                  <a:gd name="T24" fmla="*/ 56 w 56"/>
                  <a:gd name="T25" fmla="*/ 48 h 48"/>
                  <a:gd name="T26" fmla="*/ 56 w 56"/>
                  <a:gd name="T27" fmla="*/ 0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48"/>
                  <a:gd name="T44" fmla="*/ 56 w 56"/>
                  <a:gd name="T45" fmla="*/ 48 h 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48">
                    <a:moveTo>
                      <a:pt x="56" y="0"/>
                    </a:moveTo>
                    <a:lnTo>
                      <a:pt x="47" y="0"/>
                    </a:lnTo>
                    <a:lnTo>
                      <a:pt x="7" y="34"/>
                    </a:lnTo>
                    <a:cubicBezTo>
                      <a:pt x="8" y="30"/>
                      <a:pt x="9" y="27"/>
                      <a:pt x="9" y="24"/>
                    </a:cubicBezTo>
                    <a:lnTo>
                      <a:pt x="9" y="3"/>
                    </a:lnTo>
                    <a:lnTo>
                      <a:pt x="0" y="3"/>
                    </a:lnTo>
                    <a:lnTo>
                      <a:pt x="0" y="47"/>
                    </a:lnTo>
                    <a:lnTo>
                      <a:pt x="6" y="47"/>
                    </a:lnTo>
                    <a:lnTo>
                      <a:pt x="42" y="18"/>
                    </a:lnTo>
                    <a:lnTo>
                      <a:pt x="48" y="12"/>
                    </a:lnTo>
                    <a:cubicBezTo>
                      <a:pt x="47" y="17"/>
                      <a:pt x="47" y="20"/>
                      <a:pt x="47" y="24"/>
                    </a:cubicBezTo>
                    <a:lnTo>
                      <a:pt x="47" y="48"/>
                    </a:lnTo>
                    <a:lnTo>
                      <a:pt x="56" y="48"/>
                    </a:lnTo>
                    <a:lnTo>
                      <a:pt x="56"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87" name="Freeform 1162"/>
              <p:cNvSpPr>
                <a:spLocks noEditPoints="1"/>
              </p:cNvSpPr>
              <p:nvPr/>
            </p:nvSpPr>
            <p:spPr bwMode="auto">
              <a:xfrm flipV="1">
                <a:off x="2869" y="2700"/>
                <a:ext cx="59" cy="52"/>
              </a:xfrm>
              <a:custGeom>
                <a:avLst/>
                <a:gdLst>
                  <a:gd name="T0" fmla="*/ 41 w 59"/>
                  <a:gd name="T1" fmla="*/ 42 h 52"/>
                  <a:gd name="T2" fmla="*/ 42 w 59"/>
                  <a:gd name="T3" fmla="*/ 52 h 52"/>
                  <a:gd name="T4" fmla="*/ 54 w 59"/>
                  <a:gd name="T5" fmla="*/ 43 h 52"/>
                  <a:gd name="T6" fmla="*/ 59 w 59"/>
                  <a:gd name="T7" fmla="*/ 27 h 52"/>
                  <a:gd name="T8" fmla="*/ 51 w 59"/>
                  <a:gd name="T9" fmla="*/ 7 h 52"/>
                  <a:gd name="T10" fmla="*/ 30 w 59"/>
                  <a:gd name="T11" fmla="*/ 0 h 52"/>
                  <a:gd name="T12" fmla="*/ 8 w 59"/>
                  <a:gd name="T13" fmla="*/ 7 h 52"/>
                  <a:gd name="T14" fmla="*/ 0 w 59"/>
                  <a:gd name="T15" fmla="*/ 26 h 52"/>
                  <a:gd name="T16" fmla="*/ 8 w 59"/>
                  <a:gd name="T17" fmla="*/ 45 h 52"/>
                  <a:gd name="T18" fmla="*/ 29 w 59"/>
                  <a:gd name="T19" fmla="*/ 52 h 52"/>
                  <a:gd name="T20" fmla="*/ 32 w 59"/>
                  <a:gd name="T21" fmla="*/ 52 h 52"/>
                  <a:gd name="T22" fmla="*/ 32 w 59"/>
                  <a:gd name="T23" fmla="*/ 10 h 52"/>
                  <a:gd name="T24" fmla="*/ 45 w 59"/>
                  <a:gd name="T25" fmla="*/ 15 h 52"/>
                  <a:gd name="T26" fmla="*/ 50 w 59"/>
                  <a:gd name="T27" fmla="*/ 27 h 52"/>
                  <a:gd name="T28" fmla="*/ 48 w 59"/>
                  <a:gd name="T29" fmla="*/ 36 h 52"/>
                  <a:gd name="T30" fmla="*/ 41 w 59"/>
                  <a:gd name="T31" fmla="*/ 42 h 52"/>
                  <a:gd name="T32" fmla="*/ 23 w 59"/>
                  <a:gd name="T33" fmla="*/ 10 h 52"/>
                  <a:gd name="T34" fmla="*/ 23 w 59"/>
                  <a:gd name="T35" fmla="*/ 42 h 52"/>
                  <a:gd name="T36" fmla="*/ 14 w 59"/>
                  <a:gd name="T37" fmla="*/ 38 h 52"/>
                  <a:gd name="T38" fmla="*/ 9 w 59"/>
                  <a:gd name="T39" fmla="*/ 26 h 52"/>
                  <a:gd name="T40" fmla="*/ 13 w 59"/>
                  <a:gd name="T41" fmla="*/ 15 h 52"/>
                  <a:gd name="T42" fmla="*/ 23 w 59"/>
                  <a:gd name="T43" fmla="*/ 10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
                  <a:gd name="T67" fmla="*/ 0 h 52"/>
                  <a:gd name="T68" fmla="*/ 59 w 59"/>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 h="52">
                    <a:moveTo>
                      <a:pt x="41" y="42"/>
                    </a:moveTo>
                    <a:lnTo>
                      <a:pt x="42" y="52"/>
                    </a:lnTo>
                    <a:cubicBezTo>
                      <a:pt x="47" y="50"/>
                      <a:pt x="52" y="47"/>
                      <a:pt x="54" y="43"/>
                    </a:cubicBezTo>
                    <a:cubicBezTo>
                      <a:pt x="57" y="39"/>
                      <a:pt x="59" y="33"/>
                      <a:pt x="59" y="27"/>
                    </a:cubicBezTo>
                    <a:cubicBezTo>
                      <a:pt x="59" y="19"/>
                      <a:pt x="56" y="12"/>
                      <a:pt x="51" y="7"/>
                    </a:cubicBezTo>
                    <a:cubicBezTo>
                      <a:pt x="46" y="3"/>
                      <a:pt x="39" y="0"/>
                      <a:pt x="30" y="0"/>
                    </a:cubicBezTo>
                    <a:cubicBezTo>
                      <a:pt x="21" y="0"/>
                      <a:pt x="13" y="3"/>
                      <a:pt x="8" y="7"/>
                    </a:cubicBezTo>
                    <a:cubicBezTo>
                      <a:pt x="3" y="12"/>
                      <a:pt x="0" y="19"/>
                      <a:pt x="0" y="26"/>
                    </a:cubicBezTo>
                    <a:cubicBezTo>
                      <a:pt x="0" y="34"/>
                      <a:pt x="3" y="40"/>
                      <a:pt x="8" y="45"/>
                    </a:cubicBezTo>
                    <a:cubicBezTo>
                      <a:pt x="13" y="49"/>
                      <a:pt x="20" y="52"/>
                      <a:pt x="29" y="52"/>
                    </a:cubicBezTo>
                    <a:cubicBezTo>
                      <a:pt x="30" y="52"/>
                      <a:pt x="31" y="52"/>
                      <a:pt x="32" y="52"/>
                    </a:cubicBezTo>
                    <a:lnTo>
                      <a:pt x="32" y="10"/>
                    </a:lnTo>
                    <a:cubicBezTo>
                      <a:pt x="38" y="11"/>
                      <a:pt x="42" y="12"/>
                      <a:pt x="45" y="15"/>
                    </a:cubicBezTo>
                    <a:cubicBezTo>
                      <a:pt x="48" y="19"/>
                      <a:pt x="50" y="22"/>
                      <a:pt x="50" y="27"/>
                    </a:cubicBezTo>
                    <a:cubicBezTo>
                      <a:pt x="50" y="30"/>
                      <a:pt x="49" y="33"/>
                      <a:pt x="48" y="36"/>
                    </a:cubicBezTo>
                    <a:cubicBezTo>
                      <a:pt x="46" y="38"/>
                      <a:pt x="44" y="40"/>
                      <a:pt x="41" y="42"/>
                    </a:cubicBezTo>
                    <a:close/>
                    <a:moveTo>
                      <a:pt x="23" y="10"/>
                    </a:moveTo>
                    <a:lnTo>
                      <a:pt x="23" y="42"/>
                    </a:lnTo>
                    <a:cubicBezTo>
                      <a:pt x="19" y="41"/>
                      <a:pt x="16" y="40"/>
                      <a:pt x="14" y="38"/>
                    </a:cubicBezTo>
                    <a:cubicBezTo>
                      <a:pt x="11" y="35"/>
                      <a:pt x="9" y="31"/>
                      <a:pt x="9" y="26"/>
                    </a:cubicBezTo>
                    <a:cubicBezTo>
                      <a:pt x="9" y="22"/>
                      <a:pt x="11" y="18"/>
                      <a:pt x="13" y="15"/>
                    </a:cubicBezTo>
                    <a:cubicBezTo>
                      <a:pt x="16" y="12"/>
                      <a:pt x="19" y="11"/>
                      <a:pt x="23"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88" name="Freeform 1163"/>
              <p:cNvSpPr>
                <a:spLocks noEditPoints="1"/>
              </p:cNvSpPr>
              <p:nvPr/>
            </p:nvSpPr>
            <p:spPr bwMode="auto">
              <a:xfrm flipV="1">
                <a:off x="2849" y="2644"/>
                <a:ext cx="79" cy="48"/>
              </a:xfrm>
              <a:custGeom>
                <a:avLst/>
                <a:gdLst>
                  <a:gd name="T0" fmla="*/ 78 w 79"/>
                  <a:gd name="T1" fmla="*/ 38 h 48"/>
                  <a:gd name="T2" fmla="*/ 69 w 79"/>
                  <a:gd name="T3" fmla="*/ 38 h 48"/>
                  <a:gd name="T4" fmla="*/ 79 w 79"/>
                  <a:gd name="T5" fmla="*/ 23 h 48"/>
                  <a:gd name="T6" fmla="*/ 75 w 79"/>
                  <a:gd name="T7" fmla="*/ 11 h 48"/>
                  <a:gd name="T8" fmla="*/ 65 w 79"/>
                  <a:gd name="T9" fmla="*/ 3 h 48"/>
                  <a:gd name="T10" fmla="*/ 50 w 79"/>
                  <a:gd name="T11" fmla="*/ 0 h 48"/>
                  <a:gd name="T12" fmla="*/ 35 w 79"/>
                  <a:gd name="T13" fmla="*/ 2 h 48"/>
                  <a:gd name="T14" fmla="*/ 24 w 79"/>
                  <a:gd name="T15" fmla="*/ 11 h 48"/>
                  <a:gd name="T16" fmla="*/ 20 w 79"/>
                  <a:gd name="T17" fmla="*/ 23 h 48"/>
                  <a:gd name="T18" fmla="*/ 23 w 79"/>
                  <a:gd name="T19" fmla="*/ 32 h 48"/>
                  <a:gd name="T20" fmla="*/ 29 w 79"/>
                  <a:gd name="T21" fmla="*/ 38 h 48"/>
                  <a:gd name="T22" fmla="*/ 0 w 79"/>
                  <a:gd name="T23" fmla="*/ 38 h 48"/>
                  <a:gd name="T24" fmla="*/ 0 w 79"/>
                  <a:gd name="T25" fmla="*/ 48 h 48"/>
                  <a:gd name="T26" fmla="*/ 78 w 79"/>
                  <a:gd name="T27" fmla="*/ 48 h 48"/>
                  <a:gd name="T28" fmla="*/ 78 w 79"/>
                  <a:gd name="T29" fmla="*/ 38 h 48"/>
                  <a:gd name="T30" fmla="*/ 50 w 79"/>
                  <a:gd name="T31" fmla="*/ 10 h 48"/>
                  <a:gd name="T32" fmla="*/ 65 w 79"/>
                  <a:gd name="T33" fmla="*/ 14 h 48"/>
                  <a:gd name="T34" fmla="*/ 70 w 79"/>
                  <a:gd name="T35" fmla="*/ 24 h 48"/>
                  <a:gd name="T36" fmla="*/ 65 w 79"/>
                  <a:gd name="T37" fmla="*/ 34 h 48"/>
                  <a:gd name="T38" fmla="*/ 50 w 79"/>
                  <a:gd name="T39" fmla="*/ 38 h 48"/>
                  <a:gd name="T40" fmla="*/ 35 w 79"/>
                  <a:gd name="T41" fmla="*/ 34 h 48"/>
                  <a:gd name="T42" fmla="*/ 29 w 79"/>
                  <a:gd name="T43" fmla="*/ 24 h 48"/>
                  <a:gd name="T44" fmla="*/ 34 w 79"/>
                  <a:gd name="T45" fmla="*/ 14 h 48"/>
                  <a:gd name="T46" fmla="*/ 50 w 79"/>
                  <a:gd name="T47" fmla="*/ 10 h 4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9"/>
                  <a:gd name="T73" fmla="*/ 0 h 48"/>
                  <a:gd name="T74" fmla="*/ 79 w 79"/>
                  <a:gd name="T75" fmla="*/ 48 h 4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9" h="48">
                    <a:moveTo>
                      <a:pt x="78" y="38"/>
                    </a:moveTo>
                    <a:lnTo>
                      <a:pt x="69" y="38"/>
                    </a:lnTo>
                    <a:cubicBezTo>
                      <a:pt x="76" y="35"/>
                      <a:pt x="79" y="30"/>
                      <a:pt x="79" y="23"/>
                    </a:cubicBezTo>
                    <a:cubicBezTo>
                      <a:pt x="79" y="19"/>
                      <a:pt x="78" y="15"/>
                      <a:pt x="75" y="11"/>
                    </a:cubicBezTo>
                    <a:cubicBezTo>
                      <a:pt x="73" y="7"/>
                      <a:pt x="69" y="5"/>
                      <a:pt x="65" y="3"/>
                    </a:cubicBezTo>
                    <a:cubicBezTo>
                      <a:pt x="61" y="1"/>
                      <a:pt x="55" y="0"/>
                      <a:pt x="50" y="0"/>
                    </a:cubicBezTo>
                    <a:cubicBezTo>
                      <a:pt x="44" y="0"/>
                      <a:pt x="39" y="1"/>
                      <a:pt x="35" y="2"/>
                    </a:cubicBezTo>
                    <a:cubicBezTo>
                      <a:pt x="30" y="4"/>
                      <a:pt x="26" y="7"/>
                      <a:pt x="24" y="11"/>
                    </a:cubicBezTo>
                    <a:cubicBezTo>
                      <a:pt x="22" y="14"/>
                      <a:pt x="20" y="18"/>
                      <a:pt x="20" y="23"/>
                    </a:cubicBezTo>
                    <a:cubicBezTo>
                      <a:pt x="20" y="26"/>
                      <a:pt x="21" y="29"/>
                      <a:pt x="23" y="32"/>
                    </a:cubicBezTo>
                    <a:cubicBezTo>
                      <a:pt x="25" y="34"/>
                      <a:pt x="27" y="36"/>
                      <a:pt x="29" y="38"/>
                    </a:cubicBezTo>
                    <a:lnTo>
                      <a:pt x="0" y="38"/>
                    </a:lnTo>
                    <a:lnTo>
                      <a:pt x="0" y="48"/>
                    </a:lnTo>
                    <a:lnTo>
                      <a:pt x="78" y="48"/>
                    </a:lnTo>
                    <a:lnTo>
                      <a:pt x="78" y="38"/>
                    </a:lnTo>
                    <a:close/>
                    <a:moveTo>
                      <a:pt x="50" y="10"/>
                    </a:moveTo>
                    <a:cubicBezTo>
                      <a:pt x="56" y="10"/>
                      <a:pt x="62" y="11"/>
                      <a:pt x="65" y="14"/>
                    </a:cubicBezTo>
                    <a:cubicBezTo>
                      <a:pt x="68" y="17"/>
                      <a:pt x="70" y="20"/>
                      <a:pt x="70" y="24"/>
                    </a:cubicBezTo>
                    <a:cubicBezTo>
                      <a:pt x="70" y="28"/>
                      <a:pt x="68" y="31"/>
                      <a:pt x="65" y="34"/>
                    </a:cubicBezTo>
                    <a:cubicBezTo>
                      <a:pt x="62" y="37"/>
                      <a:pt x="57" y="38"/>
                      <a:pt x="50" y="38"/>
                    </a:cubicBezTo>
                    <a:cubicBezTo>
                      <a:pt x="43" y="38"/>
                      <a:pt x="38" y="37"/>
                      <a:pt x="35" y="34"/>
                    </a:cubicBezTo>
                    <a:cubicBezTo>
                      <a:pt x="31" y="31"/>
                      <a:pt x="29" y="28"/>
                      <a:pt x="29" y="24"/>
                    </a:cubicBezTo>
                    <a:cubicBezTo>
                      <a:pt x="29" y="20"/>
                      <a:pt x="31" y="16"/>
                      <a:pt x="34" y="14"/>
                    </a:cubicBezTo>
                    <a:cubicBezTo>
                      <a:pt x="38" y="11"/>
                      <a:pt x="43" y="10"/>
                      <a:pt x="50"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89" name="Freeform 1164"/>
              <p:cNvSpPr>
                <a:spLocks/>
              </p:cNvSpPr>
              <p:nvPr/>
            </p:nvSpPr>
            <p:spPr bwMode="auto">
              <a:xfrm flipV="1">
                <a:off x="2917" y="2616"/>
                <a:ext cx="26" cy="10"/>
              </a:xfrm>
              <a:custGeom>
                <a:avLst/>
                <a:gdLst>
                  <a:gd name="T0" fmla="*/ 10 w 26"/>
                  <a:gd name="T1" fmla="*/ 0 h 10"/>
                  <a:gd name="T2" fmla="*/ 0 w 26"/>
                  <a:gd name="T3" fmla="*/ 0 h 10"/>
                  <a:gd name="T4" fmla="*/ 0 w 26"/>
                  <a:gd name="T5" fmla="*/ 10 h 10"/>
                  <a:gd name="T6" fmla="*/ 10 w 26"/>
                  <a:gd name="T7" fmla="*/ 10 h 10"/>
                  <a:gd name="T8" fmla="*/ 20 w 26"/>
                  <a:gd name="T9" fmla="*/ 8 h 10"/>
                  <a:gd name="T10" fmla="*/ 26 w 26"/>
                  <a:gd name="T11" fmla="*/ 2 h 10"/>
                  <a:gd name="T12" fmla="*/ 22 w 26"/>
                  <a:gd name="T13" fmla="*/ 0 h 10"/>
                  <a:gd name="T14" fmla="*/ 18 w 26"/>
                  <a:gd name="T15" fmla="*/ 4 h 10"/>
                  <a:gd name="T16" fmla="*/ 10 w 26"/>
                  <a:gd name="T17" fmla="*/ 5 h 10"/>
                  <a:gd name="T18" fmla="*/ 10 w 26"/>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10"/>
                  <a:gd name="T32" fmla="*/ 26 w 26"/>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10">
                    <a:moveTo>
                      <a:pt x="10" y="0"/>
                    </a:moveTo>
                    <a:lnTo>
                      <a:pt x="0" y="0"/>
                    </a:lnTo>
                    <a:lnTo>
                      <a:pt x="0" y="10"/>
                    </a:lnTo>
                    <a:lnTo>
                      <a:pt x="10" y="10"/>
                    </a:lnTo>
                    <a:cubicBezTo>
                      <a:pt x="14" y="10"/>
                      <a:pt x="17" y="10"/>
                      <a:pt x="20" y="8"/>
                    </a:cubicBezTo>
                    <a:cubicBezTo>
                      <a:pt x="22" y="7"/>
                      <a:pt x="24" y="5"/>
                      <a:pt x="26" y="2"/>
                    </a:cubicBezTo>
                    <a:lnTo>
                      <a:pt x="22" y="0"/>
                    </a:lnTo>
                    <a:cubicBezTo>
                      <a:pt x="21" y="2"/>
                      <a:pt x="20" y="3"/>
                      <a:pt x="18" y="4"/>
                    </a:cubicBezTo>
                    <a:cubicBezTo>
                      <a:pt x="16" y="5"/>
                      <a:pt x="13" y="5"/>
                      <a:pt x="10" y="5"/>
                    </a:cubicBezTo>
                    <a:lnTo>
                      <a:pt x="10"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90" name="Freeform 1165"/>
              <p:cNvSpPr>
                <a:spLocks/>
              </p:cNvSpPr>
              <p:nvPr/>
            </p:nvSpPr>
            <p:spPr bwMode="auto">
              <a:xfrm flipV="1">
                <a:off x="2978" y="3259"/>
                <a:ext cx="77" cy="52"/>
              </a:xfrm>
              <a:custGeom>
                <a:avLst/>
                <a:gdLst>
                  <a:gd name="T0" fmla="*/ 77 w 77"/>
                  <a:gd name="T1" fmla="*/ 0 h 52"/>
                  <a:gd name="T2" fmla="*/ 0 w 77"/>
                  <a:gd name="T3" fmla="*/ 0 h 52"/>
                  <a:gd name="T4" fmla="*/ 0 w 77"/>
                  <a:gd name="T5" fmla="*/ 52 h 52"/>
                  <a:gd name="T6" fmla="*/ 9 w 77"/>
                  <a:gd name="T7" fmla="*/ 52 h 52"/>
                  <a:gd name="T8" fmla="*/ 9 w 77"/>
                  <a:gd name="T9" fmla="*/ 10 h 52"/>
                  <a:gd name="T10" fmla="*/ 34 w 77"/>
                  <a:gd name="T11" fmla="*/ 10 h 52"/>
                  <a:gd name="T12" fmla="*/ 34 w 77"/>
                  <a:gd name="T13" fmla="*/ 45 h 52"/>
                  <a:gd name="T14" fmla="*/ 43 w 77"/>
                  <a:gd name="T15" fmla="*/ 45 h 52"/>
                  <a:gd name="T16" fmla="*/ 43 w 77"/>
                  <a:gd name="T17" fmla="*/ 10 h 52"/>
                  <a:gd name="T18" fmla="*/ 77 w 77"/>
                  <a:gd name="T19" fmla="*/ 10 h 52"/>
                  <a:gd name="T20" fmla="*/ 77 w 77"/>
                  <a:gd name="T21" fmla="*/ 0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7"/>
                  <a:gd name="T34" fmla="*/ 0 h 52"/>
                  <a:gd name="T35" fmla="*/ 77 w 77"/>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7" h="52">
                    <a:moveTo>
                      <a:pt x="77" y="0"/>
                    </a:moveTo>
                    <a:lnTo>
                      <a:pt x="0" y="0"/>
                    </a:lnTo>
                    <a:lnTo>
                      <a:pt x="0" y="52"/>
                    </a:lnTo>
                    <a:lnTo>
                      <a:pt x="9" y="52"/>
                    </a:lnTo>
                    <a:lnTo>
                      <a:pt x="9" y="10"/>
                    </a:lnTo>
                    <a:lnTo>
                      <a:pt x="34" y="10"/>
                    </a:lnTo>
                    <a:lnTo>
                      <a:pt x="34" y="45"/>
                    </a:lnTo>
                    <a:lnTo>
                      <a:pt x="43" y="45"/>
                    </a:lnTo>
                    <a:lnTo>
                      <a:pt x="43" y="10"/>
                    </a:lnTo>
                    <a:lnTo>
                      <a:pt x="77" y="10"/>
                    </a:lnTo>
                    <a:lnTo>
                      <a:pt x="77"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91" name="Freeform 1166"/>
              <p:cNvSpPr>
                <a:spLocks noEditPoints="1"/>
              </p:cNvSpPr>
              <p:nvPr/>
            </p:nvSpPr>
            <p:spPr bwMode="auto">
              <a:xfrm flipV="1">
                <a:off x="2998" y="3199"/>
                <a:ext cx="59" cy="51"/>
              </a:xfrm>
              <a:custGeom>
                <a:avLst/>
                <a:gdLst>
                  <a:gd name="T0" fmla="*/ 41 w 59"/>
                  <a:gd name="T1" fmla="*/ 41 h 51"/>
                  <a:gd name="T2" fmla="*/ 42 w 59"/>
                  <a:gd name="T3" fmla="*/ 51 h 51"/>
                  <a:gd name="T4" fmla="*/ 54 w 59"/>
                  <a:gd name="T5" fmla="*/ 43 h 51"/>
                  <a:gd name="T6" fmla="*/ 59 w 59"/>
                  <a:gd name="T7" fmla="*/ 27 h 51"/>
                  <a:gd name="T8" fmla="*/ 51 w 59"/>
                  <a:gd name="T9" fmla="*/ 7 h 51"/>
                  <a:gd name="T10" fmla="*/ 30 w 59"/>
                  <a:gd name="T11" fmla="*/ 0 h 51"/>
                  <a:gd name="T12" fmla="*/ 8 w 59"/>
                  <a:gd name="T13" fmla="*/ 7 h 51"/>
                  <a:gd name="T14" fmla="*/ 0 w 59"/>
                  <a:gd name="T15" fmla="*/ 26 h 51"/>
                  <a:gd name="T16" fmla="*/ 8 w 59"/>
                  <a:gd name="T17" fmla="*/ 44 h 51"/>
                  <a:gd name="T18" fmla="*/ 29 w 59"/>
                  <a:gd name="T19" fmla="*/ 51 h 51"/>
                  <a:gd name="T20" fmla="*/ 32 w 59"/>
                  <a:gd name="T21" fmla="*/ 51 h 51"/>
                  <a:gd name="T22" fmla="*/ 32 w 59"/>
                  <a:gd name="T23" fmla="*/ 10 h 51"/>
                  <a:gd name="T24" fmla="*/ 45 w 59"/>
                  <a:gd name="T25" fmla="*/ 15 h 51"/>
                  <a:gd name="T26" fmla="*/ 50 w 59"/>
                  <a:gd name="T27" fmla="*/ 27 h 51"/>
                  <a:gd name="T28" fmla="*/ 47 w 59"/>
                  <a:gd name="T29" fmla="*/ 35 h 51"/>
                  <a:gd name="T30" fmla="*/ 41 w 59"/>
                  <a:gd name="T31" fmla="*/ 41 h 51"/>
                  <a:gd name="T32" fmla="*/ 23 w 59"/>
                  <a:gd name="T33" fmla="*/ 10 h 51"/>
                  <a:gd name="T34" fmla="*/ 23 w 59"/>
                  <a:gd name="T35" fmla="*/ 41 h 51"/>
                  <a:gd name="T36" fmla="*/ 14 w 59"/>
                  <a:gd name="T37" fmla="*/ 38 h 51"/>
                  <a:gd name="T38" fmla="*/ 9 w 59"/>
                  <a:gd name="T39" fmla="*/ 26 h 51"/>
                  <a:gd name="T40" fmla="*/ 13 w 59"/>
                  <a:gd name="T41" fmla="*/ 15 h 51"/>
                  <a:gd name="T42" fmla="*/ 23 w 59"/>
                  <a:gd name="T43" fmla="*/ 10 h 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
                  <a:gd name="T67" fmla="*/ 0 h 51"/>
                  <a:gd name="T68" fmla="*/ 59 w 59"/>
                  <a:gd name="T69" fmla="*/ 51 h 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 h="51">
                    <a:moveTo>
                      <a:pt x="41" y="41"/>
                    </a:moveTo>
                    <a:lnTo>
                      <a:pt x="42" y="51"/>
                    </a:lnTo>
                    <a:cubicBezTo>
                      <a:pt x="47" y="50"/>
                      <a:pt x="51" y="47"/>
                      <a:pt x="54" y="43"/>
                    </a:cubicBezTo>
                    <a:cubicBezTo>
                      <a:pt x="57" y="38"/>
                      <a:pt x="59" y="33"/>
                      <a:pt x="59" y="27"/>
                    </a:cubicBezTo>
                    <a:cubicBezTo>
                      <a:pt x="59" y="18"/>
                      <a:pt x="56" y="12"/>
                      <a:pt x="51" y="7"/>
                    </a:cubicBezTo>
                    <a:cubicBezTo>
                      <a:pt x="46" y="2"/>
                      <a:pt x="39" y="0"/>
                      <a:pt x="30" y="0"/>
                    </a:cubicBezTo>
                    <a:cubicBezTo>
                      <a:pt x="20" y="0"/>
                      <a:pt x="13" y="2"/>
                      <a:pt x="8" y="7"/>
                    </a:cubicBezTo>
                    <a:cubicBezTo>
                      <a:pt x="3" y="12"/>
                      <a:pt x="0" y="18"/>
                      <a:pt x="0" y="26"/>
                    </a:cubicBezTo>
                    <a:cubicBezTo>
                      <a:pt x="0" y="33"/>
                      <a:pt x="3" y="40"/>
                      <a:pt x="8" y="44"/>
                    </a:cubicBezTo>
                    <a:cubicBezTo>
                      <a:pt x="13" y="49"/>
                      <a:pt x="20" y="51"/>
                      <a:pt x="29" y="51"/>
                    </a:cubicBezTo>
                    <a:cubicBezTo>
                      <a:pt x="30" y="51"/>
                      <a:pt x="30" y="51"/>
                      <a:pt x="32" y="51"/>
                    </a:cubicBezTo>
                    <a:lnTo>
                      <a:pt x="32" y="10"/>
                    </a:lnTo>
                    <a:cubicBezTo>
                      <a:pt x="37" y="10"/>
                      <a:pt x="42" y="12"/>
                      <a:pt x="45" y="15"/>
                    </a:cubicBezTo>
                    <a:cubicBezTo>
                      <a:pt x="48" y="18"/>
                      <a:pt x="50" y="22"/>
                      <a:pt x="50" y="27"/>
                    </a:cubicBezTo>
                    <a:cubicBezTo>
                      <a:pt x="50" y="30"/>
                      <a:pt x="49" y="33"/>
                      <a:pt x="47" y="35"/>
                    </a:cubicBezTo>
                    <a:cubicBezTo>
                      <a:pt x="46" y="38"/>
                      <a:pt x="44" y="40"/>
                      <a:pt x="41" y="41"/>
                    </a:cubicBezTo>
                    <a:close/>
                    <a:moveTo>
                      <a:pt x="23" y="10"/>
                    </a:moveTo>
                    <a:lnTo>
                      <a:pt x="23" y="41"/>
                    </a:lnTo>
                    <a:cubicBezTo>
                      <a:pt x="19" y="41"/>
                      <a:pt x="16" y="40"/>
                      <a:pt x="14" y="38"/>
                    </a:cubicBezTo>
                    <a:cubicBezTo>
                      <a:pt x="11" y="35"/>
                      <a:pt x="9" y="31"/>
                      <a:pt x="9" y="26"/>
                    </a:cubicBezTo>
                    <a:cubicBezTo>
                      <a:pt x="9" y="22"/>
                      <a:pt x="10" y="18"/>
                      <a:pt x="13" y="15"/>
                    </a:cubicBezTo>
                    <a:cubicBezTo>
                      <a:pt x="15" y="12"/>
                      <a:pt x="18" y="10"/>
                      <a:pt x="23"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92" name="Freeform 1167"/>
              <p:cNvSpPr>
                <a:spLocks/>
              </p:cNvSpPr>
              <p:nvPr/>
            </p:nvSpPr>
            <p:spPr bwMode="auto">
              <a:xfrm flipV="1">
                <a:off x="2978" y="3161"/>
                <a:ext cx="99" cy="26"/>
              </a:xfrm>
              <a:custGeom>
                <a:avLst/>
                <a:gdLst>
                  <a:gd name="T0" fmla="*/ 99 w 99"/>
                  <a:gd name="T1" fmla="*/ 19 h 26"/>
                  <a:gd name="T2" fmla="*/ 76 w 99"/>
                  <a:gd name="T3" fmla="*/ 5 h 26"/>
                  <a:gd name="T4" fmla="*/ 49 w 99"/>
                  <a:gd name="T5" fmla="*/ 0 h 26"/>
                  <a:gd name="T6" fmla="*/ 26 w 99"/>
                  <a:gd name="T7" fmla="*/ 4 h 26"/>
                  <a:gd name="T8" fmla="*/ 0 w 99"/>
                  <a:gd name="T9" fmla="*/ 19 h 26"/>
                  <a:gd name="T10" fmla="*/ 0 w 99"/>
                  <a:gd name="T11" fmla="*/ 26 h 26"/>
                  <a:gd name="T12" fmla="*/ 15 w 99"/>
                  <a:gd name="T13" fmla="*/ 17 h 26"/>
                  <a:gd name="T14" fmla="*/ 30 w 99"/>
                  <a:gd name="T15" fmla="*/ 12 h 26"/>
                  <a:gd name="T16" fmla="*/ 49 w 99"/>
                  <a:gd name="T17" fmla="*/ 10 h 26"/>
                  <a:gd name="T18" fmla="*/ 99 w 99"/>
                  <a:gd name="T19" fmla="*/ 26 h 26"/>
                  <a:gd name="T20" fmla="*/ 99 w 99"/>
                  <a:gd name="T21" fmla="*/ 19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9"/>
                  <a:gd name="T34" fmla="*/ 0 h 26"/>
                  <a:gd name="T35" fmla="*/ 99 w 99"/>
                  <a:gd name="T36" fmla="*/ 26 h 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9" h="26">
                    <a:moveTo>
                      <a:pt x="99" y="19"/>
                    </a:moveTo>
                    <a:cubicBezTo>
                      <a:pt x="92" y="14"/>
                      <a:pt x="85" y="9"/>
                      <a:pt x="76" y="5"/>
                    </a:cubicBezTo>
                    <a:cubicBezTo>
                      <a:pt x="67" y="2"/>
                      <a:pt x="58" y="0"/>
                      <a:pt x="49" y="0"/>
                    </a:cubicBezTo>
                    <a:cubicBezTo>
                      <a:pt x="41" y="0"/>
                      <a:pt x="33" y="1"/>
                      <a:pt x="26" y="4"/>
                    </a:cubicBezTo>
                    <a:cubicBezTo>
                      <a:pt x="17" y="7"/>
                      <a:pt x="8" y="12"/>
                      <a:pt x="0" y="19"/>
                    </a:cubicBezTo>
                    <a:lnTo>
                      <a:pt x="0" y="26"/>
                    </a:lnTo>
                    <a:cubicBezTo>
                      <a:pt x="7" y="21"/>
                      <a:pt x="12" y="19"/>
                      <a:pt x="15" y="17"/>
                    </a:cubicBezTo>
                    <a:cubicBezTo>
                      <a:pt x="20" y="15"/>
                      <a:pt x="25" y="13"/>
                      <a:pt x="30" y="12"/>
                    </a:cubicBezTo>
                    <a:cubicBezTo>
                      <a:pt x="36" y="11"/>
                      <a:pt x="43" y="10"/>
                      <a:pt x="49" y="10"/>
                    </a:cubicBezTo>
                    <a:cubicBezTo>
                      <a:pt x="66" y="10"/>
                      <a:pt x="82" y="15"/>
                      <a:pt x="99" y="26"/>
                    </a:cubicBezTo>
                    <a:lnTo>
                      <a:pt x="99" y="19"/>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93" name="Rectangle 1168"/>
              <p:cNvSpPr>
                <a:spLocks noChangeArrowheads="1"/>
              </p:cNvSpPr>
              <p:nvPr/>
            </p:nvSpPr>
            <p:spPr bwMode="auto">
              <a:xfrm>
                <a:off x="2978" y="3138"/>
                <a:ext cx="77" cy="10"/>
              </a:xfrm>
              <a:prstGeom prst="rect">
                <a:avLst/>
              </a:prstGeom>
              <a:solidFill>
                <a:srgbClr val="000000"/>
              </a:solidFill>
              <a:ln w="0" cap="rnd">
                <a:solidFill>
                  <a:srgbClr val="000000"/>
                </a:solidFill>
                <a:round/>
                <a:headEnd/>
                <a:tailEnd/>
              </a:ln>
            </p:spPr>
            <p:txBody>
              <a:bodyPr/>
              <a:lstStyle/>
              <a:p>
                <a:pPr eaLnBrk="0" hangingPunct="0"/>
                <a:endParaRPr lang="en-US"/>
              </a:p>
            </p:txBody>
          </p:sp>
          <p:sp>
            <p:nvSpPr>
              <p:cNvPr id="67794" name="Rectangle 1169"/>
              <p:cNvSpPr>
                <a:spLocks noChangeArrowheads="1"/>
              </p:cNvSpPr>
              <p:nvPr/>
            </p:nvSpPr>
            <p:spPr bwMode="auto">
              <a:xfrm>
                <a:off x="2978" y="3107"/>
                <a:ext cx="77" cy="11"/>
              </a:xfrm>
              <a:prstGeom prst="rect">
                <a:avLst/>
              </a:prstGeom>
              <a:solidFill>
                <a:srgbClr val="000000"/>
              </a:solidFill>
              <a:ln w="0" cap="rnd">
                <a:solidFill>
                  <a:srgbClr val="000000"/>
                </a:solidFill>
                <a:round/>
                <a:headEnd/>
                <a:tailEnd/>
              </a:ln>
            </p:spPr>
            <p:txBody>
              <a:bodyPr/>
              <a:lstStyle/>
              <a:p>
                <a:pPr eaLnBrk="0" hangingPunct="0"/>
                <a:endParaRPr lang="en-US"/>
              </a:p>
            </p:txBody>
          </p:sp>
          <p:sp>
            <p:nvSpPr>
              <p:cNvPr id="67795" name="Freeform 1170"/>
              <p:cNvSpPr>
                <a:spLocks/>
              </p:cNvSpPr>
              <p:nvPr/>
            </p:nvSpPr>
            <p:spPr bwMode="auto">
              <a:xfrm flipV="1">
                <a:off x="2978" y="3068"/>
                <a:ext cx="99" cy="26"/>
              </a:xfrm>
              <a:custGeom>
                <a:avLst/>
                <a:gdLst>
                  <a:gd name="T0" fmla="*/ 99 w 99"/>
                  <a:gd name="T1" fmla="*/ 7 h 26"/>
                  <a:gd name="T2" fmla="*/ 99 w 99"/>
                  <a:gd name="T3" fmla="*/ 0 h 26"/>
                  <a:gd name="T4" fmla="*/ 49 w 99"/>
                  <a:gd name="T5" fmla="*/ 16 h 26"/>
                  <a:gd name="T6" fmla="*/ 30 w 99"/>
                  <a:gd name="T7" fmla="*/ 14 h 26"/>
                  <a:gd name="T8" fmla="*/ 15 w 99"/>
                  <a:gd name="T9" fmla="*/ 9 h 26"/>
                  <a:gd name="T10" fmla="*/ 0 w 99"/>
                  <a:gd name="T11" fmla="*/ 0 h 26"/>
                  <a:gd name="T12" fmla="*/ 0 w 99"/>
                  <a:gd name="T13" fmla="*/ 7 h 26"/>
                  <a:gd name="T14" fmla="*/ 26 w 99"/>
                  <a:gd name="T15" fmla="*/ 22 h 26"/>
                  <a:gd name="T16" fmla="*/ 49 w 99"/>
                  <a:gd name="T17" fmla="*/ 26 h 26"/>
                  <a:gd name="T18" fmla="*/ 76 w 99"/>
                  <a:gd name="T19" fmla="*/ 20 h 26"/>
                  <a:gd name="T20" fmla="*/ 99 w 99"/>
                  <a:gd name="T21" fmla="*/ 7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9"/>
                  <a:gd name="T34" fmla="*/ 0 h 26"/>
                  <a:gd name="T35" fmla="*/ 99 w 99"/>
                  <a:gd name="T36" fmla="*/ 26 h 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9" h="26">
                    <a:moveTo>
                      <a:pt x="99" y="7"/>
                    </a:moveTo>
                    <a:lnTo>
                      <a:pt x="99" y="0"/>
                    </a:lnTo>
                    <a:cubicBezTo>
                      <a:pt x="82" y="11"/>
                      <a:pt x="66" y="16"/>
                      <a:pt x="49" y="16"/>
                    </a:cubicBezTo>
                    <a:cubicBezTo>
                      <a:pt x="43" y="16"/>
                      <a:pt x="36" y="15"/>
                      <a:pt x="30" y="14"/>
                    </a:cubicBezTo>
                    <a:cubicBezTo>
                      <a:pt x="25" y="12"/>
                      <a:pt x="20" y="11"/>
                      <a:pt x="15" y="9"/>
                    </a:cubicBezTo>
                    <a:cubicBezTo>
                      <a:pt x="12" y="7"/>
                      <a:pt x="7" y="4"/>
                      <a:pt x="0" y="0"/>
                    </a:cubicBezTo>
                    <a:lnTo>
                      <a:pt x="0" y="7"/>
                    </a:lnTo>
                    <a:cubicBezTo>
                      <a:pt x="8" y="14"/>
                      <a:pt x="17" y="19"/>
                      <a:pt x="26" y="22"/>
                    </a:cubicBezTo>
                    <a:cubicBezTo>
                      <a:pt x="33" y="25"/>
                      <a:pt x="41" y="26"/>
                      <a:pt x="49" y="26"/>
                    </a:cubicBezTo>
                    <a:cubicBezTo>
                      <a:pt x="58" y="26"/>
                      <a:pt x="67" y="24"/>
                      <a:pt x="76" y="20"/>
                    </a:cubicBezTo>
                    <a:cubicBezTo>
                      <a:pt x="85" y="17"/>
                      <a:pt x="92" y="12"/>
                      <a:pt x="99" y="7"/>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96" name="Freeform 1171"/>
              <p:cNvSpPr>
                <a:spLocks noEditPoints="1"/>
              </p:cNvSpPr>
              <p:nvPr/>
            </p:nvSpPr>
            <p:spPr bwMode="auto">
              <a:xfrm flipV="1">
                <a:off x="2998" y="2976"/>
                <a:ext cx="59" cy="50"/>
              </a:xfrm>
              <a:custGeom>
                <a:avLst/>
                <a:gdLst>
                  <a:gd name="T0" fmla="*/ 29 w 59"/>
                  <a:gd name="T1" fmla="*/ 0 h 50"/>
                  <a:gd name="T2" fmla="*/ 6 w 59"/>
                  <a:gd name="T3" fmla="*/ 8 h 50"/>
                  <a:gd name="T4" fmla="*/ 0 w 59"/>
                  <a:gd name="T5" fmla="*/ 25 h 50"/>
                  <a:gd name="T6" fmla="*/ 8 w 59"/>
                  <a:gd name="T7" fmla="*/ 43 h 50"/>
                  <a:gd name="T8" fmla="*/ 28 w 59"/>
                  <a:gd name="T9" fmla="*/ 50 h 50"/>
                  <a:gd name="T10" fmla="*/ 45 w 59"/>
                  <a:gd name="T11" fmla="*/ 47 h 50"/>
                  <a:gd name="T12" fmla="*/ 55 w 59"/>
                  <a:gd name="T13" fmla="*/ 38 h 50"/>
                  <a:gd name="T14" fmla="*/ 59 w 59"/>
                  <a:gd name="T15" fmla="*/ 25 h 50"/>
                  <a:gd name="T16" fmla="*/ 51 w 59"/>
                  <a:gd name="T17" fmla="*/ 7 h 50"/>
                  <a:gd name="T18" fmla="*/ 29 w 59"/>
                  <a:gd name="T19" fmla="*/ 0 h 50"/>
                  <a:gd name="T20" fmla="*/ 29 w 59"/>
                  <a:gd name="T21" fmla="*/ 10 h 50"/>
                  <a:gd name="T22" fmla="*/ 44 w 59"/>
                  <a:gd name="T23" fmla="*/ 14 h 50"/>
                  <a:gd name="T24" fmla="*/ 50 w 59"/>
                  <a:gd name="T25" fmla="*/ 25 h 50"/>
                  <a:gd name="T26" fmla="*/ 44 w 59"/>
                  <a:gd name="T27" fmla="*/ 36 h 50"/>
                  <a:gd name="T28" fmla="*/ 29 w 59"/>
                  <a:gd name="T29" fmla="*/ 40 h 50"/>
                  <a:gd name="T30" fmla="*/ 14 w 59"/>
                  <a:gd name="T31" fmla="*/ 36 h 50"/>
                  <a:gd name="T32" fmla="*/ 9 w 59"/>
                  <a:gd name="T33" fmla="*/ 25 h 50"/>
                  <a:gd name="T34" fmla="*/ 14 w 59"/>
                  <a:gd name="T35" fmla="*/ 14 h 50"/>
                  <a:gd name="T36" fmla="*/ 29 w 59"/>
                  <a:gd name="T37" fmla="*/ 10 h 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
                  <a:gd name="T58" fmla="*/ 0 h 50"/>
                  <a:gd name="T59" fmla="*/ 59 w 59"/>
                  <a:gd name="T60" fmla="*/ 50 h 5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 h="50">
                    <a:moveTo>
                      <a:pt x="29" y="0"/>
                    </a:moveTo>
                    <a:cubicBezTo>
                      <a:pt x="19" y="0"/>
                      <a:pt x="11" y="2"/>
                      <a:pt x="6" y="8"/>
                    </a:cubicBezTo>
                    <a:cubicBezTo>
                      <a:pt x="2" y="13"/>
                      <a:pt x="0" y="18"/>
                      <a:pt x="0" y="25"/>
                    </a:cubicBezTo>
                    <a:cubicBezTo>
                      <a:pt x="0" y="32"/>
                      <a:pt x="3" y="38"/>
                      <a:pt x="8" y="43"/>
                    </a:cubicBezTo>
                    <a:cubicBezTo>
                      <a:pt x="13" y="48"/>
                      <a:pt x="20" y="50"/>
                      <a:pt x="28" y="50"/>
                    </a:cubicBezTo>
                    <a:cubicBezTo>
                      <a:pt x="36" y="50"/>
                      <a:pt x="41" y="49"/>
                      <a:pt x="45" y="47"/>
                    </a:cubicBezTo>
                    <a:cubicBezTo>
                      <a:pt x="50" y="45"/>
                      <a:pt x="53" y="42"/>
                      <a:pt x="55" y="38"/>
                    </a:cubicBezTo>
                    <a:cubicBezTo>
                      <a:pt x="57" y="34"/>
                      <a:pt x="59" y="30"/>
                      <a:pt x="59" y="25"/>
                    </a:cubicBezTo>
                    <a:cubicBezTo>
                      <a:pt x="59" y="17"/>
                      <a:pt x="56" y="11"/>
                      <a:pt x="51" y="7"/>
                    </a:cubicBezTo>
                    <a:cubicBezTo>
                      <a:pt x="46" y="2"/>
                      <a:pt x="39" y="0"/>
                      <a:pt x="29" y="0"/>
                    </a:cubicBezTo>
                    <a:close/>
                    <a:moveTo>
                      <a:pt x="29" y="10"/>
                    </a:moveTo>
                    <a:cubicBezTo>
                      <a:pt x="36" y="10"/>
                      <a:pt x="41" y="11"/>
                      <a:pt x="44" y="14"/>
                    </a:cubicBezTo>
                    <a:cubicBezTo>
                      <a:pt x="48" y="17"/>
                      <a:pt x="50" y="21"/>
                      <a:pt x="50" y="25"/>
                    </a:cubicBezTo>
                    <a:cubicBezTo>
                      <a:pt x="50" y="29"/>
                      <a:pt x="48" y="33"/>
                      <a:pt x="44" y="36"/>
                    </a:cubicBezTo>
                    <a:cubicBezTo>
                      <a:pt x="41" y="39"/>
                      <a:pt x="36" y="40"/>
                      <a:pt x="29" y="40"/>
                    </a:cubicBezTo>
                    <a:cubicBezTo>
                      <a:pt x="22" y="40"/>
                      <a:pt x="17" y="39"/>
                      <a:pt x="14" y="36"/>
                    </a:cubicBezTo>
                    <a:cubicBezTo>
                      <a:pt x="11" y="33"/>
                      <a:pt x="9" y="29"/>
                      <a:pt x="9" y="25"/>
                    </a:cubicBezTo>
                    <a:cubicBezTo>
                      <a:pt x="9" y="21"/>
                      <a:pt x="11" y="17"/>
                      <a:pt x="14" y="14"/>
                    </a:cubicBezTo>
                    <a:cubicBezTo>
                      <a:pt x="17" y="11"/>
                      <a:pt x="22" y="10"/>
                      <a:pt x="29"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97" name="Freeform 1172"/>
              <p:cNvSpPr>
                <a:spLocks/>
              </p:cNvSpPr>
              <p:nvPr/>
            </p:nvSpPr>
            <p:spPr bwMode="auto">
              <a:xfrm flipV="1">
                <a:off x="2999" y="2919"/>
                <a:ext cx="56" cy="51"/>
              </a:xfrm>
              <a:custGeom>
                <a:avLst/>
                <a:gdLst>
                  <a:gd name="T0" fmla="*/ 56 w 56"/>
                  <a:gd name="T1" fmla="*/ 0 h 51"/>
                  <a:gd name="T2" fmla="*/ 28 w 56"/>
                  <a:gd name="T3" fmla="*/ 20 h 51"/>
                  <a:gd name="T4" fmla="*/ 0 w 56"/>
                  <a:gd name="T5" fmla="*/ 1 h 51"/>
                  <a:gd name="T6" fmla="*/ 0 w 56"/>
                  <a:gd name="T7" fmla="*/ 13 h 51"/>
                  <a:gd name="T8" fmla="*/ 13 w 56"/>
                  <a:gd name="T9" fmla="*/ 22 h 51"/>
                  <a:gd name="T10" fmla="*/ 19 w 56"/>
                  <a:gd name="T11" fmla="*/ 26 h 51"/>
                  <a:gd name="T12" fmla="*/ 14 w 56"/>
                  <a:gd name="T13" fmla="*/ 30 h 51"/>
                  <a:gd name="T14" fmla="*/ 0 w 56"/>
                  <a:gd name="T15" fmla="*/ 39 h 51"/>
                  <a:gd name="T16" fmla="*/ 0 w 56"/>
                  <a:gd name="T17" fmla="*/ 51 h 51"/>
                  <a:gd name="T18" fmla="*/ 28 w 56"/>
                  <a:gd name="T19" fmla="*/ 32 h 51"/>
                  <a:gd name="T20" fmla="*/ 56 w 56"/>
                  <a:gd name="T21" fmla="*/ 50 h 51"/>
                  <a:gd name="T22" fmla="*/ 56 w 56"/>
                  <a:gd name="T23" fmla="*/ 38 h 51"/>
                  <a:gd name="T24" fmla="*/ 40 w 56"/>
                  <a:gd name="T25" fmla="*/ 27 h 51"/>
                  <a:gd name="T26" fmla="*/ 37 w 56"/>
                  <a:gd name="T27" fmla="*/ 26 h 51"/>
                  <a:gd name="T28" fmla="*/ 56 w 56"/>
                  <a:gd name="T29" fmla="*/ 12 h 51"/>
                  <a:gd name="T30" fmla="*/ 56 w 56"/>
                  <a:gd name="T31" fmla="*/ 0 h 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6"/>
                  <a:gd name="T49" fmla="*/ 0 h 51"/>
                  <a:gd name="T50" fmla="*/ 56 w 56"/>
                  <a:gd name="T51" fmla="*/ 51 h 5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6" h="51">
                    <a:moveTo>
                      <a:pt x="56" y="0"/>
                    </a:moveTo>
                    <a:lnTo>
                      <a:pt x="28" y="20"/>
                    </a:lnTo>
                    <a:lnTo>
                      <a:pt x="0" y="1"/>
                    </a:lnTo>
                    <a:lnTo>
                      <a:pt x="0" y="13"/>
                    </a:lnTo>
                    <a:lnTo>
                      <a:pt x="13" y="22"/>
                    </a:lnTo>
                    <a:cubicBezTo>
                      <a:pt x="16" y="23"/>
                      <a:pt x="18" y="25"/>
                      <a:pt x="19" y="26"/>
                    </a:cubicBezTo>
                    <a:cubicBezTo>
                      <a:pt x="17" y="27"/>
                      <a:pt x="16" y="29"/>
                      <a:pt x="14" y="30"/>
                    </a:cubicBezTo>
                    <a:lnTo>
                      <a:pt x="0" y="39"/>
                    </a:lnTo>
                    <a:lnTo>
                      <a:pt x="0" y="51"/>
                    </a:lnTo>
                    <a:lnTo>
                      <a:pt x="28" y="32"/>
                    </a:lnTo>
                    <a:lnTo>
                      <a:pt x="56" y="50"/>
                    </a:lnTo>
                    <a:lnTo>
                      <a:pt x="56" y="38"/>
                    </a:lnTo>
                    <a:lnTo>
                      <a:pt x="40" y="27"/>
                    </a:lnTo>
                    <a:lnTo>
                      <a:pt x="37" y="26"/>
                    </a:lnTo>
                    <a:lnTo>
                      <a:pt x="56" y="12"/>
                    </a:lnTo>
                    <a:lnTo>
                      <a:pt x="56"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98" name="Freeform 1173"/>
              <p:cNvSpPr>
                <a:spLocks noEditPoints="1"/>
              </p:cNvSpPr>
              <p:nvPr/>
            </p:nvSpPr>
            <p:spPr bwMode="auto">
              <a:xfrm flipV="1">
                <a:off x="2978" y="2900"/>
                <a:ext cx="77" cy="11"/>
              </a:xfrm>
              <a:custGeom>
                <a:avLst/>
                <a:gdLst>
                  <a:gd name="T0" fmla="*/ 10 w 77"/>
                  <a:gd name="T1" fmla="*/ 0 h 11"/>
                  <a:gd name="T2" fmla="*/ 0 w 77"/>
                  <a:gd name="T3" fmla="*/ 0 h 11"/>
                  <a:gd name="T4" fmla="*/ 0 w 77"/>
                  <a:gd name="T5" fmla="*/ 11 h 11"/>
                  <a:gd name="T6" fmla="*/ 10 w 77"/>
                  <a:gd name="T7" fmla="*/ 11 h 11"/>
                  <a:gd name="T8" fmla="*/ 10 w 77"/>
                  <a:gd name="T9" fmla="*/ 0 h 11"/>
                  <a:gd name="T10" fmla="*/ 77 w 77"/>
                  <a:gd name="T11" fmla="*/ 0 h 11"/>
                  <a:gd name="T12" fmla="*/ 21 w 77"/>
                  <a:gd name="T13" fmla="*/ 0 h 11"/>
                  <a:gd name="T14" fmla="*/ 21 w 77"/>
                  <a:gd name="T15" fmla="*/ 11 h 11"/>
                  <a:gd name="T16" fmla="*/ 77 w 77"/>
                  <a:gd name="T17" fmla="*/ 11 h 11"/>
                  <a:gd name="T18" fmla="*/ 77 w 77"/>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7"/>
                  <a:gd name="T31" fmla="*/ 0 h 11"/>
                  <a:gd name="T32" fmla="*/ 77 w 77"/>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7" h="11">
                    <a:moveTo>
                      <a:pt x="10" y="0"/>
                    </a:moveTo>
                    <a:lnTo>
                      <a:pt x="0" y="0"/>
                    </a:lnTo>
                    <a:lnTo>
                      <a:pt x="0" y="11"/>
                    </a:lnTo>
                    <a:lnTo>
                      <a:pt x="10" y="11"/>
                    </a:lnTo>
                    <a:lnTo>
                      <a:pt x="10" y="0"/>
                    </a:lnTo>
                    <a:close/>
                    <a:moveTo>
                      <a:pt x="77" y="0"/>
                    </a:moveTo>
                    <a:lnTo>
                      <a:pt x="21" y="0"/>
                    </a:lnTo>
                    <a:lnTo>
                      <a:pt x="21" y="11"/>
                    </a:lnTo>
                    <a:lnTo>
                      <a:pt x="77" y="11"/>
                    </a:lnTo>
                    <a:lnTo>
                      <a:pt x="77"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799" name="Freeform 1174"/>
              <p:cNvSpPr>
                <a:spLocks noEditPoints="1"/>
              </p:cNvSpPr>
              <p:nvPr/>
            </p:nvSpPr>
            <p:spPr bwMode="auto">
              <a:xfrm flipV="1">
                <a:off x="2978" y="2843"/>
                <a:ext cx="79" cy="48"/>
              </a:xfrm>
              <a:custGeom>
                <a:avLst/>
                <a:gdLst>
                  <a:gd name="T0" fmla="*/ 77 w 79"/>
                  <a:gd name="T1" fmla="*/ 38 h 48"/>
                  <a:gd name="T2" fmla="*/ 69 w 79"/>
                  <a:gd name="T3" fmla="*/ 38 h 48"/>
                  <a:gd name="T4" fmla="*/ 79 w 79"/>
                  <a:gd name="T5" fmla="*/ 23 h 48"/>
                  <a:gd name="T6" fmla="*/ 75 w 79"/>
                  <a:gd name="T7" fmla="*/ 11 h 48"/>
                  <a:gd name="T8" fmla="*/ 65 w 79"/>
                  <a:gd name="T9" fmla="*/ 3 h 48"/>
                  <a:gd name="T10" fmla="*/ 49 w 79"/>
                  <a:gd name="T11" fmla="*/ 0 h 48"/>
                  <a:gd name="T12" fmla="*/ 34 w 79"/>
                  <a:gd name="T13" fmla="*/ 2 h 48"/>
                  <a:gd name="T14" fmla="*/ 24 w 79"/>
                  <a:gd name="T15" fmla="*/ 11 h 48"/>
                  <a:gd name="T16" fmla="*/ 20 w 79"/>
                  <a:gd name="T17" fmla="*/ 23 h 48"/>
                  <a:gd name="T18" fmla="*/ 22 w 79"/>
                  <a:gd name="T19" fmla="*/ 32 h 48"/>
                  <a:gd name="T20" fmla="*/ 29 w 79"/>
                  <a:gd name="T21" fmla="*/ 38 h 48"/>
                  <a:gd name="T22" fmla="*/ 0 w 79"/>
                  <a:gd name="T23" fmla="*/ 38 h 48"/>
                  <a:gd name="T24" fmla="*/ 0 w 79"/>
                  <a:gd name="T25" fmla="*/ 48 h 48"/>
                  <a:gd name="T26" fmla="*/ 77 w 79"/>
                  <a:gd name="T27" fmla="*/ 48 h 48"/>
                  <a:gd name="T28" fmla="*/ 77 w 79"/>
                  <a:gd name="T29" fmla="*/ 38 h 48"/>
                  <a:gd name="T30" fmla="*/ 49 w 79"/>
                  <a:gd name="T31" fmla="*/ 10 h 48"/>
                  <a:gd name="T32" fmla="*/ 64 w 79"/>
                  <a:gd name="T33" fmla="*/ 14 h 48"/>
                  <a:gd name="T34" fmla="*/ 70 w 79"/>
                  <a:gd name="T35" fmla="*/ 24 h 48"/>
                  <a:gd name="T36" fmla="*/ 65 w 79"/>
                  <a:gd name="T37" fmla="*/ 34 h 48"/>
                  <a:gd name="T38" fmla="*/ 50 w 79"/>
                  <a:gd name="T39" fmla="*/ 38 h 48"/>
                  <a:gd name="T40" fmla="*/ 34 w 79"/>
                  <a:gd name="T41" fmla="*/ 34 h 48"/>
                  <a:gd name="T42" fmla="*/ 29 w 79"/>
                  <a:gd name="T43" fmla="*/ 24 h 48"/>
                  <a:gd name="T44" fmla="*/ 34 w 79"/>
                  <a:gd name="T45" fmla="*/ 14 h 48"/>
                  <a:gd name="T46" fmla="*/ 49 w 79"/>
                  <a:gd name="T47" fmla="*/ 10 h 4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9"/>
                  <a:gd name="T73" fmla="*/ 0 h 48"/>
                  <a:gd name="T74" fmla="*/ 79 w 79"/>
                  <a:gd name="T75" fmla="*/ 48 h 4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9" h="48">
                    <a:moveTo>
                      <a:pt x="77" y="38"/>
                    </a:moveTo>
                    <a:lnTo>
                      <a:pt x="69" y="38"/>
                    </a:lnTo>
                    <a:cubicBezTo>
                      <a:pt x="75" y="34"/>
                      <a:pt x="79" y="29"/>
                      <a:pt x="79" y="23"/>
                    </a:cubicBezTo>
                    <a:cubicBezTo>
                      <a:pt x="79" y="19"/>
                      <a:pt x="77" y="15"/>
                      <a:pt x="75" y="11"/>
                    </a:cubicBezTo>
                    <a:cubicBezTo>
                      <a:pt x="72" y="7"/>
                      <a:pt x="69" y="5"/>
                      <a:pt x="65" y="3"/>
                    </a:cubicBezTo>
                    <a:cubicBezTo>
                      <a:pt x="60" y="1"/>
                      <a:pt x="55" y="0"/>
                      <a:pt x="49" y="0"/>
                    </a:cubicBezTo>
                    <a:cubicBezTo>
                      <a:pt x="44" y="0"/>
                      <a:pt x="39" y="1"/>
                      <a:pt x="34" y="2"/>
                    </a:cubicBezTo>
                    <a:cubicBezTo>
                      <a:pt x="30" y="4"/>
                      <a:pt x="26" y="7"/>
                      <a:pt x="24" y="11"/>
                    </a:cubicBezTo>
                    <a:cubicBezTo>
                      <a:pt x="21" y="14"/>
                      <a:pt x="20" y="18"/>
                      <a:pt x="20" y="23"/>
                    </a:cubicBezTo>
                    <a:cubicBezTo>
                      <a:pt x="20" y="26"/>
                      <a:pt x="21" y="29"/>
                      <a:pt x="22" y="32"/>
                    </a:cubicBezTo>
                    <a:cubicBezTo>
                      <a:pt x="24" y="34"/>
                      <a:pt x="26" y="36"/>
                      <a:pt x="29" y="38"/>
                    </a:cubicBezTo>
                    <a:lnTo>
                      <a:pt x="0" y="38"/>
                    </a:lnTo>
                    <a:lnTo>
                      <a:pt x="0" y="48"/>
                    </a:lnTo>
                    <a:lnTo>
                      <a:pt x="77" y="48"/>
                    </a:lnTo>
                    <a:lnTo>
                      <a:pt x="77" y="38"/>
                    </a:lnTo>
                    <a:close/>
                    <a:moveTo>
                      <a:pt x="49" y="10"/>
                    </a:moveTo>
                    <a:cubicBezTo>
                      <a:pt x="56" y="10"/>
                      <a:pt x="61" y="11"/>
                      <a:pt x="64" y="14"/>
                    </a:cubicBezTo>
                    <a:cubicBezTo>
                      <a:pt x="68" y="17"/>
                      <a:pt x="70" y="20"/>
                      <a:pt x="70" y="24"/>
                    </a:cubicBezTo>
                    <a:cubicBezTo>
                      <a:pt x="70" y="28"/>
                      <a:pt x="68" y="31"/>
                      <a:pt x="65" y="34"/>
                    </a:cubicBezTo>
                    <a:cubicBezTo>
                      <a:pt x="62" y="37"/>
                      <a:pt x="57" y="38"/>
                      <a:pt x="50" y="38"/>
                    </a:cubicBezTo>
                    <a:cubicBezTo>
                      <a:pt x="43" y="38"/>
                      <a:pt x="37" y="36"/>
                      <a:pt x="34" y="34"/>
                    </a:cubicBezTo>
                    <a:cubicBezTo>
                      <a:pt x="31" y="31"/>
                      <a:pt x="29" y="28"/>
                      <a:pt x="29" y="24"/>
                    </a:cubicBezTo>
                    <a:cubicBezTo>
                      <a:pt x="29" y="20"/>
                      <a:pt x="31" y="16"/>
                      <a:pt x="34" y="14"/>
                    </a:cubicBezTo>
                    <a:cubicBezTo>
                      <a:pt x="37" y="11"/>
                      <a:pt x="42" y="10"/>
                      <a:pt x="49"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800" name="Freeform 1175"/>
              <p:cNvSpPr>
                <a:spLocks noEditPoints="1"/>
              </p:cNvSpPr>
              <p:nvPr/>
            </p:nvSpPr>
            <p:spPr bwMode="auto">
              <a:xfrm flipV="1">
                <a:off x="2978" y="2817"/>
                <a:ext cx="77" cy="10"/>
              </a:xfrm>
              <a:custGeom>
                <a:avLst/>
                <a:gdLst>
                  <a:gd name="T0" fmla="*/ 10 w 77"/>
                  <a:gd name="T1" fmla="*/ 0 h 10"/>
                  <a:gd name="T2" fmla="*/ 0 w 77"/>
                  <a:gd name="T3" fmla="*/ 0 h 10"/>
                  <a:gd name="T4" fmla="*/ 0 w 77"/>
                  <a:gd name="T5" fmla="*/ 10 h 10"/>
                  <a:gd name="T6" fmla="*/ 10 w 77"/>
                  <a:gd name="T7" fmla="*/ 10 h 10"/>
                  <a:gd name="T8" fmla="*/ 10 w 77"/>
                  <a:gd name="T9" fmla="*/ 0 h 10"/>
                  <a:gd name="T10" fmla="*/ 77 w 77"/>
                  <a:gd name="T11" fmla="*/ 0 h 10"/>
                  <a:gd name="T12" fmla="*/ 21 w 77"/>
                  <a:gd name="T13" fmla="*/ 0 h 10"/>
                  <a:gd name="T14" fmla="*/ 21 w 77"/>
                  <a:gd name="T15" fmla="*/ 10 h 10"/>
                  <a:gd name="T16" fmla="*/ 77 w 77"/>
                  <a:gd name="T17" fmla="*/ 10 h 10"/>
                  <a:gd name="T18" fmla="*/ 77 w 77"/>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7"/>
                  <a:gd name="T31" fmla="*/ 0 h 10"/>
                  <a:gd name="T32" fmla="*/ 77 w 77"/>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7" h="10">
                    <a:moveTo>
                      <a:pt x="10" y="0"/>
                    </a:moveTo>
                    <a:lnTo>
                      <a:pt x="0" y="0"/>
                    </a:lnTo>
                    <a:lnTo>
                      <a:pt x="0" y="10"/>
                    </a:lnTo>
                    <a:lnTo>
                      <a:pt x="10" y="10"/>
                    </a:lnTo>
                    <a:lnTo>
                      <a:pt x="10" y="0"/>
                    </a:lnTo>
                    <a:close/>
                    <a:moveTo>
                      <a:pt x="77" y="0"/>
                    </a:moveTo>
                    <a:lnTo>
                      <a:pt x="21" y="0"/>
                    </a:lnTo>
                    <a:lnTo>
                      <a:pt x="21" y="10"/>
                    </a:lnTo>
                    <a:lnTo>
                      <a:pt x="77" y="10"/>
                    </a:lnTo>
                    <a:lnTo>
                      <a:pt x="77"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801" name="Freeform 1176"/>
              <p:cNvSpPr>
                <a:spLocks/>
              </p:cNvSpPr>
              <p:nvPr/>
            </p:nvSpPr>
            <p:spPr bwMode="auto">
              <a:xfrm flipV="1">
                <a:off x="2999" y="2761"/>
                <a:ext cx="56" cy="48"/>
              </a:xfrm>
              <a:custGeom>
                <a:avLst/>
                <a:gdLst>
                  <a:gd name="T0" fmla="*/ 56 w 56"/>
                  <a:gd name="T1" fmla="*/ 0 h 48"/>
                  <a:gd name="T2" fmla="*/ 48 w 56"/>
                  <a:gd name="T3" fmla="*/ 0 h 48"/>
                  <a:gd name="T4" fmla="*/ 8 w 56"/>
                  <a:gd name="T5" fmla="*/ 33 h 48"/>
                  <a:gd name="T6" fmla="*/ 9 w 56"/>
                  <a:gd name="T7" fmla="*/ 24 h 48"/>
                  <a:gd name="T8" fmla="*/ 9 w 56"/>
                  <a:gd name="T9" fmla="*/ 3 h 48"/>
                  <a:gd name="T10" fmla="*/ 0 w 56"/>
                  <a:gd name="T11" fmla="*/ 3 h 48"/>
                  <a:gd name="T12" fmla="*/ 0 w 56"/>
                  <a:gd name="T13" fmla="*/ 47 h 48"/>
                  <a:gd name="T14" fmla="*/ 7 w 56"/>
                  <a:gd name="T15" fmla="*/ 47 h 48"/>
                  <a:gd name="T16" fmla="*/ 42 w 56"/>
                  <a:gd name="T17" fmla="*/ 17 h 48"/>
                  <a:gd name="T18" fmla="*/ 49 w 56"/>
                  <a:gd name="T19" fmla="*/ 12 h 48"/>
                  <a:gd name="T20" fmla="*/ 47 w 56"/>
                  <a:gd name="T21" fmla="*/ 23 h 48"/>
                  <a:gd name="T22" fmla="*/ 47 w 56"/>
                  <a:gd name="T23" fmla="*/ 48 h 48"/>
                  <a:gd name="T24" fmla="*/ 56 w 56"/>
                  <a:gd name="T25" fmla="*/ 48 h 48"/>
                  <a:gd name="T26" fmla="*/ 56 w 56"/>
                  <a:gd name="T27" fmla="*/ 0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48"/>
                  <a:gd name="T44" fmla="*/ 56 w 56"/>
                  <a:gd name="T45" fmla="*/ 48 h 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48">
                    <a:moveTo>
                      <a:pt x="56" y="0"/>
                    </a:moveTo>
                    <a:lnTo>
                      <a:pt x="48" y="0"/>
                    </a:lnTo>
                    <a:lnTo>
                      <a:pt x="8" y="33"/>
                    </a:lnTo>
                    <a:cubicBezTo>
                      <a:pt x="9" y="30"/>
                      <a:pt x="9" y="26"/>
                      <a:pt x="9" y="24"/>
                    </a:cubicBezTo>
                    <a:lnTo>
                      <a:pt x="9" y="3"/>
                    </a:lnTo>
                    <a:lnTo>
                      <a:pt x="0" y="3"/>
                    </a:lnTo>
                    <a:lnTo>
                      <a:pt x="0" y="47"/>
                    </a:lnTo>
                    <a:lnTo>
                      <a:pt x="7" y="47"/>
                    </a:lnTo>
                    <a:lnTo>
                      <a:pt x="42" y="17"/>
                    </a:lnTo>
                    <a:lnTo>
                      <a:pt x="49" y="12"/>
                    </a:lnTo>
                    <a:cubicBezTo>
                      <a:pt x="48" y="16"/>
                      <a:pt x="47" y="20"/>
                      <a:pt x="47" y="23"/>
                    </a:cubicBezTo>
                    <a:lnTo>
                      <a:pt x="47" y="48"/>
                    </a:lnTo>
                    <a:lnTo>
                      <a:pt x="56" y="48"/>
                    </a:lnTo>
                    <a:lnTo>
                      <a:pt x="56"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802" name="Freeform 1177"/>
              <p:cNvSpPr>
                <a:spLocks noEditPoints="1"/>
              </p:cNvSpPr>
              <p:nvPr/>
            </p:nvSpPr>
            <p:spPr bwMode="auto">
              <a:xfrm flipV="1">
                <a:off x="2998" y="2704"/>
                <a:ext cx="59" cy="51"/>
              </a:xfrm>
              <a:custGeom>
                <a:avLst/>
                <a:gdLst>
                  <a:gd name="T0" fmla="*/ 41 w 59"/>
                  <a:gd name="T1" fmla="*/ 41 h 51"/>
                  <a:gd name="T2" fmla="*/ 42 w 59"/>
                  <a:gd name="T3" fmla="*/ 51 h 51"/>
                  <a:gd name="T4" fmla="*/ 54 w 59"/>
                  <a:gd name="T5" fmla="*/ 43 h 51"/>
                  <a:gd name="T6" fmla="*/ 59 w 59"/>
                  <a:gd name="T7" fmla="*/ 26 h 51"/>
                  <a:gd name="T8" fmla="*/ 51 w 59"/>
                  <a:gd name="T9" fmla="*/ 7 h 51"/>
                  <a:gd name="T10" fmla="*/ 30 w 59"/>
                  <a:gd name="T11" fmla="*/ 0 h 51"/>
                  <a:gd name="T12" fmla="*/ 8 w 59"/>
                  <a:gd name="T13" fmla="*/ 7 h 51"/>
                  <a:gd name="T14" fmla="*/ 0 w 59"/>
                  <a:gd name="T15" fmla="*/ 26 h 51"/>
                  <a:gd name="T16" fmla="*/ 8 w 59"/>
                  <a:gd name="T17" fmla="*/ 44 h 51"/>
                  <a:gd name="T18" fmla="*/ 29 w 59"/>
                  <a:gd name="T19" fmla="*/ 51 h 51"/>
                  <a:gd name="T20" fmla="*/ 32 w 59"/>
                  <a:gd name="T21" fmla="*/ 51 h 51"/>
                  <a:gd name="T22" fmla="*/ 32 w 59"/>
                  <a:gd name="T23" fmla="*/ 10 h 51"/>
                  <a:gd name="T24" fmla="*/ 45 w 59"/>
                  <a:gd name="T25" fmla="*/ 15 h 51"/>
                  <a:gd name="T26" fmla="*/ 50 w 59"/>
                  <a:gd name="T27" fmla="*/ 27 h 51"/>
                  <a:gd name="T28" fmla="*/ 47 w 59"/>
                  <a:gd name="T29" fmla="*/ 35 h 51"/>
                  <a:gd name="T30" fmla="*/ 41 w 59"/>
                  <a:gd name="T31" fmla="*/ 41 h 51"/>
                  <a:gd name="T32" fmla="*/ 23 w 59"/>
                  <a:gd name="T33" fmla="*/ 10 h 51"/>
                  <a:gd name="T34" fmla="*/ 23 w 59"/>
                  <a:gd name="T35" fmla="*/ 41 h 51"/>
                  <a:gd name="T36" fmla="*/ 14 w 59"/>
                  <a:gd name="T37" fmla="*/ 38 h 51"/>
                  <a:gd name="T38" fmla="*/ 9 w 59"/>
                  <a:gd name="T39" fmla="*/ 26 h 51"/>
                  <a:gd name="T40" fmla="*/ 13 w 59"/>
                  <a:gd name="T41" fmla="*/ 15 h 51"/>
                  <a:gd name="T42" fmla="*/ 23 w 59"/>
                  <a:gd name="T43" fmla="*/ 10 h 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
                  <a:gd name="T67" fmla="*/ 0 h 51"/>
                  <a:gd name="T68" fmla="*/ 59 w 59"/>
                  <a:gd name="T69" fmla="*/ 51 h 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 h="51">
                    <a:moveTo>
                      <a:pt x="41" y="41"/>
                    </a:moveTo>
                    <a:lnTo>
                      <a:pt x="42" y="51"/>
                    </a:lnTo>
                    <a:cubicBezTo>
                      <a:pt x="47" y="50"/>
                      <a:pt x="51" y="47"/>
                      <a:pt x="54" y="43"/>
                    </a:cubicBezTo>
                    <a:cubicBezTo>
                      <a:pt x="57" y="38"/>
                      <a:pt x="59" y="33"/>
                      <a:pt x="59" y="26"/>
                    </a:cubicBezTo>
                    <a:cubicBezTo>
                      <a:pt x="59" y="18"/>
                      <a:pt x="56" y="12"/>
                      <a:pt x="51" y="7"/>
                    </a:cubicBezTo>
                    <a:cubicBezTo>
                      <a:pt x="46" y="2"/>
                      <a:pt x="39" y="0"/>
                      <a:pt x="30" y="0"/>
                    </a:cubicBezTo>
                    <a:cubicBezTo>
                      <a:pt x="20" y="0"/>
                      <a:pt x="13" y="2"/>
                      <a:pt x="8" y="7"/>
                    </a:cubicBezTo>
                    <a:cubicBezTo>
                      <a:pt x="3" y="12"/>
                      <a:pt x="0" y="18"/>
                      <a:pt x="0" y="26"/>
                    </a:cubicBezTo>
                    <a:cubicBezTo>
                      <a:pt x="0" y="33"/>
                      <a:pt x="3" y="40"/>
                      <a:pt x="8" y="44"/>
                    </a:cubicBezTo>
                    <a:cubicBezTo>
                      <a:pt x="13" y="49"/>
                      <a:pt x="20" y="51"/>
                      <a:pt x="29" y="51"/>
                    </a:cubicBezTo>
                    <a:cubicBezTo>
                      <a:pt x="30" y="51"/>
                      <a:pt x="30" y="51"/>
                      <a:pt x="32" y="51"/>
                    </a:cubicBezTo>
                    <a:lnTo>
                      <a:pt x="32" y="10"/>
                    </a:lnTo>
                    <a:cubicBezTo>
                      <a:pt x="37" y="10"/>
                      <a:pt x="42" y="12"/>
                      <a:pt x="45" y="15"/>
                    </a:cubicBezTo>
                    <a:cubicBezTo>
                      <a:pt x="48" y="18"/>
                      <a:pt x="50" y="22"/>
                      <a:pt x="50" y="27"/>
                    </a:cubicBezTo>
                    <a:cubicBezTo>
                      <a:pt x="50" y="30"/>
                      <a:pt x="49" y="33"/>
                      <a:pt x="47" y="35"/>
                    </a:cubicBezTo>
                    <a:cubicBezTo>
                      <a:pt x="46" y="38"/>
                      <a:pt x="44" y="40"/>
                      <a:pt x="41" y="41"/>
                    </a:cubicBezTo>
                    <a:close/>
                    <a:moveTo>
                      <a:pt x="23" y="10"/>
                    </a:moveTo>
                    <a:lnTo>
                      <a:pt x="23" y="41"/>
                    </a:lnTo>
                    <a:cubicBezTo>
                      <a:pt x="19" y="41"/>
                      <a:pt x="16" y="40"/>
                      <a:pt x="14" y="38"/>
                    </a:cubicBezTo>
                    <a:cubicBezTo>
                      <a:pt x="11" y="35"/>
                      <a:pt x="9" y="31"/>
                      <a:pt x="9" y="26"/>
                    </a:cubicBezTo>
                    <a:cubicBezTo>
                      <a:pt x="9" y="22"/>
                      <a:pt x="10" y="18"/>
                      <a:pt x="13" y="15"/>
                    </a:cubicBezTo>
                    <a:cubicBezTo>
                      <a:pt x="15" y="12"/>
                      <a:pt x="18" y="10"/>
                      <a:pt x="23"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803" name="Freeform 1178"/>
              <p:cNvSpPr>
                <a:spLocks noEditPoints="1"/>
              </p:cNvSpPr>
              <p:nvPr/>
            </p:nvSpPr>
            <p:spPr bwMode="auto">
              <a:xfrm flipV="1">
                <a:off x="2978" y="2647"/>
                <a:ext cx="79" cy="49"/>
              </a:xfrm>
              <a:custGeom>
                <a:avLst/>
                <a:gdLst>
                  <a:gd name="T0" fmla="*/ 77 w 79"/>
                  <a:gd name="T1" fmla="*/ 39 h 49"/>
                  <a:gd name="T2" fmla="*/ 69 w 79"/>
                  <a:gd name="T3" fmla="*/ 39 h 49"/>
                  <a:gd name="T4" fmla="*/ 79 w 79"/>
                  <a:gd name="T5" fmla="*/ 24 h 49"/>
                  <a:gd name="T6" fmla="*/ 75 w 79"/>
                  <a:gd name="T7" fmla="*/ 12 h 49"/>
                  <a:gd name="T8" fmla="*/ 65 w 79"/>
                  <a:gd name="T9" fmla="*/ 3 h 49"/>
                  <a:gd name="T10" fmla="*/ 49 w 79"/>
                  <a:gd name="T11" fmla="*/ 0 h 49"/>
                  <a:gd name="T12" fmla="*/ 34 w 79"/>
                  <a:gd name="T13" fmla="*/ 3 h 49"/>
                  <a:gd name="T14" fmla="*/ 24 w 79"/>
                  <a:gd name="T15" fmla="*/ 11 h 49"/>
                  <a:gd name="T16" fmla="*/ 20 w 79"/>
                  <a:gd name="T17" fmla="*/ 24 h 49"/>
                  <a:gd name="T18" fmla="*/ 22 w 79"/>
                  <a:gd name="T19" fmla="*/ 32 h 49"/>
                  <a:gd name="T20" fmla="*/ 29 w 79"/>
                  <a:gd name="T21" fmla="*/ 39 h 49"/>
                  <a:gd name="T22" fmla="*/ 0 w 79"/>
                  <a:gd name="T23" fmla="*/ 39 h 49"/>
                  <a:gd name="T24" fmla="*/ 0 w 79"/>
                  <a:gd name="T25" fmla="*/ 49 h 49"/>
                  <a:gd name="T26" fmla="*/ 77 w 79"/>
                  <a:gd name="T27" fmla="*/ 49 h 49"/>
                  <a:gd name="T28" fmla="*/ 77 w 79"/>
                  <a:gd name="T29" fmla="*/ 39 h 49"/>
                  <a:gd name="T30" fmla="*/ 49 w 79"/>
                  <a:gd name="T31" fmla="*/ 10 h 49"/>
                  <a:gd name="T32" fmla="*/ 64 w 79"/>
                  <a:gd name="T33" fmla="*/ 15 h 49"/>
                  <a:gd name="T34" fmla="*/ 70 w 79"/>
                  <a:gd name="T35" fmla="*/ 25 h 49"/>
                  <a:gd name="T36" fmla="*/ 65 w 79"/>
                  <a:gd name="T37" fmla="*/ 35 h 49"/>
                  <a:gd name="T38" fmla="*/ 50 w 79"/>
                  <a:gd name="T39" fmla="*/ 39 h 49"/>
                  <a:gd name="T40" fmla="*/ 34 w 79"/>
                  <a:gd name="T41" fmla="*/ 34 h 49"/>
                  <a:gd name="T42" fmla="*/ 29 w 79"/>
                  <a:gd name="T43" fmla="*/ 24 h 49"/>
                  <a:gd name="T44" fmla="*/ 34 w 79"/>
                  <a:gd name="T45" fmla="*/ 14 h 49"/>
                  <a:gd name="T46" fmla="*/ 49 w 79"/>
                  <a:gd name="T47" fmla="*/ 10 h 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9"/>
                  <a:gd name="T73" fmla="*/ 0 h 49"/>
                  <a:gd name="T74" fmla="*/ 79 w 79"/>
                  <a:gd name="T75" fmla="*/ 49 h 4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9" h="49">
                    <a:moveTo>
                      <a:pt x="77" y="39"/>
                    </a:moveTo>
                    <a:lnTo>
                      <a:pt x="69" y="39"/>
                    </a:lnTo>
                    <a:cubicBezTo>
                      <a:pt x="75" y="35"/>
                      <a:pt x="79" y="30"/>
                      <a:pt x="79" y="24"/>
                    </a:cubicBezTo>
                    <a:cubicBezTo>
                      <a:pt x="79" y="19"/>
                      <a:pt x="77" y="15"/>
                      <a:pt x="75" y="12"/>
                    </a:cubicBezTo>
                    <a:cubicBezTo>
                      <a:pt x="72" y="8"/>
                      <a:pt x="69" y="5"/>
                      <a:pt x="65" y="3"/>
                    </a:cubicBezTo>
                    <a:cubicBezTo>
                      <a:pt x="60" y="1"/>
                      <a:pt x="55" y="0"/>
                      <a:pt x="49" y="0"/>
                    </a:cubicBezTo>
                    <a:cubicBezTo>
                      <a:pt x="44" y="0"/>
                      <a:pt x="39" y="1"/>
                      <a:pt x="34" y="3"/>
                    </a:cubicBezTo>
                    <a:cubicBezTo>
                      <a:pt x="30" y="5"/>
                      <a:pt x="26" y="8"/>
                      <a:pt x="24" y="11"/>
                    </a:cubicBezTo>
                    <a:cubicBezTo>
                      <a:pt x="21" y="15"/>
                      <a:pt x="20" y="19"/>
                      <a:pt x="20" y="24"/>
                    </a:cubicBezTo>
                    <a:cubicBezTo>
                      <a:pt x="20" y="27"/>
                      <a:pt x="21" y="30"/>
                      <a:pt x="22" y="32"/>
                    </a:cubicBezTo>
                    <a:cubicBezTo>
                      <a:pt x="24" y="35"/>
                      <a:pt x="26" y="37"/>
                      <a:pt x="29" y="39"/>
                    </a:cubicBezTo>
                    <a:lnTo>
                      <a:pt x="0" y="39"/>
                    </a:lnTo>
                    <a:lnTo>
                      <a:pt x="0" y="49"/>
                    </a:lnTo>
                    <a:lnTo>
                      <a:pt x="77" y="49"/>
                    </a:lnTo>
                    <a:lnTo>
                      <a:pt x="77" y="39"/>
                    </a:lnTo>
                    <a:close/>
                    <a:moveTo>
                      <a:pt x="49" y="10"/>
                    </a:moveTo>
                    <a:cubicBezTo>
                      <a:pt x="56" y="10"/>
                      <a:pt x="61" y="12"/>
                      <a:pt x="64" y="15"/>
                    </a:cubicBezTo>
                    <a:cubicBezTo>
                      <a:pt x="68" y="18"/>
                      <a:pt x="70" y="21"/>
                      <a:pt x="70" y="25"/>
                    </a:cubicBezTo>
                    <a:cubicBezTo>
                      <a:pt x="70" y="29"/>
                      <a:pt x="68" y="32"/>
                      <a:pt x="65" y="35"/>
                    </a:cubicBezTo>
                    <a:cubicBezTo>
                      <a:pt x="62" y="37"/>
                      <a:pt x="57" y="39"/>
                      <a:pt x="50" y="39"/>
                    </a:cubicBezTo>
                    <a:cubicBezTo>
                      <a:pt x="43" y="39"/>
                      <a:pt x="37" y="37"/>
                      <a:pt x="34" y="34"/>
                    </a:cubicBezTo>
                    <a:cubicBezTo>
                      <a:pt x="31" y="32"/>
                      <a:pt x="29" y="28"/>
                      <a:pt x="29" y="24"/>
                    </a:cubicBezTo>
                    <a:cubicBezTo>
                      <a:pt x="29" y="20"/>
                      <a:pt x="31" y="17"/>
                      <a:pt x="34" y="14"/>
                    </a:cubicBezTo>
                    <a:cubicBezTo>
                      <a:pt x="37" y="12"/>
                      <a:pt x="42" y="10"/>
                      <a:pt x="49"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804" name="Freeform 1179"/>
              <p:cNvSpPr>
                <a:spLocks noEditPoints="1"/>
              </p:cNvSpPr>
              <p:nvPr/>
            </p:nvSpPr>
            <p:spPr bwMode="auto">
              <a:xfrm flipV="1">
                <a:off x="2998" y="2554"/>
                <a:ext cx="59" cy="51"/>
              </a:xfrm>
              <a:custGeom>
                <a:avLst/>
                <a:gdLst>
                  <a:gd name="T0" fmla="*/ 51 w 59"/>
                  <a:gd name="T1" fmla="*/ 38 h 51"/>
                  <a:gd name="T2" fmla="*/ 57 w 59"/>
                  <a:gd name="T3" fmla="*/ 28 h 51"/>
                  <a:gd name="T4" fmla="*/ 59 w 59"/>
                  <a:gd name="T5" fmla="*/ 18 h 51"/>
                  <a:gd name="T6" fmla="*/ 54 w 59"/>
                  <a:gd name="T7" fmla="*/ 5 h 51"/>
                  <a:gd name="T8" fmla="*/ 42 w 59"/>
                  <a:gd name="T9" fmla="*/ 0 h 51"/>
                  <a:gd name="T10" fmla="*/ 35 w 59"/>
                  <a:gd name="T11" fmla="*/ 2 h 51"/>
                  <a:gd name="T12" fmla="*/ 29 w 59"/>
                  <a:gd name="T13" fmla="*/ 7 h 51"/>
                  <a:gd name="T14" fmla="*/ 26 w 59"/>
                  <a:gd name="T15" fmla="*/ 13 h 51"/>
                  <a:gd name="T16" fmla="*/ 25 w 59"/>
                  <a:gd name="T17" fmla="*/ 21 h 51"/>
                  <a:gd name="T18" fmla="*/ 21 w 59"/>
                  <a:gd name="T19" fmla="*/ 36 h 51"/>
                  <a:gd name="T20" fmla="*/ 19 w 59"/>
                  <a:gd name="T21" fmla="*/ 36 h 51"/>
                  <a:gd name="T22" fmla="*/ 12 w 59"/>
                  <a:gd name="T23" fmla="*/ 34 h 51"/>
                  <a:gd name="T24" fmla="*/ 9 w 59"/>
                  <a:gd name="T25" fmla="*/ 25 h 51"/>
                  <a:gd name="T26" fmla="*/ 11 w 59"/>
                  <a:gd name="T27" fmla="*/ 16 h 51"/>
                  <a:gd name="T28" fmla="*/ 18 w 59"/>
                  <a:gd name="T29" fmla="*/ 12 h 51"/>
                  <a:gd name="T30" fmla="*/ 17 w 59"/>
                  <a:gd name="T31" fmla="*/ 2 h 51"/>
                  <a:gd name="T32" fmla="*/ 7 w 59"/>
                  <a:gd name="T33" fmla="*/ 6 h 51"/>
                  <a:gd name="T34" fmla="*/ 2 w 59"/>
                  <a:gd name="T35" fmla="*/ 14 h 51"/>
                  <a:gd name="T36" fmla="*/ 0 w 59"/>
                  <a:gd name="T37" fmla="*/ 26 h 51"/>
                  <a:gd name="T38" fmla="*/ 2 w 59"/>
                  <a:gd name="T39" fmla="*/ 38 h 51"/>
                  <a:gd name="T40" fmla="*/ 6 w 59"/>
                  <a:gd name="T41" fmla="*/ 44 h 51"/>
                  <a:gd name="T42" fmla="*/ 12 w 59"/>
                  <a:gd name="T43" fmla="*/ 47 h 51"/>
                  <a:gd name="T44" fmla="*/ 21 w 59"/>
                  <a:gd name="T45" fmla="*/ 48 h 51"/>
                  <a:gd name="T46" fmla="*/ 33 w 59"/>
                  <a:gd name="T47" fmla="*/ 48 h 51"/>
                  <a:gd name="T48" fmla="*/ 50 w 59"/>
                  <a:gd name="T49" fmla="*/ 48 h 51"/>
                  <a:gd name="T50" fmla="*/ 57 w 59"/>
                  <a:gd name="T51" fmla="*/ 51 h 51"/>
                  <a:gd name="T52" fmla="*/ 57 w 59"/>
                  <a:gd name="T53" fmla="*/ 41 h 51"/>
                  <a:gd name="T54" fmla="*/ 51 w 59"/>
                  <a:gd name="T55" fmla="*/ 38 h 51"/>
                  <a:gd name="T56" fmla="*/ 30 w 59"/>
                  <a:gd name="T57" fmla="*/ 36 h 51"/>
                  <a:gd name="T58" fmla="*/ 34 w 59"/>
                  <a:gd name="T59" fmla="*/ 23 h 51"/>
                  <a:gd name="T60" fmla="*/ 35 w 59"/>
                  <a:gd name="T61" fmla="*/ 15 h 51"/>
                  <a:gd name="T62" fmla="*/ 38 w 59"/>
                  <a:gd name="T63" fmla="*/ 12 h 51"/>
                  <a:gd name="T64" fmla="*/ 42 w 59"/>
                  <a:gd name="T65" fmla="*/ 11 h 51"/>
                  <a:gd name="T66" fmla="*/ 47 w 59"/>
                  <a:gd name="T67" fmla="*/ 13 h 51"/>
                  <a:gd name="T68" fmla="*/ 50 w 59"/>
                  <a:gd name="T69" fmla="*/ 21 h 51"/>
                  <a:gd name="T70" fmla="*/ 47 w 59"/>
                  <a:gd name="T71" fmla="*/ 29 h 51"/>
                  <a:gd name="T72" fmla="*/ 41 w 59"/>
                  <a:gd name="T73" fmla="*/ 35 h 51"/>
                  <a:gd name="T74" fmla="*/ 33 w 59"/>
                  <a:gd name="T75" fmla="*/ 36 h 51"/>
                  <a:gd name="T76" fmla="*/ 30 w 59"/>
                  <a:gd name="T77" fmla="*/ 36 h 5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9"/>
                  <a:gd name="T118" fmla="*/ 0 h 51"/>
                  <a:gd name="T119" fmla="*/ 59 w 59"/>
                  <a:gd name="T120" fmla="*/ 51 h 5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9" h="51">
                    <a:moveTo>
                      <a:pt x="51" y="38"/>
                    </a:moveTo>
                    <a:cubicBezTo>
                      <a:pt x="54" y="34"/>
                      <a:pt x="56" y="31"/>
                      <a:pt x="57" y="28"/>
                    </a:cubicBezTo>
                    <a:cubicBezTo>
                      <a:pt x="58" y="25"/>
                      <a:pt x="59" y="22"/>
                      <a:pt x="59" y="18"/>
                    </a:cubicBezTo>
                    <a:cubicBezTo>
                      <a:pt x="59" y="13"/>
                      <a:pt x="57" y="8"/>
                      <a:pt x="54" y="5"/>
                    </a:cubicBezTo>
                    <a:cubicBezTo>
                      <a:pt x="51" y="2"/>
                      <a:pt x="47" y="0"/>
                      <a:pt x="42" y="0"/>
                    </a:cubicBezTo>
                    <a:cubicBezTo>
                      <a:pt x="40" y="0"/>
                      <a:pt x="37" y="1"/>
                      <a:pt x="35" y="2"/>
                    </a:cubicBezTo>
                    <a:cubicBezTo>
                      <a:pt x="32" y="3"/>
                      <a:pt x="31" y="5"/>
                      <a:pt x="29" y="7"/>
                    </a:cubicBezTo>
                    <a:cubicBezTo>
                      <a:pt x="28" y="9"/>
                      <a:pt x="27" y="11"/>
                      <a:pt x="26" y="13"/>
                    </a:cubicBezTo>
                    <a:cubicBezTo>
                      <a:pt x="26" y="15"/>
                      <a:pt x="25" y="17"/>
                      <a:pt x="25" y="21"/>
                    </a:cubicBezTo>
                    <a:cubicBezTo>
                      <a:pt x="24" y="28"/>
                      <a:pt x="23" y="33"/>
                      <a:pt x="21" y="36"/>
                    </a:cubicBezTo>
                    <a:cubicBezTo>
                      <a:pt x="20" y="36"/>
                      <a:pt x="20" y="36"/>
                      <a:pt x="19" y="36"/>
                    </a:cubicBezTo>
                    <a:cubicBezTo>
                      <a:pt x="16" y="36"/>
                      <a:pt x="13" y="36"/>
                      <a:pt x="12" y="34"/>
                    </a:cubicBezTo>
                    <a:cubicBezTo>
                      <a:pt x="10" y="32"/>
                      <a:pt x="9" y="29"/>
                      <a:pt x="9" y="25"/>
                    </a:cubicBezTo>
                    <a:cubicBezTo>
                      <a:pt x="9" y="21"/>
                      <a:pt x="10" y="18"/>
                      <a:pt x="11" y="16"/>
                    </a:cubicBezTo>
                    <a:cubicBezTo>
                      <a:pt x="12" y="14"/>
                      <a:pt x="15" y="13"/>
                      <a:pt x="18" y="12"/>
                    </a:cubicBezTo>
                    <a:lnTo>
                      <a:pt x="17" y="2"/>
                    </a:lnTo>
                    <a:cubicBezTo>
                      <a:pt x="13" y="2"/>
                      <a:pt x="10" y="4"/>
                      <a:pt x="7" y="6"/>
                    </a:cubicBezTo>
                    <a:cubicBezTo>
                      <a:pt x="5" y="8"/>
                      <a:pt x="3" y="10"/>
                      <a:pt x="2" y="14"/>
                    </a:cubicBezTo>
                    <a:cubicBezTo>
                      <a:pt x="1" y="18"/>
                      <a:pt x="0" y="22"/>
                      <a:pt x="0" y="26"/>
                    </a:cubicBezTo>
                    <a:cubicBezTo>
                      <a:pt x="0" y="31"/>
                      <a:pt x="1" y="35"/>
                      <a:pt x="2" y="38"/>
                    </a:cubicBezTo>
                    <a:cubicBezTo>
                      <a:pt x="3" y="41"/>
                      <a:pt x="4" y="43"/>
                      <a:pt x="6" y="44"/>
                    </a:cubicBezTo>
                    <a:cubicBezTo>
                      <a:pt x="8" y="46"/>
                      <a:pt x="10" y="47"/>
                      <a:pt x="12" y="47"/>
                    </a:cubicBezTo>
                    <a:cubicBezTo>
                      <a:pt x="14" y="48"/>
                      <a:pt x="17" y="48"/>
                      <a:pt x="21" y="48"/>
                    </a:cubicBezTo>
                    <a:lnTo>
                      <a:pt x="33" y="48"/>
                    </a:lnTo>
                    <a:cubicBezTo>
                      <a:pt x="41" y="48"/>
                      <a:pt x="47" y="48"/>
                      <a:pt x="50" y="48"/>
                    </a:cubicBezTo>
                    <a:cubicBezTo>
                      <a:pt x="52" y="49"/>
                      <a:pt x="55" y="50"/>
                      <a:pt x="57" y="51"/>
                    </a:cubicBezTo>
                    <a:lnTo>
                      <a:pt x="57" y="41"/>
                    </a:lnTo>
                    <a:cubicBezTo>
                      <a:pt x="55" y="39"/>
                      <a:pt x="53" y="38"/>
                      <a:pt x="51" y="38"/>
                    </a:cubicBezTo>
                    <a:close/>
                    <a:moveTo>
                      <a:pt x="30" y="36"/>
                    </a:moveTo>
                    <a:cubicBezTo>
                      <a:pt x="32" y="33"/>
                      <a:pt x="33" y="29"/>
                      <a:pt x="34" y="23"/>
                    </a:cubicBezTo>
                    <a:cubicBezTo>
                      <a:pt x="34" y="19"/>
                      <a:pt x="35" y="17"/>
                      <a:pt x="35" y="15"/>
                    </a:cubicBezTo>
                    <a:cubicBezTo>
                      <a:pt x="36" y="14"/>
                      <a:pt x="37" y="13"/>
                      <a:pt x="38" y="12"/>
                    </a:cubicBezTo>
                    <a:cubicBezTo>
                      <a:pt x="39" y="11"/>
                      <a:pt x="40" y="11"/>
                      <a:pt x="42" y="11"/>
                    </a:cubicBezTo>
                    <a:cubicBezTo>
                      <a:pt x="44" y="11"/>
                      <a:pt x="46" y="11"/>
                      <a:pt x="47" y="13"/>
                    </a:cubicBezTo>
                    <a:cubicBezTo>
                      <a:pt x="49" y="15"/>
                      <a:pt x="50" y="17"/>
                      <a:pt x="50" y="21"/>
                    </a:cubicBezTo>
                    <a:cubicBezTo>
                      <a:pt x="50" y="24"/>
                      <a:pt x="49" y="27"/>
                      <a:pt x="47" y="29"/>
                    </a:cubicBezTo>
                    <a:cubicBezTo>
                      <a:pt x="46" y="32"/>
                      <a:pt x="44" y="34"/>
                      <a:pt x="41" y="35"/>
                    </a:cubicBezTo>
                    <a:cubicBezTo>
                      <a:pt x="40" y="36"/>
                      <a:pt x="37" y="36"/>
                      <a:pt x="33" y="36"/>
                    </a:cubicBezTo>
                    <a:lnTo>
                      <a:pt x="30" y="36"/>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805" name="Freeform 1180"/>
              <p:cNvSpPr>
                <a:spLocks/>
              </p:cNvSpPr>
              <p:nvPr/>
            </p:nvSpPr>
            <p:spPr bwMode="auto">
              <a:xfrm flipV="1">
                <a:off x="2998" y="2498"/>
                <a:ext cx="57" cy="44"/>
              </a:xfrm>
              <a:custGeom>
                <a:avLst/>
                <a:gdLst>
                  <a:gd name="T0" fmla="*/ 57 w 57"/>
                  <a:gd name="T1" fmla="*/ 0 h 44"/>
                  <a:gd name="T2" fmla="*/ 1 w 57"/>
                  <a:gd name="T3" fmla="*/ 0 h 44"/>
                  <a:gd name="T4" fmla="*/ 1 w 57"/>
                  <a:gd name="T5" fmla="*/ 11 h 44"/>
                  <a:gd name="T6" fmla="*/ 9 w 57"/>
                  <a:gd name="T7" fmla="*/ 11 h 44"/>
                  <a:gd name="T8" fmla="*/ 0 w 57"/>
                  <a:gd name="T9" fmla="*/ 27 h 44"/>
                  <a:gd name="T10" fmla="*/ 2 w 57"/>
                  <a:gd name="T11" fmla="*/ 35 h 44"/>
                  <a:gd name="T12" fmla="*/ 7 w 57"/>
                  <a:gd name="T13" fmla="*/ 41 h 44"/>
                  <a:gd name="T14" fmla="*/ 14 w 57"/>
                  <a:gd name="T15" fmla="*/ 44 h 44"/>
                  <a:gd name="T16" fmla="*/ 23 w 57"/>
                  <a:gd name="T17" fmla="*/ 44 h 44"/>
                  <a:gd name="T18" fmla="*/ 57 w 57"/>
                  <a:gd name="T19" fmla="*/ 44 h 44"/>
                  <a:gd name="T20" fmla="*/ 57 w 57"/>
                  <a:gd name="T21" fmla="*/ 34 h 44"/>
                  <a:gd name="T22" fmla="*/ 24 w 57"/>
                  <a:gd name="T23" fmla="*/ 34 h 44"/>
                  <a:gd name="T24" fmla="*/ 15 w 57"/>
                  <a:gd name="T25" fmla="*/ 33 h 44"/>
                  <a:gd name="T26" fmla="*/ 11 w 57"/>
                  <a:gd name="T27" fmla="*/ 30 h 44"/>
                  <a:gd name="T28" fmla="*/ 9 w 57"/>
                  <a:gd name="T29" fmla="*/ 24 h 44"/>
                  <a:gd name="T30" fmla="*/ 13 w 57"/>
                  <a:gd name="T31" fmla="*/ 15 h 44"/>
                  <a:gd name="T32" fmla="*/ 27 w 57"/>
                  <a:gd name="T33" fmla="*/ 11 h 44"/>
                  <a:gd name="T34" fmla="*/ 57 w 57"/>
                  <a:gd name="T35" fmla="*/ 11 h 44"/>
                  <a:gd name="T36" fmla="*/ 57 w 57"/>
                  <a:gd name="T37" fmla="*/ 0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7"/>
                  <a:gd name="T58" fmla="*/ 0 h 44"/>
                  <a:gd name="T59" fmla="*/ 57 w 57"/>
                  <a:gd name="T60" fmla="*/ 44 h 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7" h="44">
                    <a:moveTo>
                      <a:pt x="57" y="0"/>
                    </a:moveTo>
                    <a:lnTo>
                      <a:pt x="1" y="0"/>
                    </a:lnTo>
                    <a:lnTo>
                      <a:pt x="1" y="11"/>
                    </a:lnTo>
                    <a:lnTo>
                      <a:pt x="9" y="11"/>
                    </a:lnTo>
                    <a:cubicBezTo>
                      <a:pt x="3" y="14"/>
                      <a:pt x="0" y="20"/>
                      <a:pt x="0" y="27"/>
                    </a:cubicBezTo>
                    <a:cubicBezTo>
                      <a:pt x="0" y="30"/>
                      <a:pt x="1" y="33"/>
                      <a:pt x="2" y="35"/>
                    </a:cubicBezTo>
                    <a:cubicBezTo>
                      <a:pt x="3" y="38"/>
                      <a:pt x="5" y="40"/>
                      <a:pt x="7" y="41"/>
                    </a:cubicBezTo>
                    <a:cubicBezTo>
                      <a:pt x="9" y="42"/>
                      <a:pt x="11" y="43"/>
                      <a:pt x="14" y="44"/>
                    </a:cubicBezTo>
                    <a:cubicBezTo>
                      <a:pt x="15" y="44"/>
                      <a:pt x="18" y="44"/>
                      <a:pt x="23" y="44"/>
                    </a:cubicBezTo>
                    <a:lnTo>
                      <a:pt x="57" y="44"/>
                    </a:lnTo>
                    <a:lnTo>
                      <a:pt x="57" y="34"/>
                    </a:lnTo>
                    <a:lnTo>
                      <a:pt x="24" y="34"/>
                    </a:lnTo>
                    <a:cubicBezTo>
                      <a:pt x="20" y="34"/>
                      <a:pt x="17" y="34"/>
                      <a:pt x="15" y="33"/>
                    </a:cubicBezTo>
                    <a:cubicBezTo>
                      <a:pt x="13" y="33"/>
                      <a:pt x="12" y="31"/>
                      <a:pt x="11" y="30"/>
                    </a:cubicBezTo>
                    <a:cubicBezTo>
                      <a:pt x="10" y="28"/>
                      <a:pt x="9" y="26"/>
                      <a:pt x="9" y="24"/>
                    </a:cubicBezTo>
                    <a:cubicBezTo>
                      <a:pt x="9" y="20"/>
                      <a:pt x="10" y="17"/>
                      <a:pt x="13" y="15"/>
                    </a:cubicBezTo>
                    <a:cubicBezTo>
                      <a:pt x="15" y="12"/>
                      <a:pt x="20" y="11"/>
                      <a:pt x="27" y="11"/>
                    </a:cubicBezTo>
                    <a:lnTo>
                      <a:pt x="57" y="11"/>
                    </a:lnTo>
                    <a:lnTo>
                      <a:pt x="57"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806" name="Freeform 1181"/>
              <p:cNvSpPr>
                <a:spLocks noEditPoints="1"/>
              </p:cNvSpPr>
              <p:nvPr/>
            </p:nvSpPr>
            <p:spPr bwMode="auto">
              <a:xfrm flipV="1">
                <a:off x="2978" y="2438"/>
                <a:ext cx="79" cy="48"/>
              </a:xfrm>
              <a:custGeom>
                <a:avLst/>
                <a:gdLst>
                  <a:gd name="T0" fmla="*/ 77 w 79"/>
                  <a:gd name="T1" fmla="*/ 38 h 48"/>
                  <a:gd name="T2" fmla="*/ 69 w 79"/>
                  <a:gd name="T3" fmla="*/ 38 h 48"/>
                  <a:gd name="T4" fmla="*/ 79 w 79"/>
                  <a:gd name="T5" fmla="*/ 23 h 48"/>
                  <a:gd name="T6" fmla="*/ 75 w 79"/>
                  <a:gd name="T7" fmla="*/ 11 h 48"/>
                  <a:gd name="T8" fmla="*/ 65 w 79"/>
                  <a:gd name="T9" fmla="*/ 3 h 48"/>
                  <a:gd name="T10" fmla="*/ 49 w 79"/>
                  <a:gd name="T11" fmla="*/ 0 h 48"/>
                  <a:gd name="T12" fmla="*/ 34 w 79"/>
                  <a:gd name="T13" fmla="*/ 2 h 48"/>
                  <a:gd name="T14" fmla="*/ 24 w 79"/>
                  <a:gd name="T15" fmla="*/ 11 h 48"/>
                  <a:gd name="T16" fmla="*/ 20 w 79"/>
                  <a:gd name="T17" fmla="*/ 23 h 48"/>
                  <a:gd name="T18" fmla="*/ 22 w 79"/>
                  <a:gd name="T19" fmla="*/ 32 h 48"/>
                  <a:gd name="T20" fmla="*/ 29 w 79"/>
                  <a:gd name="T21" fmla="*/ 38 h 48"/>
                  <a:gd name="T22" fmla="*/ 0 w 79"/>
                  <a:gd name="T23" fmla="*/ 38 h 48"/>
                  <a:gd name="T24" fmla="*/ 0 w 79"/>
                  <a:gd name="T25" fmla="*/ 48 h 48"/>
                  <a:gd name="T26" fmla="*/ 77 w 79"/>
                  <a:gd name="T27" fmla="*/ 48 h 48"/>
                  <a:gd name="T28" fmla="*/ 77 w 79"/>
                  <a:gd name="T29" fmla="*/ 38 h 48"/>
                  <a:gd name="T30" fmla="*/ 49 w 79"/>
                  <a:gd name="T31" fmla="*/ 10 h 48"/>
                  <a:gd name="T32" fmla="*/ 64 w 79"/>
                  <a:gd name="T33" fmla="*/ 14 h 48"/>
                  <a:gd name="T34" fmla="*/ 70 w 79"/>
                  <a:gd name="T35" fmla="*/ 24 h 48"/>
                  <a:gd name="T36" fmla="*/ 65 w 79"/>
                  <a:gd name="T37" fmla="*/ 34 h 48"/>
                  <a:gd name="T38" fmla="*/ 50 w 79"/>
                  <a:gd name="T39" fmla="*/ 38 h 48"/>
                  <a:gd name="T40" fmla="*/ 34 w 79"/>
                  <a:gd name="T41" fmla="*/ 34 h 48"/>
                  <a:gd name="T42" fmla="*/ 29 w 79"/>
                  <a:gd name="T43" fmla="*/ 24 h 48"/>
                  <a:gd name="T44" fmla="*/ 34 w 79"/>
                  <a:gd name="T45" fmla="*/ 14 h 48"/>
                  <a:gd name="T46" fmla="*/ 49 w 79"/>
                  <a:gd name="T47" fmla="*/ 10 h 4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9"/>
                  <a:gd name="T73" fmla="*/ 0 h 48"/>
                  <a:gd name="T74" fmla="*/ 79 w 79"/>
                  <a:gd name="T75" fmla="*/ 48 h 4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9" h="48">
                    <a:moveTo>
                      <a:pt x="77" y="38"/>
                    </a:moveTo>
                    <a:lnTo>
                      <a:pt x="69" y="38"/>
                    </a:lnTo>
                    <a:cubicBezTo>
                      <a:pt x="75" y="34"/>
                      <a:pt x="79" y="29"/>
                      <a:pt x="79" y="23"/>
                    </a:cubicBezTo>
                    <a:cubicBezTo>
                      <a:pt x="79" y="19"/>
                      <a:pt x="77" y="15"/>
                      <a:pt x="75" y="11"/>
                    </a:cubicBezTo>
                    <a:cubicBezTo>
                      <a:pt x="72" y="7"/>
                      <a:pt x="69" y="5"/>
                      <a:pt x="65" y="3"/>
                    </a:cubicBezTo>
                    <a:cubicBezTo>
                      <a:pt x="60" y="1"/>
                      <a:pt x="55" y="0"/>
                      <a:pt x="49" y="0"/>
                    </a:cubicBezTo>
                    <a:cubicBezTo>
                      <a:pt x="44" y="0"/>
                      <a:pt x="39" y="1"/>
                      <a:pt x="34" y="2"/>
                    </a:cubicBezTo>
                    <a:cubicBezTo>
                      <a:pt x="30" y="4"/>
                      <a:pt x="26" y="7"/>
                      <a:pt x="24" y="11"/>
                    </a:cubicBezTo>
                    <a:cubicBezTo>
                      <a:pt x="21" y="14"/>
                      <a:pt x="20" y="18"/>
                      <a:pt x="20" y="23"/>
                    </a:cubicBezTo>
                    <a:cubicBezTo>
                      <a:pt x="20" y="26"/>
                      <a:pt x="21" y="29"/>
                      <a:pt x="22" y="32"/>
                    </a:cubicBezTo>
                    <a:cubicBezTo>
                      <a:pt x="24" y="34"/>
                      <a:pt x="26" y="36"/>
                      <a:pt x="29" y="38"/>
                    </a:cubicBezTo>
                    <a:lnTo>
                      <a:pt x="0" y="38"/>
                    </a:lnTo>
                    <a:lnTo>
                      <a:pt x="0" y="48"/>
                    </a:lnTo>
                    <a:lnTo>
                      <a:pt x="77" y="48"/>
                    </a:lnTo>
                    <a:lnTo>
                      <a:pt x="77" y="38"/>
                    </a:lnTo>
                    <a:close/>
                    <a:moveTo>
                      <a:pt x="49" y="10"/>
                    </a:moveTo>
                    <a:cubicBezTo>
                      <a:pt x="56" y="10"/>
                      <a:pt x="61" y="11"/>
                      <a:pt x="64" y="14"/>
                    </a:cubicBezTo>
                    <a:cubicBezTo>
                      <a:pt x="68" y="17"/>
                      <a:pt x="70" y="20"/>
                      <a:pt x="70" y="24"/>
                    </a:cubicBezTo>
                    <a:cubicBezTo>
                      <a:pt x="70" y="28"/>
                      <a:pt x="68" y="31"/>
                      <a:pt x="65" y="34"/>
                    </a:cubicBezTo>
                    <a:cubicBezTo>
                      <a:pt x="62" y="37"/>
                      <a:pt x="57" y="38"/>
                      <a:pt x="50" y="38"/>
                    </a:cubicBezTo>
                    <a:cubicBezTo>
                      <a:pt x="43" y="38"/>
                      <a:pt x="37" y="36"/>
                      <a:pt x="34" y="34"/>
                    </a:cubicBezTo>
                    <a:cubicBezTo>
                      <a:pt x="31" y="31"/>
                      <a:pt x="29" y="28"/>
                      <a:pt x="29" y="24"/>
                    </a:cubicBezTo>
                    <a:cubicBezTo>
                      <a:pt x="29" y="20"/>
                      <a:pt x="31" y="16"/>
                      <a:pt x="34" y="14"/>
                    </a:cubicBezTo>
                    <a:cubicBezTo>
                      <a:pt x="37" y="11"/>
                      <a:pt x="42" y="10"/>
                      <a:pt x="49"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807" name="Freeform 1182"/>
              <p:cNvSpPr>
                <a:spLocks/>
              </p:cNvSpPr>
              <p:nvPr/>
            </p:nvSpPr>
            <p:spPr bwMode="auto">
              <a:xfrm flipV="1">
                <a:off x="3106" y="3285"/>
                <a:ext cx="79" cy="33"/>
              </a:xfrm>
              <a:custGeom>
                <a:avLst/>
                <a:gdLst>
                  <a:gd name="T0" fmla="*/ 79 w 79"/>
                  <a:gd name="T1" fmla="*/ 8 h 33"/>
                  <a:gd name="T2" fmla="*/ 32 w 79"/>
                  <a:gd name="T3" fmla="*/ 8 h 33"/>
                  <a:gd name="T4" fmla="*/ 32 w 79"/>
                  <a:gd name="T5" fmla="*/ 0 h 33"/>
                  <a:gd name="T6" fmla="*/ 23 w 79"/>
                  <a:gd name="T7" fmla="*/ 0 h 33"/>
                  <a:gd name="T8" fmla="*/ 23 w 79"/>
                  <a:gd name="T9" fmla="*/ 8 h 33"/>
                  <a:gd name="T10" fmla="*/ 17 w 79"/>
                  <a:gd name="T11" fmla="*/ 8 h 33"/>
                  <a:gd name="T12" fmla="*/ 8 w 79"/>
                  <a:gd name="T13" fmla="*/ 9 h 33"/>
                  <a:gd name="T14" fmla="*/ 3 w 79"/>
                  <a:gd name="T15" fmla="*/ 14 h 33"/>
                  <a:gd name="T16" fmla="*/ 0 w 79"/>
                  <a:gd name="T17" fmla="*/ 24 h 33"/>
                  <a:gd name="T18" fmla="*/ 1 w 79"/>
                  <a:gd name="T19" fmla="*/ 33 h 33"/>
                  <a:gd name="T20" fmla="*/ 10 w 79"/>
                  <a:gd name="T21" fmla="*/ 32 h 33"/>
                  <a:gd name="T22" fmla="*/ 9 w 79"/>
                  <a:gd name="T23" fmla="*/ 26 h 33"/>
                  <a:gd name="T24" fmla="*/ 11 w 79"/>
                  <a:gd name="T25" fmla="*/ 20 h 33"/>
                  <a:gd name="T26" fmla="*/ 18 w 79"/>
                  <a:gd name="T27" fmla="*/ 18 h 33"/>
                  <a:gd name="T28" fmla="*/ 23 w 79"/>
                  <a:gd name="T29" fmla="*/ 18 h 33"/>
                  <a:gd name="T30" fmla="*/ 23 w 79"/>
                  <a:gd name="T31" fmla="*/ 28 h 33"/>
                  <a:gd name="T32" fmla="*/ 32 w 79"/>
                  <a:gd name="T33" fmla="*/ 28 h 33"/>
                  <a:gd name="T34" fmla="*/ 32 w 79"/>
                  <a:gd name="T35" fmla="*/ 18 h 33"/>
                  <a:gd name="T36" fmla="*/ 79 w 79"/>
                  <a:gd name="T37" fmla="*/ 18 h 33"/>
                  <a:gd name="T38" fmla="*/ 79 w 79"/>
                  <a:gd name="T39" fmla="*/ 8 h 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9"/>
                  <a:gd name="T61" fmla="*/ 0 h 33"/>
                  <a:gd name="T62" fmla="*/ 79 w 79"/>
                  <a:gd name="T63" fmla="*/ 33 h 3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9" h="33">
                    <a:moveTo>
                      <a:pt x="79" y="8"/>
                    </a:moveTo>
                    <a:lnTo>
                      <a:pt x="32" y="8"/>
                    </a:lnTo>
                    <a:lnTo>
                      <a:pt x="32" y="0"/>
                    </a:lnTo>
                    <a:lnTo>
                      <a:pt x="23" y="0"/>
                    </a:lnTo>
                    <a:lnTo>
                      <a:pt x="23" y="8"/>
                    </a:lnTo>
                    <a:lnTo>
                      <a:pt x="17" y="8"/>
                    </a:lnTo>
                    <a:cubicBezTo>
                      <a:pt x="13" y="8"/>
                      <a:pt x="10" y="8"/>
                      <a:pt x="8" y="9"/>
                    </a:cubicBezTo>
                    <a:cubicBezTo>
                      <a:pt x="6" y="10"/>
                      <a:pt x="4" y="12"/>
                      <a:pt x="3" y="14"/>
                    </a:cubicBezTo>
                    <a:cubicBezTo>
                      <a:pt x="1" y="17"/>
                      <a:pt x="0" y="20"/>
                      <a:pt x="0" y="24"/>
                    </a:cubicBezTo>
                    <a:cubicBezTo>
                      <a:pt x="0" y="27"/>
                      <a:pt x="1" y="30"/>
                      <a:pt x="1" y="33"/>
                    </a:cubicBezTo>
                    <a:lnTo>
                      <a:pt x="10" y="32"/>
                    </a:lnTo>
                    <a:cubicBezTo>
                      <a:pt x="9" y="30"/>
                      <a:pt x="9" y="28"/>
                      <a:pt x="9" y="26"/>
                    </a:cubicBezTo>
                    <a:cubicBezTo>
                      <a:pt x="9" y="23"/>
                      <a:pt x="10" y="21"/>
                      <a:pt x="11" y="20"/>
                    </a:cubicBezTo>
                    <a:cubicBezTo>
                      <a:pt x="12" y="19"/>
                      <a:pt x="14" y="18"/>
                      <a:pt x="18" y="18"/>
                    </a:cubicBezTo>
                    <a:lnTo>
                      <a:pt x="23" y="18"/>
                    </a:lnTo>
                    <a:lnTo>
                      <a:pt x="23" y="28"/>
                    </a:lnTo>
                    <a:lnTo>
                      <a:pt x="32" y="28"/>
                    </a:lnTo>
                    <a:lnTo>
                      <a:pt x="32" y="18"/>
                    </a:lnTo>
                    <a:lnTo>
                      <a:pt x="79" y="18"/>
                    </a:lnTo>
                    <a:lnTo>
                      <a:pt x="79" y="8"/>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808" name="Freeform 1183"/>
              <p:cNvSpPr>
                <a:spLocks noEditPoints="1"/>
              </p:cNvSpPr>
              <p:nvPr/>
            </p:nvSpPr>
            <p:spPr bwMode="auto">
              <a:xfrm flipV="1">
                <a:off x="3128" y="3233"/>
                <a:ext cx="58" cy="52"/>
              </a:xfrm>
              <a:custGeom>
                <a:avLst/>
                <a:gdLst>
                  <a:gd name="T0" fmla="*/ 40 w 58"/>
                  <a:gd name="T1" fmla="*/ 41 h 52"/>
                  <a:gd name="T2" fmla="*/ 41 w 58"/>
                  <a:gd name="T3" fmla="*/ 51 h 52"/>
                  <a:gd name="T4" fmla="*/ 54 w 58"/>
                  <a:gd name="T5" fmla="*/ 43 h 52"/>
                  <a:gd name="T6" fmla="*/ 58 w 58"/>
                  <a:gd name="T7" fmla="*/ 27 h 52"/>
                  <a:gd name="T8" fmla="*/ 51 w 58"/>
                  <a:gd name="T9" fmla="*/ 7 h 52"/>
                  <a:gd name="T10" fmla="*/ 29 w 58"/>
                  <a:gd name="T11" fmla="*/ 0 h 52"/>
                  <a:gd name="T12" fmla="*/ 7 w 58"/>
                  <a:gd name="T13" fmla="*/ 7 h 52"/>
                  <a:gd name="T14" fmla="*/ 0 w 58"/>
                  <a:gd name="T15" fmla="*/ 26 h 52"/>
                  <a:gd name="T16" fmla="*/ 7 w 58"/>
                  <a:gd name="T17" fmla="*/ 44 h 52"/>
                  <a:gd name="T18" fmla="*/ 29 w 58"/>
                  <a:gd name="T19" fmla="*/ 52 h 52"/>
                  <a:gd name="T20" fmla="*/ 31 w 58"/>
                  <a:gd name="T21" fmla="*/ 52 h 52"/>
                  <a:gd name="T22" fmla="*/ 31 w 58"/>
                  <a:gd name="T23" fmla="*/ 10 h 52"/>
                  <a:gd name="T24" fmla="*/ 44 w 58"/>
                  <a:gd name="T25" fmla="*/ 15 h 52"/>
                  <a:gd name="T26" fmla="*/ 49 w 58"/>
                  <a:gd name="T27" fmla="*/ 27 h 52"/>
                  <a:gd name="T28" fmla="*/ 47 w 58"/>
                  <a:gd name="T29" fmla="*/ 36 h 52"/>
                  <a:gd name="T30" fmla="*/ 40 w 58"/>
                  <a:gd name="T31" fmla="*/ 41 h 52"/>
                  <a:gd name="T32" fmla="*/ 22 w 58"/>
                  <a:gd name="T33" fmla="*/ 10 h 52"/>
                  <a:gd name="T34" fmla="*/ 22 w 58"/>
                  <a:gd name="T35" fmla="*/ 41 h 52"/>
                  <a:gd name="T36" fmla="*/ 13 w 58"/>
                  <a:gd name="T37" fmla="*/ 38 h 52"/>
                  <a:gd name="T38" fmla="*/ 9 w 58"/>
                  <a:gd name="T39" fmla="*/ 26 h 52"/>
                  <a:gd name="T40" fmla="*/ 12 w 58"/>
                  <a:gd name="T41" fmla="*/ 15 h 52"/>
                  <a:gd name="T42" fmla="*/ 22 w 58"/>
                  <a:gd name="T43" fmla="*/ 10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
                  <a:gd name="T67" fmla="*/ 0 h 52"/>
                  <a:gd name="T68" fmla="*/ 58 w 5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 h="52">
                    <a:moveTo>
                      <a:pt x="40" y="41"/>
                    </a:moveTo>
                    <a:lnTo>
                      <a:pt x="41" y="51"/>
                    </a:lnTo>
                    <a:cubicBezTo>
                      <a:pt x="47" y="50"/>
                      <a:pt x="51" y="47"/>
                      <a:pt x="54" y="43"/>
                    </a:cubicBezTo>
                    <a:cubicBezTo>
                      <a:pt x="57" y="38"/>
                      <a:pt x="58" y="33"/>
                      <a:pt x="58" y="27"/>
                    </a:cubicBezTo>
                    <a:cubicBezTo>
                      <a:pt x="58" y="18"/>
                      <a:pt x="56" y="12"/>
                      <a:pt x="51" y="7"/>
                    </a:cubicBezTo>
                    <a:cubicBezTo>
                      <a:pt x="46" y="2"/>
                      <a:pt x="38" y="0"/>
                      <a:pt x="29" y="0"/>
                    </a:cubicBezTo>
                    <a:cubicBezTo>
                      <a:pt x="20" y="0"/>
                      <a:pt x="13" y="2"/>
                      <a:pt x="7" y="7"/>
                    </a:cubicBezTo>
                    <a:cubicBezTo>
                      <a:pt x="2" y="12"/>
                      <a:pt x="0" y="18"/>
                      <a:pt x="0" y="26"/>
                    </a:cubicBezTo>
                    <a:cubicBezTo>
                      <a:pt x="0" y="34"/>
                      <a:pt x="2" y="40"/>
                      <a:pt x="7" y="44"/>
                    </a:cubicBezTo>
                    <a:cubicBezTo>
                      <a:pt x="12" y="49"/>
                      <a:pt x="19" y="52"/>
                      <a:pt x="29" y="52"/>
                    </a:cubicBezTo>
                    <a:cubicBezTo>
                      <a:pt x="29" y="52"/>
                      <a:pt x="30" y="52"/>
                      <a:pt x="31" y="52"/>
                    </a:cubicBezTo>
                    <a:lnTo>
                      <a:pt x="31" y="10"/>
                    </a:lnTo>
                    <a:cubicBezTo>
                      <a:pt x="37" y="10"/>
                      <a:pt x="41" y="12"/>
                      <a:pt x="44" y="15"/>
                    </a:cubicBezTo>
                    <a:cubicBezTo>
                      <a:pt x="48" y="18"/>
                      <a:pt x="49" y="22"/>
                      <a:pt x="49" y="27"/>
                    </a:cubicBezTo>
                    <a:cubicBezTo>
                      <a:pt x="49" y="30"/>
                      <a:pt x="48" y="33"/>
                      <a:pt x="47" y="36"/>
                    </a:cubicBezTo>
                    <a:cubicBezTo>
                      <a:pt x="46" y="38"/>
                      <a:pt x="43" y="40"/>
                      <a:pt x="40" y="41"/>
                    </a:cubicBezTo>
                    <a:close/>
                    <a:moveTo>
                      <a:pt x="22" y="10"/>
                    </a:moveTo>
                    <a:lnTo>
                      <a:pt x="22" y="41"/>
                    </a:lnTo>
                    <a:cubicBezTo>
                      <a:pt x="18" y="41"/>
                      <a:pt x="15" y="40"/>
                      <a:pt x="13" y="38"/>
                    </a:cubicBezTo>
                    <a:cubicBezTo>
                      <a:pt x="10" y="35"/>
                      <a:pt x="9" y="31"/>
                      <a:pt x="9" y="26"/>
                    </a:cubicBezTo>
                    <a:cubicBezTo>
                      <a:pt x="9" y="22"/>
                      <a:pt x="10" y="18"/>
                      <a:pt x="12" y="15"/>
                    </a:cubicBezTo>
                    <a:cubicBezTo>
                      <a:pt x="15" y="12"/>
                      <a:pt x="18" y="10"/>
                      <a:pt x="22"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809" name="Freeform 1184"/>
              <p:cNvSpPr>
                <a:spLocks/>
              </p:cNvSpPr>
              <p:nvPr/>
            </p:nvSpPr>
            <p:spPr bwMode="auto">
              <a:xfrm flipV="1">
                <a:off x="3128" y="3192"/>
                <a:ext cx="57" cy="29"/>
              </a:xfrm>
              <a:custGeom>
                <a:avLst/>
                <a:gdLst>
                  <a:gd name="T0" fmla="*/ 57 w 57"/>
                  <a:gd name="T1" fmla="*/ 0 h 29"/>
                  <a:gd name="T2" fmla="*/ 1 w 57"/>
                  <a:gd name="T3" fmla="*/ 0 h 29"/>
                  <a:gd name="T4" fmla="*/ 1 w 57"/>
                  <a:gd name="T5" fmla="*/ 9 h 29"/>
                  <a:gd name="T6" fmla="*/ 9 w 57"/>
                  <a:gd name="T7" fmla="*/ 9 h 29"/>
                  <a:gd name="T8" fmla="*/ 1 w 57"/>
                  <a:gd name="T9" fmla="*/ 15 h 29"/>
                  <a:gd name="T10" fmla="*/ 0 w 57"/>
                  <a:gd name="T11" fmla="*/ 20 h 29"/>
                  <a:gd name="T12" fmla="*/ 2 w 57"/>
                  <a:gd name="T13" fmla="*/ 29 h 29"/>
                  <a:gd name="T14" fmla="*/ 11 w 57"/>
                  <a:gd name="T15" fmla="*/ 26 h 29"/>
                  <a:gd name="T16" fmla="*/ 9 w 57"/>
                  <a:gd name="T17" fmla="*/ 20 h 29"/>
                  <a:gd name="T18" fmla="*/ 11 w 57"/>
                  <a:gd name="T19" fmla="*/ 15 h 29"/>
                  <a:gd name="T20" fmla="*/ 16 w 57"/>
                  <a:gd name="T21" fmla="*/ 12 h 29"/>
                  <a:gd name="T22" fmla="*/ 27 w 57"/>
                  <a:gd name="T23" fmla="*/ 10 h 29"/>
                  <a:gd name="T24" fmla="*/ 57 w 57"/>
                  <a:gd name="T25" fmla="*/ 10 h 29"/>
                  <a:gd name="T26" fmla="*/ 57 w 57"/>
                  <a:gd name="T27" fmla="*/ 0 h 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7"/>
                  <a:gd name="T43" fmla="*/ 0 h 29"/>
                  <a:gd name="T44" fmla="*/ 57 w 57"/>
                  <a:gd name="T45" fmla="*/ 29 h 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7" h="29">
                    <a:moveTo>
                      <a:pt x="57" y="0"/>
                    </a:moveTo>
                    <a:lnTo>
                      <a:pt x="1" y="0"/>
                    </a:lnTo>
                    <a:lnTo>
                      <a:pt x="1" y="9"/>
                    </a:lnTo>
                    <a:lnTo>
                      <a:pt x="9" y="9"/>
                    </a:lnTo>
                    <a:cubicBezTo>
                      <a:pt x="5" y="11"/>
                      <a:pt x="3" y="13"/>
                      <a:pt x="1" y="15"/>
                    </a:cubicBezTo>
                    <a:cubicBezTo>
                      <a:pt x="0" y="16"/>
                      <a:pt x="0" y="18"/>
                      <a:pt x="0" y="20"/>
                    </a:cubicBezTo>
                    <a:cubicBezTo>
                      <a:pt x="0" y="23"/>
                      <a:pt x="1" y="26"/>
                      <a:pt x="2" y="29"/>
                    </a:cubicBezTo>
                    <a:lnTo>
                      <a:pt x="11" y="26"/>
                    </a:lnTo>
                    <a:cubicBezTo>
                      <a:pt x="9" y="24"/>
                      <a:pt x="9" y="22"/>
                      <a:pt x="9" y="20"/>
                    </a:cubicBezTo>
                    <a:cubicBezTo>
                      <a:pt x="9" y="18"/>
                      <a:pt x="9" y="16"/>
                      <a:pt x="11" y="15"/>
                    </a:cubicBezTo>
                    <a:cubicBezTo>
                      <a:pt x="12" y="13"/>
                      <a:pt x="14" y="12"/>
                      <a:pt x="16" y="12"/>
                    </a:cubicBezTo>
                    <a:cubicBezTo>
                      <a:pt x="19" y="11"/>
                      <a:pt x="23" y="10"/>
                      <a:pt x="27" y="10"/>
                    </a:cubicBezTo>
                    <a:lnTo>
                      <a:pt x="57" y="10"/>
                    </a:lnTo>
                    <a:lnTo>
                      <a:pt x="57"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810" name="Freeform 1185"/>
              <p:cNvSpPr>
                <a:spLocks/>
              </p:cNvSpPr>
              <p:nvPr/>
            </p:nvSpPr>
            <p:spPr bwMode="auto">
              <a:xfrm flipV="1">
                <a:off x="3128" y="3156"/>
                <a:ext cx="57" cy="29"/>
              </a:xfrm>
              <a:custGeom>
                <a:avLst/>
                <a:gdLst>
                  <a:gd name="T0" fmla="*/ 57 w 57"/>
                  <a:gd name="T1" fmla="*/ 0 h 29"/>
                  <a:gd name="T2" fmla="*/ 1 w 57"/>
                  <a:gd name="T3" fmla="*/ 0 h 29"/>
                  <a:gd name="T4" fmla="*/ 1 w 57"/>
                  <a:gd name="T5" fmla="*/ 9 h 29"/>
                  <a:gd name="T6" fmla="*/ 9 w 57"/>
                  <a:gd name="T7" fmla="*/ 9 h 29"/>
                  <a:gd name="T8" fmla="*/ 1 w 57"/>
                  <a:gd name="T9" fmla="*/ 15 h 29"/>
                  <a:gd name="T10" fmla="*/ 0 w 57"/>
                  <a:gd name="T11" fmla="*/ 20 h 29"/>
                  <a:gd name="T12" fmla="*/ 2 w 57"/>
                  <a:gd name="T13" fmla="*/ 29 h 29"/>
                  <a:gd name="T14" fmla="*/ 11 w 57"/>
                  <a:gd name="T15" fmla="*/ 26 h 29"/>
                  <a:gd name="T16" fmla="*/ 9 w 57"/>
                  <a:gd name="T17" fmla="*/ 20 h 29"/>
                  <a:gd name="T18" fmla="*/ 11 w 57"/>
                  <a:gd name="T19" fmla="*/ 15 h 29"/>
                  <a:gd name="T20" fmla="*/ 16 w 57"/>
                  <a:gd name="T21" fmla="*/ 12 h 29"/>
                  <a:gd name="T22" fmla="*/ 27 w 57"/>
                  <a:gd name="T23" fmla="*/ 10 h 29"/>
                  <a:gd name="T24" fmla="*/ 57 w 57"/>
                  <a:gd name="T25" fmla="*/ 10 h 29"/>
                  <a:gd name="T26" fmla="*/ 57 w 57"/>
                  <a:gd name="T27" fmla="*/ 0 h 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7"/>
                  <a:gd name="T43" fmla="*/ 0 h 29"/>
                  <a:gd name="T44" fmla="*/ 57 w 57"/>
                  <a:gd name="T45" fmla="*/ 29 h 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7" h="29">
                    <a:moveTo>
                      <a:pt x="57" y="0"/>
                    </a:moveTo>
                    <a:lnTo>
                      <a:pt x="1" y="0"/>
                    </a:lnTo>
                    <a:lnTo>
                      <a:pt x="1" y="9"/>
                    </a:lnTo>
                    <a:lnTo>
                      <a:pt x="9" y="9"/>
                    </a:lnTo>
                    <a:cubicBezTo>
                      <a:pt x="5" y="11"/>
                      <a:pt x="3" y="13"/>
                      <a:pt x="1" y="15"/>
                    </a:cubicBezTo>
                    <a:cubicBezTo>
                      <a:pt x="0" y="16"/>
                      <a:pt x="0" y="18"/>
                      <a:pt x="0" y="20"/>
                    </a:cubicBezTo>
                    <a:cubicBezTo>
                      <a:pt x="0" y="23"/>
                      <a:pt x="1" y="26"/>
                      <a:pt x="2" y="29"/>
                    </a:cubicBezTo>
                    <a:lnTo>
                      <a:pt x="11" y="26"/>
                    </a:lnTo>
                    <a:cubicBezTo>
                      <a:pt x="9" y="24"/>
                      <a:pt x="9" y="22"/>
                      <a:pt x="9" y="20"/>
                    </a:cubicBezTo>
                    <a:cubicBezTo>
                      <a:pt x="9" y="18"/>
                      <a:pt x="9" y="16"/>
                      <a:pt x="11" y="15"/>
                    </a:cubicBezTo>
                    <a:cubicBezTo>
                      <a:pt x="12" y="13"/>
                      <a:pt x="14" y="12"/>
                      <a:pt x="16" y="12"/>
                    </a:cubicBezTo>
                    <a:cubicBezTo>
                      <a:pt x="19" y="11"/>
                      <a:pt x="23" y="10"/>
                      <a:pt x="27" y="10"/>
                    </a:cubicBezTo>
                    <a:lnTo>
                      <a:pt x="57" y="10"/>
                    </a:lnTo>
                    <a:lnTo>
                      <a:pt x="57"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811" name="Freeform 1186"/>
              <p:cNvSpPr>
                <a:spLocks noEditPoints="1"/>
              </p:cNvSpPr>
              <p:nvPr/>
            </p:nvSpPr>
            <p:spPr bwMode="auto">
              <a:xfrm flipV="1">
                <a:off x="3107" y="3139"/>
                <a:ext cx="78" cy="10"/>
              </a:xfrm>
              <a:custGeom>
                <a:avLst/>
                <a:gdLst>
                  <a:gd name="T0" fmla="*/ 10 w 78"/>
                  <a:gd name="T1" fmla="*/ 0 h 10"/>
                  <a:gd name="T2" fmla="*/ 0 w 78"/>
                  <a:gd name="T3" fmla="*/ 0 h 10"/>
                  <a:gd name="T4" fmla="*/ 0 w 78"/>
                  <a:gd name="T5" fmla="*/ 10 h 10"/>
                  <a:gd name="T6" fmla="*/ 10 w 78"/>
                  <a:gd name="T7" fmla="*/ 10 h 10"/>
                  <a:gd name="T8" fmla="*/ 10 w 78"/>
                  <a:gd name="T9" fmla="*/ 0 h 10"/>
                  <a:gd name="T10" fmla="*/ 78 w 78"/>
                  <a:gd name="T11" fmla="*/ 0 h 10"/>
                  <a:gd name="T12" fmla="*/ 22 w 78"/>
                  <a:gd name="T13" fmla="*/ 0 h 10"/>
                  <a:gd name="T14" fmla="*/ 22 w 78"/>
                  <a:gd name="T15" fmla="*/ 10 h 10"/>
                  <a:gd name="T16" fmla="*/ 78 w 78"/>
                  <a:gd name="T17" fmla="*/ 10 h 10"/>
                  <a:gd name="T18" fmla="*/ 78 w 78"/>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
                  <a:gd name="T31" fmla="*/ 0 h 10"/>
                  <a:gd name="T32" fmla="*/ 78 w 78"/>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 h="10">
                    <a:moveTo>
                      <a:pt x="10" y="0"/>
                    </a:moveTo>
                    <a:lnTo>
                      <a:pt x="0" y="0"/>
                    </a:lnTo>
                    <a:lnTo>
                      <a:pt x="0" y="10"/>
                    </a:lnTo>
                    <a:lnTo>
                      <a:pt x="10" y="10"/>
                    </a:lnTo>
                    <a:lnTo>
                      <a:pt x="10" y="0"/>
                    </a:lnTo>
                    <a:close/>
                    <a:moveTo>
                      <a:pt x="78" y="0"/>
                    </a:moveTo>
                    <a:lnTo>
                      <a:pt x="22" y="0"/>
                    </a:lnTo>
                    <a:lnTo>
                      <a:pt x="22" y="10"/>
                    </a:lnTo>
                    <a:lnTo>
                      <a:pt x="78" y="10"/>
                    </a:lnTo>
                    <a:lnTo>
                      <a:pt x="78"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812" name="Freeform 1187"/>
              <p:cNvSpPr>
                <a:spLocks/>
              </p:cNvSpPr>
              <p:nvPr/>
            </p:nvSpPr>
            <p:spPr bwMode="auto">
              <a:xfrm flipV="1">
                <a:off x="3107" y="3082"/>
                <a:ext cx="78" cy="43"/>
              </a:xfrm>
              <a:custGeom>
                <a:avLst/>
                <a:gdLst>
                  <a:gd name="T0" fmla="*/ 78 w 78"/>
                  <a:gd name="T1" fmla="*/ 0 h 43"/>
                  <a:gd name="T2" fmla="*/ 0 w 78"/>
                  <a:gd name="T3" fmla="*/ 0 h 43"/>
                  <a:gd name="T4" fmla="*/ 0 w 78"/>
                  <a:gd name="T5" fmla="*/ 10 h 43"/>
                  <a:gd name="T6" fmla="*/ 29 w 78"/>
                  <a:gd name="T7" fmla="*/ 10 h 43"/>
                  <a:gd name="T8" fmla="*/ 21 w 78"/>
                  <a:gd name="T9" fmla="*/ 25 h 43"/>
                  <a:gd name="T10" fmla="*/ 23 w 78"/>
                  <a:gd name="T11" fmla="*/ 36 h 43"/>
                  <a:gd name="T12" fmla="*/ 30 w 78"/>
                  <a:gd name="T13" fmla="*/ 42 h 43"/>
                  <a:gd name="T14" fmla="*/ 42 w 78"/>
                  <a:gd name="T15" fmla="*/ 43 h 43"/>
                  <a:gd name="T16" fmla="*/ 78 w 78"/>
                  <a:gd name="T17" fmla="*/ 43 h 43"/>
                  <a:gd name="T18" fmla="*/ 78 w 78"/>
                  <a:gd name="T19" fmla="*/ 33 h 43"/>
                  <a:gd name="T20" fmla="*/ 43 w 78"/>
                  <a:gd name="T21" fmla="*/ 33 h 43"/>
                  <a:gd name="T22" fmla="*/ 33 w 78"/>
                  <a:gd name="T23" fmla="*/ 31 h 43"/>
                  <a:gd name="T24" fmla="*/ 30 w 78"/>
                  <a:gd name="T25" fmla="*/ 23 h 43"/>
                  <a:gd name="T26" fmla="*/ 32 w 78"/>
                  <a:gd name="T27" fmla="*/ 16 h 43"/>
                  <a:gd name="T28" fmla="*/ 38 w 78"/>
                  <a:gd name="T29" fmla="*/ 11 h 43"/>
                  <a:gd name="T30" fmla="*/ 48 w 78"/>
                  <a:gd name="T31" fmla="*/ 10 h 43"/>
                  <a:gd name="T32" fmla="*/ 78 w 78"/>
                  <a:gd name="T33" fmla="*/ 10 h 43"/>
                  <a:gd name="T34" fmla="*/ 78 w 78"/>
                  <a:gd name="T35" fmla="*/ 0 h 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8"/>
                  <a:gd name="T55" fmla="*/ 0 h 43"/>
                  <a:gd name="T56" fmla="*/ 78 w 78"/>
                  <a:gd name="T57" fmla="*/ 43 h 4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8" h="43">
                    <a:moveTo>
                      <a:pt x="78" y="0"/>
                    </a:moveTo>
                    <a:lnTo>
                      <a:pt x="0" y="0"/>
                    </a:lnTo>
                    <a:lnTo>
                      <a:pt x="0" y="10"/>
                    </a:lnTo>
                    <a:lnTo>
                      <a:pt x="29" y="10"/>
                    </a:lnTo>
                    <a:cubicBezTo>
                      <a:pt x="23" y="14"/>
                      <a:pt x="21" y="19"/>
                      <a:pt x="21" y="25"/>
                    </a:cubicBezTo>
                    <a:cubicBezTo>
                      <a:pt x="21" y="29"/>
                      <a:pt x="21" y="33"/>
                      <a:pt x="23" y="36"/>
                    </a:cubicBezTo>
                    <a:cubicBezTo>
                      <a:pt x="25" y="38"/>
                      <a:pt x="27" y="40"/>
                      <a:pt x="30" y="42"/>
                    </a:cubicBezTo>
                    <a:cubicBezTo>
                      <a:pt x="33" y="43"/>
                      <a:pt x="37" y="43"/>
                      <a:pt x="42" y="43"/>
                    </a:cubicBezTo>
                    <a:lnTo>
                      <a:pt x="78" y="43"/>
                    </a:lnTo>
                    <a:lnTo>
                      <a:pt x="78" y="33"/>
                    </a:lnTo>
                    <a:lnTo>
                      <a:pt x="43" y="33"/>
                    </a:lnTo>
                    <a:cubicBezTo>
                      <a:pt x="38" y="33"/>
                      <a:pt x="35" y="32"/>
                      <a:pt x="33" y="31"/>
                    </a:cubicBezTo>
                    <a:cubicBezTo>
                      <a:pt x="31" y="29"/>
                      <a:pt x="30" y="26"/>
                      <a:pt x="30" y="23"/>
                    </a:cubicBezTo>
                    <a:cubicBezTo>
                      <a:pt x="30" y="20"/>
                      <a:pt x="30" y="18"/>
                      <a:pt x="32" y="16"/>
                    </a:cubicBezTo>
                    <a:cubicBezTo>
                      <a:pt x="33" y="14"/>
                      <a:pt x="35" y="12"/>
                      <a:pt x="38" y="11"/>
                    </a:cubicBezTo>
                    <a:cubicBezTo>
                      <a:pt x="40" y="10"/>
                      <a:pt x="43" y="10"/>
                      <a:pt x="48" y="10"/>
                    </a:cubicBezTo>
                    <a:lnTo>
                      <a:pt x="78" y="10"/>
                    </a:lnTo>
                    <a:lnTo>
                      <a:pt x="78"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813" name="Freeform 1188"/>
              <p:cNvSpPr>
                <a:spLocks/>
              </p:cNvSpPr>
              <p:nvPr/>
            </p:nvSpPr>
            <p:spPr bwMode="auto">
              <a:xfrm flipV="1">
                <a:off x="3129" y="3021"/>
                <a:ext cx="78" cy="52"/>
              </a:xfrm>
              <a:custGeom>
                <a:avLst/>
                <a:gdLst>
                  <a:gd name="T0" fmla="*/ 77 w 78"/>
                  <a:gd name="T1" fmla="*/ 6 h 52"/>
                  <a:gd name="T2" fmla="*/ 69 w 78"/>
                  <a:gd name="T3" fmla="*/ 5 h 52"/>
                  <a:gd name="T4" fmla="*/ 69 w 78"/>
                  <a:gd name="T5" fmla="*/ 10 h 52"/>
                  <a:gd name="T6" fmla="*/ 68 w 78"/>
                  <a:gd name="T7" fmla="*/ 15 h 52"/>
                  <a:gd name="T8" fmla="*/ 65 w 78"/>
                  <a:gd name="T9" fmla="*/ 18 h 52"/>
                  <a:gd name="T10" fmla="*/ 58 w 78"/>
                  <a:gd name="T11" fmla="*/ 21 h 52"/>
                  <a:gd name="T12" fmla="*/ 56 w 78"/>
                  <a:gd name="T13" fmla="*/ 22 h 52"/>
                  <a:gd name="T14" fmla="*/ 0 w 78"/>
                  <a:gd name="T15" fmla="*/ 0 h 52"/>
                  <a:gd name="T16" fmla="*/ 0 w 78"/>
                  <a:gd name="T17" fmla="*/ 11 h 52"/>
                  <a:gd name="T18" fmla="*/ 31 w 78"/>
                  <a:gd name="T19" fmla="*/ 22 h 52"/>
                  <a:gd name="T20" fmla="*/ 43 w 78"/>
                  <a:gd name="T21" fmla="*/ 26 h 52"/>
                  <a:gd name="T22" fmla="*/ 32 w 78"/>
                  <a:gd name="T23" fmla="*/ 30 h 52"/>
                  <a:gd name="T24" fmla="*/ 0 w 78"/>
                  <a:gd name="T25" fmla="*/ 41 h 52"/>
                  <a:gd name="T26" fmla="*/ 0 w 78"/>
                  <a:gd name="T27" fmla="*/ 52 h 52"/>
                  <a:gd name="T28" fmla="*/ 58 w 78"/>
                  <a:gd name="T29" fmla="*/ 32 h 52"/>
                  <a:gd name="T30" fmla="*/ 70 w 78"/>
                  <a:gd name="T31" fmla="*/ 26 h 52"/>
                  <a:gd name="T32" fmla="*/ 76 w 78"/>
                  <a:gd name="T33" fmla="*/ 20 h 52"/>
                  <a:gd name="T34" fmla="*/ 78 w 78"/>
                  <a:gd name="T35" fmla="*/ 12 h 52"/>
                  <a:gd name="T36" fmla="*/ 77 w 78"/>
                  <a:gd name="T37" fmla="*/ 6 h 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8"/>
                  <a:gd name="T58" fmla="*/ 0 h 52"/>
                  <a:gd name="T59" fmla="*/ 78 w 78"/>
                  <a:gd name="T60" fmla="*/ 52 h 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8" h="52">
                    <a:moveTo>
                      <a:pt x="77" y="6"/>
                    </a:moveTo>
                    <a:lnTo>
                      <a:pt x="69" y="5"/>
                    </a:lnTo>
                    <a:cubicBezTo>
                      <a:pt x="69" y="7"/>
                      <a:pt x="69" y="9"/>
                      <a:pt x="69" y="10"/>
                    </a:cubicBezTo>
                    <a:cubicBezTo>
                      <a:pt x="69" y="12"/>
                      <a:pt x="69" y="14"/>
                      <a:pt x="68" y="15"/>
                    </a:cubicBezTo>
                    <a:cubicBezTo>
                      <a:pt x="68" y="16"/>
                      <a:pt x="67" y="17"/>
                      <a:pt x="65" y="18"/>
                    </a:cubicBezTo>
                    <a:cubicBezTo>
                      <a:pt x="65" y="19"/>
                      <a:pt x="62" y="20"/>
                      <a:pt x="58" y="21"/>
                    </a:cubicBezTo>
                    <a:cubicBezTo>
                      <a:pt x="58" y="21"/>
                      <a:pt x="57" y="21"/>
                      <a:pt x="56" y="22"/>
                    </a:cubicBezTo>
                    <a:lnTo>
                      <a:pt x="0" y="0"/>
                    </a:lnTo>
                    <a:lnTo>
                      <a:pt x="0" y="11"/>
                    </a:lnTo>
                    <a:lnTo>
                      <a:pt x="31" y="22"/>
                    </a:lnTo>
                    <a:cubicBezTo>
                      <a:pt x="34" y="24"/>
                      <a:pt x="39" y="25"/>
                      <a:pt x="43" y="26"/>
                    </a:cubicBezTo>
                    <a:cubicBezTo>
                      <a:pt x="40" y="27"/>
                      <a:pt x="36" y="29"/>
                      <a:pt x="32" y="30"/>
                    </a:cubicBezTo>
                    <a:lnTo>
                      <a:pt x="0" y="41"/>
                    </a:lnTo>
                    <a:lnTo>
                      <a:pt x="0" y="52"/>
                    </a:lnTo>
                    <a:lnTo>
                      <a:pt x="58" y="32"/>
                    </a:lnTo>
                    <a:cubicBezTo>
                      <a:pt x="64" y="30"/>
                      <a:pt x="68" y="28"/>
                      <a:pt x="70" y="26"/>
                    </a:cubicBezTo>
                    <a:cubicBezTo>
                      <a:pt x="73" y="25"/>
                      <a:pt x="75" y="23"/>
                      <a:pt x="76" y="20"/>
                    </a:cubicBezTo>
                    <a:cubicBezTo>
                      <a:pt x="78" y="18"/>
                      <a:pt x="78" y="16"/>
                      <a:pt x="78" y="12"/>
                    </a:cubicBezTo>
                    <a:cubicBezTo>
                      <a:pt x="78" y="11"/>
                      <a:pt x="78" y="8"/>
                      <a:pt x="77" y="6"/>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814" name="Freeform 1189"/>
              <p:cNvSpPr>
                <a:spLocks noEditPoints="1"/>
              </p:cNvSpPr>
              <p:nvPr/>
            </p:nvSpPr>
            <p:spPr bwMode="auto">
              <a:xfrm flipV="1">
                <a:off x="3107" y="2969"/>
                <a:ext cx="79" cy="48"/>
              </a:xfrm>
              <a:custGeom>
                <a:avLst/>
                <a:gdLst>
                  <a:gd name="T0" fmla="*/ 78 w 79"/>
                  <a:gd name="T1" fmla="*/ 38 h 48"/>
                  <a:gd name="T2" fmla="*/ 70 w 79"/>
                  <a:gd name="T3" fmla="*/ 38 h 48"/>
                  <a:gd name="T4" fmla="*/ 79 w 79"/>
                  <a:gd name="T5" fmla="*/ 23 h 48"/>
                  <a:gd name="T6" fmla="*/ 75 w 79"/>
                  <a:gd name="T7" fmla="*/ 11 h 48"/>
                  <a:gd name="T8" fmla="*/ 65 w 79"/>
                  <a:gd name="T9" fmla="*/ 3 h 48"/>
                  <a:gd name="T10" fmla="*/ 50 w 79"/>
                  <a:gd name="T11" fmla="*/ 0 h 48"/>
                  <a:gd name="T12" fmla="*/ 35 w 79"/>
                  <a:gd name="T13" fmla="*/ 2 h 48"/>
                  <a:gd name="T14" fmla="*/ 24 w 79"/>
                  <a:gd name="T15" fmla="*/ 11 h 48"/>
                  <a:gd name="T16" fmla="*/ 21 w 79"/>
                  <a:gd name="T17" fmla="*/ 23 h 48"/>
                  <a:gd name="T18" fmla="*/ 23 w 79"/>
                  <a:gd name="T19" fmla="*/ 32 h 48"/>
                  <a:gd name="T20" fmla="*/ 29 w 79"/>
                  <a:gd name="T21" fmla="*/ 38 h 48"/>
                  <a:gd name="T22" fmla="*/ 0 w 79"/>
                  <a:gd name="T23" fmla="*/ 38 h 48"/>
                  <a:gd name="T24" fmla="*/ 0 w 79"/>
                  <a:gd name="T25" fmla="*/ 48 h 48"/>
                  <a:gd name="T26" fmla="*/ 78 w 79"/>
                  <a:gd name="T27" fmla="*/ 48 h 48"/>
                  <a:gd name="T28" fmla="*/ 78 w 79"/>
                  <a:gd name="T29" fmla="*/ 38 h 48"/>
                  <a:gd name="T30" fmla="*/ 50 w 79"/>
                  <a:gd name="T31" fmla="*/ 10 h 48"/>
                  <a:gd name="T32" fmla="*/ 65 w 79"/>
                  <a:gd name="T33" fmla="*/ 14 h 48"/>
                  <a:gd name="T34" fmla="*/ 70 w 79"/>
                  <a:gd name="T35" fmla="*/ 24 h 48"/>
                  <a:gd name="T36" fmla="*/ 65 w 79"/>
                  <a:gd name="T37" fmla="*/ 34 h 48"/>
                  <a:gd name="T38" fmla="*/ 51 w 79"/>
                  <a:gd name="T39" fmla="*/ 38 h 48"/>
                  <a:gd name="T40" fmla="*/ 35 w 79"/>
                  <a:gd name="T41" fmla="*/ 34 h 48"/>
                  <a:gd name="T42" fmla="*/ 30 w 79"/>
                  <a:gd name="T43" fmla="*/ 24 h 48"/>
                  <a:gd name="T44" fmla="*/ 35 w 79"/>
                  <a:gd name="T45" fmla="*/ 14 h 48"/>
                  <a:gd name="T46" fmla="*/ 50 w 79"/>
                  <a:gd name="T47" fmla="*/ 10 h 4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9"/>
                  <a:gd name="T73" fmla="*/ 0 h 48"/>
                  <a:gd name="T74" fmla="*/ 79 w 79"/>
                  <a:gd name="T75" fmla="*/ 48 h 4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9" h="48">
                    <a:moveTo>
                      <a:pt x="78" y="38"/>
                    </a:moveTo>
                    <a:lnTo>
                      <a:pt x="70" y="38"/>
                    </a:lnTo>
                    <a:cubicBezTo>
                      <a:pt x="76" y="34"/>
                      <a:pt x="79" y="29"/>
                      <a:pt x="79" y="23"/>
                    </a:cubicBezTo>
                    <a:cubicBezTo>
                      <a:pt x="79" y="19"/>
                      <a:pt x="78" y="15"/>
                      <a:pt x="75" y="11"/>
                    </a:cubicBezTo>
                    <a:cubicBezTo>
                      <a:pt x="73" y="7"/>
                      <a:pt x="70" y="5"/>
                      <a:pt x="65" y="3"/>
                    </a:cubicBezTo>
                    <a:cubicBezTo>
                      <a:pt x="61" y="1"/>
                      <a:pt x="56" y="0"/>
                      <a:pt x="50" y="0"/>
                    </a:cubicBezTo>
                    <a:cubicBezTo>
                      <a:pt x="44" y="0"/>
                      <a:pt x="39" y="1"/>
                      <a:pt x="35" y="2"/>
                    </a:cubicBezTo>
                    <a:cubicBezTo>
                      <a:pt x="30" y="4"/>
                      <a:pt x="27" y="7"/>
                      <a:pt x="24" y="11"/>
                    </a:cubicBezTo>
                    <a:cubicBezTo>
                      <a:pt x="22" y="14"/>
                      <a:pt x="21" y="18"/>
                      <a:pt x="21" y="23"/>
                    </a:cubicBezTo>
                    <a:cubicBezTo>
                      <a:pt x="21" y="26"/>
                      <a:pt x="21" y="29"/>
                      <a:pt x="23" y="32"/>
                    </a:cubicBezTo>
                    <a:cubicBezTo>
                      <a:pt x="25" y="34"/>
                      <a:pt x="27" y="36"/>
                      <a:pt x="29" y="38"/>
                    </a:cubicBezTo>
                    <a:lnTo>
                      <a:pt x="0" y="38"/>
                    </a:lnTo>
                    <a:lnTo>
                      <a:pt x="0" y="48"/>
                    </a:lnTo>
                    <a:lnTo>
                      <a:pt x="78" y="48"/>
                    </a:lnTo>
                    <a:lnTo>
                      <a:pt x="78" y="38"/>
                    </a:lnTo>
                    <a:close/>
                    <a:moveTo>
                      <a:pt x="50" y="10"/>
                    </a:moveTo>
                    <a:cubicBezTo>
                      <a:pt x="57" y="10"/>
                      <a:pt x="62" y="11"/>
                      <a:pt x="65" y="14"/>
                    </a:cubicBezTo>
                    <a:cubicBezTo>
                      <a:pt x="68" y="17"/>
                      <a:pt x="70" y="20"/>
                      <a:pt x="70" y="24"/>
                    </a:cubicBezTo>
                    <a:cubicBezTo>
                      <a:pt x="70" y="28"/>
                      <a:pt x="69" y="31"/>
                      <a:pt x="65" y="34"/>
                    </a:cubicBezTo>
                    <a:cubicBezTo>
                      <a:pt x="62" y="37"/>
                      <a:pt x="57" y="38"/>
                      <a:pt x="51" y="38"/>
                    </a:cubicBezTo>
                    <a:cubicBezTo>
                      <a:pt x="43" y="38"/>
                      <a:pt x="38" y="36"/>
                      <a:pt x="35" y="34"/>
                    </a:cubicBezTo>
                    <a:cubicBezTo>
                      <a:pt x="31" y="31"/>
                      <a:pt x="30" y="28"/>
                      <a:pt x="30" y="24"/>
                    </a:cubicBezTo>
                    <a:cubicBezTo>
                      <a:pt x="30" y="20"/>
                      <a:pt x="31" y="16"/>
                      <a:pt x="35" y="14"/>
                    </a:cubicBezTo>
                    <a:cubicBezTo>
                      <a:pt x="38" y="11"/>
                      <a:pt x="43" y="10"/>
                      <a:pt x="50"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815" name="Freeform 1190"/>
              <p:cNvSpPr>
                <a:spLocks/>
              </p:cNvSpPr>
              <p:nvPr/>
            </p:nvSpPr>
            <p:spPr bwMode="auto">
              <a:xfrm flipV="1">
                <a:off x="3128" y="2924"/>
                <a:ext cx="57" cy="29"/>
              </a:xfrm>
              <a:custGeom>
                <a:avLst/>
                <a:gdLst>
                  <a:gd name="T0" fmla="*/ 57 w 57"/>
                  <a:gd name="T1" fmla="*/ 0 h 29"/>
                  <a:gd name="T2" fmla="*/ 1 w 57"/>
                  <a:gd name="T3" fmla="*/ 0 h 29"/>
                  <a:gd name="T4" fmla="*/ 1 w 57"/>
                  <a:gd name="T5" fmla="*/ 9 h 29"/>
                  <a:gd name="T6" fmla="*/ 9 w 57"/>
                  <a:gd name="T7" fmla="*/ 9 h 29"/>
                  <a:gd name="T8" fmla="*/ 1 w 57"/>
                  <a:gd name="T9" fmla="*/ 14 h 29"/>
                  <a:gd name="T10" fmla="*/ 0 w 57"/>
                  <a:gd name="T11" fmla="*/ 20 h 29"/>
                  <a:gd name="T12" fmla="*/ 2 w 57"/>
                  <a:gd name="T13" fmla="*/ 29 h 29"/>
                  <a:gd name="T14" fmla="*/ 11 w 57"/>
                  <a:gd name="T15" fmla="*/ 26 h 29"/>
                  <a:gd name="T16" fmla="*/ 9 w 57"/>
                  <a:gd name="T17" fmla="*/ 20 h 29"/>
                  <a:gd name="T18" fmla="*/ 11 w 57"/>
                  <a:gd name="T19" fmla="*/ 15 h 29"/>
                  <a:gd name="T20" fmla="*/ 16 w 57"/>
                  <a:gd name="T21" fmla="*/ 11 h 29"/>
                  <a:gd name="T22" fmla="*/ 27 w 57"/>
                  <a:gd name="T23" fmla="*/ 10 h 29"/>
                  <a:gd name="T24" fmla="*/ 57 w 57"/>
                  <a:gd name="T25" fmla="*/ 10 h 29"/>
                  <a:gd name="T26" fmla="*/ 57 w 57"/>
                  <a:gd name="T27" fmla="*/ 0 h 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7"/>
                  <a:gd name="T43" fmla="*/ 0 h 29"/>
                  <a:gd name="T44" fmla="*/ 57 w 57"/>
                  <a:gd name="T45" fmla="*/ 29 h 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7" h="29">
                    <a:moveTo>
                      <a:pt x="57" y="0"/>
                    </a:moveTo>
                    <a:lnTo>
                      <a:pt x="1" y="0"/>
                    </a:lnTo>
                    <a:lnTo>
                      <a:pt x="1" y="9"/>
                    </a:lnTo>
                    <a:lnTo>
                      <a:pt x="9" y="9"/>
                    </a:lnTo>
                    <a:cubicBezTo>
                      <a:pt x="5" y="11"/>
                      <a:pt x="3" y="13"/>
                      <a:pt x="1" y="14"/>
                    </a:cubicBezTo>
                    <a:cubicBezTo>
                      <a:pt x="0" y="16"/>
                      <a:pt x="0" y="18"/>
                      <a:pt x="0" y="20"/>
                    </a:cubicBezTo>
                    <a:cubicBezTo>
                      <a:pt x="0" y="23"/>
                      <a:pt x="1" y="26"/>
                      <a:pt x="2" y="29"/>
                    </a:cubicBezTo>
                    <a:lnTo>
                      <a:pt x="11" y="26"/>
                    </a:lnTo>
                    <a:cubicBezTo>
                      <a:pt x="9" y="24"/>
                      <a:pt x="9" y="22"/>
                      <a:pt x="9" y="20"/>
                    </a:cubicBezTo>
                    <a:cubicBezTo>
                      <a:pt x="9" y="18"/>
                      <a:pt x="9" y="16"/>
                      <a:pt x="11" y="15"/>
                    </a:cubicBezTo>
                    <a:cubicBezTo>
                      <a:pt x="12" y="13"/>
                      <a:pt x="14" y="12"/>
                      <a:pt x="16" y="11"/>
                    </a:cubicBezTo>
                    <a:cubicBezTo>
                      <a:pt x="19" y="10"/>
                      <a:pt x="23" y="10"/>
                      <a:pt x="27" y="10"/>
                    </a:cubicBezTo>
                    <a:lnTo>
                      <a:pt x="57" y="10"/>
                    </a:lnTo>
                    <a:lnTo>
                      <a:pt x="57"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816" name="Freeform 1191"/>
              <p:cNvSpPr>
                <a:spLocks noEditPoints="1"/>
              </p:cNvSpPr>
              <p:nvPr/>
            </p:nvSpPr>
            <p:spPr bwMode="auto">
              <a:xfrm flipV="1">
                <a:off x="3107" y="2907"/>
                <a:ext cx="78" cy="10"/>
              </a:xfrm>
              <a:custGeom>
                <a:avLst/>
                <a:gdLst>
                  <a:gd name="T0" fmla="*/ 10 w 78"/>
                  <a:gd name="T1" fmla="*/ 0 h 10"/>
                  <a:gd name="T2" fmla="*/ 0 w 78"/>
                  <a:gd name="T3" fmla="*/ 0 h 10"/>
                  <a:gd name="T4" fmla="*/ 0 w 78"/>
                  <a:gd name="T5" fmla="*/ 10 h 10"/>
                  <a:gd name="T6" fmla="*/ 10 w 78"/>
                  <a:gd name="T7" fmla="*/ 10 h 10"/>
                  <a:gd name="T8" fmla="*/ 10 w 78"/>
                  <a:gd name="T9" fmla="*/ 0 h 10"/>
                  <a:gd name="T10" fmla="*/ 78 w 78"/>
                  <a:gd name="T11" fmla="*/ 0 h 10"/>
                  <a:gd name="T12" fmla="*/ 22 w 78"/>
                  <a:gd name="T13" fmla="*/ 0 h 10"/>
                  <a:gd name="T14" fmla="*/ 22 w 78"/>
                  <a:gd name="T15" fmla="*/ 10 h 10"/>
                  <a:gd name="T16" fmla="*/ 78 w 78"/>
                  <a:gd name="T17" fmla="*/ 10 h 10"/>
                  <a:gd name="T18" fmla="*/ 78 w 78"/>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
                  <a:gd name="T31" fmla="*/ 0 h 10"/>
                  <a:gd name="T32" fmla="*/ 78 w 78"/>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 h="10">
                    <a:moveTo>
                      <a:pt x="10" y="0"/>
                    </a:moveTo>
                    <a:lnTo>
                      <a:pt x="0" y="0"/>
                    </a:lnTo>
                    <a:lnTo>
                      <a:pt x="0" y="10"/>
                    </a:lnTo>
                    <a:lnTo>
                      <a:pt x="10" y="10"/>
                    </a:lnTo>
                    <a:lnTo>
                      <a:pt x="10" y="0"/>
                    </a:lnTo>
                    <a:close/>
                    <a:moveTo>
                      <a:pt x="78" y="0"/>
                    </a:moveTo>
                    <a:lnTo>
                      <a:pt x="22" y="0"/>
                    </a:lnTo>
                    <a:lnTo>
                      <a:pt x="22" y="10"/>
                    </a:lnTo>
                    <a:lnTo>
                      <a:pt x="78" y="10"/>
                    </a:lnTo>
                    <a:lnTo>
                      <a:pt x="78"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817" name="Freeform 1192"/>
              <p:cNvSpPr>
                <a:spLocks/>
              </p:cNvSpPr>
              <p:nvPr/>
            </p:nvSpPr>
            <p:spPr bwMode="auto">
              <a:xfrm flipV="1">
                <a:off x="3109" y="2872"/>
                <a:ext cx="77" cy="27"/>
              </a:xfrm>
              <a:custGeom>
                <a:avLst/>
                <a:gdLst>
                  <a:gd name="T0" fmla="*/ 68 w 77"/>
                  <a:gd name="T1" fmla="*/ 26 h 27"/>
                  <a:gd name="T2" fmla="*/ 76 w 77"/>
                  <a:gd name="T3" fmla="*/ 27 h 27"/>
                  <a:gd name="T4" fmla="*/ 77 w 77"/>
                  <a:gd name="T5" fmla="*/ 20 h 27"/>
                  <a:gd name="T6" fmla="*/ 76 w 77"/>
                  <a:gd name="T7" fmla="*/ 12 h 27"/>
                  <a:gd name="T8" fmla="*/ 71 w 77"/>
                  <a:gd name="T9" fmla="*/ 8 h 27"/>
                  <a:gd name="T10" fmla="*/ 60 w 77"/>
                  <a:gd name="T11" fmla="*/ 6 h 27"/>
                  <a:gd name="T12" fmla="*/ 29 w 77"/>
                  <a:gd name="T13" fmla="*/ 6 h 27"/>
                  <a:gd name="T14" fmla="*/ 29 w 77"/>
                  <a:gd name="T15" fmla="*/ 0 h 27"/>
                  <a:gd name="T16" fmla="*/ 20 w 77"/>
                  <a:gd name="T17" fmla="*/ 0 h 27"/>
                  <a:gd name="T18" fmla="*/ 20 w 77"/>
                  <a:gd name="T19" fmla="*/ 6 h 27"/>
                  <a:gd name="T20" fmla="*/ 6 w 77"/>
                  <a:gd name="T21" fmla="*/ 6 h 27"/>
                  <a:gd name="T22" fmla="*/ 0 w 77"/>
                  <a:gd name="T23" fmla="*/ 17 h 27"/>
                  <a:gd name="T24" fmla="*/ 20 w 77"/>
                  <a:gd name="T25" fmla="*/ 17 h 27"/>
                  <a:gd name="T26" fmla="*/ 20 w 77"/>
                  <a:gd name="T27" fmla="*/ 26 h 27"/>
                  <a:gd name="T28" fmla="*/ 29 w 77"/>
                  <a:gd name="T29" fmla="*/ 26 h 27"/>
                  <a:gd name="T30" fmla="*/ 29 w 77"/>
                  <a:gd name="T31" fmla="*/ 17 h 27"/>
                  <a:gd name="T32" fmla="*/ 61 w 77"/>
                  <a:gd name="T33" fmla="*/ 17 h 27"/>
                  <a:gd name="T34" fmla="*/ 66 w 77"/>
                  <a:gd name="T35" fmla="*/ 17 h 27"/>
                  <a:gd name="T36" fmla="*/ 67 w 77"/>
                  <a:gd name="T37" fmla="*/ 19 h 27"/>
                  <a:gd name="T38" fmla="*/ 68 w 77"/>
                  <a:gd name="T39" fmla="*/ 22 h 27"/>
                  <a:gd name="T40" fmla="*/ 68 w 77"/>
                  <a:gd name="T41" fmla="*/ 26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7"/>
                  <a:gd name="T64" fmla="*/ 0 h 27"/>
                  <a:gd name="T65" fmla="*/ 77 w 77"/>
                  <a:gd name="T66" fmla="*/ 27 h 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7" h="27">
                    <a:moveTo>
                      <a:pt x="68" y="26"/>
                    </a:moveTo>
                    <a:lnTo>
                      <a:pt x="76" y="27"/>
                    </a:lnTo>
                    <a:cubicBezTo>
                      <a:pt x="77" y="24"/>
                      <a:pt x="77" y="22"/>
                      <a:pt x="77" y="20"/>
                    </a:cubicBezTo>
                    <a:cubicBezTo>
                      <a:pt x="77" y="16"/>
                      <a:pt x="77" y="14"/>
                      <a:pt x="76" y="12"/>
                    </a:cubicBezTo>
                    <a:cubicBezTo>
                      <a:pt x="74" y="10"/>
                      <a:pt x="73" y="8"/>
                      <a:pt x="71" y="8"/>
                    </a:cubicBezTo>
                    <a:cubicBezTo>
                      <a:pt x="70" y="7"/>
                      <a:pt x="66" y="6"/>
                      <a:pt x="60" y="6"/>
                    </a:cubicBezTo>
                    <a:lnTo>
                      <a:pt x="29" y="6"/>
                    </a:lnTo>
                    <a:lnTo>
                      <a:pt x="29" y="0"/>
                    </a:lnTo>
                    <a:lnTo>
                      <a:pt x="20" y="0"/>
                    </a:lnTo>
                    <a:lnTo>
                      <a:pt x="20" y="6"/>
                    </a:lnTo>
                    <a:lnTo>
                      <a:pt x="6" y="6"/>
                    </a:lnTo>
                    <a:lnTo>
                      <a:pt x="0" y="17"/>
                    </a:lnTo>
                    <a:lnTo>
                      <a:pt x="20" y="17"/>
                    </a:lnTo>
                    <a:lnTo>
                      <a:pt x="20" y="26"/>
                    </a:lnTo>
                    <a:lnTo>
                      <a:pt x="29" y="26"/>
                    </a:lnTo>
                    <a:lnTo>
                      <a:pt x="29" y="17"/>
                    </a:lnTo>
                    <a:lnTo>
                      <a:pt x="61" y="17"/>
                    </a:lnTo>
                    <a:cubicBezTo>
                      <a:pt x="63" y="17"/>
                      <a:pt x="65" y="17"/>
                      <a:pt x="66" y="17"/>
                    </a:cubicBezTo>
                    <a:cubicBezTo>
                      <a:pt x="66" y="17"/>
                      <a:pt x="67" y="18"/>
                      <a:pt x="67" y="19"/>
                    </a:cubicBezTo>
                    <a:cubicBezTo>
                      <a:pt x="68" y="19"/>
                      <a:pt x="68" y="20"/>
                      <a:pt x="68" y="22"/>
                    </a:cubicBezTo>
                    <a:cubicBezTo>
                      <a:pt x="68" y="23"/>
                      <a:pt x="68" y="24"/>
                      <a:pt x="68" y="26"/>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818" name="Freeform 1193"/>
              <p:cNvSpPr>
                <a:spLocks noEditPoints="1"/>
              </p:cNvSpPr>
              <p:nvPr/>
            </p:nvSpPr>
            <p:spPr bwMode="auto">
              <a:xfrm flipV="1">
                <a:off x="3128" y="2816"/>
                <a:ext cx="58" cy="52"/>
              </a:xfrm>
              <a:custGeom>
                <a:avLst/>
                <a:gdLst>
                  <a:gd name="T0" fmla="*/ 40 w 58"/>
                  <a:gd name="T1" fmla="*/ 42 h 52"/>
                  <a:gd name="T2" fmla="*/ 41 w 58"/>
                  <a:gd name="T3" fmla="*/ 52 h 52"/>
                  <a:gd name="T4" fmla="*/ 54 w 58"/>
                  <a:gd name="T5" fmla="*/ 43 h 52"/>
                  <a:gd name="T6" fmla="*/ 58 w 58"/>
                  <a:gd name="T7" fmla="*/ 27 h 52"/>
                  <a:gd name="T8" fmla="*/ 51 w 58"/>
                  <a:gd name="T9" fmla="*/ 7 h 52"/>
                  <a:gd name="T10" fmla="*/ 29 w 58"/>
                  <a:gd name="T11" fmla="*/ 0 h 52"/>
                  <a:gd name="T12" fmla="*/ 7 w 58"/>
                  <a:gd name="T13" fmla="*/ 8 h 52"/>
                  <a:gd name="T14" fmla="*/ 0 w 58"/>
                  <a:gd name="T15" fmla="*/ 26 h 52"/>
                  <a:gd name="T16" fmla="*/ 7 w 58"/>
                  <a:gd name="T17" fmla="*/ 45 h 52"/>
                  <a:gd name="T18" fmla="*/ 29 w 58"/>
                  <a:gd name="T19" fmla="*/ 52 h 52"/>
                  <a:gd name="T20" fmla="*/ 31 w 58"/>
                  <a:gd name="T21" fmla="*/ 52 h 52"/>
                  <a:gd name="T22" fmla="*/ 31 w 58"/>
                  <a:gd name="T23" fmla="*/ 10 h 52"/>
                  <a:gd name="T24" fmla="*/ 44 w 58"/>
                  <a:gd name="T25" fmla="*/ 16 h 52"/>
                  <a:gd name="T26" fmla="*/ 49 w 58"/>
                  <a:gd name="T27" fmla="*/ 27 h 52"/>
                  <a:gd name="T28" fmla="*/ 47 w 58"/>
                  <a:gd name="T29" fmla="*/ 36 h 52"/>
                  <a:gd name="T30" fmla="*/ 40 w 58"/>
                  <a:gd name="T31" fmla="*/ 42 h 52"/>
                  <a:gd name="T32" fmla="*/ 22 w 58"/>
                  <a:gd name="T33" fmla="*/ 10 h 52"/>
                  <a:gd name="T34" fmla="*/ 22 w 58"/>
                  <a:gd name="T35" fmla="*/ 42 h 52"/>
                  <a:gd name="T36" fmla="*/ 13 w 58"/>
                  <a:gd name="T37" fmla="*/ 38 h 52"/>
                  <a:gd name="T38" fmla="*/ 9 w 58"/>
                  <a:gd name="T39" fmla="*/ 26 h 52"/>
                  <a:gd name="T40" fmla="*/ 12 w 58"/>
                  <a:gd name="T41" fmla="*/ 15 h 52"/>
                  <a:gd name="T42" fmla="*/ 22 w 58"/>
                  <a:gd name="T43" fmla="*/ 10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
                  <a:gd name="T67" fmla="*/ 0 h 52"/>
                  <a:gd name="T68" fmla="*/ 58 w 5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 h="52">
                    <a:moveTo>
                      <a:pt x="40" y="42"/>
                    </a:moveTo>
                    <a:lnTo>
                      <a:pt x="41" y="52"/>
                    </a:lnTo>
                    <a:cubicBezTo>
                      <a:pt x="47" y="50"/>
                      <a:pt x="51" y="47"/>
                      <a:pt x="54" y="43"/>
                    </a:cubicBezTo>
                    <a:cubicBezTo>
                      <a:pt x="57" y="39"/>
                      <a:pt x="58" y="34"/>
                      <a:pt x="58" y="27"/>
                    </a:cubicBezTo>
                    <a:cubicBezTo>
                      <a:pt x="58" y="19"/>
                      <a:pt x="56" y="12"/>
                      <a:pt x="51" y="7"/>
                    </a:cubicBezTo>
                    <a:cubicBezTo>
                      <a:pt x="46" y="3"/>
                      <a:pt x="38" y="0"/>
                      <a:pt x="29" y="0"/>
                    </a:cubicBezTo>
                    <a:cubicBezTo>
                      <a:pt x="20" y="0"/>
                      <a:pt x="13" y="3"/>
                      <a:pt x="7" y="8"/>
                    </a:cubicBezTo>
                    <a:cubicBezTo>
                      <a:pt x="2" y="12"/>
                      <a:pt x="0" y="19"/>
                      <a:pt x="0" y="26"/>
                    </a:cubicBezTo>
                    <a:cubicBezTo>
                      <a:pt x="0" y="34"/>
                      <a:pt x="2" y="40"/>
                      <a:pt x="7" y="45"/>
                    </a:cubicBezTo>
                    <a:cubicBezTo>
                      <a:pt x="12" y="50"/>
                      <a:pt x="19" y="52"/>
                      <a:pt x="29" y="52"/>
                    </a:cubicBezTo>
                    <a:cubicBezTo>
                      <a:pt x="29" y="52"/>
                      <a:pt x="30" y="52"/>
                      <a:pt x="31" y="52"/>
                    </a:cubicBezTo>
                    <a:lnTo>
                      <a:pt x="31" y="10"/>
                    </a:lnTo>
                    <a:cubicBezTo>
                      <a:pt x="37" y="11"/>
                      <a:pt x="41" y="12"/>
                      <a:pt x="44" y="16"/>
                    </a:cubicBezTo>
                    <a:cubicBezTo>
                      <a:pt x="48" y="19"/>
                      <a:pt x="49" y="23"/>
                      <a:pt x="49" y="27"/>
                    </a:cubicBezTo>
                    <a:cubicBezTo>
                      <a:pt x="49" y="31"/>
                      <a:pt x="48" y="34"/>
                      <a:pt x="47" y="36"/>
                    </a:cubicBezTo>
                    <a:cubicBezTo>
                      <a:pt x="46" y="38"/>
                      <a:pt x="43" y="40"/>
                      <a:pt x="40" y="42"/>
                    </a:cubicBezTo>
                    <a:close/>
                    <a:moveTo>
                      <a:pt x="22" y="10"/>
                    </a:moveTo>
                    <a:lnTo>
                      <a:pt x="22" y="42"/>
                    </a:lnTo>
                    <a:cubicBezTo>
                      <a:pt x="18" y="41"/>
                      <a:pt x="15" y="40"/>
                      <a:pt x="13" y="38"/>
                    </a:cubicBezTo>
                    <a:cubicBezTo>
                      <a:pt x="10" y="35"/>
                      <a:pt x="9" y="31"/>
                      <a:pt x="9" y="26"/>
                    </a:cubicBezTo>
                    <a:cubicBezTo>
                      <a:pt x="9" y="22"/>
                      <a:pt x="10" y="18"/>
                      <a:pt x="12" y="15"/>
                    </a:cubicBezTo>
                    <a:cubicBezTo>
                      <a:pt x="15" y="12"/>
                      <a:pt x="18" y="11"/>
                      <a:pt x="22"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819" name="Freeform 1194"/>
              <p:cNvSpPr>
                <a:spLocks noEditPoints="1"/>
              </p:cNvSpPr>
              <p:nvPr/>
            </p:nvSpPr>
            <p:spPr bwMode="auto">
              <a:xfrm flipV="1">
                <a:off x="3128" y="2726"/>
                <a:ext cx="78" cy="48"/>
              </a:xfrm>
              <a:custGeom>
                <a:avLst/>
                <a:gdLst>
                  <a:gd name="T0" fmla="*/ 78 w 78"/>
                  <a:gd name="T1" fmla="*/ 0 h 48"/>
                  <a:gd name="T2" fmla="*/ 1 w 78"/>
                  <a:gd name="T3" fmla="*/ 0 h 48"/>
                  <a:gd name="T4" fmla="*/ 1 w 78"/>
                  <a:gd name="T5" fmla="*/ 10 h 48"/>
                  <a:gd name="T6" fmla="*/ 10 w 78"/>
                  <a:gd name="T7" fmla="*/ 10 h 48"/>
                  <a:gd name="T8" fmla="*/ 2 w 78"/>
                  <a:gd name="T9" fmla="*/ 16 h 48"/>
                  <a:gd name="T10" fmla="*/ 0 w 78"/>
                  <a:gd name="T11" fmla="*/ 25 h 48"/>
                  <a:gd name="T12" fmla="*/ 3 w 78"/>
                  <a:gd name="T13" fmla="*/ 37 h 48"/>
                  <a:gd name="T14" fmla="*/ 14 w 78"/>
                  <a:gd name="T15" fmla="*/ 45 h 48"/>
                  <a:gd name="T16" fmla="*/ 28 w 78"/>
                  <a:gd name="T17" fmla="*/ 48 h 48"/>
                  <a:gd name="T18" fmla="*/ 44 w 78"/>
                  <a:gd name="T19" fmla="*/ 45 h 48"/>
                  <a:gd name="T20" fmla="*/ 54 w 78"/>
                  <a:gd name="T21" fmla="*/ 36 h 48"/>
                  <a:gd name="T22" fmla="*/ 58 w 78"/>
                  <a:gd name="T23" fmla="*/ 24 h 48"/>
                  <a:gd name="T24" fmla="*/ 56 w 78"/>
                  <a:gd name="T25" fmla="*/ 16 h 48"/>
                  <a:gd name="T26" fmla="*/ 50 w 78"/>
                  <a:gd name="T27" fmla="*/ 10 h 48"/>
                  <a:gd name="T28" fmla="*/ 78 w 78"/>
                  <a:gd name="T29" fmla="*/ 10 h 48"/>
                  <a:gd name="T30" fmla="*/ 78 w 78"/>
                  <a:gd name="T31" fmla="*/ 0 h 48"/>
                  <a:gd name="T32" fmla="*/ 29 w 78"/>
                  <a:gd name="T33" fmla="*/ 10 h 48"/>
                  <a:gd name="T34" fmla="*/ 44 w 78"/>
                  <a:gd name="T35" fmla="*/ 14 h 48"/>
                  <a:gd name="T36" fmla="*/ 49 w 78"/>
                  <a:gd name="T37" fmla="*/ 24 h 48"/>
                  <a:gd name="T38" fmla="*/ 44 w 78"/>
                  <a:gd name="T39" fmla="*/ 34 h 48"/>
                  <a:gd name="T40" fmla="*/ 29 w 78"/>
                  <a:gd name="T41" fmla="*/ 38 h 48"/>
                  <a:gd name="T42" fmla="*/ 14 w 78"/>
                  <a:gd name="T43" fmla="*/ 34 h 48"/>
                  <a:gd name="T44" fmla="*/ 9 w 78"/>
                  <a:gd name="T45" fmla="*/ 24 h 48"/>
                  <a:gd name="T46" fmla="*/ 14 w 78"/>
                  <a:gd name="T47" fmla="*/ 14 h 48"/>
                  <a:gd name="T48" fmla="*/ 29 w 78"/>
                  <a:gd name="T49" fmla="*/ 10 h 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8"/>
                  <a:gd name="T76" fmla="*/ 0 h 48"/>
                  <a:gd name="T77" fmla="*/ 78 w 78"/>
                  <a:gd name="T78" fmla="*/ 48 h 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8" h="48">
                    <a:moveTo>
                      <a:pt x="78" y="0"/>
                    </a:moveTo>
                    <a:lnTo>
                      <a:pt x="1" y="0"/>
                    </a:lnTo>
                    <a:lnTo>
                      <a:pt x="1" y="10"/>
                    </a:lnTo>
                    <a:lnTo>
                      <a:pt x="10" y="10"/>
                    </a:lnTo>
                    <a:cubicBezTo>
                      <a:pt x="6" y="12"/>
                      <a:pt x="4" y="14"/>
                      <a:pt x="2" y="16"/>
                    </a:cubicBezTo>
                    <a:cubicBezTo>
                      <a:pt x="0" y="19"/>
                      <a:pt x="0" y="22"/>
                      <a:pt x="0" y="25"/>
                    </a:cubicBezTo>
                    <a:cubicBezTo>
                      <a:pt x="0" y="30"/>
                      <a:pt x="1" y="34"/>
                      <a:pt x="3" y="37"/>
                    </a:cubicBezTo>
                    <a:cubicBezTo>
                      <a:pt x="6" y="41"/>
                      <a:pt x="9" y="44"/>
                      <a:pt x="14" y="45"/>
                    </a:cubicBezTo>
                    <a:cubicBezTo>
                      <a:pt x="18" y="47"/>
                      <a:pt x="23" y="48"/>
                      <a:pt x="28" y="48"/>
                    </a:cubicBezTo>
                    <a:cubicBezTo>
                      <a:pt x="34" y="48"/>
                      <a:pt x="39" y="47"/>
                      <a:pt x="44" y="45"/>
                    </a:cubicBezTo>
                    <a:cubicBezTo>
                      <a:pt x="49" y="43"/>
                      <a:pt x="52" y="40"/>
                      <a:pt x="54" y="36"/>
                    </a:cubicBezTo>
                    <a:cubicBezTo>
                      <a:pt x="57" y="32"/>
                      <a:pt x="58" y="28"/>
                      <a:pt x="58" y="24"/>
                    </a:cubicBezTo>
                    <a:cubicBezTo>
                      <a:pt x="58" y="21"/>
                      <a:pt x="57" y="18"/>
                      <a:pt x="56" y="16"/>
                    </a:cubicBezTo>
                    <a:cubicBezTo>
                      <a:pt x="54" y="13"/>
                      <a:pt x="52" y="11"/>
                      <a:pt x="50" y="10"/>
                    </a:cubicBezTo>
                    <a:lnTo>
                      <a:pt x="78" y="10"/>
                    </a:lnTo>
                    <a:lnTo>
                      <a:pt x="78" y="0"/>
                    </a:lnTo>
                    <a:close/>
                    <a:moveTo>
                      <a:pt x="29" y="10"/>
                    </a:moveTo>
                    <a:cubicBezTo>
                      <a:pt x="36" y="10"/>
                      <a:pt x="41" y="11"/>
                      <a:pt x="44" y="14"/>
                    </a:cubicBezTo>
                    <a:cubicBezTo>
                      <a:pt x="48" y="17"/>
                      <a:pt x="49" y="20"/>
                      <a:pt x="49" y="24"/>
                    </a:cubicBezTo>
                    <a:cubicBezTo>
                      <a:pt x="49" y="28"/>
                      <a:pt x="47" y="31"/>
                      <a:pt x="44" y="34"/>
                    </a:cubicBezTo>
                    <a:cubicBezTo>
                      <a:pt x="41" y="36"/>
                      <a:pt x="36" y="38"/>
                      <a:pt x="29" y="38"/>
                    </a:cubicBezTo>
                    <a:cubicBezTo>
                      <a:pt x="22" y="38"/>
                      <a:pt x="17" y="37"/>
                      <a:pt x="14" y="34"/>
                    </a:cubicBezTo>
                    <a:cubicBezTo>
                      <a:pt x="10" y="31"/>
                      <a:pt x="9" y="28"/>
                      <a:pt x="9" y="24"/>
                    </a:cubicBezTo>
                    <a:cubicBezTo>
                      <a:pt x="9" y="20"/>
                      <a:pt x="10" y="17"/>
                      <a:pt x="14" y="14"/>
                    </a:cubicBezTo>
                    <a:cubicBezTo>
                      <a:pt x="17" y="11"/>
                      <a:pt x="23" y="10"/>
                      <a:pt x="29"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820" name="Freeform 1195"/>
              <p:cNvSpPr>
                <a:spLocks/>
              </p:cNvSpPr>
              <p:nvPr/>
            </p:nvSpPr>
            <p:spPr bwMode="auto">
              <a:xfrm flipV="1">
                <a:off x="3128" y="2684"/>
                <a:ext cx="57" cy="30"/>
              </a:xfrm>
              <a:custGeom>
                <a:avLst/>
                <a:gdLst>
                  <a:gd name="T0" fmla="*/ 57 w 57"/>
                  <a:gd name="T1" fmla="*/ 0 h 30"/>
                  <a:gd name="T2" fmla="*/ 1 w 57"/>
                  <a:gd name="T3" fmla="*/ 0 h 30"/>
                  <a:gd name="T4" fmla="*/ 1 w 57"/>
                  <a:gd name="T5" fmla="*/ 9 h 30"/>
                  <a:gd name="T6" fmla="*/ 9 w 57"/>
                  <a:gd name="T7" fmla="*/ 9 h 30"/>
                  <a:gd name="T8" fmla="*/ 1 w 57"/>
                  <a:gd name="T9" fmla="*/ 15 h 30"/>
                  <a:gd name="T10" fmla="*/ 0 w 57"/>
                  <a:gd name="T11" fmla="*/ 21 h 30"/>
                  <a:gd name="T12" fmla="*/ 2 w 57"/>
                  <a:gd name="T13" fmla="*/ 30 h 30"/>
                  <a:gd name="T14" fmla="*/ 11 w 57"/>
                  <a:gd name="T15" fmla="*/ 27 h 30"/>
                  <a:gd name="T16" fmla="*/ 9 w 57"/>
                  <a:gd name="T17" fmla="*/ 20 h 30"/>
                  <a:gd name="T18" fmla="*/ 11 w 57"/>
                  <a:gd name="T19" fmla="*/ 15 h 30"/>
                  <a:gd name="T20" fmla="*/ 16 w 57"/>
                  <a:gd name="T21" fmla="*/ 12 h 30"/>
                  <a:gd name="T22" fmla="*/ 27 w 57"/>
                  <a:gd name="T23" fmla="*/ 10 h 30"/>
                  <a:gd name="T24" fmla="*/ 57 w 57"/>
                  <a:gd name="T25" fmla="*/ 10 h 30"/>
                  <a:gd name="T26" fmla="*/ 57 w 57"/>
                  <a:gd name="T27" fmla="*/ 0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7"/>
                  <a:gd name="T43" fmla="*/ 0 h 30"/>
                  <a:gd name="T44" fmla="*/ 57 w 57"/>
                  <a:gd name="T45" fmla="*/ 30 h 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7" h="30">
                    <a:moveTo>
                      <a:pt x="57" y="0"/>
                    </a:moveTo>
                    <a:lnTo>
                      <a:pt x="1" y="0"/>
                    </a:lnTo>
                    <a:lnTo>
                      <a:pt x="1" y="9"/>
                    </a:lnTo>
                    <a:lnTo>
                      <a:pt x="9" y="9"/>
                    </a:lnTo>
                    <a:cubicBezTo>
                      <a:pt x="5" y="11"/>
                      <a:pt x="3" y="13"/>
                      <a:pt x="1" y="15"/>
                    </a:cubicBezTo>
                    <a:cubicBezTo>
                      <a:pt x="0" y="17"/>
                      <a:pt x="0" y="19"/>
                      <a:pt x="0" y="21"/>
                    </a:cubicBezTo>
                    <a:cubicBezTo>
                      <a:pt x="0" y="24"/>
                      <a:pt x="1" y="27"/>
                      <a:pt x="2" y="30"/>
                    </a:cubicBezTo>
                    <a:lnTo>
                      <a:pt x="11" y="27"/>
                    </a:lnTo>
                    <a:cubicBezTo>
                      <a:pt x="9" y="24"/>
                      <a:pt x="9" y="22"/>
                      <a:pt x="9" y="20"/>
                    </a:cubicBezTo>
                    <a:cubicBezTo>
                      <a:pt x="9" y="18"/>
                      <a:pt x="9" y="17"/>
                      <a:pt x="11" y="15"/>
                    </a:cubicBezTo>
                    <a:cubicBezTo>
                      <a:pt x="12" y="14"/>
                      <a:pt x="14" y="13"/>
                      <a:pt x="16" y="12"/>
                    </a:cubicBezTo>
                    <a:cubicBezTo>
                      <a:pt x="19" y="11"/>
                      <a:pt x="23" y="10"/>
                      <a:pt x="27" y="10"/>
                    </a:cubicBezTo>
                    <a:lnTo>
                      <a:pt x="57" y="10"/>
                    </a:lnTo>
                    <a:lnTo>
                      <a:pt x="57"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821" name="Freeform 1196"/>
              <p:cNvSpPr>
                <a:spLocks noEditPoints="1"/>
              </p:cNvSpPr>
              <p:nvPr/>
            </p:nvSpPr>
            <p:spPr bwMode="auto">
              <a:xfrm flipV="1">
                <a:off x="3128" y="2630"/>
                <a:ext cx="58" cy="52"/>
              </a:xfrm>
              <a:custGeom>
                <a:avLst/>
                <a:gdLst>
                  <a:gd name="T0" fmla="*/ 40 w 58"/>
                  <a:gd name="T1" fmla="*/ 41 h 52"/>
                  <a:gd name="T2" fmla="*/ 41 w 58"/>
                  <a:gd name="T3" fmla="*/ 51 h 52"/>
                  <a:gd name="T4" fmla="*/ 54 w 58"/>
                  <a:gd name="T5" fmla="*/ 43 h 52"/>
                  <a:gd name="T6" fmla="*/ 58 w 58"/>
                  <a:gd name="T7" fmla="*/ 27 h 52"/>
                  <a:gd name="T8" fmla="*/ 51 w 58"/>
                  <a:gd name="T9" fmla="*/ 7 h 52"/>
                  <a:gd name="T10" fmla="*/ 29 w 58"/>
                  <a:gd name="T11" fmla="*/ 0 h 52"/>
                  <a:gd name="T12" fmla="*/ 7 w 58"/>
                  <a:gd name="T13" fmla="*/ 7 h 52"/>
                  <a:gd name="T14" fmla="*/ 0 w 58"/>
                  <a:gd name="T15" fmla="*/ 26 h 52"/>
                  <a:gd name="T16" fmla="*/ 7 w 58"/>
                  <a:gd name="T17" fmla="*/ 44 h 52"/>
                  <a:gd name="T18" fmla="*/ 29 w 58"/>
                  <a:gd name="T19" fmla="*/ 52 h 52"/>
                  <a:gd name="T20" fmla="*/ 31 w 58"/>
                  <a:gd name="T21" fmla="*/ 52 h 52"/>
                  <a:gd name="T22" fmla="*/ 31 w 58"/>
                  <a:gd name="T23" fmla="*/ 10 h 52"/>
                  <a:gd name="T24" fmla="*/ 44 w 58"/>
                  <a:gd name="T25" fmla="*/ 15 h 52"/>
                  <a:gd name="T26" fmla="*/ 49 w 58"/>
                  <a:gd name="T27" fmla="*/ 27 h 52"/>
                  <a:gd name="T28" fmla="*/ 47 w 58"/>
                  <a:gd name="T29" fmla="*/ 36 h 52"/>
                  <a:gd name="T30" fmla="*/ 40 w 58"/>
                  <a:gd name="T31" fmla="*/ 41 h 52"/>
                  <a:gd name="T32" fmla="*/ 22 w 58"/>
                  <a:gd name="T33" fmla="*/ 10 h 52"/>
                  <a:gd name="T34" fmla="*/ 22 w 58"/>
                  <a:gd name="T35" fmla="*/ 41 h 52"/>
                  <a:gd name="T36" fmla="*/ 13 w 58"/>
                  <a:gd name="T37" fmla="*/ 38 h 52"/>
                  <a:gd name="T38" fmla="*/ 9 w 58"/>
                  <a:gd name="T39" fmla="*/ 26 h 52"/>
                  <a:gd name="T40" fmla="*/ 12 w 58"/>
                  <a:gd name="T41" fmla="*/ 15 h 52"/>
                  <a:gd name="T42" fmla="*/ 22 w 58"/>
                  <a:gd name="T43" fmla="*/ 10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
                  <a:gd name="T67" fmla="*/ 0 h 52"/>
                  <a:gd name="T68" fmla="*/ 58 w 5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 h="52">
                    <a:moveTo>
                      <a:pt x="40" y="41"/>
                    </a:moveTo>
                    <a:lnTo>
                      <a:pt x="41" y="51"/>
                    </a:lnTo>
                    <a:cubicBezTo>
                      <a:pt x="47" y="50"/>
                      <a:pt x="51" y="47"/>
                      <a:pt x="54" y="43"/>
                    </a:cubicBezTo>
                    <a:cubicBezTo>
                      <a:pt x="57" y="38"/>
                      <a:pt x="58" y="33"/>
                      <a:pt x="58" y="27"/>
                    </a:cubicBezTo>
                    <a:cubicBezTo>
                      <a:pt x="58" y="18"/>
                      <a:pt x="56" y="12"/>
                      <a:pt x="51" y="7"/>
                    </a:cubicBezTo>
                    <a:cubicBezTo>
                      <a:pt x="46" y="2"/>
                      <a:pt x="38" y="0"/>
                      <a:pt x="29" y="0"/>
                    </a:cubicBezTo>
                    <a:cubicBezTo>
                      <a:pt x="20" y="0"/>
                      <a:pt x="13" y="2"/>
                      <a:pt x="7" y="7"/>
                    </a:cubicBezTo>
                    <a:cubicBezTo>
                      <a:pt x="2" y="12"/>
                      <a:pt x="0" y="18"/>
                      <a:pt x="0" y="26"/>
                    </a:cubicBezTo>
                    <a:cubicBezTo>
                      <a:pt x="0" y="34"/>
                      <a:pt x="2" y="40"/>
                      <a:pt x="7" y="44"/>
                    </a:cubicBezTo>
                    <a:cubicBezTo>
                      <a:pt x="12" y="49"/>
                      <a:pt x="19" y="52"/>
                      <a:pt x="29" y="52"/>
                    </a:cubicBezTo>
                    <a:cubicBezTo>
                      <a:pt x="29" y="52"/>
                      <a:pt x="30" y="52"/>
                      <a:pt x="31" y="52"/>
                    </a:cubicBezTo>
                    <a:lnTo>
                      <a:pt x="31" y="10"/>
                    </a:lnTo>
                    <a:cubicBezTo>
                      <a:pt x="37" y="10"/>
                      <a:pt x="41" y="12"/>
                      <a:pt x="44" y="15"/>
                    </a:cubicBezTo>
                    <a:cubicBezTo>
                      <a:pt x="48" y="18"/>
                      <a:pt x="49" y="22"/>
                      <a:pt x="49" y="27"/>
                    </a:cubicBezTo>
                    <a:cubicBezTo>
                      <a:pt x="49" y="30"/>
                      <a:pt x="48" y="33"/>
                      <a:pt x="47" y="36"/>
                    </a:cubicBezTo>
                    <a:cubicBezTo>
                      <a:pt x="46" y="38"/>
                      <a:pt x="43" y="40"/>
                      <a:pt x="40" y="41"/>
                    </a:cubicBezTo>
                    <a:close/>
                    <a:moveTo>
                      <a:pt x="22" y="10"/>
                    </a:moveTo>
                    <a:lnTo>
                      <a:pt x="22" y="41"/>
                    </a:lnTo>
                    <a:cubicBezTo>
                      <a:pt x="18" y="41"/>
                      <a:pt x="15" y="40"/>
                      <a:pt x="13" y="38"/>
                    </a:cubicBezTo>
                    <a:cubicBezTo>
                      <a:pt x="10" y="35"/>
                      <a:pt x="9" y="31"/>
                      <a:pt x="9" y="26"/>
                    </a:cubicBezTo>
                    <a:cubicBezTo>
                      <a:pt x="9" y="22"/>
                      <a:pt x="10" y="18"/>
                      <a:pt x="12" y="15"/>
                    </a:cubicBezTo>
                    <a:cubicBezTo>
                      <a:pt x="15" y="12"/>
                      <a:pt x="18" y="10"/>
                      <a:pt x="22"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822" name="Freeform 1197"/>
              <p:cNvSpPr>
                <a:spLocks/>
              </p:cNvSpPr>
              <p:nvPr/>
            </p:nvSpPr>
            <p:spPr bwMode="auto">
              <a:xfrm flipV="1">
                <a:off x="3128" y="2573"/>
                <a:ext cx="58" cy="48"/>
              </a:xfrm>
              <a:custGeom>
                <a:avLst/>
                <a:gdLst>
                  <a:gd name="T0" fmla="*/ 37 w 58"/>
                  <a:gd name="T1" fmla="*/ 38 h 48"/>
                  <a:gd name="T2" fmla="*/ 38 w 58"/>
                  <a:gd name="T3" fmla="*/ 48 h 48"/>
                  <a:gd name="T4" fmla="*/ 53 w 58"/>
                  <a:gd name="T5" fmla="*/ 40 h 48"/>
                  <a:gd name="T6" fmla="*/ 58 w 58"/>
                  <a:gd name="T7" fmla="*/ 25 h 48"/>
                  <a:gd name="T8" fmla="*/ 51 w 58"/>
                  <a:gd name="T9" fmla="*/ 7 h 48"/>
                  <a:gd name="T10" fmla="*/ 29 w 58"/>
                  <a:gd name="T11" fmla="*/ 0 h 48"/>
                  <a:gd name="T12" fmla="*/ 13 w 58"/>
                  <a:gd name="T13" fmla="*/ 3 h 48"/>
                  <a:gd name="T14" fmla="*/ 3 w 58"/>
                  <a:gd name="T15" fmla="*/ 12 h 48"/>
                  <a:gd name="T16" fmla="*/ 0 w 58"/>
                  <a:gd name="T17" fmla="*/ 25 h 48"/>
                  <a:gd name="T18" fmla="*/ 4 w 58"/>
                  <a:gd name="T19" fmla="*/ 40 h 48"/>
                  <a:gd name="T20" fmla="*/ 18 w 58"/>
                  <a:gd name="T21" fmla="*/ 47 h 48"/>
                  <a:gd name="T22" fmla="*/ 19 w 58"/>
                  <a:gd name="T23" fmla="*/ 37 h 48"/>
                  <a:gd name="T24" fmla="*/ 11 w 58"/>
                  <a:gd name="T25" fmla="*/ 32 h 48"/>
                  <a:gd name="T26" fmla="*/ 9 w 58"/>
                  <a:gd name="T27" fmla="*/ 25 h 48"/>
                  <a:gd name="T28" fmla="*/ 13 w 58"/>
                  <a:gd name="T29" fmla="*/ 14 h 48"/>
                  <a:gd name="T30" fmla="*/ 29 w 58"/>
                  <a:gd name="T31" fmla="*/ 10 h 48"/>
                  <a:gd name="T32" fmla="*/ 44 w 58"/>
                  <a:gd name="T33" fmla="*/ 14 h 48"/>
                  <a:gd name="T34" fmla="*/ 49 w 58"/>
                  <a:gd name="T35" fmla="*/ 25 h 48"/>
                  <a:gd name="T36" fmla="*/ 46 w 58"/>
                  <a:gd name="T37" fmla="*/ 33 h 48"/>
                  <a:gd name="T38" fmla="*/ 37 w 58"/>
                  <a:gd name="T39" fmla="*/ 38 h 4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8"/>
                  <a:gd name="T61" fmla="*/ 0 h 48"/>
                  <a:gd name="T62" fmla="*/ 58 w 58"/>
                  <a:gd name="T63" fmla="*/ 48 h 4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8" h="48">
                    <a:moveTo>
                      <a:pt x="37" y="38"/>
                    </a:moveTo>
                    <a:lnTo>
                      <a:pt x="38" y="48"/>
                    </a:lnTo>
                    <a:cubicBezTo>
                      <a:pt x="44" y="47"/>
                      <a:pt x="49" y="44"/>
                      <a:pt x="53" y="40"/>
                    </a:cubicBezTo>
                    <a:cubicBezTo>
                      <a:pt x="56" y="36"/>
                      <a:pt x="58" y="31"/>
                      <a:pt x="58" y="25"/>
                    </a:cubicBezTo>
                    <a:cubicBezTo>
                      <a:pt x="58" y="17"/>
                      <a:pt x="56" y="11"/>
                      <a:pt x="51" y="7"/>
                    </a:cubicBezTo>
                    <a:cubicBezTo>
                      <a:pt x="46" y="2"/>
                      <a:pt x="38" y="0"/>
                      <a:pt x="29" y="0"/>
                    </a:cubicBezTo>
                    <a:cubicBezTo>
                      <a:pt x="23" y="0"/>
                      <a:pt x="18" y="1"/>
                      <a:pt x="13" y="3"/>
                    </a:cubicBezTo>
                    <a:cubicBezTo>
                      <a:pt x="9" y="5"/>
                      <a:pt x="5" y="8"/>
                      <a:pt x="3" y="12"/>
                    </a:cubicBezTo>
                    <a:cubicBezTo>
                      <a:pt x="1" y="16"/>
                      <a:pt x="0" y="20"/>
                      <a:pt x="0" y="25"/>
                    </a:cubicBezTo>
                    <a:cubicBezTo>
                      <a:pt x="0" y="31"/>
                      <a:pt x="1" y="36"/>
                      <a:pt x="4" y="40"/>
                    </a:cubicBezTo>
                    <a:cubicBezTo>
                      <a:pt x="7" y="43"/>
                      <a:pt x="12" y="46"/>
                      <a:pt x="18" y="47"/>
                    </a:cubicBezTo>
                    <a:lnTo>
                      <a:pt x="19" y="37"/>
                    </a:lnTo>
                    <a:cubicBezTo>
                      <a:pt x="15" y="36"/>
                      <a:pt x="13" y="34"/>
                      <a:pt x="11" y="32"/>
                    </a:cubicBezTo>
                    <a:cubicBezTo>
                      <a:pt x="9" y="30"/>
                      <a:pt x="9" y="28"/>
                      <a:pt x="9" y="25"/>
                    </a:cubicBezTo>
                    <a:cubicBezTo>
                      <a:pt x="9" y="20"/>
                      <a:pt x="10" y="17"/>
                      <a:pt x="13" y="14"/>
                    </a:cubicBezTo>
                    <a:cubicBezTo>
                      <a:pt x="17" y="11"/>
                      <a:pt x="22" y="10"/>
                      <a:pt x="29" y="10"/>
                    </a:cubicBezTo>
                    <a:cubicBezTo>
                      <a:pt x="36" y="10"/>
                      <a:pt x="41" y="11"/>
                      <a:pt x="44" y="14"/>
                    </a:cubicBezTo>
                    <a:cubicBezTo>
                      <a:pt x="48" y="17"/>
                      <a:pt x="49" y="20"/>
                      <a:pt x="49" y="25"/>
                    </a:cubicBezTo>
                    <a:cubicBezTo>
                      <a:pt x="49" y="28"/>
                      <a:pt x="48" y="31"/>
                      <a:pt x="46" y="33"/>
                    </a:cubicBezTo>
                    <a:cubicBezTo>
                      <a:pt x="44" y="36"/>
                      <a:pt x="41" y="37"/>
                      <a:pt x="37" y="38"/>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823" name="Freeform 1198"/>
              <p:cNvSpPr>
                <a:spLocks noEditPoints="1"/>
              </p:cNvSpPr>
              <p:nvPr/>
            </p:nvSpPr>
            <p:spPr bwMode="auto">
              <a:xfrm flipV="1">
                <a:off x="3107" y="2554"/>
                <a:ext cx="78" cy="10"/>
              </a:xfrm>
              <a:custGeom>
                <a:avLst/>
                <a:gdLst>
                  <a:gd name="T0" fmla="*/ 10 w 78"/>
                  <a:gd name="T1" fmla="*/ 0 h 10"/>
                  <a:gd name="T2" fmla="*/ 0 w 78"/>
                  <a:gd name="T3" fmla="*/ 0 h 10"/>
                  <a:gd name="T4" fmla="*/ 0 w 78"/>
                  <a:gd name="T5" fmla="*/ 10 h 10"/>
                  <a:gd name="T6" fmla="*/ 10 w 78"/>
                  <a:gd name="T7" fmla="*/ 10 h 10"/>
                  <a:gd name="T8" fmla="*/ 10 w 78"/>
                  <a:gd name="T9" fmla="*/ 0 h 10"/>
                  <a:gd name="T10" fmla="*/ 78 w 78"/>
                  <a:gd name="T11" fmla="*/ 0 h 10"/>
                  <a:gd name="T12" fmla="*/ 22 w 78"/>
                  <a:gd name="T13" fmla="*/ 0 h 10"/>
                  <a:gd name="T14" fmla="*/ 22 w 78"/>
                  <a:gd name="T15" fmla="*/ 10 h 10"/>
                  <a:gd name="T16" fmla="*/ 78 w 78"/>
                  <a:gd name="T17" fmla="*/ 10 h 10"/>
                  <a:gd name="T18" fmla="*/ 78 w 78"/>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
                  <a:gd name="T31" fmla="*/ 0 h 10"/>
                  <a:gd name="T32" fmla="*/ 78 w 78"/>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 h="10">
                    <a:moveTo>
                      <a:pt x="10" y="0"/>
                    </a:moveTo>
                    <a:lnTo>
                      <a:pt x="0" y="0"/>
                    </a:lnTo>
                    <a:lnTo>
                      <a:pt x="0" y="10"/>
                    </a:lnTo>
                    <a:lnTo>
                      <a:pt x="10" y="10"/>
                    </a:lnTo>
                    <a:lnTo>
                      <a:pt x="10" y="0"/>
                    </a:lnTo>
                    <a:close/>
                    <a:moveTo>
                      <a:pt x="78" y="0"/>
                    </a:moveTo>
                    <a:lnTo>
                      <a:pt x="22" y="0"/>
                    </a:lnTo>
                    <a:lnTo>
                      <a:pt x="22" y="10"/>
                    </a:lnTo>
                    <a:lnTo>
                      <a:pt x="78" y="10"/>
                    </a:lnTo>
                    <a:lnTo>
                      <a:pt x="78"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824" name="Freeform 1199"/>
              <p:cNvSpPr>
                <a:spLocks noEditPoints="1"/>
              </p:cNvSpPr>
              <p:nvPr/>
            </p:nvSpPr>
            <p:spPr bwMode="auto">
              <a:xfrm flipV="1">
                <a:off x="3128" y="2493"/>
                <a:ext cx="78" cy="49"/>
              </a:xfrm>
              <a:custGeom>
                <a:avLst/>
                <a:gdLst>
                  <a:gd name="T0" fmla="*/ 78 w 78"/>
                  <a:gd name="T1" fmla="*/ 0 h 49"/>
                  <a:gd name="T2" fmla="*/ 1 w 78"/>
                  <a:gd name="T3" fmla="*/ 0 h 49"/>
                  <a:gd name="T4" fmla="*/ 1 w 78"/>
                  <a:gd name="T5" fmla="*/ 11 h 49"/>
                  <a:gd name="T6" fmla="*/ 10 w 78"/>
                  <a:gd name="T7" fmla="*/ 11 h 49"/>
                  <a:gd name="T8" fmla="*/ 2 w 78"/>
                  <a:gd name="T9" fmla="*/ 17 h 49"/>
                  <a:gd name="T10" fmla="*/ 0 w 78"/>
                  <a:gd name="T11" fmla="*/ 26 h 49"/>
                  <a:gd name="T12" fmla="*/ 3 w 78"/>
                  <a:gd name="T13" fmla="*/ 38 h 49"/>
                  <a:gd name="T14" fmla="*/ 14 w 78"/>
                  <a:gd name="T15" fmla="*/ 46 h 49"/>
                  <a:gd name="T16" fmla="*/ 28 w 78"/>
                  <a:gd name="T17" fmla="*/ 49 h 49"/>
                  <a:gd name="T18" fmla="*/ 44 w 78"/>
                  <a:gd name="T19" fmla="*/ 46 h 49"/>
                  <a:gd name="T20" fmla="*/ 54 w 78"/>
                  <a:gd name="T21" fmla="*/ 37 h 49"/>
                  <a:gd name="T22" fmla="*/ 58 w 78"/>
                  <a:gd name="T23" fmla="*/ 25 h 49"/>
                  <a:gd name="T24" fmla="*/ 56 w 78"/>
                  <a:gd name="T25" fmla="*/ 17 h 49"/>
                  <a:gd name="T26" fmla="*/ 50 w 78"/>
                  <a:gd name="T27" fmla="*/ 11 h 49"/>
                  <a:gd name="T28" fmla="*/ 78 w 78"/>
                  <a:gd name="T29" fmla="*/ 11 h 49"/>
                  <a:gd name="T30" fmla="*/ 78 w 78"/>
                  <a:gd name="T31" fmla="*/ 0 h 49"/>
                  <a:gd name="T32" fmla="*/ 29 w 78"/>
                  <a:gd name="T33" fmla="*/ 11 h 49"/>
                  <a:gd name="T34" fmla="*/ 44 w 78"/>
                  <a:gd name="T35" fmla="*/ 15 h 49"/>
                  <a:gd name="T36" fmla="*/ 49 w 78"/>
                  <a:gd name="T37" fmla="*/ 25 h 49"/>
                  <a:gd name="T38" fmla="*/ 44 w 78"/>
                  <a:gd name="T39" fmla="*/ 35 h 49"/>
                  <a:gd name="T40" fmla="*/ 29 w 78"/>
                  <a:gd name="T41" fmla="*/ 39 h 49"/>
                  <a:gd name="T42" fmla="*/ 14 w 78"/>
                  <a:gd name="T43" fmla="*/ 35 h 49"/>
                  <a:gd name="T44" fmla="*/ 9 w 78"/>
                  <a:gd name="T45" fmla="*/ 25 h 49"/>
                  <a:gd name="T46" fmla="*/ 14 w 78"/>
                  <a:gd name="T47" fmla="*/ 15 h 49"/>
                  <a:gd name="T48" fmla="*/ 29 w 78"/>
                  <a:gd name="T49" fmla="*/ 11 h 4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8"/>
                  <a:gd name="T76" fmla="*/ 0 h 49"/>
                  <a:gd name="T77" fmla="*/ 78 w 78"/>
                  <a:gd name="T78" fmla="*/ 49 h 4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8" h="49">
                    <a:moveTo>
                      <a:pt x="78" y="0"/>
                    </a:moveTo>
                    <a:lnTo>
                      <a:pt x="1" y="0"/>
                    </a:lnTo>
                    <a:lnTo>
                      <a:pt x="1" y="11"/>
                    </a:lnTo>
                    <a:lnTo>
                      <a:pt x="10" y="11"/>
                    </a:lnTo>
                    <a:cubicBezTo>
                      <a:pt x="6" y="13"/>
                      <a:pt x="4" y="15"/>
                      <a:pt x="2" y="17"/>
                    </a:cubicBezTo>
                    <a:cubicBezTo>
                      <a:pt x="0" y="20"/>
                      <a:pt x="0" y="23"/>
                      <a:pt x="0" y="26"/>
                    </a:cubicBezTo>
                    <a:cubicBezTo>
                      <a:pt x="0" y="31"/>
                      <a:pt x="1" y="35"/>
                      <a:pt x="3" y="38"/>
                    </a:cubicBezTo>
                    <a:cubicBezTo>
                      <a:pt x="6" y="42"/>
                      <a:pt x="9" y="44"/>
                      <a:pt x="14" y="46"/>
                    </a:cubicBezTo>
                    <a:cubicBezTo>
                      <a:pt x="18" y="48"/>
                      <a:pt x="23" y="49"/>
                      <a:pt x="28" y="49"/>
                    </a:cubicBezTo>
                    <a:cubicBezTo>
                      <a:pt x="34" y="49"/>
                      <a:pt x="39" y="48"/>
                      <a:pt x="44" y="46"/>
                    </a:cubicBezTo>
                    <a:cubicBezTo>
                      <a:pt x="49" y="44"/>
                      <a:pt x="52" y="41"/>
                      <a:pt x="54" y="37"/>
                    </a:cubicBezTo>
                    <a:cubicBezTo>
                      <a:pt x="57" y="33"/>
                      <a:pt x="58" y="29"/>
                      <a:pt x="58" y="25"/>
                    </a:cubicBezTo>
                    <a:cubicBezTo>
                      <a:pt x="58" y="22"/>
                      <a:pt x="57" y="19"/>
                      <a:pt x="56" y="17"/>
                    </a:cubicBezTo>
                    <a:cubicBezTo>
                      <a:pt x="54" y="14"/>
                      <a:pt x="52" y="12"/>
                      <a:pt x="50" y="11"/>
                    </a:cubicBezTo>
                    <a:lnTo>
                      <a:pt x="78" y="11"/>
                    </a:lnTo>
                    <a:lnTo>
                      <a:pt x="78" y="0"/>
                    </a:lnTo>
                    <a:close/>
                    <a:moveTo>
                      <a:pt x="29" y="11"/>
                    </a:moveTo>
                    <a:cubicBezTo>
                      <a:pt x="36" y="11"/>
                      <a:pt x="41" y="12"/>
                      <a:pt x="44" y="15"/>
                    </a:cubicBezTo>
                    <a:cubicBezTo>
                      <a:pt x="48" y="17"/>
                      <a:pt x="49" y="21"/>
                      <a:pt x="49" y="25"/>
                    </a:cubicBezTo>
                    <a:cubicBezTo>
                      <a:pt x="49" y="28"/>
                      <a:pt x="47" y="32"/>
                      <a:pt x="44" y="35"/>
                    </a:cubicBezTo>
                    <a:cubicBezTo>
                      <a:pt x="41" y="37"/>
                      <a:pt x="36" y="39"/>
                      <a:pt x="29" y="39"/>
                    </a:cubicBezTo>
                    <a:cubicBezTo>
                      <a:pt x="22" y="39"/>
                      <a:pt x="17" y="37"/>
                      <a:pt x="14" y="35"/>
                    </a:cubicBezTo>
                    <a:cubicBezTo>
                      <a:pt x="10" y="32"/>
                      <a:pt x="9" y="29"/>
                      <a:pt x="9" y="25"/>
                    </a:cubicBezTo>
                    <a:cubicBezTo>
                      <a:pt x="9" y="21"/>
                      <a:pt x="10" y="18"/>
                      <a:pt x="14" y="15"/>
                    </a:cubicBezTo>
                    <a:cubicBezTo>
                      <a:pt x="17" y="12"/>
                      <a:pt x="23" y="11"/>
                      <a:pt x="29" y="11"/>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825" name="Freeform 1200"/>
              <p:cNvSpPr>
                <a:spLocks noEditPoints="1"/>
              </p:cNvSpPr>
              <p:nvPr/>
            </p:nvSpPr>
            <p:spPr bwMode="auto">
              <a:xfrm flipV="1">
                <a:off x="3107" y="2471"/>
                <a:ext cx="78" cy="10"/>
              </a:xfrm>
              <a:custGeom>
                <a:avLst/>
                <a:gdLst>
                  <a:gd name="T0" fmla="*/ 10 w 78"/>
                  <a:gd name="T1" fmla="*/ 0 h 10"/>
                  <a:gd name="T2" fmla="*/ 0 w 78"/>
                  <a:gd name="T3" fmla="*/ 0 h 10"/>
                  <a:gd name="T4" fmla="*/ 0 w 78"/>
                  <a:gd name="T5" fmla="*/ 10 h 10"/>
                  <a:gd name="T6" fmla="*/ 10 w 78"/>
                  <a:gd name="T7" fmla="*/ 10 h 10"/>
                  <a:gd name="T8" fmla="*/ 10 w 78"/>
                  <a:gd name="T9" fmla="*/ 0 h 10"/>
                  <a:gd name="T10" fmla="*/ 78 w 78"/>
                  <a:gd name="T11" fmla="*/ 0 h 10"/>
                  <a:gd name="T12" fmla="*/ 22 w 78"/>
                  <a:gd name="T13" fmla="*/ 0 h 10"/>
                  <a:gd name="T14" fmla="*/ 22 w 78"/>
                  <a:gd name="T15" fmla="*/ 10 h 10"/>
                  <a:gd name="T16" fmla="*/ 78 w 78"/>
                  <a:gd name="T17" fmla="*/ 10 h 10"/>
                  <a:gd name="T18" fmla="*/ 78 w 78"/>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
                  <a:gd name="T31" fmla="*/ 0 h 10"/>
                  <a:gd name="T32" fmla="*/ 78 w 78"/>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 h="10">
                    <a:moveTo>
                      <a:pt x="10" y="0"/>
                    </a:moveTo>
                    <a:lnTo>
                      <a:pt x="0" y="0"/>
                    </a:lnTo>
                    <a:lnTo>
                      <a:pt x="0" y="10"/>
                    </a:lnTo>
                    <a:lnTo>
                      <a:pt x="10" y="10"/>
                    </a:lnTo>
                    <a:lnTo>
                      <a:pt x="10" y="0"/>
                    </a:lnTo>
                    <a:close/>
                    <a:moveTo>
                      <a:pt x="78" y="0"/>
                    </a:moveTo>
                    <a:lnTo>
                      <a:pt x="22" y="0"/>
                    </a:lnTo>
                    <a:lnTo>
                      <a:pt x="22" y="10"/>
                    </a:lnTo>
                    <a:lnTo>
                      <a:pt x="78" y="10"/>
                    </a:lnTo>
                    <a:lnTo>
                      <a:pt x="78"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826" name="Freeform 1201"/>
              <p:cNvSpPr>
                <a:spLocks/>
              </p:cNvSpPr>
              <p:nvPr/>
            </p:nvSpPr>
            <p:spPr bwMode="auto">
              <a:xfrm flipV="1">
                <a:off x="3109" y="2436"/>
                <a:ext cx="77" cy="27"/>
              </a:xfrm>
              <a:custGeom>
                <a:avLst/>
                <a:gdLst>
                  <a:gd name="T0" fmla="*/ 68 w 77"/>
                  <a:gd name="T1" fmla="*/ 26 h 27"/>
                  <a:gd name="T2" fmla="*/ 76 w 77"/>
                  <a:gd name="T3" fmla="*/ 27 h 27"/>
                  <a:gd name="T4" fmla="*/ 77 w 77"/>
                  <a:gd name="T5" fmla="*/ 20 h 27"/>
                  <a:gd name="T6" fmla="*/ 76 w 77"/>
                  <a:gd name="T7" fmla="*/ 12 h 27"/>
                  <a:gd name="T8" fmla="*/ 71 w 77"/>
                  <a:gd name="T9" fmla="*/ 8 h 27"/>
                  <a:gd name="T10" fmla="*/ 60 w 77"/>
                  <a:gd name="T11" fmla="*/ 7 h 27"/>
                  <a:gd name="T12" fmla="*/ 29 w 77"/>
                  <a:gd name="T13" fmla="*/ 7 h 27"/>
                  <a:gd name="T14" fmla="*/ 29 w 77"/>
                  <a:gd name="T15" fmla="*/ 0 h 27"/>
                  <a:gd name="T16" fmla="*/ 20 w 77"/>
                  <a:gd name="T17" fmla="*/ 0 h 27"/>
                  <a:gd name="T18" fmla="*/ 20 w 77"/>
                  <a:gd name="T19" fmla="*/ 7 h 27"/>
                  <a:gd name="T20" fmla="*/ 6 w 77"/>
                  <a:gd name="T21" fmla="*/ 7 h 27"/>
                  <a:gd name="T22" fmla="*/ 0 w 77"/>
                  <a:gd name="T23" fmla="*/ 17 h 27"/>
                  <a:gd name="T24" fmla="*/ 20 w 77"/>
                  <a:gd name="T25" fmla="*/ 17 h 27"/>
                  <a:gd name="T26" fmla="*/ 20 w 77"/>
                  <a:gd name="T27" fmla="*/ 26 h 27"/>
                  <a:gd name="T28" fmla="*/ 29 w 77"/>
                  <a:gd name="T29" fmla="*/ 26 h 27"/>
                  <a:gd name="T30" fmla="*/ 29 w 77"/>
                  <a:gd name="T31" fmla="*/ 17 h 27"/>
                  <a:gd name="T32" fmla="*/ 61 w 77"/>
                  <a:gd name="T33" fmla="*/ 17 h 27"/>
                  <a:gd name="T34" fmla="*/ 66 w 77"/>
                  <a:gd name="T35" fmla="*/ 18 h 27"/>
                  <a:gd name="T36" fmla="*/ 67 w 77"/>
                  <a:gd name="T37" fmla="*/ 19 h 27"/>
                  <a:gd name="T38" fmla="*/ 68 w 77"/>
                  <a:gd name="T39" fmla="*/ 22 h 27"/>
                  <a:gd name="T40" fmla="*/ 68 w 77"/>
                  <a:gd name="T41" fmla="*/ 26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7"/>
                  <a:gd name="T64" fmla="*/ 0 h 27"/>
                  <a:gd name="T65" fmla="*/ 77 w 77"/>
                  <a:gd name="T66" fmla="*/ 27 h 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7" h="27">
                    <a:moveTo>
                      <a:pt x="68" y="26"/>
                    </a:moveTo>
                    <a:lnTo>
                      <a:pt x="76" y="27"/>
                    </a:lnTo>
                    <a:cubicBezTo>
                      <a:pt x="77" y="25"/>
                      <a:pt x="77" y="22"/>
                      <a:pt x="77" y="20"/>
                    </a:cubicBezTo>
                    <a:cubicBezTo>
                      <a:pt x="77" y="17"/>
                      <a:pt x="77" y="14"/>
                      <a:pt x="76" y="12"/>
                    </a:cubicBezTo>
                    <a:cubicBezTo>
                      <a:pt x="74" y="10"/>
                      <a:pt x="73" y="9"/>
                      <a:pt x="71" y="8"/>
                    </a:cubicBezTo>
                    <a:cubicBezTo>
                      <a:pt x="70" y="7"/>
                      <a:pt x="66" y="7"/>
                      <a:pt x="60" y="7"/>
                    </a:cubicBezTo>
                    <a:lnTo>
                      <a:pt x="29" y="7"/>
                    </a:lnTo>
                    <a:lnTo>
                      <a:pt x="29" y="0"/>
                    </a:lnTo>
                    <a:lnTo>
                      <a:pt x="20" y="0"/>
                    </a:lnTo>
                    <a:lnTo>
                      <a:pt x="20" y="7"/>
                    </a:lnTo>
                    <a:lnTo>
                      <a:pt x="6" y="7"/>
                    </a:lnTo>
                    <a:lnTo>
                      <a:pt x="0" y="17"/>
                    </a:lnTo>
                    <a:lnTo>
                      <a:pt x="20" y="17"/>
                    </a:lnTo>
                    <a:lnTo>
                      <a:pt x="20" y="26"/>
                    </a:lnTo>
                    <a:lnTo>
                      <a:pt x="29" y="26"/>
                    </a:lnTo>
                    <a:lnTo>
                      <a:pt x="29" y="17"/>
                    </a:lnTo>
                    <a:lnTo>
                      <a:pt x="61" y="17"/>
                    </a:lnTo>
                    <a:cubicBezTo>
                      <a:pt x="63" y="17"/>
                      <a:pt x="65" y="17"/>
                      <a:pt x="66" y="18"/>
                    </a:cubicBezTo>
                    <a:cubicBezTo>
                      <a:pt x="66" y="18"/>
                      <a:pt x="67" y="18"/>
                      <a:pt x="67" y="19"/>
                    </a:cubicBezTo>
                    <a:cubicBezTo>
                      <a:pt x="68" y="20"/>
                      <a:pt x="68" y="21"/>
                      <a:pt x="68" y="22"/>
                    </a:cubicBezTo>
                    <a:cubicBezTo>
                      <a:pt x="68" y="23"/>
                      <a:pt x="68" y="24"/>
                      <a:pt x="68" y="26"/>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827" name="Freeform 1202"/>
              <p:cNvSpPr>
                <a:spLocks noEditPoints="1"/>
              </p:cNvSpPr>
              <p:nvPr/>
            </p:nvSpPr>
            <p:spPr bwMode="auto">
              <a:xfrm flipV="1">
                <a:off x="3128" y="2380"/>
                <a:ext cx="58" cy="50"/>
              </a:xfrm>
              <a:custGeom>
                <a:avLst/>
                <a:gdLst>
                  <a:gd name="T0" fmla="*/ 50 w 58"/>
                  <a:gd name="T1" fmla="*/ 37 h 50"/>
                  <a:gd name="T2" fmla="*/ 56 w 58"/>
                  <a:gd name="T3" fmla="*/ 27 h 50"/>
                  <a:gd name="T4" fmla="*/ 58 w 58"/>
                  <a:gd name="T5" fmla="*/ 18 h 50"/>
                  <a:gd name="T6" fmla="*/ 54 w 58"/>
                  <a:gd name="T7" fmla="*/ 4 h 50"/>
                  <a:gd name="T8" fmla="*/ 42 w 58"/>
                  <a:gd name="T9" fmla="*/ 0 h 50"/>
                  <a:gd name="T10" fmla="*/ 34 w 58"/>
                  <a:gd name="T11" fmla="*/ 2 h 50"/>
                  <a:gd name="T12" fmla="*/ 29 w 58"/>
                  <a:gd name="T13" fmla="*/ 6 h 50"/>
                  <a:gd name="T14" fmla="*/ 26 w 58"/>
                  <a:gd name="T15" fmla="*/ 12 h 50"/>
                  <a:gd name="T16" fmla="*/ 24 w 58"/>
                  <a:gd name="T17" fmla="*/ 20 h 50"/>
                  <a:gd name="T18" fmla="*/ 21 w 58"/>
                  <a:gd name="T19" fmla="*/ 36 h 50"/>
                  <a:gd name="T20" fmla="*/ 19 w 58"/>
                  <a:gd name="T21" fmla="*/ 36 h 50"/>
                  <a:gd name="T22" fmla="*/ 11 w 58"/>
                  <a:gd name="T23" fmla="*/ 33 h 50"/>
                  <a:gd name="T24" fmla="*/ 9 w 58"/>
                  <a:gd name="T25" fmla="*/ 24 h 50"/>
                  <a:gd name="T26" fmla="*/ 11 w 58"/>
                  <a:gd name="T27" fmla="*/ 15 h 50"/>
                  <a:gd name="T28" fmla="*/ 18 w 58"/>
                  <a:gd name="T29" fmla="*/ 11 h 50"/>
                  <a:gd name="T30" fmla="*/ 16 w 58"/>
                  <a:gd name="T31" fmla="*/ 1 h 50"/>
                  <a:gd name="T32" fmla="*/ 7 w 58"/>
                  <a:gd name="T33" fmla="*/ 5 h 50"/>
                  <a:gd name="T34" fmla="*/ 2 w 58"/>
                  <a:gd name="T35" fmla="*/ 13 h 50"/>
                  <a:gd name="T36" fmla="*/ 0 w 58"/>
                  <a:gd name="T37" fmla="*/ 26 h 50"/>
                  <a:gd name="T38" fmla="*/ 1 w 58"/>
                  <a:gd name="T39" fmla="*/ 37 h 50"/>
                  <a:gd name="T40" fmla="*/ 6 w 58"/>
                  <a:gd name="T41" fmla="*/ 44 h 50"/>
                  <a:gd name="T42" fmla="*/ 12 w 58"/>
                  <a:gd name="T43" fmla="*/ 47 h 50"/>
                  <a:gd name="T44" fmla="*/ 21 w 58"/>
                  <a:gd name="T45" fmla="*/ 47 h 50"/>
                  <a:gd name="T46" fmla="*/ 33 w 58"/>
                  <a:gd name="T47" fmla="*/ 47 h 50"/>
                  <a:gd name="T48" fmla="*/ 49 w 58"/>
                  <a:gd name="T49" fmla="*/ 48 h 50"/>
                  <a:gd name="T50" fmla="*/ 57 w 58"/>
                  <a:gd name="T51" fmla="*/ 50 h 50"/>
                  <a:gd name="T52" fmla="*/ 57 w 58"/>
                  <a:gd name="T53" fmla="*/ 40 h 50"/>
                  <a:gd name="T54" fmla="*/ 50 w 58"/>
                  <a:gd name="T55" fmla="*/ 37 h 50"/>
                  <a:gd name="T56" fmla="*/ 30 w 58"/>
                  <a:gd name="T57" fmla="*/ 36 h 50"/>
                  <a:gd name="T58" fmla="*/ 33 w 58"/>
                  <a:gd name="T59" fmla="*/ 22 h 50"/>
                  <a:gd name="T60" fmla="*/ 35 w 58"/>
                  <a:gd name="T61" fmla="*/ 15 h 50"/>
                  <a:gd name="T62" fmla="*/ 37 w 58"/>
                  <a:gd name="T63" fmla="*/ 11 h 50"/>
                  <a:gd name="T64" fmla="*/ 41 w 58"/>
                  <a:gd name="T65" fmla="*/ 10 h 50"/>
                  <a:gd name="T66" fmla="*/ 47 w 58"/>
                  <a:gd name="T67" fmla="*/ 13 h 50"/>
                  <a:gd name="T68" fmla="*/ 49 w 58"/>
                  <a:gd name="T69" fmla="*/ 20 h 50"/>
                  <a:gd name="T70" fmla="*/ 47 w 58"/>
                  <a:gd name="T71" fmla="*/ 29 h 50"/>
                  <a:gd name="T72" fmla="*/ 41 w 58"/>
                  <a:gd name="T73" fmla="*/ 34 h 50"/>
                  <a:gd name="T74" fmla="*/ 33 w 58"/>
                  <a:gd name="T75" fmla="*/ 36 h 50"/>
                  <a:gd name="T76" fmla="*/ 30 w 58"/>
                  <a:gd name="T77" fmla="*/ 36 h 5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8"/>
                  <a:gd name="T118" fmla="*/ 0 h 50"/>
                  <a:gd name="T119" fmla="*/ 58 w 58"/>
                  <a:gd name="T120" fmla="*/ 50 h 5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8" h="50">
                    <a:moveTo>
                      <a:pt x="50" y="37"/>
                    </a:moveTo>
                    <a:cubicBezTo>
                      <a:pt x="53" y="34"/>
                      <a:pt x="55" y="30"/>
                      <a:pt x="56" y="27"/>
                    </a:cubicBezTo>
                    <a:cubicBezTo>
                      <a:pt x="58" y="24"/>
                      <a:pt x="58" y="21"/>
                      <a:pt x="58" y="18"/>
                    </a:cubicBezTo>
                    <a:cubicBezTo>
                      <a:pt x="58" y="12"/>
                      <a:pt x="57" y="8"/>
                      <a:pt x="54" y="4"/>
                    </a:cubicBezTo>
                    <a:cubicBezTo>
                      <a:pt x="51" y="1"/>
                      <a:pt x="47" y="0"/>
                      <a:pt x="42" y="0"/>
                    </a:cubicBezTo>
                    <a:cubicBezTo>
                      <a:pt x="39" y="0"/>
                      <a:pt x="37" y="0"/>
                      <a:pt x="34" y="2"/>
                    </a:cubicBezTo>
                    <a:cubicBezTo>
                      <a:pt x="32" y="3"/>
                      <a:pt x="30" y="4"/>
                      <a:pt x="29" y="6"/>
                    </a:cubicBezTo>
                    <a:cubicBezTo>
                      <a:pt x="27" y="8"/>
                      <a:pt x="26" y="10"/>
                      <a:pt x="26" y="12"/>
                    </a:cubicBezTo>
                    <a:cubicBezTo>
                      <a:pt x="25" y="14"/>
                      <a:pt x="25" y="17"/>
                      <a:pt x="24" y="20"/>
                    </a:cubicBezTo>
                    <a:cubicBezTo>
                      <a:pt x="23" y="27"/>
                      <a:pt x="22" y="32"/>
                      <a:pt x="21" y="36"/>
                    </a:cubicBezTo>
                    <a:cubicBezTo>
                      <a:pt x="20" y="36"/>
                      <a:pt x="19" y="36"/>
                      <a:pt x="19" y="36"/>
                    </a:cubicBezTo>
                    <a:cubicBezTo>
                      <a:pt x="15" y="36"/>
                      <a:pt x="13" y="35"/>
                      <a:pt x="11" y="33"/>
                    </a:cubicBezTo>
                    <a:cubicBezTo>
                      <a:pt x="10" y="31"/>
                      <a:pt x="9" y="28"/>
                      <a:pt x="9" y="24"/>
                    </a:cubicBezTo>
                    <a:cubicBezTo>
                      <a:pt x="9" y="20"/>
                      <a:pt x="9" y="17"/>
                      <a:pt x="11" y="15"/>
                    </a:cubicBezTo>
                    <a:cubicBezTo>
                      <a:pt x="12" y="13"/>
                      <a:pt x="14" y="12"/>
                      <a:pt x="18" y="11"/>
                    </a:cubicBezTo>
                    <a:lnTo>
                      <a:pt x="16" y="1"/>
                    </a:lnTo>
                    <a:cubicBezTo>
                      <a:pt x="13" y="2"/>
                      <a:pt x="9" y="3"/>
                      <a:pt x="7" y="5"/>
                    </a:cubicBezTo>
                    <a:cubicBezTo>
                      <a:pt x="5" y="7"/>
                      <a:pt x="3" y="10"/>
                      <a:pt x="2" y="13"/>
                    </a:cubicBezTo>
                    <a:cubicBezTo>
                      <a:pt x="0" y="17"/>
                      <a:pt x="0" y="21"/>
                      <a:pt x="0" y="26"/>
                    </a:cubicBezTo>
                    <a:cubicBezTo>
                      <a:pt x="0" y="31"/>
                      <a:pt x="0" y="34"/>
                      <a:pt x="1" y="37"/>
                    </a:cubicBezTo>
                    <a:cubicBezTo>
                      <a:pt x="2" y="40"/>
                      <a:pt x="4" y="42"/>
                      <a:pt x="6" y="44"/>
                    </a:cubicBezTo>
                    <a:cubicBezTo>
                      <a:pt x="7" y="45"/>
                      <a:pt x="9" y="46"/>
                      <a:pt x="12" y="47"/>
                    </a:cubicBezTo>
                    <a:cubicBezTo>
                      <a:pt x="14" y="47"/>
                      <a:pt x="16" y="47"/>
                      <a:pt x="21" y="47"/>
                    </a:cubicBezTo>
                    <a:lnTo>
                      <a:pt x="33" y="47"/>
                    </a:lnTo>
                    <a:cubicBezTo>
                      <a:pt x="41" y="47"/>
                      <a:pt x="47" y="47"/>
                      <a:pt x="49" y="48"/>
                    </a:cubicBezTo>
                    <a:cubicBezTo>
                      <a:pt x="52" y="48"/>
                      <a:pt x="55" y="49"/>
                      <a:pt x="57" y="50"/>
                    </a:cubicBezTo>
                    <a:lnTo>
                      <a:pt x="57" y="40"/>
                    </a:lnTo>
                    <a:cubicBezTo>
                      <a:pt x="55" y="39"/>
                      <a:pt x="53" y="37"/>
                      <a:pt x="50" y="37"/>
                    </a:cubicBezTo>
                    <a:close/>
                    <a:moveTo>
                      <a:pt x="30" y="36"/>
                    </a:moveTo>
                    <a:cubicBezTo>
                      <a:pt x="31" y="33"/>
                      <a:pt x="32" y="28"/>
                      <a:pt x="33" y="22"/>
                    </a:cubicBezTo>
                    <a:cubicBezTo>
                      <a:pt x="34" y="18"/>
                      <a:pt x="34" y="16"/>
                      <a:pt x="35" y="15"/>
                    </a:cubicBezTo>
                    <a:cubicBezTo>
                      <a:pt x="35" y="13"/>
                      <a:pt x="36" y="12"/>
                      <a:pt x="37" y="11"/>
                    </a:cubicBezTo>
                    <a:cubicBezTo>
                      <a:pt x="39" y="10"/>
                      <a:pt x="40" y="10"/>
                      <a:pt x="41" y="10"/>
                    </a:cubicBezTo>
                    <a:cubicBezTo>
                      <a:pt x="44" y="10"/>
                      <a:pt x="45" y="11"/>
                      <a:pt x="47" y="13"/>
                    </a:cubicBezTo>
                    <a:cubicBezTo>
                      <a:pt x="48" y="14"/>
                      <a:pt x="49" y="17"/>
                      <a:pt x="49" y="20"/>
                    </a:cubicBezTo>
                    <a:cubicBezTo>
                      <a:pt x="49" y="23"/>
                      <a:pt x="48" y="26"/>
                      <a:pt x="47" y="29"/>
                    </a:cubicBezTo>
                    <a:cubicBezTo>
                      <a:pt x="45" y="31"/>
                      <a:pt x="43" y="33"/>
                      <a:pt x="41" y="34"/>
                    </a:cubicBezTo>
                    <a:cubicBezTo>
                      <a:pt x="39" y="35"/>
                      <a:pt x="36" y="36"/>
                      <a:pt x="33" y="36"/>
                    </a:cubicBezTo>
                    <a:lnTo>
                      <a:pt x="30" y="36"/>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828" name="Freeform 1203"/>
              <p:cNvSpPr>
                <a:spLocks/>
              </p:cNvSpPr>
              <p:nvPr/>
            </p:nvSpPr>
            <p:spPr bwMode="auto">
              <a:xfrm flipV="1">
                <a:off x="3109" y="2346"/>
                <a:ext cx="77" cy="27"/>
              </a:xfrm>
              <a:custGeom>
                <a:avLst/>
                <a:gdLst>
                  <a:gd name="T0" fmla="*/ 68 w 77"/>
                  <a:gd name="T1" fmla="*/ 26 h 27"/>
                  <a:gd name="T2" fmla="*/ 76 w 77"/>
                  <a:gd name="T3" fmla="*/ 27 h 27"/>
                  <a:gd name="T4" fmla="*/ 77 w 77"/>
                  <a:gd name="T5" fmla="*/ 20 h 27"/>
                  <a:gd name="T6" fmla="*/ 76 w 77"/>
                  <a:gd name="T7" fmla="*/ 12 h 27"/>
                  <a:gd name="T8" fmla="*/ 71 w 77"/>
                  <a:gd name="T9" fmla="*/ 8 h 27"/>
                  <a:gd name="T10" fmla="*/ 60 w 77"/>
                  <a:gd name="T11" fmla="*/ 7 h 27"/>
                  <a:gd name="T12" fmla="*/ 29 w 77"/>
                  <a:gd name="T13" fmla="*/ 7 h 27"/>
                  <a:gd name="T14" fmla="*/ 29 w 77"/>
                  <a:gd name="T15" fmla="*/ 0 h 27"/>
                  <a:gd name="T16" fmla="*/ 20 w 77"/>
                  <a:gd name="T17" fmla="*/ 0 h 27"/>
                  <a:gd name="T18" fmla="*/ 20 w 77"/>
                  <a:gd name="T19" fmla="*/ 7 h 27"/>
                  <a:gd name="T20" fmla="*/ 6 w 77"/>
                  <a:gd name="T21" fmla="*/ 7 h 27"/>
                  <a:gd name="T22" fmla="*/ 0 w 77"/>
                  <a:gd name="T23" fmla="*/ 17 h 27"/>
                  <a:gd name="T24" fmla="*/ 20 w 77"/>
                  <a:gd name="T25" fmla="*/ 17 h 27"/>
                  <a:gd name="T26" fmla="*/ 20 w 77"/>
                  <a:gd name="T27" fmla="*/ 26 h 27"/>
                  <a:gd name="T28" fmla="*/ 29 w 77"/>
                  <a:gd name="T29" fmla="*/ 26 h 27"/>
                  <a:gd name="T30" fmla="*/ 29 w 77"/>
                  <a:gd name="T31" fmla="*/ 17 h 27"/>
                  <a:gd name="T32" fmla="*/ 61 w 77"/>
                  <a:gd name="T33" fmla="*/ 17 h 27"/>
                  <a:gd name="T34" fmla="*/ 66 w 77"/>
                  <a:gd name="T35" fmla="*/ 18 h 27"/>
                  <a:gd name="T36" fmla="*/ 67 w 77"/>
                  <a:gd name="T37" fmla="*/ 19 h 27"/>
                  <a:gd name="T38" fmla="*/ 68 w 77"/>
                  <a:gd name="T39" fmla="*/ 22 h 27"/>
                  <a:gd name="T40" fmla="*/ 68 w 77"/>
                  <a:gd name="T41" fmla="*/ 26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7"/>
                  <a:gd name="T64" fmla="*/ 0 h 27"/>
                  <a:gd name="T65" fmla="*/ 77 w 77"/>
                  <a:gd name="T66" fmla="*/ 27 h 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7" h="27">
                    <a:moveTo>
                      <a:pt x="68" y="26"/>
                    </a:moveTo>
                    <a:lnTo>
                      <a:pt x="76" y="27"/>
                    </a:lnTo>
                    <a:cubicBezTo>
                      <a:pt x="77" y="25"/>
                      <a:pt x="77" y="22"/>
                      <a:pt x="77" y="20"/>
                    </a:cubicBezTo>
                    <a:cubicBezTo>
                      <a:pt x="77" y="17"/>
                      <a:pt x="77" y="14"/>
                      <a:pt x="76" y="12"/>
                    </a:cubicBezTo>
                    <a:cubicBezTo>
                      <a:pt x="74" y="10"/>
                      <a:pt x="73" y="9"/>
                      <a:pt x="71" y="8"/>
                    </a:cubicBezTo>
                    <a:cubicBezTo>
                      <a:pt x="70" y="7"/>
                      <a:pt x="66" y="7"/>
                      <a:pt x="60" y="7"/>
                    </a:cubicBezTo>
                    <a:lnTo>
                      <a:pt x="29" y="7"/>
                    </a:lnTo>
                    <a:lnTo>
                      <a:pt x="29" y="0"/>
                    </a:lnTo>
                    <a:lnTo>
                      <a:pt x="20" y="0"/>
                    </a:lnTo>
                    <a:lnTo>
                      <a:pt x="20" y="7"/>
                    </a:lnTo>
                    <a:lnTo>
                      <a:pt x="6" y="7"/>
                    </a:lnTo>
                    <a:lnTo>
                      <a:pt x="0" y="17"/>
                    </a:lnTo>
                    <a:lnTo>
                      <a:pt x="20" y="17"/>
                    </a:lnTo>
                    <a:lnTo>
                      <a:pt x="20" y="26"/>
                    </a:lnTo>
                    <a:lnTo>
                      <a:pt x="29" y="26"/>
                    </a:lnTo>
                    <a:lnTo>
                      <a:pt x="29" y="17"/>
                    </a:lnTo>
                    <a:lnTo>
                      <a:pt x="61" y="17"/>
                    </a:lnTo>
                    <a:cubicBezTo>
                      <a:pt x="63" y="17"/>
                      <a:pt x="65" y="17"/>
                      <a:pt x="66" y="18"/>
                    </a:cubicBezTo>
                    <a:cubicBezTo>
                      <a:pt x="66" y="18"/>
                      <a:pt x="67" y="18"/>
                      <a:pt x="67" y="19"/>
                    </a:cubicBezTo>
                    <a:cubicBezTo>
                      <a:pt x="68" y="20"/>
                      <a:pt x="68" y="21"/>
                      <a:pt x="68" y="22"/>
                    </a:cubicBezTo>
                    <a:cubicBezTo>
                      <a:pt x="68" y="23"/>
                      <a:pt x="68" y="24"/>
                      <a:pt x="68" y="26"/>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829" name="Freeform 1204"/>
              <p:cNvSpPr>
                <a:spLocks noEditPoints="1"/>
              </p:cNvSpPr>
              <p:nvPr/>
            </p:nvSpPr>
            <p:spPr bwMode="auto">
              <a:xfrm flipV="1">
                <a:off x="3128" y="2290"/>
                <a:ext cx="58" cy="51"/>
              </a:xfrm>
              <a:custGeom>
                <a:avLst/>
                <a:gdLst>
                  <a:gd name="T0" fmla="*/ 40 w 58"/>
                  <a:gd name="T1" fmla="*/ 41 h 51"/>
                  <a:gd name="T2" fmla="*/ 41 w 58"/>
                  <a:gd name="T3" fmla="*/ 51 h 51"/>
                  <a:gd name="T4" fmla="*/ 54 w 58"/>
                  <a:gd name="T5" fmla="*/ 43 h 51"/>
                  <a:gd name="T6" fmla="*/ 58 w 58"/>
                  <a:gd name="T7" fmla="*/ 26 h 51"/>
                  <a:gd name="T8" fmla="*/ 51 w 58"/>
                  <a:gd name="T9" fmla="*/ 7 h 51"/>
                  <a:gd name="T10" fmla="*/ 29 w 58"/>
                  <a:gd name="T11" fmla="*/ 0 h 51"/>
                  <a:gd name="T12" fmla="*/ 7 w 58"/>
                  <a:gd name="T13" fmla="*/ 7 h 51"/>
                  <a:gd name="T14" fmla="*/ 0 w 58"/>
                  <a:gd name="T15" fmla="*/ 26 h 51"/>
                  <a:gd name="T16" fmla="*/ 7 w 58"/>
                  <a:gd name="T17" fmla="*/ 44 h 51"/>
                  <a:gd name="T18" fmla="*/ 29 w 58"/>
                  <a:gd name="T19" fmla="*/ 51 h 51"/>
                  <a:gd name="T20" fmla="*/ 31 w 58"/>
                  <a:gd name="T21" fmla="*/ 51 h 51"/>
                  <a:gd name="T22" fmla="*/ 31 w 58"/>
                  <a:gd name="T23" fmla="*/ 10 h 51"/>
                  <a:gd name="T24" fmla="*/ 44 w 58"/>
                  <a:gd name="T25" fmla="*/ 15 h 51"/>
                  <a:gd name="T26" fmla="*/ 49 w 58"/>
                  <a:gd name="T27" fmla="*/ 27 h 51"/>
                  <a:gd name="T28" fmla="*/ 47 w 58"/>
                  <a:gd name="T29" fmla="*/ 35 h 51"/>
                  <a:gd name="T30" fmla="*/ 40 w 58"/>
                  <a:gd name="T31" fmla="*/ 41 h 51"/>
                  <a:gd name="T32" fmla="*/ 22 w 58"/>
                  <a:gd name="T33" fmla="*/ 10 h 51"/>
                  <a:gd name="T34" fmla="*/ 22 w 58"/>
                  <a:gd name="T35" fmla="*/ 41 h 51"/>
                  <a:gd name="T36" fmla="*/ 13 w 58"/>
                  <a:gd name="T37" fmla="*/ 38 h 51"/>
                  <a:gd name="T38" fmla="*/ 9 w 58"/>
                  <a:gd name="T39" fmla="*/ 26 h 51"/>
                  <a:gd name="T40" fmla="*/ 12 w 58"/>
                  <a:gd name="T41" fmla="*/ 15 h 51"/>
                  <a:gd name="T42" fmla="*/ 22 w 58"/>
                  <a:gd name="T43" fmla="*/ 10 h 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
                  <a:gd name="T67" fmla="*/ 0 h 51"/>
                  <a:gd name="T68" fmla="*/ 58 w 58"/>
                  <a:gd name="T69" fmla="*/ 51 h 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 h="51">
                    <a:moveTo>
                      <a:pt x="40" y="41"/>
                    </a:moveTo>
                    <a:lnTo>
                      <a:pt x="41" y="51"/>
                    </a:lnTo>
                    <a:cubicBezTo>
                      <a:pt x="47" y="50"/>
                      <a:pt x="51" y="47"/>
                      <a:pt x="54" y="43"/>
                    </a:cubicBezTo>
                    <a:cubicBezTo>
                      <a:pt x="57" y="38"/>
                      <a:pt x="58" y="33"/>
                      <a:pt x="58" y="26"/>
                    </a:cubicBezTo>
                    <a:cubicBezTo>
                      <a:pt x="58" y="18"/>
                      <a:pt x="56" y="12"/>
                      <a:pt x="51" y="7"/>
                    </a:cubicBezTo>
                    <a:cubicBezTo>
                      <a:pt x="46" y="2"/>
                      <a:pt x="38" y="0"/>
                      <a:pt x="29" y="0"/>
                    </a:cubicBezTo>
                    <a:cubicBezTo>
                      <a:pt x="20" y="0"/>
                      <a:pt x="13" y="2"/>
                      <a:pt x="7" y="7"/>
                    </a:cubicBezTo>
                    <a:cubicBezTo>
                      <a:pt x="2" y="12"/>
                      <a:pt x="0" y="18"/>
                      <a:pt x="0" y="26"/>
                    </a:cubicBezTo>
                    <a:cubicBezTo>
                      <a:pt x="0" y="33"/>
                      <a:pt x="2" y="40"/>
                      <a:pt x="7" y="44"/>
                    </a:cubicBezTo>
                    <a:cubicBezTo>
                      <a:pt x="12" y="49"/>
                      <a:pt x="19" y="51"/>
                      <a:pt x="29" y="51"/>
                    </a:cubicBezTo>
                    <a:cubicBezTo>
                      <a:pt x="29" y="51"/>
                      <a:pt x="30" y="51"/>
                      <a:pt x="31" y="51"/>
                    </a:cubicBezTo>
                    <a:lnTo>
                      <a:pt x="31" y="10"/>
                    </a:lnTo>
                    <a:cubicBezTo>
                      <a:pt x="37" y="10"/>
                      <a:pt x="41" y="12"/>
                      <a:pt x="44" y="15"/>
                    </a:cubicBezTo>
                    <a:cubicBezTo>
                      <a:pt x="48" y="18"/>
                      <a:pt x="49" y="22"/>
                      <a:pt x="49" y="27"/>
                    </a:cubicBezTo>
                    <a:cubicBezTo>
                      <a:pt x="49" y="30"/>
                      <a:pt x="48" y="33"/>
                      <a:pt x="47" y="35"/>
                    </a:cubicBezTo>
                    <a:cubicBezTo>
                      <a:pt x="46" y="38"/>
                      <a:pt x="43" y="40"/>
                      <a:pt x="40" y="41"/>
                    </a:cubicBezTo>
                    <a:close/>
                    <a:moveTo>
                      <a:pt x="22" y="10"/>
                    </a:moveTo>
                    <a:lnTo>
                      <a:pt x="22" y="41"/>
                    </a:lnTo>
                    <a:cubicBezTo>
                      <a:pt x="18" y="41"/>
                      <a:pt x="15" y="40"/>
                      <a:pt x="13" y="38"/>
                    </a:cubicBezTo>
                    <a:cubicBezTo>
                      <a:pt x="10" y="35"/>
                      <a:pt x="9" y="31"/>
                      <a:pt x="9" y="26"/>
                    </a:cubicBezTo>
                    <a:cubicBezTo>
                      <a:pt x="9" y="22"/>
                      <a:pt x="10" y="18"/>
                      <a:pt x="12" y="15"/>
                    </a:cubicBezTo>
                    <a:cubicBezTo>
                      <a:pt x="15" y="12"/>
                      <a:pt x="18" y="10"/>
                      <a:pt x="22"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830" name="Freeform 1205"/>
              <p:cNvSpPr>
                <a:spLocks noEditPoints="1"/>
              </p:cNvSpPr>
              <p:nvPr/>
            </p:nvSpPr>
            <p:spPr bwMode="auto">
              <a:xfrm flipV="1">
                <a:off x="3107" y="2233"/>
                <a:ext cx="79" cy="49"/>
              </a:xfrm>
              <a:custGeom>
                <a:avLst/>
                <a:gdLst>
                  <a:gd name="T0" fmla="*/ 78 w 79"/>
                  <a:gd name="T1" fmla="*/ 39 h 49"/>
                  <a:gd name="T2" fmla="*/ 70 w 79"/>
                  <a:gd name="T3" fmla="*/ 39 h 49"/>
                  <a:gd name="T4" fmla="*/ 79 w 79"/>
                  <a:gd name="T5" fmla="*/ 24 h 49"/>
                  <a:gd name="T6" fmla="*/ 75 w 79"/>
                  <a:gd name="T7" fmla="*/ 12 h 49"/>
                  <a:gd name="T8" fmla="*/ 65 w 79"/>
                  <a:gd name="T9" fmla="*/ 3 h 49"/>
                  <a:gd name="T10" fmla="*/ 50 w 79"/>
                  <a:gd name="T11" fmla="*/ 0 h 49"/>
                  <a:gd name="T12" fmla="*/ 35 w 79"/>
                  <a:gd name="T13" fmla="*/ 3 h 49"/>
                  <a:gd name="T14" fmla="*/ 24 w 79"/>
                  <a:gd name="T15" fmla="*/ 11 h 49"/>
                  <a:gd name="T16" fmla="*/ 21 w 79"/>
                  <a:gd name="T17" fmla="*/ 24 h 49"/>
                  <a:gd name="T18" fmla="*/ 23 w 79"/>
                  <a:gd name="T19" fmla="*/ 32 h 49"/>
                  <a:gd name="T20" fmla="*/ 29 w 79"/>
                  <a:gd name="T21" fmla="*/ 39 h 49"/>
                  <a:gd name="T22" fmla="*/ 0 w 79"/>
                  <a:gd name="T23" fmla="*/ 39 h 49"/>
                  <a:gd name="T24" fmla="*/ 0 w 79"/>
                  <a:gd name="T25" fmla="*/ 49 h 49"/>
                  <a:gd name="T26" fmla="*/ 78 w 79"/>
                  <a:gd name="T27" fmla="*/ 49 h 49"/>
                  <a:gd name="T28" fmla="*/ 78 w 79"/>
                  <a:gd name="T29" fmla="*/ 39 h 49"/>
                  <a:gd name="T30" fmla="*/ 50 w 79"/>
                  <a:gd name="T31" fmla="*/ 10 h 49"/>
                  <a:gd name="T32" fmla="*/ 65 w 79"/>
                  <a:gd name="T33" fmla="*/ 15 h 49"/>
                  <a:gd name="T34" fmla="*/ 70 w 79"/>
                  <a:gd name="T35" fmla="*/ 25 h 49"/>
                  <a:gd name="T36" fmla="*/ 65 w 79"/>
                  <a:gd name="T37" fmla="*/ 35 h 49"/>
                  <a:gd name="T38" fmla="*/ 51 w 79"/>
                  <a:gd name="T39" fmla="*/ 39 h 49"/>
                  <a:gd name="T40" fmla="*/ 35 w 79"/>
                  <a:gd name="T41" fmla="*/ 34 h 49"/>
                  <a:gd name="T42" fmla="*/ 30 w 79"/>
                  <a:gd name="T43" fmla="*/ 24 h 49"/>
                  <a:gd name="T44" fmla="*/ 35 w 79"/>
                  <a:gd name="T45" fmla="*/ 14 h 49"/>
                  <a:gd name="T46" fmla="*/ 50 w 79"/>
                  <a:gd name="T47" fmla="*/ 10 h 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9"/>
                  <a:gd name="T73" fmla="*/ 0 h 49"/>
                  <a:gd name="T74" fmla="*/ 79 w 79"/>
                  <a:gd name="T75" fmla="*/ 49 h 4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9" h="49">
                    <a:moveTo>
                      <a:pt x="78" y="39"/>
                    </a:moveTo>
                    <a:lnTo>
                      <a:pt x="70" y="39"/>
                    </a:lnTo>
                    <a:cubicBezTo>
                      <a:pt x="76" y="35"/>
                      <a:pt x="79" y="30"/>
                      <a:pt x="79" y="24"/>
                    </a:cubicBezTo>
                    <a:cubicBezTo>
                      <a:pt x="79" y="19"/>
                      <a:pt x="78" y="15"/>
                      <a:pt x="75" y="12"/>
                    </a:cubicBezTo>
                    <a:cubicBezTo>
                      <a:pt x="73" y="8"/>
                      <a:pt x="70" y="5"/>
                      <a:pt x="65" y="3"/>
                    </a:cubicBezTo>
                    <a:cubicBezTo>
                      <a:pt x="61" y="1"/>
                      <a:pt x="56" y="0"/>
                      <a:pt x="50" y="0"/>
                    </a:cubicBezTo>
                    <a:cubicBezTo>
                      <a:pt x="44" y="0"/>
                      <a:pt x="39" y="1"/>
                      <a:pt x="35" y="3"/>
                    </a:cubicBezTo>
                    <a:cubicBezTo>
                      <a:pt x="30" y="5"/>
                      <a:pt x="27" y="8"/>
                      <a:pt x="24" y="11"/>
                    </a:cubicBezTo>
                    <a:cubicBezTo>
                      <a:pt x="22" y="15"/>
                      <a:pt x="21" y="19"/>
                      <a:pt x="21" y="24"/>
                    </a:cubicBezTo>
                    <a:cubicBezTo>
                      <a:pt x="21" y="27"/>
                      <a:pt x="21" y="30"/>
                      <a:pt x="23" y="32"/>
                    </a:cubicBezTo>
                    <a:cubicBezTo>
                      <a:pt x="25" y="35"/>
                      <a:pt x="27" y="37"/>
                      <a:pt x="29" y="39"/>
                    </a:cubicBezTo>
                    <a:lnTo>
                      <a:pt x="0" y="39"/>
                    </a:lnTo>
                    <a:lnTo>
                      <a:pt x="0" y="49"/>
                    </a:lnTo>
                    <a:lnTo>
                      <a:pt x="78" y="49"/>
                    </a:lnTo>
                    <a:lnTo>
                      <a:pt x="78" y="39"/>
                    </a:lnTo>
                    <a:close/>
                    <a:moveTo>
                      <a:pt x="50" y="10"/>
                    </a:moveTo>
                    <a:cubicBezTo>
                      <a:pt x="57" y="10"/>
                      <a:pt x="62" y="12"/>
                      <a:pt x="65" y="15"/>
                    </a:cubicBezTo>
                    <a:cubicBezTo>
                      <a:pt x="68" y="18"/>
                      <a:pt x="70" y="21"/>
                      <a:pt x="70" y="25"/>
                    </a:cubicBezTo>
                    <a:cubicBezTo>
                      <a:pt x="70" y="29"/>
                      <a:pt x="69" y="32"/>
                      <a:pt x="65" y="35"/>
                    </a:cubicBezTo>
                    <a:cubicBezTo>
                      <a:pt x="62" y="37"/>
                      <a:pt x="57" y="39"/>
                      <a:pt x="51" y="39"/>
                    </a:cubicBezTo>
                    <a:cubicBezTo>
                      <a:pt x="43" y="39"/>
                      <a:pt x="38" y="37"/>
                      <a:pt x="35" y="34"/>
                    </a:cubicBezTo>
                    <a:cubicBezTo>
                      <a:pt x="31" y="32"/>
                      <a:pt x="30" y="28"/>
                      <a:pt x="30" y="24"/>
                    </a:cubicBezTo>
                    <a:cubicBezTo>
                      <a:pt x="30" y="20"/>
                      <a:pt x="31" y="17"/>
                      <a:pt x="35" y="14"/>
                    </a:cubicBezTo>
                    <a:cubicBezTo>
                      <a:pt x="38" y="12"/>
                      <a:pt x="43" y="10"/>
                      <a:pt x="50"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831" name="Line 1206"/>
              <p:cNvSpPr>
                <a:spLocks noChangeShapeType="1"/>
              </p:cNvSpPr>
              <p:nvPr/>
            </p:nvSpPr>
            <p:spPr bwMode="auto">
              <a:xfrm>
                <a:off x="1890" y="2931"/>
                <a:ext cx="38" cy="58"/>
              </a:xfrm>
              <a:prstGeom prst="line">
                <a:avLst/>
              </a:prstGeom>
              <a:noFill/>
              <a:ln w="0" cap="rnd">
                <a:solidFill>
                  <a:srgbClr val="000000"/>
                </a:solidFill>
                <a:round/>
                <a:headEnd/>
                <a:tailEnd/>
              </a:ln>
            </p:spPr>
            <p:txBody>
              <a:bodyPr/>
              <a:lstStyle/>
              <a:p>
                <a:endParaRPr lang="en-US"/>
              </a:p>
            </p:txBody>
          </p:sp>
          <p:sp>
            <p:nvSpPr>
              <p:cNvPr id="67832" name="Freeform 1207"/>
              <p:cNvSpPr>
                <a:spLocks/>
              </p:cNvSpPr>
              <p:nvPr/>
            </p:nvSpPr>
            <p:spPr bwMode="auto">
              <a:xfrm flipV="1">
                <a:off x="1911" y="2977"/>
                <a:ext cx="65" cy="84"/>
              </a:xfrm>
              <a:custGeom>
                <a:avLst/>
                <a:gdLst>
                  <a:gd name="T0" fmla="*/ 65 w 65"/>
                  <a:gd name="T1" fmla="*/ 0 h 84"/>
                  <a:gd name="T2" fmla="*/ 0 w 65"/>
                  <a:gd name="T3" fmla="*/ 60 h 84"/>
                  <a:gd name="T4" fmla="*/ 35 w 65"/>
                  <a:gd name="T5" fmla="*/ 84 h 84"/>
                  <a:gd name="T6" fmla="*/ 65 w 65"/>
                  <a:gd name="T7" fmla="*/ 0 h 84"/>
                  <a:gd name="T8" fmla="*/ 0 60000 65536"/>
                  <a:gd name="T9" fmla="*/ 0 60000 65536"/>
                  <a:gd name="T10" fmla="*/ 0 60000 65536"/>
                  <a:gd name="T11" fmla="*/ 0 60000 65536"/>
                  <a:gd name="T12" fmla="*/ 0 w 65"/>
                  <a:gd name="T13" fmla="*/ 0 h 84"/>
                  <a:gd name="T14" fmla="*/ 65 w 65"/>
                  <a:gd name="T15" fmla="*/ 84 h 84"/>
                </a:gdLst>
                <a:ahLst/>
                <a:cxnLst>
                  <a:cxn ang="T8">
                    <a:pos x="T0" y="T1"/>
                  </a:cxn>
                  <a:cxn ang="T9">
                    <a:pos x="T2" y="T3"/>
                  </a:cxn>
                  <a:cxn ang="T10">
                    <a:pos x="T4" y="T5"/>
                  </a:cxn>
                  <a:cxn ang="T11">
                    <a:pos x="T6" y="T7"/>
                  </a:cxn>
                </a:cxnLst>
                <a:rect l="T12" t="T13" r="T14" b="T15"/>
                <a:pathLst>
                  <a:path w="65" h="84">
                    <a:moveTo>
                      <a:pt x="65" y="0"/>
                    </a:moveTo>
                    <a:lnTo>
                      <a:pt x="0" y="60"/>
                    </a:lnTo>
                    <a:lnTo>
                      <a:pt x="35" y="84"/>
                    </a:lnTo>
                    <a:lnTo>
                      <a:pt x="65"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833" name="Line 1208"/>
              <p:cNvSpPr>
                <a:spLocks noChangeShapeType="1"/>
              </p:cNvSpPr>
              <p:nvPr/>
            </p:nvSpPr>
            <p:spPr bwMode="auto">
              <a:xfrm flipH="1" flipV="1">
                <a:off x="2759" y="2290"/>
                <a:ext cx="168" cy="252"/>
              </a:xfrm>
              <a:prstGeom prst="line">
                <a:avLst/>
              </a:prstGeom>
              <a:noFill/>
              <a:ln w="0" cap="rnd">
                <a:solidFill>
                  <a:srgbClr val="000000"/>
                </a:solidFill>
                <a:round/>
                <a:headEnd/>
                <a:tailEnd/>
              </a:ln>
            </p:spPr>
            <p:txBody>
              <a:bodyPr/>
              <a:lstStyle/>
              <a:p>
                <a:endParaRPr lang="en-US"/>
              </a:p>
            </p:txBody>
          </p:sp>
          <p:sp>
            <p:nvSpPr>
              <p:cNvPr id="67834" name="Freeform 1209"/>
              <p:cNvSpPr>
                <a:spLocks/>
              </p:cNvSpPr>
              <p:nvPr/>
            </p:nvSpPr>
            <p:spPr bwMode="auto">
              <a:xfrm flipV="1">
                <a:off x="2711" y="2218"/>
                <a:ext cx="66" cy="84"/>
              </a:xfrm>
              <a:custGeom>
                <a:avLst/>
                <a:gdLst>
                  <a:gd name="T0" fmla="*/ 0 w 66"/>
                  <a:gd name="T1" fmla="*/ 84 h 84"/>
                  <a:gd name="T2" fmla="*/ 66 w 66"/>
                  <a:gd name="T3" fmla="*/ 24 h 84"/>
                  <a:gd name="T4" fmla="*/ 30 w 66"/>
                  <a:gd name="T5" fmla="*/ 0 h 84"/>
                  <a:gd name="T6" fmla="*/ 0 w 66"/>
                  <a:gd name="T7" fmla="*/ 84 h 84"/>
                  <a:gd name="T8" fmla="*/ 0 60000 65536"/>
                  <a:gd name="T9" fmla="*/ 0 60000 65536"/>
                  <a:gd name="T10" fmla="*/ 0 60000 65536"/>
                  <a:gd name="T11" fmla="*/ 0 60000 65536"/>
                  <a:gd name="T12" fmla="*/ 0 w 66"/>
                  <a:gd name="T13" fmla="*/ 0 h 84"/>
                  <a:gd name="T14" fmla="*/ 66 w 66"/>
                  <a:gd name="T15" fmla="*/ 84 h 84"/>
                </a:gdLst>
                <a:ahLst/>
                <a:cxnLst>
                  <a:cxn ang="T8">
                    <a:pos x="T0" y="T1"/>
                  </a:cxn>
                  <a:cxn ang="T9">
                    <a:pos x="T2" y="T3"/>
                  </a:cxn>
                  <a:cxn ang="T10">
                    <a:pos x="T4" y="T5"/>
                  </a:cxn>
                  <a:cxn ang="T11">
                    <a:pos x="T6" y="T7"/>
                  </a:cxn>
                </a:cxnLst>
                <a:rect l="T12" t="T13" r="T14" b="T15"/>
                <a:pathLst>
                  <a:path w="66" h="84">
                    <a:moveTo>
                      <a:pt x="0" y="84"/>
                    </a:moveTo>
                    <a:lnTo>
                      <a:pt x="66" y="24"/>
                    </a:lnTo>
                    <a:lnTo>
                      <a:pt x="30" y="0"/>
                    </a:lnTo>
                    <a:lnTo>
                      <a:pt x="0" y="84"/>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835" name="Freeform 1210"/>
              <p:cNvSpPr>
                <a:spLocks noEditPoints="1"/>
              </p:cNvSpPr>
              <p:nvPr/>
            </p:nvSpPr>
            <p:spPr bwMode="auto">
              <a:xfrm flipV="1">
                <a:off x="2049" y="2487"/>
                <a:ext cx="78" cy="49"/>
              </a:xfrm>
              <a:custGeom>
                <a:avLst/>
                <a:gdLst>
                  <a:gd name="T0" fmla="*/ 78 w 78"/>
                  <a:gd name="T1" fmla="*/ 0 h 49"/>
                  <a:gd name="T2" fmla="*/ 1 w 78"/>
                  <a:gd name="T3" fmla="*/ 0 h 49"/>
                  <a:gd name="T4" fmla="*/ 1 w 78"/>
                  <a:gd name="T5" fmla="*/ 10 h 49"/>
                  <a:gd name="T6" fmla="*/ 10 w 78"/>
                  <a:gd name="T7" fmla="*/ 10 h 49"/>
                  <a:gd name="T8" fmla="*/ 2 w 78"/>
                  <a:gd name="T9" fmla="*/ 17 h 49"/>
                  <a:gd name="T10" fmla="*/ 0 w 78"/>
                  <a:gd name="T11" fmla="*/ 26 h 49"/>
                  <a:gd name="T12" fmla="*/ 3 w 78"/>
                  <a:gd name="T13" fmla="*/ 38 h 49"/>
                  <a:gd name="T14" fmla="*/ 14 w 78"/>
                  <a:gd name="T15" fmla="*/ 46 h 49"/>
                  <a:gd name="T16" fmla="*/ 28 w 78"/>
                  <a:gd name="T17" fmla="*/ 49 h 49"/>
                  <a:gd name="T18" fmla="*/ 44 w 78"/>
                  <a:gd name="T19" fmla="*/ 46 h 49"/>
                  <a:gd name="T20" fmla="*/ 54 w 78"/>
                  <a:gd name="T21" fmla="*/ 37 h 49"/>
                  <a:gd name="T22" fmla="*/ 58 w 78"/>
                  <a:gd name="T23" fmla="*/ 25 h 49"/>
                  <a:gd name="T24" fmla="*/ 56 w 78"/>
                  <a:gd name="T25" fmla="*/ 17 h 49"/>
                  <a:gd name="T26" fmla="*/ 50 w 78"/>
                  <a:gd name="T27" fmla="*/ 10 h 49"/>
                  <a:gd name="T28" fmla="*/ 78 w 78"/>
                  <a:gd name="T29" fmla="*/ 10 h 49"/>
                  <a:gd name="T30" fmla="*/ 78 w 78"/>
                  <a:gd name="T31" fmla="*/ 0 h 49"/>
                  <a:gd name="T32" fmla="*/ 29 w 78"/>
                  <a:gd name="T33" fmla="*/ 10 h 49"/>
                  <a:gd name="T34" fmla="*/ 44 w 78"/>
                  <a:gd name="T35" fmla="*/ 15 h 49"/>
                  <a:gd name="T36" fmla="*/ 49 w 78"/>
                  <a:gd name="T37" fmla="*/ 24 h 49"/>
                  <a:gd name="T38" fmla="*/ 44 w 78"/>
                  <a:gd name="T39" fmla="*/ 34 h 49"/>
                  <a:gd name="T40" fmla="*/ 29 w 78"/>
                  <a:gd name="T41" fmla="*/ 39 h 49"/>
                  <a:gd name="T42" fmla="*/ 14 w 78"/>
                  <a:gd name="T43" fmla="*/ 35 h 49"/>
                  <a:gd name="T44" fmla="*/ 9 w 78"/>
                  <a:gd name="T45" fmla="*/ 25 h 49"/>
                  <a:gd name="T46" fmla="*/ 14 w 78"/>
                  <a:gd name="T47" fmla="*/ 15 h 49"/>
                  <a:gd name="T48" fmla="*/ 29 w 78"/>
                  <a:gd name="T49" fmla="*/ 10 h 4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8"/>
                  <a:gd name="T76" fmla="*/ 0 h 49"/>
                  <a:gd name="T77" fmla="*/ 78 w 78"/>
                  <a:gd name="T78" fmla="*/ 49 h 4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8" h="49">
                    <a:moveTo>
                      <a:pt x="78" y="0"/>
                    </a:moveTo>
                    <a:lnTo>
                      <a:pt x="1" y="0"/>
                    </a:lnTo>
                    <a:lnTo>
                      <a:pt x="1" y="10"/>
                    </a:lnTo>
                    <a:lnTo>
                      <a:pt x="10" y="10"/>
                    </a:lnTo>
                    <a:cubicBezTo>
                      <a:pt x="6" y="12"/>
                      <a:pt x="4" y="15"/>
                      <a:pt x="2" y="17"/>
                    </a:cubicBezTo>
                    <a:cubicBezTo>
                      <a:pt x="0" y="20"/>
                      <a:pt x="0" y="23"/>
                      <a:pt x="0" y="26"/>
                    </a:cubicBezTo>
                    <a:cubicBezTo>
                      <a:pt x="0" y="31"/>
                      <a:pt x="1" y="35"/>
                      <a:pt x="3" y="38"/>
                    </a:cubicBezTo>
                    <a:cubicBezTo>
                      <a:pt x="6" y="42"/>
                      <a:pt x="9" y="44"/>
                      <a:pt x="14" y="46"/>
                    </a:cubicBezTo>
                    <a:cubicBezTo>
                      <a:pt x="18" y="48"/>
                      <a:pt x="23" y="49"/>
                      <a:pt x="28" y="49"/>
                    </a:cubicBezTo>
                    <a:cubicBezTo>
                      <a:pt x="34" y="49"/>
                      <a:pt x="39" y="48"/>
                      <a:pt x="44" y="46"/>
                    </a:cubicBezTo>
                    <a:cubicBezTo>
                      <a:pt x="49" y="44"/>
                      <a:pt x="52" y="41"/>
                      <a:pt x="54" y="37"/>
                    </a:cubicBezTo>
                    <a:cubicBezTo>
                      <a:pt x="57" y="33"/>
                      <a:pt x="58" y="29"/>
                      <a:pt x="58" y="25"/>
                    </a:cubicBezTo>
                    <a:cubicBezTo>
                      <a:pt x="58" y="22"/>
                      <a:pt x="57" y="19"/>
                      <a:pt x="56" y="17"/>
                    </a:cubicBezTo>
                    <a:cubicBezTo>
                      <a:pt x="54" y="14"/>
                      <a:pt x="52" y="12"/>
                      <a:pt x="50" y="10"/>
                    </a:cubicBezTo>
                    <a:lnTo>
                      <a:pt x="78" y="10"/>
                    </a:lnTo>
                    <a:lnTo>
                      <a:pt x="78" y="0"/>
                    </a:lnTo>
                    <a:close/>
                    <a:moveTo>
                      <a:pt x="29" y="10"/>
                    </a:moveTo>
                    <a:cubicBezTo>
                      <a:pt x="36" y="10"/>
                      <a:pt x="41" y="12"/>
                      <a:pt x="44" y="15"/>
                    </a:cubicBezTo>
                    <a:cubicBezTo>
                      <a:pt x="48" y="17"/>
                      <a:pt x="49" y="21"/>
                      <a:pt x="49" y="24"/>
                    </a:cubicBezTo>
                    <a:cubicBezTo>
                      <a:pt x="49" y="28"/>
                      <a:pt x="47" y="32"/>
                      <a:pt x="44" y="34"/>
                    </a:cubicBezTo>
                    <a:cubicBezTo>
                      <a:pt x="41" y="37"/>
                      <a:pt x="36" y="39"/>
                      <a:pt x="29" y="39"/>
                    </a:cubicBezTo>
                    <a:cubicBezTo>
                      <a:pt x="22" y="39"/>
                      <a:pt x="17" y="37"/>
                      <a:pt x="14" y="35"/>
                    </a:cubicBezTo>
                    <a:cubicBezTo>
                      <a:pt x="10" y="32"/>
                      <a:pt x="9" y="29"/>
                      <a:pt x="9" y="25"/>
                    </a:cubicBezTo>
                    <a:cubicBezTo>
                      <a:pt x="9" y="21"/>
                      <a:pt x="10" y="18"/>
                      <a:pt x="14" y="15"/>
                    </a:cubicBezTo>
                    <a:cubicBezTo>
                      <a:pt x="17" y="12"/>
                      <a:pt x="23" y="10"/>
                      <a:pt x="29"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836" name="Freeform 1211"/>
              <p:cNvSpPr>
                <a:spLocks/>
              </p:cNvSpPr>
              <p:nvPr/>
            </p:nvSpPr>
            <p:spPr bwMode="auto">
              <a:xfrm flipV="1">
                <a:off x="2050" y="2431"/>
                <a:ext cx="78" cy="51"/>
              </a:xfrm>
              <a:custGeom>
                <a:avLst/>
                <a:gdLst>
                  <a:gd name="T0" fmla="*/ 77 w 78"/>
                  <a:gd name="T1" fmla="*/ 6 h 51"/>
                  <a:gd name="T2" fmla="*/ 69 w 78"/>
                  <a:gd name="T3" fmla="*/ 5 h 51"/>
                  <a:gd name="T4" fmla="*/ 69 w 78"/>
                  <a:gd name="T5" fmla="*/ 10 h 51"/>
                  <a:gd name="T6" fmla="*/ 68 w 78"/>
                  <a:gd name="T7" fmla="*/ 15 h 51"/>
                  <a:gd name="T8" fmla="*/ 65 w 78"/>
                  <a:gd name="T9" fmla="*/ 18 h 51"/>
                  <a:gd name="T10" fmla="*/ 58 w 78"/>
                  <a:gd name="T11" fmla="*/ 21 h 51"/>
                  <a:gd name="T12" fmla="*/ 56 w 78"/>
                  <a:gd name="T13" fmla="*/ 22 h 51"/>
                  <a:gd name="T14" fmla="*/ 0 w 78"/>
                  <a:gd name="T15" fmla="*/ 0 h 51"/>
                  <a:gd name="T16" fmla="*/ 0 w 78"/>
                  <a:gd name="T17" fmla="*/ 11 h 51"/>
                  <a:gd name="T18" fmla="*/ 31 w 78"/>
                  <a:gd name="T19" fmla="*/ 22 h 51"/>
                  <a:gd name="T20" fmla="*/ 43 w 78"/>
                  <a:gd name="T21" fmla="*/ 26 h 51"/>
                  <a:gd name="T22" fmla="*/ 32 w 78"/>
                  <a:gd name="T23" fmla="*/ 30 h 51"/>
                  <a:gd name="T24" fmla="*/ 0 w 78"/>
                  <a:gd name="T25" fmla="*/ 41 h 51"/>
                  <a:gd name="T26" fmla="*/ 0 w 78"/>
                  <a:gd name="T27" fmla="*/ 51 h 51"/>
                  <a:gd name="T28" fmla="*/ 58 w 78"/>
                  <a:gd name="T29" fmla="*/ 32 h 51"/>
                  <a:gd name="T30" fmla="*/ 70 w 78"/>
                  <a:gd name="T31" fmla="*/ 26 h 51"/>
                  <a:gd name="T32" fmla="*/ 76 w 78"/>
                  <a:gd name="T33" fmla="*/ 20 h 51"/>
                  <a:gd name="T34" fmla="*/ 78 w 78"/>
                  <a:gd name="T35" fmla="*/ 12 h 51"/>
                  <a:gd name="T36" fmla="*/ 77 w 78"/>
                  <a:gd name="T37" fmla="*/ 6 h 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8"/>
                  <a:gd name="T58" fmla="*/ 0 h 51"/>
                  <a:gd name="T59" fmla="*/ 78 w 78"/>
                  <a:gd name="T60" fmla="*/ 51 h 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8" h="51">
                    <a:moveTo>
                      <a:pt x="77" y="6"/>
                    </a:moveTo>
                    <a:lnTo>
                      <a:pt x="69" y="5"/>
                    </a:lnTo>
                    <a:cubicBezTo>
                      <a:pt x="69" y="7"/>
                      <a:pt x="69" y="9"/>
                      <a:pt x="69" y="10"/>
                    </a:cubicBezTo>
                    <a:cubicBezTo>
                      <a:pt x="69" y="12"/>
                      <a:pt x="69" y="14"/>
                      <a:pt x="68" y="15"/>
                    </a:cubicBezTo>
                    <a:cubicBezTo>
                      <a:pt x="68" y="16"/>
                      <a:pt x="67" y="17"/>
                      <a:pt x="65" y="18"/>
                    </a:cubicBezTo>
                    <a:cubicBezTo>
                      <a:pt x="65" y="19"/>
                      <a:pt x="62" y="20"/>
                      <a:pt x="58" y="21"/>
                    </a:cubicBezTo>
                    <a:cubicBezTo>
                      <a:pt x="58" y="21"/>
                      <a:pt x="57" y="21"/>
                      <a:pt x="56" y="22"/>
                    </a:cubicBezTo>
                    <a:lnTo>
                      <a:pt x="0" y="0"/>
                    </a:lnTo>
                    <a:lnTo>
                      <a:pt x="0" y="11"/>
                    </a:lnTo>
                    <a:lnTo>
                      <a:pt x="31" y="22"/>
                    </a:lnTo>
                    <a:cubicBezTo>
                      <a:pt x="34" y="24"/>
                      <a:pt x="39" y="25"/>
                      <a:pt x="43" y="26"/>
                    </a:cubicBezTo>
                    <a:cubicBezTo>
                      <a:pt x="40" y="27"/>
                      <a:pt x="36" y="28"/>
                      <a:pt x="32" y="30"/>
                    </a:cubicBezTo>
                    <a:lnTo>
                      <a:pt x="0" y="41"/>
                    </a:lnTo>
                    <a:lnTo>
                      <a:pt x="0" y="51"/>
                    </a:lnTo>
                    <a:lnTo>
                      <a:pt x="58" y="32"/>
                    </a:lnTo>
                    <a:cubicBezTo>
                      <a:pt x="64" y="29"/>
                      <a:pt x="68" y="28"/>
                      <a:pt x="70" y="26"/>
                    </a:cubicBezTo>
                    <a:cubicBezTo>
                      <a:pt x="73" y="25"/>
                      <a:pt x="75" y="23"/>
                      <a:pt x="76" y="20"/>
                    </a:cubicBezTo>
                    <a:cubicBezTo>
                      <a:pt x="78" y="18"/>
                      <a:pt x="78" y="15"/>
                      <a:pt x="78" y="12"/>
                    </a:cubicBezTo>
                    <a:cubicBezTo>
                      <a:pt x="78" y="10"/>
                      <a:pt x="78" y="8"/>
                      <a:pt x="77" y="6"/>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837" name="Freeform 1212"/>
              <p:cNvSpPr>
                <a:spLocks/>
              </p:cNvSpPr>
              <p:nvPr/>
            </p:nvSpPr>
            <p:spPr bwMode="auto">
              <a:xfrm flipV="1">
                <a:off x="2049" y="2393"/>
                <a:ext cx="57" cy="29"/>
              </a:xfrm>
              <a:custGeom>
                <a:avLst/>
                <a:gdLst>
                  <a:gd name="T0" fmla="*/ 57 w 57"/>
                  <a:gd name="T1" fmla="*/ 0 h 29"/>
                  <a:gd name="T2" fmla="*/ 1 w 57"/>
                  <a:gd name="T3" fmla="*/ 0 h 29"/>
                  <a:gd name="T4" fmla="*/ 1 w 57"/>
                  <a:gd name="T5" fmla="*/ 9 h 29"/>
                  <a:gd name="T6" fmla="*/ 9 w 57"/>
                  <a:gd name="T7" fmla="*/ 9 h 29"/>
                  <a:gd name="T8" fmla="*/ 1 w 57"/>
                  <a:gd name="T9" fmla="*/ 15 h 29"/>
                  <a:gd name="T10" fmla="*/ 0 w 57"/>
                  <a:gd name="T11" fmla="*/ 20 h 29"/>
                  <a:gd name="T12" fmla="*/ 2 w 57"/>
                  <a:gd name="T13" fmla="*/ 29 h 29"/>
                  <a:gd name="T14" fmla="*/ 11 w 57"/>
                  <a:gd name="T15" fmla="*/ 26 h 29"/>
                  <a:gd name="T16" fmla="*/ 9 w 57"/>
                  <a:gd name="T17" fmla="*/ 20 h 29"/>
                  <a:gd name="T18" fmla="*/ 11 w 57"/>
                  <a:gd name="T19" fmla="*/ 15 h 29"/>
                  <a:gd name="T20" fmla="*/ 16 w 57"/>
                  <a:gd name="T21" fmla="*/ 12 h 29"/>
                  <a:gd name="T22" fmla="*/ 27 w 57"/>
                  <a:gd name="T23" fmla="*/ 10 h 29"/>
                  <a:gd name="T24" fmla="*/ 57 w 57"/>
                  <a:gd name="T25" fmla="*/ 10 h 29"/>
                  <a:gd name="T26" fmla="*/ 57 w 57"/>
                  <a:gd name="T27" fmla="*/ 0 h 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7"/>
                  <a:gd name="T43" fmla="*/ 0 h 29"/>
                  <a:gd name="T44" fmla="*/ 57 w 57"/>
                  <a:gd name="T45" fmla="*/ 29 h 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7" h="29">
                    <a:moveTo>
                      <a:pt x="57" y="0"/>
                    </a:moveTo>
                    <a:lnTo>
                      <a:pt x="1" y="0"/>
                    </a:lnTo>
                    <a:lnTo>
                      <a:pt x="1" y="9"/>
                    </a:lnTo>
                    <a:lnTo>
                      <a:pt x="9" y="9"/>
                    </a:lnTo>
                    <a:cubicBezTo>
                      <a:pt x="5" y="11"/>
                      <a:pt x="3" y="13"/>
                      <a:pt x="1" y="15"/>
                    </a:cubicBezTo>
                    <a:cubicBezTo>
                      <a:pt x="0" y="16"/>
                      <a:pt x="0" y="18"/>
                      <a:pt x="0" y="20"/>
                    </a:cubicBezTo>
                    <a:cubicBezTo>
                      <a:pt x="0" y="23"/>
                      <a:pt x="1" y="26"/>
                      <a:pt x="2" y="29"/>
                    </a:cubicBezTo>
                    <a:lnTo>
                      <a:pt x="11" y="26"/>
                    </a:lnTo>
                    <a:cubicBezTo>
                      <a:pt x="9" y="24"/>
                      <a:pt x="9" y="22"/>
                      <a:pt x="9" y="20"/>
                    </a:cubicBezTo>
                    <a:cubicBezTo>
                      <a:pt x="9" y="18"/>
                      <a:pt x="9" y="16"/>
                      <a:pt x="11" y="15"/>
                    </a:cubicBezTo>
                    <a:cubicBezTo>
                      <a:pt x="12" y="13"/>
                      <a:pt x="14" y="12"/>
                      <a:pt x="16" y="12"/>
                    </a:cubicBezTo>
                    <a:cubicBezTo>
                      <a:pt x="19" y="11"/>
                      <a:pt x="23" y="10"/>
                      <a:pt x="27" y="10"/>
                    </a:cubicBezTo>
                    <a:lnTo>
                      <a:pt x="57" y="10"/>
                    </a:lnTo>
                    <a:lnTo>
                      <a:pt x="57"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838" name="Freeform 1213"/>
              <p:cNvSpPr>
                <a:spLocks noEditPoints="1"/>
              </p:cNvSpPr>
              <p:nvPr/>
            </p:nvSpPr>
            <p:spPr bwMode="auto">
              <a:xfrm flipV="1">
                <a:off x="2028" y="2376"/>
                <a:ext cx="78" cy="10"/>
              </a:xfrm>
              <a:custGeom>
                <a:avLst/>
                <a:gdLst>
                  <a:gd name="T0" fmla="*/ 10 w 78"/>
                  <a:gd name="T1" fmla="*/ 0 h 10"/>
                  <a:gd name="T2" fmla="*/ 0 w 78"/>
                  <a:gd name="T3" fmla="*/ 0 h 10"/>
                  <a:gd name="T4" fmla="*/ 0 w 78"/>
                  <a:gd name="T5" fmla="*/ 10 h 10"/>
                  <a:gd name="T6" fmla="*/ 10 w 78"/>
                  <a:gd name="T7" fmla="*/ 10 h 10"/>
                  <a:gd name="T8" fmla="*/ 10 w 78"/>
                  <a:gd name="T9" fmla="*/ 0 h 10"/>
                  <a:gd name="T10" fmla="*/ 78 w 78"/>
                  <a:gd name="T11" fmla="*/ 0 h 10"/>
                  <a:gd name="T12" fmla="*/ 22 w 78"/>
                  <a:gd name="T13" fmla="*/ 0 h 10"/>
                  <a:gd name="T14" fmla="*/ 22 w 78"/>
                  <a:gd name="T15" fmla="*/ 10 h 10"/>
                  <a:gd name="T16" fmla="*/ 78 w 78"/>
                  <a:gd name="T17" fmla="*/ 10 h 10"/>
                  <a:gd name="T18" fmla="*/ 78 w 78"/>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
                  <a:gd name="T31" fmla="*/ 0 h 10"/>
                  <a:gd name="T32" fmla="*/ 78 w 78"/>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 h="10">
                    <a:moveTo>
                      <a:pt x="10" y="0"/>
                    </a:moveTo>
                    <a:lnTo>
                      <a:pt x="0" y="0"/>
                    </a:lnTo>
                    <a:lnTo>
                      <a:pt x="0" y="10"/>
                    </a:lnTo>
                    <a:lnTo>
                      <a:pt x="10" y="10"/>
                    </a:lnTo>
                    <a:lnTo>
                      <a:pt x="10" y="0"/>
                    </a:lnTo>
                    <a:close/>
                    <a:moveTo>
                      <a:pt x="78" y="0"/>
                    </a:moveTo>
                    <a:lnTo>
                      <a:pt x="22" y="0"/>
                    </a:lnTo>
                    <a:lnTo>
                      <a:pt x="22" y="10"/>
                    </a:lnTo>
                    <a:lnTo>
                      <a:pt x="78" y="10"/>
                    </a:lnTo>
                    <a:lnTo>
                      <a:pt x="78"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839" name="Freeform 1214"/>
              <p:cNvSpPr>
                <a:spLocks/>
              </p:cNvSpPr>
              <p:nvPr/>
            </p:nvSpPr>
            <p:spPr bwMode="auto">
              <a:xfrm flipV="1">
                <a:off x="2030" y="2341"/>
                <a:ext cx="77" cy="27"/>
              </a:xfrm>
              <a:custGeom>
                <a:avLst/>
                <a:gdLst>
                  <a:gd name="T0" fmla="*/ 68 w 77"/>
                  <a:gd name="T1" fmla="*/ 26 h 27"/>
                  <a:gd name="T2" fmla="*/ 76 w 77"/>
                  <a:gd name="T3" fmla="*/ 27 h 27"/>
                  <a:gd name="T4" fmla="*/ 77 w 77"/>
                  <a:gd name="T5" fmla="*/ 20 h 27"/>
                  <a:gd name="T6" fmla="*/ 76 w 77"/>
                  <a:gd name="T7" fmla="*/ 12 h 27"/>
                  <a:gd name="T8" fmla="*/ 71 w 77"/>
                  <a:gd name="T9" fmla="*/ 8 h 27"/>
                  <a:gd name="T10" fmla="*/ 60 w 77"/>
                  <a:gd name="T11" fmla="*/ 7 h 27"/>
                  <a:gd name="T12" fmla="*/ 29 w 77"/>
                  <a:gd name="T13" fmla="*/ 7 h 27"/>
                  <a:gd name="T14" fmla="*/ 29 w 77"/>
                  <a:gd name="T15" fmla="*/ 0 h 27"/>
                  <a:gd name="T16" fmla="*/ 20 w 77"/>
                  <a:gd name="T17" fmla="*/ 0 h 27"/>
                  <a:gd name="T18" fmla="*/ 20 w 77"/>
                  <a:gd name="T19" fmla="*/ 7 h 27"/>
                  <a:gd name="T20" fmla="*/ 6 w 77"/>
                  <a:gd name="T21" fmla="*/ 7 h 27"/>
                  <a:gd name="T22" fmla="*/ 0 w 77"/>
                  <a:gd name="T23" fmla="*/ 17 h 27"/>
                  <a:gd name="T24" fmla="*/ 20 w 77"/>
                  <a:gd name="T25" fmla="*/ 17 h 27"/>
                  <a:gd name="T26" fmla="*/ 20 w 77"/>
                  <a:gd name="T27" fmla="*/ 26 h 27"/>
                  <a:gd name="T28" fmla="*/ 29 w 77"/>
                  <a:gd name="T29" fmla="*/ 26 h 27"/>
                  <a:gd name="T30" fmla="*/ 29 w 77"/>
                  <a:gd name="T31" fmla="*/ 17 h 27"/>
                  <a:gd name="T32" fmla="*/ 61 w 77"/>
                  <a:gd name="T33" fmla="*/ 17 h 27"/>
                  <a:gd name="T34" fmla="*/ 66 w 77"/>
                  <a:gd name="T35" fmla="*/ 17 h 27"/>
                  <a:gd name="T36" fmla="*/ 67 w 77"/>
                  <a:gd name="T37" fmla="*/ 19 h 27"/>
                  <a:gd name="T38" fmla="*/ 68 w 77"/>
                  <a:gd name="T39" fmla="*/ 22 h 27"/>
                  <a:gd name="T40" fmla="*/ 68 w 77"/>
                  <a:gd name="T41" fmla="*/ 26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7"/>
                  <a:gd name="T64" fmla="*/ 0 h 27"/>
                  <a:gd name="T65" fmla="*/ 77 w 77"/>
                  <a:gd name="T66" fmla="*/ 27 h 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7" h="27">
                    <a:moveTo>
                      <a:pt x="68" y="26"/>
                    </a:moveTo>
                    <a:lnTo>
                      <a:pt x="76" y="27"/>
                    </a:lnTo>
                    <a:cubicBezTo>
                      <a:pt x="77" y="24"/>
                      <a:pt x="77" y="22"/>
                      <a:pt x="77" y="20"/>
                    </a:cubicBezTo>
                    <a:cubicBezTo>
                      <a:pt x="77" y="16"/>
                      <a:pt x="77" y="14"/>
                      <a:pt x="76" y="12"/>
                    </a:cubicBezTo>
                    <a:cubicBezTo>
                      <a:pt x="74" y="10"/>
                      <a:pt x="73" y="9"/>
                      <a:pt x="71" y="8"/>
                    </a:cubicBezTo>
                    <a:cubicBezTo>
                      <a:pt x="70" y="7"/>
                      <a:pt x="66" y="7"/>
                      <a:pt x="60" y="7"/>
                    </a:cubicBezTo>
                    <a:lnTo>
                      <a:pt x="29" y="7"/>
                    </a:lnTo>
                    <a:lnTo>
                      <a:pt x="29" y="0"/>
                    </a:lnTo>
                    <a:lnTo>
                      <a:pt x="20" y="0"/>
                    </a:lnTo>
                    <a:lnTo>
                      <a:pt x="20" y="7"/>
                    </a:lnTo>
                    <a:lnTo>
                      <a:pt x="6" y="7"/>
                    </a:lnTo>
                    <a:lnTo>
                      <a:pt x="0" y="17"/>
                    </a:lnTo>
                    <a:lnTo>
                      <a:pt x="20" y="17"/>
                    </a:lnTo>
                    <a:lnTo>
                      <a:pt x="20" y="26"/>
                    </a:lnTo>
                    <a:lnTo>
                      <a:pt x="29" y="26"/>
                    </a:lnTo>
                    <a:lnTo>
                      <a:pt x="29" y="17"/>
                    </a:lnTo>
                    <a:lnTo>
                      <a:pt x="61" y="17"/>
                    </a:lnTo>
                    <a:cubicBezTo>
                      <a:pt x="63" y="17"/>
                      <a:pt x="65" y="17"/>
                      <a:pt x="66" y="17"/>
                    </a:cubicBezTo>
                    <a:cubicBezTo>
                      <a:pt x="66" y="18"/>
                      <a:pt x="67" y="18"/>
                      <a:pt x="67" y="19"/>
                    </a:cubicBezTo>
                    <a:cubicBezTo>
                      <a:pt x="68" y="20"/>
                      <a:pt x="68" y="21"/>
                      <a:pt x="68" y="22"/>
                    </a:cubicBezTo>
                    <a:cubicBezTo>
                      <a:pt x="68" y="23"/>
                      <a:pt x="68" y="24"/>
                      <a:pt x="68" y="26"/>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840" name="Freeform 1215"/>
              <p:cNvSpPr>
                <a:spLocks noEditPoints="1"/>
              </p:cNvSpPr>
              <p:nvPr/>
            </p:nvSpPr>
            <p:spPr bwMode="auto">
              <a:xfrm flipV="1">
                <a:off x="2049" y="2285"/>
                <a:ext cx="58" cy="52"/>
              </a:xfrm>
              <a:custGeom>
                <a:avLst/>
                <a:gdLst>
                  <a:gd name="T0" fmla="*/ 40 w 58"/>
                  <a:gd name="T1" fmla="*/ 42 h 52"/>
                  <a:gd name="T2" fmla="*/ 41 w 58"/>
                  <a:gd name="T3" fmla="*/ 52 h 52"/>
                  <a:gd name="T4" fmla="*/ 54 w 58"/>
                  <a:gd name="T5" fmla="*/ 43 h 52"/>
                  <a:gd name="T6" fmla="*/ 58 w 58"/>
                  <a:gd name="T7" fmla="*/ 27 h 52"/>
                  <a:gd name="T8" fmla="*/ 51 w 58"/>
                  <a:gd name="T9" fmla="*/ 8 h 52"/>
                  <a:gd name="T10" fmla="*/ 29 w 58"/>
                  <a:gd name="T11" fmla="*/ 0 h 52"/>
                  <a:gd name="T12" fmla="*/ 7 w 58"/>
                  <a:gd name="T13" fmla="*/ 8 h 52"/>
                  <a:gd name="T14" fmla="*/ 0 w 58"/>
                  <a:gd name="T15" fmla="*/ 27 h 52"/>
                  <a:gd name="T16" fmla="*/ 7 w 58"/>
                  <a:gd name="T17" fmla="*/ 45 h 52"/>
                  <a:gd name="T18" fmla="*/ 29 w 58"/>
                  <a:gd name="T19" fmla="*/ 52 h 52"/>
                  <a:gd name="T20" fmla="*/ 31 w 58"/>
                  <a:gd name="T21" fmla="*/ 52 h 52"/>
                  <a:gd name="T22" fmla="*/ 31 w 58"/>
                  <a:gd name="T23" fmla="*/ 11 h 52"/>
                  <a:gd name="T24" fmla="*/ 44 w 58"/>
                  <a:gd name="T25" fmla="*/ 16 h 52"/>
                  <a:gd name="T26" fmla="*/ 49 w 58"/>
                  <a:gd name="T27" fmla="*/ 27 h 52"/>
                  <a:gd name="T28" fmla="*/ 47 w 58"/>
                  <a:gd name="T29" fmla="*/ 36 h 52"/>
                  <a:gd name="T30" fmla="*/ 40 w 58"/>
                  <a:gd name="T31" fmla="*/ 42 h 52"/>
                  <a:gd name="T32" fmla="*/ 22 w 58"/>
                  <a:gd name="T33" fmla="*/ 11 h 52"/>
                  <a:gd name="T34" fmla="*/ 22 w 58"/>
                  <a:gd name="T35" fmla="*/ 42 h 52"/>
                  <a:gd name="T36" fmla="*/ 13 w 58"/>
                  <a:gd name="T37" fmla="*/ 38 h 52"/>
                  <a:gd name="T38" fmla="*/ 9 w 58"/>
                  <a:gd name="T39" fmla="*/ 27 h 52"/>
                  <a:gd name="T40" fmla="*/ 12 w 58"/>
                  <a:gd name="T41" fmla="*/ 16 h 52"/>
                  <a:gd name="T42" fmla="*/ 22 w 58"/>
                  <a:gd name="T43" fmla="*/ 11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
                  <a:gd name="T67" fmla="*/ 0 h 52"/>
                  <a:gd name="T68" fmla="*/ 58 w 5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 h="52">
                    <a:moveTo>
                      <a:pt x="40" y="42"/>
                    </a:moveTo>
                    <a:lnTo>
                      <a:pt x="41" y="52"/>
                    </a:lnTo>
                    <a:cubicBezTo>
                      <a:pt x="47" y="50"/>
                      <a:pt x="51" y="47"/>
                      <a:pt x="54" y="43"/>
                    </a:cubicBezTo>
                    <a:cubicBezTo>
                      <a:pt x="57" y="39"/>
                      <a:pt x="58" y="34"/>
                      <a:pt x="58" y="27"/>
                    </a:cubicBezTo>
                    <a:cubicBezTo>
                      <a:pt x="58" y="19"/>
                      <a:pt x="56" y="12"/>
                      <a:pt x="51" y="8"/>
                    </a:cubicBezTo>
                    <a:cubicBezTo>
                      <a:pt x="46" y="3"/>
                      <a:pt x="38" y="0"/>
                      <a:pt x="29" y="0"/>
                    </a:cubicBezTo>
                    <a:cubicBezTo>
                      <a:pt x="20" y="0"/>
                      <a:pt x="13" y="3"/>
                      <a:pt x="7" y="8"/>
                    </a:cubicBezTo>
                    <a:cubicBezTo>
                      <a:pt x="2" y="13"/>
                      <a:pt x="0" y="19"/>
                      <a:pt x="0" y="27"/>
                    </a:cubicBezTo>
                    <a:cubicBezTo>
                      <a:pt x="0" y="34"/>
                      <a:pt x="2" y="40"/>
                      <a:pt x="7" y="45"/>
                    </a:cubicBezTo>
                    <a:cubicBezTo>
                      <a:pt x="12" y="50"/>
                      <a:pt x="19" y="52"/>
                      <a:pt x="29" y="52"/>
                    </a:cubicBezTo>
                    <a:cubicBezTo>
                      <a:pt x="29" y="52"/>
                      <a:pt x="30" y="52"/>
                      <a:pt x="31" y="52"/>
                    </a:cubicBezTo>
                    <a:lnTo>
                      <a:pt x="31" y="11"/>
                    </a:lnTo>
                    <a:cubicBezTo>
                      <a:pt x="37" y="11"/>
                      <a:pt x="41" y="13"/>
                      <a:pt x="44" y="16"/>
                    </a:cubicBezTo>
                    <a:cubicBezTo>
                      <a:pt x="48" y="19"/>
                      <a:pt x="49" y="23"/>
                      <a:pt x="49" y="27"/>
                    </a:cubicBezTo>
                    <a:cubicBezTo>
                      <a:pt x="49" y="31"/>
                      <a:pt x="48" y="34"/>
                      <a:pt x="47" y="36"/>
                    </a:cubicBezTo>
                    <a:cubicBezTo>
                      <a:pt x="46" y="39"/>
                      <a:pt x="43" y="41"/>
                      <a:pt x="40" y="42"/>
                    </a:cubicBezTo>
                    <a:close/>
                    <a:moveTo>
                      <a:pt x="22" y="11"/>
                    </a:moveTo>
                    <a:lnTo>
                      <a:pt x="22" y="42"/>
                    </a:lnTo>
                    <a:cubicBezTo>
                      <a:pt x="18" y="42"/>
                      <a:pt x="15" y="40"/>
                      <a:pt x="13" y="38"/>
                    </a:cubicBezTo>
                    <a:cubicBezTo>
                      <a:pt x="10" y="35"/>
                      <a:pt x="9" y="31"/>
                      <a:pt x="9" y="27"/>
                    </a:cubicBezTo>
                    <a:cubicBezTo>
                      <a:pt x="9" y="22"/>
                      <a:pt x="10" y="19"/>
                      <a:pt x="12" y="16"/>
                    </a:cubicBezTo>
                    <a:cubicBezTo>
                      <a:pt x="15" y="13"/>
                      <a:pt x="18" y="11"/>
                      <a:pt x="22" y="11"/>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841" name="Freeform 1216"/>
              <p:cNvSpPr>
                <a:spLocks noEditPoints="1"/>
              </p:cNvSpPr>
              <p:nvPr/>
            </p:nvSpPr>
            <p:spPr bwMode="auto">
              <a:xfrm flipV="1">
                <a:off x="2049" y="2195"/>
                <a:ext cx="58" cy="50"/>
              </a:xfrm>
              <a:custGeom>
                <a:avLst/>
                <a:gdLst>
                  <a:gd name="T0" fmla="*/ 29 w 58"/>
                  <a:gd name="T1" fmla="*/ 0 h 50"/>
                  <a:gd name="T2" fmla="*/ 6 w 58"/>
                  <a:gd name="T3" fmla="*/ 8 h 50"/>
                  <a:gd name="T4" fmla="*/ 0 w 58"/>
                  <a:gd name="T5" fmla="*/ 25 h 50"/>
                  <a:gd name="T6" fmla="*/ 7 w 58"/>
                  <a:gd name="T7" fmla="*/ 43 h 50"/>
                  <a:gd name="T8" fmla="*/ 28 w 58"/>
                  <a:gd name="T9" fmla="*/ 50 h 50"/>
                  <a:gd name="T10" fmla="*/ 45 w 58"/>
                  <a:gd name="T11" fmla="*/ 47 h 50"/>
                  <a:gd name="T12" fmla="*/ 55 w 58"/>
                  <a:gd name="T13" fmla="*/ 38 h 50"/>
                  <a:gd name="T14" fmla="*/ 58 w 58"/>
                  <a:gd name="T15" fmla="*/ 25 h 50"/>
                  <a:gd name="T16" fmla="*/ 51 w 58"/>
                  <a:gd name="T17" fmla="*/ 7 h 50"/>
                  <a:gd name="T18" fmla="*/ 29 w 58"/>
                  <a:gd name="T19" fmla="*/ 0 h 50"/>
                  <a:gd name="T20" fmla="*/ 29 w 58"/>
                  <a:gd name="T21" fmla="*/ 10 h 50"/>
                  <a:gd name="T22" fmla="*/ 44 w 58"/>
                  <a:gd name="T23" fmla="*/ 14 h 50"/>
                  <a:gd name="T24" fmla="*/ 49 w 58"/>
                  <a:gd name="T25" fmla="*/ 25 h 50"/>
                  <a:gd name="T26" fmla="*/ 44 w 58"/>
                  <a:gd name="T27" fmla="*/ 36 h 50"/>
                  <a:gd name="T28" fmla="*/ 29 w 58"/>
                  <a:gd name="T29" fmla="*/ 40 h 50"/>
                  <a:gd name="T30" fmla="*/ 14 w 58"/>
                  <a:gd name="T31" fmla="*/ 36 h 50"/>
                  <a:gd name="T32" fmla="*/ 9 w 58"/>
                  <a:gd name="T33" fmla="*/ 25 h 50"/>
                  <a:gd name="T34" fmla="*/ 14 w 58"/>
                  <a:gd name="T35" fmla="*/ 14 h 50"/>
                  <a:gd name="T36" fmla="*/ 29 w 58"/>
                  <a:gd name="T37" fmla="*/ 10 h 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
                  <a:gd name="T58" fmla="*/ 0 h 50"/>
                  <a:gd name="T59" fmla="*/ 58 w 58"/>
                  <a:gd name="T60" fmla="*/ 50 h 5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 h="50">
                    <a:moveTo>
                      <a:pt x="29" y="0"/>
                    </a:moveTo>
                    <a:cubicBezTo>
                      <a:pt x="19" y="0"/>
                      <a:pt x="11" y="2"/>
                      <a:pt x="6" y="8"/>
                    </a:cubicBezTo>
                    <a:cubicBezTo>
                      <a:pt x="2" y="13"/>
                      <a:pt x="0" y="18"/>
                      <a:pt x="0" y="25"/>
                    </a:cubicBezTo>
                    <a:cubicBezTo>
                      <a:pt x="0" y="32"/>
                      <a:pt x="2" y="38"/>
                      <a:pt x="7" y="43"/>
                    </a:cubicBezTo>
                    <a:cubicBezTo>
                      <a:pt x="12" y="48"/>
                      <a:pt x="19" y="50"/>
                      <a:pt x="28" y="50"/>
                    </a:cubicBezTo>
                    <a:cubicBezTo>
                      <a:pt x="35" y="50"/>
                      <a:pt x="41" y="49"/>
                      <a:pt x="45" y="47"/>
                    </a:cubicBezTo>
                    <a:cubicBezTo>
                      <a:pt x="49" y="45"/>
                      <a:pt x="52" y="42"/>
                      <a:pt x="55" y="38"/>
                    </a:cubicBezTo>
                    <a:cubicBezTo>
                      <a:pt x="57" y="34"/>
                      <a:pt x="58" y="30"/>
                      <a:pt x="58" y="25"/>
                    </a:cubicBezTo>
                    <a:cubicBezTo>
                      <a:pt x="58" y="17"/>
                      <a:pt x="56" y="11"/>
                      <a:pt x="51" y="7"/>
                    </a:cubicBezTo>
                    <a:cubicBezTo>
                      <a:pt x="46" y="2"/>
                      <a:pt x="38" y="0"/>
                      <a:pt x="29" y="0"/>
                    </a:cubicBezTo>
                    <a:close/>
                    <a:moveTo>
                      <a:pt x="29" y="10"/>
                    </a:moveTo>
                    <a:cubicBezTo>
                      <a:pt x="36" y="10"/>
                      <a:pt x="41" y="11"/>
                      <a:pt x="44" y="14"/>
                    </a:cubicBezTo>
                    <a:cubicBezTo>
                      <a:pt x="47" y="17"/>
                      <a:pt x="49" y="21"/>
                      <a:pt x="49" y="25"/>
                    </a:cubicBezTo>
                    <a:cubicBezTo>
                      <a:pt x="49" y="29"/>
                      <a:pt x="47" y="33"/>
                      <a:pt x="44" y="36"/>
                    </a:cubicBezTo>
                    <a:cubicBezTo>
                      <a:pt x="41" y="39"/>
                      <a:pt x="35" y="40"/>
                      <a:pt x="29" y="40"/>
                    </a:cubicBezTo>
                    <a:cubicBezTo>
                      <a:pt x="22" y="40"/>
                      <a:pt x="17" y="39"/>
                      <a:pt x="14" y="36"/>
                    </a:cubicBezTo>
                    <a:cubicBezTo>
                      <a:pt x="10" y="33"/>
                      <a:pt x="9" y="29"/>
                      <a:pt x="9" y="25"/>
                    </a:cubicBezTo>
                    <a:cubicBezTo>
                      <a:pt x="9" y="21"/>
                      <a:pt x="10" y="17"/>
                      <a:pt x="14" y="14"/>
                    </a:cubicBezTo>
                    <a:cubicBezTo>
                      <a:pt x="17" y="11"/>
                      <a:pt x="22" y="10"/>
                      <a:pt x="29"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842" name="Freeform 1217"/>
              <p:cNvSpPr>
                <a:spLocks/>
              </p:cNvSpPr>
              <p:nvPr/>
            </p:nvSpPr>
            <p:spPr bwMode="auto">
              <a:xfrm flipV="1">
                <a:off x="2050" y="2138"/>
                <a:ext cx="56" cy="51"/>
              </a:xfrm>
              <a:custGeom>
                <a:avLst/>
                <a:gdLst>
                  <a:gd name="T0" fmla="*/ 56 w 56"/>
                  <a:gd name="T1" fmla="*/ 0 h 51"/>
                  <a:gd name="T2" fmla="*/ 28 w 56"/>
                  <a:gd name="T3" fmla="*/ 20 h 51"/>
                  <a:gd name="T4" fmla="*/ 0 w 56"/>
                  <a:gd name="T5" fmla="*/ 1 h 51"/>
                  <a:gd name="T6" fmla="*/ 0 w 56"/>
                  <a:gd name="T7" fmla="*/ 13 h 51"/>
                  <a:gd name="T8" fmla="*/ 13 w 56"/>
                  <a:gd name="T9" fmla="*/ 22 h 51"/>
                  <a:gd name="T10" fmla="*/ 19 w 56"/>
                  <a:gd name="T11" fmla="*/ 26 h 51"/>
                  <a:gd name="T12" fmla="*/ 13 w 56"/>
                  <a:gd name="T13" fmla="*/ 30 h 51"/>
                  <a:gd name="T14" fmla="*/ 0 w 56"/>
                  <a:gd name="T15" fmla="*/ 39 h 51"/>
                  <a:gd name="T16" fmla="*/ 0 w 56"/>
                  <a:gd name="T17" fmla="*/ 51 h 51"/>
                  <a:gd name="T18" fmla="*/ 28 w 56"/>
                  <a:gd name="T19" fmla="*/ 32 h 51"/>
                  <a:gd name="T20" fmla="*/ 56 w 56"/>
                  <a:gd name="T21" fmla="*/ 50 h 51"/>
                  <a:gd name="T22" fmla="*/ 56 w 56"/>
                  <a:gd name="T23" fmla="*/ 38 h 51"/>
                  <a:gd name="T24" fmla="*/ 40 w 56"/>
                  <a:gd name="T25" fmla="*/ 27 h 51"/>
                  <a:gd name="T26" fmla="*/ 37 w 56"/>
                  <a:gd name="T27" fmla="*/ 26 h 51"/>
                  <a:gd name="T28" fmla="*/ 56 w 56"/>
                  <a:gd name="T29" fmla="*/ 12 h 51"/>
                  <a:gd name="T30" fmla="*/ 56 w 56"/>
                  <a:gd name="T31" fmla="*/ 0 h 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6"/>
                  <a:gd name="T49" fmla="*/ 0 h 51"/>
                  <a:gd name="T50" fmla="*/ 56 w 56"/>
                  <a:gd name="T51" fmla="*/ 51 h 5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6" h="51">
                    <a:moveTo>
                      <a:pt x="56" y="0"/>
                    </a:moveTo>
                    <a:lnTo>
                      <a:pt x="28" y="20"/>
                    </a:lnTo>
                    <a:lnTo>
                      <a:pt x="0" y="1"/>
                    </a:lnTo>
                    <a:lnTo>
                      <a:pt x="0" y="13"/>
                    </a:lnTo>
                    <a:lnTo>
                      <a:pt x="13" y="22"/>
                    </a:lnTo>
                    <a:cubicBezTo>
                      <a:pt x="15" y="23"/>
                      <a:pt x="17" y="25"/>
                      <a:pt x="19" y="26"/>
                    </a:cubicBezTo>
                    <a:cubicBezTo>
                      <a:pt x="17" y="27"/>
                      <a:pt x="15" y="28"/>
                      <a:pt x="13" y="30"/>
                    </a:cubicBezTo>
                    <a:lnTo>
                      <a:pt x="0" y="39"/>
                    </a:lnTo>
                    <a:lnTo>
                      <a:pt x="0" y="51"/>
                    </a:lnTo>
                    <a:lnTo>
                      <a:pt x="28" y="32"/>
                    </a:lnTo>
                    <a:lnTo>
                      <a:pt x="56" y="50"/>
                    </a:lnTo>
                    <a:lnTo>
                      <a:pt x="56" y="38"/>
                    </a:lnTo>
                    <a:lnTo>
                      <a:pt x="40" y="27"/>
                    </a:lnTo>
                    <a:lnTo>
                      <a:pt x="37" y="26"/>
                    </a:lnTo>
                    <a:lnTo>
                      <a:pt x="56" y="12"/>
                    </a:lnTo>
                    <a:lnTo>
                      <a:pt x="56"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843" name="Freeform 1218"/>
              <p:cNvSpPr>
                <a:spLocks noEditPoints="1"/>
              </p:cNvSpPr>
              <p:nvPr/>
            </p:nvSpPr>
            <p:spPr bwMode="auto">
              <a:xfrm flipV="1">
                <a:off x="2028" y="2119"/>
                <a:ext cx="78" cy="11"/>
              </a:xfrm>
              <a:custGeom>
                <a:avLst/>
                <a:gdLst>
                  <a:gd name="T0" fmla="*/ 10 w 78"/>
                  <a:gd name="T1" fmla="*/ 0 h 11"/>
                  <a:gd name="T2" fmla="*/ 0 w 78"/>
                  <a:gd name="T3" fmla="*/ 0 h 11"/>
                  <a:gd name="T4" fmla="*/ 0 w 78"/>
                  <a:gd name="T5" fmla="*/ 11 h 11"/>
                  <a:gd name="T6" fmla="*/ 10 w 78"/>
                  <a:gd name="T7" fmla="*/ 11 h 11"/>
                  <a:gd name="T8" fmla="*/ 10 w 78"/>
                  <a:gd name="T9" fmla="*/ 0 h 11"/>
                  <a:gd name="T10" fmla="*/ 78 w 78"/>
                  <a:gd name="T11" fmla="*/ 0 h 11"/>
                  <a:gd name="T12" fmla="*/ 22 w 78"/>
                  <a:gd name="T13" fmla="*/ 0 h 11"/>
                  <a:gd name="T14" fmla="*/ 22 w 78"/>
                  <a:gd name="T15" fmla="*/ 11 h 11"/>
                  <a:gd name="T16" fmla="*/ 78 w 78"/>
                  <a:gd name="T17" fmla="*/ 11 h 11"/>
                  <a:gd name="T18" fmla="*/ 78 w 78"/>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
                  <a:gd name="T31" fmla="*/ 0 h 11"/>
                  <a:gd name="T32" fmla="*/ 78 w 78"/>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 h="11">
                    <a:moveTo>
                      <a:pt x="10" y="0"/>
                    </a:moveTo>
                    <a:lnTo>
                      <a:pt x="0" y="0"/>
                    </a:lnTo>
                    <a:lnTo>
                      <a:pt x="0" y="11"/>
                    </a:lnTo>
                    <a:lnTo>
                      <a:pt x="10" y="11"/>
                    </a:lnTo>
                    <a:lnTo>
                      <a:pt x="10" y="0"/>
                    </a:lnTo>
                    <a:close/>
                    <a:moveTo>
                      <a:pt x="78" y="0"/>
                    </a:moveTo>
                    <a:lnTo>
                      <a:pt x="22" y="0"/>
                    </a:lnTo>
                    <a:lnTo>
                      <a:pt x="22" y="11"/>
                    </a:lnTo>
                    <a:lnTo>
                      <a:pt x="78" y="11"/>
                    </a:lnTo>
                    <a:lnTo>
                      <a:pt x="78"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844" name="Freeform 1219"/>
              <p:cNvSpPr>
                <a:spLocks noEditPoints="1"/>
              </p:cNvSpPr>
              <p:nvPr/>
            </p:nvSpPr>
            <p:spPr bwMode="auto">
              <a:xfrm flipV="1">
                <a:off x="2028" y="2063"/>
                <a:ext cx="79" cy="48"/>
              </a:xfrm>
              <a:custGeom>
                <a:avLst/>
                <a:gdLst>
                  <a:gd name="T0" fmla="*/ 78 w 79"/>
                  <a:gd name="T1" fmla="*/ 38 h 48"/>
                  <a:gd name="T2" fmla="*/ 70 w 79"/>
                  <a:gd name="T3" fmla="*/ 38 h 48"/>
                  <a:gd name="T4" fmla="*/ 79 w 79"/>
                  <a:gd name="T5" fmla="*/ 23 h 48"/>
                  <a:gd name="T6" fmla="*/ 75 w 79"/>
                  <a:gd name="T7" fmla="*/ 11 h 48"/>
                  <a:gd name="T8" fmla="*/ 65 w 79"/>
                  <a:gd name="T9" fmla="*/ 3 h 48"/>
                  <a:gd name="T10" fmla="*/ 50 w 79"/>
                  <a:gd name="T11" fmla="*/ 0 h 48"/>
                  <a:gd name="T12" fmla="*/ 35 w 79"/>
                  <a:gd name="T13" fmla="*/ 2 h 48"/>
                  <a:gd name="T14" fmla="*/ 24 w 79"/>
                  <a:gd name="T15" fmla="*/ 11 h 48"/>
                  <a:gd name="T16" fmla="*/ 21 w 79"/>
                  <a:gd name="T17" fmla="*/ 23 h 48"/>
                  <a:gd name="T18" fmla="*/ 23 w 79"/>
                  <a:gd name="T19" fmla="*/ 32 h 48"/>
                  <a:gd name="T20" fmla="*/ 29 w 79"/>
                  <a:gd name="T21" fmla="*/ 38 h 48"/>
                  <a:gd name="T22" fmla="*/ 0 w 79"/>
                  <a:gd name="T23" fmla="*/ 38 h 48"/>
                  <a:gd name="T24" fmla="*/ 0 w 79"/>
                  <a:gd name="T25" fmla="*/ 48 h 48"/>
                  <a:gd name="T26" fmla="*/ 78 w 79"/>
                  <a:gd name="T27" fmla="*/ 48 h 48"/>
                  <a:gd name="T28" fmla="*/ 78 w 79"/>
                  <a:gd name="T29" fmla="*/ 38 h 48"/>
                  <a:gd name="T30" fmla="*/ 50 w 79"/>
                  <a:gd name="T31" fmla="*/ 10 h 48"/>
                  <a:gd name="T32" fmla="*/ 65 w 79"/>
                  <a:gd name="T33" fmla="*/ 14 h 48"/>
                  <a:gd name="T34" fmla="*/ 70 w 79"/>
                  <a:gd name="T35" fmla="*/ 24 h 48"/>
                  <a:gd name="T36" fmla="*/ 65 w 79"/>
                  <a:gd name="T37" fmla="*/ 34 h 48"/>
                  <a:gd name="T38" fmla="*/ 51 w 79"/>
                  <a:gd name="T39" fmla="*/ 38 h 48"/>
                  <a:gd name="T40" fmla="*/ 35 w 79"/>
                  <a:gd name="T41" fmla="*/ 34 h 48"/>
                  <a:gd name="T42" fmla="*/ 30 w 79"/>
                  <a:gd name="T43" fmla="*/ 24 h 48"/>
                  <a:gd name="T44" fmla="*/ 35 w 79"/>
                  <a:gd name="T45" fmla="*/ 14 h 48"/>
                  <a:gd name="T46" fmla="*/ 50 w 79"/>
                  <a:gd name="T47" fmla="*/ 10 h 4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9"/>
                  <a:gd name="T73" fmla="*/ 0 h 48"/>
                  <a:gd name="T74" fmla="*/ 79 w 79"/>
                  <a:gd name="T75" fmla="*/ 48 h 4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9" h="48">
                    <a:moveTo>
                      <a:pt x="78" y="38"/>
                    </a:moveTo>
                    <a:lnTo>
                      <a:pt x="70" y="38"/>
                    </a:lnTo>
                    <a:cubicBezTo>
                      <a:pt x="76" y="34"/>
                      <a:pt x="79" y="29"/>
                      <a:pt x="79" y="23"/>
                    </a:cubicBezTo>
                    <a:cubicBezTo>
                      <a:pt x="79" y="18"/>
                      <a:pt x="78" y="15"/>
                      <a:pt x="75" y="11"/>
                    </a:cubicBezTo>
                    <a:cubicBezTo>
                      <a:pt x="73" y="7"/>
                      <a:pt x="70" y="5"/>
                      <a:pt x="65" y="3"/>
                    </a:cubicBezTo>
                    <a:cubicBezTo>
                      <a:pt x="61" y="1"/>
                      <a:pt x="56" y="0"/>
                      <a:pt x="50" y="0"/>
                    </a:cubicBezTo>
                    <a:cubicBezTo>
                      <a:pt x="44" y="0"/>
                      <a:pt x="39" y="1"/>
                      <a:pt x="35" y="2"/>
                    </a:cubicBezTo>
                    <a:cubicBezTo>
                      <a:pt x="30" y="4"/>
                      <a:pt x="27" y="7"/>
                      <a:pt x="24" y="11"/>
                    </a:cubicBezTo>
                    <a:cubicBezTo>
                      <a:pt x="22" y="14"/>
                      <a:pt x="21" y="18"/>
                      <a:pt x="21" y="23"/>
                    </a:cubicBezTo>
                    <a:cubicBezTo>
                      <a:pt x="21" y="26"/>
                      <a:pt x="21" y="29"/>
                      <a:pt x="23" y="32"/>
                    </a:cubicBezTo>
                    <a:cubicBezTo>
                      <a:pt x="25" y="34"/>
                      <a:pt x="27" y="36"/>
                      <a:pt x="29" y="38"/>
                    </a:cubicBezTo>
                    <a:lnTo>
                      <a:pt x="0" y="38"/>
                    </a:lnTo>
                    <a:lnTo>
                      <a:pt x="0" y="48"/>
                    </a:lnTo>
                    <a:lnTo>
                      <a:pt x="78" y="48"/>
                    </a:lnTo>
                    <a:lnTo>
                      <a:pt x="78" y="38"/>
                    </a:lnTo>
                    <a:close/>
                    <a:moveTo>
                      <a:pt x="50" y="10"/>
                    </a:moveTo>
                    <a:cubicBezTo>
                      <a:pt x="57" y="10"/>
                      <a:pt x="62" y="11"/>
                      <a:pt x="65" y="14"/>
                    </a:cubicBezTo>
                    <a:cubicBezTo>
                      <a:pt x="68" y="17"/>
                      <a:pt x="70" y="20"/>
                      <a:pt x="70" y="24"/>
                    </a:cubicBezTo>
                    <a:cubicBezTo>
                      <a:pt x="70" y="28"/>
                      <a:pt x="69" y="31"/>
                      <a:pt x="65" y="34"/>
                    </a:cubicBezTo>
                    <a:cubicBezTo>
                      <a:pt x="62" y="36"/>
                      <a:pt x="57" y="38"/>
                      <a:pt x="51" y="38"/>
                    </a:cubicBezTo>
                    <a:cubicBezTo>
                      <a:pt x="43" y="38"/>
                      <a:pt x="38" y="36"/>
                      <a:pt x="35" y="34"/>
                    </a:cubicBezTo>
                    <a:cubicBezTo>
                      <a:pt x="31" y="31"/>
                      <a:pt x="30" y="28"/>
                      <a:pt x="30" y="24"/>
                    </a:cubicBezTo>
                    <a:cubicBezTo>
                      <a:pt x="30" y="20"/>
                      <a:pt x="31" y="16"/>
                      <a:pt x="35" y="14"/>
                    </a:cubicBezTo>
                    <a:cubicBezTo>
                      <a:pt x="38" y="11"/>
                      <a:pt x="43" y="10"/>
                      <a:pt x="50"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845" name="Freeform 1220"/>
              <p:cNvSpPr>
                <a:spLocks noEditPoints="1"/>
              </p:cNvSpPr>
              <p:nvPr/>
            </p:nvSpPr>
            <p:spPr bwMode="auto">
              <a:xfrm flipV="1">
                <a:off x="2028" y="2037"/>
                <a:ext cx="78" cy="10"/>
              </a:xfrm>
              <a:custGeom>
                <a:avLst/>
                <a:gdLst>
                  <a:gd name="T0" fmla="*/ 10 w 78"/>
                  <a:gd name="T1" fmla="*/ 0 h 10"/>
                  <a:gd name="T2" fmla="*/ 0 w 78"/>
                  <a:gd name="T3" fmla="*/ 0 h 10"/>
                  <a:gd name="T4" fmla="*/ 0 w 78"/>
                  <a:gd name="T5" fmla="*/ 10 h 10"/>
                  <a:gd name="T6" fmla="*/ 10 w 78"/>
                  <a:gd name="T7" fmla="*/ 10 h 10"/>
                  <a:gd name="T8" fmla="*/ 10 w 78"/>
                  <a:gd name="T9" fmla="*/ 0 h 10"/>
                  <a:gd name="T10" fmla="*/ 78 w 78"/>
                  <a:gd name="T11" fmla="*/ 0 h 10"/>
                  <a:gd name="T12" fmla="*/ 22 w 78"/>
                  <a:gd name="T13" fmla="*/ 0 h 10"/>
                  <a:gd name="T14" fmla="*/ 22 w 78"/>
                  <a:gd name="T15" fmla="*/ 10 h 10"/>
                  <a:gd name="T16" fmla="*/ 78 w 78"/>
                  <a:gd name="T17" fmla="*/ 10 h 10"/>
                  <a:gd name="T18" fmla="*/ 78 w 78"/>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
                  <a:gd name="T31" fmla="*/ 0 h 10"/>
                  <a:gd name="T32" fmla="*/ 78 w 78"/>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 h="10">
                    <a:moveTo>
                      <a:pt x="10" y="0"/>
                    </a:moveTo>
                    <a:lnTo>
                      <a:pt x="0" y="0"/>
                    </a:lnTo>
                    <a:lnTo>
                      <a:pt x="0" y="10"/>
                    </a:lnTo>
                    <a:lnTo>
                      <a:pt x="10" y="10"/>
                    </a:lnTo>
                    <a:lnTo>
                      <a:pt x="10" y="0"/>
                    </a:lnTo>
                    <a:close/>
                    <a:moveTo>
                      <a:pt x="78" y="0"/>
                    </a:moveTo>
                    <a:lnTo>
                      <a:pt x="22" y="0"/>
                    </a:lnTo>
                    <a:lnTo>
                      <a:pt x="22" y="10"/>
                    </a:lnTo>
                    <a:lnTo>
                      <a:pt x="78" y="10"/>
                    </a:lnTo>
                    <a:lnTo>
                      <a:pt x="78"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846" name="Freeform 1221"/>
              <p:cNvSpPr>
                <a:spLocks/>
              </p:cNvSpPr>
              <p:nvPr/>
            </p:nvSpPr>
            <p:spPr bwMode="auto">
              <a:xfrm flipV="1">
                <a:off x="2050" y="1981"/>
                <a:ext cx="56" cy="48"/>
              </a:xfrm>
              <a:custGeom>
                <a:avLst/>
                <a:gdLst>
                  <a:gd name="T0" fmla="*/ 56 w 56"/>
                  <a:gd name="T1" fmla="*/ 0 h 48"/>
                  <a:gd name="T2" fmla="*/ 48 w 56"/>
                  <a:gd name="T3" fmla="*/ 0 h 48"/>
                  <a:gd name="T4" fmla="*/ 8 w 56"/>
                  <a:gd name="T5" fmla="*/ 33 h 48"/>
                  <a:gd name="T6" fmla="*/ 9 w 56"/>
                  <a:gd name="T7" fmla="*/ 24 h 48"/>
                  <a:gd name="T8" fmla="*/ 9 w 56"/>
                  <a:gd name="T9" fmla="*/ 3 h 48"/>
                  <a:gd name="T10" fmla="*/ 0 w 56"/>
                  <a:gd name="T11" fmla="*/ 3 h 48"/>
                  <a:gd name="T12" fmla="*/ 0 w 56"/>
                  <a:gd name="T13" fmla="*/ 47 h 48"/>
                  <a:gd name="T14" fmla="*/ 6 w 56"/>
                  <a:gd name="T15" fmla="*/ 47 h 48"/>
                  <a:gd name="T16" fmla="*/ 42 w 56"/>
                  <a:gd name="T17" fmla="*/ 17 h 48"/>
                  <a:gd name="T18" fmla="*/ 48 w 56"/>
                  <a:gd name="T19" fmla="*/ 12 h 48"/>
                  <a:gd name="T20" fmla="*/ 47 w 56"/>
                  <a:gd name="T21" fmla="*/ 23 h 48"/>
                  <a:gd name="T22" fmla="*/ 47 w 56"/>
                  <a:gd name="T23" fmla="*/ 48 h 48"/>
                  <a:gd name="T24" fmla="*/ 56 w 56"/>
                  <a:gd name="T25" fmla="*/ 48 h 48"/>
                  <a:gd name="T26" fmla="*/ 56 w 56"/>
                  <a:gd name="T27" fmla="*/ 0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48"/>
                  <a:gd name="T44" fmla="*/ 56 w 56"/>
                  <a:gd name="T45" fmla="*/ 48 h 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48">
                    <a:moveTo>
                      <a:pt x="56" y="0"/>
                    </a:moveTo>
                    <a:lnTo>
                      <a:pt x="48" y="0"/>
                    </a:lnTo>
                    <a:lnTo>
                      <a:pt x="8" y="33"/>
                    </a:lnTo>
                    <a:cubicBezTo>
                      <a:pt x="8" y="29"/>
                      <a:pt x="9" y="26"/>
                      <a:pt x="9" y="24"/>
                    </a:cubicBezTo>
                    <a:lnTo>
                      <a:pt x="9" y="3"/>
                    </a:lnTo>
                    <a:lnTo>
                      <a:pt x="0" y="3"/>
                    </a:lnTo>
                    <a:lnTo>
                      <a:pt x="0" y="47"/>
                    </a:lnTo>
                    <a:lnTo>
                      <a:pt x="6" y="47"/>
                    </a:lnTo>
                    <a:lnTo>
                      <a:pt x="42" y="17"/>
                    </a:lnTo>
                    <a:lnTo>
                      <a:pt x="48" y="12"/>
                    </a:lnTo>
                    <a:cubicBezTo>
                      <a:pt x="47" y="16"/>
                      <a:pt x="47" y="20"/>
                      <a:pt x="47" y="23"/>
                    </a:cubicBezTo>
                    <a:lnTo>
                      <a:pt x="47" y="48"/>
                    </a:lnTo>
                    <a:lnTo>
                      <a:pt x="56" y="48"/>
                    </a:lnTo>
                    <a:lnTo>
                      <a:pt x="56"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847" name="Freeform 1222"/>
              <p:cNvSpPr>
                <a:spLocks noEditPoints="1"/>
              </p:cNvSpPr>
              <p:nvPr/>
            </p:nvSpPr>
            <p:spPr bwMode="auto">
              <a:xfrm flipV="1">
                <a:off x="2049" y="1924"/>
                <a:ext cx="58" cy="51"/>
              </a:xfrm>
              <a:custGeom>
                <a:avLst/>
                <a:gdLst>
                  <a:gd name="T0" fmla="*/ 40 w 58"/>
                  <a:gd name="T1" fmla="*/ 41 h 51"/>
                  <a:gd name="T2" fmla="*/ 41 w 58"/>
                  <a:gd name="T3" fmla="*/ 51 h 51"/>
                  <a:gd name="T4" fmla="*/ 54 w 58"/>
                  <a:gd name="T5" fmla="*/ 43 h 51"/>
                  <a:gd name="T6" fmla="*/ 58 w 58"/>
                  <a:gd name="T7" fmla="*/ 26 h 51"/>
                  <a:gd name="T8" fmla="*/ 51 w 58"/>
                  <a:gd name="T9" fmla="*/ 7 h 51"/>
                  <a:gd name="T10" fmla="*/ 29 w 58"/>
                  <a:gd name="T11" fmla="*/ 0 h 51"/>
                  <a:gd name="T12" fmla="*/ 7 w 58"/>
                  <a:gd name="T13" fmla="*/ 7 h 51"/>
                  <a:gd name="T14" fmla="*/ 0 w 58"/>
                  <a:gd name="T15" fmla="*/ 26 h 51"/>
                  <a:gd name="T16" fmla="*/ 7 w 58"/>
                  <a:gd name="T17" fmla="*/ 44 h 51"/>
                  <a:gd name="T18" fmla="*/ 29 w 58"/>
                  <a:gd name="T19" fmla="*/ 51 h 51"/>
                  <a:gd name="T20" fmla="*/ 31 w 58"/>
                  <a:gd name="T21" fmla="*/ 51 h 51"/>
                  <a:gd name="T22" fmla="*/ 31 w 58"/>
                  <a:gd name="T23" fmla="*/ 10 h 51"/>
                  <a:gd name="T24" fmla="*/ 44 w 58"/>
                  <a:gd name="T25" fmla="*/ 15 h 51"/>
                  <a:gd name="T26" fmla="*/ 49 w 58"/>
                  <a:gd name="T27" fmla="*/ 27 h 51"/>
                  <a:gd name="T28" fmla="*/ 47 w 58"/>
                  <a:gd name="T29" fmla="*/ 35 h 51"/>
                  <a:gd name="T30" fmla="*/ 40 w 58"/>
                  <a:gd name="T31" fmla="*/ 41 h 51"/>
                  <a:gd name="T32" fmla="*/ 22 w 58"/>
                  <a:gd name="T33" fmla="*/ 10 h 51"/>
                  <a:gd name="T34" fmla="*/ 22 w 58"/>
                  <a:gd name="T35" fmla="*/ 41 h 51"/>
                  <a:gd name="T36" fmla="*/ 13 w 58"/>
                  <a:gd name="T37" fmla="*/ 38 h 51"/>
                  <a:gd name="T38" fmla="*/ 9 w 58"/>
                  <a:gd name="T39" fmla="*/ 26 h 51"/>
                  <a:gd name="T40" fmla="*/ 12 w 58"/>
                  <a:gd name="T41" fmla="*/ 15 h 51"/>
                  <a:gd name="T42" fmla="*/ 22 w 58"/>
                  <a:gd name="T43" fmla="*/ 10 h 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
                  <a:gd name="T67" fmla="*/ 0 h 51"/>
                  <a:gd name="T68" fmla="*/ 58 w 58"/>
                  <a:gd name="T69" fmla="*/ 51 h 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 h="51">
                    <a:moveTo>
                      <a:pt x="40" y="41"/>
                    </a:moveTo>
                    <a:lnTo>
                      <a:pt x="41" y="51"/>
                    </a:lnTo>
                    <a:cubicBezTo>
                      <a:pt x="47" y="50"/>
                      <a:pt x="51" y="47"/>
                      <a:pt x="54" y="43"/>
                    </a:cubicBezTo>
                    <a:cubicBezTo>
                      <a:pt x="57" y="38"/>
                      <a:pt x="58" y="33"/>
                      <a:pt x="58" y="26"/>
                    </a:cubicBezTo>
                    <a:cubicBezTo>
                      <a:pt x="58" y="18"/>
                      <a:pt x="56" y="12"/>
                      <a:pt x="51" y="7"/>
                    </a:cubicBezTo>
                    <a:cubicBezTo>
                      <a:pt x="46" y="2"/>
                      <a:pt x="38" y="0"/>
                      <a:pt x="29" y="0"/>
                    </a:cubicBezTo>
                    <a:cubicBezTo>
                      <a:pt x="20" y="0"/>
                      <a:pt x="13" y="2"/>
                      <a:pt x="7" y="7"/>
                    </a:cubicBezTo>
                    <a:cubicBezTo>
                      <a:pt x="2" y="12"/>
                      <a:pt x="0" y="18"/>
                      <a:pt x="0" y="26"/>
                    </a:cubicBezTo>
                    <a:cubicBezTo>
                      <a:pt x="0" y="33"/>
                      <a:pt x="2" y="40"/>
                      <a:pt x="7" y="44"/>
                    </a:cubicBezTo>
                    <a:cubicBezTo>
                      <a:pt x="12" y="49"/>
                      <a:pt x="19" y="51"/>
                      <a:pt x="29" y="51"/>
                    </a:cubicBezTo>
                    <a:cubicBezTo>
                      <a:pt x="29" y="51"/>
                      <a:pt x="30" y="51"/>
                      <a:pt x="31" y="51"/>
                    </a:cubicBezTo>
                    <a:lnTo>
                      <a:pt x="31" y="10"/>
                    </a:lnTo>
                    <a:cubicBezTo>
                      <a:pt x="37" y="10"/>
                      <a:pt x="41" y="12"/>
                      <a:pt x="44" y="15"/>
                    </a:cubicBezTo>
                    <a:cubicBezTo>
                      <a:pt x="48" y="18"/>
                      <a:pt x="49" y="22"/>
                      <a:pt x="49" y="27"/>
                    </a:cubicBezTo>
                    <a:cubicBezTo>
                      <a:pt x="49" y="30"/>
                      <a:pt x="48" y="33"/>
                      <a:pt x="47" y="35"/>
                    </a:cubicBezTo>
                    <a:cubicBezTo>
                      <a:pt x="46" y="38"/>
                      <a:pt x="43" y="40"/>
                      <a:pt x="40" y="41"/>
                    </a:cubicBezTo>
                    <a:close/>
                    <a:moveTo>
                      <a:pt x="22" y="10"/>
                    </a:moveTo>
                    <a:lnTo>
                      <a:pt x="22" y="41"/>
                    </a:lnTo>
                    <a:cubicBezTo>
                      <a:pt x="18" y="41"/>
                      <a:pt x="15" y="40"/>
                      <a:pt x="13" y="38"/>
                    </a:cubicBezTo>
                    <a:cubicBezTo>
                      <a:pt x="10" y="35"/>
                      <a:pt x="9" y="31"/>
                      <a:pt x="9" y="26"/>
                    </a:cubicBezTo>
                    <a:cubicBezTo>
                      <a:pt x="9" y="21"/>
                      <a:pt x="10" y="18"/>
                      <a:pt x="12" y="15"/>
                    </a:cubicBezTo>
                    <a:cubicBezTo>
                      <a:pt x="15" y="12"/>
                      <a:pt x="18" y="10"/>
                      <a:pt x="22"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848" name="Freeform 1223"/>
              <p:cNvSpPr>
                <a:spLocks noEditPoints="1"/>
              </p:cNvSpPr>
              <p:nvPr/>
            </p:nvSpPr>
            <p:spPr bwMode="auto">
              <a:xfrm flipV="1">
                <a:off x="2028" y="1867"/>
                <a:ext cx="79" cy="49"/>
              </a:xfrm>
              <a:custGeom>
                <a:avLst/>
                <a:gdLst>
                  <a:gd name="T0" fmla="*/ 78 w 79"/>
                  <a:gd name="T1" fmla="*/ 39 h 49"/>
                  <a:gd name="T2" fmla="*/ 70 w 79"/>
                  <a:gd name="T3" fmla="*/ 39 h 49"/>
                  <a:gd name="T4" fmla="*/ 79 w 79"/>
                  <a:gd name="T5" fmla="*/ 24 h 49"/>
                  <a:gd name="T6" fmla="*/ 75 w 79"/>
                  <a:gd name="T7" fmla="*/ 12 h 49"/>
                  <a:gd name="T8" fmla="*/ 65 w 79"/>
                  <a:gd name="T9" fmla="*/ 3 h 49"/>
                  <a:gd name="T10" fmla="*/ 50 w 79"/>
                  <a:gd name="T11" fmla="*/ 0 h 49"/>
                  <a:gd name="T12" fmla="*/ 35 w 79"/>
                  <a:gd name="T13" fmla="*/ 3 h 49"/>
                  <a:gd name="T14" fmla="*/ 24 w 79"/>
                  <a:gd name="T15" fmla="*/ 11 h 49"/>
                  <a:gd name="T16" fmla="*/ 21 w 79"/>
                  <a:gd name="T17" fmla="*/ 23 h 49"/>
                  <a:gd name="T18" fmla="*/ 23 w 79"/>
                  <a:gd name="T19" fmla="*/ 32 h 49"/>
                  <a:gd name="T20" fmla="*/ 29 w 79"/>
                  <a:gd name="T21" fmla="*/ 39 h 49"/>
                  <a:gd name="T22" fmla="*/ 0 w 79"/>
                  <a:gd name="T23" fmla="*/ 39 h 49"/>
                  <a:gd name="T24" fmla="*/ 0 w 79"/>
                  <a:gd name="T25" fmla="*/ 49 h 49"/>
                  <a:gd name="T26" fmla="*/ 78 w 79"/>
                  <a:gd name="T27" fmla="*/ 49 h 49"/>
                  <a:gd name="T28" fmla="*/ 78 w 79"/>
                  <a:gd name="T29" fmla="*/ 39 h 49"/>
                  <a:gd name="T30" fmla="*/ 50 w 79"/>
                  <a:gd name="T31" fmla="*/ 10 h 49"/>
                  <a:gd name="T32" fmla="*/ 65 w 79"/>
                  <a:gd name="T33" fmla="*/ 15 h 49"/>
                  <a:gd name="T34" fmla="*/ 70 w 79"/>
                  <a:gd name="T35" fmla="*/ 25 h 49"/>
                  <a:gd name="T36" fmla="*/ 65 w 79"/>
                  <a:gd name="T37" fmla="*/ 35 h 49"/>
                  <a:gd name="T38" fmla="*/ 51 w 79"/>
                  <a:gd name="T39" fmla="*/ 39 h 49"/>
                  <a:gd name="T40" fmla="*/ 35 w 79"/>
                  <a:gd name="T41" fmla="*/ 34 h 49"/>
                  <a:gd name="T42" fmla="*/ 30 w 79"/>
                  <a:gd name="T43" fmla="*/ 24 h 49"/>
                  <a:gd name="T44" fmla="*/ 35 w 79"/>
                  <a:gd name="T45" fmla="*/ 14 h 49"/>
                  <a:gd name="T46" fmla="*/ 50 w 79"/>
                  <a:gd name="T47" fmla="*/ 10 h 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9"/>
                  <a:gd name="T73" fmla="*/ 0 h 49"/>
                  <a:gd name="T74" fmla="*/ 79 w 79"/>
                  <a:gd name="T75" fmla="*/ 49 h 4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9" h="49">
                    <a:moveTo>
                      <a:pt x="78" y="39"/>
                    </a:moveTo>
                    <a:lnTo>
                      <a:pt x="70" y="39"/>
                    </a:lnTo>
                    <a:cubicBezTo>
                      <a:pt x="76" y="35"/>
                      <a:pt x="79" y="30"/>
                      <a:pt x="79" y="24"/>
                    </a:cubicBezTo>
                    <a:cubicBezTo>
                      <a:pt x="79" y="19"/>
                      <a:pt x="78" y="15"/>
                      <a:pt x="75" y="12"/>
                    </a:cubicBezTo>
                    <a:cubicBezTo>
                      <a:pt x="73" y="8"/>
                      <a:pt x="70" y="5"/>
                      <a:pt x="65" y="3"/>
                    </a:cubicBezTo>
                    <a:cubicBezTo>
                      <a:pt x="61" y="1"/>
                      <a:pt x="56" y="0"/>
                      <a:pt x="50" y="0"/>
                    </a:cubicBezTo>
                    <a:cubicBezTo>
                      <a:pt x="44" y="0"/>
                      <a:pt x="39" y="1"/>
                      <a:pt x="35" y="3"/>
                    </a:cubicBezTo>
                    <a:cubicBezTo>
                      <a:pt x="30" y="5"/>
                      <a:pt x="27" y="8"/>
                      <a:pt x="24" y="11"/>
                    </a:cubicBezTo>
                    <a:cubicBezTo>
                      <a:pt x="22" y="15"/>
                      <a:pt x="21" y="19"/>
                      <a:pt x="21" y="23"/>
                    </a:cubicBezTo>
                    <a:cubicBezTo>
                      <a:pt x="21" y="27"/>
                      <a:pt x="21" y="30"/>
                      <a:pt x="23" y="32"/>
                    </a:cubicBezTo>
                    <a:cubicBezTo>
                      <a:pt x="25" y="35"/>
                      <a:pt x="27" y="37"/>
                      <a:pt x="29" y="39"/>
                    </a:cubicBezTo>
                    <a:lnTo>
                      <a:pt x="0" y="39"/>
                    </a:lnTo>
                    <a:lnTo>
                      <a:pt x="0" y="49"/>
                    </a:lnTo>
                    <a:lnTo>
                      <a:pt x="78" y="49"/>
                    </a:lnTo>
                    <a:lnTo>
                      <a:pt x="78" y="39"/>
                    </a:lnTo>
                    <a:close/>
                    <a:moveTo>
                      <a:pt x="50" y="10"/>
                    </a:moveTo>
                    <a:cubicBezTo>
                      <a:pt x="57" y="10"/>
                      <a:pt x="62" y="12"/>
                      <a:pt x="65" y="15"/>
                    </a:cubicBezTo>
                    <a:cubicBezTo>
                      <a:pt x="68" y="18"/>
                      <a:pt x="70" y="21"/>
                      <a:pt x="70" y="25"/>
                    </a:cubicBezTo>
                    <a:cubicBezTo>
                      <a:pt x="70" y="29"/>
                      <a:pt x="69" y="32"/>
                      <a:pt x="65" y="35"/>
                    </a:cubicBezTo>
                    <a:cubicBezTo>
                      <a:pt x="62" y="37"/>
                      <a:pt x="57" y="39"/>
                      <a:pt x="51" y="39"/>
                    </a:cubicBezTo>
                    <a:cubicBezTo>
                      <a:pt x="43" y="39"/>
                      <a:pt x="38" y="37"/>
                      <a:pt x="35" y="34"/>
                    </a:cubicBezTo>
                    <a:cubicBezTo>
                      <a:pt x="31" y="32"/>
                      <a:pt x="30" y="28"/>
                      <a:pt x="30" y="24"/>
                    </a:cubicBezTo>
                    <a:cubicBezTo>
                      <a:pt x="30" y="20"/>
                      <a:pt x="31" y="17"/>
                      <a:pt x="35" y="14"/>
                    </a:cubicBezTo>
                    <a:cubicBezTo>
                      <a:pt x="38" y="12"/>
                      <a:pt x="43" y="10"/>
                      <a:pt x="50"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849" name="Freeform 1224"/>
              <p:cNvSpPr>
                <a:spLocks/>
              </p:cNvSpPr>
              <p:nvPr/>
            </p:nvSpPr>
            <p:spPr bwMode="auto">
              <a:xfrm flipV="1">
                <a:off x="2096" y="1839"/>
                <a:ext cx="26" cy="10"/>
              </a:xfrm>
              <a:custGeom>
                <a:avLst/>
                <a:gdLst>
                  <a:gd name="T0" fmla="*/ 10 w 26"/>
                  <a:gd name="T1" fmla="*/ 0 h 10"/>
                  <a:gd name="T2" fmla="*/ 0 w 26"/>
                  <a:gd name="T3" fmla="*/ 0 h 10"/>
                  <a:gd name="T4" fmla="*/ 0 w 26"/>
                  <a:gd name="T5" fmla="*/ 10 h 10"/>
                  <a:gd name="T6" fmla="*/ 10 w 26"/>
                  <a:gd name="T7" fmla="*/ 10 h 10"/>
                  <a:gd name="T8" fmla="*/ 20 w 26"/>
                  <a:gd name="T9" fmla="*/ 8 h 10"/>
                  <a:gd name="T10" fmla="*/ 26 w 26"/>
                  <a:gd name="T11" fmla="*/ 2 h 10"/>
                  <a:gd name="T12" fmla="*/ 22 w 26"/>
                  <a:gd name="T13" fmla="*/ 0 h 10"/>
                  <a:gd name="T14" fmla="*/ 18 w 26"/>
                  <a:gd name="T15" fmla="*/ 3 h 10"/>
                  <a:gd name="T16" fmla="*/ 10 w 26"/>
                  <a:gd name="T17" fmla="*/ 5 h 10"/>
                  <a:gd name="T18" fmla="*/ 10 w 26"/>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10"/>
                  <a:gd name="T32" fmla="*/ 26 w 26"/>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10">
                    <a:moveTo>
                      <a:pt x="10" y="0"/>
                    </a:moveTo>
                    <a:lnTo>
                      <a:pt x="0" y="0"/>
                    </a:lnTo>
                    <a:lnTo>
                      <a:pt x="0" y="10"/>
                    </a:lnTo>
                    <a:lnTo>
                      <a:pt x="10" y="10"/>
                    </a:lnTo>
                    <a:cubicBezTo>
                      <a:pt x="14" y="10"/>
                      <a:pt x="17" y="9"/>
                      <a:pt x="20" y="8"/>
                    </a:cubicBezTo>
                    <a:cubicBezTo>
                      <a:pt x="22" y="7"/>
                      <a:pt x="24" y="5"/>
                      <a:pt x="26" y="2"/>
                    </a:cubicBezTo>
                    <a:lnTo>
                      <a:pt x="22" y="0"/>
                    </a:lnTo>
                    <a:cubicBezTo>
                      <a:pt x="21" y="1"/>
                      <a:pt x="20" y="3"/>
                      <a:pt x="18" y="3"/>
                    </a:cubicBezTo>
                    <a:cubicBezTo>
                      <a:pt x="16" y="4"/>
                      <a:pt x="14" y="5"/>
                      <a:pt x="10" y="5"/>
                    </a:cubicBezTo>
                    <a:lnTo>
                      <a:pt x="10"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850" name="Freeform 1225"/>
              <p:cNvSpPr>
                <a:spLocks/>
              </p:cNvSpPr>
              <p:nvPr/>
            </p:nvSpPr>
            <p:spPr bwMode="auto">
              <a:xfrm flipV="1">
                <a:off x="2028" y="1738"/>
                <a:ext cx="78" cy="52"/>
              </a:xfrm>
              <a:custGeom>
                <a:avLst/>
                <a:gdLst>
                  <a:gd name="T0" fmla="*/ 78 w 78"/>
                  <a:gd name="T1" fmla="*/ 0 h 52"/>
                  <a:gd name="T2" fmla="*/ 0 w 78"/>
                  <a:gd name="T3" fmla="*/ 0 h 52"/>
                  <a:gd name="T4" fmla="*/ 0 w 78"/>
                  <a:gd name="T5" fmla="*/ 52 h 52"/>
                  <a:gd name="T6" fmla="*/ 9 w 78"/>
                  <a:gd name="T7" fmla="*/ 52 h 52"/>
                  <a:gd name="T8" fmla="*/ 9 w 78"/>
                  <a:gd name="T9" fmla="*/ 10 h 52"/>
                  <a:gd name="T10" fmla="*/ 34 w 78"/>
                  <a:gd name="T11" fmla="*/ 10 h 52"/>
                  <a:gd name="T12" fmla="*/ 34 w 78"/>
                  <a:gd name="T13" fmla="*/ 45 h 52"/>
                  <a:gd name="T14" fmla="*/ 43 w 78"/>
                  <a:gd name="T15" fmla="*/ 45 h 52"/>
                  <a:gd name="T16" fmla="*/ 43 w 78"/>
                  <a:gd name="T17" fmla="*/ 10 h 52"/>
                  <a:gd name="T18" fmla="*/ 78 w 78"/>
                  <a:gd name="T19" fmla="*/ 10 h 52"/>
                  <a:gd name="T20" fmla="*/ 78 w 78"/>
                  <a:gd name="T21" fmla="*/ 0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8"/>
                  <a:gd name="T34" fmla="*/ 0 h 52"/>
                  <a:gd name="T35" fmla="*/ 78 w 78"/>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8" h="52">
                    <a:moveTo>
                      <a:pt x="78" y="0"/>
                    </a:moveTo>
                    <a:lnTo>
                      <a:pt x="0" y="0"/>
                    </a:lnTo>
                    <a:lnTo>
                      <a:pt x="0" y="52"/>
                    </a:lnTo>
                    <a:lnTo>
                      <a:pt x="9" y="52"/>
                    </a:lnTo>
                    <a:lnTo>
                      <a:pt x="9" y="10"/>
                    </a:lnTo>
                    <a:lnTo>
                      <a:pt x="34" y="10"/>
                    </a:lnTo>
                    <a:lnTo>
                      <a:pt x="34" y="45"/>
                    </a:lnTo>
                    <a:lnTo>
                      <a:pt x="43" y="45"/>
                    </a:lnTo>
                    <a:lnTo>
                      <a:pt x="43" y="10"/>
                    </a:lnTo>
                    <a:lnTo>
                      <a:pt x="78" y="10"/>
                    </a:lnTo>
                    <a:lnTo>
                      <a:pt x="78"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851" name="Freeform 1226"/>
              <p:cNvSpPr>
                <a:spLocks noEditPoints="1"/>
              </p:cNvSpPr>
              <p:nvPr/>
            </p:nvSpPr>
            <p:spPr bwMode="auto">
              <a:xfrm flipV="1">
                <a:off x="2049" y="1677"/>
                <a:ext cx="58" cy="52"/>
              </a:xfrm>
              <a:custGeom>
                <a:avLst/>
                <a:gdLst>
                  <a:gd name="T0" fmla="*/ 40 w 58"/>
                  <a:gd name="T1" fmla="*/ 42 h 52"/>
                  <a:gd name="T2" fmla="*/ 41 w 58"/>
                  <a:gd name="T3" fmla="*/ 52 h 52"/>
                  <a:gd name="T4" fmla="*/ 54 w 58"/>
                  <a:gd name="T5" fmla="*/ 43 h 52"/>
                  <a:gd name="T6" fmla="*/ 58 w 58"/>
                  <a:gd name="T7" fmla="*/ 27 h 52"/>
                  <a:gd name="T8" fmla="*/ 51 w 58"/>
                  <a:gd name="T9" fmla="*/ 7 h 52"/>
                  <a:gd name="T10" fmla="*/ 29 w 58"/>
                  <a:gd name="T11" fmla="*/ 0 h 52"/>
                  <a:gd name="T12" fmla="*/ 7 w 58"/>
                  <a:gd name="T13" fmla="*/ 7 h 52"/>
                  <a:gd name="T14" fmla="*/ 0 w 58"/>
                  <a:gd name="T15" fmla="*/ 26 h 52"/>
                  <a:gd name="T16" fmla="*/ 7 w 58"/>
                  <a:gd name="T17" fmla="*/ 45 h 52"/>
                  <a:gd name="T18" fmla="*/ 29 w 58"/>
                  <a:gd name="T19" fmla="*/ 52 h 52"/>
                  <a:gd name="T20" fmla="*/ 31 w 58"/>
                  <a:gd name="T21" fmla="*/ 52 h 52"/>
                  <a:gd name="T22" fmla="*/ 31 w 58"/>
                  <a:gd name="T23" fmla="*/ 10 h 52"/>
                  <a:gd name="T24" fmla="*/ 44 w 58"/>
                  <a:gd name="T25" fmla="*/ 15 h 52"/>
                  <a:gd name="T26" fmla="*/ 49 w 58"/>
                  <a:gd name="T27" fmla="*/ 27 h 52"/>
                  <a:gd name="T28" fmla="*/ 47 w 58"/>
                  <a:gd name="T29" fmla="*/ 36 h 52"/>
                  <a:gd name="T30" fmla="*/ 40 w 58"/>
                  <a:gd name="T31" fmla="*/ 42 h 52"/>
                  <a:gd name="T32" fmla="*/ 22 w 58"/>
                  <a:gd name="T33" fmla="*/ 10 h 52"/>
                  <a:gd name="T34" fmla="*/ 22 w 58"/>
                  <a:gd name="T35" fmla="*/ 42 h 52"/>
                  <a:gd name="T36" fmla="*/ 13 w 58"/>
                  <a:gd name="T37" fmla="*/ 38 h 52"/>
                  <a:gd name="T38" fmla="*/ 9 w 58"/>
                  <a:gd name="T39" fmla="*/ 26 h 52"/>
                  <a:gd name="T40" fmla="*/ 12 w 58"/>
                  <a:gd name="T41" fmla="*/ 15 h 52"/>
                  <a:gd name="T42" fmla="*/ 22 w 58"/>
                  <a:gd name="T43" fmla="*/ 10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
                  <a:gd name="T67" fmla="*/ 0 h 52"/>
                  <a:gd name="T68" fmla="*/ 58 w 5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 h="52">
                    <a:moveTo>
                      <a:pt x="40" y="42"/>
                    </a:moveTo>
                    <a:lnTo>
                      <a:pt x="41" y="52"/>
                    </a:lnTo>
                    <a:cubicBezTo>
                      <a:pt x="47" y="50"/>
                      <a:pt x="51" y="47"/>
                      <a:pt x="54" y="43"/>
                    </a:cubicBezTo>
                    <a:cubicBezTo>
                      <a:pt x="57" y="39"/>
                      <a:pt x="58" y="33"/>
                      <a:pt x="58" y="27"/>
                    </a:cubicBezTo>
                    <a:cubicBezTo>
                      <a:pt x="58" y="19"/>
                      <a:pt x="56" y="12"/>
                      <a:pt x="51" y="7"/>
                    </a:cubicBezTo>
                    <a:cubicBezTo>
                      <a:pt x="46" y="2"/>
                      <a:pt x="38" y="0"/>
                      <a:pt x="29" y="0"/>
                    </a:cubicBezTo>
                    <a:cubicBezTo>
                      <a:pt x="20" y="0"/>
                      <a:pt x="13" y="3"/>
                      <a:pt x="7" y="7"/>
                    </a:cubicBezTo>
                    <a:cubicBezTo>
                      <a:pt x="2" y="12"/>
                      <a:pt x="0" y="19"/>
                      <a:pt x="0" y="26"/>
                    </a:cubicBezTo>
                    <a:cubicBezTo>
                      <a:pt x="0" y="34"/>
                      <a:pt x="2" y="40"/>
                      <a:pt x="7" y="45"/>
                    </a:cubicBezTo>
                    <a:cubicBezTo>
                      <a:pt x="12" y="49"/>
                      <a:pt x="19" y="52"/>
                      <a:pt x="29" y="52"/>
                    </a:cubicBezTo>
                    <a:cubicBezTo>
                      <a:pt x="29" y="52"/>
                      <a:pt x="30" y="52"/>
                      <a:pt x="31" y="52"/>
                    </a:cubicBezTo>
                    <a:lnTo>
                      <a:pt x="31" y="10"/>
                    </a:lnTo>
                    <a:cubicBezTo>
                      <a:pt x="37" y="11"/>
                      <a:pt x="41" y="12"/>
                      <a:pt x="44" y="15"/>
                    </a:cubicBezTo>
                    <a:cubicBezTo>
                      <a:pt x="48" y="18"/>
                      <a:pt x="49" y="22"/>
                      <a:pt x="49" y="27"/>
                    </a:cubicBezTo>
                    <a:cubicBezTo>
                      <a:pt x="49" y="30"/>
                      <a:pt x="48" y="33"/>
                      <a:pt x="47" y="36"/>
                    </a:cubicBezTo>
                    <a:cubicBezTo>
                      <a:pt x="46" y="38"/>
                      <a:pt x="43" y="40"/>
                      <a:pt x="40" y="42"/>
                    </a:cubicBezTo>
                    <a:close/>
                    <a:moveTo>
                      <a:pt x="22" y="10"/>
                    </a:moveTo>
                    <a:lnTo>
                      <a:pt x="22" y="42"/>
                    </a:lnTo>
                    <a:cubicBezTo>
                      <a:pt x="18" y="41"/>
                      <a:pt x="15" y="40"/>
                      <a:pt x="13" y="38"/>
                    </a:cubicBezTo>
                    <a:cubicBezTo>
                      <a:pt x="10" y="35"/>
                      <a:pt x="9" y="31"/>
                      <a:pt x="9" y="26"/>
                    </a:cubicBezTo>
                    <a:cubicBezTo>
                      <a:pt x="9" y="22"/>
                      <a:pt x="10" y="18"/>
                      <a:pt x="12" y="15"/>
                    </a:cubicBezTo>
                    <a:cubicBezTo>
                      <a:pt x="15" y="12"/>
                      <a:pt x="18" y="11"/>
                      <a:pt x="22" y="10"/>
                    </a:cubicBezTo>
                    <a:close/>
                  </a:path>
                </a:pathLst>
              </a:custGeom>
              <a:solidFill>
                <a:srgbClr val="000000"/>
              </a:solidFill>
              <a:ln w="0" cap="rnd">
                <a:solidFill>
                  <a:srgbClr val="000000"/>
                </a:solidFill>
                <a:round/>
                <a:headEnd/>
                <a:tailEnd/>
              </a:ln>
            </p:spPr>
            <p:txBody>
              <a:bodyPr/>
              <a:lstStyle/>
              <a:p>
                <a:pPr eaLnBrk="0" hangingPunct="0"/>
                <a:endParaRPr lang="en-US"/>
              </a:p>
            </p:txBody>
          </p:sp>
        </p:grpSp>
        <p:sp>
          <p:nvSpPr>
            <p:cNvPr id="67596" name="Freeform 1228"/>
            <p:cNvSpPr>
              <a:spLocks/>
            </p:cNvSpPr>
            <p:nvPr/>
          </p:nvSpPr>
          <p:spPr bwMode="auto">
            <a:xfrm flipV="1">
              <a:off x="2028" y="1640"/>
              <a:ext cx="99" cy="26"/>
            </a:xfrm>
            <a:custGeom>
              <a:avLst/>
              <a:gdLst>
                <a:gd name="T0" fmla="*/ 99 w 99"/>
                <a:gd name="T1" fmla="*/ 19 h 26"/>
                <a:gd name="T2" fmla="*/ 77 w 99"/>
                <a:gd name="T3" fmla="*/ 6 h 26"/>
                <a:gd name="T4" fmla="*/ 50 w 99"/>
                <a:gd name="T5" fmla="*/ 0 h 26"/>
                <a:gd name="T6" fmla="*/ 26 w 99"/>
                <a:gd name="T7" fmla="*/ 4 h 26"/>
                <a:gd name="T8" fmla="*/ 0 w 99"/>
                <a:gd name="T9" fmla="*/ 19 h 26"/>
                <a:gd name="T10" fmla="*/ 0 w 99"/>
                <a:gd name="T11" fmla="*/ 26 h 26"/>
                <a:gd name="T12" fmla="*/ 16 w 99"/>
                <a:gd name="T13" fmla="*/ 18 h 26"/>
                <a:gd name="T14" fmla="*/ 31 w 99"/>
                <a:gd name="T15" fmla="*/ 12 h 26"/>
                <a:gd name="T16" fmla="*/ 50 w 99"/>
                <a:gd name="T17" fmla="*/ 10 h 26"/>
                <a:gd name="T18" fmla="*/ 99 w 99"/>
                <a:gd name="T19" fmla="*/ 26 h 26"/>
                <a:gd name="T20" fmla="*/ 99 w 99"/>
                <a:gd name="T21" fmla="*/ 19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9"/>
                <a:gd name="T34" fmla="*/ 0 h 26"/>
                <a:gd name="T35" fmla="*/ 99 w 99"/>
                <a:gd name="T36" fmla="*/ 26 h 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9" h="26">
                  <a:moveTo>
                    <a:pt x="99" y="19"/>
                  </a:moveTo>
                  <a:cubicBezTo>
                    <a:pt x="93" y="14"/>
                    <a:pt x="85" y="9"/>
                    <a:pt x="77" y="6"/>
                  </a:cubicBezTo>
                  <a:cubicBezTo>
                    <a:pt x="68" y="2"/>
                    <a:pt x="59" y="0"/>
                    <a:pt x="50" y="0"/>
                  </a:cubicBezTo>
                  <a:cubicBezTo>
                    <a:pt x="42" y="0"/>
                    <a:pt x="34" y="1"/>
                    <a:pt x="26" y="4"/>
                  </a:cubicBezTo>
                  <a:cubicBezTo>
                    <a:pt x="18" y="7"/>
                    <a:pt x="9" y="12"/>
                    <a:pt x="0" y="19"/>
                  </a:cubicBezTo>
                  <a:lnTo>
                    <a:pt x="0" y="26"/>
                  </a:lnTo>
                  <a:cubicBezTo>
                    <a:pt x="8" y="22"/>
                    <a:pt x="13" y="19"/>
                    <a:pt x="16" y="18"/>
                  </a:cubicBezTo>
                  <a:cubicBezTo>
                    <a:pt x="20" y="15"/>
                    <a:pt x="25" y="14"/>
                    <a:pt x="31" y="12"/>
                  </a:cubicBezTo>
                  <a:cubicBezTo>
                    <a:pt x="37" y="11"/>
                    <a:pt x="43" y="10"/>
                    <a:pt x="50" y="10"/>
                  </a:cubicBezTo>
                  <a:cubicBezTo>
                    <a:pt x="66" y="10"/>
                    <a:pt x="83" y="15"/>
                    <a:pt x="99" y="26"/>
                  </a:cubicBezTo>
                  <a:lnTo>
                    <a:pt x="99" y="19"/>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597" name="Rectangle 1229"/>
            <p:cNvSpPr>
              <a:spLocks noChangeArrowheads="1"/>
            </p:cNvSpPr>
            <p:nvPr/>
          </p:nvSpPr>
          <p:spPr bwMode="auto">
            <a:xfrm>
              <a:off x="2028" y="1616"/>
              <a:ext cx="78" cy="11"/>
            </a:xfrm>
            <a:prstGeom prst="rect">
              <a:avLst/>
            </a:prstGeom>
            <a:solidFill>
              <a:srgbClr val="000000"/>
            </a:solidFill>
            <a:ln w="0" cap="rnd">
              <a:solidFill>
                <a:srgbClr val="000000"/>
              </a:solidFill>
              <a:round/>
              <a:headEnd/>
              <a:tailEnd/>
            </a:ln>
          </p:spPr>
          <p:txBody>
            <a:bodyPr/>
            <a:lstStyle/>
            <a:p>
              <a:pPr eaLnBrk="0" hangingPunct="0"/>
              <a:endParaRPr lang="en-US"/>
            </a:p>
          </p:txBody>
        </p:sp>
        <p:sp>
          <p:nvSpPr>
            <p:cNvPr id="67598" name="Rectangle 1230"/>
            <p:cNvSpPr>
              <a:spLocks noChangeArrowheads="1"/>
            </p:cNvSpPr>
            <p:nvPr/>
          </p:nvSpPr>
          <p:spPr bwMode="auto">
            <a:xfrm>
              <a:off x="2028" y="1586"/>
              <a:ext cx="78" cy="10"/>
            </a:xfrm>
            <a:prstGeom prst="rect">
              <a:avLst/>
            </a:prstGeom>
            <a:solidFill>
              <a:srgbClr val="000000"/>
            </a:solidFill>
            <a:ln w="0" cap="rnd">
              <a:solidFill>
                <a:srgbClr val="000000"/>
              </a:solidFill>
              <a:round/>
              <a:headEnd/>
              <a:tailEnd/>
            </a:ln>
          </p:spPr>
          <p:txBody>
            <a:bodyPr/>
            <a:lstStyle/>
            <a:p>
              <a:pPr eaLnBrk="0" hangingPunct="0"/>
              <a:endParaRPr lang="en-US"/>
            </a:p>
          </p:txBody>
        </p:sp>
        <p:sp>
          <p:nvSpPr>
            <p:cNvPr id="67599" name="Freeform 1231"/>
            <p:cNvSpPr>
              <a:spLocks/>
            </p:cNvSpPr>
            <p:nvPr/>
          </p:nvSpPr>
          <p:spPr bwMode="auto">
            <a:xfrm flipV="1">
              <a:off x="2028" y="1547"/>
              <a:ext cx="99" cy="26"/>
            </a:xfrm>
            <a:custGeom>
              <a:avLst/>
              <a:gdLst>
                <a:gd name="T0" fmla="*/ 99 w 99"/>
                <a:gd name="T1" fmla="*/ 7 h 26"/>
                <a:gd name="T2" fmla="*/ 99 w 99"/>
                <a:gd name="T3" fmla="*/ 0 h 26"/>
                <a:gd name="T4" fmla="*/ 50 w 99"/>
                <a:gd name="T5" fmla="*/ 16 h 26"/>
                <a:gd name="T6" fmla="*/ 31 w 99"/>
                <a:gd name="T7" fmla="*/ 14 h 26"/>
                <a:gd name="T8" fmla="*/ 16 w 99"/>
                <a:gd name="T9" fmla="*/ 9 h 26"/>
                <a:gd name="T10" fmla="*/ 0 w 99"/>
                <a:gd name="T11" fmla="*/ 0 h 26"/>
                <a:gd name="T12" fmla="*/ 0 w 99"/>
                <a:gd name="T13" fmla="*/ 7 h 26"/>
                <a:gd name="T14" fmla="*/ 26 w 99"/>
                <a:gd name="T15" fmla="*/ 22 h 26"/>
                <a:gd name="T16" fmla="*/ 50 w 99"/>
                <a:gd name="T17" fmla="*/ 26 h 26"/>
                <a:gd name="T18" fmla="*/ 77 w 99"/>
                <a:gd name="T19" fmla="*/ 21 h 26"/>
                <a:gd name="T20" fmla="*/ 99 w 99"/>
                <a:gd name="T21" fmla="*/ 7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9"/>
                <a:gd name="T34" fmla="*/ 0 h 26"/>
                <a:gd name="T35" fmla="*/ 99 w 99"/>
                <a:gd name="T36" fmla="*/ 26 h 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9" h="26">
                  <a:moveTo>
                    <a:pt x="99" y="7"/>
                  </a:moveTo>
                  <a:lnTo>
                    <a:pt x="99" y="0"/>
                  </a:lnTo>
                  <a:cubicBezTo>
                    <a:pt x="83" y="11"/>
                    <a:pt x="66" y="16"/>
                    <a:pt x="50" y="16"/>
                  </a:cubicBezTo>
                  <a:cubicBezTo>
                    <a:pt x="43" y="16"/>
                    <a:pt x="37" y="15"/>
                    <a:pt x="31" y="14"/>
                  </a:cubicBezTo>
                  <a:cubicBezTo>
                    <a:pt x="26" y="13"/>
                    <a:pt x="21" y="11"/>
                    <a:pt x="16" y="9"/>
                  </a:cubicBezTo>
                  <a:cubicBezTo>
                    <a:pt x="13" y="8"/>
                    <a:pt x="8" y="5"/>
                    <a:pt x="0" y="0"/>
                  </a:cubicBezTo>
                  <a:lnTo>
                    <a:pt x="0" y="7"/>
                  </a:lnTo>
                  <a:cubicBezTo>
                    <a:pt x="9" y="14"/>
                    <a:pt x="18" y="19"/>
                    <a:pt x="26" y="22"/>
                  </a:cubicBezTo>
                  <a:cubicBezTo>
                    <a:pt x="34" y="25"/>
                    <a:pt x="42" y="26"/>
                    <a:pt x="50" y="26"/>
                  </a:cubicBezTo>
                  <a:cubicBezTo>
                    <a:pt x="59" y="26"/>
                    <a:pt x="68" y="24"/>
                    <a:pt x="77" y="21"/>
                  </a:cubicBezTo>
                  <a:cubicBezTo>
                    <a:pt x="85" y="17"/>
                    <a:pt x="93" y="13"/>
                    <a:pt x="99" y="7"/>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00" name="Freeform 1232"/>
            <p:cNvSpPr>
              <a:spLocks noEditPoints="1"/>
            </p:cNvSpPr>
            <p:nvPr/>
          </p:nvSpPr>
          <p:spPr bwMode="auto">
            <a:xfrm flipV="1">
              <a:off x="2049" y="1454"/>
              <a:ext cx="58" cy="51"/>
            </a:xfrm>
            <a:custGeom>
              <a:avLst/>
              <a:gdLst>
                <a:gd name="T0" fmla="*/ 29 w 58"/>
                <a:gd name="T1" fmla="*/ 0 h 51"/>
                <a:gd name="T2" fmla="*/ 6 w 58"/>
                <a:gd name="T3" fmla="*/ 8 h 51"/>
                <a:gd name="T4" fmla="*/ 0 w 58"/>
                <a:gd name="T5" fmla="*/ 25 h 51"/>
                <a:gd name="T6" fmla="*/ 7 w 58"/>
                <a:gd name="T7" fmla="*/ 44 h 51"/>
                <a:gd name="T8" fmla="*/ 28 w 58"/>
                <a:gd name="T9" fmla="*/ 51 h 51"/>
                <a:gd name="T10" fmla="*/ 45 w 58"/>
                <a:gd name="T11" fmla="*/ 47 h 51"/>
                <a:gd name="T12" fmla="*/ 55 w 58"/>
                <a:gd name="T13" fmla="*/ 38 h 51"/>
                <a:gd name="T14" fmla="*/ 58 w 58"/>
                <a:gd name="T15" fmla="*/ 25 h 51"/>
                <a:gd name="T16" fmla="*/ 51 w 58"/>
                <a:gd name="T17" fmla="*/ 7 h 51"/>
                <a:gd name="T18" fmla="*/ 29 w 58"/>
                <a:gd name="T19" fmla="*/ 0 h 51"/>
                <a:gd name="T20" fmla="*/ 29 w 58"/>
                <a:gd name="T21" fmla="*/ 10 h 51"/>
                <a:gd name="T22" fmla="*/ 44 w 58"/>
                <a:gd name="T23" fmla="*/ 14 h 51"/>
                <a:gd name="T24" fmla="*/ 49 w 58"/>
                <a:gd name="T25" fmla="*/ 25 h 51"/>
                <a:gd name="T26" fmla="*/ 44 w 58"/>
                <a:gd name="T27" fmla="*/ 36 h 51"/>
                <a:gd name="T28" fmla="*/ 29 w 58"/>
                <a:gd name="T29" fmla="*/ 40 h 51"/>
                <a:gd name="T30" fmla="*/ 14 w 58"/>
                <a:gd name="T31" fmla="*/ 36 h 51"/>
                <a:gd name="T32" fmla="*/ 9 w 58"/>
                <a:gd name="T33" fmla="*/ 25 h 51"/>
                <a:gd name="T34" fmla="*/ 14 w 58"/>
                <a:gd name="T35" fmla="*/ 14 h 51"/>
                <a:gd name="T36" fmla="*/ 29 w 58"/>
                <a:gd name="T37" fmla="*/ 10 h 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
                <a:gd name="T58" fmla="*/ 0 h 51"/>
                <a:gd name="T59" fmla="*/ 58 w 58"/>
                <a:gd name="T60" fmla="*/ 51 h 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 h="51">
                  <a:moveTo>
                    <a:pt x="29" y="0"/>
                  </a:moveTo>
                  <a:cubicBezTo>
                    <a:pt x="19" y="0"/>
                    <a:pt x="11" y="3"/>
                    <a:pt x="6" y="8"/>
                  </a:cubicBezTo>
                  <a:cubicBezTo>
                    <a:pt x="2" y="13"/>
                    <a:pt x="0" y="19"/>
                    <a:pt x="0" y="25"/>
                  </a:cubicBezTo>
                  <a:cubicBezTo>
                    <a:pt x="0" y="33"/>
                    <a:pt x="2" y="39"/>
                    <a:pt x="7" y="44"/>
                  </a:cubicBezTo>
                  <a:cubicBezTo>
                    <a:pt x="12" y="48"/>
                    <a:pt x="19" y="51"/>
                    <a:pt x="28" y="51"/>
                  </a:cubicBezTo>
                  <a:cubicBezTo>
                    <a:pt x="35" y="51"/>
                    <a:pt x="41" y="50"/>
                    <a:pt x="45" y="47"/>
                  </a:cubicBezTo>
                  <a:cubicBezTo>
                    <a:pt x="49" y="45"/>
                    <a:pt x="52" y="42"/>
                    <a:pt x="55" y="38"/>
                  </a:cubicBezTo>
                  <a:cubicBezTo>
                    <a:pt x="57" y="34"/>
                    <a:pt x="58" y="30"/>
                    <a:pt x="58" y="25"/>
                  </a:cubicBezTo>
                  <a:cubicBezTo>
                    <a:pt x="58" y="18"/>
                    <a:pt x="56" y="12"/>
                    <a:pt x="51" y="7"/>
                  </a:cubicBezTo>
                  <a:cubicBezTo>
                    <a:pt x="46" y="2"/>
                    <a:pt x="38" y="0"/>
                    <a:pt x="29" y="0"/>
                  </a:cubicBezTo>
                  <a:close/>
                  <a:moveTo>
                    <a:pt x="29" y="10"/>
                  </a:moveTo>
                  <a:cubicBezTo>
                    <a:pt x="36" y="10"/>
                    <a:pt x="41" y="12"/>
                    <a:pt x="44" y="14"/>
                  </a:cubicBezTo>
                  <a:cubicBezTo>
                    <a:pt x="47" y="17"/>
                    <a:pt x="49" y="21"/>
                    <a:pt x="49" y="25"/>
                  </a:cubicBezTo>
                  <a:cubicBezTo>
                    <a:pt x="49" y="30"/>
                    <a:pt x="47" y="33"/>
                    <a:pt x="44" y="36"/>
                  </a:cubicBezTo>
                  <a:cubicBezTo>
                    <a:pt x="41" y="39"/>
                    <a:pt x="35" y="40"/>
                    <a:pt x="29" y="40"/>
                  </a:cubicBezTo>
                  <a:cubicBezTo>
                    <a:pt x="22" y="40"/>
                    <a:pt x="17" y="39"/>
                    <a:pt x="14" y="36"/>
                  </a:cubicBezTo>
                  <a:cubicBezTo>
                    <a:pt x="10" y="33"/>
                    <a:pt x="9" y="30"/>
                    <a:pt x="9" y="25"/>
                  </a:cubicBezTo>
                  <a:cubicBezTo>
                    <a:pt x="9" y="21"/>
                    <a:pt x="10" y="17"/>
                    <a:pt x="14" y="14"/>
                  </a:cubicBezTo>
                  <a:cubicBezTo>
                    <a:pt x="17" y="12"/>
                    <a:pt x="22" y="10"/>
                    <a:pt x="29"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01" name="Freeform 1233"/>
            <p:cNvSpPr>
              <a:spLocks/>
            </p:cNvSpPr>
            <p:nvPr/>
          </p:nvSpPr>
          <p:spPr bwMode="auto">
            <a:xfrm flipV="1">
              <a:off x="2050" y="1397"/>
              <a:ext cx="56" cy="52"/>
            </a:xfrm>
            <a:custGeom>
              <a:avLst/>
              <a:gdLst>
                <a:gd name="T0" fmla="*/ 56 w 56"/>
                <a:gd name="T1" fmla="*/ 0 h 52"/>
                <a:gd name="T2" fmla="*/ 28 w 56"/>
                <a:gd name="T3" fmla="*/ 20 h 52"/>
                <a:gd name="T4" fmla="*/ 0 w 56"/>
                <a:gd name="T5" fmla="*/ 1 h 52"/>
                <a:gd name="T6" fmla="*/ 0 w 56"/>
                <a:gd name="T7" fmla="*/ 13 h 52"/>
                <a:gd name="T8" fmla="*/ 13 w 56"/>
                <a:gd name="T9" fmla="*/ 22 h 52"/>
                <a:gd name="T10" fmla="*/ 19 w 56"/>
                <a:gd name="T11" fmla="*/ 26 h 52"/>
                <a:gd name="T12" fmla="*/ 13 w 56"/>
                <a:gd name="T13" fmla="*/ 30 h 52"/>
                <a:gd name="T14" fmla="*/ 0 w 56"/>
                <a:gd name="T15" fmla="*/ 40 h 52"/>
                <a:gd name="T16" fmla="*/ 0 w 56"/>
                <a:gd name="T17" fmla="*/ 52 h 52"/>
                <a:gd name="T18" fmla="*/ 28 w 56"/>
                <a:gd name="T19" fmla="*/ 32 h 52"/>
                <a:gd name="T20" fmla="*/ 56 w 56"/>
                <a:gd name="T21" fmla="*/ 51 h 52"/>
                <a:gd name="T22" fmla="*/ 56 w 56"/>
                <a:gd name="T23" fmla="*/ 39 h 52"/>
                <a:gd name="T24" fmla="*/ 40 w 56"/>
                <a:gd name="T25" fmla="*/ 28 h 52"/>
                <a:gd name="T26" fmla="*/ 37 w 56"/>
                <a:gd name="T27" fmla="*/ 26 h 52"/>
                <a:gd name="T28" fmla="*/ 56 w 56"/>
                <a:gd name="T29" fmla="*/ 12 h 52"/>
                <a:gd name="T30" fmla="*/ 56 w 56"/>
                <a:gd name="T31" fmla="*/ 0 h 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6"/>
                <a:gd name="T49" fmla="*/ 0 h 52"/>
                <a:gd name="T50" fmla="*/ 56 w 56"/>
                <a:gd name="T51" fmla="*/ 52 h 5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6" h="52">
                  <a:moveTo>
                    <a:pt x="56" y="0"/>
                  </a:moveTo>
                  <a:lnTo>
                    <a:pt x="28" y="20"/>
                  </a:lnTo>
                  <a:lnTo>
                    <a:pt x="0" y="1"/>
                  </a:lnTo>
                  <a:lnTo>
                    <a:pt x="0" y="13"/>
                  </a:lnTo>
                  <a:lnTo>
                    <a:pt x="13" y="22"/>
                  </a:lnTo>
                  <a:cubicBezTo>
                    <a:pt x="15" y="24"/>
                    <a:pt x="17" y="25"/>
                    <a:pt x="19" y="26"/>
                  </a:cubicBezTo>
                  <a:cubicBezTo>
                    <a:pt x="17" y="28"/>
                    <a:pt x="15" y="29"/>
                    <a:pt x="13" y="30"/>
                  </a:cubicBezTo>
                  <a:lnTo>
                    <a:pt x="0" y="40"/>
                  </a:lnTo>
                  <a:lnTo>
                    <a:pt x="0" y="52"/>
                  </a:lnTo>
                  <a:lnTo>
                    <a:pt x="28" y="32"/>
                  </a:lnTo>
                  <a:lnTo>
                    <a:pt x="56" y="51"/>
                  </a:lnTo>
                  <a:lnTo>
                    <a:pt x="56" y="39"/>
                  </a:lnTo>
                  <a:lnTo>
                    <a:pt x="40" y="28"/>
                  </a:lnTo>
                  <a:lnTo>
                    <a:pt x="37" y="26"/>
                  </a:lnTo>
                  <a:lnTo>
                    <a:pt x="56" y="12"/>
                  </a:lnTo>
                  <a:lnTo>
                    <a:pt x="56"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02" name="Freeform 1234"/>
            <p:cNvSpPr>
              <a:spLocks noEditPoints="1"/>
            </p:cNvSpPr>
            <p:nvPr/>
          </p:nvSpPr>
          <p:spPr bwMode="auto">
            <a:xfrm flipV="1">
              <a:off x="2028" y="1379"/>
              <a:ext cx="78" cy="10"/>
            </a:xfrm>
            <a:custGeom>
              <a:avLst/>
              <a:gdLst>
                <a:gd name="T0" fmla="*/ 10 w 78"/>
                <a:gd name="T1" fmla="*/ 0 h 10"/>
                <a:gd name="T2" fmla="*/ 0 w 78"/>
                <a:gd name="T3" fmla="*/ 0 h 10"/>
                <a:gd name="T4" fmla="*/ 0 w 78"/>
                <a:gd name="T5" fmla="*/ 10 h 10"/>
                <a:gd name="T6" fmla="*/ 10 w 78"/>
                <a:gd name="T7" fmla="*/ 10 h 10"/>
                <a:gd name="T8" fmla="*/ 10 w 78"/>
                <a:gd name="T9" fmla="*/ 0 h 10"/>
                <a:gd name="T10" fmla="*/ 78 w 78"/>
                <a:gd name="T11" fmla="*/ 0 h 10"/>
                <a:gd name="T12" fmla="*/ 22 w 78"/>
                <a:gd name="T13" fmla="*/ 0 h 10"/>
                <a:gd name="T14" fmla="*/ 22 w 78"/>
                <a:gd name="T15" fmla="*/ 10 h 10"/>
                <a:gd name="T16" fmla="*/ 78 w 78"/>
                <a:gd name="T17" fmla="*/ 10 h 10"/>
                <a:gd name="T18" fmla="*/ 78 w 78"/>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
                <a:gd name="T31" fmla="*/ 0 h 10"/>
                <a:gd name="T32" fmla="*/ 78 w 78"/>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 h="10">
                  <a:moveTo>
                    <a:pt x="10" y="0"/>
                  </a:moveTo>
                  <a:lnTo>
                    <a:pt x="0" y="0"/>
                  </a:lnTo>
                  <a:lnTo>
                    <a:pt x="0" y="10"/>
                  </a:lnTo>
                  <a:lnTo>
                    <a:pt x="10" y="10"/>
                  </a:lnTo>
                  <a:lnTo>
                    <a:pt x="10" y="0"/>
                  </a:lnTo>
                  <a:close/>
                  <a:moveTo>
                    <a:pt x="78" y="0"/>
                  </a:moveTo>
                  <a:lnTo>
                    <a:pt x="22" y="0"/>
                  </a:lnTo>
                  <a:lnTo>
                    <a:pt x="22" y="10"/>
                  </a:lnTo>
                  <a:lnTo>
                    <a:pt x="78" y="10"/>
                  </a:lnTo>
                  <a:lnTo>
                    <a:pt x="78"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03" name="Freeform 1235"/>
            <p:cNvSpPr>
              <a:spLocks noEditPoints="1"/>
            </p:cNvSpPr>
            <p:nvPr/>
          </p:nvSpPr>
          <p:spPr bwMode="auto">
            <a:xfrm flipV="1">
              <a:off x="2028" y="1322"/>
              <a:ext cx="79" cy="48"/>
            </a:xfrm>
            <a:custGeom>
              <a:avLst/>
              <a:gdLst>
                <a:gd name="T0" fmla="*/ 78 w 79"/>
                <a:gd name="T1" fmla="*/ 38 h 48"/>
                <a:gd name="T2" fmla="*/ 70 w 79"/>
                <a:gd name="T3" fmla="*/ 38 h 48"/>
                <a:gd name="T4" fmla="*/ 79 w 79"/>
                <a:gd name="T5" fmla="*/ 23 h 48"/>
                <a:gd name="T6" fmla="*/ 75 w 79"/>
                <a:gd name="T7" fmla="*/ 11 h 48"/>
                <a:gd name="T8" fmla="*/ 65 w 79"/>
                <a:gd name="T9" fmla="*/ 3 h 48"/>
                <a:gd name="T10" fmla="*/ 50 w 79"/>
                <a:gd name="T11" fmla="*/ 0 h 48"/>
                <a:gd name="T12" fmla="*/ 35 w 79"/>
                <a:gd name="T13" fmla="*/ 3 h 48"/>
                <a:gd name="T14" fmla="*/ 24 w 79"/>
                <a:gd name="T15" fmla="*/ 11 h 48"/>
                <a:gd name="T16" fmla="*/ 21 w 79"/>
                <a:gd name="T17" fmla="*/ 23 h 48"/>
                <a:gd name="T18" fmla="*/ 23 w 79"/>
                <a:gd name="T19" fmla="*/ 32 h 48"/>
                <a:gd name="T20" fmla="*/ 29 w 79"/>
                <a:gd name="T21" fmla="*/ 38 h 48"/>
                <a:gd name="T22" fmla="*/ 0 w 79"/>
                <a:gd name="T23" fmla="*/ 38 h 48"/>
                <a:gd name="T24" fmla="*/ 0 w 79"/>
                <a:gd name="T25" fmla="*/ 48 h 48"/>
                <a:gd name="T26" fmla="*/ 78 w 79"/>
                <a:gd name="T27" fmla="*/ 48 h 48"/>
                <a:gd name="T28" fmla="*/ 78 w 79"/>
                <a:gd name="T29" fmla="*/ 38 h 48"/>
                <a:gd name="T30" fmla="*/ 50 w 79"/>
                <a:gd name="T31" fmla="*/ 10 h 48"/>
                <a:gd name="T32" fmla="*/ 65 w 79"/>
                <a:gd name="T33" fmla="*/ 14 h 48"/>
                <a:gd name="T34" fmla="*/ 70 w 79"/>
                <a:gd name="T35" fmla="*/ 24 h 48"/>
                <a:gd name="T36" fmla="*/ 65 w 79"/>
                <a:gd name="T37" fmla="*/ 34 h 48"/>
                <a:gd name="T38" fmla="*/ 51 w 79"/>
                <a:gd name="T39" fmla="*/ 38 h 48"/>
                <a:gd name="T40" fmla="*/ 35 w 79"/>
                <a:gd name="T41" fmla="*/ 34 h 48"/>
                <a:gd name="T42" fmla="*/ 30 w 79"/>
                <a:gd name="T43" fmla="*/ 24 h 48"/>
                <a:gd name="T44" fmla="*/ 35 w 79"/>
                <a:gd name="T45" fmla="*/ 14 h 48"/>
                <a:gd name="T46" fmla="*/ 50 w 79"/>
                <a:gd name="T47" fmla="*/ 10 h 4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9"/>
                <a:gd name="T73" fmla="*/ 0 h 48"/>
                <a:gd name="T74" fmla="*/ 79 w 79"/>
                <a:gd name="T75" fmla="*/ 48 h 4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9" h="48">
                  <a:moveTo>
                    <a:pt x="78" y="38"/>
                  </a:moveTo>
                  <a:lnTo>
                    <a:pt x="70" y="38"/>
                  </a:lnTo>
                  <a:cubicBezTo>
                    <a:pt x="76" y="35"/>
                    <a:pt x="79" y="30"/>
                    <a:pt x="79" y="23"/>
                  </a:cubicBezTo>
                  <a:cubicBezTo>
                    <a:pt x="79" y="19"/>
                    <a:pt x="78" y="15"/>
                    <a:pt x="75" y="11"/>
                  </a:cubicBezTo>
                  <a:cubicBezTo>
                    <a:pt x="73" y="8"/>
                    <a:pt x="70" y="5"/>
                    <a:pt x="65" y="3"/>
                  </a:cubicBezTo>
                  <a:cubicBezTo>
                    <a:pt x="61" y="1"/>
                    <a:pt x="56" y="0"/>
                    <a:pt x="50" y="0"/>
                  </a:cubicBezTo>
                  <a:cubicBezTo>
                    <a:pt x="44" y="0"/>
                    <a:pt x="39" y="1"/>
                    <a:pt x="35" y="3"/>
                  </a:cubicBezTo>
                  <a:cubicBezTo>
                    <a:pt x="30" y="5"/>
                    <a:pt x="27" y="7"/>
                    <a:pt x="24" y="11"/>
                  </a:cubicBezTo>
                  <a:cubicBezTo>
                    <a:pt x="22" y="15"/>
                    <a:pt x="21" y="19"/>
                    <a:pt x="21" y="23"/>
                  </a:cubicBezTo>
                  <a:cubicBezTo>
                    <a:pt x="21" y="26"/>
                    <a:pt x="21" y="29"/>
                    <a:pt x="23" y="32"/>
                  </a:cubicBezTo>
                  <a:cubicBezTo>
                    <a:pt x="25" y="35"/>
                    <a:pt x="27" y="37"/>
                    <a:pt x="29" y="38"/>
                  </a:cubicBezTo>
                  <a:lnTo>
                    <a:pt x="0" y="38"/>
                  </a:lnTo>
                  <a:lnTo>
                    <a:pt x="0" y="48"/>
                  </a:lnTo>
                  <a:lnTo>
                    <a:pt x="78" y="48"/>
                  </a:lnTo>
                  <a:lnTo>
                    <a:pt x="78" y="38"/>
                  </a:lnTo>
                  <a:close/>
                  <a:moveTo>
                    <a:pt x="50" y="10"/>
                  </a:moveTo>
                  <a:cubicBezTo>
                    <a:pt x="57" y="10"/>
                    <a:pt x="62" y="12"/>
                    <a:pt x="65" y="14"/>
                  </a:cubicBezTo>
                  <a:cubicBezTo>
                    <a:pt x="68" y="17"/>
                    <a:pt x="70" y="20"/>
                    <a:pt x="70" y="24"/>
                  </a:cubicBezTo>
                  <a:cubicBezTo>
                    <a:pt x="70" y="28"/>
                    <a:pt x="69" y="31"/>
                    <a:pt x="65" y="34"/>
                  </a:cubicBezTo>
                  <a:cubicBezTo>
                    <a:pt x="62" y="37"/>
                    <a:pt x="57" y="38"/>
                    <a:pt x="51" y="38"/>
                  </a:cubicBezTo>
                  <a:cubicBezTo>
                    <a:pt x="43" y="38"/>
                    <a:pt x="38" y="37"/>
                    <a:pt x="35" y="34"/>
                  </a:cubicBezTo>
                  <a:cubicBezTo>
                    <a:pt x="31" y="31"/>
                    <a:pt x="30" y="28"/>
                    <a:pt x="30" y="24"/>
                  </a:cubicBezTo>
                  <a:cubicBezTo>
                    <a:pt x="30" y="20"/>
                    <a:pt x="31" y="17"/>
                    <a:pt x="35" y="14"/>
                  </a:cubicBezTo>
                  <a:cubicBezTo>
                    <a:pt x="38" y="11"/>
                    <a:pt x="43" y="10"/>
                    <a:pt x="50"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04" name="Freeform 1236"/>
            <p:cNvSpPr>
              <a:spLocks noEditPoints="1"/>
            </p:cNvSpPr>
            <p:nvPr/>
          </p:nvSpPr>
          <p:spPr bwMode="auto">
            <a:xfrm flipV="1">
              <a:off x="2028" y="1296"/>
              <a:ext cx="78" cy="10"/>
            </a:xfrm>
            <a:custGeom>
              <a:avLst/>
              <a:gdLst>
                <a:gd name="T0" fmla="*/ 10 w 78"/>
                <a:gd name="T1" fmla="*/ 0 h 10"/>
                <a:gd name="T2" fmla="*/ 0 w 78"/>
                <a:gd name="T3" fmla="*/ 0 h 10"/>
                <a:gd name="T4" fmla="*/ 0 w 78"/>
                <a:gd name="T5" fmla="*/ 10 h 10"/>
                <a:gd name="T6" fmla="*/ 10 w 78"/>
                <a:gd name="T7" fmla="*/ 10 h 10"/>
                <a:gd name="T8" fmla="*/ 10 w 78"/>
                <a:gd name="T9" fmla="*/ 0 h 10"/>
                <a:gd name="T10" fmla="*/ 78 w 78"/>
                <a:gd name="T11" fmla="*/ 0 h 10"/>
                <a:gd name="T12" fmla="*/ 22 w 78"/>
                <a:gd name="T13" fmla="*/ 0 h 10"/>
                <a:gd name="T14" fmla="*/ 22 w 78"/>
                <a:gd name="T15" fmla="*/ 10 h 10"/>
                <a:gd name="T16" fmla="*/ 78 w 78"/>
                <a:gd name="T17" fmla="*/ 10 h 10"/>
                <a:gd name="T18" fmla="*/ 78 w 78"/>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
                <a:gd name="T31" fmla="*/ 0 h 10"/>
                <a:gd name="T32" fmla="*/ 78 w 78"/>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 h="10">
                  <a:moveTo>
                    <a:pt x="10" y="0"/>
                  </a:moveTo>
                  <a:lnTo>
                    <a:pt x="0" y="0"/>
                  </a:lnTo>
                  <a:lnTo>
                    <a:pt x="0" y="10"/>
                  </a:lnTo>
                  <a:lnTo>
                    <a:pt x="10" y="10"/>
                  </a:lnTo>
                  <a:lnTo>
                    <a:pt x="10" y="0"/>
                  </a:lnTo>
                  <a:close/>
                  <a:moveTo>
                    <a:pt x="78" y="0"/>
                  </a:moveTo>
                  <a:lnTo>
                    <a:pt x="22" y="0"/>
                  </a:lnTo>
                  <a:lnTo>
                    <a:pt x="22" y="10"/>
                  </a:lnTo>
                  <a:lnTo>
                    <a:pt x="78" y="10"/>
                  </a:lnTo>
                  <a:lnTo>
                    <a:pt x="78"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05" name="Freeform 1237"/>
            <p:cNvSpPr>
              <a:spLocks/>
            </p:cNvSpPr>
            <p:nvPr/>
          </p:nvSpPr>
          <p:spPr bwMode="auto">
            <a:xfrm flipV="1">
              <a:off x="2050" y="1240"/>
              <a:ext cx="56" cy="48"/>
            </a:xfrm>
            <a:custGeom>
              <a:avLst/>
              <a:gdLst>
                <a:gd name="T0" fmla="*/ 56 w 56"/>
                <a:gd name="T1" fmla="*/ 0 h 48"/>
                <a:gd name="T2" fmla="*/ 48 w 56"/>
                <a:gd name="T3" fmla="*/ 0 h 48"/>
                <a:gd name="T4" fmla="*/ 8 w 56"/>
                <a:gd name="T5" fmla="*/ 33 h 48"/>
                <a:gd name="T6" fmla="*/ 9 w 56"/>
                <a:gd name="T7" fmla="*/ 24 h 48"/>
                <a:gd name="T8" fmla="*/ 9 w 56"/>
                <a:gd name="T9" fmla="*/ 3 h 48"/>
                <a:gd name="T10" fmla="*/ 0 w 56"/>
                <a:gd name="T11" fmla="*/ 3 h 48"/>
                <a:gd name="T12" fmla="*/ 0 w 56"/>
                <a:gd name="T13" fmla="*/ 47 h 48"/>
                <a:gd name="T14" fmla="*/ 6 w 56"/>
                <a:gd name="T15" fmla="*/ 47 h 48"/>
                <a:gd name="T16" fmla="*/ 42 w 56"/>
                <a:gd name="T17" fmla="*/ 18 h 48"/>
                <a:gd name="T18" fmla="*/ 48 w 56"/>
                <a:gd name="T19" fmla="*/ 12 h 48"/>
                <a:gd name="T20" fmla="*/ 47 w 56"/>
                <a:gd name="T21" fmla="*/ 24 h 48"/>
                <a:gd name="T22" fmla="*/ 47 w 56"/>
                <a:gd name="T23" fmla="*/ 48 h 48"/>
                <a:gd name="T24" fmla="*/ 56 w 56"/>
                <a:gd name="T25" fmla="*/ 48 h 48"/>
                <a:gd name="T26" fmla="*/ 56 w 56"/>
                <a:gd name="T27" fmla="*/ 0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48"/>
                <a:gd name="T44" fmla="*/ 56 w 56"/>
                <a:gd name="T45" fmla="*/ 48 h 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48">
                  <a:moveTo>
                    <a:pt x="56" y="0"/>
                  </a:moveTo>
                  <a:lnTo>
                    <a:pt x="48" y="0"/>
                  </a:lnTo>
                  <a:lnTo>
                    <a:pt x="8" y="33"/>
                  </a:lnTo>
                  <a:cubicBezTo>
                    <a:pt x="8" y="30"/>
                    <a:pt x="9" y="27"/>
                    <a:pt x="9" y="24"/>
                  </a:cubicBezTo>
                  <a:lnTo>
                    <a:pt x="9" y="3"/>
                  </a:lnTo>
                  <a:lnTo>
                    <a:pt x="0" y="3"/>
                  </a:lnTo>
                  <a:lnTo>
                    <a:pt x="0" y="47"/>
                  </a:lnTo>
                  <a:lnTo>
                    <a:pt x="6" y="47"/>
                  </a:lnTo>
                  <a:lnTo>
                    <a:pt x="42" y="18"/>
                  </a:lnTo>
                  <a:lnTo>
                    <a:pt x="48" y="12"/>
                  </a:lnTo>
                  <a:cubicBezTo>
                    <a:pt x="47" y="17"/>
                    <a:pt x="47" y="20"/>
                    <a:pt x="47" y="24"/>
                  </a:cubicBezTo>
                  <a:lnTo>
                    <a:pt x="47" y="48"/>
                  </a:lnTo>
                  <a:lnTo>
                    <a:pt x="56" y="48"/>
                  </a:lnTo>
                  <a:lnTo>
                    <a:pt x="56"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06" name="Freeform 1238"/>
            <p:cNvSpPr>
              <a:spLocks noEditPoints="1"/>
            </p:cNvSpPr>
            <p:nvPr/>
          </p:nvSpPr>
          <p:spPr bwMode="auto">
            <a:xfrm flipV="1">
              <a:off x="2049" y="1182"/>
              <a:ext cx="58" cy="52"/>
            </a:xfrm>
            <a:custGeom>
              <a:avLst/>
              <a:gdLst>
                <a:gd name="T0" fmla="*/ 40 w 58"/>
                <a:gd name="T1" fmla="*/ 42 h 52"/>
                <a:gd name="T2" fmla="*/ 41 w 58"/>
                <a:gd name="T3" fmla="*/ 52 h 52"/>
                <a:gd name="T4" fmla="*/ 54 w 58"/>
                <a:gd name="T5" fmla="*/ 43 h 52"/>
                <a:gd name="T6" fmla="*/ 58 w 58"/>
                <a:gd name="T7" fmla="*/ 27 h 52"/>
                <a:gd name="T8" fmla="*/ 51 w 58"/>
                <a:gd name="T9" fmla="*/ 7 h 52"/>
                <a:gd name="T10" fmla="*/ 29 w 58"/>
                <a:gd name="T11" fmla="*/ 0 h 52"/>
                <a:gd name="T12" fmla="*/ 7 w 58"/>
                <a:gd name="T13" fmla="*/ 7 h 52"/>
                <a:gd name="T14" fmla="*/ 0 w 58"/>
                <a:gd name="T15" fmla="*/ 26 h 52"/>
                <a:gd name="T16" fmla="*/ 7 w 58"/>
                <a:gd name="T17" fmla="*/ 45 h 52"/>
                <a:gd name="T18" fmla="*/ 29 w 58"/>
                <a:gd name="T19" fmla="*/ 52 h 52"/>
                <a:gd name="T20" fmla="*/ 31 w 58"/>
                <a:gd name="T21" fmla="*/ 52 h 52"/>
                <a:gd name="T22" fmla="*/ 31 w 58"/>
                <a:gd name="T23" fmla="*/ 10 h 52"/>
                <a:gd name="T24" fmla="*/ 44 w 58"/>
                <a:gd name="T25" fmla="*/ 15 h 52"/>
                <a:gd name="T26" fmla="*/ 49 w 58"/>
                <a:gd name="T27" fmla="*/ 27 h 52"/>
                <a:gd name="T28" fmla="*/ 47 w 58"/>
                <a:gd name="T29" fmla="*/ 36 h 52"/>
                <a:gd name="T30" fmla="*/ 40 w 58"/>
                <a:gd name="T31" fmla="*/ 42 h 52"/>
                <a:gd name="T32" fmla="*/ 22 w 58"/>
                <a:gd name="T33" fmla="*/ 10 h 52"/>
                <a:gd name="T34" fmla="*/ 22 w 58"/>
                <a:gd name="T35" fmla="*/ 42 h 52"/>
                <a:gd name="T36" fmla="*/ 13 w 58"/>
                <a:gd name="T37" fmla="*/ 38 h 52"/>
                <a:gd name="T38" fmla="*/ 9 w 58"/>
                <a:gd name="T39" fmla="*/ 26 h 52"/>
                <a:gd name="T40" fmla="*/ 12 w 58"/>
                <a:gd name="T41" fmla="*/ 15 h 52"/>
                <a:gd name="T42" fmla="*/ 22 w 58"/>
                <a:gd name="T43" fmla="*/ 10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
                <a:gd name="T67" fmla="*/ 0 h 52"/>
                <a:gd name="T68" fmla="*/ 58 w 5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 h="52">
                  <a:moveTo>
                    <a:pt x="40" y="42"/>
                  </a:moveTo>
                  <a:lnTo>
                    <a:pt x="41" y="52"/>
                  </a:lnTo>
                  <a:cubicBezTo>
                    <a:pt x="47" y="50"/>
                    <a:pt x="51" y="47"/>
                    <a:pt x="54" y="43"/>
                  </a:cubicBezTo>
                  <a:cubicBezTo>
                    <a:pt x="57" y="39"/>
                    <a:pt x="58" y="33"/>
                    <a:pt x="58" y="27"/>
                  </a:cubicBezTo>
                  <a:cubicBezTo>
                    <a:pt x="58" y="19"/>
                    <a:pt x="56" y="12"/>
                    <a:pt x="51" y="7"/>
                  </a:cubicBezTo>
                  <a:cubicBezTo>
                    <a:pt x="46" y="2"/>
                    <a:pt x="38" y="0"/>
                    <a:pt x="29" y="0"/>
                  </a:cubicBezTo>
                  <a:cubicBezTo>
                    <a:pt x="20" y="0"/>
                    <a:pt x="13" y="3"/>
                    <a:pt x="7" y="7"/>
                  </a:cubicBezTo>
                  <a:cubicBezTo>
                    <a:pt x="2" y="12"/>
                    <a:pt x="0" y="19"/>
                    <a:pt x="0" y="26"/>
                  </a:cubicBezTo>
                  <a:cubicBezTo>
                    <a:pt x="0" y="34"/>
                    <a:pt x="2" y="40"/>
                    <a:pt x="7" y="45"/>
                  </a:cubicBezTo>
                  <a:cubicBezTo>
                    <a:pt x="12" y="49"/>
                    <a:pt x="19" y="52"/>
                    <a:pt x="29" y="52"/>
                  </a:cubicBezTo>
                  <a:cubicBezTo>
                    <a:pt x="29" y="52"/>
                    <a:pt x="30" y="52"/>
                    <a:pt x="31" y="52"/>
                  </a:cubicBezTo>
                  <a:lnTo>
                    <a:pt x="31" y="10"/>
                  </a:lnTo>
                  <a:cubicBezTo>
                    <a:pt x="37" y="11"/>
                    <a:pt x="41" y="12"/>
                    <a:pt x="44" y="15"/>
                  </a:cubicBezTo>
                  <a:cubicBezTo>
                    <a:pt x="48" y="18"/>
                    <a:pt x="49" y="22"/>
                    <a:pt x="49" y="27"/>
                  </a:cubicBezTo>
                  <a:cubicBezTo>
                    <a:pt x="49" y="30"/>
                    <a:pt x="48" y="33"/>
                    <a:pt x="47" y="36"/>
                  </a:cubicBezTo>
                  <a:cubicBezTo>
                    <a:pt x="46" y="38"/>
                    <a:pt x="43" y="40"/>
                    <a:pt x="40" y="42"/>
                  </a:cubicBezTo>
                  <a:close/>
                  <a:moveTo>
                    <a:pt x="22" y="10"/>
                  </a:moveTo>
                  <a:lnTo>
                    <a:pt x="22" y="42"/>
                  </a:lnTo>
                  <a:cubicBezTo>
                    <a:pt x="18" y="41"/>
                    <a:pt x="15" y="40"/>
                    <a:pt x="13" y="38"/>
                  </a:cubicBezTo>
                  <a:cubicBezTo>
                    <a:pt x="10" y="35"/>
                    <a:pt x="9" y="31"/>
                    <a:pt x="9" y="26"/>
                  </a:cubicBezTo>
                  <a:cubicBezTo>
                    <a:pt x="9" y="22"/>
                    <a:pt x="10" y="18"/>
                    <a:pt x="12" y="15"/>
                  </a:cubicBezTo>
                  <a:cubicBezTo>
                    <a:pt x="15" y="12"/>
                    <a:pt x="18" y="11"/>
                    <a:pt x="22"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07" name="Freeform 1239"/>
            <p:cNvSpPr>
              <a:spLocks noEditPoints="1"/>
            </p:cNvSpPr>
            <p:nvPr/>
          </p:nvSpPr>
          <p:spPr bwMode="auto">
            <a:xfrm flipV="1">
              <a:off x="2028" y="1126"/>
              <a:ext cx="79" cy="48"/>
            </a:xfrm>
            <a:custGeom>
              <a:avLst/>
              <a:gdLst>
                <a:gd name="T0" fmla="*/ 78 w 79"/>
                <a:gd name="T1" fmla="*/ 38 h 48"/>
                <a:gd name="T2" fmla="*/ 70 w 79"/>
                <a:gd name="T3" fmla="*/ 38 h 48"/>
                <a:gd name="T4" fmla="*/ 79 w 79"/>
                <a:gd name="T5" fmla="*/ 23 h 48"/>
                <a:gd name="T6" fmla="*/ 75 w 79"/>
                <a:gd name="T7" fmla="*/ 11 h 48"/>
                <a:gd name="T8" fmla="*/ 65 w 79"/>
                <a:gd name="T9" fmla="*/ 3 h 48"/>
                <a:gd name="T10" fmla="*/ 50 w 79"/>
                <a:gd name="T11" fmla="*/ 0 h 48"/>
                <a:gd name="T12" fmla="*/ 35 w 79"/>
                <a:gd name="T13" fmla="*/ 2 h 48"/>
                <a:gd name="T14" fmla="*/ 24 w 79"/>
                <a:gd name="T15" fmla="*/ 11 h 48"/>
                <a:gd name="T16" fmla="*/ 21 w 79"/>
                <a:gd name="T17" fmla="*/ 23 h 48"/>
                <a:gd name="T18" fmla="*/ 23 w 79"/>
                <a:gd name="T19" fmla="*/ 32 h 48"/>
                <a:gd name="T20" fmla="*/ 29 w 79"/>
                <a:gd name="T21" fmla="*/ 38 h 48"/>
                <a:gd name="T22" fmla="*/ 0 w 79"/>
                <a:gd name="T23" fmla="*/ 38 h 48"/>
                <a:gd name="T24" fmla="*/ 0 w 79"/>
                <a:gd name="T25" fmla="*/ 48 h 48"/>
                <a:gd name="T26" fmla="*/ 78 w 79"/>
                <a:gd name="T27" fmla="*/ 48 h 48"/>
                <a:gd name="T28" fmla="*/ 78 w 79"/>
                <a:gd name="T29" fmla="*/ 38 h 48"/>
                <a:gd name="T30" fmla="*/ 50 w 79"/>
                <a:gd name="T31" fmla="*/ 10 h 48"/>
                <a:gd name="T32" fmla="*/ 65 w 79"/>
                <a:gd name="T33" fmla="*/ 14 h 48"/>
                <a:gd name="T34" fmla="*/ 70 w 79"/>
                <a:gd name="T35" fmla="*/ 24 h 48"/>
                <a:gd name="T36" fmla="*/ 65 w 79"/>
                <a:gd name="T37" fmla="*/ 34 h 48"/>
                <a:gd name="T38" fmla="*/ 51 w 79"/>
                <a:gd name="T39" fmla="*/ 38 h 48"/>
                <a:gd name="T40" fmla="*/ 35 w 79"/>
                <a:gd name="T41" fmla="*/ 34 h 48"/>
                <a:gd name="T42" fmla="*/ 30 w 79"/>
                <a:gd name="T43" fmla="*/ 24 h 48"/>
                <a:gd name="T44" fmla="*/ 35 w 79"/>
                <a:gd name="T45" fmla="*/ 14 h 48"/>
                <a:gd name="T46" fmla="*/ 50 w 79"/>
                <a:gd name="T47" fmla="*/ 10 h 4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9"/>
                <a:gd name="T73" fmla="*/ 0 h 48"/>
                <a:gd name="T74" fmla="*/ 79 w 79"/>
                <a:gd name="T75" fmla="*/ 48 h 4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9" h="48">
                  <a:moveTo>
                    <a:pt x="78" y="38"/>
                  </a:moveTo>
                  <a:lnTo>
                    <a:pt x="70" y="38"/>
                  </a:lnTo>
                  <a:cubicBezTo>
                    <a:pt x="76" y="35"/>
                    <a:pt x="79" y="30"/>
                    <a:pt x="79" y="23"/>
                  </a:cubicBezTo>
                  <a:cubicBezTo>
                    <a:pt x="79" y="19"/>
                    <a:pt x="78" y="15"/>
                    <a:pt x="75" y="11"/>
                  </a:cubicBezTo>
                  <a:cubicBezTo>
                    <a:pt x="73" y="7"/>
                    <a:pt x="70" y="5"/>
                    <a:pt x="65" y="3"/>
                  </a:cubicBezTo>
                  <a:cubicBezTo>
                    <a:pt x="61" y="1"/>
                    <a:pt x="56" y="0"/>
                    <a:pt x="50" y="0"/>
                  </a:cubicBezTo>
                  <a:cubicBezTo>
                    <a:pt x="44" y="0"/>
                    <a:pt x="39" y="1"/>
                    <a:pt x="35" y="2"/>
                  </a:cubicBezTo>
                  <a:cubicBezTo>
                    <a:pt x="30" y="4"/>
                    <a:pt x="27" y="7"/>
                    <a:pt x="24" y="11"/>
                  </a:cubicBezTo>
                  <a:cubicBezTo>
                    <a:pt x="22" y="14"/>
                    <a:pt x="21" y="18"/>
                    <a:pt x="21" y="23"/>
                  </a:cubicBezTo>
                  <a:cubicBezTo>
                    <a:pt x="21" y="26"/>
                    <a:pt x="21" y="29"/>
                    <a:pt x="23" y="32"/>
                  </a:cubicBezTo>
                  <a:cubicBezTo>
                    <a:pt x="25" y="34"/>
                    <a:pt x="27" y="36"/>
                    <a:pt x="29" y="38"/>
                  </a:cubicBezTo>
                  <a:lnTo>
                    <a:pt x="0" y="38"/>
                  </a:lnTo>
                  <a:lnTo>
                    <a:pt x="0" y="48"/>
                  </a:lnTo>
                  <a:lnTo>
                    <a:pt x="78" y="48"/>
                  </a:lnTo>
                  <a:lnTo>
                    <a:pt x="78" y="38"/>
                  </a:lnTo>
                  <a:close/>
                  <a:moveTo>
                    <a:pt x="50" y="10"/>
                  </a:moveTo>
                  <a:cubicBezTo>
                    <a:pt x="57" y="10"/>
                    <a:pt x="62" y="11"/>
                    <a:pt x="65" y="14"/>
                  </a:cubicBezTo>
                  <a:cubicBezTo>
                    <a:pt x="68" y="17"/>
                    <a:pt x="70" y="20"/>
                    <a:pt x="70" y="24"/>
                  </a:cubicBezTo>
                  <a:cubicBezTo>
                    <a:pt x="70" y="28"/>
                    <a:pt x="69" y="31"/>
                    <a:pt x="65" y="34"/>
                  </a:cubicBezTo>
                  <a:cubicBezTo>
                    <a:pt x="62" y="37"/>
                    <a:pt x="57" y="38"/>
                    <a:pt x="51" y="38"/>
                  </a:cubicBezTo>
                  <a:cubicBezTo>
                    <a:pt x="43" y="38"/>
                    <a:pt x="38" y="37"/>
                    <a:pt x="35" y="34"/>
                  </a:cubicBezTo>
                  <a:cubicBezTo>
                    <a:pt x="31" y="31"/>
                    <a:pt x="30" y="28"/>
                    <a:pt x="30" y="24"/>
                  </a:cubicBezTo>
                  <a:cubicBezTo>
                    <a:pt x="30" y="20"/>
                    <a:pt x="31" y="16"/>
                    <a:pt x="35" y="14"/>
                  </a:cubicBezTo>
                  <a:cubicBezTo>
                    <a:pt x="38" y="11"/>
                    <a:pt x="43" y="10"/>
                    <a:pt x="50"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08" name="Freeform 1240"/>
            <p:cNvSpPr>
              <a:spLocks/>
            </p:cNvSpPr>
            <p:nvPr/>
          </p:nvSpPr>
          <p:spPr bwMode="auto">
            <a:xfrm flipV="1">
              <a:off x="2178" y="2188"/>
              <a:ext cx="58" cy="44"/>
            </a:xfrm>
            <a:custGeom>
              <a:avLst/>
              <a:gdLst>
                <a:gd name="T0" fmla="*/ 58 w 58"/>
                <a:gd name="T1" fmla="*/ 0 h 44"/>
                <a:gd name="T2" fmla="*/ 1 w 58"/>
                <a:gd name="T3" fmla="*/ 0 h 44"/>
                <a:gd name="T4" fmla="*/ 1 w 58"/>
                <a:gd name="T5" fmla="*/ 10 h 44"/>
                <a:gd name="T6" fmla="*/ 9 w 58"/>
                <a:gd name="T7" fmla="*/ 10 h 44"/>
                <a:gd name="T8" fmla="*/ 0 w 58"/>
                <a:gd name="T9" fmla="*/ 26 h 44"/>
                <a:gd name="T10" fmla="*/ 2 w 58"/>
                <a:gd name="T11" fmla="*/ 35 h 44"/>
                <a:gd name="T12" fmla="*/ 7 w 58"/>
                <a:gd name="T13" fmla="*/ 41 h 44"/>
                <a:gd name="T14" fmla="*/ 14 w 58"/>
                <a:gd name="T15" fmla="*/ 43 h 44"/>
                <a:gd name="T16" fmla="*/ 23 w 58"/>
                <a:gd name="T17" fmla="*/ 44 h 44"/>
                <a:gd name="T18" fmla="*/ 58 w 58"/>
                <a:gd name="T19" fmla="*/ 44 h 44"/>
                <a:gd name="T20" fmla="*/ 58 w 58"/>
                <a:gd name="T21" fmla="*/ 34 h 44"/>
                <a:gd name="T22" fmla="*/ 24 w 58"/>
                <a:gd name="T23" fmla="*/ 34 h 44"/>
                <a:gd name="T24" fmla="*/ 15 w 58"/>
                <a:gd name="T25" fmla="*/ 33 h 44"/>
                <a:gd name="T26" fmla="*/ 11 w 58"/>
                <a:gd name="T27" fmla="*/ 29 h 44"/>
                <a:gd name="T28" fmla="*/ 9 w 58"/>
                <a:gd name="T29" fmla="*/ 23 h 44"/>
                <a:gd name="T30" fmla="*/ 13 w 58"/>
                <a:gd name="T31" fmla="*/ 14 h 44"/>
                <a:gd name="T32" fmla="*/ 27 w 58"/>
                <a:gd name="T33" fmla="*/ 10 h 44"/>
                <a:gd name="T34" fmla="*/ 58 w 58"/>
                <a:gd name="T35" fmla="*/ 10 h 44"/>
                <a:gd name="T36" fmla="*/ 58 w 58"/>
                <a:gd name="T37" fmla="*/ 0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
                <a:gd name="T58" fmla="*/ 0 h 44"/>
                <a:gd name="T59" fmla="*/ 58 w 58"/>
                <a:gd name="T60" fmla="*/ 44 h 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 h="44">
                  <a:moveTo>
                    <a:pt x="58" y="0"/>
                  </a:moveTo>
                  <a:lnTo>
                    <a:pt x="1" y="0"/>
                  </a:lnTo>
                  <a:lnTo>
                    <a:pt x="1" y="10"/>
                  </a:lnTo>
                  <a:lnTo>
                    <a:pt x="9" y="10"/>
                  </a:lnTo>
                  <a:cubicBezTo>
                    <a:pt x="3" y="14"/>
                    <a:pt x="0" y="19"/>
                    <a:pt x="0" y="26"/>
                  </a:cubicBezTo>
                  <a:cubicBezTo>
                    <a:pt x="0" y="29"/>
                    <a:pt x="1" y="32"/>
                    <a:pt x="2" y="35"/>
                  </a:cubicBezTo>
                  <a:cubicBezTo>
                    <a:pt x="3" y="37"/>
                    <a:pt x="5" y="39"/>
                    <a:pt x="7" y="41"/>
                  </a:cubicBezTo>
                  <a:cubicBezTo>
                    <a:pt x="9" y="42"/>
                    <a:pt x="11" y="43"/>
                    <a:pt x="14" y="43"/>
                  </a:cubicBezTo>
                  <a:cubicBezTo>
                    <a:pt x="16" y="44"/>
                    <a:pt x="19" y="44"/>
                    <a:pt x="23" y="44"/>
                  </a:cubicBezTo>
                  <a:lnTo>
                    <a:pt x="58" y="44"/>
                  </a:lnTo>
                  <a:lnTo>
                    <a:pt x="58" y="34"/>
                  </a:lnTo>
                  <a:lnTo>
                    <a:pt x="24" y="34"/>
                  </a:lnTo>
                  <a:cubicBezTo>
                    <a:pt x="20" y="34"/>
                    <a:pt x="17" y="33"/>
                    <a:pt x="15" y="33"/>
                  </a:cubicBezTo>
                  <a:cubicBezTo>
                    <a:pt x="14" y="32"/>
                    <a:pt x="12" y="31"/>
                    <a:pt x="11" y="29"/>
                  </a:cubicBezTo>
                  <a:cubicBezTo>
                    <a:pt x="10" y="27"/>
                    <a:pt x="9" y="25"/>
                    <a:pt x="9" y="23"/>
                  </a:cubicBezTo>
                  <a:cubicBezTo>
                    <a:pt x="9" y="20"/>
                    <a:pt x="10" y="17"/>
                    <a:pt x="13" y="14"/>
                  </a:cubicBezTo>
                  <a:cubicBezTo>
                    <a:pt x="16" y="11"/>
                    <a:pt x="20" y="10"/>
                    <a:pt x="27" y="10"/>
                  </a:cubicBezTo>
                  <a:lnTo>
                    <a:pt x="58" y="10"/>
                  </a:lnTo>
                  <a:lnTo>
                    <a:pt x="58"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09" name="Freeform 1241"/>
            <p:cNvSpPr>
              <a:spLocks noEditPoints="1"/>
            </p:cNvSpPr>
            <p:nvPr/>
          </p:nvSpPr>
          <p:spPr bwMode="auto">
            <a:xfrm flipV="1">
              <a:off x="2178" y="2125"/>
              <a:ext cx="59" cy="51"/>
            </a:xfrm>
            <a:custGeom>
              <a:avLst/>
              <a:gdLst>
                <a:gd name="T0" fmla="*/ 29 w 59"/>
                <a:gd name="T1" fmla="*/ 0 h 51"/>
                <a:gd name="T2" fmla="*/ 6 w 59"/>
                <a:gd name="T3" fmla="*/ 8 h 51"/>
                <a:gd name="T4" fmla="*/ 0 w 59"/>
                <a:gd name="T5" fmla="*/ 25 h 51"/>
                <a:gd name="T6" fmla="*/ 8 w 59"/>
                <a:gd name="T7" fmla="*/ 44 h 51"/>
                <a:gd name="T8" fmla="*/ 29 w 59"/>
                <a:gd name="T9" fmla="*/ 51 h 51"/>
                <a:gd name="T10" fmla="*/ 46 w 59"/>
                <a:gd name="T11" fmla="*/ 48 h 51"/>
                <a:gd name="T12" fmla="*/ 55 w 59"/>
                <a:gd name="T13" fmla="*/ 39 h 51"/>
                <a:gd name="T14" fmla="*/ 59 w 59"/>
                <a:gd name="T15" fmla="*/ 25 h 51"/>
                <a:gd name="T16" fmla="*/ 51 w 59"/>
                <a:gd name="T17" fmla="*/ 7 h 51"/>
                <a:gd name="T18" fmla="*/ 29 w 59"/>
                <a:gd name="T19" fmla="*/ 0 h 51"/>
                <a:gd name="T20" fmla="*/ 29 w 59"/>
                <a:gd name="T21" fmla="*/ 10 h 51"/>
                <a:gd name="T22" fmla="*/ 45 w 59"/>
                <a:gd name="T23" fmla="*/ 15 h 51"/>
                <a:gd name="T24" fmla="*/ 50 w 59"/>
                <a:gd name="T25" fmla="*/ 25 h 51"/>
                <a:gd name="T26" fmla="*/ 45 w 59"/>
                <a:gd name="T27" fmla="*/ 36 h 51"/>
                <a:gd name="T28" fmla="*/ 29 w 59"/>
                <a:gd name="T29" fmla="*/ 41 h 51"/>
                <a:gd name="T30" fmla="*/ 14 w 59"/>
                <a:gd name="T31" fmla="*/ 36 h 51"/>
                <a:gd name="T32" fmla="*/ 9 w 59"/>
                <a:gd name="T33" fmla="*/ 25 h 51"/>
                <a:gd name="T34" fmla="*/ 14 w 59"/>
                <a:gd name="T35" fmla="*/ 15 h 51"/>
                <a:gd name="T36" fmla="*/ 29 w 59"/>
                <a:gd name="T37" fmla="*/ 10 h 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
                <a:gd name="T58" fmla="*/ 0 h 51"/>
                <a:gd name="T59" fmla="*/ 59 w 59"/>
                <a:gd name="T60" fmla="*/ 51 h 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 h="51">
                  <a:moveTo>
                    <a:pt x="29" y="0"/>
                  </a:moveTo>
                  <a:cubicBezTo>
                    <a:pt x="19" y="0"/>
                    <a:pt x="11" y="3"/>
                    <a:pt x="6" y="8"/>
                  </a:cubicBezTo>
                  <a:cubicBezTo>
                    <a:pt x="2" y="13"/>
                    <a:pt x="0" y="19"/>
                    <a:pt x="0" y="25"/>
                  </a:cubicBezTo>
                  <a:cubicBezTo>
                    <a:pt x="0" y="33"/>
                    <a:pt x="3" y="39"/>
                    <a:pt x="8" y="44"/>
                  </a:cubicBezTo>
                  <a:cubicBezTo>
                    <a:pt x="13" y="48"/>
                    <a:pt x="20" y="51"/>
                    <a:pt x="29" y="51"/>
                  </a:cubicBezTo>
                  <a:cubicBezTo>
                    <a:pt x="36" y="51"/>
                    <a:pt x="42" y="50"/>
                    <a:pt x="46" y="48"/>
                  </a:cubicBezTo>
                  <a:cubicBezTo>
                    <a:pt x="50" y="46"/>
                    <a:pt x="53" y="42"/>
                    <a:pt x="55" y="39"/>
                  </a:cubicBezTo>
                  <a:cubicBezTo>
                    <a:pt x="58" y="35"/>
                    <a:pt x="59" y="30"/>
                    <a:pt x="59" y="25"/>
                  </a:cubicBezTo>
                  <a:cubicBezTo>
                    <a:pt x="59" y="18"/>
                    <a:pt x="56" y="12"/>
                    <a:pt x="51" y="7"/>
                  </a:cubicBezTo>
                  <a:cubicBezTo>
                    <a:pt x="46" y="2"/>
                    <a:pt x="39" y="0"/>
                    <a:pt x="29" y="0"/>
                  </a:cubicBezTo>
                  <a:close/>
                  <a:moveTo>
                    <a:pt x="29" y="10"/>
                  </a:moveTo>
                  <a:cubicBezTo>
                    <a:pt x="36" y="10"/>
                    <a:pt x="41" y="12"/>
                    <a:pt x="45" y="15"/>
                  </a:cubicBezTo>
                  <a:cubicBezTo>
                    <a:pt x="48" y="17"/>
                    <a:pt x="50" y="21"/>
                    <a:pt x="50" y="25"/>
                  </a:cubicBezTo>
                  <a:cubicBezTo>
                    <a:pt x="50" y="30"/>
                    <a:pt x="48" y="33"/>
                    <a:pt x="45" y="36"/>
                  </a:cubicBezTo>
                  <a:cubicBezTo>
                    <a:pt x="41" y="39"/>
                    <a:pt x="36" y="41"/>
                    <a:pt x="29" y="41"/>
                  </a:cubicBezTo>
                  <a:cubicBezTo>
                    <a:pt x="23" y="41"/>
                    <a:pt x="18" y="39"/>
                    <a:pt x="14" y="36"/>
                  </a:cubicBezTo>
                  <a:cubicBezTo>
                    <a:pt x="11" y="33"/>
                    <a:pt x="9" y="30"/>
                    <a:pt x="9" y="25"/>
                  </a:cubicBezTo>
                  <a:cubicBezTo>
                    <a:pt x="9" y="21"/>
                    <a:pt x="11" y="17"/>
                    <a:pt x="14" y="15"/>
                  </a:cubicBezTo>
                  <a:cubicBezTo>
                    <a:pt x="18" y="12"/>
                    <a:pt x="23" y="10"/>
                    <a:pt x="29"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10" name="Freeform 1242"/>
            <p:cNvSpPr>
              <a:spLocks noEditPoints="1"/>
            </p:cNvSpPr>
            <p:nvPr/>
          </p:nvSpPr>
          <p:spPr bwMode="auto">
            <a:xfrm flipV="1">
              <a:off x="2178" y="2036"/>
              <a:ext cx="79" cy="49"/>
            </a:xfrm>
            <a:custGeom>
              <a:avLst/>
              <a:gdLst>
                <a:gd name="T0" fmla="*/ 79 w 79"/>
                <a:gd name="T1" fmla="*/ 0 h 49"/>
                <a:gd name="T2" fmla="*/ 1 w 79"/>
                <a:gd name="T3" fmla="*/ 0 h 49"/>
                <a:gd name="T4" fmla="*/ 1 w 79"/>
                <a:gd name="T5" fmla="*/ 10 h 49"/>
                <a:gd name="T6" fmla="*/ 10 w 79"/>
                <a:gd name="T7" fmla="*/ 10 h 49"/>
                <a:gd name="T8" fmla="*/ 3 w 79"/>
                <a:gd name="T9" fmla="*/ 17 h 49"/>
                <a:gd name="T10" fmla="*/ 0 w 79"/>
                <a:gd name="T11" fmla="*/ 26 h 49"/>
                <a:gd name="T12" fmla="*/ 4 w 79"/>
                <a:gd name="T13" fmla="*/ 38 h 49"/>
                <a:gd name="T14" fmla="*/ 14 w 79"/>
                <a:gd name="T15" fmla="*/ 46 h 49"/>
                <a:gd name="T16" fmla="*/ 29 w 79"/>
                <a:gd name="T17" fmla="*/ 49 h 49"/>
                <a:gd name="T18" fmla="*/ 45 w 79"/>
                <a:gd name="T19" fmla="*/ 46 h 49"/>
                <a:gd name="T20" fmla="*/ 55 w 79"/>
                <a:gd name="T21" fmla="*/ 37 h 49"/>
                <a:gd name="T22" fmla="*/ 59 w 79"/>
                <a:gd name="T23" fmla="*/ 25 h 49"/>
                <a:gd name="T24" fmla="*/ 56 w 79"/>
                <a:gd name="T25" fmla="*/ 17 h 49"/>
                <a:gd name="T26" fmla="*/ 51 w 79"/>
                <a:gd name="T27" fmla="*/ 10 h 49"/>
                <a:gd name="T28" fmla="*/ 79 w 79"/>
                <a:gd name="T29" fmla="*/ 10 h 49"/>
                <a:gd name="T30" fmla="*/ 79 w 79"/>
                <a:gd name="T31" fmla="*/ 0 h 49"/>
                <a:gd name="T32" fmla="*/ 30 w 79"/>
                <a:gd name="T33" fmla="*/ 10 h 49"/>
                <a:gd name="T34" fmla="*/ 45 w 79"/>
                <a:gd name="T35" fmla="*/ 15 h 49"/>
                <a:gd name="T36" fmla="*/ 50 w 79"/>
                <a:gd name="T37" fmla="*/ 24 h 49"/>
                <a:gd name="T38" fmla="*/ 45 w 79"/>
                <a:gd name="T39" fmla="*/ 34 h 49"/>
                <a:gd name="T40" fmla="*/ 29 w 79"/>
                <a:gd name="T41" fmla="*/ 39 h 49"/>
                <a:gd name="T42" fmla="*/ 14 w 79"/>
                <a:gd name="T43" fmla="*/ 35 h 49"/>
                <a:gd name="T44" fmla="*/ 9 w 79"/>
                <a:gd name="T45" fmla="*/ 25 h 49"/>
                <a:gd name="T46" fmla="*/ 15 w 79"/>
                <a:gd name="T47" fmla="*/ 15 h 49"/>
                <a:gd name="T48" fmla="*/ 30 w 79"/>
                <a:gd name="T49" fmla="*/ 10 h 4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9"/>
                <a:gd name="T76" fmla="*/ 0 h 49"/>
                <a:gd name="T77" fmla="*/ 79 w 79"/>
                <a:gd name="T78" fmla="*/ 49 h 4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9" h="49">
                  <a:moveTo>
                    <a:pt x="79" y="0"/>
                  </a:moveTo>
                  <a:lnTo>
                    <a:pt x="1" y="0"/>
                  </a:lnTo>
                  <a:lnTo>
                    <a:pt x="1" y="10"/>
                  </a:lnTo>
                  <a:lnTo>
                    <a:pt x="10" y="10"/>
                  </a:lnTo>
                  <a:cubicBezTo>
                    <a:pt x="7" y="12"/>
                    <a:pt x="4" y="15"/>
                    <a:pt x="3" y="17"/>
                  </a:cubicBezTo>
                  <a:cubicBezTo>
                    <a:pt x="1" y="20"/>
                    <a:pt x="0" y="23"/>
                    <a:pt x="0" y="26"/>
                  </a:cubicBezTo>
                  <a:cubicBezTo>
                    <a:pt x="0" y="31"/>
                    <a:pt x="1" y="35"/>
                    <a:pt x="4" y="38"/>
                  </a:cubicBezTo>
                  <a:cubicBezTo>
                    <a:pt x="6" y="42"/>
                    <a:pt x="10" y="44"/>
                    <a:pt x="14" y="46"/>
                  </a:cubicBezTo>
                  <a:cubicBezTo>
                    <a:pt x="19" y="48"/>
                    <a:pt x="24" y="49"/>
                    <a:pt x="29" y="49"/>
                  </a:cubicBezTo>
                  <a:cubicBezTo>
                    <a:pt x="35" y="49"/>
                    <a:pt x="40" y="48"/>
                    <a:pt x="45" y="46"/>
                  </a:cubicBezTo>
                  <a:cubicBezTo>
                    <a:pt x="49" y="44"/>
                    <a:pt x="53" y="41"/>
                    <a:pt x="55" y="37"/>
                  </a:cubicBezTo>
                  <a:cubicBezTo>
                    <a:pt x="58" y="33"/>
                    <a:pt x="59" y="29"/>
                    <a:pt x="59" y="25"/>
                  </a:cubicBezTo>
                  <a:cubicBezTo>
                    <a:pt x="59" y="22"/>
                    <a:pt x="58" y="19"/>
                    <a:pt x="56" y="17"/>
                  </a:cubicBezTo>
                  <a:cubicBezTo>
                    <a:pt x="55" y="14"/>
                    <a:pt x="53" y="12"/>
                    <a:pt x="51" y="10"/>
                  </a:cubicBezTo>
                  <a:lnTo>
                    <a:pt x="79" y="10"/>
                  </a:lnTo>
                  <a:lnTo>
                    <a:pt x="79" y="0"/>
                  </a:lnTo>
                  <a:close/>
                  <a:moveTo>
                    <a:pt x="30" y="10"/>
                  </a:moveTo>
                  <a:cubicBezTo>
                    <a:pt x="37" y="10"/>
                    <a:pt x="42" y="12"/>
                    <a:pt x="45" y="15"/>
                  </a:cubicBezTo>
                  <a:cubicBezTo>
                    <a:pt x="48" y="17"/>
                    <a:pt x="50" y="21"/>
                    <a:pt x="50" y="24"/>
                  </a:cubicBezTo>
                  <a:cubicBezTo>
                    <a:pt x="50" y="28"/>
                    <a:pt x="48" y="32"/>
                    <a:pt x="45" y="34"/>
                  </a:cubicBezTo>
                  <a:cubicBezTo>
                    <a:pt x="41" y="37"/>
                    <a:pt x="36" y="39"/>
                    <a:pt x="29" y="39"/>
                  </a:cubicBezTo>
                  <a:cubicBezTo>
                    <a:pt x="23" y="39"/>
                    <a:pt x="18" y="37"/>
                    <a:pt x="14" y="35"/>
                  </a:cubicBezTo>
                  <a:cubicBezTo>
                    <a:pt x="11" y="32"/>
                    <a:pt x="9" y="29"/>
                    <a:pt x="9" y="25"/>
                  </a:cubicBezTo>
                  <a:cubicBezTo>
                    <a:pt x="9" y="21"/>
                    <a:pt x="11" y="18"/>
                    <a:pt x="15" y="15"/>
                  </a:cubicBezTo>
                  <a:cubicBezTo>
                    <a:pt x="18" y="12"/>
                    <a:pt x="23" y="10"/>
                    <a:pt x="30"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11" name="Freeform 1243"/>
            <p:cNvSpPr>
              <a:spLocks/>
            </p:cNvSpPr>
            <p:nvPr/>
          </p:nvSpPr>
          <p:spPr bwMode="auto">
            <a:xfrm flipV="1">
              <a:off x="2178" y="1995"/>
              <a:ext cx="58" cy="29"/>
            </a:xfrm>
            <a:custGeom>
              <a:avLst/>
              <a:gdLst>
                <a:gd name="T0" fmla="*/ 58 w 58"/>
                <a:gd name="T1" fmla="*/ 0 h 29"/>
                <a:gd name="T2" fmla="*/ 1 w 58"/>
                <a:gd name="T3" fmla="*/ 0 h 29"/>
                <a:gd name="T4" fmla="*/ 1 w 58"/>
                <a:gd name="T5" fmla="*/ 9 h 29"/>
                <a:gd name="T6" fmla="*/ 9 w 58"/>
                <a:gd name="T7" fmla="*/ 9 h 29"/>
                <a:gd name="T8" fmla="*/ 2 w 58"/>
                <a:gd name="T9" fmla="*/ 15 h 29"/>
                <a:gd name="T10" fmla="*/ 0 w 58"/>
                <a:gd name="T11" fmla="*/ 20 h 29"/>
                <a:gd name="T12" fmla="*/ 3 w 58"/>
                <a:gd name="T13" fmla="*/ 29 h 29"/>
                <a:gd name="T14" fmla="*/ 12 w 58"/>
                <a:gd name="T15" fmla="*/ 26 h 29"/>
                <a:gd name="T16" fmla="*/ 9 w 58"/>
                <a:gd name="T17" fmla="*/ 20 h 29"/>
                <a:gd name="T18" fmla="*/ 11 w 58"/>
                <a:gd name="T19" fmla="*/ 15 h 29"/>
                <a:gd name="T20" fmla="*/ 16 w 58"/>
                <a:gd name="T21" fmla="*/ 12 h 29"/>
                <a:gd name="T22" fmla="*/ 28 w 58"/>
                <a:gd name="T23" fmla="*/ 10 h 29"/>
                <a:gd name="T24" fmla="*/ 58 w 58"/>
                <a:gd name="T25" fmla="*/ 10 h 29"/>
                <a:gd name="T26" fmla="*/ 58 w 58"/>
                <a:gd name="T27" fmla="*/ 0 h 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8"/>
                <a:gd name="T43" fmla="*/ 0 h 29"/>
                <a:gd name="T44" fmla="*/ 58 w 58"/>
                <a:gd name="T45" fmla="*/ 29 h 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8" h="29">
                  <a:moveTo>
                    <a:pt x="58" y="0"/>
                  </a:moveTo>
                  <a:lnTo>
                    <a:pt x="1" y="0"/>
                  </a:lnTo>
                  <a:lnTo>
                    <a:pt x="1" y="9"/>
                  </a:lnTo>
                  <a:lnTo>
                    <a:pt x="9" y="9"/>
                  </a:lnTo>
                  <a:cubicBezTo>
                    <a:pt x="6" y="11"/>
                    <a:pt x="3" y="13"/>
                    <a:pt x="2" y="15"/>
                  </a:cubicBezTo>
                  <a:cubicBezTo>
                    <a:pt x="1" y="16"/>
                    <a:pt x="0" y="18"/>
                    <a:pt x="0" y="20"/>
                  </a:cubicBezTo>
                  <a:cubicBezTo>
                    <a:pt x="0" y="23"/>
                    <a:pt x="1" y="26"/>
                    <a:pt x="3" y="29"/>
                  </a:cubicBezTo>
                  <a:lnTo>
                    <a:pt x="12" y="26"/>
                  </a:lnTo>
                  <a:cubicBezTo>
                    <a:pt x="10" y="24"/>
                    <a:pt x="9" y="22"/>
                    <a:pt x="9" y="20"/>
                  </a:cubicBezTo>
                  <a:cubicBezTo>
                    <a:pt x="9" y="18"/>
                    <a:pt x="10" y="16"/>
                    <a:pt x="11" y="15"/>
                  </a:cubicBezTo>
                  <a:cubicBezTo>
                    <a:pt x="12" y="13"/>
                    <a:pt x="14" y="12"/>
                    <a:pt x="16" y="12"/>
                  </a:cubicBezTo>
                  <a:cubicBezTo>
                    <a:pt x="20" y="11"/>
                    <a:pt x="24" y="10"/>
                    <a:pt x="28" y="10"/>
                  </a:cubicBezTo>
                  <a:lnTo>
                    <a:pt x="58" y="10"/>
                  </a:lnTo>
                  <a:lnTo>
                    <a:pt x="58"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12" name="Freeform 1244"/>
            <p:cNvSpPr>
              <a:spLocks noEditPoints="1"/>
            </p:cNvSpPr>
            <p:nvPr/>
          </p:nvSpPr>
          <p:spPr bwMode="auto">
            <a:xfrm flipV="1">
              <a:off x="2178" y="1941"/>
              <a:ext cx="59" cy="51"/>
            </a:xfrm>
            <a:custGeom>
              <a:avLst/>
              <a:gdLst>
                <a:gd name="T0" fmla="*/ 41 w 59"/>
                <a:gd name="T1" fmla="*/ 41 h 51"/>
                <a:gd name="T2" fmla="*/ 42 w 59"/>
                <a:gd name="T3" fmla="*/ 51 h 51"/>
                <a:gd name="T4" fmla="*/ 54 w 59"/>
                <a:gd name="T5" fmla="*/ 42 h 51"/>
                <a:gd name="T6" fmla="*/ 59 w 59"/>
                <a:gd name="T7" fmla="*/ 26 h 51"/>
                <a:gd name="T8" fmla="*/ 51 w 59"/>
                <a:gd name="T9" fmla="*/ 7 h 51"/>
                <a:gd name="T10" fmla="*/ 30 w 59"/>
                <a:gd name="T11" fmla="*/ 0 h 51"/>
                <a:gd name="T12" fmla="*/ 8 w 59"/>
                <a:gd name="T13" fmla="*/ 7 h 51"/>
                <a:gd name="T14" fmla="*/ 0 w 59"/>
                <a:gd name="T15" fmla="*/ 26 h 51"/>
                <a:gd name="T16" fmla="*/ 8 w 59"/>
                <a:gd name="T17" fmla="*/ 44 h 51"/>
                <a:gd name="T18" fmla="*/ 29 w 59"/>
                <a:gd name="T19" fmla="*/ 51 h 51"/>
                <a:gd name="T20" fmla="*/ 32 w 59"/>
                <a:gd name="T21" fmla="*/ 51 h 51"/>
                <a:gd name="T22" fmla="*/ 32 w 59"/>
                <a:gd name="T23" fmla="*/ 10 h 51"/>
                <a:gd name="T24" fmla="*/ 45 w 59"/>
                <a:gd name="T25" fmla="*/ 15 h 51"/>
                <a:gd name="T26" fmla="*/ 50 w 59"/>
                <a:gd name="T27" fmla="*/ 27 h 51"/>
                <a:gd name="T28" fmla="*/ 48 w 59"/>
                <a:gd name="T29" fmla="*/ 35 h 51"/>
                <a:gd name="T30" fmla="*/ 41 w 59"/>
                <a:gd name="T31" fmla="*/ 41 h 51"/>
                <a:gd name="T32" fmla="*/ 23 w 59"/>
                <a:gd name="T33" fmla="*/ 10 h 51"/>
                <a:gd name="T34" fmla="*/ 23 w 59"/>
                <a:gd name="T35" fmla="*/ 41 h 51"/>
                <a:gd name="T36" fmla="*/ 14 w 59"/>
                <a:gd name="T37" fmla="*/ 38 h 51"/>
                <a:gd name="T38" fmla="*/ 9 w 59"/>
                <a:gd name="T39" fmla="*/ 26 h 51"/>
                <a:gd name="T40" fmla="*/ 13 w 59"/>
                <a:gd name="T41" fmla="*/ 15 h 51"/>
                <a:gd name="T42" fmla="*/ 23 w 59"/>
                <a:gd name="T43" fmla="*/ 10 h 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
                <a:gd name="T67" fmla="*/ 0 h 51"/>
                <a:gd name="T68" fmla="*/ 59 w 59"/>
                <a:gd name="T69" fmla="*/ 51 h 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 h="51">
                  <a:moveTo>
                    <a:pt x="41" y="41"/>
                  </a:moveTo>
                  <a:lnTo>
                    <a:pt x="42" y="51"/>
                  </a:lnTo>
                  <a:cubicBezTo>
                    <a:pt x="47" y="50"/>
                    <a:pt x="51" y="47"/>
                    <a:pt x="54" y="42"/>
                  </a:cubicBezTo>
                  <a:cubicBezTo>
                    <a:pt x="57" y="38"/>
                    <a:pt x="59" y="33"/>
                    <a:pt x="59" y="26"/>
                  </a:cubicBezTo>
                  <a:cubicBezTo>
                    <a:pt x="59" y="18"/>
                    <a:pt x="56" y="12"/>
                    <a:pt x="51" y="7"/>
                  </a:cubicBezTo>
                  <a:cubicBezTo>
                    <a:pt x="46" y="2"/>
                    <a:pt x="39" y="0"/>
                    <a:pt x="30" y="0"/>
                  </a:cubicBezTo>
                  <a:cubicBezTo>
                    <a:pt x="21" y="0"/>
                    <a:pt x="13" y="2"/>
                    <a:pt x="8" y="7"/>
                  </a:cubicBezTo>
                  <a:cubicBezTo>
                    <a:pt x="3" y="12"/>
                    <a:pt x="0" y="18"/>
                    <a:pt x="0" y="26"/>
                  </a:cubicBezTo>
                  <a:cubicBezTo>
                    <a:pt x="0" y="33"/>
                    <a:pt x="3" y="39"/>
                    <a:pt x="8" y="44"/>
                  </a:cubicBezTo>
                  <a:cubicBezTo>
                    <a:pt x="13" y="49"/>
                    <a:pt x="20" y="51"/>
                    <a:pt x="29" y="51"/>
                  </a:cubicBezTo>
                  <a:cubicBezTo>
                    <a:pt x="30" y="51"/>
                    <a:pt x="31" y="51"/>
                    <a:pt x="32" y="51"/>
                  </a:cubicBezTo>
                  <a:lnTo>
                    <a:pt x="32" y="10"/>
                  </a:lnTo>
                  <a:cubicBezTo>
                    <a:pt x="38" y="10"/>
                    <a:pt x="42" y="12"/>
                    <a:pt x="45" y="15"/>
                  </a:cubicBezTo>
                  <a:cubicBezTo>
                    <a:pt x="48" y="18"/>
                    <a:pt x="50" y="22"/>
                    <a:pt x="50" y="27"/>
                  </a:cubicBezTo>
                  <a:cubicBezTo>
                    <a:pt x="50" y="30"/>
                    <a:pt x="49" y="33"/>
                    <a:pt x="48" y="35"/>
                  </a:cubicBezTo>
                  <a:cubicBezTo>
                    <a:pt x="46" y="38"/>
                    <a:pt x="44" y="40"/>
                    <a:pt x="41" y="41"/>
                  </a:cubicBezTo>
                  <a:close/>
                  <a:moveTo>
                    <a:pt x="23" y="10"/>
                  </a:moveTo>
                  <a:lnTo>
                    <a:pt x="23" y="41"/>
                  </a:lnTo>
                  <a:cubicBezTo>
                    <a:pt x="19" y="41"/>
                    <a:pt x="16" y="40"/>
                    <a:pt x="14" y="38"/>
                  </a:cubicBezTo>
                  <a:cubicBezTo>
                    <a:pt x="11" y="35"/>
                    <a:pt x="9" y="31"/>
                    <a:pt x="9" y="26"/>
                  </a:cubicBezTo>
                  <a:cubicBezTo>
                    <a:pt x="9" y="21"/>
                    <a:pt x="10" y="18"/>
                    <a:pt x="13" y="15"/>
                  </a:cubicBezTo>
                  <a:cubicBezTo>
                    <a:pt x="15" y="12"/>
                    <a:pt x="19" y="10"/>
                    <a:pt x="23"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13" name="Freeform 1245"/>
            <p:cNvSpPr>
              <a:spLocks/>
            </p:cNvSpPr>
            <p:nvPr/>
          </p:nvSpPr>
          <p:spPr bwMode="auto">
            <a:xfrm flipV="1">
              <a:off x="2178" y="1883"/>
              <a:ext cx="59" cy="49"/>
            </a:xfrm>
            <a:custGeom>
              <a:avLst/>
              <a:gdLst>
                <a:gd name="T0" fmla="*/ 37 w 59"/>
                <a:gd name="T1" fmla="*/ 39 h 49"/>
                <a:gd name="T2" fmla="*/ 38 w 59"/>
                <a:gd name="T3" fmla="*/ 49 h 49"/>
                <a:gd name="T4" fmla="*/ 53 w 59"/>
                <a:gd name="T5" fmla="*/ 41 h 49"/>
                <a:gd name="T6" fmla="*/ 59 w 59"/>
                <a:gd name="T7" fmla="*/ 26 h 49"/>
                <a:gd name="T8" fmla="*/ 51 w 59"/>
                <a:gd name="T9" fmla="*/ 7 h 49"/>
                <a:gd name="T10" fmla="*/ 30 w 59"/>
                <a:gd name="T11" fmla="*/ 0 h 49"/>
                <a:gd name="T12" fmla="*/ 14 w 59"/>
                <a:gd name="T13" fmla="*/ 3 h 49"/>
                <a:gd name="T14" fmla="*/ 4 w 59"/>
                <a:gd name="T15" fmla="*/ 12 h 49"/>
                <a:gd name="T16" fmla="*/ 0 w 59"/>
                <a:gd name="T17" fmla="*/ 26 h 49"/>
                <a:gd name="T18" fmla="*/ 5 w 59"/>
                <a:gd name="T19" fmla="*/ 40 h 49"/>
                <a:gd name="T20" fmla="*/ 18 w 59"/>
                <a:gd name="T21" fmla="*/ 48 h 49"/>
                <a:gd name="T22" fmla="*/ 19 w 59"/>
                <a:gd name="T23" fmla="*/ 37 h 49"/>
                <a:gd name="T24" fmla="*/ 12 w 59"/>
                <a:gd name="T25" fmla="*/ 33 h 49"/>
                <a:gd name="T26" fmla="*/ 9 w 59"/>
                <a:gd name="T27" fmla="*/ 26 h 49"/>
                <a:gd name="T28" fmla="*/ 14 w 59"/>
                <a:gd name="T29" fmla="*/ 15 h 49"/>
                <a:gd name="T30" fmla="*/ 29 w 59"/>
                <a:gd name="T31" fmla="*/ 10 h 49"/>
                <a:gd name="T32" fmla="*/ 45 w 59"/>
                <a:gd name="T33" fmla="*/ 15 h 49"/>
                <a:gd name="T34" fmla="*/ 50 w 59"/>
                <a:gd name="T35" fmla="*/ 25 h 49"/>
                <a:gd name="T36" fmla="*/ 47 w 59"/>
                <a:gd name="T37" fmla="*/ 34 h 49"/>
                <a:gd name="T38" fmla="*/ 37 w 59"/>
                <a:gd name="T39" fmla="*/ 39 h 4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9"/>
                <a:gd name="T61" fmla="*/ 0 h 49"/>
                <a:gd name="T62" fmla="*/ 59 w 59"/>
                <a:gd name="T63" fmla="*/ 49 h 4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9" h="49">
                  <a:moveTo>
                    <a:pt x="37" y="39"/>
                  </a:moveTo>
                  <a:lnTo>
                    <a:pt x="38" y="49"/>
                  </a:lnTo>
                  <a:cubicBezTo>
                    <a:pt x="45" y="48"/>
                    <a:pt x="50" y="45"/>
                    <a:pt x="53" y="41"/>
                  </a:cubicBezTo>
                  <a:cubicBezTo>
                    <a:pt x="57" y="37"/>
                    <a:pt x="59" y="32"/>
                    <a:pt x="59" y="26"/>
                  </a:cubicBezTo>
                  <a:cubicBezTo>
                    <a:pt x="59" y="18"/>
                    <a:pt x="56" y="12"/>
                    <a:pt x="51" y="7"/>
                  </a:cubicBezTo>
                  <a:cubicBezTo>
                    <a:pt x="46" y="3"/>
                    <a:pt x="39" y="0"/>
                    <a:pt x="30" y="0"/>
                  </a:cubicBezTo>
                  <a:cubicBezTo>
                    <a:pt x="24" y="0"/>
                    <a:pt x="18" y="1"/>
                    <a:pt x="14" y="3"/>
                  </a:cubicBezTo>
                  <a:cubicBezTo>
                    <a:pt x="9" y="5"/>
                    <a:pt x="6" y="8"/>
                    <a:pt x="4" y="12"/>
                  </a:cubicBezTo>
                  <a:cubicBezTo>
                    <a:pt x="1" y="16"/>
                    <a:pt x="0" y="21"/>
                    <a:pt x="0" y="26"/>
                  </a:cubicBezTo>
                  <a:cubicBezTo>
                    <a:pt x="0" y="32"/>
                    <a:pt x="2" y="36"/>
                    <a:pt x="5" y="40"/>
                  </a:cubicBezTo>
                  <a:cubicBezTo>
                    <a:pt x="8" y="44"/>
                    <a:pt x="12" y="47"/>
                    <a:pt x="18" y="48"/>
                  </a:cubicBezTo>
                  <a:lnTo>
                    <a:pt x="19" y="37"/>
                  </a:lnTo>
                  <a:cubicBezTo>
                    <a:pt x="16" y="37"/>
                    <a:pt x="13" y="35"/>
                    <a:pt x="12" y="33"/>
                  </a:cubicBezTo>
                  <a:cubicBezTo>
                    <a:pt x="10" y="31"/>
                    <a:pt x="9" y="29"/>
                    <a:pt x="9" y="26"/>
                  </a:cubicBezTo>
                  <a:cubicBezTo>
                    <a:pt x="9" y="21"/>
                    <a:pt x="11" y="17"/>
                    <a:pt x="14" y="15"/>
                  </a:cubicBezTo>
                  <a:cubicBezTo>
                    <a:pt x="17" y="12"/>
                    <a:pt x="22" y="10"/>
                    <a:pt x="29" y="10"/>
                  </a:cubicBezTo>
                  <a:cubicBezTo>
                    <a:pt x="37" y="10"/>
                    <a:pt x="42" y="12"/>
                    <a:pt x="45" y="15"/>
                  </a:cubicBezTo>
                  <a:cubicBezTo>
                    <a:pt x="48" y="17"/>
                    <a:pt x="50" y="21"/>
                    <a:pt x="50" y="25"/>
                  </a:cubicBezTo>
                  <a:cubicBezTo>
                    <a:pt x="50" y="29"/>
                    <a:pt x="49" y="32"/>
                    <a:pt x="47" y="34"/>
                  </a:cubicBezTo>
                  <a:cubicBezTo>
                    <a:pt x="45" y="36"/>
                    <a:pt x="42" y="38"/>
                    <a:pt x="37" y="39"/>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14" name="Freeform 1246"/>
            <p:cNvSpPr>
              <a:spLocks noEditPoints="1"/>
            </p:cNvSpPr>
            <p:nvPr/>
          </p:nvSpPr>
          <p:spPr bwMode="auto">
            <a:xfrm flipV="1">
              <a:off x="2158" y="1864"/>
              <a:ext cx="78" cy="10"/>
            </a:xfrm>
            <a:custGeom>
              <a:avLst/>
              <a:gdLst>
                <a:gd name="T0" fmla="*/ 10 w 78"/>
                <a:gd name="T1" fmla="*/ 0 h 10"/>
                <a:gd name="T2" fmla="*/ 0 w 78"/>
                <a:gd name="T3" fmla="*/ 0 h 10"/>
                <a:gd name="T4" fmla="*/ 0 w 78"/>
                <a:gd name="T5" fmla="*/ 10 h 10"/>
                <a:gd name="T6" fmla="*/ 10 w 78"/>
                <a:gd name="T7" fmla="*/ 10 h 10"/>
                <a:gd name="T8" fmla="*/ 10 w 78"/>
                <a:gd name="T9" fmla="*/ 0 h 10"/>
                <a:gd name="T10" fmla="*/ 78 w 78"/>
                <a:gd name="T11" fmla="*/ 0 h 10"/>
                <a:gd name="T12" fmla="*/ 21 w 78"/>
                <a:gd name="T13" fmla="*/ 0 h 10"/>
                <a:gd name="T14" fmla="*/ 21 w 78"/>
                <a:gd name="T15" fmla="*/ 10 h 10"/>
                <a:gd name="T16" fmla="*/ 78 w 78"/>
                <a:gd name="T17" fmla="*/ 10 h 10"/>
                <a:gd name="T18" fmla="*/ 78 w 78"/>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
                <a:gd name="T31" fmla="*/ 0 h 10"/>
                <a:gd name="T32" fmla="*/ 78 w 78"/>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 h="10">
                  <a:moveTo>
                    <a:pt x="10" y="0"/>
                  </a:moveTo>
                  <a:lnTo>
                    <a:pt x="0" y="0"/>
                  </a:lnTo>
                  <a:lnTo>
                    <a:pt x="0" y="10"/>
                  </a:lnTo>
                  <a:lnTo>
                    <a:pt x="10" y="10"/>
                  </a:lnTo>
                  <a:lnTo>
                    <a:pt x="10" y="0"/>
                  </a:lnTo>
                  <a:close/>
                  <a:moveTo>
                    <a:pt x="78" y="0"/>
                  </a:moveTo>
                  <a:lnTo>
                    <a:pt x="21" y="0"/>
                  </a:lnTo>
                  <a:lnTo>
                    <a:pt x="21" y="10"/>
                  </a:lnTo>
                  <a:lnTo>
                    <a:pt x="78" y="10"/>
                  </a:lnTo>
                  <a:lnTo>
                    <a:pt x="78"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15" name="Freeform 1247"/>
            <p:cNvSpPr>
              <a:spLocks noEditPoints="1"/>
            </p:cNvSpPr>
            <p:nvPr/>
          </p:nvSpPr>
          <p:spPr bwMode="auto">
            <a:xfrm flipV="1">
              <a:off x="2178" y="1803"/>
              <a:ext cx="79" cy="49"/>
            </a:xfrm>
            <a:custGeom>
              <a:avLst/>
              <a:gdLst>
                <a:gd name="T0" fmla="*/ 79 w 79"/>
                <a:gd name="T1" fmla="*/ 0 h 49"/>
                <a:gd name="T2" fmla="*/ 1 w 79"/>
                <a:gd name="T3" fmla="*/ 0 h 49"/>
                <a:gd name="T4" fmla="*/ 1 w 79"/>
                <a:gd name="T5" fmla="*/ 10 h 49"/>
                <a:gd name="T6" fmla="*/ 10 w 79"/>
                <a:gd name="T7" fmla="*/ 10 h 49"/>
                <a:gd name="T8" fmla="*/ 3 w 79"/>
                <a:gd name="T9" fmla="*/ 17 h 49"/>
                <a:gd name="T10" fmla="*/ 0 w 79"/>
                <a:gd name="T11" fmla="*/ 26 h 49"/>
                <a:gd name="T12" fmla="*/ 4 w 79"/>
                <a:gd name="T13" fmla="*/ 38 h 49"/>
                <a:gd name="T14" fmla="*/ 14 w 79"/>
                <a:gd name="T15" fmla="*/ 46 h 49"/>
                <a:gd name="T16" fmla="*/ 29 w 79"/>
                <a:gd name="T17" fmla="*/ 49 h 49"/>
                <a:gd name="T18" fmla="*/ 45 w 79"/>
                <a:gd name="T19" fmla="*/ 46 h 49"/>
                <a:gd name="T20" fmla="*/ 55 w 79"/>
                <a:gd name="T21" fmla="*/ 37 h 49"/>
                <a:gd name="T22" fmla="*/ 59 w 79"/>
                <a:gd name="T23" fmla="*/ 25 h 49"/>
                <a:gd name="T24" fmla="*/ 56 w 79"/>
                <a:gd name="T25" fmla="*/ 16 h 49"/>
                <a:gd name="T26" fmla="*/ 51 w 79"/>
                <a:gd name="T27" fmla="*/ 10 h 49"/>
                <a:gd name="T28" fmla="*/ 79 w 79"/>
                <a:gd name="T29" fmla="*/ 10 h 49"/>
                <a:gd name="T30" fmla="*/ 79 w 79"/>
                <a:gd name="T31" fmla="*/ 0 h 49"/>
                <a:gd name="T32" fmla="*/ 30 w 79"/>
                <a:gd name="T33" fmla="*/ 10 h 49"/>
                <a:gd name="T34" fmla="*/ 45 w 79"/>
                <a:gd name="T35" fmla="*/ 14 h 49"/>
                <a:gd name="T36" fmla="*/ 50 w 79"/>
                <a:gd name="T37" fmla="*/ 24 h 49"/>
                <a:gd name="T38" fmla="*/ 45 w 79"/>
                <a:gd name="T39" fmla="*/ 34 h 49"/>
                <a:gd name="T40" fmla="*/ 29 w 79"/>
                <a:gd name="T41" fmla="*/ 38 h 49"/>
                <a:gd name="T42" fmla="*/ 14 w 79"/>
                <a:gd name="T43" fmla="*/ 34 h 49"/>
                <a:gd name="T44" fmla="*/ 9 w 79"/>
                <a:gd name="T45" fmla="*/ 25 h 49"/>
                <a:gd name="T46" fmla="*/ 15 w 79"/>
                <a:gd name="T47" fmla="*/ 15 h 49"/>
                <a:gd name="T48" fmla="*/ 30 w 79"/>
                <a:gd name="T49" fmla="*/ 10 h 4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9"/>
                <a:gd name="T76" fmla="*/ 0 h 49"/>
                <a:gd name="T77" fmla="*/ 79 w 79"/>
                <a:gd name="T78" fmla="*/ 49 h 4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9" h="49">
                  <a:moveTo>
                    <a:pt x="79" y="0"/>
                  </a:moveTo>
                  <a:lnTo>
                    <a:pt x="1" y="0"/>
                  </a:lnTo>
                  <a:lnTo>
                    <a:pt x="1" y="10"/>
                  </a:lnTo>
                  <a:lnTo>
                    <a:pt x="10" y="10"/>
                  </a:lnTo>
                  <a:cubicBezTo>
                    <a:pt x="7" y="12"/>
                    <a:pt x="4" y="15"/>
                    <a:pt x="3" y="17"/>
                  </a:cubicBezTo>
                  <a:cubicBezTo>
                    <a:pt x="1" y="19"/>
                    <a:pt x="0" y="22"/>
                    <a:pt x="0" y="26"/>
                  </a:cubicBezTo>
                  <a:cubicBezTo>
                    <a:pt x="0" y="30"/>
                    <a:pt x="1" y="35"/>
                    <a:pt x="4" y="38"/>
                  </a:cubicBezTo>
                  <a:cubicBezTo>
                    <a:pt x="6" y="42"/>
                    <a:pt x="10" y="44"/>
                    <a:pt x="14" y="46"/>
                  </a:cubicBezTo>
                  <a:cubicBezTo>
                    <a:pt x="19" y="48"/>
                    <a:pt x="24" y="49"/>
                    <a:pt x="29" y="49"/>
                  </a:cubicBezTo>
                  <a:cubicBezTo>
                    <a:pt x="35" y="49"/>
                    <a:pt x="40" y="48"/>
                    <a:pt x="45" y="46"/>
                  </a:cubicBezTo>
                  <a:cubicBezTo>
                    <a:pt x="49" y="44"/>
                    <a:pt x="53" y="41"/>
                    <a:pt x="55" y="37"/>
                  </a:cubicBezTo>
                  <a:cubicBezTo>
                    <a:pt x="58" y="33"/>
                    <a:pt x="59" y="29"/>
                    <a:pt x="59" y="25"/>
                  </a:cubicBezTo>
                  <a:cubicBezTo>
                    <a:pt x="59" y="22"/>
                    <a:pt x="58" y="19"/>
                    <a:pt x="56" y="16"/>
                  </a:cubicBezTo>
                  <a:cubicBezTo>
                    <a:pt x="55" y="14"/>
                    <a:pt x="53" y="12"/>
                    <a:pt x="51" y="10"/>
                  </a:cubicBezTo>
                  <a:lnTo>
                    <a:pt x="79" y="10"/>
                  </a:lnTo>
                  <a:lnTo>
                    <a:pt x="79" y="0"/>
                  </a:lnTo>
                  <a:close/>
                  <a:moveTo>
                    <a:pt x="30" y="10"/>
                  </a:moveTo>
                  <a:cubicBezTo>
                    <a:pt x="37" y="10"/>
                    <a:pt x="42" y="12"/>
                    <a:pt x="45" y="14"/>
                  </a:cubicBezTo>
                  <a:cubicBezTo>
                    <a:pt x="48" y="17"/>
                    <a:pt x="50" y="20"/>
                    <a:pt x="50" y="24"/>
                  </a:cubicBezTo>
                  <a:cubicBezTo>
                    <a:pt x="50" y="28"/>
                    <a:pt x="48" y="32"/>
                    <a:pt x="45" y="34"/>
                  </a:cubicBezTo>
                  <a:cubicBezTo>
                    <a:pt x="41" y="37"/>
                    <a:pt x="36" y="38"/>
                    <a:pt x="29" y="38"/>
                  </a:cubicBezTo>
                  <a:cubicBezTo>
                    <a:pt x="23" y="38"/>
                    <a:pt x="18" y="37"/>
                    <a:pt x="14" y="34"/>
                  </a:cubicBezTo>
                  <a:cubicBezTo>
                    <a:pt x="11" y="32"/>
                    <a:pt x="9" y="28"/>
                    <a:pt x="9" y="25"/>
                  </a:cubicBezTo>
                  <a:cubicBezTo>
                    <a:pt x="9" y="21"/>
                    <a:pt x="11" y="18"/>
                    <a:pt x="15" y="15"/>
                  </a:cubicBezTo>
                  <a:cubicBezTo>
                    <a:pt x="18" y="12"/>
                    <a:pt x="23" y="10"/>
                    <a:pt x="30"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16" name="Freeform 1248"/>
            <p:cNvSpPr>
              <a:spLocks noEditPoints="1"/>
            </p:cNvSpPr>
            <p:nvPr/>
          </p:nvSpPr>
          <p:spPr bwMode="auto">
            <a:xfrm flipV="1">
              <a:off x="2158" y="1781"/>
              <a:ext cx="78" cy="10"/>
            </a:xfrm>
            <a:custGeom>
              <a:avLst/>
              <a:gdLst>
                <a:gd name="T0" fmla="*/ 10 w 78"/>
                <a:gd name="T1" fmla="*/ 0 h 10"/>
                <a:gd name="T2" fmla="*/ 0 w 78"/>
                <a:gd name="T3" fmla="*/ 0 h 10"/>
                <a:gd name="T4" fmla="*/ 0 w 78"/>
                <a:gd name="T5" fmla="*/ 10 h 10"/>
                <a:gd name="T6" fmla="*/ 10 w 78"/>
                <a:gd name="T7" fmla="*/ 10 h 10"/>
                <a:gd name="T8" fmla="*/ 10 w 78"/>
                <a:gd name="T9" fmla="*/ 0 h 10"/>
                <a:gd name="T10" fmla="*/ 78 w 78"/>
                <a:gd name="T11" fmla="*/ 0 h 10"/>
                <a:gd name="T12" fmla="*/ 21 w 78"/>
                <a:gd name="T13" fmla="*/ 0 h 10"/>
                <a:gd name="T14" fmla="*/ 21 w 78"/>
                <a:gd name="T15" fmla="*/ 10 h 10"/>
                <a:gd name="T16" fmla="*/ 78 w 78"/>
                <a:gd name="T17" fmla="*/ 10 h 10"/>
                <a:gd name="T18" fmla="*/ 78 w 78"/>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
                <a:gd name="T31" fmla="*/ 0 h 10"/>
                <a:gd name="T32" fmla="*/ 78 w 78"/>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 h="10">
                  <a:moveTo>
                    <a:pt x="10" y="0"/>
                  </a:moveTo>
                  <a:lnTo>
                    <a:pt x="0" y="0"/>
                  </a:lnTo>
                  <a:lnTo>
                    <a:pt x="0" y="10"/>
                  </a:lnTo>
                  <a:lnTo>
                    <a:pt x="10" y="10"/>
                  </a:lnTo>
                  <a:lnTo>
                    <a:pt x="10" y="0"/>
                  </a:lnTo>
                  <a:close/>
                  <a:moveTo>
                    <a:pt x="78" y="0"/>
                  </a:moveTo>
                  <a:lnTo>
                    <a:pt x="21" y="0"/>
                  </a:lnTo>
                  <a:lnTo>
                    <a:pt x="21" y="10"/>
                  </a:lnTo>
                  <a:lnTo>
                    <a:pt x="78" y="10"/>
                  </a:lnTo>
                  <a:lnTo>
                    <a:pt x="78"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17" name="Freeform 1249"/>
            <p:cNvSpPr>
              <a:spLocks/>
            </p:cNvSpPr>
            <p:nvPr/>
          </p:nvSpPr>
          <p:spPr bwMode="auto">
            <a:xfrm flipV="1">
              <a:off x="2160" y="1746"/>
              <a:ext cx="77" cy="27"/>
            </a:xfrm>
            <a:custGeom>
              <a:avLst/>
              <a:gdLst>
                <a:gd name="T0" fmla="*/ 67 w 77"/>
                <a:gd name="T1" fmla="*/ 26 h 27"/>
                <a:gd name="T2" fmla="*/ 76 w 77"/>
                <a:gd name="T3" fmla="*/ 27 h 27"/>
                <a:gd name="T4" fmla="*/ 77 w 77"/>
                <a:gd name="T5" fmla="*/ 20 h 27"/>
                <a:gd name="T6" fmla="*/ 75 w 77"/>
                <a:gd name="T7" fmla="*/ 12 h 27"/>
                <a:gd name="T8" fmla="*/ 71 w 77"/>
                <a:gd name="T9" fmla="*/ 8 h 27"/>
                <a:gd name="T10" fmla="*/ 60 w 77"/>
                <a:gd name="T11" fmla="*/ 7 h 27"/>
                <a:gd name="T12" fmla="*/ 28 w 77"/>
                <a:gd name="T13" fmla="*/ 7 h 27"/>
                <a:gd name="T14" fmla="*/ 28 w 77"/>
                <a:gd name="T15" fmla="*/ 0 h 27"/>
                <a:gd name="T16" fmla="*/ 19 w 77"/>
                <a:gd name="T17" fmla="*/ 0 h 27"/>
                <a:gd name="T18" fmla="*/ 19 w 77"/>
                <a:gd name="T19" fmla="*/ 7 h 27"/>
                <a:gd name="T20" fmla="*/ 5 w 77"/>
                <a:gd name="T21" fmla="*/ 7 h 27"/>
                <a:gd name="T22" fmla="*/ 0 w 77"/>
                <a:gd name="T23" fmla="*/ 17 h 27"/>
                <a:gd name="T24" fmla="*/ 19 w 77"/>
                <a:gd name="T25" fmla="*/ 17 h 27"/>
                <a:gd name="T26" fmla="*/ 19 w 77"/>
                <a:gd name="T27" fmla="*/ 26 h 27"/>
                <a:gd name="T28" fmla="*/ 28 w 77"/>
                <a:gd name="T29" fmla="*/ 26 h 27"/>
                <a:gd name="T30" fmla="*/ 28 w 77"/>
                <a:gd name="T31" fmla="*/ 17 h 27"/>
                <a:gd name="T32" fmla="*/ 60 w 77"/>
                <a:gd name="T33" fmla="*/ 17 h 27"/>
                <a:gd name="T34" fmla="*/ 65 w 77"/>
                <a:gd name="T35" fmla="*/ 17 h 27"/>
                <a:gd name="T36" fmla="*/ 67 w 77"/>
                <a:gd name="T37" fmla="*/ 19 h 27"/>
                <a:gd name="T38" fmla="*/ 68 w 77"/>
                <a:gd name="T39" fmla="*/ 22 h 27"/>
                <a:gd name="T40" fmla="*/ 67 w 77"/>
                <a:gd name="T41" fmla="*/ 26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7"/>
                <a:gd name="T64" fmla="*/ 0 h 27"/>
                <a:gd name="T65" fmla="*/ 77 w 77"/>
                <a:gd name="T66" fmla="*/ 27 h 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7" h="27">
                  <a:moveTo>
                    <a:pt x="67" y="26"/>
                  </a:moveTo>
                  <a:lnTo>
                    <a:pt x="76" y="27"/>
                  </a:lnTo>
                  <a:cubicBezTo>
                    <a:pt x="76" y="24"/>
                    <a:pt x="77" y="22"/>
                    <a:pt x="77" y="20"/>
                  </a:cubicBezTo>
                  <a:cubicBezTo>
                    <a:pt x="77" y="16"/>
                    <a:pt x="76" y="14"/>
                    <a:pt x="75" y="12"/>
                  </a:cubicBezTo>
                  <a:cubicBezTo>
                    <a:pt x="74" y="10"/>
                    <a:pt x="73" y="9"/>
                    <a:pt x="71" y="8"/>
                  </a:cubicBezTo>
                  <a:cubicBezTo>
                    <a:pt x="69" y="7"/>
                    <a:pt x="66" y="7"/>
                    <a:pt x="60" y="7"/>
                  </a:cubicBezTo>
                  <a:lnTo>
                    <a:pt x="28" y="7"/>
                  </a:lnTo>
                  <a:lnTo>
                    <a:pt x="28" y="0"/>
                  </a:lnTo>
                  <a:lnTo>
                    <a:pt x="19" y="0"/>
                  </a:lnTo>
                  <a:lnTo>
                    <a:pt x="19" y="7"/>
                  </a:lnTo>
                  <a:lnTo>
                    <a:pt x="5" y="7"/>
                  </a:lnTo>
                  <a:lnTo>
                    <a:pt x="0" y="17"/>
                  </a:lnTo>
                  <a:lnTo>
                    <a:pt x="19" y="17"/>
                  </a:lnTo>
                  <a:lnTo>
                    <a:pt x="19" y="26"/>
                  </a:lnTo>
                  <a:lnTo>
                    <a:pt x="28" y="26"/>
                  </a:lnTo>
                  <a:lnTo>
                    <a:pt x="28" y="17"/>
                  </a:lnTo>
                  <a:lnTo>
                    <a:pt x="60" y="17"/>
                  </a:lnTo>
                  <a:cubicBezTo>
                    <a:pt x="63" y="17"/>
                    <a:pt x="65" y="17"/>
                    <a:pt x="65" y="17"/>
                  </a:cubicBezTo>
                  <a:cubicBezTo>
                    <a:pt x="66" y="18"/>
                    <a:pt x="67" y="18"/>
                    <a:pt x="67" y="19"/>
                  </a:cubicBezTo>
                  <a:cubicBezTo>
                    <a:pt x="68" y="20"/>
                    <a:pt x="68" y="21"/>
                    <a:pt x="68" y="22"/>
                  </a:cubicBezTo>
                  <a:cubicBezTo>
                    <a:pt x="68" y="23"/>
                    <a:pt x="68" y="24"/>
                    <a:pt x="67" y="26"/>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18" name="Freeform 1250"/>
            <p:cNvSpPr>
              <a:spLocks noEditPoints="1"/>
            </p:cNvSpPr>
            <p:nvPr/>
          </p:nvSpPr>
          <p:spPr bwMode="auto">
            <a:xfrm flipV="1">
              <a:off x="2178" y="1690"/>
              <a:ext cx="59" cy="50"/>
            </a:xfrm>
            <a:custGeom>
              <a:avLst/>
              <a:gdLst>
                <a:gd name="T0" fmla="*/ 51 w 59"/>
                <a:gd name="T1" fmla="*/ 37 h 50"/>
                <a:gd name="T2" fmla="*/ 57 w 59"/>
                <a:gd name="T3" fmla="*/ 27 h 50"/>
                <a:gd name="T4" fmla="*/ 59 w 59"/>
                <a:gd name="T5" fmla="*/ 17 h 50"/>
                <a:gd name="T6" fmla="*/ 54 w 59"/>
                <a:gd name="T7" fmla="*/ 4 h 50"/>
                <a:gd name="T8" fmla="*/ 43 w 59"/>
                <a:gd name="T9" fmla="*/ 0 h 50"/>
                <a:gd name="T10" fmla="*/ 35 w 59"/>
                <a:gd name="T11" fmla="*/ 1 h 50"/>
                <a:gd name="T12" fmla="*/ 29 w 59"/>
                <a:gd name="T13" fmla="*/ 6 h 50"/>
                <a:gd name="T14" fmla="*/ 26 w 59"/>
                <a:gd name="T15" fmla="*/ 12 h 50"/>
                <a:gd name="T16" fmla="*/ 25 w 59"/>
                <a:gd name="T17" fmla="*/ 20 h 50"/>
                <a:gd name="T18" fmla="*/ 22 w 59"/>
                <a:gd name="T19" fmla="*/ 36 h 50"/>
                <a:gd name="T20" fmla="*/ 19 w 59"/>
                <a:gd name="T21" fmla="*/ 36 h 50"/>
                <a:gd name="T22" fmla="*/ 12 w 59"/>
                <a:gd name="T23" fmla="*/ 33 h 50"/>
                <a:gd name="T24" fmla="*/ 9 w 59"/>
                <a:gd name="T25" fmla="*/ 24 h 50"/>
                <a:gd name="T26" fmla="*/ 11 w 59"/>
                <a:gd name="T27" fmla="*/ 15 h 50"/>
                <a:gd name="T28" fmla="*/ 18 w 59"/>
                <a:gd name="T29" fmla="*/ 11 h 50"/>
                <a:gd name="T30" fmla="*/ 17 w 59"/>
                <a:gd name="T31" fmla="*/ 1 h 50"/>
                <a:gd name="T32" fmla="*/ 8 w 59"/>
                <a:gd name="T33" fmla="*/ 5 h 50"/>
                <a:gd name="T34" fmla="*/ 2 w 59"/>
                <a:gd name="T35" fmla="*/ 13 h 50"/>
                <a:gd name="T36" fmla="*/ 0 w 59"/>
                <a:gd name="T37" fmla="*/ 26 h 50"/>
                <a:gd name="T38" fmla="*/ 2 w 59"/>
                <a:gd name="T39" fmla="*/ 37 h 50"/>
                <a:gd name="T40" fmla="*/ 6 w 59"/>
                <a:gd name="T41" fmla="*/ 43 h 50"/>
                <a:gd name="T42" fmla="*/ 13 w 59"/>
                <a:gd name="T43" fmla="*/ 46 h 50"/>
                <a:gd name="T44" fmla="*/ 21 w 59"/>
                <a:gd name="T45" fmla="*/ 47 h 50"/>
                <a:gd name="T46" fmla="*/ 33 w 59"/>
                <a:gd name="T47" fmla="*/ 47 h 50"/>
                <a:gd name="T48" fmla="*/ 50 w 59"/>
                <a:gd name="T49" fmla="*/ 48 h 50"/>
                <a:gd name="T50" fmla="*/ 58 w 59"/>
                <a:gd name="T51" fmla="*/ 50 h 50"/>
                <a:gd name="T52" fmla="*/ 58 w 59"/>
                <a:gd name="T53" fmla="*/ 40 h 50"/>
                <a:gd name="T54" fmla="*/ 51 w 59"/>
                <a:gd name="T55" fmla="*/ 37 h 50"/>
                <a:gd name="T56" fmla="*/ 31 w 59"/>
                <a:gd name="T57" fmla="*/ 36 h 50"/>
                <a:gd name="T58" fmla="*/ 34 w 59"/>
                <a:gd name="T59" fmla="*/ 22 h 50"/>
                <a:gd name="T60" fmla="*/ 35 w 59"/>
                <a:gd name="T61" fmla="*/ 14 h 50"/>
                <a:gd name="T62" fmla="*/ 38 w 59"/>
                <a:gd name="T63" fmla="*/ 11 h 50"/>
                <a:gd name="T64" fmla="*/ 42 w 59"/>
                <a:gd name="T65" fmla="*/ 10 h 50"/>
                <a:gd name="T66" fmla="*/ 48 w 59"/>
                <a:gd name="T67" fmla="*/ 12 h 50"/>
                <a:gd name="T68" fmla="*/ 50 w 59"/>
                <a:gd name="T69" fmla="*/ 20 h 50"/>
                <a:gd name="T70" fmla="*/ 47 w 59"/>
                <a:gd name="T71" fmla="*/ 29 h 50"/>
                <a:gd name="T72" fmla="*/ 42 w 59"/>
                <a:gd name="T73" fmla="*/ 34 h 50"/>
                <a:gd name="T74" fmla="*/ 34 w 59"/>
                <a:gd name="T75" fmla="*/ 36 h 50"/>
                <a:gd name="T76" fmla="*/ 31 w 59"/>
                <a:gd name="T77" fmla="*/ 36 h 5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9"/>
                <a:gd name="T118" fmla="*/ 0 h 50"/>
                <a:gd name="T119" fmla="*/ 59 w 59"/>
                <a:gd name="T120" fmla="*/ 50 h 5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9" h="50">
                  <a:moveTo>
                    <a:pt x="51" y="37"/>
                  </a:moveTo>
                  <a:cubicBezTo>
                    <a:pt x="54" y="33"/>
                    <a:pt x="56" y="30"/>
                    <a:pt x="57" y="27"/>
                  </a:cubicBezTo>
                  <a:cubicBezTo>
                    <a:pt x="58" y="24"/>
                    <a:pt x="59" y="21"/>
                    <a:pt x="59" y="17"/>
                  </a:cubicBezTo>
                  <a:cubicBezTo>
                    <a:pt x="59" y="12"/>
                    <a:pt x="57" y="7"/>
                    <a:pt x="54" y="4"/>
                  </a:cubicBezTo>
                  <a:cubicBezTo>
                    <a:pt x="51" y="1"/>
                    <a:pt x="47" y="0"/>
                    <a:pt x="43" y="0"/>
                  </a:cubicBezTo>
                  <a:cubicBezTo>
                    <a:pt x="40" y="0"/>
                    <a:pt x="37" y="0"/>
                    <a:pt x="35" y="1"/>
                  </a:cubicBezTo>
                  <a:cubicBezTo>
                    <a:pt x="33" y="2"/>
                    <a:pt x="31" y="4"/>
                    <a:pt x="29" y="6"/>
                  </a:cubicBezTo>
                  <a:cubicBezTo>
                    <a:pt x="28" y="8"/>
                    <a:pt x="27" y="10"/>
                    <a:pt x="26" y="12"/>
                  </a:cubicBezTo>
                  <a:cubicBezTo>
                    <a:pt x="26" y="14"/>
                    <a:pt x="25" y="16"/>
                    <a:pt x="25" y="20"/>
                  </a:cubicBezTo>
                  <a:cubicBezTo>
                    <a:pt x="24" y="27"/>
                    <a:pt x="23" y="32"/>
                    <a:pt x="22" y="36"/>
                  </a:cubicBezTo>
                  <a:cubicBezTo>
                    <a:pt x="20" y="36"/>
                    <a:pt x="20" y="36"/>
                    <a:pt x="19" y="36"/>
                  </a:cubicBezTo>
                  <a:cubicBezTo>
                    <a:pt x="16" y="36"/>
                    <a:pt x="14" y="35"/>
                    <a:pt x="12" y="33"/>
                  </a:cubicBezTo>
                  <a:cubicBezTo>
                    <a:pt x="10" y="31"/>
                    <a:pt x="9" y="28"/>
                    <a:pt x="9" y="24"/>
                  </a:cubicBezTo>
                  <a:cubicBezTo>
                    <a:pt x="9" y="20"/>
                    <a:pt x="10" y="17"/>
                    <a:pt x="11" y="15"/>
                  </a:cubicBezTo>
                  <a:cubicBezTo>
                    <a:pt x="13" y="13"/>
                    <a:pt x="15" y="12"/>
                    <a:pt x="18" y="11"/>
                  </a:cubicBezTo>
                  <a:lnTo>
                    <a:pt x="17" y="1"/>
                  </a:lnTo>
                  <a:cubicBezTo>
                    <a:pt x="13" y="2"/>
                    <a:pt x="10" y="3"/>
                    <a:pt x="8" y="5"/>
                  </a:cubicBezTo>
                  <a:cubicBezTo>
                    <a:pt x="5" y="7"/>
                    <a:pt x="3" y="9"/>
                    <a:pt x="2" y="13"/>
                  </a:cubicBezTo>
                  <a:cubicBezTo>
                    <a:pt x="1" y="17"/>
                    <a:pt x="0" y="21"/>
                    <a:pt x="0" y="26"/>
                  </a:cubicBezTo>
                  <a:cubicBezTo>
                    <a:pt x="0" y="30"/>
                    <a:pt x="1" y="34"/>
                    <a:pt x="2" y="37"/>
                  </a:cubicBezTo>
                  <a:cubicBezTo>
                    <a:pt x="3" y="40"/>
                    <a:pt x="4" y="42"/>
                    <a:pt x="6" y="43"/>
                  </a:cubicBezTo>
                  <a:cubicBezTo>
                    <a:pt x="8" y="45"/>
                    <a:pt x="10" y="46"/>
                    <a:pt x="13" y="46"/>
                  </a:cubicBezTo>
                  <a:cubicBezTo>
                    <a:pt x="14" y="47"/>
                    <a:pt x="17" y="47"/>
                    <a:pt x="21" y="47"/>
                  </a:cubicBezTo>
                  <a:lnTo>
                    <a:pt x="33" y="47"/>
                  </a:lnTo>
                  <a:cubicBezTo>
                    <a:pt x="42" y="47"/>
                    <a:pt x="47" y="47"/>
                    <a:pt x="50" y="48"/>
                  </a:cubicBezTo>
                  <a:cubicBezTo>
                    <a:pt x="53" y="48"/>
                    <a:pt x="55" y="49"/>
                    <a:pt x="58" y="50"/>
                  </a:cubicBezTo>
                  <a:lnTo>
                    <a:pt x="58" y="40"/>
                  </a:lnTo>
                  <a:cubicBezTo>
                    <a:pt x="56" y="38"/>
                    <a:pt x="53" y="37"/>
                    <a:pt x="51" y="37"/>
                  </a:cubicBezTo>
                  <a:close/>
                  <a:moveTo>
                    <a:pt x="31" y="36"/>
                  </a:moveTo>
                  <a:cubicBezTo>
                    <a:pt x="32" y="33"/>
                    <a:pt x="33" y="28"/>
                    <a:pt x="34" y="22"/>
                  </a:cubicBezTo>
                  <a:cubicBezTo>
                    <a:pt x="34" y="18"/>
                    <a:pt x="35" y="16"/>
                    <a:pt x="35" y="14"/>
                  </a:cubicBezTo>
                  <a:cubicBezTo>
                    <a:pt x="36" y="13"/>
                    <a:pt x="37" y="12"/>
                    <a:pt x="38" y="11"/>
                  </a:cubicBezTo>
                  <a:cubicBezTo>
                    <a:pt x="39" y="10"/>
                    <a:pt x="41" y="10"/>
                    <a:pt x="42" y="10"/>
                  </a:cubicBezTo>
                  <a:cubicBezTo>
                    <a:pt x="44" y="10"/>
                    <a:pt x="46" y="11"/>
                    <a:pt x="48" y="12"/>
                  </a:cubicBezTo>
                  <a:cubicBezTo>
                    <a:pt x="49" y="14"/>
                    <a:pt x="50" y="17"/>
                    <a:pt x="50" y="20"/>
                  </a:cubicBezTo>
                  <a:cubicBezTo>
                    <a:pt x="50" y="23"/>
                    <a:pt x="49" y="26"/>
                    <a:pt x="47" y="29"/>
                  </a:cubicBezTo>
                  <a:cubicBezTo>
                    <a:pt x="46" y="31"/>
                    <a:pt x="44" y="33"/>
                    <a:pt x="42" y="34"/>
                  </a:cubicBezTo>
                  <a:cubicBezTo>
                    <a:pt x="40" y="35"/>
                    <a:pt x="37" y="36"/>
                    <a:pt x="34" y="36"/>
                  </a:cubicBezTo>
                  <a:lnTo>
                    <a:pt x="31" y="36"/>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19" name="Freeform 1251"/>
            <p:cNvSpPr>
              <a:spLocks/>
            </p:cNvSpPr>
            <p:nvPr/>
          </p:nvSpPr>
          <p:spPr bwMode="auto">
            <a:xfrm flipV="1">
              <a:off x="2160" y="1656"/>
              <a:ext cx="77" cy="27"/>
            </a:xfrm>
            <a:custGeom>
              <a:avLst/>
              <a:gdLst>
                <a:gd name="T0" fmla="*/ 67 w 77"/>
                <a:gd name="T1" fmla="*/ 26 h 27"/>
                <a:gd name="T2" fmla="*/ 76 w 77"/>
                <a:gd name="T3" fmla="*/ 27 h 27"/>
                <a:gd name="T4" fmla="*/ 77 w 77"/>
                <a:gd name="T5" fmla="*/ 20 h 27"/>
                <a:gd name="T6" fmla="*/ 75 w 77"/>
                <a:gd name="T7" fmla="*/ 12 h 27"/>
                <a:gd name="T8" fmla="*/ 71 w 77"/>
                <a:gd name="T9" fmla="*/ 8 h 27"/>
                <a:gd name="T10" fmla="*/ 60 w 77"/>
                <a:gd name="T11" fmla="*/ 7 h 27"/>
                <a:gd name="T12" fmla="*/ 28 w 77"/>
                <a:gd name="T13" fmla="*/ 7 h 27"/>
                <a:gd name="T14" fmla="*/ 28 w 77"/>
                <a:gd name="T15" fmla="*/ 0 h 27"/>
                <a:gd name="T16" fmla="*/ 19 w 77"/>
                <a:gd name="T17" fmla="*/ 0 h 27"/>
                <a:gd name="T18" fmla="*/ 19 w 77"/>
                <a:gd name="T19" fmla="*/ 7 h 27"/>
                <a:gd name="T20" fmla="*/ 5 w 77"/>
                <a:gd name="T21" fmla="*/ 7 h 27"/>
                <a:gd name="T22" fmla="*/ 0 w 77"/>
                <a:gd name="T23" fmla="*/ 17 h 27"/>
                <a:gd name="T24" fmla="*/ 19 w 77"/>
                <a:gd name="T25" fmla="*/ 17 h 27"/>
                <a:gd name="T26" fmla="*/ 19 w 77"/>
                <a:gd name="T27" fmla="*/ 26 h 27"/>
                <a:gd name="T28" fmla="*/ 28 w 77"/>
                <a:gd name="T29" fmla="*/ 26 h 27"/>
                <a:gd name="T30" fmla="*/ 28 w 77"/>
                <a:gd name="T31" fmla="*/ 17 h 27"/>
                <a:gd name="T32" fmla="*/ 60 w 77"/>
                <a:gd name="T33" fmla="*/ 17 h 27"/>
                <a:gd name="T34" fmla="*/ 65 w 77"/>
                <a:gd name="T35" fmla="*/ 17 h 27"/>
                <a:gd name="T36" fmla="*/ 67 w 77"/>
                <a:gd name="T37" fmla="*/ 19 h 27"/>
                <a:gd name="T38" fmla="*/ 68 w 77"/>
                <a:gd name="T39" fmla="*/ 22 h 27"/>
                <a:gd name="T40" fmla="*/ 67 w 77"/>
                <a:gd name="T41" fmla="*/ 26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7"/>
                <a:gd name="T64" fmla="*/ 0 h 27"/>
                <a:gd name="T65" fmla="*/ 77 w 77"/>
                <a:gd name="T66" fmla="*/ 27 h 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7" h="27">
                  <a:moveTo>
                    <a:pt x="67" y="26"/>
                  </a:moveTo>
                  <a:lnTo>
                    <a:pt x="76" y="27"/>
                  </a:lnTo>
                  <a:cubicBezTo>
                    <a:pt x="76" y="24"/>
                    <a:pt x="77" y="22"/>
                    <a:pt x="77" y="20"/>
                  </a:cubicBezTo>
                  <a:cubicBezTo>
                    <a:pt x="77" y="16"/>
                    <a:pt x="76" y="14"/>
                    <a:pt x="75" y="12"/>
                  </a:cubicBezTo>
                  <a:cubicBezTo>
                    <a:pt x="74" y="10"/>
                    <a:pt x="73" y="9"/>
                    <a:pt x="71" y="8"/>
                  </a:cubicBezTo>
                  <a:cubicBezTo>
                    <a:pt x="69" y="7"/>
                    <a:pt x="66" y="7"/>
                    <a:pt x="60" y="7"/>
                  </a:cubicBezTo>
                  <a:lnTo>
                    <a:pt x="28" y="7"/>
                  </a:lnTo>
                  <a:lnTo>
                    <a:pt x="28" y="0"/>
                  </a:lnTo>
                  <a:lnTo>
                    <a:pt x="19" y="0"/>
                  </a:lnTo>
                  <a:lnTo>
                    <a:pt x="19" y="7"/>
                  </a:lnTo>
                  <a:lnTo>
                    <a:pt x="5" y="7"/>
                  </a:lnTo>
                  <a:lnTo>
                    <a:pt x="0" y="17"/>
                  </a:lnTo>
                  <a:lnTo>
                    <a:pt x="19" y="17"/>
                  </a:lnTo>
                  <a:lnTo>
                    <a:pt x="19" y="26"/>
                  </a:lnTo>
                  <a:lnTo>
                    <a:pt x="28" y="26"/>
                  </a:lnTo>
                  <a:lnTo>
                    <a:pt x="28" y="17"/>
                  </a:lnTo>
                  <a:lnTo>
                    <a:pt x="60" y="17"/>
                  </a:lnTo>
                  <a:cubicBezTo>
                    <a:pt x="63" y="17"/>
                    <a:pt x="65" y="17"/>
                    <a:pt x="65" y="17"/>
                  </a:cubicBezTo>
                  <a:cubicBezTo>
                    <a:pt x="66" y="18"/>
                    <a:pt x="67" y="18"/>
                    <a:pt x="67" y="19"/>
                  </a:cubicBezTo>
                  <a:cubicBezTo>
                    <a:pt x="68" y="20"/>
                    <a:pt x="68" y="21"/>
                    <a:pt x="68" y="22"/>
                  </a:cubicBezTo>
                  <a:cubicBezTo>
                    <a:pt x="68" y="23"/>
                    <a:pt x="68" y="24"/>
                    <a:pt x="67" y="26"/>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20" name="Freeform 1252"/>
            <p:cNvSpPr>
              <a:spLocks noEditPoints="1"/>
            </p:cNvSpPr>
            <p:nvPr/>
          </p:nvSpPr>
          <p:spPr bwMode="auto">
            <a:xfrm flipV="1">
              <a:off x="2158" y="1637"/>
              <a:ext cx="78" cy="10"/>
            </a:xfrm>
            <a:custGeom>
              <a:avLst/>
              <a:gdLst>
                <a:gd name="T0" fmla="*/ 10 w 78"/>
                <a:gd name="T1" fmla="*/ 0 h 10"/>
                <a:gd name="T2" fmla="*/ 0 w 78"/>
                <a:gd name="T3" fmla="*/ 0 h 10"/>
                <a:gd name="T4" fmla="*/ 0 w 78"/>
                <a:gd name="T5" fmla="*/ 10 h 10"/>
                <a:gd name="T6" fmla="*/ 10 w 78"/>
                <a:gd name="T7" fmla="*/ 10 h 10"/>
                <a:gd name="T8" fmla="*/ 10 w 78"/>
                <a:gd name="T9" fmla="*/ 0 h 10"/>
                <a:gd name="T10" fmla="*/ 78 w 78"/>
                <a:gd name="T11" fmla="*/ 0 h 10"/>
                <a:gd name="T12" fmla="*/ 21 w 78"/>
                <a:gd name="T13" fmla="*/ 0 h 10"/>
                <a:gd name="T14" fmla="*/ 21 w 78"/>
                <a:gd name="T15" fmla="*/ 10 h 10"/>
                <a:gd name="T16" fmla="*/ 78 w 78"/>
                <a:gd name="T17" fmla="*/ 10 h 10"/>
                <a:gd name="T18" fmla="*/ 78 w 78"/>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
                <a:gd name="T31" fmla="*/ 0 h 10"/>
                <a:gd name="T32" fmla="*/ 78 w 78"/>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 h="10">
                  <a:moveTo>
                    <a:pt x="10" y="0"/>
                  </a:moveTo>
                  <a:lnTo>
                    <a:pt x="0" y="0"/>
                  </a:lnTo>
                  <a:lnTo>
                    <a:pt x="0" y="10"/>
                  </a:lnTo>
                  <a:lnTo>
                    <a:pt x="10" y="10"/>
                  </a:lnTo>
                  <a:lnTo>
                    <a:pt x="10" y="0"/>
                  </a:lnTo>
                  <a:close/>
                  <a:moveTo>
                    <a:pt x="78" y="0"/>
                  </a:moveTo>
                  <a:lnTo>
                    <a:pt x="21" y="0"/>
                  </a:lnTo>
                  <a:lnTo>
                    <a:pt x="21" y="10"/>
                  </a:lnTo>
                  <a:lnTo>
                    <a:pt x="78" y="10"/>
                  </a:lnTo>
                  <a:lnTo>
                    <a:pt x="78"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21" name="Freeform 1253"/>
            <p:cNvSpPr>
              <a:spLocks noEditPoints="1"/>
            </p:cNvSpPr>
            <p:nvPr/>
          </p:nvSpPr>
          <p:spPr bwMode="auto">
            <a:xfrm flipV="1">
              <a:off x="2178" y="1576"/>
              <a:ext cx="59" cy="51"/>
            </a:xfrm>
            <a:custGeom>
              <a:avLst/>
              <a:gdLst>
                <a:gd name="T0" fmla="*/ 29 w 59"/>
                <a:gd name="T1" fmla="*/ 0 h 51"/>
                <a:gd name="T2" fmla="*/ 6 w 59"/>
                <a:gd name="T3" fmla="*/ 9 h 51"/>
                <a:gd name="T4" fmla="*/ 0 w 59"/>
                <a:gd name="T5" fmla="*/ 26 h 51"/>
                <a:gd name="T6" fmla="*/ 8 w 59"/>
                <a:gd name="T7" fmla="*/ 44 h 51"/>
                <a:gd name="T8" fmla="*/ 29 w 59"/>
                <a:gd name="T9" fmla="*/ 51 h 51"/>
                <a:gd name="T10" fmla="*/ 46 w 59"/>
                <a:gd name="T11" fmla="*/ 48 h 51"/>
                <a:gd name="T12" fmla="*/ 55 w 59"/>
                <a:gd name="T13" fmla="*/ 39 h 51"/>
                <a:gd name="T14" fmla="*/ 59 w 59"/>
                <a:gd name="T15" fmla="*/ 26 h 51"/>
                <a:gd name="T16" fmla="*/ 51 w 59"/>
                <a:gd name="T17" fmla="*/ 7 h 51"/>
                <a:gd name="T18" fmla="*/ 29 w 59"/>
                <a:gd name="T19" fmla="*/ 0 h 51"/>
                <a:gd name="T20" fmla="*/ 29 w 59"/>
                <a:gd name="T21" fmla="*/ 10 h 51"/>
                <a:gd name="T22" fmla="*/ 45 w 59"/>
                <a:gd name="T23" fmla="*/ 15 h 51"/>
                <a:gd name="T24" fmla="*/ 50 w 59"/>
                <a:gd name="T25" fmla="*/ 26 h 51"/>
                <a:gd name="T26" fmla="*/ 45 w 59"/>
                <a:gd name="T27" fmla="*/ 36 h 51"/>
                <a:gd name="T28" fmla="*/ 29 w 59"/>
                <a:gd name="T29" fmla="*/ 41 h 51"/>
                <a:gd name="T30" fmla="*/ 14 w 59"/>
                <a:gd name="T31" fmla="*/ 36 h 51"/>
                <a:gd name="T32" fmla="*/ 9 w 59"/>
                <a:gd name="T33" fmla="*/ 26 h 51"/>
                <a:gd name="T34" fmla="*/ 14 w 59"/>
                <a:gd name="T35" fmla="*/ 15 h 51"/>
                <a:gd name="T36" fmla="*/ 29 w 59"/>
                <a:gd name="T37" fmla="*/ 10 h 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
                <a:gd name="T58" fmla="*/ 0 h 51"/>
                <a:gd name="T59" fmla="*/ 59 w 59"/>
                <a:gd name="T60" fmla="*/ 51 h 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 h="51">
                  <a:moveTo>
                    <a:pt x="29" y="0"/>
                  </a:moveTo>
                  <a:cubicBezTo>
                    <a:pt x="19" y="0"/>
                    <a:pt x="11" y="3"/>
                    <a:pt x="6" y="9"/>
                  </a:cubicBezTo>
                  <a:cubicBezTo>
                    <a:pt x="2" y="13"/>
                    <a:pt x="0" y="19"/>
                    <a:pt x="0" y="26"/>
                  </a:cubicBezTo>
                  <a:cubicBezTo>
                    <a:pt x="0" y="33"/>
                    <a:pt x="3" y="39"/>
                    <a:pt x="8" y="44"/>
                  </a:cubicBezTo>
                  <a:cubicBezTo>
                    <a:pt x="13" y="49"/>
                    <a:pt x="20" y="51"/>
                    <a:pt x="29" y="51"/>
                  </a:cubicBezTo>
                  <a:cubicBezTo>
                    <a:pt x="36" y="51"/>
                    <a:pt x="42" y="50"/>
                    <a:pt x="46" y="48"/>
                  </a:cubicBezTo>
                  <a:cubicBezTo>
                    <a:pt x="50" y="46"/>
                    <a:pt x="53" y="43"/>
                    <a:pt x="55" y="39"/>
                  </a:cubicBezTo>
                  <a:cubicBezTo>
                    <a:pt x="58" y="35"/>
                    <a:pt x="59" y="30"/>
                    <a:pt x="59" y="26"/>
                  </a:cubicBezTo>
                  <a:cubicBezTo>
                    <a:pt x="59" y="18"/>
                    <a:pt x="56" y="12"/>
                    <a:pt x="51" y="7"/>
                  </a:cubicBezTo>
                  <a:cubicBezTo>
                    <a:pt x="46" y="3"/>
                    <a:pt x="39" y="0"/>
                    <a:pt x="29" y="0"/>
                  </a:cubicBezTo>
                  <a:close/>
                  <a:moveTo>
                    <a:pt x="29" y="10"/>
                  </a:moveTo>
                  <a:cubicBezTo>
                    <a:pt x="36" y="10"/>
                    <a:pt x="41" y="12"/>
                    <a:pt x="45" y="15"/>
                  </a:cubicBezTo>
                  <a:cubicBezTo>
                    <a:pt x="48" y="18"/>
                    <a:pt x="50" y="21"/>
                    <a:pt x="50" y="26"/>
                  </a:cubicBezTo>
                  <a:cubicBezTo>
                    <a:pt x="50" y="30"/>
                    <a:pt x="48" y="34"/>
                    <a:pt x="45" y="36"/>
                  </a:cubicBezTo>
                  <a:cubicBezTo>
                    <a:pt x="41" y="39"/>
                    <a:pt x="36" y="41"/>
                    <a:pt x="29" y="41"/>
                  </a:cubicBezTo>
                  <a:cubicBezTo>
                    <a:pt x="23" y="41"/>
                    <a:pt x="18" y="39"/>
                    <a:pt x="14" y="36"/>
                  </a:cubicBezTo>
                  <a:cubicBezTo>
                    <a:pt x="11" y="33"/>
                    <a:pt x="9" y="30"/>
                    <a:pt x="9" y="26"/>
                  </a:cubicBezTo>
                  <a:cubicBezTo>
                    <a:pt x="9" y="21"/>
                    <a:pt x="11" y="18"/>
                    <a:pt x="14" y="15"/>
                  </a:cubicBezTo>
                  <a:cubicBezTo>
                    <a:pt x="18" y="12"/>
                    <a:pt x="23" y="10"/>
                    <a:pt x="29"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22" name="Freeform 1254"/>
            <p:cNvSpPr>
              <a:spLocks/>
            </p:cNvSpPr>
            <p:nvPr/>
          </p:nvSpPr>
          <p:spPr bwMode="auto">
            <a:xfrm flipV="1">
              <a:off x="2178" y="1520"/>
              <a:ext cx="58" cy="44"/>
            </a:xfrm>
            <a:custGeom>
              <a:avLst/>
              <a:gdLst>
                <a:gd name="T0" fmla="*/ 58 w 58"/>
                <a:gd name="T1" fmla="*/ 0 h 44"/>
                <a:gd name="T2" fmla="*/ 1 w 58"/>
                <a:gd name="T3" fmla="*/ 0 h 44"/>
                <a:gd name="T4" fmla="*/ 1 w 58"/>
                <a:gd name="T5" fmla="*/ 10 h 44"/>
                <a:gd name="T6" fmla="*/ 9 w 58"/>
                <a:gd name="T7" fmla="*/ 10 h 44"/>
                <a:gd name="T8" fmla="*/ 0 w 58"/>
                <a:gd name="T9" fmla="*/ 27 h 44"/>
                <a:gd name="T10" fmla="*/ 2 w 58"/>
                <a:gd name="T11" fmla="*/ 35 h 44"/>
                <a:gd name="T12" fmla="*/ 7 w 58"/>
                <a:gd name="T13" fmla="*/ 41 h 44"/>
                <a:gd name="T14" fmla="*/ 14 w 58"/>
                <a:gd name="T15" fmla="*/ 44 h 44"/>
                <a:gd name="T16" fmla="*/ 23 w 58"/>
                <a:gd name="T17" fmla="*/ 44 h 44"/>
                <a:gd name="T18" fmla="*/ 58 w 58"/>
                <a:gd name="T19" fmla="*/ 44 h 44"/>
                <a:gd name="T20" fmla="*/ 58 w 58"/>
                <a:gd name="T21" fmla="*/ 34 h 44"/>
                <a:gd name="T22" fmla="*/ 24 w 58"/>
                <a:gd name="T23" fmla="*/ 34 h 44"/>
                <a:gd name="T24" fmla="*/ 15 w 58"/>
                <a:gd name="T25" fmla="*/ 33 h 44"/>
                <a:gd name="T26" fmla="*/ 11 w 58"/>
                <a:gd name="T27" fmla="*/ 30 h 44"/>
                <a:gd name="T28" fmla="*/ 9 w 58"/>
                <a:gd name="T29" fmla="*/ 24 h 44"/>
                <a:gd name="T30" fmla="*/ 13 w 58"/>
                <a:gd name="T31" fmla="*/ 14 h 44"/>
                <a:gd name="T32" fmla="*/ 27 w 58"/>
                <a:gd name="T33" fmla="*/ 10 h 44"/>
                <a:gd name="T34" fmla="*/ 58 w 58"/>
                <a:gd name="T35" fmla="*/ 10 h 44"/>
                <a:gd name="T36" fmla="*/ 58 w 58"/>
                <a:gd name="T37" fmla="*/ 0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
                <a:gd name="T58" fmla="*/ 0 h 44"/>
                <a:gd name="T59" fmla="*/ 58 w 58"/>
                <a:gd name="T60" fmla="*/ 44 h 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 h="44">
                  <a:moveTo>
                    <a:pt x="58" y="0"/>
                  </a:moveTo>
                  <a:lnTo>
                    <a:pt x="1" y="0"/>
                  </a:lnTo>
                  <a:lnTo>
                    <a:pt x="1" y="10"/>
                  </a:lnTo>
                  <a:lnTo>
                    <a:pt x="9" y="10"/>
                  </a:lnTo>
                  <a:cubicBezTo>
                    <a:pt x="3" y="14"/>
                    <a:pt x="0" y="20"/>
                    <a:pt x="0" y="27"/>
                  </a:cubicBezTo>
                  <a:cubicBezTo>
                    <a:pt x="0" y="30"/>
                    <a:pt x="1" y="33"/>
                    <a:pt x="2" y="35"/>
                  </a:cubicBezTo>
                  <a:cubicBezTo>
                    <a:pt x="3" y="38"/>
                    <a:pt x="5" y="40"/>
                    <a:pt x="7" y="41"/>
                  </a:cubicBezTo>
                  <a:cubicBezTo>
                    <a:pt x="9" y="42"/>
                    <a:pt x="11" y="43"/>
                    <a:pt x="14" y="44"/>
                  </a:cubicBezTo>
                  <a:cubicBezTo>
                    <a:pt x="16" y="44"/>
                    <a:pt x="19" y="44"/>
                    <a:pt x="23" y="44"/>
                  </a:cubicBezTo>
                  <a:lnTo>
                    <a:pt x="58" y="44"/>
                  </a:lnTo>
                  <a:lnTo>
                    <a:pt x="58" y="34"/>
                  </a:lnTo>
                  <a:lnTo>
                    <a:pt x="24" y="34"/>
                  </a:lnTo>
                  <a:cubicBezTo>
                    <a:pt x="20" y="34"/>
                    <a:pt x="17" y="34"/>
                    <a:pt x="15" y="33"/>
                  </a:cubicBezTo>
                  <a:cubicBezTo>
                    <a:pt x="14" y="32"/>
                    <a:pt x="12" y="31"/>
                    <a:pt x="11" y="30"/>
                  </a:cubicBezTo>
                  <a:cubicBezTo>
                    <a:pt x="10" y="28"/>
                    <a:pt x="9" y="26"/>
                    <a:pt x="9" y="24"/>
                  </a:cubicBezTo>
                  <a:cubicBezTo>
                    <a:pt x="9" y="20"/>
                    <a:pt x="10" y="17"/>
                    <a:pt x="13" y="14"/>
                  </a:cubicBezTo>
                  <a:cubicBezTo>
                    <a:pt x="16" y="12"/>
                    <a:pt x="20" y="10"/>
                    <a:pt x="27" y="10"/>
                  </a:cubicBezTo>
                  <a:lnTo>
                    <a:pt x="58" y="10"/>
                  </a:lnTo>
                  <a:lnTo>
                    <a:pt x="58"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23" name="Line 1255"/>
            <p:cNvSpPr>
              <a:spLocks noChangeShapeType="1"/>
            </p:cNvSpPr>
            <p:nvPr/>
          </p:nvSpPr>
          <p:spPr bwMode="auto">
            <a:xfrm>
              <a:off x="2106" y="2586"/>
              <a:ext cx="77" cy="132"/>
            </a:xfrm>
            <a:prstGeom prst="line">
              <a:avLst/>
            </a:prstGeom>
            <a:noFill/>
            <a:ln w="0" cap="rnd">
              <a:solidFill>
                <a:srgbClr val="000000"/>
              </a:solidFill>
              <a:round/>
              <a:headEnd/>
              <a:tailEnd/>
            </a:ln>
          </p:spPr>
          <p:txBody>
            <a:bodyPr/>
            <a:lstStyle/>
            <a:p>
              <a:endParaRPr lang="en-US"/>
            </a:p>
          </p:txBody>
        </p:sp>
        <p:sp>
          <p:nvSpPr>
            <p:cNvPr id="67624" name="Freeform 1256"/>
            <p:cNvSpPr>
              <a:spLocks/>
            </p:cNvSpPr>
            <p:nvPr/>
          </p:nvSpPr>
          <p:spPr bwMode="auto">
            <a:xfrm flipV="1">
              <a:off x="2165" y="2707"/>
              <a:ext cx="62" cy="86"/>
            </a:xfrm>
            <a:custGeom>
              <a:avLst/>
              <a:gdLst>
                <a:gd name="T0" fmla="*/ 62 w 62"/>
                <a:gd name="T1" fmla="*/ 0 h 86"/>
                <a:gd name="T2" fmla="*/ 0 w 62"/>
                <a:gd name="T3" fmla="*/ 64 h 86"/>
                <a:gd name="T4" fmla="*/ 37 w 62"/>
                <a:gd name="T5" fmla="*/ 86 h 86"/>
                <a:gd name="T6" fmla="*/ 62 w 62"/>
                <a:gd name="T7" fmla="*/ 0 h 86"/>
                <a:gd name="T8" fmla="*/ 0 60000 65536"/>
                <a:gd name="T9" fmla="*/ 0 60000 65536"/>
                <a:gd name="T10" fmla="*/ 0 60000 65536"/>
                <a:gd name="T11" fmla="*/ 0 60000 65536"/>
                <a:gd name="T12" fmla="*/ 0 w 62"/>
                <a:gd name="T13" fmla="*/ 0 h 86"/>
                <a:gd name="T14" fmla="*/ 62 w 62"/>
                <a:gd name="T15" fmla="*/ 86 h 86"/>
              </a:gdLst>
              <a:ahLst/>
              <a:cxnLst>
                <a:cxn ang="T8">
                  <a:pos x="T0" y="T1"/>
                </a:cxn>
                <a:cxn ang="T9">
                  <a:pos x="T2" y="T3"/>
                </a:cxn>
                <a:cxn ang="T10">
                  <a:pos x="T4" y="T5"/>
                </a:cxn>
                <a:cxn ang="T11">
                  <a:pos x="T6" y="T7"/>
                </a:cxn>
              </a:cxnLst>
              <a:rect l="T12" t="T13" r="T14" b="T15"/>
              <a:pathLst>
                <a:path w="62" h="86">
                  <a:moveTo>
                    <a:pt x="62" y="0"/>
                  </a:moveTo>
                  <a:lnTo>
                    <a:pt x="0" y="64"/>
                  </a:lnTo>
                  <a:lnTo>
                    <a:pt x="37" y="86"/>
                  </a:lnTo>
                  <a:lnTo>
                    <a:pt x="62"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25" name="Freeform 1257"/>
            <p:cNvSpPr>
              <a:spLocks noEditPoints="1"/>
            </p:cNvSpPr>
            <p:nvPr/>
          </p:nvSpPr>
          <p:spPr bwMode="auto">
            <a:xfrm flipV="1">
              <a:off x="3473" y="2707"/>
              <a:ext cx="80" cy="48"/>
            </a:xfrm>
            <a:custGeom>
              <a:avLst/>
              <a:gdLst>
                <a:gd name="T0" fmla="*/ 62 w 80"/>
                <a:gd name="T1" fmla="*/ 1 h 48"/>
                <a:gd name="T2" fmla="*/ 63 w 80"/>
                <a:gd name="T3" fmla="*/ 11 h 48"/>
                <a:gd name="T4" fmla="*/ 69 w 80"/>
                <a:gd name="T5" fmla="*/ 14 h 48"/>
                <a:gd name="T6" fmla="*/ 71 w 80"/>
                <a:gd name="T7" fmla="*/ 23 h 48"/>
                <a:gd name="T8" fmla="*/ 69 w 80"/>
                <a:gd name="T9" fmla="*/ 33 h 48"/>
                <a:gd name="T10" fmla="*/ 62 w 80"/>
                <a:gd name="T11" fmla="*/ 38 h 48"/>
                <a:gd name="T12" fmla="*/ 51 w 80"/>
                <a:gd name="T13" fmla="*/ 38 h 48"/>
                <a:gd name="T14" fmla="*/ 58 w 80"/>
                <a:gd name="T15" fmla="*/ 23 h 48"/>
                <a:gd name="T16" fmla="*/ 49 w 80"/>
                <a:gd name="T17" fmla="*/ 6 h 48"/>
                <a:gd name="T18" fmla="*/ 29 w 80"/>
                <a:gd name="T19" fmla="*/ 0 h 48"/>
                <a:gd name="T20" fmla="*/ 14 w 80"/>
                <a:gd name="T21" fmla="*/ 3 h 48"/>
                <a:gd name="T22" fmla="*/ 4 w 80"/>
                <a:gd name="T23" fmla="*/ 11 h 48"/>
                <a:gd name="T24" fmla="*/ 0 w 80"/>
                <a:gd name="T25" fmla="*/ 23 h 48"/>
                <a:gd name="T26" fmla="*/ 8 w 80"/>
                <a:gd name="T27" fmla="*/ 38 h 48"/>
                <a:gd name="T28" fmla="*/ 1 w 80"/>
                <a:gd name="T29" fmla="*/ 38 h 48"/>
                <a:gd name="T30" fmla="*/ 1 w 80"/>
                <a:gd name="T31" fmla="*/ 48 h 48"/>
                <a:gd name="T32" fmla="*/ 50 w 80"/>
                <a:gd name="T33" fmla="*/ 48 h 48"/>
                <a:gd name="T34" fmla="*/ 68 w 80"/>
                <a:gd name="T35" fmla="*/ 46 h 48"/>
                <a:gd name="T36" fmla="*/ 77 w 80"/>
                <a:gd name="T37" fmla="*/ 37 h 48"/>
                <a:gd name="T38" fmla="*/ 80 w 80"/>
                <a:gd name="T39" fmla="*/ 23 h 48"/>
                <a:gd name="T40" fmla="*/ 76 w 80"/>
                <a:gd name="T41" fmla="*/ 7 h 48"/>
                <a:gd name="T42" fmla="*/ 62 w 80"/>
                <a:gd name="T43" fmla="*/ 1 h 48"/>
                <a:gd name="T44" fmla="*/ 29 w 80"/>
                <a:gd name="T45" fmla="*/ 10 h 48"/>
                <a:gd name="T46" fmla="*/ 44 w 80"/>
                <a:gd name="T47" fmla="*/ 14 h 48"/>
                <a:gd name="T48" fmla="*/ 49 w 80"/>
                <a:gd name="T49" fmla="*/ 24 h 48"/>
                <a:gd name="T50" fmla="*/ 44 w 80"/>
                <a:gd name="T51" fmla="*/ 34 h 48"/>
                <a:gd name="T52" fmla="*/ 29 w 80"/>
                <a:gd name="T53" fmla="*/ 38 h 48"/>
                <a:gd name="T54" fmla="*/ 14 w 80"/>
                <a:gd name="T55" fmla="*/ 34 h 48"/>
                <a:gd name="T56" fmla="*/ 9 w 80"/>
                <a:gd name="T57" fmla="*/ 24 h 48"/>
                <a:gd name="T58" fmla="*/ 14 w 80"/>
                <a:gd name="T59" fmla="*/ 14 h 48"/>
                <a:gd name="T60" fmla="*/ 29 w 80"/>
                <a:gd name="T61" fmla="*/ 10 h 4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0"/>
                <a:gd name="T94" fmla="*/ 0 h 48"/>
                <a:gd name="T95" fmla="*/ 80 w 80"/>
                <a:gd name="T96" fmla="*/ 48 h 4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0" h="48">
                  <a:moveTo>
                    <a:pt x="62" y="1"/>
                  </a:moveTo>
                  <a:lnTo>
                    <a:pt x="63" y="11"/>
                  </a:lnTo>
                  <a:cubicBezTo>
                    <a:pt x="66" y="12"/>
                    <a:pt x="68" y="13"/>
                    <a:pt x="69" y="14"/>
                  </a:cubicBezTo>
                  <a:cubicBezTo>
                    <a:pt x="70" y="16"/>
                    <a:pt x="71" y="20"/>
                    <a:pt x="71" y="23"/>
                  </a:cubicBezTo>
                  <a:cubicBezTo>
                    <a:pt x="71" y="28"/>
                    <a:pt x="70" y="31"/>
                    <a:pt x="69" y="33"/>
                  </a:cubicBezTo>
                  <a:cubicBezTo>
                    <a:pt x="67" y="35"/>
                    <a:pt x="65" y="37"/>
                    <a:pt x="62" y="38"/>
                  </a:cubicBezTo>
                  <a:cubicBezTo>
                    <a:pt x="60" y="38"/>
                    <a:pt x="56" y="38"/>
                    <a:pt x="51" y="38"/>
                  </a:cubicBezTo>
                  <a:cubicBezTo>
                    <a:pt x="55" y="34"/>
                    <a:pt x="58" y="29"/>
                    <a:pt x="58" y="23"/>
                  </a:cubicBezTo>
                  <a:cubicBezTo>
                    <a:pt x="58" y="16"/>
                    <a:pt x="55" y="10"/>
                    <a:pt x="49" y="6"/>
                  </a:cubicBezTo>
                  <a:cubicBezTo>
                    <a:pt x="44" y="2"/>
                    <a:pt x="37" y="0"/>
                    <a:pt x="29" y="0"/>
                  </a:cubicBezTo>
                  <a:cubicBezTo>
                    <a:pt x="24" y="0"/>
                    <a:pt x="19" y="1"/>
                    <a:pt x="14" y="3"/>
                  </a:cubicBezTo>
                  <a:cubicBezTo>
                    <a:pt x="10" y="5"/>
                    <a:pt x="6" y="7"/>
                    <a:pt x="4" y="11"/>
                  </a:cubicBezTo>
                  <a:cubicBezTo>
                    <a:pt x="1" y="14"/>
                    <a:pt x="0" y="18"/>
                    <a:pt x="0" y="23"/>
                  </a:cubicBezTo>
                  <a:cubicBezTo>
                    <a:pt x="0" y="29"/>
                    <a:pt x="3" y="34"/>
                    <a:pt x="8" y="38"/>
                  </a:cubicBezTo>
                  <a:lnTo>
                    <a:pt x="1" y="38"/>
                  </a:lnTo>
                  <a:lnTo>
                    <a:pt x="1" y="48"/>
                  </a:lnTo>
                  <a:lnTo>
                    <a:pt x="50" y="48"/>
                  </a:lnTo>
                  <a:cubicBezTo>
                    <a:pt x="58" y="48"/>
                    <a:pt x="65" y="47"/>
                    <a:pt x="68" y="46"/>
                  </a:cubicBezTo>
                  <a:cubicBezTo>
                    <a:pt x="72" y="44"/>
                    <a:pt x="75" y="41"/>
                    <a:pt x="77" y="37"/>
                  </a:cubicBezTo>
                  <a:cubicBezTo>
                    <a:pt x="79" y="33"/>
                    <a:pt x="80" y="29"/>
                    <a:pt x="80" y="23"/>
                  </a:cubicBezTo>
                  <a:cubicBezTo>
                    <a:pt x="80" y="16"/>
                    <a:pt x="79" y="11"/>
                    <a:pt x="76" y="7"/>
                  </a:cubicBezTo>
                  <a:cubicBezTo>
                    <a:pt x="73" y="3"/>
                    <a:pt x="68" y="1"/>
                    <a:pt x="62" y="1"/>
                  </a:cubicBezTo>
                  <a:close/>
                  <a:moveTo>
                    <a:pt x="29" y="10"/>
                  </a:moveTo>
                  <a:cubicBezTo>
                    <a:pt x="36" y="10"/>
                    <a:pt x="41" y="11"/>
                    <a:pt x="44" y="14"/>
                  </a:cubicBezTo>
                  <a:cubicBezTo>
                    <a:pt x="47" y="17"/>
                    <a:pt x="49" y="20"/>
                    <a:pt x="49" y="24"/>
                  </a:cubicBezTo>
                  <a:cubicBezTo>
                    <a:pt x="49" y="28"/>
                    <a:pt x="47" y="31"/>
                    <a:pt x="44" y="34"/>
                  </a:cubicBezTo>
                  <a:cubicBezTo>
                    <a:pt x="41" y="37"/>
                    <a:pt x="36" y="38"/>
                    <a:pt x="29" y="38"/>
                  </a:cubicBezTo>
                  <a:cubicBezTo>
                    <a:pt x="22" y="38"/>
                    <a:pt x="17" y="37"/>
                    <a:pt x="14" y="34"/>
                  </a:cubicBezTo>
                  <a:cubicBezTo>
                    <a:pt x="11" y="31"/>
                    <a:pt x="9" y="28"/>
                    <a:pt x="9" y="24"/>
                  </a:cubicBezTo>
                  <a:cubicBezTo>
                    <a:pt x="9" y="20"/>
                    <a:pt x="11" y="17"/>
                    <a:pt x="14" y="14"/>
                  </a:cubicBezTo>
                  <a:cubicBezTo>
                    <a:pt x="17" y="11"/>
                    <a:pt x="22" y="10"/>
                    <a:pt x="29"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26" name="Freeform 1258"/>
            <p:cNvSpPr>
              <a:spLocks noEditPoints="1"/>
            </p:cNvSpPr>
            <p:nvPr/>
          </p:nvSpPr>
          <p:spPr bwMode="auto">
            <a:xfrm flipV="1">
              <a:off x="3473" y="2644"/>
              <a:ext cx="59" cy="50"/>
            </a:xfrm>
            <a:custGeom>
              <a:avLst/>
              <a:gdLst>
                <a:gd name="T0" fmla="*/ 29 w 59"/>
                <a:gd name="T1" fmla="*/ 0 h 50"/>
                <a:gd name="T2" fmla="*/ 6 w 59"/>
                <a:gd name="T3" fmla="*/ 8 h 50"/>
                <a:gd name="T4" fmla="*/ 0 w 59"/>
                <a:gd name="T5" fmla="*/ 25 h 50"/>
                <a:gd name="T6" fmla="*/ 8 w 59"/>
                <a:gd name="T7" fmla="*/ 43 h 50"/>
                <a:gd name="T8" fmla="*/ 29 w 59"/>
                <a:gd name="T9" fmla="*/ 50 h 50"/>
                <a:gd name="T10" fmla="*/ 46 w 59"/>
                <a:gd name="T11" fmla="*/ 47 h 50"/>
                <a:gd name="T12" fmla="*/ 55 w 59"/>
                <a:gd name="T13" fmla="*/ 38 h 50"/>
                <a:gd name="T14" fmla="*/ 59 w 59"/>
                <a:gd name="T15" fmla="*/ 25 h 50"/>
                <a:gd name="T16" fmla="*/ 51 w 59"/>
                <a:gd name="T17" fmla="*/ 7 h 50"/>
                <a:gd name="T18" fmla="*/ 29 w 59"/>
                <a:gd name="T19" fmla="*/ 0 h 50"/>
                <a:gd name="T20" fmla="*/ 29 w 59"/>
                <a:gd name="T21" fmla="*/ 10 h 50"/>
                <a:gd name="T22" fmla="*/ 45 w 59"/>
                <a:gd name="T23" fmla="*/ 14 h 50"/>
                <a:gd name="T24" fmla="*/ 50 w 59"/>
                <a:gd name="T25" fmla="*/ 25 h 50"/>
                <a:gd name="T26" fmla="*/ 45 w 59"/>
                <a:gd name="T27" fmla="*/ 36 h 50"/>
                <a:gd name="T28" fmla="*/ 29 w 59"/>
                <a:gd name="T29" fmla="*/ 40 h 50"/>
                <a:gd name="T30" fmla="*/ 14 w 59"/>
                <a:gd name="T31" fmla="*/ 36 h 50"/>
                <a:gd name="T32" fmla="*/ 9 w 59"/>
                <a:gd name="T33" fmla="*/ 25 h 50"/>
                <a:gd name="T34" fmla="*/ 14 w 59"/>
                <a:gd name="T35" fmla="*/ 14 h 50"/>
                <a:gd name="T36" fmla="*/ 29 w 59"/>
                <a:gd name="T37" fmla="*/ 10 h 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
                <a:gd name="T58" fmla="*/ 0 h 50"/>
                <a:gd name="T59" fmla="*/ 59 w 59"/>
                <a:gd name="T60" fmla="*/ 50 h 5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 h="50">
                  <a:moveTo>
                    <a:pt x="29" y="0"/>
                  </a:moveTo>
                  <a:cubicBezTo>
                    <a:pt x="19" y="0"/>
                    <a:pt x="11" y="3"/>
                    <a:pt x="6" y="8"/>
                  </a:cubicBezTo>
                  <a:cubicBezTo>
                    <a:pt x="2" y="13"/>
                    <a:pt x="0" y="18"/>
                    <a:pt x="0" y="25"/>
                  </a:cubicBezTo>
                  <a:cubicBezTo>
                    <a:pt x="0" y="32"/>
                    <a:pt x="3" y="39"/>
                    <a:pt x="8" y="43"/>
                  </a:cubicBezTo>
                  <a:cubicBezTo>
                    <a:pt x="13" y="48"/>
                    <a:pt x="20" y="50"/>
                    <a:pt x="29" y="50"/>
                  </a:cubicBezTo>
                  <a:cubicBezTo>
                    <a:pt x="36" y="50"/>
                    <a:pt x="42" y="49"/>
                    <a:pt x="46" y="47"/>
                  </a:cubicBezTo>
                  <a:cubicBezTo>
                    <a:pt x="50" y="45"/>
                    <a:pt x="53" y="42"/>
                    <a:pt x="55" y="38"/>
                  </a:cubicBezTo>
                  <a:cubicBezTo>
                    <a:pt x="58" y="34"/>
                    <a:pt x="59" y="30"/>
                    <a:pt x="59" y="25"/>
                  </a:cubicBezTo>
                  <a:cubicBezTo>
                    <a:pt x="59" y="17"/>
                    <a:pt x="56" y="11"/>
                    <a:pt x="51" y="7"/>
                  </a:cubicBezTo>
                  <a:cubicBezTo>
                    <a:pt x="46" y="2"/>
                    <a:pt x="39" y="0"/>
                    <a:pt x="29" y="0"/>
                  </a:cubicBezTo>
                  <a:close/>
                  <a:moveTo>
                    <a:pt x="29" y="10"/>
                  </a:moveTo>
                  <a:cubicBezTo>
                    <a:pt x="36" y="10"/>
                    <a:pt x="41" y="11"/>
                    <a:pt x="45" y="14"/>
                  </a:cubicBezTo>
                  <a:cubicBezTo>
                    <a:pt x="48" y="17"/>
                    <a:pt x="50" y="21"/>
                    <a:pt x="50" y="25"/>
                  </a:cubicBezTo>
                  <a:cubicBezTo>
                    <a:pt x="50" y="29"/>
                    <a:pt x="48" y="33"/>
                    <a:pt x="45" y="36"/>
                  </a:cubicBezTo>
                  <a:cubicBezTo>
                    <a:pt x="41" y="39"/>
                    <a:pt x="36" y="40"/>
                    <a:pt x="29" y="40"/>
                  </a:cubicBezTo>
                  <a:cubicBezTo>
                    <a:pt x="23" y="40"/>
                    <a:pt x="18" y="39"/>
                    <a:pt x="14" y="36"/>
                  </a:cubicBezTo>
                  <a:cubicBezTo>
                    <a:pt x="11" y="33"/>
                    <a:pt x="9" y="29"/>
                    <a:pt x="9" y="25"/>
                  </a:cubicBezTo>
                  <a:cubicBezTo>
                    <a:pt x="9" y="21"/>
                    <a:pt x="11" y="17"/>
                    <a:pt x="14" y="14"/>
                  </a:cubicBezTo>
                  <a:cubicBezTo>
                    <a:pt x="18" y="11"/>
                    <a:pt x="23" y="10"/>
                    <a:pt x="29"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27" name="Freeform 1259"/>
            <p:cNvSpPr>
              <a:spLocks noEditPoints="1"/>
            </p:cNvSpPr>
            <p:nvPr/>
          </p:nvSpPr>
          <p:spPr bwMode="auto">
            <a:xfrm flipV="1">
              <a:off x="3473" y="2584"/>
              <a:ext cx="59" cy="52"/>
            </a:xfrm>
            <a:custGeom>
              <a:avLst/>
              <a:gdLst>
                <a:gd name="T0" fmla="*/ 41 w 59"/>
                <a:gd name="T1" fmla="*/ 42 h 52"/>
                <a:gd name="T2" fmla="*/ 42 w 59"/>
                <a:gd name="T3" fmla="*/ 52 h 52"/>
                <a:gd name="T4" fmla="*/ 54 w 59"/>
                <a:gd name="T5" fmla="*/ 43 h 52"/>
                <a:gd name="T6" fmla="*/ 59 w 59"/>
                <a:gd name="T7" fmla="*/ 27 h 52"/>
                <a:gd name="T8" fmla="*/ 51 w 59"/>
                <a:gd name="T9" fmla="*/ 7 h 52"/>
                <a:gd name="T10" fmla="*/ 30 w 59"/>
                <a:gd name="T11" fmla="*/ 0 h 52"/>
                <a:gd name="T12" fmla="*/ 8 w 59"/>
                <a:gd name="T13" fmla="*/ 8 h 52"/>
                <a:gd name="T14" fmla="*/ 0 w 59"/>
                <a:gd name="T15" fmla="*/ 26 h 52"/>
                <a:gd name="T16" fmla="*/ 8 w 59"/>
                <a:gd name="T17" fmla="*/ 45 h 52"/>
                <a:gd name="T18" fmla="*/ 29 w 59"/>
                <a:gd name="T19" fmla="*/ 52 h 52"/>
                <a:gd name="T20" fmla="*/ 32 w 59"/>
                <a:gd name="T21" fmla="*/ 52 h 52"/>
                <a:gd name="T22" fmla="*/ 32 w 59"/>
                <a:gd name="T23" fmla="*/ 10 h 52"/>
                <a:gd name="T24" fmla="*/ 45 w 59"/>
                <a:gd name="T25" fmla="*/ 16 h 52"/>
                <a:gd name="T26" fmla="*/ 50 w 59"/>
                <a:gd name="T27" fmla="*/ 27 h 52"/>
                <a:gd name="T28" fmla="*/ 48 w 59"/>
                <a:gd name="T29" fmla="*/ 36 h 52"/>
                <a:gd name="T30" fmla="*/ 41 w 59"/>
                <a:gd name="T31" fmla="*/ 42 h 52"/>
                <a:gd name="T32" fmla="*/ 23 w 59"/>
                <a:gd name="T33" fmla="*/ 10 h 52"/>
                <a:gd name="T34" fmla="*/ 23 w 59"/>
                <a:gd name="T35" fmla="*/ 42 h 52"/>
                <a:gd name="T36" fmla="*/ 14 w 59"/>
                <a:gd name="T37" fmla="*/ 38 h 52"/>
                <a:gd name="T38" fmla="*/ 9 w 59"/>
                <a:gd name="T39" fmla="*/ 26 h 52"/>
                <a:gd name="T40" fmla="*/ 13 w 59"/>
                <a:gd name="T41" fmla="*/ 15 h 52"/>
                <a:gd name="T42" fmla="*/ 23 w 59"/>
                <a:gd name="T43" fmla="*/ 10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
                <a:gd name="T67" fmla="*/ 0 h 52"/>
                <a:gd name="T68" fmla="*/ 59 w 59"/>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 h="52">
                  <a:moveTo>
                    <a:pt x="41" y="42"/>
                  </a:moveTo>
                  <a:lnTo>
                    <a:pt x="42" y="52"/>
                  </a:lnTo>
                  <a:cubicBezTo>
                    <a:pt x="47" y="50"/>
                    <a:pt x="51" y="47"/>
                    <a:pt x="54" y="43"/>
                  </a:cubicBezTo>
                  <a:cubicBezTo>
                    <a:pt x="57" y="39"/>
                    <a:pt x="59" y="33"/>
                    <a:pt x="59" y="27"/>
                  </a:cubicBezTo>
                  <a:cubicBezTo>
                    <a:pt x="59" y="19"/>
                    <a:pt x="56" y="12"/>
                    <a:pt x="51" y="7"/>
                  </a:cubicBezTo>
                  <a:cubicBezTo>
                    <a:pt x="46" y="3"/>
                    <a:pt x="39" y="0"/>
                    <a:pt x="30" y="0"/>
                  </a:cubicBezTo>
                  <a:cubicBezTo>
                    <a:pt x="21" y="0"/>
                    <a:pt x="13" y="3"/>
                    <a:pt x="8" y="8"/>
                  </a:cubicBezTo>
                  <a:cubicBezTo>
                    <a:pt x="3" y="12"/>
                    <a:pt x="0" y="19"/>
                    <a:pt x="0" y="26"/>
                  </a:cubicBezTo>
                  <a:cubicBezTo>
                    <a:pt x="0" y="34"/>
                    <a:pt x="3" y="40"/>
                    <a:pt x="8" y="45"/>
                  </a:cubicBezTo>
                  <a:cubicBezTo>
                    <a:pt x="13" y="50"/>
                    <a:pt x="20" y="52"/>
                    <a:pt x="29" y="52"/>
                  </a:cubicBezTo>
                  <a:cubicBezTo>
                    <a:pt x="30" y="52"/>
                    <a:pt x="31" y="52"/>
                    <a:pt x="32" y="52"/>
                  </a:cubicBezTo>
                  <a:lnTo>
                    <a:pt x="32" y="10"/>
                  </a:lnTo>
                  <a:cubicBezTo>
                    <a:pt x="38" y="11"/>
                    <a:pt x="42" y="12"/>
                    <a:pt x="45" y="16"/>
                  </a:cubicBezTo>
                  <a:cubicBezTo>
                    <a:pt x="48" y="19"/>
                    <a:pt x="50" y="22"/>
                    <a:pt x="50" y="27"/>
                  </a:cubicBezTo>
                  <a:cubicBezTo>
                    <a:pt x="50" y="31"/>
                    <a:pt x="49" y="34"/>
                    <a:pt x="48" y="36"/>
                  </a:cubicBezTo>
                  <a:cubicBezTo>
                    <a:pt x="46" y="38"/>
                    <a:pt x="44" y="40"/>
                    <a:pt x="41" y="42"/>
                  </a:cubicBezTo>
                  <a:close/>
                  <a:moveTo>
                    <a:pt x="23" y="10"/>
                  </a:moveTo>
                  <a:lnTo>
                    <a:pt x="23" y="42"/>
                  </a:lnTo>
                  <a:cubicBezTo>
                    <a:pt x="19" y="41"/>
                    <a:pt x="16" y="40"/>
                    <a:pt x="14" y="38"/>
                  </a:cubicBezTo>
                  <a:cubicBezTo>
                    <a:pt x="11" y="35"/>
                    <a:pt x="9" y="31"/>
                    <a:pt x="9" y="26"/>
                  </a:cubicBezTo>
                  <a:cubicBezTo>
                    <a:pt x="9" y="22"/>
                    <a:pt x="10" y="18"/>
                    <a:pt x="13" y="15"/>
                  </a:cubicBezTo>
                  <a:cubicBezTo>
                    <a:pt x="15" y="12"/>
                    <a:pt x="19" y="11"/>
                    <a:pt x="23"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28" name="Freeform 1260"/>
            <p:cNvSpPr>
              <a:spLocks/>
            </p:cNvSpPr>
            <p:nvPr/>
          </p:nvSpPr>
          <p:spPr bwMode="auto">
            <a:xfrm flipV="1">
              <a:off x="3455" y="2550"/>
              <a:ext cx="77" cy="27"/>
            </a:xfrm>
            <a:custGeom>
              <a:avLst/>
              <a:gdLst>
                <a:gd name="T0" fmla="*/ 67 w 77"/>
                <a:gd name="T1" fmla="*/ 26 h 27"/>
                <a:gd name="T2" fmla="*/ 76 w 77"/>
                <a:gd name="T3" fmla="*/ 27 h 27"/>
                <a:gd name="T4" fmla="*/ 77 w 77"/>
                <a:gd name="T5" fmla="*/ 20 h 27"/>
                <a:gd name="T6" fmla="*/ 75 w 77"/>
                <a:gd name="T7" fmla="*/ 12 h 27"/>
                <a:gd name="T8" fmla="*/ 71 w 77"/>
                <a:gd name="T9" fmla="*/ 8 h 27"/>
                <a:gd name="T10" fmla="*/ 60 w 77"/>
                <a:gd name="T11" fmla="*/ 6 h 27"/>
                <a:gd name="T12" fmla="*/ 28 w 77"/>
                <a:gd name="T13" fmla="*/ 6 h 27"/>
                <a:gd name="T14" fmla="*/ 28 w 77"/>
                <a:gd name="T15" fmla="*/ 0 h 27"/>
                <a:gd name="T16" fmla="*/ 19 w 77"/>
                <a:gd name="T17" fmla="*/ 0 h 27"/>
                <a:gd name="T18" fmla="*/ 19 w 77"/>
                <a:gd name="T19" fmla="*/ 6 h 27"/>
                <a:gd name="T20" fmla="*/ 5 w 77"/>
                <a:gd name="T21" fmla="*/ 6 h 27"/>
                <a:gd name="T22" fmla="*/ 0 w 77"/>
                <a:gd name="T23" fmla="*/ 17 h 27"/>
                <a:gd name="T24" fmla="*/ 19 w 77"/>
                <a:gd name="T25" fmla="*/ 17 h 27"/>
                <a:gd name="T26" fmla="*/ 19 w 77"/>
                <a:gd name="T27" fmla="*/ 26 h 27"/>
                <a:gd name="T28" fmla="*/ 28 w 77"/>
                <a:gd name="T29" fmla="*/ 26 h 27"/>
                <a:gd name="T30" fmla="*/ 28 w 77"/>
                <a:gd name="T31" fmla="*/ 17 h 27"/>
                <a:gd name="T32" fmla="*/ 60 w 77"/>
                <a:gd name="T33" fmla="*/ 17 h 27"/>
                <a:gd name="T34" fmla="*/ 65 w 77"/>
                <a:gd name="T35" fmla="*/ 17 h 27"/>
                <a:gd name="T36" fmla="*/ 67 w 77"/>
                <a:gd name="T37" fmla="*/ 19 h 27"/>
                <a:gd name="T38" fmla="*/ 68 w 77"/>
                <a:gd name="T39" fmla="*/ 22 h 27"/>
                <a:gd name="T40" fmla="*/ 67 w 77"/>
                <a:gd name="T41" fmla="*/ 26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7"/>
                <a:gd name="T64" fmla="*/ 0 h 27"/>
                <a:gd name="T65" fmla="*/ 77 w 77"/>
                <a:gd name="T66" fmla="*/ 27 h 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7" h="27">
                  <a:moveTo>
                    <a:pt x="67" y="26"/>
                  </a:moveTo>
                  <a:lnTo>
                    <a:pt x="76" y="27"/>
                  </a:lnTo>
                  <a:cubicBezTo>
                    <a:pt x="76" y="24"/>
                    <a:pt x="77" y="22"/>
                    <a:pt x="77" y="20"/>
                  </a:cubicBezTo>
                  <a:cubicBezTo>
                    <a:pt x="77" y="16"/>
                    <a:pt x="76" y="14"/>
                    <a:pt x="75" y="12"/>
                  </a:cubicBezTo>
                  <a:cubicBezTo>
                    <a:pt x="74" y="10"/>
                    <a:pt x="73" y="8"/>
                    <a:pt x="71" y="8"/>
                  </a:cubicBezTo>
                  <a:cubicBezTo>
                    <a:pt x="69" y="7"/>
                    <a:pt x="66" y="6"/>
                    <a:pt x="60" y="6"/>
                  </a:cubicBezTo>
                  <a:lnTo>
                    <a:pt x="28" y="6"/>
                  </a:lnTo>
                  <a:lnTo>
                    <a:pt x="28" y="0"/>
                  </a:lnTo>
                  <a:lnTo>
                    <a:pt x="19" y="0"/>
                  </a:lnTo>
                  <a:lnTo>
                    <a:pt x="19" y="6"/>
                  </a:lnTo>
                  <a:lnTo>
                    <a:pt x="5" y="6"/>
                  </a:lnTo>
                  <a:lnTo>
                    <a:pt x="0" y="17"/>
                  </a:lnTo>
                  <a:lnTo>
                    <a:pt x="19" y="17"/>
                  </a:lnTo>
                  <a:lnTo>
                    <a:pt x="19" y="26"/>
                  </a:lnTo>
                  <a:lnTo>
                    <a:pt x="28" y="26"/>
                  </a:lnTo>
                  <a:lnTo>
                    <a:pt x="28" y="17"/>
                  </a:lnTo>
                  <a:lnTo>
                    <a:pt x="60" y="17"/>
                  </a:lnTo>
                  <a:cubicBezTo>
                    <a:pt x="63" y="17"/>
                    <a:pt x="65" y="17"/>
                    <a:pt x="65" y="17"/>
                  </a:cubicBezTo>
                  <a:cubicBezTo>
                    <a:pt x="66" y="17"/>
                    <a:pt x="67" y="18"/>
                    <a:pt x="67" y="19"/>
                  </a:cubicBezTo>
                  <a:cubicBezTo>
                    <a:pt x="68" y="19"/>
                    <a:pt x="68" y="20"/>
                    <a:pt x="68" y="22"/>
                  </a:cubicBezTo>
                  <a:cubicBezTo>
                    <a:pt x="68" y="23"/>
                    <a:pt x="68" y="24"/>
                    <a:pt x="67" y="26"/>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29" name="Freeform 1261"/>
            <p:cNvSpPr>
              <a:spLocks/>
            </p:cNvSpPr>
            <p:nvPr/>
          </p:nvSpPr>
          <p:spPr bwMode="auto">
            <a:xfrm flipV="1">
              <a:off x="3453" y="2497"/>
              <a:ext cx="78" cy="44"/>
            </a:xfrm>
            <a:custGeom>
              <a:avLst/>
              <a:gdLst>
                <a:gd name="T0" fmla="*/ 78 w 78"/>
                <a:gd name="T1" fmla="*/ 0 h 44"/>
                <a:gd name="T2" fmla="*/ 0 w 78"/>
                <a:gd name="T3" fmla="*/ 0 h 44"/>
                <a:gd name="T4" fmla="*/ 0 w 78"/>
                <a:gd name="T5" fmla="*/ 10 h 44"/>
                <a:gd name="T6" fmla="*/ 29 w 78"/>
                <a:gd name="T7" fmla="*/ 10 h 44"/>
                <a:gd name="T8" fmla="*/ 20 w 78"/>
                <a:gd name="T9" fmla="*/ 26 h 44"/>
                <a:gd name="T10" fmla="*/ 23 w 78"/>
                <a:gd name="T11" fmla="*/ 36 h 44"/>
                <a:gd name="T12" fmla="*/ 29 w 78"/>
                <a:gd name="T13" fmla="*/ 42 h 44"/>
                <a:gd name="T14" fmla="*/ 42 w 78"/>
                <a:gd name="T15" fmla="*/ 44 h 44"/>
                <a:gd name="T16" fmla="*/ 78 w 78"/>
                <a:gd name="T17" fmla="*/ 44 h 44"/>
                <a:gd name="T18" fmla="*/ 78 w 78"/>
                <a:gd name="T19" fmla="*/ 33 h 44"/>
                <a:gd name="T20" fmla="*/ 43 w 78"/>
                <a:gd name="T21" fmla="*/ 33 h 44"/>
                <a:gd name="T22" fmla="*/ 32 w 78"/>
                <a:gd name="T23" fmla="*/ 31 h 44"/>
                <a:gd name="T24" fmla="*/ 29 w 78"/>
                <a:gd name="T25" fmla="*/ 23 h 44"/>
                <a:gd name="T26" fmla="*/ 31 w 78"/>
                <a:gd name="T27" fmla="*/ 16 h 44"/>
                <a:gd name="T28" fmla="*/ 37 w 78"/>
                <a:gd name="T29" fmla="*/ 11 h 44"/>
                <a:gd name="T30" fmla="*/ 47 w 78"/>
                <a:gd name="T31" fmla="*/ 10 h 44"/>
                <a:gd name="T32" fmla="*/ 78 w 78"/>
                <a:gd name="T33" fmla="*/ 10 h 44"/>
                <a:gd name="T34" fmla="*/ 78 w 78"/>
                <a:gd name="T35" fmla="*/ 0 h 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8"/>
                <a:gd name="T55" fmla="*/ 0 h 44"/>
                <a:gd name="T56" fmla="*/ 78 w 78"/>
                <a:gd name="T57" fmla="*/ 44 h 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8" h="44">
                  <a:moveTo>
                    <a:pt x="78" y="0"/>
                  </a:moveTo>
                  <a:lnTo>
                    <a:pt x="0" y="0"/>
                  </a:lnTo>
                  <a:lnTo>
                    <a:pt x="0" y="10"/>
                  </a:lnTo>
                  <a:lnTo>
                    <a:pt x="29" y="10"/>
                  </a:lnTo>
                  <a:cubicBezTo>
                    <a:pt x="23" y="14"/>
                    <a:pt x="20" y="19"/>
                    <a:pt x="20" y="26"/>
                  </a:cubicBezTo>
                  <a:cubicBezTo>
                    <a:pt x="20" y="29"/>
                    <a:pt x="21" y="33"/>
                    <a:pt x="23" y="36"/>
                  </a:cubicBezTo>
                  <a:cubicBezTo>
                    <a:pt x="24" y="38"/>
                    <a:pt x="27" y="41"/>
                    <a:pt x="29" y="42"/>
                  </a:cubicBezTo>
                  <a:cubicBezTo>
                    <a:pt x="32" y="43"/>
                    <a:pt x="37" y="44"/>
                    <a:pt x="42" y="44"/>
                  </a:cubicBezTo>
                  <a:lnTo>
                    <a:pt x="78" y="44"/>
                  </a:lnTo>
                  <a:lnTo>
                    <a:pt x="78" y="33"/>
                  </a:lnTo>
                  <a:lnTo>
                    <a:pt x="43" y="33"/>
                  </a:lnTo>
                  <a:cubicBezTo>
                    <a:pt x="38" y="33"/>
                    <a:pt x="35" y="33"/>
                    <a:pt x="32" y="31"/>
                  </a:cubicBezTo>
                  <a:cubicBezTo>
                    <a:pt x="30" y="29"/>
                    <a:pt x="29" y="26"/>
                    <a:pt x="29" y="23"/>
                  </a:cubicBezTo>
                  <a:cubicBezTo>
                    <a:pt x="29" y="20"/>
                    <a:pt x="30" y="18"/>
                    <a:pt x="31" y="16"/>
                  </a:cubicBezTo>
                  <a:cubicBezTo>
                    <a:pt x="33" y="14"/>
                    <a:pt x="35" y="12"/>
                    <a:pt x="37" y="11"/>
                  </a:cubicBezTo>
                  <a:cubicBezTo>
                    <a:pt x="40" y="10"/>
                    <a:pt x="43" y="10"/>
                    <a:pt x="47" y="10"/>
                  </a:cubicBezTo>
                  <a:lnTo>
                    <a:pt x="78" y="10"/>
                  </a:lnTo>
                  <a:lnTo>
                    <a:pt x="78"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30" name="Freeform 1262"/>
            <p:cNvSpPr>
              <a:spLocks noEditPoints="1"/>
            </p:cNvSpPr>
            <p:nvPr/>
          </p:nvSpPr>
          <p:spPr bwMode="auto">
            <a:xfrm flipV="1">
              <a:off x="3453" y="2472"/>
              <a:ext cx="78" cy="10"/>
            </a:xfrm>
            <a:custGeom>
              <a:avLst/>
              <a:gdLst>
                <a:gd name="T0" fmla="*/ 10 w 78"/>
                <a:gd name="T1" fmla="*/ 0 h 10"/>
                <a:gd name="T2" fmla="*/ 0 w 78"/>
                <a:gd name="T3" fmla="*/ 0 h 10"/>
                <a:gd name="T4" fmla="*/ 0 w 78"/>
                <a:gd name="T5" fmla="*/ 10 h 10"/>
                <a:gd name="T6" fmla="*/ 10 w 78"/>
                <a:gd name="T7" fmla="*/ 10 h 10"/>
                <a:gd name="T8" fmla="*/ 10 w 78"/>
                <a:gd name="T9" fmla="*/ 0 h 10"/>
                <a:gd name="T10" fmla="*/ 78 w 78"/>
                <a:gd name="T11" fmla="*/ 0 h 10"/>
                <a:gd name="T12" fmla="*/ 21 w 78"/>
                <a:gd name="T13" fmla="*/ 0 h 10"/>
                <a:gd name="T14" fmla="*/ 21 w 78"/>
                <a:gd name="T15" fmla="*/ 10 h 10"/>
                <a:gd name="T16" fmla="*/ 78 w 78"/>
                <a:gd name="T17" fmla="*/ 10 h 10"/>
                <a:gd name="T18" fmla="*/ 78 w 78"/>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
                <a:gd name="T31" fmla="*/ 0 h 10"/>
                <a:gd name="T32" fmla="*/ 78 w 78"/>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 h="10">
                  <a:moveTo>
                    <a:pt x="10" y="0"/>
                  </a:moveTo>
                  <a:lnTo>
                    <a:pt x="0" y="0"/>
                  </a:lnTo>
                  <a:lnTo>
                    <a:pt x="0" y="10"/>
                  </a:lnTo>
                  <a:lnTo>
                    <a:pt x="10" y="10"/>
                  </a:lnTo>
                  <a:lnTo>
                    <a:pt x="10" y="0"/>
                  </a:lnTo>
                  <a:close/>
                  <a:moveTo>
                    <a:pt x="78" y="0"/>
                  </a:moveTo>
                  <a:lnTo>
                    <a:pt x="21" y="0"/>
                  </a:lnTo>
                  <a:lnTo>
                    <a:pt x="21" y="10"/>
                  </a:lnTo>
                  <a:lnTo>
                    <a:pt x="78" y="10"/>
                  </a:lnTo>
                  <a:lnTo>
                    <a:pt x="78"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31" name="Freeform 1263"/>
            <p:cNvSpPr>
              <a:spLocks/>
            </p:cNvSpPr>
            <p:nvPr/>
          </p:nvSpPr>
          <p:spPr bwMode="auto">
            <a:xfrm flipV="1">
              <a:off x="3455" y="2437"/>
              <a:ext cx="77" cy="27"/>
            </a:xfrm>
            <a:custGeom>
              <a:avLst/>
              <a:gdLst>
                <a:gd name="T0" fmla="*/ 67 w 77"/>
                <a:gd name="T1" fmla="*/ 26 h 27"/>
                <a:gd name="T2" fmla="*/ 76 w 77"/>
                <a:gd name="T3" fmla="*/ 27 h 27"/>
                <a:gd name="T4" fmla="*/ 77 w 77"/>
                <a:gd name="T5" fmla="*/ 20 h 27"/>
                <a:gd name="T6" fmla="*/ 75 w 77"/>
                <a:gd name="T7" fmla="*/ 12 h 27"/>
                <a:gd name="T8" fmla="*/ 71 w 77"/>
                <a:gd name="T9" fmla="*/ 8 h 27"/>
                <a:gd name="T10" fmla="*/ 60 w 77"/>
                <a:gd name="T11" fmla="*/ 7 h 27"/>
                <a:gd name="T12" fmla="*/ 28 w 77"/>
                <a:gd name="T13" fmla="*/ 7 h 27"/>
                <a:gd name="T14" fmla="*/ 28 w 77"/>
                <a:gd name="T15" fmla="*/ 0 h 27"/>
                <a:gd name="T16" fmla="*/ 19 w 77"/>
                <a:gd name="T17" fmla="*/ 0 h 27"/>
                <a:gd name="T18" fmla="*/ 19 w 77"/>
                <a:gd name="T19" fmla="*/ 7 h 27"/>
                <a:gd name="T20" fmla="*/ 5 w 77"/>
                <a:gd name="T21" fmla="*/ 7 h 27"/>
                <a:gd name="T22" fmla="*/ 0 w 77"/>
                <a:gd name="T23" fmla="*/ 17 h 27"/>
                <a:gd name="T24" fmla="*/ 19 w 77"/>
                <a:gd name="T25" fmla="*/ 17 h 27"/>
                <a:gd name="T26" fmla="*/ 19 w 77"/>
                <a:gd name="T27" fmla="*/ 26 h 27"/>
                <a:gd name="T28" fmla="*/ 28 w 77"/>
                <a:gd name="T29" fmla="*/ 26 h 27"/>
                <a:gd name="T30" fmla="*/ 28 w 77"/>
                <a:gd name="T31" fmla="*/ 17 h 27"/>
                <a:gd name="T32" fmla="*/ 60 w 77"/>
                <a:gd name="T33" fmla="*/ 17 h 27"/>
                <a:gd name="T34" fmla="*/ 65 w 77"/>
                <a:gd name="T35" fmla="*/ 18 h 27"/>
                <a:gd name="T36" fmla="*/ 67 w 77"/>
                <a:gd name="T37" fmla="*/ 19 h 27"/>
                <a:gd name="T38" fmla="*/ 68 w 77"/>
                <a:gd name="T39" fmla="*/ 22 h 27"/>
                <a:gd name="T40" fmla="*/ 67 w 77"/>
                <a:gd name="T41" fmla="*/ 26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7"/>
                <a:gd name="T64" fmla="*/ 0 h 27"/>
                <a:gd name="T65" fmla="*/ 77 w 77"/>
                <a:gd name="T66" fmla="*/ 27 h 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7" h="27">
                  <a:moveTo>
                    <a:pt x="67" y="26"/>
                  </a:moveTo>
                  <a:lnTo>
                    <a:pt x="76" y="27"/>
                  </a:lnTo>
                  <a:cubicBezTo>
                    <a:pt x="76" y="25"/>
                    <a:pt x="77" y="22"/>
                    <a:pt x="77" y="20"/>
                  </a:cubicBezTo>
                  <a:cubicBezTo>
                    <a:pt x="77" y="17"/>
                    <a:pt x="76" y="14"/>
                    <a:pt x="75" y="12"/>
                  </a:cubicBezTo>
                  <a:cubicBezTo>
                    <a:pt x="74" y="10"/>
                    <a:pt x="73" y="9"/>
                    <a:pt x="71" y="8"/>
                  </a:cubicBezTo>
                  <a:cubicBezTo>
                    <a:pt x="69" y="7"/>
                    <a:pt x="66" y="7"/>
                    <a:pt x="60" y="7"/>
                  </a:cubicBezTo>
                  <a:lnTo>
                    <a:pt x="28" y="7"/>
                  </a:lnTo>
                  <a:lnTo>
                    <a:pt x="28" y="0"/>
                  </a:lnTo>
                  <a:lnTo>
                    <a:pt x="19" y="0"/>
                  </a:lnTo>
                  <a:lnTo>
                    <a:pt x="19" y="7"/>
                  </a:lnTo>
                  <a:lnTo>
                    <a:pt x="5" y="7"/>
                  </a:lnTo>
                  <a:lnTo>
                    <a:pt x="0" y="17"/>
                  </a:lnTo>
                  <a:lnTo>
                    <a:pt x="19" y="17"/>
                  </a:lnTo>
                  <a:lnTo>
                    <a:pt x="19" y="26"/>
                  </a:lnTo>
                  <a:lnTo>
                    <a:pt x="28" y="26"/>
                  </a:lnTo>
                  <a:lnTo>
                    <a:pt x="28" y="17"/>
                  </a:lnTo>
                  <a:lnTo>
                    <a:pt x="60" y="17"/>
                  </a:lnTo>
                  <a:cubicBezTo>
                    <a:pt x="63" y="17"/>
                    <a:pt x="65" y="17"/>
                    <a:pt x="65" y="18"/>
                  </a:cubicBezTo>
                  <a:cubicBezTo>
                    <a:pt x="66" y="18"/>
                    <a:pt x="67" y="19"/>
                    <a:pt x="67" y="19"/>
                  </a:cubicBezTo>
                  <a:cubicBezTo>
                    <a:pt x="68" y="20"/>
                    <a:pt x="68" y="21"/>
                    <a:pt x="68" y="22"/>
                  </a:cubicBezTo>
                  <a:cubicBezTo>
                    <a:pt x="68" y="23"/>
                    <a:pt x="68" y="25"/>
                    <a:pt x="67" y="26"/>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32" name="Freeform 1264"/>
            <p:cNvSpPr>
              <a:spLocks noEditPoints="1"/>
            </p:cNvSpPr>
            <p:nvPr/>
          </p:nvSpPr>
          <p:spPr bwMode="auto">
            <a:xfrm flipV="1">
              <a:off x="3473" y="2380"/>
              <a:ext cx="59" cy="52"/>
            </a:xfrm>
            <a:custGeom>
              <a:avLst/>
              <a:gdLst>
                <a:gd name="T0" fmla="*/ 41 w 59"/>
                <a:gd name="T1" fmla="*/ 41 h 52"/>
                <a:gd name="T2" fmla="*/ 42 w 59"/>
                <a:gd name="T3" fmla="*/ 51 h 52"/>
                <a:gd name="T4" fmla="*/ 54 w 59"/>
                <a:gd name="T5" fmla="*/ 43 h 52"/>
                <a:gd name="T6" fmla="*/ 59 w 59"/>
                <a:gd name="T7" fmla="*/ 27 h 52"/>
                <a:gd name="T8" fmla="*/ 51 w 59"/>
                <a:gd name="T9" fmla="*/ 7 h 52"/>
                <a:gd name="T10" fmla="*/ 30 w 59"/>
                <a:gd name="T11" fmla="*/ 0 h 52"/>
                <a:gd name="T12" fmla="*/ 8 w 59"/>
                <a:gd name="T13" fmla="*/ 7 h 52"/>
                <a:gd name="T14" fmla="*/ 0 w 59"/>
                <a:gd name="T15" fmla="*/ 26 h 52"/>
                <a:gd name="T16" fmla="*/ 8 w 59"/>
                <a:gd name="T17" fmla="*/ 44 h 52"/>
                <a:gd name="T18" fmla="*/ 29 w 59"/>
                <a:gd name="T19" fmla="*/ 52 h 52"/>
                <a:gd name="T20" fmla="*/ 32 w 59"/>
                <a:gd name="T21" fmla="*/ 52 h 52"/>
                <a:gd name="T22" fmla="*/ 32 w 59"/>
                <a:gd name="T23" fmla="*/ 10 h 52"/>
                <a:gd name="T24" fmla="*/ 45 w 59"/>
                <a:gd name="T25" fmla="*/ 15 h 52"/>
                <a:gd name="T26" fmla="*/ 50 w 59"/>
                <a:gd name="T27" fmla="*/ 27 h 52"/>
                <a:gd name="T28" fmla="*/ 48 w 59"/>
                <a:gd name="T29" fmla="*/ 36 h 52"/>
                <a:gd name="T30" fmla="*/ 41 w 59"/>
                <a:gd name="T31" fmla="*/ 41 h 52"/>
                <a:gd name="T32" fmla="*/ 23 w 59"/>
                <a:gd name="T33" fmla="*/ 10 h 52"/>
                <a:gd name="T34" fmla="*/ 23 w 59"/>
                <a:gd name="T35" fmla="*/ 41 h 52"/>
                <a:gd name="T36" fmla="*/ 14 w 59"/>
                <a:gd name="T37" fmla="*/ 38 h 52"/>
                <a:gd name="T38" fmla="*/ 9 w 59"/>
                <a:gd name="T39" fmla="*/ 26 h 52"/>
                <a:gd name="T40" fmla="*/ 13 w 59"/>
                <a:gd name="T41" fmla="*/ 15 h 52"/>
                <a:gd name="T42" fmla="*/ 23 w 59"/>
                <a:gd name="T43" fmla="*/ 10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
                <a:gd name="T67" fmla="*/ 0 h 52"/>
                <a:gd name="T68" fmla="*/ 59 w 59"/>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 h="52">
                  <a:moveTo>
                    <a:pt x="41" y="41"/>
                  </a:moveTo>
                  <a:lnTo>
                    <a:pt x="42" y="51"/>
                  </a:lnTo>
                  <a:cubicBezTo>
                    <a:pt x="47" y="50"/>
                    <a:pt x="51" y="47"/>
                    <a:pt x="54" y="43"/>
                  </a:cubicBezTo>
                  <a:cubicBezTo>
                    <a:pt x="57" y="38"/>
                    <a:pt x="59" y="33"/>
                    <a:pt x="59" y="27"/>
                  </a:cubicBezTo>
                  <a:cubicBezTo>
                    <a:pt x="59" y="18"/>
                    <a:pt x="56" y="12"/>
                    <a:pt x="51" y="7"/>
                  </a:cubicBezTo>
                  <a:cubicBezTo>
                    <a:pt x="46" y="2"/>
                    <a:pt x="39" y="0"/>
                    <a:pt x="30" y="0"/>
                  </a:cubicBezTo>
                  <a:cubicBezTo>
                    <a:pt x="21" y="0"/>
                    <a:pt x="13" y="2"/>
                    <a:pt x="8" y="7"/>
                  </a:cubicBezTo>
                  <a:cubicBezTo>
                    <a:pt x="3" y="12"/>
                    <a:pt x="0" y="18"/>
                    <a:pt x="0" y="26"/>
                  </a:cubicBezTo>
                  <a:cubicBezTo>
                    <a:pt x="0" y="34"/>
                    <a:pt x="3" y="40"/>
                    <a:pt x="8" y="44"/>
                  </a:cubicBezTo>
                  <a:cubicBezTo>
                    <a:pt x="13" y="49"/>
                    <a:pt x="20" y="52"/>
                    <a:pt x="29" y="52"/>
                  </a:cubicBezTo>
                  <a:cubicBezTo>
                    <a:pt x="30" y="52"/>
                    <a:pt x="31" y="52"/>
                    <a:pt x="32" y="52"/>
                  </a:cubicBezTo>
                  <a:lnTo>
                    <a:pt x="32" y="10"/>
                  </a:lnTo>
                  <a:cubicBezTo>
                    <a:pt x="38" y="10"/>
                    <a:pt x="42" y="12"/>
                    <a:pt x="45" y="15"/>
                  </a:cubicBezTo>
                  <a:cubicBezTo>
                    <a:pt x="48" y="18"/>
                    <a:pt x="50" y="22"/>
                    <a:pt x="50" y="27"/>
                  </a:cubicBezTo>
                  <a:cubicBezTo>
                    <a:pt x="50" y="30"/>
                    <a:pt x="49" y="33"/>
                    <a:pt x="48" y="36"/>
                  </a:cubicBezTo>
                  <a:cubicBezTo>
                    <a:pt x="46" y="38"/>
                    <a:pt x="44" y="40"/>
                    <a:pt x="41" y="41"/>
                  </a:cubicBezTo>
                  <a:close/>
                  <a:moveTo>
                    <a:pt x="23" y="10"/>
                  </a:moveTo>
                  <a:lnTo>
                    <a:pt x="23" y="41"/>
                  </a:lnTo>
                  <a:cubicBezTo>
                    <a:pt x="19" y="41"/>
                    <a:pt x="16" y="40"/>
                    <a:pt x="14" y="38"/>
                  </a:cubicBezTo>
                  <a:cubicBezTo>
                    <a:pt x="11" y="35"/>
                    <a:pt x="9" y="31"/>
                    <a:pt x="9" y="26"/>
                  </a:cubicBezTo>
                  <a:cubicBezTo>
                    <a:pt x="9" y="22"/>
                    <a:pt x="10" y="18"/>
                    <a:pt x="13" y="15"/>
                  </a:cubicBezTo>
                  <a:cubicBezTo>
                    <a:pt x="15" y="12"/>
                    <a:pt x="19" y="10"/>
                    <a:pt x="23"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33" name="Freeform 1265"/>
            <p:cNvSpPr>
              <a:spLocks noEditPoints="1"/>
            </p:cNvSpPr>
            <p:nvPr/>
          </p:nvSpPr>
          <p:spPr bwMode="auto">
            <a:xfrm flipV="1">
              <a:off x="3473" y="2290"/>
              <a:ext cx="79" cy="49"/>
            </a:xfrm>
            <a:custGeom>
              <a:avLst/>
              <a:gdLst>
                <a:gd name="T0" fmla="*/ 79 w 79"/>
                <a:gd name="T1" fmla="*/ 0 h 49"/>
                <a:gd name="T2" fmla="*/ 1 w 79"/>
                <a:gd name="T3" fmla="*/ 0 h 49"/>
                <a:gd name="T4" fmla="*/ 1 w 79"/>
                <a:gd name="T5" fmla="*/ 10 h 49"/>
                <a:gd name="T6" fmla="*/ 10 w 79"/>
                <a:gd name="T7" fmla="*/ 10 h 49"/>
                <a:gd name="T8" fmla="*/ 3 w 79"/>
                <a:gd name="T9" fmla="*/ 17 h 49"/>
                <a:gd name="T10" fmla="*/ 0 w 79"/>
                <a:gd name="T11" fmla="*/ 26 h 49"/>
                <a:gd name="T12" fmla="*/ 4 w 79"/>
                <a:gd name="T13" fmla="*/ 38 h 49"/>
                <a:gd name="T14" fmla="*/ 14 w 79"/>
                <a:gd name="T15" fmla="*/ 46 h 49"/>
                <a:gd name="T16" fmla="*/ 29 w 79"/>
                <a:gd name="T17" fmla="*/ 49 h 49"/>
                <a:gd name="T18" fmla="*/ 45 w 79"/>
                <a:gd name="T19" fmla="*/ 46 h 49"/>
                <a:gd name="T20" fmla="*/ 55 w 79"/>
                <a:gd name="T21" fmla="*/ 37 h 49"/>
                <a:gd name="T22" fmla="*/ 59 w 79"/>
                <a:gd name="T23" fmla="*/ 25 h 49"/>
                <a:gd name="T24" fmla="*/ 56 w 79"/>
                <a:gd name="T25" fmla="*/ 16 h 49"/>
                <a:gd name="T26" fmla="*/ 51 w 79"/>
                <a:gd name="T27" fmla="*/ 10 h 49"/>
                <a:gd name="T28" fmla="*/ 79 w 79"/>
                <a:gd name="T29" fmla="*/ 10 h 49"/>
                <a:gd name="T30" fmla="*/ 79 w 79"/>
                <a:gd name="T31" fmla="*/ 0 h 49"/>
                <a:gd name="T32" fmla="*/ 30 w 79"/>
                <a:gd name="T33" fmla="*/ 10 h 49"/>
                <a:gd name="T34" fmla="*/ 45 w 79"/>
                <a:gd name="T35" fmla="*/ 14 h 49"/>
                <a:gd name="T36" fmla="*/ 50 w 79"/>
                <a:gd name="T37" fmla="*/ 24 h 49"/>
                <a:gd name="T38" fmla="*/ 45 w 79"/>
                <a:gd name="T39" fmla="*/ 34 h 49"/>
                <a:gd name="T40" fmla="*/ 29 w 79"/>
                <a:gd name="T41" fmla="*/ 38 h 49"/>
                <a:gd name="T42" fmla="*/ 14 w 79"/>
                <a:gd name="T43" fmla="*/ 34 h 49"/>
                <a:gd name="T44" fmla="*/ 9 w 79"/>
                <a:gd name="T45" fmla="*/ 25 h 49"/>
                <a:gd name="T46" fmla="*/ 15 w 79"/>
                <a:gd name="T47" fmla="*/ 15 h 49"/>
                <a:gd name="T48" fmla="*/ 30 w 79"/>
                <a:gd name="T49" fmla="*/ 10 h 4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9"/>
                <a:gd name="T76" fmla="*/ 0 h 49"/>
                <a:gd name="T77" fmla="*/ 79 w 79"/>
                <a:gd name="T78" fmla="*/ 49 h 4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9" h="49">
                  <a:moveTo>
                    <a:pt x="79" y="0"/>
                  </a:moveTo>
                  <a:lnTo>
                    <a:pt x="1" y="0"/>
                  </a:lnTo>
                  <a:lnTo>
                    <a:pt x="1" y="10"/>
                  </a:lnTo>
                  <a:lnTo>
                    <a:pt x="10" y="10"/>
                  </a:lnTo>
                  <a:cubicBezTo>
                    <a:pt x="7" y="12"/>
                    <a:pt x="4" y="15"/>
                    <a:pt x="3" y="17"/>
                  </a:cubicBezTo>
                  <a:cubicBezTo>
                    <a:pt x="1" y="19"/>
                    <a:pt x="0" y="22"/>
                    <a:pt x="0" y="26"/>
                  </a:cubicBezTo>
                  <a:cubicBezTo>
                    <a:pt x="0" y="30"/>
                    <a:pt x="1" y="35"/>
                    <a:pt x="4" y="38"/>
                  </a:cubicBezTo>
                  <a:cubicBezTo>
                    <a:pt x="6" y="42"/>
                    <a:pt x="10" y="44"/>
                    <a:pt x="14" y="46"/>
                  </a:cubicBezTo>
                  <a:cubicBezTo>
                    <a:pt x="19" y="48"/>
                    <a:pt x="24" y="49"/>
                    <a:pt x="29" y="49"/>
                  </a:cubicBezTo>
                  <a:cubicBezTo>
                    <a:pt x="35" y="49"/>
                    <a:pt x="40" y="48"/>
                    <a:pt x="45" y="46"/>
                  </a:cubicBezTo>
                  <a:cubicBezTo>
                    <a:pt x="49" y="44"/>
                    <a:pt x="53" y="41"/>
                    <a:pt x="55" y="37"/>
                  </a:cubicBezTo>
                  <a:cubicBezTo>
                    <a:pt x="58" y="33"/>
                    <a:pt x="59" y="29"/>
                    <a:pt x="59" y="25"/>
                  </a:cubicBezTo>
                  <a:cubicBezTo>
                    <a:pt x="59" y="22"/>
                    <a:pt x="58" y="19"/>
                    <a:pt x="56" y="16"/>
                  </a:cubicBezTo>
                  <a:cubicBezTo>
                    <a:pt x="55" y="14"/>
                    <a:pt x="53" y="12"/>
                    <a:pt x="51" y="10"/>
                  </a:cubicBezTo>
                  <a:lnTo>
                    <a:pt x="79" y="10"/>
                  </a:lnTo>
                  <a:lnTo>
                    <a:pt x="79" y="0"/>
                  </a:lnTo>
                  <a:close/>
                  <a:moveTo>
                    <a:pt x="30" y="10"/>
                  </a:moveTo>
                  <a:cubicBezTo>
                    <a:pt x="37" y="10"/>
                    <a:pt x="42" y="12"/>
                    <a:pt x="45" y="14"/>
                  </a:cubicBezTo>
                  <a:cubicBezTo>
                    <a:pt x="48" y="17"/>
                    <a:pt x="50" y="20"/>
                    <a:pt x="50" y="24"/>
                  </a:cubicBezTo>
                  <a:cubicBezTo>
                    <a:pt x="50" y="28"/>
                    <a:pt x="48" y="31"/>
                    <a:pt x="45" y="34"/>
                  </a:cubicBezTo>
                  <a:cubicBezTo>
                    <a:pt x="41" y="37"/>
                    <a:pt x="36" y="38"/>
                    <a:pt x="29" y="38"/>
                  </a:cubicBezTo>
                  <a:cubicBezTo>
                    <a:pt x="23" y="38"/>
                    <a:pt x="18" y="37"/>
                    <a:pt x="14" y="34"/>
                  </a:cubicBezTo>
                  <a:cubicBezTo>
                    <a:pt x="11" y="32"/>
                    <a:pt x="9" y="28"/>
                    <a:pt x="9" y="25"/>
                  </a:cubicBezTo>
                  <a:cubicBezTo>
                    <a:pt x="9" y="21"/>
                    <a:pt x="11" y="18"/>
                    <a:pt x="15" y="15"/>
                  </a:cubicBezTo>
                  <a:cubicBezTo>
                    <a:pt x="18" y="12"/>
                    <a:pt x="23" y="10"/>
                    <a:pt x="30"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34" name="Freeform 1266"/>
            <p:cNvSpPr>
              <a:spLocks/>
            </p:cNvSpPr>
            <p:nvPr/>
          </p:nvSpPr>
          <p:spPr bwMode="auto">
            <a:xfrm flipV="1">
              <a:off x="3473" y="2249"/>
              <a:ext cx="58" cy="29"/>
            </a:xfrm>
            <a:custGeom>
              <a:avLst/>
              <a:gdLst>
                <a:gd name="T0" fmla="*/ 58 w 58"/>
                <a:gd name="T1" fmla="*/ 0 h 29"/>
                <a:gd name="T2" fmla="*/ 1 w 58"/>
                <a:gd name="T3" fmla="*/ 0 h 29"/>
                <a:gd name="T4" fmla="*/ 1 w 58"/>
                <a:gd name="T5" fmla="*/ 9 h 29"/>
                <a:gd name="T6" fmla="*/ 9 w 58"/>
                <a:gd name="T7" fmla="*/ 9 h 29"/>
                <a:gd name="T8" fmla="*/ 2 w 58"/>
                <a:gd name="T9" fmla="*/ 15 h 29"/>
                <a:gd name="T10" fmla="*/ 0 w 58"/>
                <a:gd name="T11" fmla="*/ 20 h 29"/>
                <a:gd name="T12" fmla="*/ 3 w 58"/>
                <a:gd name="T13" fmla="*/ 29 h 29"/>
                <a:gd name="T14" fmla="*/ 12 w 58"/>
                <a:gd name="T15" fmla="*/ 26 h 29"/>
                <a:gd name="T16" fmla="*/ 9 w 58"/>
                <a:gd name="T17" fmla="*/ 20 h 29"/>
                <a:gd name="T18" fmla="*/ 11 w 58"/>
                <a:gd name="T19" fmla="*/ 15 h 29"/>
                <a:gd name="T20" fmla="*/ 16 w 58"/>
                <a:gd name="T21" fmla="*/ 12 h 29"/>
                <a:gd name="T22" fmla="*/ 28 w 58"/>
                <a:gd name="T23" fmla="*/ 10 h 29"/>
                <a:gd name="T24" fmla="*/ 58 w 58"/>
                <a:gd name="T25" fmla="*/ 10 h 29"/>
                <a:gd name="T26" fmla="*/ 58 w 58"/>
                <a:gd name="T27" fmla="*/ 0 h 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8"/>
                <a:gd name="T43" fmla="*/ 0 h 29"/>
                <a:gd name="T44" fmla="*/ 58 w 58"/>
                <a:gd name="T45" fmla="*/ 29 h 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8" h="29">
                  <a:moveTo>
                    <a:pt x="58" y="0"/>
                  </a:moveTo>
                  <a:lnTo>
                    <a:pt x="1" y="0"/>
                  </a:lnTo>
                  <a:lnTo>
                    <a:pt x="1" y="9"/>
                  </a:lnTo>
                  <a:lnTo>
                    <a:pt x="9" y="9"/>
                  </a:lnTo>
                  <a:cubicBezTo>
                    <a:pt x="6" y="11"/>
                    <a:pt x="3" y="13"/>
                    <a:pt x="2" y="15"/>
                  </a:cubicBezTo>
                  <a:cubicBezTo>
                    <a:pt x="1" y="16"/>
                    <a:pt x="0" y="18"/>
                    <a:pt x="0" y="20"/>
                  </a:cubicBezTo>
                  <a:cubicBezTo>
                    <a:pt x="0" y="23"/>
                    <a:pt x="1" y="26"/>
                    <a:pt x="3" y="29"/>
                  </a:cubicBezTo>
                  <a:lnTo>
                    <a:pt x="12" y="26"/>
                  </a:lnTo>
                  <a:cubicBezTo>
                    <a:pt x="10" y="24"/>
                    <a:pt x="9" y="22"/>
                    <a:pt x="9" y="20"/>
                  </a:cubicBezTo>
                  <a:cubicBezTo>
                    <a:pt x="9" y="18"/>
                    <a:pt x="10" y="16"/>
                    <a:pt x="11" y="15"/>
                  </a:cubicBezTo>
                  <a:cubicBezTo>
                    <a:pt x="12" y="13"/>
                    <a:pt x="14" y="12"/>
                    <a:pt x="16" y="12"/>
                  </a:cubicBezTo>
                  <a:cubicBezTo>
                    <a:pt x="20" y="11"/>
                    <a:pt x="24" y="10"/>
                    <a:pt x="28" y="10"/>
                  </a:cubicBezTo>
                  <a:lnTo>
                    <a:pt x="58" y="10"/>
                  </a:lnTo>
                  <a:lnTo>
                    <a:pt x="58"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35" name="Freeform 1267"/>
            <p:cNvSpPr>
              <a:spLocks noEditPoints="1"/>
            </p:cNvSpPr>
            <p:nvPr/>
          </p:nvSpPr>
          <p:spPr bwMode="auto">
            <a:xfrm flipV="1">
              <a:off x="3473" y="2195"/>
              <a:ext cx="59" cy="52"/>
            </a:xfrm>
            <a:custGeom>
              <a:avLst/>
              <a:gdLst>
                <a:gd name="T0" fmla="*/ 41 w 59"/>
                <a:gd name="T1" fmla="*/ 42 h 52"/>
                <a:gd name="T2" fmla="*/ 42 w 59"/>
                <a:gd name="T3" fmla="*/ 52 h 52"/>
                <a:gd name="T4" fmla="*/ 54 w 59"/>
                <a:gd name="T5" fmla="*/ 43 h 52"/>
                <a:gd name="T6" fmla="*/ 59 w 59"/>
                <a:gd name="T7" fmla="*/ 27 h 52"/>
                <a:gd name="T8" fmla="*/ 51 w 59"/>
                <a:gd name="T9" fmla="*/ 8 h 52"/>
                <a:gd name="T10" fmla="*/ 30 w 59"/>
                <a:gd name="T11" fmla="*/ 0 h 52"/>
                <a:gd name="T12" fmla="*/ 8 w 59"/>
                <a:gd name="T13" fmla="*/ 8 h 52"/>
                <a:gd name="T14" fmla="*/ 0 w 59"/>
                <a:gd name="T15" fmla="*/ 27 h 52"/>
                <a:gd name="T16" fmla="*/ 8 w 59"/>
                <a:gd name="T17" fmla="*/ 45 h 52"/>
                <a:gd name="T18" fmla="*/ 29 w 59"/>
                <a:gd name="T19" fmla="*/ 52 h 52"/>
                <a:gd name="T20" fmla="*/ 32 w 59"/>
                <a:gd name="T21" fmla="*/ 52 h 52"/>
                <a:gd name="T22" fmla="*/ 32 w 59"/>
                <a:gd name="T23" fmla="*/ 11 h 52"/>
                <a:gd name="T24" fmla="*/ 45 w 59"/>
                <a:gd name="T25" fmla="*/ 16 h 52"/>
                <a:gd name="T26" fmla="*/ 50 w 59"/>
                <a:gd name="T27" fmla="*/ 27 h 52"/>
                <a:gd name="T28" fmla="*/ 48 w 59"/>
                <a:gd name="T29" fmla="*/ 36 h 52"/>
                <a:gd name="T30" fmla="*/ 41 w 59"/>
                <a:gd name="T31" fmla="*/ 42 h 52"/>
                <a:gd name="T32" fmla="*/ 23 w 59"/>
                <a:gd name="T33" fmla="*/ 11 h 52"/>
                <a:gd name="T34" fmla="*/ 23 w 59"/>
                <a:gd name="T35" fmla="*/ 42 h 52"/>
                <a:gd name="T36" fmla="*/ 14 w 59"/>
                <a:gd name="T37" fmla="*/ 38 h 52"/>
                <a:gd name="T38" fmla="*/ 9 w 59"/>
                <a:gd name="T39" fmla="*/ 27 h 52"/>
                <a:gd name="T40" fmla="*/ 13 w 59"/>
                <a:gd name="T41" fmla="*/ 16 h 52"/>
                <a:gd name="T42" fmla="*/ 23 w 59"/>
                <a:gd name="T43" fmla="*/ 11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
                <a:gd name="T67" fmla="*/ 0 h 52"/>
                <a:gd name="T68" fmla="*/ 59 w 59"/>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 h="52">
                  <a:moveTo>
                    <a:pt x="41" y="42"/>
                  </a:moveTo>
                  <a:lnTo>
                    <a:pt x="42" y="52"/>
                  </a:lnTo>
                  <a:cubicBezTo>
                    <a:pt x="47" y="50"/>
                    <a:pt x="51" y="47"/>
                    <a:pt x="54" y="43"/>
                  </a:cubicBezTo>
                  <a:cubicBezTo>
                    <a:pt x="57" y="39"/>
                    <a:pt x="59" y="34"/>
                    <a:pt x="59" y="27"/>
                  </a:cubicBezTo>
                  <a:cubicBezTo>
                    <a:pt x="59" y="19"/>
                    <a:pt x="56" y="12"/>
                    <a:pt x="51" y="8"/>
                  </a:cubicBezTo>
                  <a:cubicBezTo>
                    <a:pt x="46" y="3"/>
                    <a:pt x="39" y="0"/>
                    <a:pt x="30" y="0"/>
                  </a:cubicBezTo>
                  <a:cubicBezTo>
                    <a:pt x="21" y="0"/>
                    <a:pt x="13" y="3"/>
                    <a:pt x="8" y="8"/>
                  </a:cubicBezTo>
                  <a:cubicBezTo>
                    <a:pt x="3" y="13"/>
                    <a:pt x="0" y="19"/>
                    <a:pt x="0" y="27"/>
                  </a:cubicBezTo>
                  <a:cubicBezTo>
                    <a:pt x="0" y="34"/>
                    <a:pt x="3" y="40"/>
                    <a:pt x="8" y="45"/>
                  </a:cubicBezTo>
                  <a:cubicBezTo>
                    <a:pt x="13" y="50"/>
                    <a:pt x="20" y="52"/>
                    <a:pt x="29" y="52"/>
                  </a:cubicBezTo>
                  <a:cubicBezTo>
                    <a:pt x="30" y="52"/>
                    <a:pt x="31" y="52"/>
                    <a:pt x="32" y="52"/>
                  </a:cubicBezTo>
                  <a:lnTo>
                    <a:pt x="32" y="11"/>
                  </a:lnTo>
                  <a:cubicBezTo>
                    <a:pt x="38" y="11"/>
                    <a:pt x="42" y="13"/>
                    <a:pt x="45" y="16"/>
                  </a:cubicBezTo>
                  <a:cubicBezTo>
                    <a:pt x="48" y="19"/>
                    <a:pt x="50" y="23"/>
                    <a:pt x="50" y="27"/>
                  </a:cubicBezTo>
                  <a:cubicBezTo>
                    <a:pt x="50" y="31"/>
                    <a:pt x="49" y="34"/>
                    <a:pt x="48" y="36"/>
                  </a:cubicBezTo>
                  <a:cubicBezTo>
                    <a:pt x="46" y="39"/>
                    <a:pt x="44" y="41"/>
                    <a:pt x="41" y="42"/>
                  </a:cubicBezTo>
                  <a:close/>
                  <a:moveTo>
                    <a:pt x="23" y="11"/>
                  </a:moveTo>
                  <a:lnTo>
                    <a:pt x="23" y="42"/>
                  </a:lnTo>
                  <a:cubicBezTo>
                    <a:pt x="19" y="42"/>
                    <a:pt x="16" y="40"/>
                    <a:pt x="14" y="38"/>
                  </a:cubicBezTo>
                  <a:cubicBezTo>
                    <a:pt x="11" y="35"/>
                    <a:pt x="9" y="31"/>
                    <a:pt x="9" y="27"/>
                  </a:cubicBezTo>
                  <a:cubicBezTo>
                    <a:pt x="9" y="22"/>
                    <a:pt x="10" y="19"/>
                    <a:pt x="13" y="16"/>
                  </a:cubicBezTo>
                  <a:cubicBezTo>
                    <a:pt x="15" y="13"/>
                    <a:pt x="19" y="11"/>
                    <a:pt x="23" y="11"/>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36" name="Freeform 1268"/>
            <p:cNvSpPr>
              <a:spLocks/>
            </p:cNvSpPr>
            <p:nvPr/>
          </p:nvSpPr>
          <p:spPr bwMode="auto">
            <a:xfrm flipV="1">
              <a:off x="3473" y="2137"/>
              <a:ext cx="59" cy="49"/>
            </a:xfrm>
            <a:custGeom>
              <a:avLst/>
              <a:gdLst>
                <a:gd name="T0" fmla="*/ 37 w 59"/>
                <a:gd name="T1" fmla="*/ 38 h 49"/>
                <a:gd name="T2" fmla="*/ 38 w 59"/>
                <a:gd name="T3" fmla="*/ 49 h 49"/>
                <a:gd name="T4" fmla="*/ 53 w 59"/>
                <a:gd name="T5" fmla="*/ 41 h 49"/>
                <a:gd name="T6" fmla="*/ 59 w 59"/>
                <a:gd name="T7" fmla="*/ 25 h 49"/>
                <a:gd name="T8" fmla="*/ 51 w 59"/>
                <a:gd name="T9" fmla="*/ 7 h 49"/>
                <a:gd name="T10" fmla="*/ 30 w 59"/>
                <a:gd name="T11" fmla="*/ 0 h 49"/>
                <a:gd name="T12" fmla="*/ 14 w 59"/>
                <a:gd name="T13" fmla="*/ 3 h 49"/>
                <a:gd name="T14" fmla="*/ 4 w 59"/>
                <a:gd name="T15" fmla="*/ 12 h 49"/>
                <a:gd name="T16" fmla="*/ 0 w 59"/>
                <a:gd name="T17" fmla="*/ 25 h 49"/>
                <a:gd name="T18" fmla="*/ 5 w 59"/>
                <a:gd name="T19" fmla="*/ 40 h 49"/>
                <a:gd name="T20" fmla="*/ 18 w 59"/>
                <a:gd name="T21" fmla="*/ 47 h 49"/>
                <a:gd name="T22" fmla="*/ 19 w 59"/>
                <a:gd name="T23" fmla="*/ 37 h 49"/>
                <a:gd name="T24" fmla="*/ 12 w 59"/>
                <a:gd name="T25" fmla="*/ 33 h 49"/>
                <a:gd name="T26" fmla="*/ 9 w 59"/>
                <a:gd name="T27" fmla="*/ 25 h 49"/>
                <a:gd name="T28" fmla="*/ 14 w 59"/>
                <a:gd name="T29" fmla="*/ 15 h 49"/>
                <a:gd name="T30" fmla="*/ 29 w 59"/>
                <a:gd name="T31" fmla="*/ 10 h 49"/>
                <a:gd name="T32" fmla="*/ 45 w 59"/>
                <a:gd name="T33" fmla="*/ 14 h 49"/>
                <a:gd name="T34" fmla="*/ 50 w 59"/>
                <a:gd name="T35" fmla="*/ 25 h 49"/>
                <a:gd name="T36" fmla="*/ 47 w 59"/>
                <a:gd name="T37" fmla="*/ 34 h 49"/>
                <a:gd name="T38" fmla="*/ 37 w 59"/>
                <a:gd name="T39" fmla="*/ 38 h 4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9"/>
                <a:gd name="T61" fmla="*/ 0 h 49"/>
                <a:gd name="T62" fmla="*/ 59 w 59"/>
                <a:gd name="T63" fmla="*/ 49 h 4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9" h="49">
                  <a:moveTo>
                    <a:pt x="37" y="38"/>
                  </a:moveTo>
                  <a:lnTo>
                    <a:pt x="38" y="49"/>
                  </a:lnTo>
                  <a:cubicBezTo>
                    <a:pt x="45" y="48"/>
                    <a:pt x="50" y="45"/>
                    <a:pt x="53" y="41"/>
                  </a:cubicBezTo>
                  <a:cubicBezTo>
                    <a:pt x="57" y="37"/>
                    <a:pt x="59" y="32"/>
                    <a:pt x="59" y="25"/>
                  </a:cubicBezTo>
                  <a:cubicBezTo>
                    <a:pt x="59" y="18"/>
                    <a:pt x="56" y="12"/>
                    <a:pt x="51" y="7"/>
                  </a:cubicBezTo>
                  <a:cubicBezTo>
                    <a:pt x="46" y="3"/>
                    <a:pt x="39" y="0"/>
                    <a:pt x="30" y="0"/>
                  </a:cubicBezTo>
                  <a:cubicBezTo>
                    <a:pt x="24" y="0"/>
                    <a:pt x="18" y="1"/>
                    <a:pt x="14" y="3"/>
                  </a:cubicBezTo>
                  <a:cubicBezTo>
                    <a:pt x="9" y="5"/>
                    <a:pt x="6" y="8"/>
                    <a:pt x="4" y="12"/>
                  </a:cubicBezTo>
                  <a:cubicBezTo>
                    <a:pt x="1" y="16"/>
                    <a:pt x="0" y="21"/>
                    <a:pt x="0" y="25"/>
                  </a:cubicBezTo>
                  <a:cubicBezTo>
                    <a:pt x="0" y="31"/>
                    <a:pt x="2" y="36"/>
                    <a:pt x="5" y="40"/>
                  </a:cubicBezTo>
                  <a:cubicBezTo>
                    <a:pt x="8" y="44"/>
                    <a:pt x="12" y="46"/>
                    <a:pt x="18" y="47"/>
                  </a:cubicBezTo>
                  <a:lnTo>
                    <a:pt x="19" y="37"/>
                  </a:lnTo>
                  <a:cubicBezTo>
                    <a:pt x="16" y="37"/>
                    <a:pt x="13" y="35"/>
                    <a:pt x="12" y="33"/>
                  </a:cubicBezTo>
                  <a:cubicBezTo>
                    <a:pt x="10" y="31"/>
                    <a:pt x="9" y="28"/>
                    <a:pt x="9" y="25"/>
                  </a:cubicBezTo>
                  <a:cubicBezTo>
                    <a:pt x="9" y="21"/>
                    <a:pt x="11" y="17"/>
                    <a:pt x="14" y="15"/>
                  </a:cubicBezTo>
                  <a:cubicBezTo>
                    <a:pt x="17" y="12"/>
                    <a:pt x="22" y="10"/>
                    <a:pt x="29" y="10"/>
                  </a:cubicBezTo>
                  <a:cubicBezTo>
                    <a:pt x="37" y="10"/>
                    <a:pt x="42" y="12"/>
                    <a:pt x="45" y="14"/>
                  </a:cubicBezTo>
                  <a:cubicBezTo>
                    <a:pt x="48" y="17"/>
                    <a:pt x="50" y="21"/>
                    <a:pt x="50" y="25"/>
                  </a:cubicBezTo>
                  <a:cubicBezTo>
                    <a:pt x="50" y="29"/>
                    <a:pt x="49" y="32"/>
                    <a:pt x="47" y="34"/>
                  </a:cubicBezTo>
                  <a:cubicBezTo>
                    <a:pt x="45" y="36"/>
                    <a:pt x="42" y="38"/>
                    <a:pt x="37" y="38"/>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37" name="Freeform 1269"/>
            <p:cNvSpPr>
              <a:spLocks noEditPoints="1"/>
            </p:cNvSpPr>
            <p:nvPr/>
          </p:nvSpPr>
          <p:spPr bwMode="auto">
            <a:xfrm flipV="1">
              <a:off x="3453" y="2118"/>
              <a:ext cx="78" cy="10"/>
            </a:xfrm>
            <a:custGeom>
              <a:avLst/>
              <a:gdLst>
                <a:gd name="T0" fmla="*/ 10 w 78"/>
                <a:gd name="T1" fmla="*/ 0 h 10"/>
                <a:gd name="T2" fmla="*/ 0 w 78"/>
                <a:gd name="T3" fmla="*/ 0 h 10"/>
                <a:gd name="T4" fmla="*/ 0 w 78"/>
                <a:gd name="T5" fmla="*/ 10 h 10"/>
                <a:gd name="T6" fmla="*/ 10 w 78"/>
                <a:gd name="T7" fmla="*/ 10 h 10"/>
                <a:gd name="T8" fmla="*/ 10 w 78"/>
                <a:gd name="T9" fmla="*/ 0 h 10"/>
                <a:gd name="T10" fmla="*/ 78 w 78"/>
                <a:gd name="T11" fmla="*/ 0 h 10"/>
                <a:gd name="T12" fmla="*/ 21 w 78"/>
                <a:gd name="T13" fmla="*/ 0 h 10"/>
                <a:gd name="T14" fmla="*/ 21 w 78"/>
                <a:gd name="T15" fmla="*/ 10 h 10"/>
                <a:gd name="T16" fmla="*/ 78 w 78"/>
                <a:gd name="T17" fmla="*/ 10 h 10"/>
                <a:gd name="T18" fmla="*/ 78 w 78"/>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
                <a:gd name="T31" fmla="*/ 0 h 10"/>
                <a:gd name="T32" fmla="*/ 78 w 78"/>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 h="10">
                  <a:moveTo>
                    <a:pt x="10" y="0"/>
                  </a:moveTo>
                  <a:lnTo>
                    <a:pt x="0" y="0"/>
                  </a:lnTo>
                  <a:lnTo>
                    <a:pt x="0" y="10"/>
                  </a:lnTo>
                  <a:lnTo>
                    <a:pt x="10" y="10"/>
                  </a:lnTo>
                  <a:lnTo>
                    <a:pt x="10" y="0"/>
                  </a:lnTo>
                  <a:close/>
                  <a:moveTo>
                    <a:pt x="78" y="0"/>
                  </a:moveTo>
                  <a:lnTo>
                    <a:pt x="21" y="0"/>
                  </a:lnTo>
                  <a:lnTo>
                    <a:pt x="21" y="10"/>
                  </a:lnTo>
                  <a:lnTo>
                    <a:pt x="78" y="10"/>
                  </a:lnTo>
                  <a:lnTo>
                    <a:pt x="78"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38" name="Freeform 1270"/>
            <p:cNvSpPr>
              <a:spLocks noEditPoints="1"/>
            </p:cNvSpPr>
            <p:nvPr/>
          </p:nvSpPr>
          <p:spPr bwMode="auto">
            <a:xfrm flipV="1">
              <a:off x="3473" y="2059"/>
              <a:ext cx="79" cy="48"/>
            </a:xfrm>
            <a:custGeom>
              <a:avLst/>
              <a:gdLst>
                <a:gd name="T0" fmla="*/ 79 w 79"/>
                <a:gd name="T1" fmla="*/ 0 h 48"/>
                <a:gd name="T2" fmla="*/ 1 w 79"/>
                <a:gd name="T3" fmla="*/ 0 h 48"/>
                <a:gd name="T4" fmla="*/ 1 w 79"/>
                <a:gd name="T5" fmla="*/ 10 h 48"/>
                <a:gd name="T6" fmla="*/ 10 w 79"/>
                <a:gd name="T7" fmla="*/ 10 h 48"/>
                <a:gd name="T8" fmla="*/ 3 w 79"/>
                <a:gd name="T9" fmla="*/ 17 h 48"/>
                <a:gd name="T10" fmla="*/ 0 w 79"/>
                <a:gd name="T11" fmla="*/ 26 h 48"/>
                <a:gd name="T12" fmla="*/ 4 w 79"/>
                <a:gd name="T13" fmla="*/ 38 h 48"/>
                <a:gd name="T14" fmla="*/ 14 w 79"/>
                <a:gd name="T15" fmla="*/ 46 h 48"/>
                <a:gd name="T16" fmla="*/ 29 w 79"/>
                <a:gd name="T17" fmla="*/ 48 h 48"/>
                <a:gd name="T18" fmla="*/ 45 w 79"/>
                <a:gd name="T19" fmla="*/ 45 h 48"/>
                <a:gd name="T20" fmla="*/ 55 w 79"/>
                <a:gd name="T21" fmla="*/ 37 h 48"/>
                <a:gd name="T22" fmla="*/ 59 w 79"/>
                <a:gd name="T23" fmla="*/ 25 h 48"/>
                <a:gd name="T24" fmla="*/ 56 w 79"/>
                <a:gd name="T25" fmla="*/ 16 h 48"/>
                <a:gd name="T26" fmla="*/ 51 w 79"/>
                <a:gd name="T27" fmla="*/ 10 h 48"/>
                <a:gd name="T28" fmla="*/ 79 w 79"/>
                <a:gd name="T29" fmla="*/ 10 h 48"/>
                <a:gd name="T30" fmla="*/ 79 w 79"/>
                <a:gd name="T31" fmla="*/ 0 h 48"/>
                <a:gd name="T32" fmla="*/ 30 w 79"/>
                <a:gd name="T33" fmla="*/ 10 h 48"/>
                <a:gd name="T34" fmla="*/ 45 w 79"/>
                <a:gd name="T35" fmla="*/ 14 h 48"/>
                <a:gd name="T36" fmla="*/ 50 w 79"/>
                <a:gd name="T37" fmla="*/ 24 h 48"/>
                <a:gd name="T38" fmla="*/ 45 w 79"/>
                <a:gd name="T39" fmla="*/ 34 h 48"/>
                <a:gd name="T40" fmla="*/ 29 w 79"/>
                <a:gd name="T41" fmla="*/ 38 h 48"/>
                <a:gd name="T42" fmla="*/ 14 w 79"/>
                <a:gd name="T43" fmla="*/ 34 h 48"/>
                <a:gd name="T44" fmla="*/ 9 w 79"/>
                <a:gd name="T45" fmla="*/ 25 h 48"/>
                <a:gd name="T46" fmla="*/ 15 w 79"/>
                <a:gd name="T47" fmla="*/ 15 h 48"/>
                <a:gd name="T48" fmla="*/ 30 w 79"/>
                <a:gd name="T49" fmla="*/ 10 h 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9"/>
                <a:gd name="T76" fmla="*/ 0 h 48"/>
                <a:gd name="T77" fmla="*/ 79 w 79"/>
                <a:gd name="T78" fmla="*/ 48 h 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9" h="48">
                  <a:moveTo>
                    <a:pt x="79" y="0"/>
                  </a:moveTo>
                  <a:lnTo>
                    <a:pt x="1" y="0"/>
                  </a:lnTo>
                  <a:lnTo>
                    <a:pt x="1" y="10"/>
                  </a:lnTo>
                  <a:lnTo>
                    <a:pt x="10" y="10"/>
                  </a:lnTo>
                  <a:cubicBezTo>
                    <a:pt x="7" y="12"/>
                    <a:pt x="4" y="14"/>
                    <a:pt x="3" y="17"/>
                  </a:cubicBezTo>
                  <a:cubicBezTo>
                    <a:pt x="1" y="19"/>
                    <a:pt x="0" y="22"/>
                    <a:pt x="0" y="26"/>
                  </a:cubicBezTo>
                  <a:cubicBezTo>
                    <a:pt x="0" y="30"/>
                    <a:pt x="1" y="34"/>
                    <a:pt x="4" y="38"/>
                  </a:cubicBezTo>
                  <a:cubicBezTo>
                    <a:pt x="6" y="41"/>
                    <a:pt x="10" y="44"/>
                    <a:pt x="14" y="46"/>
                  </a:cubicBezTo>
                  <a:cubicBezTo>
                    <a:pt x="19" y="48"/>
                    <a:pt x="24" y="48"/>
                    <a:pt x="29" y="48"/>
                  </a:cubicBezTo>
                  <a:cubicBezTo>
                    <a:pt x="35" y="48"/>
                    <a:pt x="40" y="47"/>
                    <a:pt x="45" y="45"/>
                  </a:cubicBezTo>
                  <a:cubicBezTo>
                    <a:pt x="49" y="43"/>
                    <a:pt x="53" y="41"/>
                    <a:pt x="55" y="37"/>
                  </a:cubicBezTo>
                  <a:cubicBezTo>
                    <a:pt x="58" y="33"/>
                    <a:pt x="59" y="29"/>
                    <a:pt x="59" y="25"/>
                  </a:cubicBezTo>
                  <a:cubicBezTo>
                    <a:pt x="59" y="22"/>
                    <a:pt x="58" y="19"/>
                    <a:pt x="56" y="16"/>
                  </a:cubicBezTo>
                  <a:cubicBezTo>
                    <a:pt x="55" y="14"/>
                    <a:pt x="53" y="12"/>
                    <a:pt x="51" y="10"/>
                  </a:cubicBezTo>
                  <a:lnTo>
                    <a:pt x="79" y="10"/>
                  </a:lnTo>
                  <a:lnTo>
                    <a:pt x="79" y="0"/>
                  </a:lnTo>
                  <a:close/>
                  <a:moveTo>
                    <a:pt x="30" y="10"/>
                  </a:moveTo>
                  <a:cubicBezTo>
                    <a:pt x="37" y="10"/>
                    <a:pt x="42" y="12"/>
                    <a:pt x="45" y="14"/>
                  </a:cubicBezTo>
                  <a:cubicBezTo>
                    <a:pt x="48" y="17"/>
                    <a:pt x="50" y="20"/>
                    <a:pt x="50" y="24"/>
                  </a:cubicBezTo>
                  <a:cubicBezTo>
                    <a:pt x="50" y="28"/>
                    <a:pt x="48" y="31"/>
                    <a:pt x="45" y="34"/>
                  </a:cubicBezTo>
                  <a:cubicBezTo>
                    <a:pt x="41" y="37"/>
                    <a:pt x="36" y="38"/>
                    <a:pt x="29" y="38"/>
                  </a:cubicBezTo>
                  <a:cubicBezTo>
                    <a:pt x="23" y="38"/>
                    <a:pt x="18" y="37"/>
                    <a:pt x="14" y="34"/>
                  </a:cubicBezTo>
                  <a:cubicBezTo>
                    <a:pt x="11" y="32"/>
                    <a:pt x="9" y="28"/>
                    <a:pt x="9" y="25"/>
                  </a:cubicBezTo>
                  <a:cubicBezTo>
                    <a:pt x="9" y="21"/>
                    <a:pt x="11" y="17"/>
                    <a:pt x="15" y="15"/>
                  </a:cubicBezTo>
                  <a:cubicBezTo>
                    <a:pt x="18" y="12"/>
                    <a:pt x="23" y="10"/>
                    <a:pt x="30"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39" name="Freeform 1271"/>
            <p:cNvSpPr>
              <a:spLocks noEditPoints="1"/>
            </p:cNvSpPr>
            <p:nvPr/>
          </p:nvSpPr>
          <p:spPr bwMode="auto">
            <a:xfrm flipV="1">
              <a:off x="3453" y="2036"/>
              <a:ext cx="78" cy="10"/>
            </a:xfrm>
            <a:custGeom>
              <a:avLst/>
              <a:gdLst>
                <a:gd name="T0" fmla="*/ 10 w 78"/>
                <a:gd name="T1" fmla="*/ 0 h 10"/>
                <a:gd name="T2" fmla="*/ 0 w 78"/>
                <a:gd name="T3" fmla="*/ 0 h 10"/>
                <a:gd name="T4" fmla="*/ 0 w 78"/>
                <a:gd name="T5" fmla="*/ 10 h 10"/>
                <a:gd name="T6" fmla="*/ 10 w 78"/>
                <a:gd name="T7" fmla="*/ 10 h 10"/>
                <a:gd name="T8" fmla="*/ 10 w 78"/>
                <a:gd name="T9" fmla="*/ 0 h 10"/>
                <a:gd name="T10" fmla="*/ 78 w 78"/>
                <a:gd name="T11" fmla="*/ 0 h 10"/>
                <a:gd name="T12" fmla="*/ 21 w 78"/>
                <a:gd name="T13" fmla="*/ 0 h 10"/>
                <a:gd name="T14" fmla="*/ 21 w 78"/>
                <a:gd name="T15" fmla="*/ 10 h 10"/>
                <a:gd name="T16" fmla="*/ 78 w 78"/>
                <a:gd name="T17" fmla="*/ 10 h 10"/>
                <a:gd name="T18" fmla="*/ 78 w 78"/>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
                <a:gd name="T31" fmla="*/ 0 h 10"/>
                <a:gd name="T32" fmla="*/ 78 w 78"/>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 h="10">
                  <a:moveTo>
                    <a:pt x="10" y="0"/>
                  </a:moveTo>
                  <a:lnTo>
                    <a:pt x="0" y="0"/>
                  </a:lnTo>
                  <a:lnTo>
                    <a:pt x="0" y="10"/>
                  </a:lnTo>
                  <a:lnTo>
                    <a:pt x="10" y="10"/>
                  </a:lnTo>
                  <a:lnTo>
                    <a:pt x="10" y="0"/>
                  </a:lnTo>
                  <a:close/>
                  <a:moveTo>
                    <a:pt x="78" y="0"/>
                  </a:moveTo>
                  <a:lnTo>
                    <a:pt x="21" y="0"/>
                  </a:lnTo>
                  <a:lnTo>
                    <a:pt x="21" y="10"/>
                  </a:lnTo>
                  <a:lnTo>
                    <a:pt x="78" y="10"/>
                  </a:lnTo>
                  <a:lnTo>
                    <a:pt x="78"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40" name="Freeform 1272"/>
            <p:cNvSpPr>
              <a:spLocks/>
            </p:cNvSpPr>
            <p:nvPr/>
          </p:nvSpPr>
          <p:spPr bwMode="auto">
            <a:xfrm flipV="1">
              <a:off x="3455" y="2001"/>
              <a:ext cx="77" cy="27"/>
            </a:xfrm>
            <a:custGeom>
              <a:avLst/>
              <a:gdLst>
                <a:gd name="T0" fmla="*/ 67 w 77"/>
                <a:gd name="T1" fmla="*/ 26 h 27"/>
                <a:gd name="T2" fmla="*/ 76 w 77"/>
                <a:gd name="T3" fmla="*/ 27 h 27"/>
                <a:gd name="T4" fmla="*/ 77 w 77"/>
                <a:gd name="T5" fmla="*/ 20 h 27"/>
                <a:gd name="T6" fmla="*/ 75 w 77"/>
                <a:gd name="T7" fmla="*/ 12 h 27"/>
                <a:gd name="T8" fmla="*/ 71 w 77"/>
                <a:gd name="T9" fmla="*/ 8 h 27"/>
                <a:gd name="T10" fmla="*/ 60 w 77"/>
                <a:gd name="T11" fmla="*/ 7 h 27"/>
                <a:gd name="T12" fmla="*/ 28 w 77"/>
                <a:gd name="T13" fmla="*/ 7 h 27"/>
                <a:gd name="T14" fmla="*/ 28 w 77"/>
                <a:gd name="T15" fmla="*/ 0 h 27"/>
                <a:gd name="T16" fmla="*/ 19 w 77"/>
                <a:gd name="T17" fmla="*/ 0 h 27"/>
                <a:gd name="T18" fmla="*/ 19 w 77"/>
                <a:gd name="T19" fmla="*/ 7 h 27"/>
                <a:gd name="T20" fmla="*/ 5 w 77"/>
                <a:gd name="T21" fmla="*/ 7 h 27"/>
                <a:gd name="T22" fmla="*/ 0 w 77"/>
                <a:gd name="T23" fmla="*/ 17 h 27"/>
                <a:gd name="T24" fmla="*/ 19 w 77"/>
                <a:gd name="T25" fmla="*/ 17 h 27"/>
                <a:gd name="T26" fmla="*/ 19 w 77"/>
                <a:gd name="T27" fmla="*/ 26 h 27"/>
                <a:gd name="T28" fmla="*/ 28 w 77"/>
                <a:gd name="T29" fmla="*/ 26 h 27"/>
                <a:gd name="T30" fmla="*/ 28 w 77"/>
                <a:gd name="T31" fmla="*/ 17 h 27"/>
                <a:gd name="T32" fmla="*/ 60 w 77"/>
                <a:gd name="T33" fmla="*/ 17 h 27"/>
                <a:gd name="T34" fmla="*/ 65 w 77"/>
                <a:gd name="T35" fmla="*/ 17 h 27"/>
                <a:gd name="T36" fmla="*/ 67 w 77"/>
                <a:gd name="T37" fmla="*/ 19 h 27"/>
                <a:gd name="T38" fmla="*/ 68 w 77"/>
                <a:gd name="T39" fmla="*/ 22 h 27"/>
                <a:gd name="T40" fmla="*/ 67 w 77"/>
                <a:gd name="T41" fmla="*/ 26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7"/>
                <a:gd name="T64" fmla="*/ 0 h 27"/>
                <a:gd name="T65" fmla="*/ 77 w 77"/>
                <a:gd name="T66" fmla="*/ 27 h 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7" h="27">
                  <a:moveTo>
                    <a:pt x="67" y="26"/>
                  </a:moveTo>
                  <a:lnTo>
                    <a:pt x="76" y="27"/>
                  </a:lnTo>
                  <a:cubicBezTo>
                    <a:pt x="76" y="24"/>
                    <a:pt x="77" y="22"/>
                    <a:pt x="77" y="20"/>
                  </a:cubicBezTo>
                  <a:cubicBezTo>
                    <a:pt x="77" y="16"/>
                    <a:pt x="76" y="14"/>
                    <a:pt x="75" y="12"/>
                  </a:cubicBezTo>
                  <a:cubicBezTo>
                    <a:pt x="74" y="10"/>
                    <a:pt x="73" y="9"/>
                    <a:pt x="71" y="8"/>
                  </a:cubicBezTo>
                  <a:cubicBezTo>
                    <a:pt x="69" y="7"/>
                    <a:pt x="66" y="7"/>
                    <a:pt x="60" y="7"/>
                  </a:cubicBezTo>
                  <a:lnTo>
                    <a:pt x="28" y="7"/>
                  </a:lnTo>
                  <a:lnTo>
                    <a:pt x="28" y="0"/>
                  </a:lnTo>
                  <a:lnTo>
                    <a:pt x="19" y="0"/>
                  </a:lnTo>
                  <a:lnTo>
                    <a:pt x="19" y="7"/>
                  </a:lnTo>
                  <a:lnTo>
                    <a:pt x="5" y="7"/>
                  </a:lnTo>
                  <a:lnTo>
                    <a:pt x="0" y="17"/>
                  </a:lnTo>
                  <a:lnTo>
                    <a:pt x="19" y="17"/>
                  </a:lnTo>
                  <a:lnTo>
                    <a:pt x="19" y="26"/>
                  </a:lnTo>
                  <a:lnTo>
                    <a:pt x="28" y="26"/>
                  </a:lnTo>
                  <a:lnTo>
                    <a:pt x="28" y="17"/>
                  </a:lnTo>
                  <a:lnTo>
                    <a:pt x="60" y="17"/>
                  </a:lnTo>
                  <a:cubicBezTo>
                    <a:pt x="63" y="17"/>
                    <a:pt x="65" y="17"/>
                    <a:pt x="65" y="17"/>
                  </a:cubicBezTo>
                  <a:cubicBezTo>
                    <a:pt x="66" y="18"/>
                    <a:pt x="67" y="18"/>
                    <a:pt x="67" y="19"/>
                  </a:cubicBezTo>
                  <a:cubicBezTo>
                    <a:pt x="68" y="19"/>
                    <a:pt x="68" y="20"/>
                    <a:pt x="68" y="22"/>
                  </a:cubicBezTo>
                  <a:cubicBezTo>
                    <a:pt x="68" y="23"/>
                    <a:pt x="68" y="24"/>
                    <a:pt x="67" y="26"/>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41" name="Freeform 1273"/>
            <p:cNvSpPr>
              <a:spLocks noEditPoints="1"/>
            </p:cNvSpPr>
            <p:nvPr/>
          </p:nvSpPr>
          <p:spPr bwMode="auto">
            <a:xfrm flipV="1">
              <a:off x="3473" y="1945"/>
              <a:ext cx="59" cy="51"/>
            </a:xfrm>
            <a:custGeom>
              <a:avLst/>
              <a:gdLst>
                <a:gd name="T0" fmla="*/ 51 w 59"/>
                <a:gd name="T1" fmla="*/ 38 h 51"/>
                <a:gd name="T2" fmla="*/ 57 w 59"/>
                <a:gd name="T3" fmla="*/ 28 h 51"/>
                <a:gd name="T4" fmla="*/ 59 w 59"/>
                <a:gd name="T5" fmla="*/ 18 h 51"/>
                <a:gd name="T6" fmla="*/ 54 w 59"/>
                <a:gd name="T7" fmla="*/ 5 h 51"/>
                <a:gd name="T8" fmla="*/ 43 w 59"/>
                <a:gd name="T9" fmla="*/ 0 h 51"/>
                <a:gd name="T10" fmla="*/ 35 w 59"/>
                <a:gd name="T11" fmla="*/ 2 h 51"/>
                <a:gd name="T12" fmla="*/ 29 w 59"/>
                <a:gd name="T13" fmla="*/ 7 h 51"/>
                <a:gd name="T14" fmla="*/ 26 w 59"/>
                <a:gd name="T15" fmla="*/ 13 h 51"/>
                <a:gd name="T16" fmla="*/ 25 w 59"/>
                <a:gd name="T17" fmla="*/ 21 h 51"/>
                <a:gd name="T18" fmla="*/ 22 w 59"/>
                <a:gd name="T19" fmla="*/ 36 h 51"/>
                <a:gd name="T20" fmla="*/ 19 w 59"/>
                <a:gd name="T21" fmla="*/ 36 h 51"/>
                <a:gd name="T22" fmla="*/ 12 w 59"/>
                <a:gd name="T23" fmla="*/ 34 h 51"/>
                <a:gd name="T24" fmla="*/ 9 w 59"/>
                <a:gd name="T25" fmla="*/ 25 h 51"/>
                <a:gd name="T26" fmla="*/ 11 w 59"/>
                <a:gd name="T27" fmla="*/ 16 h 51"/>
                <a:gd name="T28" fmla="*/ 18 w 59"/>
                <a:gd name="T29" fmla="*/ 12 h 51"/>
                <a:gd name="T30" fmla="*/ 17 w 59"/>
                <a:gd name="T31" fmla="*/ 2 h 51"/>
                <a:gd name="T32" fmla="*/ 8 w 59"/>
                <a:gd name="T33" fmla="*/ 6 h 51"/>
                <a:gd name="T34" fmla="*/ 2 w 59"/>
                <a:gd name="T35" fmla="*/ 14 h 51"/>
                <a:gd name="T36" fmla="*/ 0 w 59"/>
                <a:gd name="T37" fmla="*/ 26 h 51"/>
                <a:gd name="T38" fmla="*/ 2 w 59"/>
                <a:gd name="T39" fmla="*/ 38 h 51"/>
                <a:gd name="T40" fmla="*/ 6 w 59"/>
                <a:gd name="T41" fmla="*/ 44 h 51"/>
                <a:gd name="T42" fmla="*/ 13 w 59"/>
                <a:gd name="T43" fmla="*/ 47 h 51"/>
                <a:gd name="T44" fmla="*/ 21 w 59"/>
                <a:gd name="T45" fmla="*/ 48 h 51"/>
                <a:gd name="T46" fmla="*/ 33 w 59"/>
                <a:gd name="T47" fmla="*/ 48 h 51"/>
                <a:gd name="T48" fmla="*/ 50 w 59"/>
                <a:gd name="T49" fmla="*/ 48 h 51"/>
                <a:gd name="T50" fmla="*/ 58 w 59"/>
                <a:gd name="T51" fmla="*/ 51 h 51"/>
                <a:gd name="T52" fmla="*/ 58 w 59"/>
                <a:gd name="T53" fmla="*/ 41 h 51"/>
                <a:gd name="T54" fmla="*/ 51 w 59"/>
                <a:gd name="T55" fmla="*/ 38 h 51"/>
                <a:gd name="T56" fmla="*/ 31 w 59"/>
                <a:gd name="T57" fmla="*/ 36 h 51"/>
                <a:gd name="T58" fmla="*/ 34 w 59"/>
                <a:gd name="T59" fmla="*/ 23 h 51"/>
                <a:gd name="T60" fmla="*/ 35 w 59"/>
                <a:gd name="T61" fmla="*/ 15 h 51"/>
                <a:gd name="T62" fmla="*/ 38 w 59"/>
                <a:gd name="T63" fmla="*/ 12 h 51"/>
                <a:gd name="T64" fmla="*/ 42 w 59"/>
                <a:gd name="T65" fmla="*/ 11 h 51"/>
                <a:gd name="T66" fmla="*/ 48 w 59"/>
                <a:gd name="T67" fmla="*/ 13 h 51"/>
                <a:gd name="T68" fmla="*/ 50 w 59"/>
                <a:gd name="T69" fmla="*/ 21 h 51"/>
                <a:gd name="T70" fmla="*/ 47 w 59"/>
                <a:gd name="T71" fmla="*/ 29 h 51"/>
                <a:gd name="T72" fmla="*/ 42 w 59"/>
                <a:gd name="T73" fmla="*/ 35 h 51"/>
                <a:gd name="T74" fmla="*/ 34 w 59"/>
                <a:gd name="T75" fmla="*/ 36 h 51"/>
                <a:gd name="T76" fmla="*/ 31 w 59"/>
                <a:gd name="T77" fmla="*/ 36 h 5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9"/>
                <a:gd name="T118" fmla="*/ 0 h 51"/>
                <a:gd name="T119" fmla="*/ 59 w 59"/>
                <a:gd name="T120" fmla="*/ 51 h 5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9" h="51">
                  <a:moveTo>
                    <a:pt x="51" y="38"/>
                  </a:moveTo>
                  <a:cubicBezTo>
                    <a:pt x="54" y="34"/>
                    <a:pt x="56" y="31"/>
                    <a:pt x="57" y="28"/>
                  </a:cubicBezTo>
                  <a:cubicBezTo>
                    <a:pt x="58" y="25"/>
                    <a:pt x="59" y="22"/>
                    <a:pt x="59" y="18"/>
                  </a:cubicBezTo>
                  <a:cubicBezTo>
                    <a:pt x="59" y="12"/>
                    <a:pt x="57" y="8"/>
                    <a:pt x="54" y="5"/>
                  </a:cubicBezTo>
                  <a:cubicBezTo>
                    <a:pt x="51" y="2"/>
                    <a:pt x="47" y="0"/>
                    <a:pt x="43" y="0"/>
                  </a:cubicBezTo>
                  <a:cubicBezTo>
                    <a:pt x="40" y="0"/>
                    <a:pt x="37" y="1"/>
                    <a:pt x="35" y="2"/>
                  </a:cubicBezTo>
                  <a:cubicBezTo>
                    <a:pt x="33" y="3"/>
                    <a:pt x="31" y="5"/>
                    <a:pt x="29" y="7"/>
                  </a:cubicBezTo>
                  <a:cubicBezTo>
                    <a:pt x="28" y="9"/>
                    <a:pt x="27" y="11"/>
                    <a:pt x="26" y="13"/>
                  </a:cubicBezTo>
                  <a:cubicBezTo>
                    <a:pt x="26" y="15"/>
                    <a:pt x="25" y="17"/>
                    <a:pt x="25" y="21"/>
                  </a:cubicBezTo>
                  <a:cubicBezTo>
                    <a:pt x="24" y="28"/>
                    <a:pt x="23" y="33"/>
                    <a:pt x="22" y="36"/>
                  </a:cubicBezTo>
                  <a:cubicBezTo>
                    <a:pt x="20" y="36"/>
                    <a:pt x="20" y="36"/>
                    <a:pt x="19" y="36"/>
                  </a:cubicBezTo>
                  <a:cubicBezTo>
                    <a:pt x="16" y="36"/>
                    <a:pt x="14" y="36"/>
                    <a:pt x="12" y="34"/>
                  </a:cubicBezTo>
                  <a:cubicBezTo>
                    <a:pt x="10" y="32"/>
                    <a:pt x="9" y="29"/>
                    <a:pt x="9" y="25"/>
                  </a:cubicBezTo>
                  <a:cubicBezTo>
                    <a:pt x="9" y="21"/>
                    <a:pt x="10" y="18"/>
                    <a:pt x="11" y="16"/>
                  </a:cubicBezTo>
                  <a:cubicBezTo>
                    <a:pt x="13" y="14"/>
                    <a:pt x="15" y="13"/>
                    <a:pt x="18" y="12"/>
                  </a:cubicBezTo>
                  <a:lnTo>
                    <a:pt x="17" y="2"/>
                  </a:lnTo>
                  <a:cubicBezTo>
                    <a:pt x="13" y="2"/>
                    <a:pt x="10" y="4"/>
                    <a:pt x="8" y="6"/>
                  </a:cubicBezTo>
                  <a:cubicBezTo>
                    <a:pt x="5" y="8"/>
                    <a:pt x="3" y="10"/>
                    <a:pt x="2" y="14"/>
                  </a:cubicBezTo>
                  <a:cubicBezTo>
                    <a:pt x="1" y="18"/>
                    <a:pt x="0" y="22"/>
                    <a:pt x="0" y="26"/>
                  </a:cubicBezTo>
                  <a:cubicBezTo>
                    <a:pt x="0" y="31"/>
                    <a:pt x="1" y="35"/>
                    <a:pt x="2" y="38"/>
                  </a:cubicBezTo>
                  <a:cubicBezTo>
                    <a:pt x="3" y="41"/>
                    <a:pt x="4" y="43"/>
                    <a:pt x="6" y="44"/>
                  </a:cubicBezTo>
                  <a:cubicBezTo>
                    <a:pt x="8" y="46"/>
                    <a:pt x="10" y="47"/>
                    <a:pt x="13" y="47"/>
                  </a:cubicBezTo>
                  <a:cubicBezTo>
                    <a:pt x="14" y="48"/>
                    <a:pt x="17" y="48"/>
                    <a:pt x="21" y="48"/>
                  </a:cubicBezTo>
                  <a:lnTo>
                    <a:pt x="33" y="48"/>
                  </a:lnTo>
                  <a:cubicBezTo>
                    <a:pt x="42" y="48"/>
                    <a:pt x="47" y="48"/>
                    <a:pt x="50" y="48"/>
                  </a:cubicBezTo>
                  <a:cubicBezTo>
                    <a:pt x="53" y="49"/>
                    <a:pt x="55" y="50"/>
                    <a:pt x="58" y="51"/>
                  </a:cubicBezTo>
                  <a:lnTo>
                    <a:pt x="58" y="41"/>
                  </a:lnTo>
                  <a:cubicBezTo>
                    <a:pt x="56" y="39"/>
                    <a:pt x="53" y="38"/>
                    <a:pt x="51" y="38"/>
                  </a:cubicBezTo>
                  <a:close/>
                  <a:moveTo>
                    <a:pt x="31" y="36"/>
                  </a:moveTo>
                  <a:cubicBezTo>
                    <a:pt x="32" y="33"/>
                    <a:pt x="33" y="29"/>
                    <a:pt x="34" y="23"/>
                  </a:cubicBezTo>
                  <a:cubicBezTo>
                    <a:pt x="34" y="19"/>
                    <a:pt x="35" y="17"/>
                    <a:pt x="35" y="15"/>
                  </a:cubicBezTo>
                  <a:cubicBezTo>
                    <a:pt x="36" y="14"/>
                    <a:pt x="37" y="13"/>
                    <a:pt x="38" y="12"/>
                  </a:cubicBezTo>
                  <a:cubicBezTo>
                    <a:pt x="39" y="11"/>
                    <a:pt x="41" y="11"/>
                    <a:pt x="42" y="11"/>
                  </a:cubicBezTo>
                  <a:cubicBezTo>
                    <a:pt x="44" y="11"/>
                    <a:pt x="46" y="11"/>
                    <a:pt x="48" y="13"/>
                  </a:cubicBezTo>
                  <a:cubicBezTo>
                    <a:pt x="49" y="15"/>
                    <a:pt x="50" y="17"/>
                    <a:pt x="50" y="21"/>
                  </a:cubicBezTo>
                  <a:cubicBezTo>
                    <a:pt x="50" y="24"/>
                    <a:pt x="49" y="27"/>
                    <a:pt x="47" y="29"/>
                  </a:cubicBezTo>
                  <a:cubicBezTo>
                    <a:pt x="46" y="32"/>
                    <a:pt x="44" y="34"/>
                    <a:pt x="42" y="35"/>
                  </a:cubicBezTo>
                  <a:cubicBezTo>
                    <a:pt x="40" y="36"/>
                    <a:pt x="37" y="36"/>
                    <a:pt x="34" y="36"/>
                  </a:cubicBezTo>
                  <a:lnTo>
                    <a:pt x="31" y="36"/>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42" name="Freeform 1274"/>
            <p:cNvSpPr>
              <a:spLocks/>
            </p:cNvSpPr>
            <p:nvPr/>
          </p:nvSpPr>
          <p:spPr bwMode="auto">
            <a:xfrm flipV="1">
              <a:off x="3455" y="1911"/>
              <a:ext cx="77" cy="27"/>
            </a:xfrm>
            <a:custGeom>
              <a:avLst/>
              <a:gdLst>
                <a:gd name="T0" fmla="*/ 67 w 77"/>
                <a:gd name="T1" fmla="*/ 26 h 27"/>
                <a:gd name="T2" fmla="*/ 76 w 77"/>
                <a:gd name="T3" fmla="*/ 27 h 27"/>
                <a:gd name="T4" fmla="*/ 77 w 77"/>
                <a:gd name="T5" fmla="*/ 20 h 27"/>
                <a:gd name="T6" fmla="*/ 75 w 77"/>
                <a:gd name="T7" fmla="*/ 12 h 27"/>
                <a:gd name="T8" fmla="*/ 71 w 77"/>
                <a:gd name="T9" fmla="*/ 8 h 27"/>
                <a:gd name="T10" fmla="*/ 60 w 77"/>
                <a:gd name="T11" fmla="*/ 7 h 27"/>
                <a:gd name="T12" fmla="*/ 28 w 77"/>
                <a:gd name="T13" fmla="*/ 7 h 27"/>
                <a:gd name="T14" fmla="*/ 28 w 77"/>
                <a:gd name="T15" fmla="*/ 0 h 27"/>
                <a:gd name="T16" fmla="*/ 19 w 77"/>
                <a:gd name="T17" fmla="*/ 0 h 27"/>
                <a:gd name="T18" fmla="*/ 19 w 77"/>
                <a:gd name="T19" fmla="*/ 7 h 27"/>
                <a:gd name="T20" fmla="*/ 5 w 77"/>
                <a:gd name="T21" fmla="*/ 7 h 27"/>
                <a:gd name="T22" fmla="*/ 0 w 77"/>
                <a:gd name="T23" fmla="*/ 17 h 27"/>
                <a:gd name="T24" fmla="*/ 19 w 77"/>
                <a:gd name="T25" fmla="*/ 17 h 27"/>
                <a:gd name="T26" fmla="*/ 19 w 77"/>
                <a:gd name="T27" fmla="*/ 26 h 27"/>
                <a:gd name="T28" fmla="*/ 28 w 77"/>
                <a:gd name="T29" fmla="*/ 26 h 27"/>
                <a:gd name="T30" fmla="*/ 28 w 77"/>
                <a:gd name="T31" fmla="*/ 17 h 27"/>
                <a:gd name="T32" fmla="*/ 60 w 77"/>
                <a:gd name="T33" fmla="*/ 17 h 27"/>
                <a:gd name="T34" fmla="*/ 65 w 77"/>
                <a:gd name="T35" fmla="*/ 17 h 27"/>
                <a:gd name="T36" fmla="*/ 67 w 77"/>
                <a:gd name="T37" fmla="*/ 19 h 27"/>
                <a:gd name="T38" fmla="*/ 68 w 77"/>
                <a:gd name="T39" fmla="*/ 22 h 27"/>
                <a:gd name="T40" fmla="*/ 67 w 77"/>
                <a:gd name="T41" fmla="*/ 26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7"/>
                <a:gd name="T64" fmla="*/ 0 h 27"/>
                <a:gd name="T65" fmla="*/ 77 w 77"/>
                <a:gd name="T66" fmla="*/ 27 h 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7" h="27">
                  <a:moveTo>
                    <a:pt x="67" y="26"/>
                  </a:moveTo>
                  <a:lnTo>
                    <a:pt x="76" y="27"/>
                  </a:lnTo>
                  <a:cubicBezTo>
                    <a:pt x="76" y="24"/>
                    <a:pt x="77" y="22"/>
                    <a:pt x="77" y="20"/>
                  </a:cubicBezTo>
                  <a:cubicBezTo>
                    <a:pt x="77" y="16"/>
                    <a:pt x="76" y="14"/>
                    <a:pt x="75" y="12"/>
                  </a:cubicBezTo>
                  <a:cubicBezTo>
                    <a:pt x="74" y="10"/>
                    <a:pt x="73" y="9"/>
                    <a:pt x="71" y="8"/>
                  </a:cubicBezTo>
                  <a:cubicBezTo>
                    <a:pt x="69" y="7"/>
                    <a:pt x="66" y="7"/>
                    <a:pt x="60" y="7"/>
                  </a:cubicBezTo>
                  <a:lnTo>
                    <a:pt x="28" y="7"/>
                  </a:lnTo>
                  <a:lnTo>
                    <a:pt x="28" y="0"/>
                  </a:lnTo>
                  <a:lnTo>
                    <a:pt x="19" y="0"/>
                  </a:lnTo>
                  <a:lnTo>
                    <a:pt x="19" y="7"/>
                  </a:lnTo>
                  <a:lnTo>
                    <a:pt x="5" y="7"/>
                  </a:lnTo>
                  <a:lnTo>
                    <a:pt x="0" y="17"/>
                  </a:lnTo>
                  <a:lnTo>
                    <a:pt x="19" y="17"/>
                  </a:lnTo>
                  <a:lnTo>
                    <a:pt x="19" y="26"/>
                  </a:lnTo>
                  <a:lnTo>
                    <a:pt x="28" y="26"/>
                  </a:lnTo>
                  <a:lnTo>
                    <a:pt x="28" y="17"/>
                  </a:lnTo>
                  <a:lnTo>
                    <a:pt x="60" y="17"/>
                  </a:lnTo>
                  <a:cubicBezTo>
                    <a:pt x="63" y="17"/>
                    <a:pt x="65" y="17"/>
                    <a:pt x="65" y="17"/>
                  </a:cubicBezTo>
                  <a:cubicBezTo>
                    <a:pt x="66" y="18"/>
                    <a:pt x="67" y="18"/>
                    <a:pt x="67" y="19"/>
                  </a:cubicBezTo>
                  <a:cubicBezTo>
                    <a:pt x="68" y="19"/>
                    <a:pt x="68" y="20"/>
                    <a:pt x="68" y="22"/>
                  </a:cubicBezTo>
                  <a:cubicBezTo>
                    <a:pt x="68" y="23"/>
                    <a:pt x="68" y="24"/>
                    <a:pt x="67" y="26"/>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43" name="Freeform 1275"/>
            <p:cNvSpPr>
              <a:spLocks noEditPoints="1"/>
            </p:cNvSpPr>
            <p:nvPr/>
          </p:nvSpPr>
          <p:spPr bwMode="auto">
            <a:xfrm flipV="1">
              <a:off x="3453" y="1892"/>
              <a:ext cx="78" cy="10"/>
            </a:xfrm>
            <a:custGeom>
              <a:avLst/>
              <a:gdLst>
                <a:gd name="T0" fmla="*/ 10 w 78"/>
                <a:gd name="T1" fmla="*/ 0 h 10"/>
                <a:gd name="T2" fmla="*/ 0 w 78"/>
                <a:gd name="T3" fmla="*/ 0 h 10"/>
                <a:gd name="T4" fmla="*/ 0 w 78"/>
                <a:gd name="T5" fmla="*/ 10 h 10"/>
                <a:gd name="T6" fmla="*/ 10 w 78"/>
                <a:gd name="T7" fmla="*/ 10 h 10"/>
                <a:gd name="T8" fmla="*/ 10 w 78"/>
                <a:gd name="T9" fmla="*/ 0 h 10"/>
                <a:gd name="T10" fmla="*/ 78 w 78"/>
                <a:gd name="T11" fmla="*/ 0 h 10"/>
                <a:gd name="T12" fmla="*/ 21 w 78"/>
                <a:gd name="T13" fmla="*/ 0 h 10"/>
                <a:gd name="T14" fmla="*/ 21 w 78"/>
                <a:gd name="T15" fmla="*/ 10 h 10"/>
                <a:gd name="T16" fmla="*/ 78 w 78"/>
                <a:gd name="T17" fmla="*/ 10 h 10"/>
                <a:gd name="T18" fmla="*/ 78 w 78"/>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
                <a:gd name="T31" fmla="*/ 0 h 10"/>
                <a:gd name="T32" fmla="*/ 78 w 78"/>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 h="10">
                  <a:moveTo>
                    <a:pt x="10" y="0"/>
                  </a:moveTo>
                  <a:lnTo>
                    <a:pt x="0" y="0"/>
                  </a:lnTo>
                  <a:lnTo>
                    <a:pt x="0" y="10"/>
                  </a:lnTo>
                  <a:lnTo>
                    <a:pt x="10" y="10"/>
                  </a:lnTo>
                  <a:lnTo>
                    <a:pt x="10" y="0"/>
                  </a:lnTo>
                  <a:close/>
                  <a:moveTo>
                    <a:pt x="78" y="0"/>
                  </a:moveTo>
                  <a:lnTo>
                    <a:pt x="21" y="0"/>
                  </a:lnTo>
                  <a:lnTo>
                    <a:pt x="21" y="10"/>
                  </a:lnTo>
                  <a:lnTo>
                    <a:pt x="78" y="10"/>
                  </a:lnTo>
                  <a:lnTo>
                    <a:pt x="78"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44" name="Freeform 1276"/>
            <p:cNvSpPr>
              <a:spLocks noEditPoints="1"/>
            </p:cNvSpPr>
            <p:nvPr/>
          </p:nvSpPr>
          <p:spPr bwMode="auto">
            <a:xfrm flipV="1">
              <a:off x="3473" y="1831"/>
              <a:ext cx="59" cy="51"/>
            </a:xfrm>
            <a:custGeom>
              <a:avLst/>
              <a:gdLst>
                <a:gd name="T0" fmla="*/ 29 w 59"/>
                <a:gd name="T1" fmla="*/ 0 h 51"/>
                <a:gd name="T2" fmla="*/ 6 w 59"/>
                <a:gd name="T3" fmla="*/ 8 h 51"/>
                <a:gd name="T4" fmla="*/ 0 w 59"/>
                <a:gd name="T5" fmla="*/ 25 h 51"/>
                <a:gd name="T6" fmla="*/ 8 w 59"/>
                <a:gd name="T7" fmla="*/ 44 h 51"/>
                <a:gd name="T8" fmla="*/ 29 w 59"/>
                <a:gd name="T9" fmla="*/ 51 h 51"/>
                <a:gd name="T10" fmla="*/ 46 w 59"/>
                <a:gd name="T11" fmla="*/ 48 h 51"/>
                <a:gd name="T12" fmla="*/ 55 w 59"/>
                <a:gd name="T13" fmla="*/ 38 h 51"/>
                <a:gd name="T14" fmla="*/ 59 w 59"/>
                <a:gd name="T15" fmla="*/ 25 h 51"/>
                <a:gd name="T16" fmla="*/ 51 w 59"/>
                <a:gd name="T17" fmla="*/ 7 h 51"/>
                <a:gd name="T18" fmla="*/ 29 w 59"/>
                <a:gd name="T19" fmla="*/ 0 h 51"/>
                <a:gd name="T20" fmla="*/ 29 w 59"/>
                <a:gd name="T21" fmla="*/ 10 h 51"/>
                <a:gd name="T22" fmla="*/ 45 w 59"/>
                <a:gd name="T23" fmla="*/ 15 h 51"/>
                <a:gd name="T24" fmla="*/ 50 w 59"/>
                <a:gd name="T25" fmla="*/ 25 h 51"/>
                <a:gd name="T26" fmla="*/ 45 w 59"/>
                <a:gd name="T27" fmla="*/ 36 h 51"/>
                <a:gd name="T28" fmla="*/ 29 w 59"/>
                <a:gd name="T29" fmla="*/ 41 h 51"/>
                <a:gd name="T30" fmla="*/ 14 w 59"/>
                <a:gd name="T31" fmla="*/ 36 h 51"/>
                <a:gd name="T32" fmla="*/ 9 w 59"/>
                <a:gd name="T33" fmla="*/ 25 h 51"/>
                <a:gd name="T34" fmla="*/ 14 w 59"/>
                <a:gd name="T35" fmla="*/ 15 h 51"/>
                <a:gd name="T36" fmla="*/ 29 w 59"/>
                <a:gd name="T37" fmla="*/ 10 h 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
                <a:gd name="T58" fmla="*/ 0 h 51"/>
                <a:gd name="T59" fmla="*/ 59 w 59"/>
                <a:gd name="T60" fmla="*/ 51 h 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 h="51">
                  <a:moveTo>
                    <a:pt x="29" y="0"/>
                  </a:moveTo>
                  <a:cubicBezTo>
                    <a:pt x="19" y="0"/>
                    <a:pt x="11" y="3"/>
                    <a:pt x="6" y="8"/>
                  </a:cubicBezTo>
                  <a:cubicBezTo>
                    <a:pt x="2" y="13"/>
                    <a:pt x="0" y="19"/>
                    <a:pt x="0" y="25"/>
                  </a:cubicBezTo>
                  <a:cubicBezTo>
                    <a:pt x="0" y="33"/>
                    <a:pt x="3" y="39"/>
                    <a:pt x="8" y="44"/>
                  </a:cubicBezTo>
                  <a:cubicBezTo>
                    <a:pt x="13" y="48"/>
                    <a:pt x="20" y="51"/>
                    <a:pt x="29" y="51"/>
                  </a:cubicBezTo>
                  <a:cubicBezTo>
                    <a:pt x="36" y="51"/>
                    <a:pt x="42" y="50"/>
                    <a:pt x="46" y="48"/>
                  </a:cubicBezTo>
                  <a:cubicBezTo>
                    <a:pt x="50" y="46"/>
                    <a:pt x="53" y="42"/>
                    <a:pt x="55" y="38"/>
                  </a:cubicBezTo>
                  <a:cubicBezTo>
                    <a:pt x="58" y="35"/>
                    <a:pt x="59" y="30"/>
                    <a:pt x="59" y="25"/>
                  </a:cubicBezTo>
                  <a:cubicBezTo>
                    <a:pt x="59" y="18"/>
                    <a:pt x="56" y="12"/>
                    <a:pt x="51" y="7"/>
                  </a:cubicBezTo>
                  <a:cubicBezTo>
                    <a:pt x="46" y="2"/>
                    <a:pt x="39" y="0"/>
                    <a:pt x="29" y="0"/>
                  </a:cubicBezTo>
                  <a:close/>
                  <a:moveTo>
                    <a:pt x="29" y="10"/>
                  </a:moveTo>
                  <a:cubicBezTo>
                    <a:pt x="36" y="10"/>
                    <a:pt x="41" y="12"/>
                    <a:pt x="45" y="15"/>
                  </a:cubicBezTo>
                  <a:cubicBezTo>
                    <a:pt x="48" y="17"/>
                    <a:pt x="50" y="21"/>
                    <a:pt x="50" y="25"/>
                  </a:cubicBezTo>
                  <a:cubicBezTo>
                    <a:pt x="50" y="30"/>
                    <a:pt x="48" y="33"/>
                    <a:pt x="45" y="36"/>
                  </a:cubicBezTo>
                  <a:cubicBezTo>
                    <a:pt x="41" y="39"/>
                    <a:pt x="36" y="41"/>
                    <a:pt x="29" y="41"/>
                  </a:cubicBezTo>
                  <a:cubicBezTo>
                    <a:pt x="23" y="41"/>
                    <a:pt x="18" y="39"/>
                    <a:pt x="14" y="36"/>
                  </a:cubicBezTo>
                  <a:cubicBezTo>
                    <a:pt x="11" y="33"/>
                    <a:pt x="9" y="30"/>
                    <a:pt x="9" y="25"/>
                  </a:cubicBezTo>
                  <a:cubicBezTo>
                    <a:pt x="9" y="21"/>
                    <a:pt x="11" y="17"/>
                    <a:pt x="14" y="15"/>
                  </a:cubicBezTo>
                  <a:cubicBezTo>
                    <a:pt x="18" y="12"/>
                    <a:pt x="23" y="10"/>
                    <a:pt x="29" y="10"/>
                  </a:cubicBez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45" name="Freeform 1277"/>
            <p:cNvSpPr>
              <a:spLocks/>
            </p:cNvSpPr>
            <p:nvPr/>
          </p:nvSpPr>
          <p:spPr bwMode="auto">
            <a:xfrm flipV="1">
              <a:off x="3473" y="1775"/>
              <a:ext cx="58" cy="44"/>
            </a:xfrm>
            <a:custGeom>
              <a:avLst/>
              <a:gdLst>
                <a:gd name="T0" fmla="*/ 58 w 58"/>
                <a:gd name="T1" fmla="*/ 0 h 44"/>
                <a:gd name="T2" fmla="*/ 1 w 58"/>
                <a:gd name="T3" fmla="*/ 0 h 44"/>
                <a:gd name="T4" fmla="*/ 1 w 58"/>
                <a:gd name="T5" fmla="*/ 10 h 44"/>
                <a:gd name="T6" fmla="*/ 9 w 58"/>
                <a:gd name="T7" fmla="*/ 10 h 44"/>
                <a:gd name="T8" fmla="*/ 0 w 58"/>
                <a:gd name="T9" fmla="*/ 26 h 44"/>
                <a:gd name="T10" fmla="*/ 2 w 58"/>
                <a:gd name="T11" fmla="*/ 35 h 44"/>
                <a:gd name="T12" fmla="*/ 7 w 58"/>
                <a:gd name="T13" fmla="*/ 41 h 44"/>
                <a:gd name="T14" fmla="*/ 14 w 58"/>
                <a:gd name="T15" fmla="*/ 43 h 44"/>
                <a:gd name="T16" fmla="*/ 23 w 58"/>
                <a:gd name="T17" fmla="*/ 44 h 44"/>
                <a:gd name="T18" fmla="*/ 58 w 58"/>
                <a:gd name="T19" fmla="*/ 44 h 44"/>
                <a:gd name="T20" fmla="*/ 58 w 58"/>
                <a:gd name="T21" fmla="*/ 34 h 44"/>
                <a:gd name="T22" fmla="*/ 24 w 58"/>
                <a:gd name="T23" fmla="*/ 34 h 44"/>
                <a:gd name="T24" fmla="*/ 15 w 58"/>
                <a:gd name="T25" fmla="*/ 33 h 44"/>
                <a:gd name="T26" fmla="*/ 11 w 58"/>
                <a:gd name="T27" fmla="*/ 29 h 44"/>
                <a:gd name="T28" fmla="*/ 9 w 58"/>
                <a:gd name="T29" fmla="*/ 23 h 44"/>
                <a:gd name="T30" fmla="*/ 13 w 58"/>
                <a:gd name="T31" fmla="*/ 14 h 44"/>
                <a:gd name="T32" fmla="*/ 27 w 58"/>
                <a:gd name="T33" fmla="*/ 10 h 44"/>
                <a:gd name="T34" fmla="*/ 58 w 58"/>
                <a:gd name="T35" fmla="*/ 10 h 44"/>
                <a:gd name="T36" fmla="*/ 58 w 58"/>
                <a:gd name="T37" fmla="*/ 0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
                <a:gd name="T58" fmla="*/ 0 h 44"/>
                <a:gd name="T59" fmla="*/ 58 w 58"/>
                <a:gd name="T60" fmla="*/ 44 h 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 h="44">
                  <a:moveTo>
                    <a:pt x="58" y="0"/>
                  </a:moveTo>
                  <a:lnTo>
                    <a:pt x="1" y="0"/>
                  </a:lnTo>
                  <a:lnTo>
                    <a:pt x="1" y="10"/>
                  </a:lnTo>
                  <a:lnTo>
                    <a:pt x="9" y="10"/>
                  </a:lnTo>
                  <a:cubicBezTo>
                    <a:pt x="3" y="14"/>
                    <a:pt x="0" y="19"/>
                    <a:pt x="0" y="26"/>
                  </a:cubicBezTo>
                  <a:cubicBezTo>
                    <a:pt x="0" y="30"/>
                    <a:pt x="1" y="32"/>
                    <a:pt x="2" y="35"/>
                  </a:cubicBezTo>
                  <a:cubicBezTo>
                    <a:pt x="3" y="38"/>
                    <a:pt x="5" y="40"/>
                    <a:pt x="7" y="41"/>
                  </a:cubicBezTo>
                  <a:cubicBezTo>
                    <a:pt x="9" y="42"/>
                    <a:pt x="11" y="43"/>
                    <a:pt x="14" y="43"/>
                  </a:cubicBezTo>
                  <a:cubicBezTo>
                    <a:pt x="16" y="44"/>
                    <a:pt x="19" y="44"/>
                    <a:pt x="23" y="44"/>
                  </a:cubicBezTo>
                  <a:lnTo>
                    <a:pt x="58" y="44"/>
                  </a:lnTo>
                  <a:lnTo>
                    <a:pt x="58" y="34"/>
                  </a:lnTo>
                  <a:lnTo>
                    <a:pt x="24" y="34"/>
                  </a:lnTo>
                  <a:cubicBezTo>
                    <a:pt x="20" y="34"/>
                    <a:pt x="17" y="34"/>
                    <a:pt x="15" y="33"/>
                  </a:cubicBezTo>
                  <a:cubicBezTo>
                    <a:pt x="14" y="32"/>
                    <a:pt x="12" y="31"/>
                    <a:pt x="11" y="29"/>
                  </a:cubicBezTo>
                  <a:cubicBezTo>
                    <a:pt x="10" y="28"/>
                    <a:pt x="9" y="26"/>
                    <a:pt x="9" y="23"/>
                  </a:cubicBezTo>
                  <a:cubicBezTo>
                    <a:pt x="9" y="20"/>
                    <a:pt x="10" y="17"/>
                    <a:pt x="13" y="14"/>
                  </a:cubicBezTo>
                  <a:cubicBezTo>
                    <a:pt x="16" y="12"/>
                    <a:pt x="20" y="10"/>
                    <a:pt x="27" y="10"/>
                  </a:cubicBezTo>
                  <a:lnTo>
                    <a:pt x="58" y="10"/>
                  </a:lnTo>
                  <a:lnTo>
                    <a:pt x="58" y="0"/>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46" name="Line 1278"/>
            <p:cNvSpPr>
              <a:spLocks noChangeShapeType="1"/>
            </p:cNvSpPr>
            <p:nvPr/>
          </p:nvSpPr>
          <p:spPr bwMode="auto">
            <a:xfrm flipH="1" flipV="1">
              <a:off x="3457" y="1333"/>
              <a:ext cx="52" cy="346"/>
            </a:xfrm>
            <a:prstGeom prst="line">
              <a:avLst/>
            </a:prstGeom>
            <a:noFill/>
            <a:ln w="0" cap="rnd">
              <a:solidFill>
                <a:srgbClr val="000000"/>
              </a:solidFill>
              <a:round/>
              <a:headEnd/>
              <a:tailEnd/>
            </a:ln>
          </p:spPr>
          <p:txBody>
            <a:bodyPr/>
            <a:lstStyle/>
            <a:p>
              <a:endParaRPr lang="en-US"/>
            </a:p>
          </p:txBody>
        </p:sp>
        <p:sp>
          <p:nvSpPr>
            <p:cNvPr id="67647" name="Freeform 1279"/>
            <p:cNvSpPr>
              <a:spLocks/>
            </p:cNvSpPr>
            <p:nvPr/>
          </p:nvSpPr>
          <p:spPr bwMode="auto">
            <a:xfrm flipV="1">
              <a:off x="3436" y="1247"/>
              <a:ext cx="42" cy="89"/>
            </a:xfrm>
            <a:custGeom>
              <a:avLst/>
              <a:gdLst>
                <a:gd name="T0" fmla="*/ 8 w 42"/>
                <a:gd name="T1" fmla="*/ 89 h 89"/>
                <a:gd name="T2" fmla="*/ 42 w 42"/>
                <a:gd name="T3" fmla="*/ 6 h 89"/>
                <a:gd name="T4" fmla="*/ 0 w 42"/>
                <a:gd name="T5" fmla="*/ 0 h 89"/>
                <a:gd name="T6" fmla="*/ 8 w 42"/>
                <a:gd name="T7" fmla="*/ 89 h 89"/>
                <a:gd name="T8" fmla="*/ 0 60000 65536"/>
                <a:gd name="T9" fmla="*/ 0 60000 65536"/>
                <a:gd name="T10" fmla="*/ 0 60000 65536"/>
                <a:gd name="T11" fmla="*/ 0 60000 65536"/>
                <a:gd name="T12" fmla="*/ 0 w 42"/>
                <a:gd name="T13" fmla="*/ 0 h 89"/>
                <a:gd name="T14" fmla="*/ 42 w 42"/>
                <a:gd name="T15" fmla="*/ 89 h 89"/>
              </a:gdLst>
              <a:ahLst/>
              <a:cxnLst>
                <a:cxn ang="T8">
                  <a:pos x="T0" y="T1"/>
                </a:cxn>
                <a:cxn ang="T9">
                  <a:pos x="T2" y="T3"/>
                </a:cxn>
                <a:cxn ang="T10">
                  <a:pos x="T4" y="T5"/>
                </a:cxn>
                <a:cxn ang="T11">
                  <a:pos x="T6" y="T7"/>
                </a:cxn>
              </a:cxnLst>
              <a:rect l="T12" t="T13" r="T14" b="T15"/>
              <a:pathLst>
                <a:path w="42" h="89">
                  <a:moveTo>
                    <a:pt x="8" y="89"/>
                  </a:moveTo>
                  <a:lnTo>
                    <a:pt x="42" y="6"/>
                  </a:lnTo>
                  <a:lnTo>
                    <a:pt x="0" y="0"/>
                  </a:lnTo>
                  <a:lnTo>
                    <a:pt x="8" y="89"/>
                  </a:lnTo>
                  <a:close/>
                </a:path>
              </a:pathLst>
            </a:custGeom>
            <a:solidFill>
              <a:srgbClr val="000000"/>
            </a:solidFill>
            <a:ln w="0" cap="rnd">
              <a:solidFill>
                <a:srgbClr val="000000"/>
              </a:solidFill>
              <a:round/>
              <a:headEnd/>
              <a:tailEnd/>
            </a:ln>
          </p:spPr>
          <p:txBody>
            <a:bodyPr/>
            <a:lstStyle/>
            <a:p>
              <a:pPr eaLnBrk="0" hangingPunct="0"/>
              <a:endParaRPr lang="en-US"/>
            </a:p>
          </p:txBody>
        </p:sp>
        <p:sp>
          <p:nvSpPr>
            <p:cNvPr id="67648" name="Freeform 1280"/>
            <p:cNvSpPr>
              <a:spLocks noEditPoints="1"/>
            </p:cNvSpPr>
            <p:nvPr/>
          </p:nvSpPr>
          <p:spPr bwMode="auto">
            <a:xfrm flipV="1">
              <a:off x="1771" y="1342"/>
              <a:ext cx="1289" cy="2122"/>
            </a:xfrm>
            <a:custGeom>
              <a:avLst/>
              <a:gdLst>
                <a:gd name="T0" fmla="*/ 0 w 1290"/>
                <a:gd name="T1" fmla="*/ 0 h 2123"/>
                <a:gd name="T2" fmla="*/ 55 w 1290"/>
                <a:gd name="T3" fmla="*/ 71 h 2123"/>
                <a:gd name="T4" fmla="*/ 73 w 1290"/>
                <a:gd name="T5" fmla="*/ 95 h 2123"/>
                <a:gd name="T6" fmla="*/ 74 w 1290"/>
                <a:gd name="T7" fmla="*/ 97 h 2123"/>
                <a:gd name="T8" fmla="*/ 127 w 1290"/>
                <a:gd name="T9" fmla="*/ 167 h 2123"/>
                <a:gd name="T10" fmla="*/ 145 w 1290"/>
                <a:gd name="T11" fmla="*/ 192 h 2123"/>
                <a:gd name="T12" fmla="*/ 146 w 1290"/>
                <a:gd name="T13" fmla="*/ 194 h 2123"/>
                <a:gd name="T14" fmla="*/ 197 w 1290"/>
                <a:gd name="T15" fmla="*/ 264 h 2123"/>
                <a:gd name="T16" fmla="*/ 215 w 1290"/>
                <a:gd name="T17" fmla="*/ 289 h 2123"/>
                <a:gd name="T18" fmla="*/ 216 w 1290"/>
                <a:gd name="T19" fmla="*/ 290 h 2123"/>
                <a:gd name="T20" fmla="*/ 266 w 1290"/>
                <a:gd name="T21" fmla="*/ 363 h 2123"/>
                <a:gd name="T22" fmla="*/ 282 w 1290"/>
                <a:gd name="T23" fmla="*/ 388 h 2123"/>
                <a:gd name="T24" fmla="*/ 330 w 1290"/>
                <a:gd name="T25" fmla="*/ 464 h 2123"/>
                <a:gd name="T26" fmla="*/ 346 w 1290"/>
                <a:gd name="T27" fmla="*/ 490 h 2123"/>
                <a:gd name="T28" fmla="*/ 394 w 1290"/>
                <a:gd name="T29" fmla="*/ 566 h 2123"/>
                <a:gd name="T30" fmla="*/ 410 w 1290"/>
                <a:gd name="T31" fmla="*/ 591 h 2123"/>
                <a:gd name="T32" fmla="*/ 423 w 1290"/>
                <a:gd name="T33" fmla="*/ 612 h 2123"/>
                <a:gd name="T34" fmla="*/ 456 w 1290"/>
                <a:gd name="T35" fmla="*/ 669 h 2123"/>
                <a:gd name="T36" fmla="*/ 471 w 1290"/>
                <a:gd name="T37" fmla="*/ 695 h 2123"/>
                <a:gd name="T38" fmla="*/ 516 w 1290"/>
                <a:gd name="T39" fmla="*/ 772 h 2123"/>
                <a:gd name="T40" fmla="*/ 531 w 1290"/>
                <a:gd name="T41" fmla="*/ 798 h 2123"/>
                <a:gd name="T42" fmla="*/ 553 w 1290"/>
                <a:gd name="T43" fmla="*/ 837 h 2123"/>
                <a:gd name="T44" fmla="*/ 576 w 1290"/>
                <a:gd name="T45" fmla="*/ 877 h 2123"/>
                <a:gd name="T46" fmla="*/ 590 w 1290"/>
                <a:gd name="T47" fmla="*/ 903 h 2123"/>
                <a:gd name="T48" fmla="*/ 607 w 1290"/>
                <a:gd name="T49" fmla="*/ 933 h 2123"/>
                <a:gd name="T50" fmla="*/ 634 w 1290"/>
                <a:gd name="T51" fmla="*/ 982 h 2123"/>
                <a:gd name="T52" fmla="*/ 647 w 1290"/>
                <a:gd name="T53" fmla="*/ 1008 h 2123"/>
                <a:gd name="T54" fmla="*/ 659 w 1290"/>
                <a:gd name="T55" fmla="*/ 1030 h 2123"/>
                <a:gd name="T56" fmla="*/ 689 w 1290"/>
                <a:gd name="T57" fmla="*/ 1086 h 2123"/>
                <a:gd name="T58" fmla="*/ 703 w 1290"/>
                <a:gd name="T59" fmla="*/ 1113 h 2123"/>
                <a:gd name="T60" fmla="*/ 745 w 1290"/>
                <a:gd name="T61" fmla="*/ 1193 h 2123"/>
                <a:gd name="T62" fmla="*/ 759 w 1290"/>
                <a:gd name="T63" fmla="*/ 1219 h 2123"/>
                <a:gd name="T64" fmla="*/ 761 w 1290"/>
                <a:gd name="T65" fmla="*/ 1223 h 2123"/>
                <a:gd name="T66" fmla="*/ 802 w 1290"/>
                <a:gd name="T67" fmla="*/ 1298 h 2123"/>
                <a:gd name="T68" fmla="*/ 816 w 1290"/>
                <a:gd name="T69" fmla="*/ 1325 h 2123"/>
                <a:gd name="T70" fmla="*/ 859 w 1290"/>
                <a:gd name="T71" fmla="*/ 1404 h 2123"/>
                <a:gd name="T72" fmla="*/ 874 w 1290"/>
                <a:gd name="T73" fmla="*/ 1430 h 2123"/>
                <a:gd name="T74" fmla="*/ 884 w 1290"/>
                <a:gd name="T75" fmla="*/ 1448 h 2123"/>
                <a:gd name="T76" fmla="*/ 884 w 1290"/>
                <a:gd name="T77" fmla="*/ 1448 h 2123"/>
                <a:gd name="T78" fmla="*/ 902 w 1290"/>
                <a:gd name="T79" fmla="*/ 1479 h 2123"/>
                <a:gd name="T80" fmla="*/ 919 w 1290"/>
                <a:gd name="T81" fmla="*/ 1508 h 2123"/>
                <a:gd name="T82" fmla="*/ 934 w 1290"/>
                <a:gd name="T83" fmla="*/ 1533 h 2123"/>
                <a:gd name="T84" fmla="*/ 959 w 1290"/>
                <a:gd name="T85" fmla="*/ 1576 h 2123"/>
                <a:gd name="T86" fmla="*/ 980 w 1290"/>
                <a:gd name="T87" fmla="*/ 1611 h 2123"/>
                <a:gd name="T88" fmla="*/ 996 w 1290"/>
                <a:gd name="T89" fmla="*/ 1637 h 2123"/>
                <a:gd name="T90" fmla="*/ 1017 w 1290"/>
                <a:gd name="T91" fmla="*/ 1673 h 2123"/>
                <a:gd name="T92" fmla="*/ 1042 w 1290"/>
                <a:gd name="T93" fmla="*/ 1714 h 2123"/>
                <a:gd name="T94" fmla="*/ 1058 w 1290"/>
                <a:gd name="T95" fmla="*/ 1739 h 2123"/>
                <a:gd name="T96" fmla="*/ 1077 w 1290"/>
                <a:gd name="T97" fmla="*/ 1769 h 2123"/>
                <a:gd name="T98" fmla="*/ 1106 w 1290"/>
                <a:gd name="T99" fmla="*/ 1816 h 2123"/>
                <a:gd name="T100" fmla="*/ 1122 w 1290"/>
                <a:gd name="T101" fmla="*/ 1841 h 2123"/>
                <a:gd name="T102" fmla="*/ 1137 w 1290"/>
                <a:gd name="T103" fmla="*/ 1866 h 2123"/>
                <a:gd name="T104" fmla="*/ 1168 w 1290"/>
                <a:gd name="T105" fmla="*/ 1918 h 2123"/>
                <a:gd name="T106" fmla="*/ 1184 w 1290"/>
                <a:gd name="T107" fmla="*/ 1944 h 2123"/>
                <a:gd name="T108" fmla="*/ 1214 w 1290"/>
                <a:gd name="T109" fmla="*/ 1994 h 2123"/>
                <a:gd name="T110" fmla="*/ 1230 w 1290"/>
                <a:gd name="T111" fmla="*/ 2021 h 2123"/>
                <a:gd name="T112" fmla="*/ 1245 w 1290"/>
                <a:gd name="T113" fmla="*/ 2047 h 2123"/>
                <a:gd name="T114" fmla="*/ 1289 w 1290"/>
                <a:gd name="T115" fmla="*/ 2122 h 212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90"/>
                <a:gd name="T175" fmla="*/ 0 h 2123"/>
                <a:gd name="T176" fmla="*/ 1290 w 1290"/>
                <a:gd name="T177" fmla="*/ 2123 h 212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90" h="2123">
                  <a:moveTo>
                    <a:pt x="0" y="0"/>
                  </a:moveTo>
                  <a:lnTo>
                    <a:pt x="55" y="71"/>
                  </a:lnTo>
                  <a:moveTo>
                    <a:pt x="73" y="95"/>
                  </a:moveTo>
                  <a:lnTo>
                    <a:pt x="74" y="97"/>
                  </a:lnTo>
                  <a:lnTo>
                    <a:pt x="127" y="167"/>
                  </a:lnTo>
                  <a:moveTo>
                    <a:pt x="145" y="192"/>
                  </a:moveTo>
                  <a:lnTo>
                    <a:pt x="146" y="194"/>
                  </a:lnTo>
                  <a:lnTo>
                    <a:pt x="197" y="264"/>
                  </a:lnTo>
                  <a:moveTo>
                    <a:pt x="215" y="289"/>
                  </a:moveTo>
                  <a:lnTo>
                    <a:pt x="216" y="290"/>
                  </a:lnTo>
                  <a:lnTo>
                    <a:pt x="266" y="363"/>
                  </a:lnTo>
                  <a:moveTo>
                    <a:pt x="282" y="388"/>
                  </a:moveTo>
                  <a:lnTo>
                    <a:pt x="330" y="464"/>
                  </a:lnTo>
                  <a:moveTo>
                    <a:pt x="346" y="490"/>
                  </a:moveTo>
                  <a:lnTo>
                    <a:pt x="394" y="566"/>
                  </a:lnTo>
                  <a:moveTo>
                    <a:pt x="410" y="591"/>
                  </a:moveTo>
                  <a:lnTo>
                    <a:pt x="423" y="612"/>
                  </a:lnTo>
                  <a:lnTo>
                    <a:pt x="456" y="669"/>
                  </a:lnTo>
                  <a:moveTo>
                    <a:pt x="471" y="695"/>
                  </a:moveTo>
                  <a:lnTo>
                    <a:pt x="516" y="772"/>
                  </a:lnTo>
                  <a:moveTo>
                    <a:pt x="531" y="798"/>
                  </a:moveTo>
                  <a:lnTo>
                    <a:pt x="553" y="837"/>
                  </a:lnTo>
                  <a:lnTo>
                    <a:pt x="576" y="877"/>
                  </a:lnTo>
                  <a:moveTo>
                    <a:pt x="590" y="903"/>
                  </a:moveTo>
                  <a:lnTo>
                    <a:pt x="607" y="933"/>
                  </a:lnTo>
                  <a:lnTo>
                    <a:pt x="634" y="982"/>
                  </a:lnTo>
                  <a:moveTo>
                    <a:pt x="648" y="1008"/>
                  </a:moveTo>
                  <a:lnTo>
                    <a:pt x="660" y="1030"/>
                  </a:lnTo>
                  <a:lnTo>
                    <a:pt x="690" y="1087"/>
                  </a:lnTo>
                  <a:moveTo>
                    <a:pt x="704" y="1114"/>
                  </a:moveTo>
                  <a:lnTo>
                    <a:pt x="746" y="1194"/>
                  </a:lnTo>
                  <a:moveTo>
                    <a:pt x="760" y="1220"/>
                  </a:moveTo>
                  <a:lnTo>
                    <a:pt x="762" y="1224"/>
                  </a:lnTo>
                  <a:lnTo>
                    <a:pt x="803" y="1299"/>
                  </a:lnTo>
                  <a:moveTo>
                    <a:pt x="817" y="1326"/>
                  </a:moveTo>
                  <a:lnTo>
                    <a:pt x="860" y="1405"/>
                  </a:lnTo>
                  <a:moveTo>
                    <a:pt x="875" y="1431"/>
                  </a:moveTo>
                  <a:lnTo>
                    <a:pt x="885" y="1449"/>
                  </a:lnTo>
                  <a:moveTo>
                    <a:pt x="885" y="1449"/>
                  </a:moveTo>
                  <a:lnTo>
                    <a:pt x="903" y="1480"/>
                  </a:lnTo>
                  <a:lnTo>
                    <a:pt x="920" y="1509"/>
                  </a:lnTo>
                  <a:moveTo>
                    <a:pt x="935" y="1534"/>
                  </a:moveTo>
                  <a:lnTo>
                    <a:pt x="960" y="1577"/>
                  </a:lnTo>
                  <a:lnTo>
                    <a:pt x="981" y="1612"/>
                  </a:lnTo>
                  <a:moveTo>
                    <a:pt x="997" y="1638"/>
                  </a:moveTo>
                  <a:lnTo>
                    <a:pt x="1018" y="1674"/>
                  </a:lnTo>
                  <a:lnTo>
                    <a:pt x="1043" y="1715"/>
                  </a:lnTo>
                  <a:moveTo>
                    <a:pt x="1059" y="1740"/>
                  </a:moveTo>
                  <a:lnTo>
                    <a:pt x="1078" y="1770"/>
                  </a:lnTo>
                  <a:lnTo>
                    <a:pt x="1107" y="1817"/>
                  </a:lnTo>
                  <a:moveTo>
                    <a:pt x="1123" y="1842"/>
                  </a:moveTo>
                  <a:lnTo>
                    <a:pt x="1138" y="1867"/>
                  </a:lnTo>
                  <a:lnTo>
                    <a:pt x="1169" y="1919"/>
                  </a:lnTo>
                  <a:moveTo>
                    <a:pt x="1185" y="1945"/>
                  </a:moveTo>
                  <a:lnTo>
                    <a:pt x="1215" y="1995"/>
                  </a:lnTo>
                  <a:lnTo>
                    <a:pt x="1231" y="2022"/>
                  </a:lnTo>
                  <a:moveTo>
                    <a:pt x="1246" y="2048"/>
                  </a:moveTo>
                  <a:lnTo>
                    <a:pt x="1290" y="2123"/>
                  </a:lnTo>
                </a:path>
              </a:pathLst>
            </a:custGeom>
            <a:noFill/>
            <a:ln w="0" cap="rnd">
              <a:solidFill>
                <a:srgbClr val="000000"/>
              </a:solidFill>
              <a:round/>
              <a:headEnd/>
              <a:tailEnd/>
            </a:ln>
          </p:spPr>
          <p:txBody>
            <a:bodyPr/>
            <a:lstStyle/>
            <a:p>
              <a:pPr eaLnBrk="0" hangingPunct="0"/>
              <a:endParaRPr lang="en-US"/>
            </a:p>
          </p:txBody>
        </p:sp>
        <p:sp>
          <p:nvSpPr>
            <p:cNvPr id="67649" name="Freeform 1281"/>
            <p:cNvSpPr>
              <a:spLocks noEditPoints="1"/>
            </p:cNvSpPr>
            <p:nvPr/>
          </p:nvSpPr>
          <p:spPr bwMode="auto">
            <a:xfrm flipV="1">
              <a:off x="1813" y="602"/>
              <a:ext cx="1816" cy="2862"/>
            </a:xfrm>
            <a:custGeom>
              <a:avLst/>
              <a:gdLst>
                <a:gd name="T0" fmla="*/ 22 w 1817"/>
                <a:gd name="T1" fmla="*/ 28 h 2863"/>
                <a:gd name="T2" fmla="*/ 60 w 1817"/>
                <a:gd name="T3" fmla="*/ 75 h 2863"/>
                <a:gd name="T4" fmla="*/ 94 w 1817"/>
                <a:gd name="T5" fmla="*/ 117 h 2863"/>
                <a:gd name="T6" fmla="*/ 132 w 1817"/>
                <a:gd name="T7" fmla="*/ 163 h 2863"/>
                <a:gd name="T8" fmla="*/ 169 w 1817"/>
                <a:gd name="T9" fmla="*/ 210 h 2863"/>
                <a:gd name="T10" fmla="*/ 207 w 1817"/>
                <a:gd name="T11" fmla="*/ 257 h 2863"/>
                <a:gd name="T12" fmla="*/ 245 w 1817"/>
                <a:gd name="T13" fmla="*/ 303 h 2863"/>
                <a:gd name="T14" fmla="*/ 283 w 1817"/>
                <a:gd name="T15" fmla="*/ 350 h 2863"/>
                <a:gd name="T16" fmla="*/ 321 w 1817"/>
                <a:gd name="T17" fmla="*/ 396 h 2863"/>
                <a:gd name="T18" fmla="*/ 358 w 1817"/>
                <a:gd name="T19" fmla="*/ 444 h 2863"/>
                <a:gd name="T20" fmla="*/ 395 w 1817"/>
                <a:gd name="T21" fmla="*/ 491 h 2863"/>
                <a:gd name="T22" fmla="*/ 432 w 1817"/>
                <a:gd name="T23" fmla="*/ 538 h 2863"/>
                <a:gd name="T24" fmla="*/ 469 w 1817"/>
                <a:gd name="T25" fmla="*/ 585 h 2863"/>
                <a:gd name="T26" fmla="*/ 491 w 1817"/>
                <a:gd name="T27" fmla="*/ 613 h 2863"/>
                <a:gd name="T28" fmla="*/ 528 w 1817"/>
                <a:gd name="T29" fmla="*/ 661 h 2863"/>
                <a:gd name="T30" fmla="*/ 564 w 1817"/>
                <a:gd name="T31" fmla="*/ 708 h 2863"/>
                <a:gd name="T32" fmla="*/ 601 w 1817"/>
                <a:gd name="T33" fmla="*/ 756 h 2863"/>
                <a:gd name="T34" fmla="*/ 637 w 1817"/>
                <a:gd name="T35" fmla="*/ 804 h 2863"/>
                <a:gd name="T36" fmla="*/ 674 w 1817"/>
                <a:gd name="T37" fmla="*/ 851 h 2863"/>
                <a:gd name="T38" fmla="*/ 710 w 1817"/>
                <a:gd name="T39" fmla="*/ 899 h 2863"/>
                <a:gd name="T40" fmla="*/ 747 w 1817"/>
                <a:gd name="T41" fmla="*/ 947 h 2863"/>
                <a:gd name="T42" fmla="*/ 782 w 1817"/>
                <a:gd name="T43" fmla="*/ 995 h 2863"/>
                <a:gd name="T44" fmla="*/ 818 w 1817"/>
                <a:gd name="T45" fmla="*/ 1043 h 2863"/>
                <a:gd name="T46" fmla="*/ 854 w 1817"/>
                <a:gd name="T47" fmla="*/ 1091 h 2863"/>
                <a:gd name="T48" fmla="*/ 889 w 1817"/>
                <a:gd name="T49" fmla="*/ 1140 h 2863"/>
                <a:gd name="T50" fmla="*/ 924 w 1817"/>
                <a:gd name="T51" fmla="*/ 1188 h 2863"/>
                <a:gd name="T52" fmla="*/ 959 w 1817"/>
                <a:gd name="T53" fmla="*/ 1237 h 2863"/>
                <a:gd name="T54" fmla="*/ 994 w 1817"/>
                <a:gd name="T55" fmla="*/ 1285 h 2863"/>
                <a:gd name="T56" fmla="*/ 1029 w 1817"/>
                <a:gd name="T57" fmla="*/ 1334 h 2863"/>
                <a:gd name="T58" fmla="*/ 1065 w 1817"/>
                <a:gd name="T59" fmla="*/ 1382 h 2863"/>
                <a:gd name="T60" fmla="*/ 1100 w 1817"/>
                <a:gd name="T61" fmla="*/ 1431 h 2863"/>
                <a:gd name="T62" fmla="*/ 1134 w 1817"/>
                <a:gd name="T63" fmla="*/ 1479 h 2863"/>
                <a:gd name="T64" fmla="*/ 1165 w 1817"/>
                <a:gd name="T65" fmla="*/ 1523 h 2863"/>
                <a:gd name="T66" fmla="*/ 1199 w 1817"/>
                <a:gd name="T67" fmla="*/ 1573 h 2863"/>
                <a:gd name="T68" fmla="*/ 1220 w 1817"/>
                <a:gd name="T69" fmla="*/ 1602 h 2863"/>
                <a:gd name="T70" fmla="*/ 1253 w 1817"/>
                <a:gd name="T71" fmla="*/ 1652 h 2863"/>
                <a:gd name="T72" fmla="*/ 1284 w 1817"/>
                <a:gd name="T73" fmla="*/ 1697 h 2863"/>
                <a:gd name="T74" fmla="*/ 1317 w 1817"/>
                <a:gd name="T75" fmla="*/ 1746 h 2863"/>
                <a:gd name="T76" fmla="*/ 1351 w 1817"/>
                <a:gd name="T77" fmla="*/ 1796 h 2863"/>
                <a:gd name="T78" fmla="*/ 1384 w 1817"/>
                <a:gd name="T79" fmla="*/ 1846 h 2863"/>
                <a:gd name="T80" fmla="*/ 1418 w 1817"/>
                <a:gd name="T81" fmla="*/ 1896 h 2863"/>
                <a:gd name="T82" fmla="*/ 1451 w 1817"/>
                <a:gd name="T83" fmla="*/ 1946 h 2863"/>
                <a:gd name="T84" fmla="*/ 1484 w 1817"/>
                <a:gd name="T85" fmla="*/ 1996 h 2863"/>
                <a:gd name="T86" fmla="*/ 1517 w 1817"/>
                <a:gd name="T87" fmla="*/ 2046 h 2863"/>
                <a:gd name="T88" fmla="*/ 1549 w 1817"/>
                <a:gd name="T89" fmla="*/ 2097 h 2863"/>
                <a:gd name="T90" fmla="*/ 1568 w 1817"/>
                <a:gd name="T91" fmla="*/ 2127 h 2863"/>
                <a:gd name="T92" fmla="*/ 1595 w 1817"/>
                <a:gd name="T93" fmla="*/ 2181 h 2863"/>
                <a:gd name="T94" fmla="*/ 1623 w 1817"/>
                <a:gd name="T95" fmla="*/ 2234 h 2863"/>
                <a:gd name="T96" fmla="*/ 1651 w 1817"/>
                <a:gd name="T97" fmla="*/ 2287 h 2863"/>
                <a:gd name="T98" fmla="*/ 1675 w 1817"/>
                <a:gd name="T99" fmla="*/ 2342 h 2863"/>
                <a:gd name="T100" fmla="*/ 1695 w 1817"/>
                <a:gd name="T101" fmla="*/ 2399 h 2863"/>
                <a:gd name="T102" fmla="*/ 1714 w 1817"/>
                <a:gd name="T103" fmla="*/ 2455 h 2863"/>
                <a:gd name="T104" fmla="*/ 1734 w 1817"/>
                <a:gd name="T105" fmla="*/ 2510 h 2863"/>
                <a:gd name="T106" fmla="*/ 1747 w 1817"/>
                <a:gd name="T107" fmla="*/ 2564 h 2863"/>
                <a:gd name="T108" fmla="*/ 1762 w 1817"/>
                <a:gd name="T109" fmla="*/ 2622 h 2863"/>
                <a:gd name="T110" fmla="*/ 1776 w 1817"/>
                <a:gd name="T111" fmla="*/ 2681 h 2863"/>
                <a:gd name="T112" fmla="*/ 1789 w 1817"/>
                <a:gd name="T113" fmla="*/ 2739 h 2863"/>
                <a:gd name="T114" fmla="*/ 1801 w 1817"/>
                <a:gd name="T115" fmla="*/ 2798 h 2863"/>
                <a:gd name="T116" fmla="*/ 1815 w 1817"/>
                <a:gd name="T117" fmla="*/ 2857 h 286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817"/>
                <a:gd name="T178" fmla="*/ 0 h 2863"/>
                <a:gd name="T179" fmla="*/ 1817 w 1817"/>
                <a:gd name="T180" fmla="*/ 2863 h 286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817" h="2863">
                  <a:moveTo>
                    <a:pt x="0" y="0"/>
                  </a:moveTo>
                  <a:lnTo>
                    <a:pt x="3" y="5"/>
                  </a:lnTo>
                  <a:moveTo>
                    <a:pt x="18" y="23"/>
                  </a:moveTo>
                  <a:lnTo>
                    <a:pt x="22" y="28"/>
                  </a:lnTo>
                  <a:moveTo>
                    <a:pt x="37" y="47"/>
                  </a:moveTo>
                  <a:lnTo>
                    <a:pt x="41" y="51"/>
                  </a:lnTo>
                  <a:moveTo>
                    <a:pt x="56" y="70"/>
                  </a:moveTo>
                  <a:lnTo>
                    <a:pt x="60" y="75"/>
                  </a:lnTo>
                  <a:moveTo>
                    <a:pt x="75" y="93"/>
                  </a:moveTo>
                  <a:lnTo>
                    <a:pt x="78" y="97"/>
                  </a:lnTo>
                  <a:lnTo>
                    <a:pt x="79" y="98"/>
                  </a:lnTo>
                  <a:moveTo>
                    <a:pt x="94" y="117"/>
                  </a:moveTo>
                  <a:lnTo>
                    <a:pt x="98" y="121"/>
                  </a:lnTo>
                  <a:moveTo>
                    <a:pt x="113" y="140"/>
                  </a:moveTo>
                  <a:lnTo>
                    <a:pt x="117" y="145"/>
                  </a:lnTo>
                  <a:moveTo>
                    <a:pt x="132" y="163"/>
                  </a:moveTo>
                  <a:lnTo>
                    <a:pt x="135" y="168"/>
                  </a:lnTo>
                  <a:moveTo>
                    <a:pt x="151" y="187"/>
                  </a:moveTo>
                  <a:lnTo>
                    <a:pt x="154" y="191"/>
                  </a:lnTo>
                  <a:moveTo>
                    <a:pt x="169" y="210"/>
                  </a:moveTo>
                  <a:lnTo>
                    <a:pt x="173" y="215"/>
                  </a:lnTo>
                  <a:moveTo>
                    <a:pt x="188" y="233"/>
                  </a:moveTo>
                  <a:lnTo>
                    <a:pt x="192" y="238"/>
                  </a:lnTo>
                  <a:moveTo>
                    <a:pt x="207" y="257"/>
                  </a:moveTo>
                  <a:lnTo>
                    <a:pt x="211" y="261"/>
                  </a:lnTo>
                  <a:moveTo>
                    <a:pt x="226" y="280"/>
                  </a:moveTo>
                  <a:lnTo>
                    <a:pt x="230" y="284"/>
                  </a:lnTo>
                  <a:moveTo>
                    <a:pt x="245" y="303"/>
                  </a:moveTo>
                  <a:lnTo>
                    <a:pt x="249" y="308"/>
                  </a:lnTo>
                  <a:moveTo>
                    <a:pt x="264" y="326"/>
                  </a:moveTo>
                  <a:lnTo>
                    <a:pt x="268" y="331"/>
                  </a:lnTo>
                  <a:moveTo>
                    <a:pt x="283" y="350"/>
                  </a:moveTo>
                  <a:lnTo>
                    <a:pt x="287" y="354"/>
                  </a:lnTo>
                  <a:moveTo>
                    <a:pt x="302" y="373"/>
                  </a:moveTo>
                  <a:lnTo>
                    <a:pt x="306" y="378"/>
                  </a:lnTo>
                  <a:moveTo>
                    <a:pt x="321" y="396"/>
                  </a:moveTo>
                  <a:lnTo>
                    <a:pt x="324" y="401"/>
                  </a:lnTo>
                  <a:moveTo>
                    <a:pt x="339" y="420"/>
                  </a:moveTo>
                  <a:lnTo>
                    <a:pt x="343" y="425"/>
                  </a:lnTo>
                  <a:moveTo>
                    <a:pt x="358" y="444"/>
                  </a:moveTo>
                  <a:lnTo>
                    <a:pt x="361" y="448"/>
                  </a:lnTo>
                  <a:moveTo>
                    <a:pt x="376" y="467"/>
                  </a:moveTo>
                  <a:lnTo>
                    <a:pt x="380" y="472"/>
                  </a:lnTo>
                  <a:moveTo>
                    <a:pt x="395" y="491"/>
                  </a:moveTo>
                  <a:lnTo>
                    <a:pt x="399" y="495"/>
                  </a:lnTo>
                  <a:moveTo>
                    <a:pt x="413" y="514"/>
                  </a:moveTo>
                  <a:lnTo>
                    <a:pt x="417" y="519"/>
                  </a:lnTo>
                  <a:moveTo>
                    <a:pt x="432" y="538"/>
                  </a:moveTo>
                  <a:lnTo>
                    <a:pt x="436" y="542"/>
                  </a:lnTo>
                  <a:moveTo>
                    <a:pt x="451" y="561"/>
                  </a:moveTo>
                  <a:lnTo>
                    <a:pt x="454" y="566"/>
                  </a:lnTo>
                  <a:moveTo>
                    <a:pt x="469" y="585"/>
                  </a:moveTo>
                  <a:lnTo>
                    <a:pt x="473" y="590"/>
                  </a:lnTo>
                  <a:moveTo>
                    <a:pt x="488" y="608"/>
                  </a:moveTo>
                  <a:lnTo>
                    <a:pt x="490" y="612"/>
                  </a:lnTo>
                  <a:lnTo>
                    <a:pt x="491" y="613"/>
                  </a:lnTo>
                  <a:moveTo>
                    <a:pt x="506" y="632"/>
                  </a:moveTo>
                  <a:lnTo>
                    <a:pt x="510" y="637"/>
                  </a:lnTo>
                  <a:moveTo>
                    <a:pt x="524" y="656"/>
                  </a:moveTo>
                  <a:lnTo>
                    <a:pt x="528" y="661"/>
                  </a:lnTo>
                  <a:moveTo>
                    <a:pt x="543" y="680"/>
                  </a:moveTo>
                  <a:lnTo>
                    <a:pt x="546" y="685"/>
                  </a:lnTo>
                  <a:moveTo>
                    <a:pt x="561" y="704"/>
                  </a:moveTo>
                  <a:lnTo>
                    <a:pt x="564" y="708"/>
                  </a:lnTo>
                  <a:moveTo>
                    <a:pt x="579" y="727"/>
                  </a:moveTo>
                  <a:lnTo>
                    <a:pt x="583" y="732"/>
                  </a:lnTo>
                  <a:moveTo>
                    <a:pt x="597" y="751"/>
                  </a:moveTo>
                  <a:lnTo>
                    <a:pt x="601" y="756"/>
                  </a:lnTo>
                  <a:moveTo>
                    <a:pt x="616" y="775"/>
                  </a:moveTo>
                  <a:lnTo>
                    <a:pt x="619" y="780"/>
                  </a:lnTo>
                  <a:moveTo>
                    <a:pt x="634" y="799"/>
                  </a:moveTo>
                  <a:lnTo>
                    <a:pt x="637" y="804"/>
                  </a:lnTo>
                  <a:moveTo>
                    <a:pt x="652" y="823"/>
                  </a:moveTo>
                  <a:lnTo>
                    <a:pt x="656" y="827"/>
                  </a:lnTo>
                  <a:moveTo>
                    <a:pt x="670" y="846"/>
                  </a:moveTo>
                  <a:lnTo>
                    <a:pt x="674" y="851"/>
                  </a:lnTo>
                  <a:moveTo>
                    <a:pt x="688" y="870"/>
                  </a:moveTo>
                  <a:lnTo>
                    <a:pt x="692" y="875"/>
                  </a:lnTo>
                  <a:moveTo>
                    <a:pt x="707" y="894"/>
                  </a:moveTo>
                  <a:lnTo>
                    <a:pt x="710" y="899"/>
                  </a:lnTo>
                  <a:moveTo>
                    <a:pt x="725" y="918"/>
                  </a:moveTo>
                  <a:lnTo>
                    <a:pt x="728" y="923"/>
                  </a:lnTo>
                  <a:moveTo>
                    <a:pt x="743" y="942"/>
                  </a:moveTo>
                  <a:lnTo>
                    <a:pt x="747" y="947"/>
                  </a:lnTo>
                  <a:moveTo>
                    <a:pt x="761" y="966"/>
                  </a:moveTo>
                  <a:lnTo>
                    <a:pt x="764" y="971"/>
                  </a:lnTo>
                  <a:moveTo>
                    <a:pt x="779" y="990"/>
                  </a:moveTo>
                  <a:lnTo>
                    <a:pt x="782" y="995"/>
                  </a:lnTo>
                  <a:moveTo>
                    <a:pt x="797" y="1014"/>
                  </a:moveTo>
                  <a:lnTo>
                    <a:pt x="800" y="1019"/>
                  </a:lnTo>
                  <a:moveTo>
                    <a:pt x="815" y="1038"/>
                  </a:moveTo>
                  <a:lnTo>
                    <a:pt x="818" y="1043"/>
                  </a:lnTo>
                  <a:moveTo>
                    <a:pt x="832" y="1062"/>
                  </a:moveTo>
                  <a:lnTo>
                    <a:pt x="836" y="1067"/>
                  </a:lnTo>
                  <a:moveTo>
                    <a:pt x="850" y="1087"/>
                  </a:moveTo>
                  <a:lnTo>
                    <a:pt x="854" y="1091"/>
                  </a:lnTo>
                  <a:moveTo>
                    <a:pt x="868" y="1111"/>
                  </a:moveTo>
                  <a:lnTo>
                    <a:pt x="871" y="1116"/>
                  </a:lnTo>
                  <a:moveTo>
                    <a:pt x="886" y="1135"/>
                  </a:moveTo>
                  <a:lnTo>
                    <a:pt x="889" y="1140"/>
                  </a:lnTo>
                  <a:moveTo>
                    <a:pt x="903" y="1159"/>
                  </a:moveTo>
                  <a:lnTo>
                    <a:pt x="907" y="1164"/>
                  </a:lnTo>
                  <a:moveTo>
                    <a:pt x="921" y="1183"/>
                  </a:moveTo>
                  <a:lnTo>
                    <a:pt x="925" y="1188"/>
                  </a:lnTo>
                  <a:moveTo>
                    <a:pt x="939" y="1208"/>
                  </a:moveTo>
                  <a:lnTo>
                    <a:pt x="942" y="1212"/>
                  </a:lnTo>
                  <a:moveTo>
                    <a:pt x="957" y="1232"/>
                  </a:moveTo>
                  <a:lnTo>
                    <a:pt x="960" y="1237"/>
                  </a:lnTo>
                  <a:moveTo>
                    <a:pt x="974" y="1256"/>
                  </a:moveTo>
                  <a:lnTo>
                    <a:pt x="978" y="1261"/>
                  </a:lnTo>
                  <a:moveTo>
                    <a:pt x="992" y="1280"/>
                  </a:moveTo>
                  <a:lnTo>
                    <a:pt x="995" y="1285"/>
                  </a:lnTo>
                  <a:moveTo>
                    <a:pt x="1009" y="1305"/>
                  </a:moveTo>
                  <a:lnTo>
                    <a:pt x="1013" y="1310"/>
                  </a:lnTo>
                  <a:moveTo>
                    <a:pt x="1027" y="1329"/>
                  </a:moveTo>
                  <a:lnTo>
                    <a:pt x="1030" y="1334"/>
                  </a:lnTo>
                  <a:moveTo>
                    <a:pt x="1044" y="1353"/>
                  </a:moveTo>
                  <a:lnTo>
                    <a:pt x="1048" y="1358"/>
                  </a:lnTo>
                  <a:moveTo>
                    <a:pt x="1062" y="1378"/>
                  </a:moveTo>
                  <a:lnTo>
                    <a:pt x="1066" y="1382"/>
                  </a:lnTo>
                  <a:moveTo>
                    <a:pt x="1080" y="1402"/>
                  </a:moveTo>
                  <a:lnTo>
                    <a:pt x="1083" y="1407"/>
                  </a:lnTo>
                  <a:moveTo>
                    <a:pt x="1097" y="1426"/>
                  </a:moveTo>
                  <a:lnTo>
                    <a:pt x="1101" y="1431"/>
                  </a:lnTo>
                  <a:moveTo>
                    <a:pt x="1115" y="1451"/>
                  </a:moveTo>
                  <a:lnTo>
                    <a:pt x="1118" y="1456"/>
                  </a:lnTo>
                  <a:moveTo>
                    <a:pt x="1132" y="1475"/>
                  </a:moveTo>
                  <a:lnTo>
                    <a:pt x="1135" y="1480"/>
                  </a:lnTo>
                  <a:moveTo>
                    <a:pt x="1149" y="1500"/>
                  </a:moveTo>
                  <a:lnTo>
                    <a:pt x="1152" y="1505"/>
                  </a:lnTo>
                  <a:moveTo>
                    <a:pt x="1166" y="1524"/>
                  </a:moveTo>
                  <a:lnTo>
                    <a:pt x="1170" y="1529"/>
                  </a:lnTo>
                  <a:moveTo>
                    <a:pt x="1183" y="1549"/>
                  </a:moveTo>
                  <a:lnTo>
                    <a:pt x="1187" y="1554"/>
                  </a:lnTo>
                  <a:moveTo>
                    <a:pt x="1200" y="1574"/>
                  </a:moveTo>
                  <a:lnTo>
                    <a:pt x="1202" y="1577"/>
                  </a:lnTo>
                  <a:lnTo>
                    <a:pt x="1204" y="1579"/>
                  </a:lnTo>
                  <a:moveTo>
                    <a:pt x="1217" y="1599"/>
                  </a:moveTo>
                  <a:lnTo>
                    <a:pt x="1221" y="1603"/>
                  </a:lnTo>
                  <a:moveTo>
                    <a:pt x="1234" y="1623"/>
                  </a:moveTo>
                  <a:lnTo>
                    <a:pt x="1238" y="1628"/>
                  </a:lnTo>
                  <a:moveTo>
                    <a:pt x="1251" y="1648"/>
                  </a:moveTo>
                  <a:lnTo>
                    <a:pt x="1254" y="1653"/>
                  </a:lnTo>
                  <a:moveTo>
                    <a:pt x="1268" y="1673"/>
                  </a:moveTo>
                  <a:lnTo>
                    <a:pt x="1268" y="1674"/>
                  </a:lnTo>
                  <a:lnTo>
                    <a:pt x="1271" y="1678"/>
                  </a:lnTo>
                  <a:moveTo>
                    <a:pt x="1285" y="1698"/>
                  </a:moveTo>
                  <a:lnTo>
                    <a:pt x="1288" y="1703"/>
                  </a:lnTo>
                  <a:moveTo>
                    <a:pt x="1302" y="1723"/>
                  </a:moveTo>
                  <a:lnTo>
                    <a:pt x="1305" y="1728"/>
                  </a:lnTo>
                  <a:moveTo>
                    <a:pt x="1318" y="1747"/>
                  </a:moveTo>
                  <a:lnTo>
                    <a:pt x="1322" y="1752"/>
                  </a:lnTo>
                  <a:moveTo>
                    <a:pt x="1335" y="1772"/>
                  </a:moveTo>
                  <a:lnTo>
                    <a:pt x="1339" y="1777"/>
                  </a:lnTo>
                  <a:moveTo>
                    <a:pt x="1352" y="1797"/>
                  </a:moveTo>
                  <a:lnTo>
                    <a:pt x="1355" y="1802"/>
                  </a:lnTo>
                  <a:moveTo>
                    <a:pt x="1369" y="1822"/>
                  </a:moveTo>
                  <a:lnTo>
                    <a:pt x="1372" y="1827"/>
                  </a:lnTo>
                  <a:moveTo>
                    <a:pt x="1385" y="1847"/>
                  </a:moveTo>
                  <a:lnTo>
                    <a:pt x="1389" y="1852"/>
                  </a:lnTo>
                  <a:moveTo>
                    <a:pt x="1402" y="1872"/>
                  </a:moveTo>
                  <a:lnTo>
                    <a:pt x="1405" y="1877"/>
                  </a:lnTo>
                  <a:moveTo>
                    <a:pt x="1419" y="1897"/>
                  </a:moveTo>
                  <a:lnTo>
                    <a:pt x="1422" y="1902"/>
                  </a:lnTo>
                  <a:moveTo>
                    <a:pt x="1435" y="1922"/>
                  </a:moveTo>
                  <a:lnTo>
                    <a:pt x="1439" y="1927"/>
                  </a:lnTo>
                  <a:moveTo>
                    <a:pt x="1452" y="1947"/>
                  </a:moveTo>
                  <a:lnTo>
                    <a:pt x="1455" y="1952"/>
                  </a:lnTo>
                  <a:moveTo>
                    <a:pt x="1469" y="1972"/>
                  </a:moveTo>
                  <a:lnTo>
                    <a:pt x="1472" y="1977"/>
                  </a:lnTo>
                  <a:moveTo>
                    <a:pt x="1485" y="1997"/>
                  </a:moveTo>
                  <a:lnTo>
                    <a:pt x="1488" y="2002"/>
                  </a:lnTo>
                  <a:moveTo>
                    <a:pt x="1501" y="2022"/>
                  </a:moveTo>
                  <a:lnTo>
                    <a:pt x="1505" y="2027"/>
                  </a:lnTo>
                  <a:moveTo>
                    <a:pt x="1518" y="2047"/>
                  </a:moveTo>
                  <a:lnTo>
                    <a:pt x="1521" y="2052"/>
                  </a:lnTo>
                  <a:moveTo>
                    <a:pt x="1534" y="2073"/>
                  </a:moveTo>
                  <a:lnTo>
                    <a:pt x="1537" y="2078"/>
                  </a:lnTo>
                  <a:moveTo>
                    <a:pt x="1550" y="2098"/>
                  </a:moveTo>
                  <a:lnTo>
                    <a:pt x="1553" y="2103"/>
                  </a:lnTo>
                  <a:moveTo>
                    <a:pt x="1566" y="2123"/>
                  </a:moveTo>
                  <a:lnTo>
                    <a:pt x="1566" y="2123"/>
                  </a:lnTo>
                  <a:lnTo>
                    <a:pt x="1569" y="2128"/>
                  </a:lnTo>
                  <a:moveTo>
                    <a:pt x="1580" y="2150"/>
                  </a:moveTo>
                  <a:lnTo>
                    <a:pt x="1583" y="2155"/>
                  </a:lnTo>
                  <a:moveTo>
                    <a:pt x="1594" y="2176"/>
                  </a:moveTo>
                  <a:lnTo>
                    <a:pt x="1596" y="2182"/>
                  </a:lnTo>
                  <a:moveTo>
                    <a:pt x="1607" y="2203"/>
                  </a:moveTo>
                  <a:lnTo>
                    <a:pt x="1610" y="2208"/>
                  </a:lnTo>
                  <a:moveTo>
                    <a:pt x="1621" y="2230"/>
                  </a:moveTo>
                  <a:lnTo>
                    <a:pt x="1624" y="2235"/>
                  </a:lnTo>
                  <a:moveTo>
                    <a:pt x="1635" y="2256"/>
                  </a:moveTo>
                  <a:lnTo>
                    <a:pt x="1638" y="2262"/>
                  </a:lnTo>
                  <a:moveTo>
                    <a:pt x="1649" y="2283"/>
                  </a:moveTo>
                  <a:lnTo>
                    <a:pt x="1652" y="2288"/>
                  </a:lnTo>
                  <a:moveTo>
                    <a:pt x="1663" y="2310"/>
                  </a:moveTo>
                  <a:lnTo>
                    <a:pt x="1665" y="2315"/>
                  </a:lnTo>
                  <a:moveTo>
                    <a:pt x="1674" y="2337"/>
                  </a:moveTo>
                  <a:lnTo>
                    <a:pt x="1676" y="2343"/>
                  </a:lnTo>
                  <a:moveTo>
                    <a:pt x="1684" y="2366"/>
                  </a:moveTo>
                  <a:lnTo>
                    <a:pt x="1686" y="2371"/>
                  </a:lnTo>
                  <a:moveTo>
                    <a:pt x="1694" y="2394"/>
                  </a:moveTo>
                  <a:lnTo>
                    <a:pt x="1696" y="2400"/>
                  </a:lnTo>
                  <a:moveTo>
                    <a:pt x="1704" y="2422"/>
                  </a:moveTo>
                  <a:lnTo>
                    <a:pt x="1706" y="2428"/>
                  </a:lnTo>
                  <a:moveTo>
                    <a:pt x="1714" y="2451"/>
                  </a:moveTo>
                  <a:lnTo>
                    <a:pt x="1715" y="2456"/>
                  </a:lnTo>
                  <a:moveTo>
                    <a:pt x="1723" y="2479"/>
                  </a:moveTo>
                  <a:lnTo>
                    <a:pt x="1725" y="2485"/>
                  </a:lnTo>
                  <a:moveTo>
                    <a:pt x="1733" y="2507"/>
                  </a:moveTo>
                  <a:lnTo>
                    <a:pt x="1735" y="2511"/>
                  </a:lnTo>
                  <a:lnTo>
                    <a:pt x="1735" y="2513"/>
                  </a:lnTo>
                  <a:moveTo>
                    <a:pt x="1741" y="2536"/>
                  </a:moveTo>
                  <a:lnTo>
                    <a:pt x="1743" y="2542"/>
                  </a:lnTo>
                  <a:moveTo>
                    <a:pt x="1748" y="2565"/>
                  </a:moveTo>
                  <a:lnTo>
                    <a:pt x="1750" y="2571"/>
                  </a:lnTo>
                  <a:moveTo>
                    <a:pt x="1756" y="2594"/>
                  </a:moveTo>
                  <a:lnTo>
                    <a:pt x="1757" y="2600"/>
                  </a:lnTo>
                  <a:moveTo>
                    <a:pt x="1763" y="2623"/>
                  </a:moveTo>
                  <a:lnTo>
                    <a:pt x="1764" y="2629"/>
                  </a:lnTo>
                  <a:moveTo>
                    <a:pt x="1770" y="2653"/>
                  </a:moveTo>
                  <a:lnTo>
                    <a:pt x="1772" y="2658"/>
                  </a:lnTo>
                  <a:moveTo>
                    <a:pt x="1777" y="2682"/>
                  </a:moveTo>
                  <a:lnTo>
                    <a:pt x="1779" y="2688"/>
                  </a:lnTo>
                  <a:moveTo>
                    <a:pt x="1784" y="2711"/>
                  </a:moveTo>
                  <a:lnTo>
                    <a:pt x="1786" y="2717"/>
                  </a:lnTo>
                  <a:moveTo>
                    <a:pt x="1790" y="2740"/>
                  </a:moveTo>
                  <a:lnTo>
                    <a:pt x="1792" y="2746"/>
                  </a:lnTo>
                  <a:moveTo>
                    <a:pt x="1796" y="2770"/>
                  </a:moveTo>
                  <a:lnTo>
                    <a:pt x="1798" y="2776"/>
                  </a:lnTo>
                  <a:moveTo>
                    <a:pt x="1802" y="2799"/>
                  </a:moveTo>
                  <a:lnTo>
                    <a:pt x="1804" y="2805"/>
                  </a:lnTo>
                  <a:moveTo>
                    <a:pt x="1809" y="2828"/>
                  </a:moveTo>
                  <a:lnTo>
                    <a:pt x="1810" y="2834"/>
                  </a:lnTo>
                  <a:moveTo>
                    <a:pt x="1816" y="2858"/>
                  </a:moveTo>
                  <a:lnTo>
                    <a:pt x="1817" y="2863"/>
                  </a:lnTo>
                </a:path>
              </a:pathLst>
            </a:custGeom>
            <a:noFill/>
            <a:ln w="0" cap="rnd">
              <a:solidFill>
                <a:srgbClr val="000000"/>
              </a:solidFill>
              <a:round/>
              <a:headEnd/>
              <a:tailEnd/>
            </a:ln>
          </p:spPr>
          <p:txBody>
            <a:bodyPr/>
            <a:lstStyle/>
            <a:p>
              <a:pPr eaLnBrk="0" hangingPunct="0"/>
              <a:endParaRPr lang="en-US"/>
            </a:p>
          </p:txBody>
        </p:sp>
        <p:sp>
          <p:nvSpPr>
            <p:cNvPr id="67650" name="Oval 1282"/>
            <p:cNvSpPr>
              <a:spLocks noChangeArrowheads="1"/>
            </p:cNvSpPr>
            <p:nvPr/>
          </p:nvSpPr>
          <p:spPr bwMode="auto">
            <a:xfrm>
              <a:off x="3607" y="569"/>
              <a:ext cx="49" cy="48"/>
            </a:xfrm>
            <a:prstGeom prst="ellipse">
              <a:avLst/>
            </a:prstGeom>
            <a:solidFill>
              <a:srgbClr val="FFFFFF"/>
            </a:solidFill>
            <a:ln w="0" cap="rnd">
              <a:solidFill>
                <a:srgbClr val="FFFFFF"/>
              </a:solidFill>
              <a:round/>
              <a:headEnd/>
              <a:tailEnd/>
            </a:ln>
          </p:spPr>
          <p:txBody>
            <a:bodyPr/>
            <a:lstStyle/>
            <a:p>
              <a:pPr eaLnBrk="0" hangingPunct="0"/>
              <a:endParaRPr lang="en-US"/>
            </a:p>
          </p:txBody>
        </p:sp>
        <p:sp>
          <p:nvSpPr>
            <p:cNvPr id="67651" name="Oval 1283"/>
            <p:cNvSpPr>
              <a:spLocks noChangeArrowheads="1"/>
            </p:cNvSpPr>
            <p:nvPr/>
          </p:nvSpPr>
          <p:spPr bwMode="auto">
            <a:xfrm>
              <a:off x="3607" y="569"/>
              <a:ext cx="49" cy="48"/>
            </a:xfrm>
            <a:prstGeom prst="ellipse">
              <a:avLst/>
            </a:prstGeom>
            <a:solidFill>
              <a:srgbClr val="FFFFFF"/>
            </a:solidFill>
            <a:ln w="0" cap="rnd">
              <a:solidFill>
                <a:srgbClr val="000000"/>
              </a:solidFill>
              <a:round/>
              <a:headEnd/>
              <a:tailEnd/>
            </a:ln>
          </p:spPr>
          <p:txBody>
            <a:bodyPr/>
            <a:lstStyle/>
            <a:p>
              <a:pPr eaLnBrk="0" hangingPunct="0"/>
              <a:endParaRPr lang="en-US"/>
            </a:p>
          </p:txBody>
        </p:sp>
      </p:grpSp>
      <p:sp>
        <p:nvSpPr>
          <p:cNvPr id="67594" name="TextBox 1"/>
          <p:cNvSpPr txBox="1">
            <a:spLocks noChangeArrowheads="1"/>
          </p:cNvSpPr>
          <p:nvPr/>
        </p:nvSpPr>
        <p:spPr bwMode="auto">
          <a:xfrm>
            <a:off x="903288" y="2387600"/>
            <a:ext cx="5729287" cy="708025"/>
          </a:xfrm>
          <a:prstGeom prst="rect">
            <a:avLst/>
          </a:prstGeom>
          <a:noFill/>
          <a:ln w="9525">
            <a:noFill/>
            <a:miter lim="800000"/>
            <a:headEnd/>
            <a:tailEnd/>
          </a:ln>
        </p:spPr>
        <p:txBody>
          <a:bodyPr>
            <a:spAutoFit/>
          </a:bodyPr>
          <a:lstStyle/>
          <a:p>
            <a:pPr eaLnBrk="0" hangingPunct="0"/>
            <a:r>
              <a:rPr lang="en-US" sz="2000">
                <a:solidFill>
                  <a:srgbClr val="FFFF00"/>
                </a:solidFill>
                <a:latin typeface="Arial" charset="0"/>
                <a:cs typeface="Arial" charset="0"/>
              </a:rPr>
              <a:t>D. Kirk Nordstrom,</a:t>
            </a:r>
            <a:br>
              <a:rPr lang="en-US" sz="2000">
                <a:solidFill>
                  <a:srgbClr val="FFFF00"/>
                </a:solidFill>
                <a:latin typeface="Arial" charset="0"/>
                <a:cs typeface="Arial" charset="0"/>
              </a:rPr>
            </a:br>
            <a:r>
              <a:rPr lang="en-US" sz="2000">
                <a:solidFill>
                  <a:srgbClr val="FFFF00"/>
                </a:solidFill>
                <a:latin typeface="Lucida Calligraphy" pitchFamily="66" charset="0"/>
              </a:rPr>
              <a:t>US Geological Survey, Boulder, CO, USA</a:t>
            </a:r>
            <a:endParaRPr lang="en-US" sz="200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155652"/>
                                        </p:tgtEl>
                                        <p:attrNameLst>
                                          <p:attrName>style.visibility</p:attrName>
                                        </p:attrNameLst>
                                      </p:cBhvr>
                                      <p:to>
                                        <p:strVal val="visible"/>
                                      </p:to>
                                    </p:set>
                                    <p:anim calcmode="lin" valueType="num">
                                      <p:cBhvr>
                                        <p:cTn id="7" dur="1000" fill="hold"/>
                                        <p:tgtEl>
                                          <p:spTgt spid="155652"/>
                                        </p:tgtEl>
                                        <p:attrNameLst>
                                          <p:attrName>ppt_w</p:attrName>
                                        </p:attrNameLst>
                                      </p:cBhvr>
                                      <p:tavLst>
                                        <p:tav tm="0">
                                          <p:val>
                                            <p:strVal val="#ppt_w*0.70"/>
                                          </p:val>
                                        </p:tav>
                                        <p:tav tm="100000">
                                          <p:val>
                                            <p:strVal val="#ppt_w"/>
                                          </p:val>
                                        </p:tav>
                                      </p:tavLst>
                                    </p:anim>
                                    <p:anim calcmode="lin" valueType="num">
                                      <p:cBhvr>
                                        <p:cTn id="8" dur="1000" fill="hold"/>
                                        <p:tgtEl>
                                          <p:spTgt spid="155652"/>
                                        </p:tgtEl>
                                        <p:attrNameLst>
                                          <p:attrName>ppt_h</p:attrName>
                                        </p:attrNameLst>
                                      </p:cBhvr>
                                      <p:tavLst>
                                        <p:tav tm="0">
                                          <p:val>
                                            <p:strVal val="#ppt_h"/>
                                          </p:val>
                                        </p:tav>
                                        <p:tav tm="100000">
                                          <p:val>
                                            <p:strVal val="#ppt_h"/>
                                          </p:val>
                                        </p:tav>
                                      </p:tavLst>
                                    </p:anim>
                                    <p:animEffect transition="in" filter="fade">
                                      <p:cBhvr>
                                        <p:cTn id="9" dur="1000"/>
                                        <p:tgtEl>
                                          <p:spTgt spid="155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0" dirty="0" smtClean="0">
                <a:solidFill>
                  <a:srgbClr val="FFFF00"/>
                </a:solidFill>
                <a:latin typeface="Times New Roman" pitchFamily="18" charset="0"/>
                <a:cs typeface="Times New Roman" pitchFamily="18" charset="0"/>
              </a:rPr>
              <a:t>More definitions</a:t>
            </a:r>
            <a:endParaRPr lang="en-US" b="0" dirty="0">
              <a:solidFill>
                <a:srgbClr val="FFFF00"/>
              </a:solidFill>
              <a:latin typeface="Times New Roman" pitchFamily="18" charset="0"/>
              <a:cs typeface="Times New Roman" pitchFamily="18" charset="0"/>
            </a:endParaRPr>
          </a:p>
        </p:txBody>
      </p:sp>
      <p:sp>
        <p:nvSpPr>
          <p:cNvPr id="3" name="Content Placeholder 2"/>
          <p:cNvSpPr>
            <a:spLocks noGrp="1"/>
          </p:cNvSpPr>
          <p:nvPr>
            <p:ph idx="1"/>
          </p:nvPr>
        </p:nvSpPr>
        <p:spPr>
          <a:xfrm>
            <a:off x="762000" y="1981200"/>
            <a:ext cx="8382000" cy="4114800"/>
          </a:xfrm>
        </p:spPr>
        <p:txBody>
          <a:bodyPr/>
          <a:lstStyle/>
          <a:p>
            <a:pPr>
              <a:buClr>
                <a:srgbClr val="FFFF00"/>
              </a:buClr>
              <a:buSzPct val="108000"/>
              <a:buFont typeface="Arial" pitchFamily="34" charset="0"/>
              <a:buChar char="•"/>
              <a:defRPr/>
            </a:pPr>
            <a:r>
              <a:rPr lang="en-US" i="1" dirty="0" smtClean="0">
                <a:solidFill>
                  <a:srgbClr val="FFFF00"/>
                </a:solidFill>
                <a:latin typeface="Comic Sans MS" pitchFamily="66" charset="0"/>
              </a:rPr>
              <a:t>Chemical model – </a:t>
            </a:r>
            <a:r>
              <a:rPr lang="en-US" sz="2800" i="1" dirty="0" smtClean="0">
                <a:solidFill>
                  <a:srgbClr val="FFFF00"/>
                </a:solidFill>
                <a:latin typeface="Comic Sans MS" pitchFamily="66" charset="0"/>
              </a:rPr>
              <a:t>a theoretical construct that permits the calculation of thermodynamic, kinetic, or quantum mechanical properties of a system</a:t>
            </a:r>
          </a:p>
          <a:p>
            <a:pPr marL="0" indent="0">
              <a:buClr>
                <a:srgbClr val="FFFF00"/>
              </a:buClr>
              <a:buSzPct val="108000"/>
              <a:buFont typeface="Wingdings" pitchFamily="2" charset="2"/>
              <a:buNone/>
              <a:defRPr/>
            </a:pPr>
            <a:endParaRPr lang="en-US" sz="2800" i="1" dirty="0" smtClean="0">
              <a:solidFill>
                <a:srgbClr val="FFFF00"/>
              </a:solidFill>
              <a:latin typeface="Comic Sans MS" pitchFamily="66" charset="0"/>
            </a:endParaRPr>
          </a:p>
          <a:p>
            <a:pPr>
              <a:buClr>
                <a:srgbClr val="FFFF00"/>
              </a:buClr>
              <a:buSzPct val="108000"/>
              <a:buFont typeface="Arial" pitchFamily="34" charset="0"/>
              <a:buChar char="•"/>
              <a:defRPr/>
            </a:pPr>
            <a:r>
              <a:rPr lang="en-US" i="1" dirty="0" smtClean="0">
                <a:solidFill>
                  <a:srgbClr val="FFFF00"/>
                </a:solidFill>
                <a:latin typeface="Comic Sans MS" pitchFamily="66" charset="0"/>
              </a:rPr>
              <a:t>Geochemical model – </a:t>
            </a:r>
            <a:r>
              <a:rPr lang="en-US" sz="2800" i="1" dirty="0" smtClean="0">
                <a:solidFill>
                  <a:srgbClr val="FFFF00"/>
                </a:solidFill>
                <a:latin typeface="Comic Sans MS" pitchFamily="66" charset="0"/>
              </a:rPr>
              <a:t>a chemical model applied to a geologic system</a:t>
            </a:r>
            <a:endParaRPr lang="en-US" sz="2800" i="1" dirty="0">
              <a:solidFill>
                <a:srgbClr val="FFFF00"/>
              </a:solidFill>
              <a:latin typeface="Comic Sans MS" pitchFamily="66"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Grp="1" noRot="1" noChangeArrowheads="1"/>
          </p:cNvSpPr>
          <p:nvPr>
            <p:ph type="title"/>
          </p:nvPr>
        </p:nvSpPr>
        <p:spPr>
          <a:xfrm>
            <a:off x="879475" y="76200"/>
            <a:ext cx="8229600" cy="685800"/>
          </a:xfrm>
        </p:spPr>
        <p:txBody>
          <a:bodyPr/>
          <a:lstStyle/>
          <a:p>
            <a:pPr>
              <a:defRPr/>
            </a:pPr>
            <a:r>
              <a:rPr lang="en-US" sz="4200" b="0" i="1" dirty="0">
                <a:solidFill>
                  <a:srgbClr val="FFFF00"/>
                </a:solidFill>
                <a:latin typeface="Times New Roman" pitchFamily="18" charset="0"/>
                <a:cs typeface="Times New Roman" pitchFamily="18" charset="0"/>
              </a:rPr>
              <a:t>Pyrite </a:t>
            </a:r>
            <a:r>
              <a:rPr lang="en-US" sz="4200" b="0" i="1" dirty="0" smtClean="0">
                <a:solidFill>
                  <a:srgbClr val="FFFF00"/>
                </a:solidFill>
                <a:latin typeface="Times New Roman" pitchFamily="18" charset="0"/>
                <a:cs typeface="Times New Roman" pitchFamily="18" charset="0"/>
              </a:rPr>
              <a:t>oxidation: the chemical model</a:t>
            </a:r>
            <a:endParaRPr lang="en-US" sz="4200" b="0" i="1" dirty="0">
              <a:solidFill>
                <a:srgbClr val="FFFF00"/>
              </a:solidFill>
              <a:latin typeface="Times New Roman" pitchFamily="18" charset="0"/>
              <a:cs typeface="Times New Roman" pitchFamily="18" charset="0"/>
            </a:endParaRPr>
          </a:p>
        </p:txBody>
      </p:sp>
      <p:sp>
        <p:nvSpPr>
          <p:cNvPr id="7173" name="Text Box 5"/>
          <p:cNvSpPr txBox="1">
            <a:spLocks noChangeArrowheads="1"/>
          </p:cNvSpPr>
          <p:nvPr/>
        </p:nvSpPr>
        <p:spPr bwMode="auto">
          <a:xfrm>
            <a:off x="890588" y="1066800"/>
            <a:ext cx="8229600" cy="6186488"/>
          </a:xfrm>
          <a:prstGeom prst="rect">
            <a:avLst/>
          </a:prstGeom>
          <a:noFill/>
          <a:ln w="9525">
            <a:noFill/>
            <a:miter lim="800000"/>
            <a:headEnd/>
            <a:tailEnd/>
          </a:ln>
        </p:spPr>
        <p:txBody>
          <a:bodyPr>
            <a:spAutoFit/>
          </a:bodyPr>
          <a:lstStyle/>
          <a:p>
            <a:pPr eaLnBrk="0" hangingPunct="0">
              <a:spcBef>
                <a:spcPct val="50000"/>
              </a:spcBef>
            </a:pPr>
            <a:r>
              <a:rPr lang="en-US" sz="2200">
                <a:solidFill>
                  <a:srgbClr val="FF6600"/>
                </a:solidFill>
                <a:latin typeface="Comic Sans MS" pitchFamily="66" charset="0"/>
              </a:rPr>
              <a:t>FeS</a:t>
            </a:r>
            <a:r>
              <a:rPr lang="en-US" sz="2200" baseline="-25000">
                <a:solidFill>
                  <a:srgbClr val="FF6600"/>
                </a:solidFill>
                <a:latin typeface="Comic Sans MS" pitchFamily="66" charset="0"/>
              </a:rPr>
              <a:t>2</a:t>
            </a:r>
            <a:r>
              <a:rPr lang="en-US" sz="2200">
                <a:solidFill>
                  <a:srgbClr val="FF6600"/>
                </a:solidFill>
                <a:latin typeface="Comic Sans MS" pitchFamily="66" charset="0"/>
              </a:rPr>
              <a:t> + 3.5O</a:t>
            </a:r>
            <a:r>
              <a:rPr lang="en-US" sz="2200" baseline="-25000">
                <a:solidFill>
                  <a:srgbClr val="FF6600"/>
                </a:solidFill>
                <a:latin typeface="Comic Sans MS" pitchFamily="66" charset="0"/>
              </a:rPr>
              <a:t>2</a:t>
            </a:r>
            <a:r>
              <a:rPr lang="en-US" sz="2200">
                <a:solidFill>
                  <a:srgbClr val="FF6600"/>
                </a:solidFill>
                <a:latin typeface="Comic Sans MS" pitchFamily="66" charset="0"/>
              </a:rPr>
              <a:t> + H</a:t>
            </a:r>
            <a:r>
              <a:rPr lang="en-US" sz="2200" baseline="-25000">
                <a:solidFill>
                  <a:srgbClr val="FF6600"/>
                </a:solidFill>
                <a:latin typeface="Comic Sans MS" pitchFamily="66" charset="0"/>
              </a:rPr>
              <a:t>2</a:t>
            </a:r>
            <a:r>
              <a:rPr lang="en-US" sz="2200">
                <a:solidFill>
                  <a:srgbClr val="FF6600"/>
                </a:solidFill>
                <a:latin typeface="Comic Sans MS" pitchFamily="66" charset="0"/>
              </a:rPr>
              <a:t>O </a:t>
            </a:r>
            <a:r>
              <a:rPr lang="en-US" sz="2200">
                <a:solidFill>
                  <a:srgbClr val="FF6600"/>
                </a:solidFill>
                <a:latin typeface="Comic Sans MS" pitchFamily="66" charset="0"/>
                <a:sym typeface="WP IconicSymbolsA" pitchFamily="2" charset="2"/>
              </a:rPr>
              <a:t> Fe</a:t>
            </a:r>
            <a:r>
              <a:rPr lang="en-US" sz="2200" baseline="30000">
                <a:solidFill>
                  <a:srgbClr val="FF6600"/>
                </a:solidFill>
                <a:latin typeface="Comic Sans MS" pitchFamily="66" charset="0"/>
                <a:sym typeface="WP IconicSymbolsA" pitchFamily="2" charset="2"/>
              </a:rPr>
              <a:t>2+</a:t>
            </a:r>
            <a:r>
              <a:rPr lang="en-US" sz="2200">
                <a:solidFill>
                  <a:srgbClr val="FF6600"/>
                </a:solidFill>
                <a:latin typeface="Comic Sans MS" pitchFamily="66" charset="0"/>
                <a:sym typeface="WP IconicSymbolsA" pitchFamily="2" charset="2"/>
              </a:rPr>
              <a:t> + 2SO</a:t>
            </a:r>
            <a:r>
              <a:rPr lang="en-US" sz="2200" baseline="-25000">
                <a:solidFill>
                  <a:srgbClr val="FF6600"/>
                </a:solidFill>
                <a:latin typeface="Comic Sans MS" pitchFamily="66" charset="0"/>
                <a:sym typeface="WP IconicSymbolsA" pitchFamily="2" charset="2"/>
              </a:rPr>
              <a:t>4</a:t>
            </a:r>
            <a:r>
              <a:rPr lang="en-US" sz="2200" baseline="30000">
                <a:solidFill>
                  <a:srgbClr val="FF6600"/>
                </a:solidFill>
                <a:latin typeface="Comic Sans MS" pitchFamily="66" charset="0"/>
                <a:sym typeface="WP IconicSymbolsA" pitchFamily="2" charset="2"/>
              </a:rPr>
              <a:t>2-</a:t>
            </a:r>
            <a:r>
              <a:rPr lang="en-US" sz="2200">
                <a:solidFill>
                  <a:srgbClr val="FF6600"/>
                </a:solidFill>
                <a:latin typeface="Comic Sans MS" pitchFamily="66" charset="0"/>
                <a:sym typeface="WP IconicSymbolsA" pitchFamily="2" charset="2"/>
              </a:rPr>
              <a:t> + 2H</a:t>
            </a:r>
            <a:r>
              <a:rPr lang="en-US" sz="2200" baseline="30000">
                <a:solidFill>
                  <a:srgbClr val="FF6600"/>
                </a:solidFill>
                <a:latin typeface="Comic Sans MS" pitchFamily="66" charset="0"/>
                <a:sym typeface="WP IconicSymbolsA" pitchFamily="2" charset="2"/>
              </a:rPr>
              <a:t>+</a:t>
            </a:r>
          </a:p>
          <a:p>
            <a:pPr eaLnBrk="0" hangingPunct="0">
              <a:spcBef>
                <a:spcPts val="600"/>
              </a:spcBef>
            </a:pPr>
            <a:r>
              <a:rPr lang="en-US" sz="2200">
                <a:solidFill>
                  <a:srgbClr val="FFFF00"/>
                </a:solidFill>
                <a:latin typeface="Comic Sans MS" pitchFamily="66" charset="0"/>
                <a:sym typeface="WP IconicSymbolsA" pitchFamily="2" charset="2"/>
              </a:rPr>
              <a:t>Pyrite + air + water  acid ferrous sulfate soln</a:t>
            </a:r>
          </a:p>
          <a:p>
            <a:pPr eaLnBrk="0" hangingPunct="0">
              <a:spcBef>
                <a:spcPts val="600"/>
              </a:spcBef>
            </a:pPr>
            <a:r>
              <a:rPr lang="en-US" sz="2200" i="1">
                <a:solidFill>
                  <a:srgbClr val="FF0000"/>
                </a:solidFill>
                <a:latin typeface="Comic Sans MS" pitchFamily="66" charset="0"/>
              </a:rPr>
              <a:t>Fe</a:t>
            </a:r>
            <a:r>
              <a:rPr lang="en-US" sz="2200" i="1" baseline="30000">
                <a:solidFill>
                  <a:srgbClr val="FF0000"/>
                </a:solidFill>
                <a:latin typeface="Comic Sans MS" pitchFamily="66" charset="0"/>
              </a:rPr>
              <a:t>2+</a:t>
            </a:r>
            <a:r>
              <a:rPr lang="en-US" sz="2200" i="1">
                <a:solidFill>
                  <a:srgbClr val="FF0000"/>
                </a:solidFill>
                <a:latin typeface="Comic Sans MS" pitchFamily="66" charset="0"/>
              </a:rPr>
              <a:t> + </a:t>
            </a:r>
            <a:r>
              <a:rPr lang="en-US" sz="2200" i="1">
                <a:solidFill>
                  <a:srgbClr val="FF0000"/>
                </a:solidFill>
                <a:latin typeface="Comic Sans MS" pitchFamily="66" charset="0"/>
                <a:sym typeface="WP IconicSymbolsA" pitchFamily="2" charset="2"/>
              </a:rPr>
              <a:t>H</a:t>
            </a:r>
            <a:r>
              <a:rPr lang="en-US" sz="2200" i="1" baseline="30000">
                <a:solidFill>
                  <a:srgbClr val="FF0000"/>
                </a:solidFill>
                <a:latin typeface="Comic Sans MS" pitchFamily="66" charset="0"/>
                <a:sym typeface="WP IconicSymbolsA" pitchFamily="2" charset="2"/>
              </a:rPr>
              <a:t>+ </a:t>
            </a:r>
            <a:r>
              <a:rPr lang="en-US" sz="2200" i="1">
                <a:solidFill>
                  <a:srgbClr val="FF0000"/>
                </a:solidFill>
                <a:latin typeface="Comic Sans MS" pitchFamily="66" charset="0"/>
                <a:sym typeface="WP IconicSymbolsA" pitchFamily="2" charset="2"/>
              </a:rPr>
              <a:t>+ ¼O</a:t>
            </a:r>
            <a:r>
              <a:rPr lang="en-US" sz="2200" i="1" baseline="-25000">
                <a:solidFill>
                  <a:srgbClr val="FF0000"/>
                </a:solidFill>
                <a:latin typeface="Comic Sans MS" pitchFamily="66" charset="0"/>
                <a:sym typeface="WP IconicSymbolsA" pitchFamily="2" charset="2"/>
              </a:rPr>
              <a:t>2</a:t>
            </a:r>
            <a:r>
              <a:rPr lang="en-US" sz="2200" i="1">
                <a:solidFill>
                  <a:srgbClr val="FF0000"/>
                </a:solidFill>
                <a:latin typeface="Comic Sans MS" pitchFamily="66" charset="0"/>
                <a:sym typeface="WP IconicSymbolsA" pitchFamily="2" charset="2"/>
              </a:rPr>
              <a:t>  </a:t>
            </a:r>
            <a:r>
              <a:rPr lang="en-US" sz="2200" i="1">
                <a:solidFill>
                  <a:srgbClr val="FF0000"/>
                </a:solidFill>
                <a:sym typeface="WP IconicSymbolsA" pitchFamily="2" charset="2"/>
              </a:rPr>
              <a:t> </a:t>
            </a:r>
            <a:r>
              <a:rPr lang="en-US" sz="2200" i="1">
                <a:solidFill>
                  <a:srgbClr val="FF0000"/>
                </a:solidFill>
                <a:latin typeface="Comic Sans MS" pitchFamily="66" charset="0"/>
                <a:sym typeface="WP IconicSymbolsA" pitchFamily="2" charset="2"/>
              </a:rPr>
              <a:t> Fe</a:t>
            </a:r>
            <a:r>
              <a:rPr lang="en-US" sz="2200" i="1" baseline="30000">
                <a:solidFill>
                  <a:srgbClr val="FF0000"/>
                </a:solidFill>
                <a:latin typeface="Comic Sans MS" pitchFamily="66" charset="0"/>
                <a:sym typeface="WP IconicSymbolsA" pitchFamily="2" charset="2"/>
              </a:rPr>
              <a:t>3+</a:t>
            </a:r>
            <a:r>
              <a:rPr lang="en-US" sz="2200" i="1">
                <a:solidFill>
                  <a:srgbClr val="FF0000"/>
                </a:solidFill>
                <a:latin typeface="Comic Sans MS" pitchFamily="66" charset="0"/>
                <a:sym typeface="WP IconicSymbolsA" pitchFamily="2" charset="2"/>
              </a:rPr>
              <a:t> + ½H</a:t>
            </a:r>
            <a:r>
              <a:rPr lang="en-US" sz="2200" i="1" baseline="-25000">
                <a:solidFill>
                  <a:srgbClr val="FF0000"/>
                </a:solidFill>
                <a:latin typeface="Comic Sans MS" pitchFamily="66" charset="0"/>
                <a:sym typeface="WP IconicSymbolsA" pitchFamily="2" charset="2"/>
              </a:rPr>
              <a:t>2</a:t>
            </a:r>
            <a:r>
              <a:rPr lang="en-US" sz="2200" i="1">
                <a:solidFill>
                  <a:srgbClr val="FF0000"/>
                </a:solidFill>
                <a:latin typeface="Comic Sans MS" pitchFamily="66" charset="0"/>
                <a:sym typeface="WP IconicSymbolsA" pitchFamily="2" charset="2"/>
              </a:rPr>
              <a:t>O </a:t>
            </a:r>
            <a:endParaRPr lang="en-US" sz="2200" i="1" baseline="30000">
              <a:solidFill>
                <a:srgbClr val="FF0000"/>
              </a:solidFill>
              <a:latin typeface="Comic Sans MS" pitchFamily="66" charset="0"/>
              <a:sym typeface="WP IconicSymbolsA" pitchFamily="2" charset="2"/>
            </a:endParaRPr>
          </a:p>
          <a:p>
            <a:pPr eaLnBrk="0" hangingPunct="0">
              <a:spcBef>
                <a:spcPts val="600"/>
              </a:spcBef>
            </a:pPr>
            <a:r>
              <a:rPr lang="en-US" sz="2200">
                <a:solidFill>
                  <a:srgbClr val="FFFF00"/>
                </a:solidFill>
                <a:latin typeface="Comic Sans MS" pitchFamily="66" charset="0"/>
              </a:rPr>
              <a:t>Ferrous iron oxidation</a:t>
            </a:r>
          </a:p>
          <a:p>
            <a:pPr eaLnBrk="0" hangingPunct="0">
              <a:spcBef>
                <a:spcPct val="50000"/>
              </a:spcBef>
            </a:pPr>
            <a:r>
              <a:rPr lang="en-US" sz="2200" i="1">
                <a:solidFill>
                  <a:srgbClr val="FF6600"/>
                </a:solidFill>
                <a:latin typeface="Comic Sans MS" pitchFamily="66" charset="0"/>
              </a:rPr>
              <a:t>FeS</a:t>
            </a:r>
            <a:r>
              <a:rPr lang="en-US" sz="2200" i="1" baseline="-25000">
                <a:solidFill>
                  <a:srgbClr val="FF6600"/>
                </a:solidFill>
                <a:latin typeface="Comic Sans MS" pitchFamily="66" charset="0"/>
              </a:rPr>
              <a:t>2</a:t>
            </a:r>
            <a:r>
              <a:rPr lang="en-US" sz="2200" i="1">
                <a:solidFill>
                  <a:srgbClr val="FF6600"/>
                </a:solidFill>
                <a:latin typeface="Comic Sans MS" pitchFamily="66" charset="0"/>
              </a:rPr>
              <a:t> + 3.75O</a:t>
            </a:r>
            <a:r>
              <a:rPr lang="en-US" sz="2200" i="1" baseline="-25000">
                <a:solidFill>
                  <a:srgbClr val="FF6600"/>
                </a:solidFill>
                <a:latin typeface="Comic Sans MS" pitchFamily="66" charset="0"/>
              </a:rPr>
              <a:t>2</a:t>
            </a:r>
            <a:r>
              <a:rPr lang="en-US" sz="2200" i="1">
                <a:solidFill>
                  <a:srgbClr val="FF6600"/>
                </a:solidFill>
                <a:latin typeface="Comic Sans MS" pitchFamily="66" charset="0"/>
              </a:rPr>
              <a:t> + </a:t>
            </a:r>
            <a:r>
              <a:rPr lang="en-US" sz="2200" i="1">
                <a:solidFill>
                  <a:srgbClr val="FF6600"/>
                </a:solidFill>
                <a:latin typeface="Comic Sans MS" pitchFamily="66" charset="0"/>
                <a:sym typeface="WP IconicSymbolsA" pitchFamily="2" charset="2"/>
              </a:rPr>
              <a:t>½</a:t>
            </a:r>
            <a:r>
              <a:rPr lang="en-US" sz="2200" i="1">
                <a:solidFill>
                  <a:srgbClr val="FF6600"/>
                </a:solidFill>
                <a:latin typeface="Comic Sans MS" pitchFamily="66" charset="0"/>
              </a:rPr>
              <a:t>H</a:t>
            </a:r>
            <a:r>
              <a:rPr lang="en-US" sz="2200" i="1" baseline="-25000">
                <a:solidFill>
                  <a:srgbClr val="FF6600"/>
                </a:solidFill>
                <a:latin typeface="Comic Sans MS" pitchFamily="66" charset="0"/>
              </a:rPr>
              <a:t>2</a:t>
            </a:r>
            <a:r>
              <a:rPr lang="en-US" sz="2200" i="1">
                <a:solidFill>
                  <a:srgbClr val="FF6600"/>
                </a:solidFill>
                <a:latin typeface="Comic Sans MS" pitchFamily="66" charset="0"/>
              </a:rPr>
              <a:t>O </a:t>
            </a:r>
            <a:r>
              <a:rPr lang="en-US" sz="2200" i="1">
                <a:solidFill>
                  <a:srgbClr val="FF6600"/>
                </a:solidFill>
                <a:latin typeface="Comic Sans MS" pitchFamily="66" charset="0"/>
                <a:sym typeface="WP IconicSymbolsA" pitchFamily="2" charset="2"/>
              </a:rPr>
              <a:t> Fe</a:t>
            </a:r>
            <a:r>
              <a:rPr lang="en-US" sz="2200" i="1" baseline="30000">
                <a:solidFill>
                  <a:srgbClr val="FF6600"/>
                </a:solidFill>
                <a:latin typeface="Comic Sans MS" pitchFamily="66" charset="0"/>
                <a:sym typeface="WP IconicSymbolsA" pitchFamily="2" charset="2"/>
              </a:rPr>
              <a:t>3+</a:t>
            </a:r>
            <a:r>
              <a:rPr lang="en-US" sz="2200" i="1">
                <a:solidFill>
                  <a:srgbClr val="FF6600"/>
                </a:solidFill>
                <a:latin typeface="Comic Sans MS" pitchFamily="66" charset="0"/>
                <a:sym typeface="WP IconicSymbolsA" pitchFamily="2" charset="2"/>
              </a:rPr>
              <a:t> + 2SO</a:t>
            </a:r>
            <a:r>
              <a:rPr lang="en-US" sz="2200" i="1" baseline="-25000">
                <a:solidFill>
                  <a:srgbClr val="FF6600"/>
                </a:solidFill>
                <a:latin typeface="Comic Sans MS" pitchFamily="66" charset="0"/>
                <a:sym typeface="WP IconicSymbolsA" pitchFamily="2" charset="2"/>
              </a:rPr>
              <a:t>4</a:t>
            </a:r>
            <a:r>
              <a:rPr lang="en-US" sz="2200" i="1" baseline="30000">
                <a:solidFill>
                  <a:srgbClr val="FF6600"/>
                </a:solidFill>
                <a:latin typeface="Comic Sans MS" pitchFamily="66" charset="0"/>
                <a:sym typeface="WP IconicSymbolsA" pitchFamily="2" charset="2"/>
              </a:rPr>
              <a:t>2-</a:t>
            </a:r>
            <a:r>
              <a:rPr lang="en-US" sz="2200" i="1">
                <a:solidFill>
                  <a:srgbClr val="FF6600"/>
                </a:solidFill>
                <a:latin typeface="Comic Sans MS" pitchFamily="66" charset="0"/>
                <a:sym typeface="WP IconicSymbolsA" pitchFamily="2" charset="2"/>
              </a:rPr>
              <a:t> + H</a:t>
            </a:r>
            <a:r>
              <a:rPr lang="en-US" sz="2200" i="1" baseline="30000">
                <a:solidFill>
                  <a:srgbClr val="FF6600"/>
                </a:solidFill>
                <a:latin typeface="Comic Sans MS" pitchFamily="66" charset="0"/>
                <a:sym typeface="WP IconicSymbolsA" pitchFamily="2" charset="2"/>
              </a:rPr>
              <a:t>+</a:t>
            </a:r>
          </a:p>
          <a:p>
            <a:pPr eaLnBrk="0" hangingPunct="0">
              <a:spcBef>
                <a:spcPts val="600"/>
              </a:spcBef>
            </a:pPr>
            <a:r>
              <a:rPr lang="en-US" sz="2200">
                <a:solidFill>
                  <a:srgbClr val="FFFF00"/>
                </a:solidFill>
                <a:latin typeface="Comic Sans MS" pitchFamily="66" charset="0"/>
              </a:rPr>
              <a:t>Pyrite + air + water </a:t>
            </a:r>
            <a:r>
              <a:rPr lang="en-US" sz="2200">
                <a:solidFill>
                  <a:srgbClr val="FFFF00"/>
                </a:solidFill>
                <a:latin typeface="Comic Sans MS" pitchFamily="66" charset="0"/>
                <a:sym typeface="WP IconicSymbolsA" pitchFamily="2" charset="2"/>
              </a:rPr>
              <a:t> acid ferric sulfate soln</a:t>
            </a:r>
          </a:p>
          <a:p>
            <a:pPr eaLnBrk="0" hangingPunct="0">
              <a:spcBef>
                <a:spcPts val="600"/>
              </a:spcBef>
            </a:pPr>
            <a:r>
              <a:rPr lang="en-US" sz="2200" i="1">
                <a:solidFill>
                  <a:srgbClr val="FF6600"/>
                </a:solidFill>
                <a:latin typeface="Comic Sans MS" pitchFamily="66" charset="0"/>
                <a:sym typeface="WP IconicSymbolsA" pitchFamily="2" charset="2"/>
              </a:rPr>
              <a:t>Fe</a:t>
            </a:r>
            <a:r>
              <a:rPr lang="en-US" sz="2200" i="1" baseline="30000">
                <a:solidFill>
                  <a:srgbClr val="FF6600"/>
                </a:solidFill>
                <a:latin typeface="Comic Sans MS" pitchFamily="66" charset="0"/>
                <a:sym typeface="WP IconicSymbolsA" pitchFamily="2" charset="2"/>
              </a:rPr>
              <a:t>3+</a:t>
            </a:r>
            <a:r>
              <a:rPr lang="en-US" sz="2200" i="1">
                <a:solidFill>
                  <a:srgbClr val="FF6600"/>
                </a:solidFill>
                <a:latin typeface="Comic Sans MS" pitchFamily="66" charset="0"/>
                <a:sym typeface="WP IconicSymbolsA" pitchFamily="2" charset="2"/>
              </a:rPr>
              <a:t> + </a:t>
            </a:r>
            <a:r>
              <a:rPr lang="en-US" sz="2200" i="1">
                <a:solidFill>
                  <a:srgbClr val="FF6600"/>
                </a:solidFill>
                <a:latin typeface="Comic Sans MS" pitchFamily="66" charset="0"/>
              </a:rPr>
              <a:t>2H</a:t>
            </a:r>
            <a:r>
              <a:rPr lang="en-US" sz="2200" i="1" baseline="-25000">
                <a:solidFill>
                  <a:srgbClr val="FF6600"/>
                </a:solidFill>
                <a:latin typeface="Comic Sans MS" pitchFamily="66" charset="0"/>
              </a:rPr>
              <a:t>2</a:t>
            </a:r>
            <a:r>
              <a:rPr lang="en-US" sz="2200" i="1">
                <a:solidFill>
                  <a:srgbClr val="FF6600"/>
                </a:solidFill>
                <a:latin typeface="Comic Sans MS" pitchFamily="66" charset="0"/>
              </a:rPr>
              <a:t>O </a:t>
            </a:r>
            <a:r>
              <a:rPr lang="en-US" sz="2200" i="1">
                <a:solidFill>
                  <a:srgbClr val="FF6600"/>
                </a:solidFill>
                <a:latin typeface="Comic Sans MS" pitchFamily="66" charset="0"/>
                <a:sym typeface="WP IconicSymbolsA" pitchFamily="2" charset="2"/>
              </a:rPr>
              <a:t> Fe(OH)</a:t>
            </a:r>
            <a:r>
              <a:rPr lang="en-US" sz="2200" i="1" baseline="-25000">
                <a:solidFill>
                  <a:srgbClr val="FF6600"/>
                </a:solidFill>
                <a:latin typeface="Comic Sans MS" pitchFamily="66" charset="0"/>
                <a:sym typeface="WP IconicSymbolsA" pitchFamily="2" charset="2"/>
              </a:rPr>
              <a:t>2</a:t>
            </a:r>
            <a:r>
              <a:rPr lang="en-US" sz="2200" i="1" baseline="30000">
                <a:solidFill>
                  <a:srgbClr val="FF6600"/>
                </a:solidFill>
                <a:latin typeface="Comic Sans MS" pitchFamily="66" charset="0"/>
                <a:sym typeface="WP IconicSymbolsA" pitchFamily="2" charset="2"/>
              </a:rPr>
              <a:t>+</a:t>
            </a:r>
            <a:r>
              <a:rPr lang="en-US" sz="2200" i="1">
                <a:solidFill>
                  <a:srgbClr val="FF6600"/>
                </a:solidFill>
                <a:latin typeface="Comic Sans MS" pitchFamily="66" charset="0"/>
                <a:sym typeface="WP IconicSymbolsA" pitchFamily="2" charset="2"/>
              </a:rPr>
              <a:t> + 2H</a:t>
            </a:r>
            <a:r>
              <a:rPr lang="en-US" sz="2200" i="1" baseline="30000">
                <a:solidFill>
                  <a:srgbClr val="FF6600"/>
                </a:solidFill>
                <a:latin typeface="Comic Sans MS" pitchFamily="66" charset="0"/>
                <a:sym typeface="WP IconicSymbolsA" pitchFamily="2" charset="2"/>
              </a:rPr>
              <a:t>+</a:t>
            </a:r>
            <a:endParaRPr lang="en-US" sz="2200" i="1">
              <a:solidFill>
                <a:srgbClr val="FF6600"/>
              </a:solidFill>
              <a:latin typeface="Comic Sans MS" pitchFamily="66" charset="0"/>
              <a:sym typeface="WP IconicSymbolsA" pitchFamily="2" charset="2"/>
            </a:endParaRPr>
          </a:p>
          <a:p>
            <a:pPr eaLnBrk="0" hangingPunct="0">
              <a:spcBef>
                <a:spcPts val="600"/>
              </a:spcBef>
            </a:pPr>
            <a:r>
              <a:rPr lang="en-US" sz="2200">
                <a:solidFill>
                  <a:srgbClr val="FFFF00"/>
                </a:solidFill>
                <a:latin typeface="Comic Sans MS" pitchFamily="66" charset="0"/>
                <a:sym typeface="WP IconicSymbolsA" pitchFamily="2" charset="2"/>
              </a:rPr>
              <a:t>Hydrolysis of acid ferric sulfate soln</a:t>
            </a:r>
          </a:p>
          <a:p>
            <a:pPr eaLnBrk="0" hangingPunct="0">
              <a:spcBef>
                <a:spcPts val="600"/>
              </a:spcBef>
            </a:pPr>
            <a:r>
              <a:rPr lang="en-US" sz="2200">
                <a:solidFill>
                  <a:srgbClr val="FF6600"/>
                </a:solidFill>
                <a:latin typeface="Comic Sans MS" pitchFamily="66" charset="0"/>
              </a:rPr>
              <a:t>FeS</a:t>
            </a:r>
            <a:r>
              <a:rPr lang="en-US" sz="2200" baseline="-25000">
                <a:solidFill>
                  <a:srgbClr val="FF6600"/>
                </a:solidFill>
                <a:latin typeface="Comic Sans MS" pitchFamily="66" charset="0"/>
              </a:rPr>
              <a:t>2</a:t>
            </a:r>
            <a:r>
              <a:rPr lang="en-US" sz="2200">
                <a:solidFill>
                  <a:srgbClr val="FF6600"/>
                </a:solidFill>
                <a:latin typeface="Comic Sans MS" pitchFamily="66" charset="0"/>
              </a:rPr>
              <a:t> + 3.75O</a:t>
            </a:r>
            <a:r>
              <a:rPr lang="en-US" sz="2200" baseline="-25000">
                <a:solidFill>
                  <a:srgbClr val="FF6600"/>
                </a:solidFill>
                <a:latin typeface="Comic Sans MS" pitchFamily="66" charset="0"/>
              </a:rPr>
              <a:t>2</a:t>
            </a:r>
            <a:r>
              <a:rPr lang="en-US" sz="2200">
                <a:solidFill>
                  <a:srgbClr val="FF6600"/>
                </a:solidFill>
                <a:latin typeface="Comic Sans MS" pitchFamily="66" charset="0"/>
              </a:rPr>
              <a:t> + 2.5H</a:t>
            </a:r>
            <a:r>
              <a:rPr lang="en-US" sz="2200" baseline="-25000">
                <a:solidFill>
                  <a:srgbClr val="FF6600"/>
                </a:solidFill>
                <a:latin typeface="Comic Sans MS" pitchFamily="66" charset="0"/>
              </a:rPr>
              <a:t>2</a:t>
            </a:r>
            <a:r>
              <a:rPr lang="en-US" sz="2200">
                <a:solidFill>
                  <a:srgbClr val="FF6600"/>
                </a:solidFill>
                <a:latin typeface="Comic Sans MS" pitchFamily="66" charset="0"/>
              </a:rPr>
              <a:t>O </a:t>
            </a:r>
            <a:r>
              <a:rPr lang="en-US" sz="2200">
                <a:solidFill>
                  <a:srgbClr val="FF6600"/>
                </a:solidFill>
                <a:latin typeface="Comic Sans MS" pitchFamily="66" charset="0"/>
                <a:sym typeface="WP IconicSymbolsA" pitchFamily="2" charset="2"/>
              </a:rPr>
              <a:t> Fe(OH)</a:t>
            </a:r>
            <a:r>
              <a:rPr lang="en-US" sz="2200" baseline="-25000">
                <a:solidFill>
                  <a:srgbClr val="FF6600"/>
                </a:solidFill>
                <a:latin typeface="Comic Sans MS" pitchFamily="66" charset="0"/>
                <a:sym typeface="WP IconicSymbolsA" pitchFamily="2" charset="2"/>
              </a:rPr>
              <a:t>2</a:t>
            </a:r>
            <a:r>
              <a:rPr lang="en-US" sz="2200" baseline="30000">
                <a:solidFill>
                  <a:srgbClr val="FF6600"/>
                </a:solidFill>
                <a:latin typeface="Comic Sans MS" pitchFamily="66" charset="0"/>
                <a:sym typeface="WP IconicSymbolsA" pitchFamily="2" charset="2"/>
              </a:rPr>
              <a:t>+</a:t>
            </a:r>
            <a:r>
              <a:rPr lang="en-US" sz="2200">
                <a:solidFill>
                  <a:srgbClr val="FF6600"/>
                </a:solidFill>
                <a:latin typeface="Comic Sans MS" pitchFamily="66" charset="0"/>
                <a:sym typeface="WP IconicSymbolsA" pitchFamily="2" charset="2"/>
              </a:rPr>
              <a:t> + 2SO</a:t>
            </a:r>
            <a:r>
              <a:rPr lang="en-US" sz="2200" baseline="-25000">
                <a:solidFill>
                  <a:srgbClr val="FF6600"/>
                </a:solidFill>
                <a:latin typeface="Comic Sans MS" pitchFamily="66" charset="0"/>
                <a:sym typeface="WP IconicSymbolsA" pitchFamily="2" charset="2"/>
              </a:rPr>
              <a:t>4</a:t>
            </a:r>
            <a:r>
              <a:rPr lang="en-US" sz="2200" baseline="30000">
                <a:solidFill>
                  <a:srgbClr val="FF6600"/>
                </a:solidFill>
                <a:latin typeface="Comic Sans MS" pitchFamily="66" charset="0"/>
                <a:sym typeface="WP IconicSymbolsA" pitchFamily="2" charset="2"/>
              </a:rPr>
              <a:t>2-</a:t>
            </a:r>
            <a:r>
              <a:rPr lang="en-US" sz="2200">
                <a:solidFill>
                  <a:srgbClr val="FF6600"/>
                </a:solidFill>
                <a:latin typeface="Comic Sans MS" pitchFamily="66" charset="0"/>
                <a:sym typeface="WP IconicSymbolsA" pitchFamily="2" charset="2"/>
              </a:rPr>
              <a:t> + 3H</a:t>
            </a:r>
            <a:r>
              <a:rPr lang="en-US" sz="2200" baseline="30000">
                <a:solidFill>
                  <a:srgbClr val="FF6600"/>
                </a:solidFill>
                <a:latin typeface="Comic Sans MS" pitchFamily="66" charset="0"/>
                <a:sym typeface="WP IconicSymbolsA" pitchFamily="2" charset="2"/>
              </a:rPr>
              <a:t>+</a:t>
            </a:r>
          </a:p>
          <a:p>
            <a:pPr eaLnBrk="0" hangingPunct="0">
              <a:spcBef>
                <a:spcPts val="600"/>
              </a:spcBef>
            </a:pPr>
            <a:r>
              <a:rPr lang="en-US" sz="2200">
                <a:solidFill>
                  <a:srgbClr val="FFFF00"/>
                </a:solidFill>
                <a:latin typeface="Comic Sans MS" pitchFamily="66" charset="0"/>
              </a:rPr>
              <a:t>Pyrite + air + water </a:t>
            </a:r>
            <a:r>
              <a:rPr lang="en-US" sz="2200">
                <a:solidFill>
                  <a:srgbClr val="FFFF00"/>
                </a:solidFill>
                <a:latin typeface="Comic Sans MS" pitchFamily="66" charset="0"/>
                <a:sym typeface="WP IconicSymbolsA" pitchFamily="2" charset="2"/>
              </a:rPr>
              <a:t> hydrolyzed ferric sulfate soln</a:t>
            </a:r>
          </a:p>
          <a:p>
            <a:pPr eaLnBrk="0" hangingPunct="0">
              <a:spcBef>
                <a:spcPts val="600"/>
              </a:spcBef>
            </a:pPr>
            <a:endParaRPr lang="en-US" sz="2200">
              <a:solidFill>
                <a:srgbClr val="FF9900"/>
              </a:solidFill>
              <a:latin typeface="Comic Sans MS" pitchFamily="66" charset="0"/>
            </a:endParaRPr>
          </a:p>
          <a:p>
            <a:pPr eaLnBrk="0" hangingPunct="0">
              <a:spcBef>
                <a:spcPts val="600"/>
              </a:spcBef>
            </a:pPr>
            <a:r>
              <a:rPr lang="en-US" sz="2200">
                <a:solidFill>
                  <a:srgbClr val="FF6600"/>
                </a:solidFill>
                <a:latin typeface="Comic Sans MS" pitchFamily="66" charset="0"/>
              </a:rPr>
              <a:t>FeS</a:t>
            </a:r>
            <a:r>
              <a:rPr lang="en-US" sz="2200" baseline="-25000">
                <a:solidFill>
                  <a:srgbClr val="FF6600"/>
                </a:solidFill>
                <a:latin typeface="Comic Sans MS" pitchFamily="66" charset="0"/>
              </a:rPr>
              <a:t>2</a:t>
            </a:r>
            <a:r>
              <a:rPr lang="en-US" sz="2200">
                <a:solidFill>
                  <a:srgbClr val="FF6600"/>
                </a:solidFill>
                <a:latin typeface="Comic Sans MS" pitchFamily="66" charset="0"/>
              </a:rPr>
              <a:t> + 3.75O</a:t>
            </a:r>
            <a:r>
              <a:rPr lang="en-US" sz="2200" baseline="-25000">
                <a:solidFill>
                  <a:srgbClr val="FF6600"/>
                </a:solidFill>
                <a:latin typeface="Comic Sans MS" pitchFamily="66" charset="0"/>
              </a:rPr>
              <a:t>2</a:t>
            </a:r>
            <a:r>
              <a:rPr lang="en-US" sz="2200">
                <a:solidFill>
                  <a:srgbClr val="FF6600"/>
                </a:solidFill>
                <a:latin typeface="Comic Sans MS" pitchFamily="66" charset="0"/>
              </a:rPr>
              <a:t> + 3.5H</a:t>
            </a:r>
            <a:r>
              <a:rPr lang="en-US" sz="2200" baseline="-25000">
                <a:solidFill>
                  <a:srgbClr val="FF6600"/>
                </a:solidFill>
                <a:latin typeface="Comic Sans MS" pitchFamily="66" charset="0"/>
              </a:rPr>
              <a:t>2</a:t>
            </a:r>
            <a:r>
              <a:rPr lang="en-US" sz="2200">
                <a:solidFill>
                  <a:srgbClr val="FF6600"/>
                </a:solidFill>
                <a:latin typeface="Comic Sans MS" pitchFamily="66" charset="0"/>
              </a:rPr>
              <a:t>O </a:t>
            </a:r>
            <a:r>
              <a:rPr lang="en-US" sz="2200">
                <a:solidFill>
                  <a:srgbClr val="FF6600"/>
                </a:solidFill>
                <a:latin typeface="Comic Sans MS" pitchFamily="66" charset="0"/>
                <a:sym typeface="WP IconicSymbolsA" pitchFamily="2" charset="2"/>
              </a:rPr>
              <a:t> Fe(OH)</a:t>
            </a:r>
            <a:r>
              <a:rPr lang="en-US" sz="2200" baseline="-25000">
                <a:solidFill>
                  <a:srgbClr val="FF6600"/>
                </a:solidFill>
                <a:latin typeface="Comic Sans MS" pitchFamily="66" charset="0"/>
                <a:sym typeface="WP IconicSymbolsA" pitchFamily="2" charset="2"/>
              </a:rPr>
              <a:t>3(s)</a:t>
            </a:r>
            <a:r>
              <a:rPr lang="en-US" sz="2200">
                <a:solidFill>
                  <a:srgbClr val="FF6600"/>
                </a:solidFill>
                <a:latin typeface="Comic Sans MS" pitchFamily="66" charset="0"/>
                <a:sym typeface="WP IconicSymbolsA" pitchFamily="2" charset="2"/>
              </a:rPr>
              <a:t> + 2SO</a:t>
            </a:r>
            <a:r>
              <a:rPr lang="en-US" sz="2200" baseline="-25000">
                <a:solidFill>
                  <a:srgbClr val="FF6600"/>
                </a:solidFill>
                <a:latin typeface="Comic Sans MS" pitchFamily="66" charset="0"/>
                <a:sym typeface="WP IconicSymbolsA" pitchFamily="2" charset="2"/>
              </a:rPr>
              <a:t>4</a:t>
            </a:r>
            <a:r>
              <a:rPr lang="en-US" sz="2200" baseline="30000">
                <a:solidFill>
                  <a:srgbClr val="FF6600"/>
                </a:solidFill>
                <a:latin typeface="Comic Sans MS" pitchFamily="66" charset="0"/>
                <a:sym typeface="WP IconicSymbolsA" pitchFamily="2" charset="2"/>
              </a:rPr>
              <a:t>2-</a:t>
            </a:r>
            <a:r>
              <a:rPr lang="en-US" sz="2200">
                <a:solidFill>
                  <a:srgbClr val="FF6600"/>
                </a:solidFill>
                <a:latin typeface="Comic Sans MS" pitchFamily="66" charset="0"/>
                <a:sym typeface="WP IconicSymbolsA" pitchFamily="2" charset="2"/>
              </a:rPr>
              <a:t> + 4H</a:t>
            </a:r>
            <a:r>
              <a:rPr lang="en-US" sz="2200" baseline="30000">
                <a:solidFill>
                  <a:srgbClr val="FF6600"/>
                </a:solidFill>
                <a:latin typeface="Comic Sans MS" pitchFamily="66" charset="0"/>
                <a:sym typeface="WP IconicSymbolsA" pitchFamily="2" charset="2"/>
              </a:rPr>
              <a:t>+</a:t>
            </a:r>
          </a:p>
          <a:p>
            <a:pPr eaLnBrk="0" hangingPunct="0">
              <a:spcBef>
                <a:spcPts val="600"/>
              </a:spcBef>
            </a:pPr>
            <a:r>
              <a:rPr lang="en-US" sz="2200">
                <a:solidFill>
                  <a:srgbClr val="FFFF00"/>
                </a:solidFill>
                <a:latin typeface="Comic Sans MS" pitchFamily="66" charset="0"/>
                <a:sym typeface="WP IconicSymbolsA" pitchFamily="2" charset="2"/>
              </a:rPr>
              <a:t>Pyrite + air + water      iron ppt + sulfuric acid </a:t>
            </a:r>
            <a:endParaRPr lang="en-US" sz="2200">
              <a:solidFill>
                <a:srgbClr val="FF6600"/>
              </a:solidFill>
              <a:latin typeface="Comic Sans MS" pitchFamily="66" charset="0"/>
              <a:sym typeface="WP IconicSymbolsA" pitchFamily="2" charset="2"/>
            </a:endParaRPr>
          </a:p>
          <a:p>
            <a:pPr eaLnBrk="0" hangingPunct="0">
              <a:spcBef>
                <a:spcPct val="50000"/>
              </a:spcBef>
            </a:pPr>
            <a:endParaRPr lang="en-US" sz="4400" baseline="30000">
              <a:solidFill>
                <a:srgbClr val="FFFF00"/>
              </a:solidFill>
              <a:latin typeface="Comic Sans MS" pitchFamily="66" charset="0"/>
              <a:sym typeface="WP IconicSymbolsA"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3">
                                            <p:txEl>
                                              <p:pRg st="0" end="0"/>
                                            </p:txEl>
                                          </p:spTgt>
                                        </p:tgtEl>
                                        <p:attrNameLst>
                                          <p:attrName>style.visibility</p:attrName>
                                        </p:attrNameLst>
                                      </p:cBhvr>
                                      <p:to>
                                        <p:strVal val="visible"/>
                                      </p:to>
                                    </p:set>
                                    <p:animEffect transition="in" filter="fade">
                                      <p:cBhvr>
                                        <p:cTn id="7" dur="250"/>
                                        <p:tgtEl>
                                          <p:spTgt spid="717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173">
                                            <p:txEl>
                                              <p:pRg st="1" end="1"/>
                                            </p:txEl>
                                          </p:spTgt>
                                        </p:tgtEl>
                                        <p:attrNameLst>
                                          <p:attrName>style.visibility</p:attrName>
                                        </p:attrNameLst>
                                      </p:cBhvr>
                                      <p:to>
                                        <p:strVal val="visible"/>
                                      </p:to>
                                    </p:set>
                                    <p:animEffect transition="in" filter="fade">
                                      <p:cBhvr>
                                        <p:cTn id="10" dur="250"/>
                                        <p:tgtEl>
                                          <p:spTgt spid="717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173">
                                            <p:txEl>
                                              <p:pRg st="2" end="2"/>
                                            </p:txEl>
                                          </p:spTgt>
                                        </p:tgtEl>
                                        <p:attrNameLst>
                                          <p:attrName>style.visibility</p:attrName>
                                        </p:attrNameLst>
                                      </p:cBhvr>
                                      <p:to>
                                        <p:strVal val="visible"/>
                                      </p:to>
                                    </p:set>
                                    <p:animEffect transition="in" filter="fade">
                                      <p:cBhvr>
                                        <p:cTn id="15" dur="250"/>
                                        <p:tgtEl>
                                          <p:spTgt spid="717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173">
                                            <p:txEl>
                                              <p:pRg st="3" end="3"/>
                                            </p:txEl>
                                          </p:spTgt>
                                        </p:tgtEl>
                                        <p:attrNameLst>
                                          <p:attrName>style.visibility</p:attrName>
                                        </p:attrNameLst>
                                      </p:cBhvr>
                                      <p:to>
                                        <p:strVal val="visible"/>
                                      </p:to>
                                    </p:set>
                                    <p:animEffect transition="in" filter="fade">
                                      <p:cBhvr>
                                        <p:cTn id="18" dur="250"/>
                                        <p:tgtEl>
                                          <p:spTgt spid="717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173">
                                            <p:txEl>
                                              <p:pRg st="4" end="4"/>
                                            </p:txEl>
                                          </p:spTgt>
                                        </p:tgtEl>
                                        <p:attrNameLst>
                                          <p:attrName>style.visibility</p:attrName>
                                        </p:attrNameLst>
                                      </p:cBhvr>
                                      <p:to>
                                        <p:strVal val="visible"/>
                                      </p:to>
                                    </p:set>
                                    <p:animEffect transition="in" filter="fade">
                                      <p:cBhvr>
                                        <p:cTn id="23" dur="250"/>
                                        <p:tgtEl>
                                          <p:spTgt spid="717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7173">
                                            <p:txEl>
                                              <p:pRg st="5" end="5"/>
                                            </p:txEl>
                                          </p:spTgt>
                                        </p:tgtEl>
                                        <p:attrNameLst>
                                          <p:attrName>style.visibility</p:attrName>
                                        </p:attrNameLst>
                                      </p:cBhvr>
                                      <p:to>
                                        <p:strVal val="visible"/>
                                      </p:to>
                                    </p:set>
                                    <p:animEffect transition="in" filter="fade">
                                      <p:cBhvr>
                                        <p:cTn id="26" dur="250"/>
                                        <p:tgtEl>
                                          <p:spTgt spid="717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173">
                                            <p:txEl>
                                              <p:pRg st="6" end="6"/>
                                            </p:txEl>
                                          </p:spTgt>
                                        </p:tgtEl>
                                        <p:attrNameLst>
                                          <p:attrName>style.visibility</p:attrName>
                                        </p:attrNameLst>
                                      </p:cBhvr>
                                      <p:to>
                                        <p:strVal val="visible"/>
                                      </p:to>
                                    </p:set>
                                    <p:animEffect transition="in" filter="fade">
                                      <p:cBhvr>
                                        <p:cTn id="31" dur="250"/>
                                        <p:tgtEl>
                                          <p:spTgt spid="7173">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7173">
                                            <p:txEl>
                                              <p:pRg st="7" end="7"/>
                                            </p:txEl>
                                          </p:spTgt>
                                        </p:tgtEl>
                                        <p:attrNameLst>
                                          <p:attrName>style.visibility</p:attrName>
                                        </p:attrNameLst>
                                      </p:cBhvr>
                                      <p:to>
                                        <p:strVal val="visible"/>
                                      </p:to>
                                    </p:set>
                                    <p:animEffect transition="in" filter="fade">
                                      <p:cBhvr>
                                        <p:cTn id="34" dur="250"/>
                                        <p:tgtEl>
                                          <p:spTgt spid="717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173">
                                            <p:txEl>
                                              <p:pRg st="8" end="8"/>
                                            </p:txEl>
                                          </p:spTgt>
                                        </p:tgtEl>
                                        <p:attrNameLst>
                                          <p:attrName>style.visibility</p:attrName>
                                        </p:attrNameLst>
                                      </p:cBhvr>
                                      <p:to>
                                        <p:strVal val="visible"/>
                                      </p:to>
                                    </p:set>
                                    <p:animEffect transition="in" filter="fade">
                                      <p:cBhvr>
                                        <p:cTn id="39" dur="250"/>
                                        <p:tgtEl>
                                          <p:spTgt spid="7173">
                                            <p:txEl>
                                              <p:pRg st="8" end="8"/>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7173">
                                            <p:txEl>
                                              <p:pRg st="9" end="9"/>
                                            </p:txEl>
                                          </p:spTgt>
                                        </p:tgtEl>
                                        <p:attrNameLst>
                                          <p:attrName>style.visibility</p:attrName>
                                        </p:attrNameLst>
                                      </p:cBhvr>
                                      <p:to>
                                        <p:strVal val="visible"/>
                                      </p:to>
                                    </p:set>
                                    <p:animEffect transition="in" filter="fade">
                                      <p:cBhvr>
                                        <p:cTn id="42" dur="250"/>
                                        <p:tgtEl>
                                          <p:spTgt spid="717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173">
                                            <p:txEl>
                                              <p:pRg st="11" end="11"/>
                                            </p:txEl>
                                          </p:spTgt>
                                        </p:tgtEl>
                                        <p:attrNameLst>
                                          <p:attrName>style.visibility</p:attrName>
                                        </p:attrNameLst>
                                      </p:cBhvr>
                                      <p:to>
                                        <p:strVal val="visible"/>
                                      </p:to>
                                    </p:set>
                                    <p:animEffect transition="in" filter="fade">
                                      <p:cBhvr>
                                        <p:cTn id="47" dur="250"/>
                                        <p:tgtEl>
                                          <p:spTgt spid="7173">
                                            <p:txEl>
                                              <p:pRg st="11" end="11"/>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7173">
                                            <p:txEl>
                                              <p:pRg st="12" end="12"/>
                                            </p:txEl>
                                          </p:spTgt>
                                        </p:tgtEl>
                                        <p:attrNameLst>
                                          <p:attrName>style.visibility</p:attrName>
                                        </p:attrNameLst>
                                      </p:cBhvr>
                                      <p:to>
                                        <p:strVal val="visible"/>
                                      </p:to>
                                    </p:set>
                                    <p:animEffect transition="in" filter="fade">
                                      <p:cBhvr>
                                        <p:cTn id="50" dur="250"/>
                                        <p:tgtEl>
                                          <p:spTgt spid="717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8305800" cy="1143000"/>
          </a:xfrm>
        </p:spPr>
        <p:txBody>
          <a:bodyPr/>
          <a:lstStyle/>
          <a:p>
            <a:pPr>
              <a:defRPr/>
            </a:pPr>
            <a:r>
              <a:rPr lang="en-US" sz="3600" b="0" i="1" dirty="0" smtClean="0">
                <a:solidFill>
                  <a:srgbClr val="FFFF00"/>
                </a:solidFill>
                <a:latin typeface="Times New Roman" pitchFamily="18" charset="0"/>
                <a:cs typeface="Times New Roman" pitchFamily="18" charset="0"/>
              </a:rPr>
              <a:t>Example 1: Can we predict water chemistry from pyrite oxidation?</a:t>
            </a:r>
            <a:endParaRPr lang="en-US" sz="3600" b="0" i="1" dirty="0">
              <a:solidFill>
                <a:srgbClr val="FFFF00"/>
              </a:solidFill>
              <a:latin typeface="Times New Roman" pitchFamily="18" charset="0"/>
              <a:cs typeface="Times New Roman" pitchFamily="18" charset="0"/>
            </a:endParaRPr>
          </a:p>
        </p:txBody>
      </p:sp>
      <p:sp>
        <p:nvSpPr>
          <p:cNvPr id="3" name="Content Placeholder 2"/>
          <p:cNvSpPr>
            <a:spLocks noGrp="1"/>
          </p:cNvSpPr>
          <p:nvPr>
            <p:ph idx="1"/>
          </p:nvPr>
        </p:nvSpPr>
        <p:spPr>
          <a:xfrm>
            <a:off x="914400" y="1295400"/>
            <a:ext cx="8077200" cy="5867400"/>
          </a:xfrm>
        </p:spPr>
        <p:txBody>
          <a:bodyPr/>
          <a:lstStyle/>
          <a:p>
            <a:pPr>
              <a:buClr>
                <a:srgbClr val="FFFF00"/>
              </a:buClr>
              <a:buSzPct val="105000"/>
              <a:buFont typeface="Arial" pitchFamily="34" charset="0"/>
              <a:buChar char="•"/>
              <a:defRPr/>
            </a:pPr>
            <a:r>
              <a:rPr lang="en-US" dirty="0" smtClean="0">
                <a:solidFill>
                  <a:srgbClr val="FFFF00"/>
                </a:solidFill>
                <a:latin typeface="Comic Sans MS" pitchFamily="66" charset="0"/>
              </a:rPr>
              <a:t>Yes, </a:t>
            </a:r>
            <a:r>
              <a:rPr lang="en-US" u="sng" dirty="0" smtClean="0">
                <a:solidFill>
                  <a:srgbClr val="FFFF00"/>
                </a:solidFill>
                <a:latin typeface="Comic Sans MS" pitchFamily="66" charset="0"/>
              </a:rPr>
              <a:t>BUT ONLY IF</a:t>
            </a:r>
          </a:p>
          <a:p>
            <a:pPr lvl="1">
              <a:buClr>
                <a:srgbClr val="FFFF00"/>
              </a:buClr>
              <a:buSzPct val="105000"/>
              <a:buFont typeface="Arial" pitchFamily="34" charset="0"/>
              <a:buChar char="•"/>
              <a:defRPr/>
            </a:pPr>
            <a:r>
              <a:rPr lang="en-US" sz="2600" dirty="0" smtClean="0">
                <a:solidFill>
                  <a:srgbClr val="FFFF00"/>
                </a:solidFill>
                <a:latin typeface="Comic Sans MS" pitchFamily="66" charset="0"/>
              </a:rPr>
              <a:t>We know how much pyrite has oxidized</a:t>
            </a:r>
          </a:p>
          <a:p>
            <a:pPr lvl="1">
              <a:buClr>
                <a:srgbClr val="FFFF00"/>
              </a:buClr>
              <a:buSzPct val="105000"/>
              <a:buFont typeface="Arial" pitchFamily="34" charset="0"/>
              <a:buChar char="•"/>
              <a:defRPr/>
            </a:pPr>
            <a:r>
              <a:rPr lang="en-US" sz="2600" dirty="0" smtClean="0">
                <a:solidFill>
                  <a:srgbClr val="FFFF00"/>
                </a:solidFill>
                <a:latin typeface="Comic Sans MS" pitchFamily="66" charset="0"/>
              </a:rPr>
              <a:t>We assume an unlimited supply of O</a:t>
            </a:r>
            <a:r>
              <a:rPr lang="en-US" sz="2600" baseline="-25000" dirty="0" smtClean="0">
                <a:solidFill>
                  <a:srgbClr val="FFFF00"/>
                </a:solidFill>
                <a:latin typeface="Comic Sans MS" pitchFamily="66" charset="0"/>
              </a:rPr>
              <a:t>2</a:t>
            </a:r>
            <a:endParaRPr lang="en-US" sz="2600" dirty="0" smtClean="0">
              <a:solidFill>
                <a:srgbClr val="FFFF00"/>
              </a:solidFill>
              <a:latin typeface="Comic Sans MS" pitchFamily="66" charset="0"/>
            </a:endParaRPr>
          </a:p>
          <a:p>
            <a:pPr lvl="1">
              <a:buClr>
                <a:srgbClr val="FFFF00"/>
              </a:buClr>
              <a:buSzPct val="105000"/>
              <a:buFont typeface="Arial" pitchFamily="34" charset="0"/>
              <a:buChar char="•"/>
              <a:defRPr/>
            </a:pPr>
            <a:r>
              <a:rPr lang="en-US" sz="2600" dirty="0" smtClean="0">
                <a:solidFill>
                  <a:srgbClr val="FFFF00"/>
                </a:solidFill>
                <a:latin typeface="Comic Sans MS" pitchFamily="66" charset="0"/>
              </a:rPr>
              <a:t>We assume equilibrium solution speciation</a:t>
            </a:r>
          </a:p>
          <a:p>
            <a:pPr lvl="1">
              <a:buClr>
                <a:srgbClr val="FFFF00"/>
              </a:buClr>
              <a:buSzPct val="105000"/>
              <a:buFont typeface="Arial" pitchFamily="34" charset="0"/>
              <a:buChar char="•"/>
              <a:defRPr/>
            </a:pPr>
            <a:r>
              <a:rPr lang="en-US" sz="2600" dirty="0" smtClean="0">
                <a:solidFill>
                  <a:srgbClr val="FFFF00"/>
                </a:solidFill>
                <a:latin typeface="Comic Sans MS" pitchFamily="66" charset="0"/>
              </a:rPr>
              <a:t>We only consider initial/final states, not intermediate states that require knowledge of reaction rates</a:t>
            </a:r>
          </a:p>
          <a:p>
            <a:pPr lvl="1">
              <a:buClr>
                <a:srgbClr val="FFFF00"/>
              </a:buClr>
              <a:buSzPct val="105000"/>
              <a:buFont typeface="Arial" pitchFamily="34" charset="0"/>
              <a:buChar char="•"/>
              <a:defRPr/>
            </a:pPr>
            <a:r>
              <a:rPr lang="en-US" sz="2600" dirty="0" smtClean="0">
                <a:solidFill>
                  <a:srgbClr val="FFFF00"/>
                </a:solidFill>
                <a:latin typeface="Comic Sans MS" pitchFamily="66" charset="0"/>
              </a:rPr>
              <a:t>We assume no other minerals are reacting</a:t>
            </a:r>
          </a:p>
          <a:p>
            <a:pPr>
              <a:buClr>
                <a:srgbClr val="FFFF00"/>
              </a:buClr>
              <a:buSzPct val="105000"/>
              <a:buFont typeface="Arial" pitchFamily="34" charset="0"/>
              <a:buChar char="•"/>
              <a:defRPr/>
            </a:pPr>
            <a:r>
              <a:rPr lang="en-US" sz="2400" dirty="0" smtClean="0">
                <a:solidFill>
                  <a:srgbClr val="FFFF00"/>
                </a:solidFill>
                <a:latin typeface="Comic Sans MS" pitchFamily="66" charset="0"/>
              </a:rPr>
              <a:t>Are these assumptions technically correct? </a:t>
            </a:r>
          </a:p>
          <a:p>
            <a:pPr lvl="1">
              <a:buClr>
                <a:srgbClr val="FFFF00"/>
              </a:buClr>
              <a:buSzPct val="105000"/>
              <a:buFont typeface="Arial" pitchFamily="34" charset="0"/>
              <a:buChar char="•"/>
              <a:defRPr/>
            </a:pPr>
            <a:r>
              <a:rPr lang="en-US" sz="2000" dirty="0" smtClean="0">
                <a:solidFill>
                  <a:srgbClr val="FFFF00"/>
                </a:solidFill>
                <a:latin typeface="Comic Sans MS" pitchFamily="66" charset="0"/>
              </a:rPr>
              <a:t>No – but a few waters do approximate these conditions</a:t>
            </a:r>
          </a:p>
          <a:p>
            <a:pPr>
              <a:buClr>
                <a:srgbClr val="FFFF00"/>
              </a:buClr>
              <a:buSzPct val="105000"/>
              <a:buFont typeface="Arial" pitchFamily="34" charset="0"/>
              <a:buChar char="•"/>
              <a:defRPr/>
            </a:pPr>
            <a:r>
              <a:rPr lang="en-US" sz="2400" dirty="0" smtClean="0">
                <a:solidFill>
                  <a:srgbClr val="FF9900"/>
                </a:solidFill>
                <a:latin typeface="Comic Sans MS" pitchFamily="66" charset="0"/>
              </a:rPr>
              <a:t>We need actual water chemistry data with mass balances to know the amount of pyrite oxidized</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76200"/>
            <a:ext cx="8077200" cy="1752600"/>
          </a:xfrm>
        </p:spPr>
        <p:txBody>
          <a:bodyPr/>
          <a:lstStyle/>
          <a:p>
            <a:pPr>
              <a:defRPr/>
            </a:pPr>
            <a:r>
              <a:rPr lang="en-US" b="0" i="1" dirty="0" smtClean="0">
                <a:solidFill>
                  <a:srgbClr val="FF9900"/>
                </a:solidFill>
                <a:latin typeface="Times New Roman" pitchFamily="18" charset="0"/>
                <a:cs typeface="Times New Roman" pitchFamily="18" charset="0"/>
              </a:rPr>
              <a:t>Example 1.1 </a:t>
            </a:r>
            <a:r>
              <a:rPr lang="en-US" sz="3600" b="0" i="1" dirty="0" smtClean="0">
                <a:solidFill>
                  <a:srgbClr val="FF9900"/>
                </a:solidFill>
                <a:latin typeface="Times New Roman" pitchFamily="18" charset="0"/>
                <a:cs typeface="Times New Roman" pitchFamily="18" charset="0"/>
              </a:rPr>
              <a:t>Mass Balance Modeling</a:t>
            </a:r>
            <a:r>
              <a:rPr lang="en-US" b="0" i="1" dirty="0" smtClean="0">
                <a:solidFill>
                  <a:srgbClr val="FF9900"/>
                </a:solidFill>
                <a:latin typeface="Times New Roman" pitchFamily="18" charset="0"/>
                <a:cs typeface="Times New Roman" pitchFamily="18" charset="0"/>
              </a:rPr>
              <a:t> </a:t>
            </a:r>
            <a:r>
              <a:rPr lang="en-US" sz="3600" b="0" dirty="0" smtClean="0">
                <a:solidFill>
                  <a:srgbClr val="FFFF00"/>
                </a:solidFill>
                <a:latin typeface="Times New Roman" pitchFamily="18" charset="0"/>
                <a:cs typeface="Times New Roman" pitchFamily="18" charset="0"/>
              </a:rPr>
              <a:t>Pyrite oxidation with gypsum dissolution</a:t>
            </a:r>
            <a:endParaRPr lang="en-US" sz="3600" b="0" dirty="0">
              <a:solidFill>
                <a:srgbClr val="FFFF0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a:buClr>
                <a:srgbClr val="FFFF00"/>
              </a:buClr>
              <a:buSzPct val="111000"/>
              <a:buFont typeface="Arial" pitchFamily="34" charset="0"/>
              <a:buChar char="•"/>
              <a:defRPr/>
            </a:pPr>
            <a:r>
              <a:rPr lang="en-US" dirty="0">
                <a:solidFill>
                  <a:srgbClr val="FFFF00"/>
                </a:solidFill>
                <a:latin typeface="Comic Sans MS" pitchFamily="66" charset="0"/>
              </a:rPr>
              <a:t>I</a:t>
            </a:r>
            <a:r>
              <a:rPr lang="en-US" dirty="0" smtClean="0">
                <a:solidFill>
                  <a:srgbClr val="FFFF00"/>
                </a:solidFill>
                <a:latin typeface="Comic Sans MS" pitchFamily="66" charset="0"/>
              </a:rPr>
              <a:t>f a water analysis contains 480 mg/L SO</a:t>
            </a:r>
            <a:r>
              <a:rPr lang="en-US" baseline="-25000" dirty="0" smtClean="0">
                <a:solidFill>
                  <a:srgbClr val="FFFF00"/>
                </a:solidFill>
                <a:latin typeface="Comic Sans MS" pitchFamily="66" charset="0"/>
              </a:rPr>
              <a:t>4</a:t>
            </a:r>
            <a:r>
              <a:rPr lang="en-US" dirty="0" smtClean="0">
                <a:solidFill>
                  <a:srgbClr val="FFFF00"/>
                </a:solidFill>
                <a:latin typeface="Comic Sans MS" pitchFamily="66" charset="0"/>
              </a:rPr>
              <a:t> (5 </a:t>
            </a:r>
            <a:r>
              <a:rPr lang="en-US" dirty="0" err="1" smtClean="0">
                <a:solidFill>
                  <a:srgbClr val="FFFF00"/>
                </a:solidFill>
                <a:latin typeface="Comic Sans MS" pitchFamily="66" charset="0"/>
              </a:rPr>
              <a:t>mmol</a:t>
            </a:r>
            <a:r>
              <a:rPr lang="en-US" dirty="0" smtClean="0">
                <a:solidFill>
                  <a:srgbClr val="FFFF00"/>
                </a:solidFill>
                <a:latin typeface="Comic Sans MS" pitchFamily="66" charset="0"/>
              </a:rPr>
              <a:t>) and mass balances show that 75% came from pyrite oxidation and 25% from gypsum dissolution, </a:t>
            </a:r>
            <a:r>
              <a:rPr lang="en-US" u="sng" dirty="0" smtClean="0">
                <a:solidFill>
                  <a:srgbClr val="FFFF00"/>
                </a:solidFill>
                <a:latin typeface="Comic Sans MS" pitchFamily="66" charset="0"/>
              </a:rPr>
              <a:t>then</a:t>
            </a:r>
            <a:endParaRPr lang="en-US" dirty="0" smtClean="0">
              <a:solidFill>
                <a:srgbClr val="FFFF00"/>
              </a:solidFill>
              <a:latin typeface="Comic Sans MS" pitchFamily="66" charset="0"/>
            </a:endParaRPr>
          </a:p>
          <a:p>
            <a:pPr>
              <a:buClr>
                <a:srgbClr val="FFFF00"/>
              </a:buClr>
              <a:buSzPct val="111000"/>
              <a:buFont typeface="Arial" pitchFamily="34" charset="0"/>
              <a:buChar char="•"/>
              <a:defRPr/>
            </a:pPr>
            <a:r>
              <a:rPr lang="en-US" dirty="0" smtClean="0">
                <a:solidFill>
                  <a:srgbClr val="FFFF00"/>
                </a:solidFill>
                <a:latin typeface="Comic Sans MS" pitchFamily="66" charset="0"/>
              </a:rPr>
              <a:t>1.875 </a:t>
            </a:r>
            <a:r>
              <a:rPr lang="en-US" dirty="0" err="1" smtClean="0">
                <a:solidFill>
                  <a:srgbClr val="FFFF00"/>
                </a:solidFill>
                <a:latin typeface="Comic Sans MS" pitchFamily="66" charset="0"/>
              </a:rPr>
              <a:t>mmol</a:t>
            </a:r>
            <a:r>
              <a:rPr lang="en-US" dirty="0" smtClean="0">
                <a:solidFill>
                  <a:srgbClr val="FFFF00"/>
                </a:solidFill>
                <a:latin typeface="Comic Sans MS" pitchFamily="66" charset="0"/>
              </a:rPr>
              <a:t> of FeS</a:t>
            </a:r>
            <a:r>
              <a:rPr lang="en-US" baseline="-25000" dirty="0" smtClean="0">
                <a:solidFill>
                  <a:srgbClr val="FFFF00"/>
                </a:solidFill>
                <a:latin typeface="Comic Sans MS" pitchFamily="66" charset="0"/>
              </a:rPr>
              <a:t>2</a:t>
            </a:r>
            <a:r>
              <a:rPr lang="en-US" dirty="0" smtClean="0">
                <a:solidFill>
                  <a:srgbClr val="FFFF00"/>
                </a:solidFill>
                <a:latin typeface="Comic Sans MS" pitchFamily="66" charset="0"/>
              </a:rPr>
              <a:t> dissolved and</a:t>
            </a:r>
          </a:p>
          <a:p>
            <a:pPr>
              <a:buClr>
                <a:srgbClr val="FFFF00"/>
              </a:buClr>
              <a:buSzPct val="111000"/>
              <a:buFont typeface="Arial" pitchFamily="34" charset="0"/>
              <a:buChar char="•"/>
              <a:defRPr/>
            </a:pPr>
            <a:r>
              <a:rPr lang="en-US" dirty="0" smtClean="0">
                <a:solidFill>
                  <a:srgbClr val="FFFF00"/>
                </a:solidFill>
                <a:latin typeface="Comic Sans MS" pitchFamily="66" charset="0"/>
              </a:rPr>
              <a:t>1.25 </a:t>
            </a:r>
            <a:r>
              <a:rPr lang="en-US" dirty="0" err="1" smtClean="0">
                <a:solidFill>
                  <a:srgbClr val="FFFF00"/>
                </a:solidFill>
                <a:latin typeface="Comic Sans MS" pitchFamily="66" charset="0"/>
              </a:rPr>
              <a:t>mmol</a:t>
            </a:r>
            <a:r>
              <a:rPr lang="en-US" dirty="0" smtClean="0">
                <a:solidFill>
                  <a:srgbClr val="FFFF00"/>
                </a:solidFill>
                <a:latin typeface="Comic Sans MS" pitchFamily="66" charset="0"/>
              </a:rPr>
              <a:t> of CaSO</a:t>
            </a:r>
            <a:r>
              <a:rPr lang="en-US" baseline="-25000" dirty="0" smtClean="0">
                <a:solidFill>
                  <a:srgbClr val="FFFF00"/>
                </a:solidFill>
                <a:latin typeface="Comic Sans MS" pitchFamily="66" charset="0"/>
              </a:rPr>
              <a:t>4</a:t>
            </a:r>
            <a:r>
              <a:rPr lang="en-US" dirty="0" smtClean="0">
                <a:solidFill>
                  <a:srgbClr val="FFFF00"/>
                </a:solidFill>
                <a:latin typeface="Comic Sans MS" pitchFamily="66" charset="0"/>
              </a:rPr>
              <a:t>·2H</a:t>
            </a:r>
            <a:r>
              <a:rPr lang="en-US" baseline="-25000" dirty="0" smtClean="0">
                <a:solidFill>
                  <a:srgbClr val="FFFF00"/>
                </a:solidFill>
                <a:latin typeface="Comic Sans MS" pitchFamily="66" charset="0"/>
              </a:rPr>
              <a:t>2</a:t>
            </a:r>
            <a:r>
              <a:rPr lang="en-US" dirty="0" smtClean="0">
                <a:solidFill>
                  <a:srgbClr val="FFFF00"/>
                </a:solidFill>
                <a:latin typeface="Comic Sans MS" pitchFamily="66" charset="0"/>
              </a:rPr>
              <a:t>O dissolved</a:t>
            </a:r>
            <a:endParaRPr lang="en-US" dirty="0">
              <a:solidFill>
                <a:srgbClr val="FFFF00"/>
              </a:solidFill>
              <a:latin typeface="Comic Sans MS" pitchFamily="66"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ChangeArrowheads="1"/>
          </p:cNvSpPr>
          <p:nvPr/>
        </p:nvSpPr>
        <p:spPr bwMode="auto">
          <a:xfrm>
            <a:off x="3124200" y="2027238"/>
            <a:ext cx="6019800" cy="4584700"/>
          </a:xfrm>
          <a:prstGeom prst="rect">
            <a:avLst/>
          </a:prstGeom>
          <a:noFill/>
          <a:ln w="9525">
            <a:noFill/>
            <a:miter lim="800000"/>
            <a:headEnd/>
            <a:tailEnd/>
          </a:ln>
        </p:spPr>
        <p:txBody>
          <a:bodyPr anchor="ctr">
            <a:spAutoFit/>
          </a:bodyPr>
          <a:lstStyle/>
          <a:p>
            <a:pPr algn="just" eaLnBrk="0" hangingPunct="0">
              <a:spcAft>
                <a:spcPts val="1200"/>
              </a:spcAft>
            </a:pPr>
            <a:r>
              <a:rPr lang="en-GB" sz="1800">
                <a:solidFill>
                  <a:srgbClr val="FFFF00"/>
                </a:solidFill>
                <a:latin typeface="Arial" charset="0"/>
                <a:ea typeface="Times New Roman" pitchFamily="18" charset="0"/>
                <a:cs typeface="Arial" charset="0"/>
              </a:rPr>
              <a:t>Initial state = pure H</a:t>
            </a:r>
            <a:r>
              <a:rPr lang="en-GB" sz="1800" baseline="-25000">
                <a:solidFill>
                  <a:srgbClr val="FFFF00"/>
                </a:solidFill>
                <a:latin typeface="Arial" charset="0"/>
                <a:ea typeface="Times New Roman" pitchFamily="18" charset="0"/>
                <a:cs typeface="Arial" charset="0"/>
              </a:rPr>
              <a:t>2</a:t>
            </a:r>
            <a:r>
              <a:rPr lang="en-GB" sz="1800">
                <a:solidFill>
                  <a:srgbClr val="FFFF00"/>
                </a:solidFill>
                <a:latin typeface="Arial" charset="0"/>
                <a:ea typeface="Times New Roman" pitchFamily="18" charset="0"/>
                <a:cs typeface="Arial" charset="0"/>
              </a:rPr>
              <a:t>O/ final state = water composition</a:t>
            </a:r>
          </a:p>
          <a:p>
            <a:pPr algn="just" eaLnBrk="0" hangingPunct="0"/>
            <a:r>
              <a:rPr lang="en-GB">
                <a:solidFill>
                  <a:srgbClr val="FFFF00"/>
                </a:solidFill>
                <a:latin typeface="Arial" charset="0"/>
                <a:ea typeface="Times New Roman" pitchFamily="18" charset="0"/>
                <a:cs typeface="Arial" charset="0"/>
              </a:rPr>
              <a:t>Pyrite . . . . . . . . . . . . . . . .  8.66 mmol/kg</a:t>
            </a:r>
          </a:p>
          <a:p>
            <a:pPr algn="just" eaLnBrk="0" hangingPunct="0"/>
            <a:r>
              <a:rPr lang="en-GB">
                <a:solidFill>
                  <a:srgbClr val="FFFF00"/>
                </a:solidFill>
                <a:latin typeface="Arial" charset="0"/>
                <a:ea typeface="Times New Roman" pitchFamily="18" charset="0"/>
                <a:cs typeface="Arial" charset="0"/>
              </a:rPr>
              <a:t>Gypsum . . . . . .  . . . . . . . . 3.78 mmol/kg</a:t>
            </a:r>
            <a:endParaRPr lang="en-US">
              <a:solidFill>
                <a:srgbClr val="FFFF00"/>
              </a:solidFill>
              <a:ea typeface="Times New Roman" pitchFamily="18" charset="0"/>
              <a:cs typeface="Arial" charset="0"/>
            </a:endParaRPr>
          </a:p>
          <a:p>
            <a:pPr algn="just" eaLnBrk="0" hangingPunct="0"/>
            <a:r>
              <a:rPr lang="en-GB">
                <a:solidFill>
                  <a:srgbClr val="FFFF00"/>
                </a:solidFill>
                <a:latin typeface="Arial" charset="0"/>
                <a:ea typeface="Times New Roman" pitchFamily="18" charset="0"/>
                <a:cs typeface="Arial" charset="0"/>
              </a:rPr>
              <a:t>Dolomite . . . . . . . . . . . . . . 4.64 mmol/kg</a:t>
            </a:r>
            <a:endParaRPr lang="en-US">
              <a:solidFill>
                <a:srgbClr val="FFFF00"/>
              </a:solidFill>
              <a:ea typeface="Times New Roman" pitchFamily="18" charset="0"/>
              <a:cs typeface="Arial" charset="0"/>
            </a:endParaRPr>
          </a:p>
          <a:p>
            <a:pPr algn="just" eaLnBrk="0" hangingPunct="0"/>
            <a:r>
              <a:rPr lang="en-GB">
                <a:solidFill>
                  <a:srgbClr val="FFFF00"/>
                </a:solidFill>
                <a:latin typeface="Arial" charset="0"/>
                <a:ea typeface="Times New Roman" pitchFamily="18" charset="0"/>
                <a:cs typeface="Arial" charset="0"/>
              </a:rPr>
              <a:t>Kaolinite . . . . . . . . . . . . . . .1.40 mmol/kg</a:t>
            </a:r>
            <a:endParaRPr lang="en-US">
              <a:solidFill>
                <a:srgbClr val="FFFF00"/>
              </a:solidFill>
              <a:ea typeface="Times New Roman" pitchFamily="18" charset="0"/>
              <a:cs typeface="Arial" charset="0"/>
            </a:endParaRPr>
          </a:p>
          <a:p>
            <a:pPr algn="just" eaLnBrk="0" hangingPunct="0"/>
            <a:r>
              <a:rPr lang="en-GB">
                <a:solidFill>
                  <a:srgbClr val="FFFF00"/>
                </a:solidFill>
                <a:latin typeface="Arial" charset="0"/>
                <a:ea typeface="Times New Roman" pitchFamily="18" charset="0"/>
                <a:cs typeface="Arial" charset="0"/>
              </a:rPr>
              <a:t>Oligoclase . . . . . . . . . . . . . 0.44 mmol/kg</a:t>
            </a:r>
            <a:endParaRPr lang="en-US">
              <a:solidFill>
                <a:srgbClr val="FFFF00"/>
              </a:solidFill>
              <a:ea typeface="Times New Roman" pitchFamily="18" charset="0"/>
              <a:cs typeface="Arial" charset="0"/>
            </a:endParaRPr>
          </a:p>
          <a:p>
            <a:pPr algn="just" eaLnBrk="0" hangingPunct="0"/>
            <a:r>
              <a:rPr lang="en-GB">
                <a:solidFill>
                  <a:srgbClr val="FFFF00"/>
                </a:solidFill>
                <a:latin typeface="Arial" charset="0"/>
                <a:ea typeface="Times New Roman" pitchFamily="18" charset="0"/>
                <a:cs typeface="Arial" charset="0"/>
              </a:rPr>
              <a:t>Fluorite . . . . . . . . . . . . . . .  0.20 mmol/kg</a:t>
            </a:r>
            <a:endParaRPr lang="en-US">
              <a:solidFill>
                <a:srgbClr val="FFFF00"/>
              </a:solidFill>
              <a:ea typeface="Times New Roman" pitchFamily="18" charset="0"/>
              <a:cs typeface="Arial" charset="0"/>
            </a:endParaRPr>
          </a:p>
          <a:p>
            <a:pPr algn="just" eaLnBrk="0" hangingPunct="0"/>
            <a:r>
              <a:rPr lang="en-GB">
                <a:solidFill>
                  <a:srgbClr val="FFFF00"/>
                </a:solidFill>
                <a:latin typeface="Arial" charset="0"/>
                <a:ea typeface="Times New Roman" pitchFamily="18" charset="0"/>
                <a:cs typeface="Arial" charset="0"/>
              </a:rPr>
              <a:t>Sphalerite . . . . . . . . . . . . .  0.11 mmol/kg</a:t>
            </a:r>
            <a:endParaRPr lang="en-US">
              <a:solidFill>
                <a:srgbClr val="FFFF00"/>
              </a:solidFill>
              <a:ea typeface="Times New Roman" pitchFamily="18" charset="0"/>
              <a:cs typeface="Arial" charset="0"/>
            </a:endParaRPr>
          </a:p>
          <a:p>
            <a:pPr algn="just" eaLnBrk="0" hangingPunct="0"/>
            <a:r>
              <a:rPr lang="en-GB">
                <a:solidFill>
                  <a:srgbClr val="FFFF00"/>
                </a:solidFill>
                <a:latin typeface="Arial" charset="0"/>
                <a:ea typeface="Times New Roman" pitchFamily="18" charset="0"/>
                <a:cs typeface="Arial" charset="0"/>
              </a:rPr>
              <a:t>Illite/Sericite . . . . . . . . . . .  0.032 mmol/kg</a:t>
            </a:r>
            <a:endParaRPr lang="en-US">
              <a:solidFill>
                <a:srgbClr val="FFFF00"/>
              </a:solidFill>
              <a:ea typeface="Times New Roman" pitchFamily="18" charset="0"/>
              <a:cs typeface="Arial" charset="0"/>
            </a:endParaRPr>
          </a:p>
          <a:p>
            <a:pPr algn="just" eaLnBrk="0" hangingPunct="0"/>
            <a:r>
              <a:rPr lang="en-GB">
                <a:solidFill>
                  <a:srgbClr val="FFFF00"/>
                </a:solidFill>
                <a:latin typeface="Arial" charset="0"/>
                <a:ea typeface="Times New Roman" pitchFamily="18" charset="0"/>
                <a:cs typeface="Arial" charset="0"/>
              </a:rPr>
              <a:t>Chalcopyrite . . . . . . . . . . . 0.029 mmol/kg</a:t>
            </a:r>
            <a:endParaRPr lang="en-US">
              <a:solidFill>
                <a:srgbClr val="FFFF00"/>
              </a:solidFill>
              <a:ea typeface="Times New Roman" pitchFamily="18" charset="0"/>
              <a:cs typeface="Arial" charset="0"/>
            </a:endParaRPr>
          </a:p>
          <a:p>
            <a:pPr algn="just" eaLnBrk="0" hangingPunct="0"/>
            <a:r>
              <a:rPr lang="en-GB">
                <a:solidFill>
                  <a:srgbClr val="FFFF00"/>
                </a:solidFill>
                <a:latin typeface="Arial" charset="0"/>
                <a:ea typeface="Times New Roman" pitchFamily="18" charset="0"/>
                <a:cs typeface="Arial" charset="0"/>
              </a:rPr>
              <a:t>Goethite . . . . . . . . . . . . . .  -7.40 mmol/kg</a:t>
            </a:r>
            <a:endParaRPr lang="en-US">
              <a:solidFill>
                <a:srgbClr val="FFFF00"/>
              </a:solidFill>
              <a:ea typeface="Times New Roman" pitchFamily="18" charset="0"/>
              <a:cs typeface="Arial" charset="0"/>
            </a:endParaRPr>
          </a:p>
          <a:p>
            <a:pPr algn="just" eaLnBrk="0" hangingPunct="0"/>
            <a:r>
              <a:rPr lang="en-GB">
                <a:solidFill>
                  <a:srgbClr val="FFFF00"/>
                </a:solidFill>
                <a:latin typeface="Arial" charset="0"/>
                <a:ea typeface="Times New Roman" pitchFamily="18" charset="0"/>
                <a:cs typeface="Arial" charset="0"/>
              </a:rPr>
              <a:t>Silica . . . . . . . . . . . . . . . .  -2.89 mmol/kg</a:t>
            </a:r>
            <a:endParaRPr lang="en-GB">
              <a:solidFill>
                <a:srgbClr val="FFFF00"/>
              </a:solidFill>
              <a:ea typeface="Times New Roman" pitchFamily="18" charset="0"/>
              <a:cs typeface="Arial" charset="0"/>
            </a:endParaRPr>
          </a:p>
        </p:txBody>
      </p:sp>
      <p:sp>
        <p:nvSpPr>
          <p:cNvPr id="44034" name="TextBox 4"/>
          <p:cNvSpPr txBox="1">
            <a:spLocks noChangeArrowheads="1"/>
          </p:cNvSpPr>
          <p:nvPr/>
        </p:nvSpPr>
        <p:spPr bwMode="auto">
          <a:xfrm>
            <a:off x="1066800" y="304800"/>
            <a:ext cx="7924800" cy="1570038"/>
          </a:xfrm>
          <a:prstGeom prst="rect">
            <a:avLst/>
          </a:prstGeom>
          <a:noFill/>
          <a:ln w="9525">
            <a:noFill/>
            <a:miter lim="800000"/>
            <a:headEnd/>
            <a:tailEnd/>
          </a:ln>
        </p:spPr>
        <p:txBody>
          <a:bodyPr>
            <a:spAutoFit/>
          </a:bodyPr>
          <a:lstStyle/>
          <a:p>
            <a:pPr eaLnBrk="0" hangingPunct="0"/>
            <a:r>
              <a:rPr lang="en-US" sz="3200" i="1">
                <a:solidFill>
                  <a:srgbClr val="FF9900"/>
                </a:solidFill>
                <a:latin typeface="Times New Roman" pitchFamily="18" charset="0"/>
              </a:rPr>
              <a:t>Example 1.2 </a:t>
            </a:r>
            <a:r>
              <a:rPr lang="en-US" sz="3200" i="1">
                <a:solidFill>
                  <a:srgbClr val="FFFF00"/>
                </a:solidFill>
                <a:latin typeface="Times New Roman" pitchFamily="18" charset="0"/>
              </a:rPr>
              <a:t>Mass balance on a natural acidic  drainage water</a:t>
            </a:r>
            <a:r>
              <a:rPr lang="en-US" sz="3200">
                <a:solidFill>
                  <a:srgbClr val="FFFF00"/>
                </a:solidFill>
                <a:latin typeface="Times New Roman" pitchFamily="18" charset="0"/>
              </a:rPr>
              <a:t> [rock is andesite and rhyolite mineralized with pyrite, gypsum, sulfides, etc.]</a:t>
            </a:r>
          </a:p>
        </p:txBody>
      </p:sp>
      <p:graphicFrame>
        <p:nvGraphicFramePr>
          <p:cNvPr id="2" name="Table 1"/>
          <p:cNvGraphicFramePr>
            <a:graphicFrameLocks noGrp="1"/>
          </p:cNvGraphicFramePr>
          <p:nvPr/>
        </p:nvGraphicFramePr>
        <p:xfrm>
          <a:off x="152400" y="1912938"/>
          <a:ext cx="2743200" cy="4860925"/>
        </p:xfrm>
        <a:graphic>
          <a:graphicData uri="http://schemas.openxmlformats.org/drawingml/2006/table">
            <a:tbl>
              <a:tblPr firstRow="1" bandRow="1">
                <a:tableStyleId>{5C22544A-7EE6-4342-B048-85BDC9FD1C3A}</a:tableStyleId>
              </a:tblPr>
              <a:tblGrid>
                <a:gridCol w="914400"/>
                <a:gridCol w="1828800"/>
              </a:tblGrid>
              <a:tr h="359601">
                <a:tc>
                  <a:txBody>
                    <a:bodyPr/>
                    <a:lstStyle/>
                    <a:p>
                      <a:r>
                        <a:rPr lang="en-US" sz="1700" dirty="0" smtClean="0"/>
                        <a:t>Solute</a:t>
                      </a:r>
                      <a:endParaRPr lang="en-US" sz="1700" dirty="0"/>
                    </a:p>
                  </a:txBody>
                  <a:tcPr/>
                </a:tc>
                <a:tc>
                  <a:txBody>
                    <a:bodyPr/>
                    <a:lstStyle/>
                    <a:p>
                      <a:r>
                        <a:rPr lang="en-US" sz="1600" dirty="0" smtClean="0"/>
                        <a:t>Concentration</a:t>
                      </a:r>
                      <a:endParaRPr lang="en-US" sz="1600" dirty="0"/>
                    </a:p>
                  </a:txBody>
                  <a:tcPr/>
                </a:tc>
              </a:tr>
              <a:tr h="359601">
                <a:tc>
                  <a:txBody>
                    <a:bodyPr/>
                    <a:lstStyle/>
                    <a:p>
                      <a:r>
                        <a:rPr lang="en-US" dirty="0" smtClean="0"/>
                        <a:t>pH</a:t>
                      </a:r>
                      <a:endParaRPr lang="en-US" dirty="0"/>
                    </a:p>
                  </a:txBody>
                  <a:tcPr/>
                </a:tc>
                <a:tc>
                  <a:txBody>
                    <a:bodyPr/>
                    <a:lstStyle/>
                    <a:p>
                      <a:pPr algn="ctr"/>
                      <a:r>
                        <a:rPr lang="en-US" dirty="0" smtClean="0"/>
                        <a:t>2.98</a:t>
                      </a:r>
                      <a:endParaRPr lang="en-US" dirty="0"/>
                    </a:p>
                  </a:txBody>
                  <a:tcPr/>
                </a:tc>
              </a:tr>
              <a:tr h="359601">
                <a:tc>
                  <a:txBody>
                    <a:bodyPr/>
                    <a:lstStyle/>
                    <a:p>
                      <a:r>
                        <a:rPr lang="en-US" dirty="0" err="1" smtClean="0"/>
                        <a:t>Ca</a:t>
                      </a:r>
                      <a:endParaRPr lang="en-US" dirty="0"/>
                    </a:p>
                  </a:txBody>
                  <a:tcPr/>
                </a:tc>
                <a:tc>
                  <a:txBody>
                    <a:bodyPr/>
                    <a:lstStyle/>
                    <a:p>
                      <a:pPr algn="ctr"/>
                      <a:r>
                        <a:rPr lang="en-US" dirty="0" smtClean="0"/>
                        <a:t>8.72 </a:t>
                      </a:r>
                      <a:r>
                        <a:rPr lang="en-US" dirty="0" err="1" smtClean="0"/>
                        <a:t>mM</a:t>
                      </a:r>
                      <a:endParaRPr lang="en-US" dirty="0"/>
                    </a:p>
                  </a:txBody>
                  <a:tcPr/>
                </a:tc>
              </a:tr>
              <a:tr h="359601">
                <a:tc>
                  <a:txBody>
                    <a:bodyPr/>
                    <a:lstStyle/>
                    <a:p>
                      <a:r>
                        <a:rPr lang="en-US" dirty="0" smtClean="0"/>
                        <a:t>Mg</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4.64 </a:t>
                      </a:r>
                      <a:r>
                        <a:rPr lang="en-US" dirty="0" err="1" smtClean="0"/>
                        <a:t>mM</a:t>
                      </a:r>
                      <a:endParaRPr lang="en-US" dirty="0" smtClean="0"/>
                    </a:p>
                  </a:txBody>
                  <a:tcPr/>
                </a:tc>
              </a:tr>
              <a:tr h="359601">
                <a:tc>
                  <a:txBody>
                    <a:bodyPr/>
                    <a:lstStyle/>
                    <a:p>
                      <a:r>
                        <a:rPr lang="en-US" dirty="0" smtClean="0"/>
                        <a:t>Na</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0.35 </a:t>
                      </a:r>
                      <a:r>
                        <a:rPr lang="en-US" dirty="0" err="1" smtClean="0"/>
                        <a:t>mM</a:t>
                      </a:r>
                      <a:endParaRPr lang="en-US" dirty="0" smtClean="0"/>
                    </a:p>
                  </a:txBody>
                  <a:tcPr/>
                </a:tc>
              </a:tr>
              <a:tr h="359601">
                <a:tc>
                  <a:txBody>
                    <a:bodyPr/>
                    <a:lstStyle/>
                    <a:p>
                      <a:r>
                        <a:rPr lang="en-US" dirty="0" smtClean="0"/>
                        <a:t>K</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0.019 </a:t>
                      </a:r>
                      <a:r>
                        <a:rPr lang="en-US" dirty="0" err="1" smtClean="0"/>
                        <a:t>mM</a:t>
                      </a:r>
                      <a:endParaRPr lang="en-US" dirty="0" smtClean="0"/>
                    </a:p>
                  </a:txBody>
                  <a:tcPr/>
                </a:tc>
              </a:tr>
              <a:tr h="359601">
                <a:tc>
                  <a:txBody>
                    <a:bodyPr/>
                    <a:lstStyle/>
                    <a:p>
                      <a:r>
                        <a:rPr lang="en-US" dirty="0" smtClean="0"/>
                        <a:t>SO</a:t>
                      </a:r>
                      <a:r>
                        <a:rPr lang="en-US" baseline="-25000" dirty="0" smtClean="0"/>
                        <a:t>4</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21.1 </a:t>
                      </a:r>
                      <a:r>
                        <a:rPr lang="en-US" dirty="0" err="1" smtClean="0"/>
                        <a:t>mM</a:t>
                      </a:r>
                      <a:endParaRPr lang="en-US" dirty="0" smtClean="0"/>
                    </a:p>
                  </a:txBody>
                  <a:tcPr/>
                </a:tc>
              </a:tr>
              <a:tr h="359601">
                <a:tc>
                  <a:txBody>
                    <a:bodyPr/>
                    <a:lstStyle/>
                    <a:p>
                      <a:r>
                        <a:rPr lang="en-US" dirty="0" smtClean="0"/>
                        <a:t>F</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0.40 </a:t>
                      </a:r>
                      <a:r>
                        <a:rPr lang="en-US" dirty="0" err="1" smtClean="0"/>
                        <a:t>mM</a:t>
                      </a:r>
                      <a:endParaRPr lang="en-US" dirty="0" smtClean="0"/>
                    </a:p>
                  </a:txBody>
                  <a:tcPr/>
                </a:tc>
              </a:tr>
              <a:tr h="359601">
                <a:tc>
                  <a:txBody>
                    <a:bodyPr/>
                    <a:lstStyle/>
                    <a:p>
                      <a:r>
                        <a:rPr lang="en-US" dirty="0" smtClean="0"/>
                        <a:t>SiO</a:t>
                      </a:r>
                      <a:r>
                        <a:rPr lang="en-US" baseline="-25000" dirty="0" smtClean="0"/>
                        <a:t>2</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1.23 </a:t>
                      </a:r>
                      <a:r>
                        <a:rPr lang="en-US" dirty="0" err="1" smtClean="0"/>
                        <a:t>mM</a:t>
                      </a:r>
                      <a:endParaRPr lang="en-US" dirty="0" smtClean="0"/>
                    </a:p>
                  </a:txBody>
                  <a:tcPr/>
                </a:tc>
              </a:tr>
              <a:tr h="359601">
                <a:tc>
                  <a:txBody>
                    <a:bodyPr/>
                    <a:lstStyle/>
                    <a:p>
                      <a:r>
                        <a:rPr lang="en-US" dirty="0" smtClean="0"/>
                        <a:t>Al</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3.39 </a:t>
                      </a:r>
                      <a:r>
                        <a:rPr lang="en-US" dirty="0" err="1" smtClean="0"/>
                        <a:t>mM</a:t>
                      </a:r>
                      <a:endParaRPr lang="en-US" dirty="0" smtClean="0"/>
                    </a:p>
                  </a:txBody>
                  <a:tcPr/>
                </a:tc>
              </a:tr>
              <a:tr h="359601">
                <a:tc>
                  <a:txBody>
                    <a:bodyPr/>
                    <a:lstStyle/>
                    <a:p>
                      <a:r>
                        <a:rPr lang="en-US" dirty="0" smtClean="0"/>
                        <a:t>Fe</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1.16 </a:t>
                      </a:r>
                      <a:r>
                        <a:rPr lang="en-US" dirty="0" err="1" smtClean="0"/>
                        <a:t>mM</a:t>
                      </a:r>
                      <a:endParaRPr lang="en-US" dirty="0" smtClean="0"/>
                    </a:p>
                  </a:txBody>
                  <a:tcPr/>
                </a:tc>
              </a:tr>
              <a:tr h="359601">
                <a:tc>
                  <a:txBody>
                    <a:bodyPr/>
                    <a:lstStyle/>
                    <a:p>
                      <a:r>
                        <a:rPr lang="en-US" dirty="0" smtClean="0"/>
                        <a:t>Zn</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7.63 </a:t>
                      </a:r>
                      <a:r>
                        <a:rPr lang="en-US" dirty="0" err="1" smtClean="0"/>
                        <a:t>mM</a:t>
                      </a:r>
                      <a:endParaRPr lang="en-US" dirty="0" smtClean="0"/>
                    </a:p>
                  </a:txBody>
                  <a:tcPr/>
                </a:tc>
              </a:tr>
              <a:tr h="4778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Cu</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0.029 </a:t>
                      </a:r>
                      <a:r>
                        <a:rPr lang="en-US" dirty="0" err="1" smtClean="0"/>
                        <a:t>mM</a:t>
                      </a:r>
                      <a:endParaRPr lang="en-US" dirty="0" smtClean="0"/>
                    </a:p>
                  </a:txBody>
                  <a:tcPr/>
                </a:tc>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Grp="1" noRot="1" noChangeArrowheads="1"/>
          </p:cNvSpPr>
          <p:nvPr>
            <p:ph type="title"/>
          </p:nvPr>
        </p:nvSpPr>
        <p:spPr>
          <a:xfrm>
            <a:off x="879475" y="76200"/>
            <a:ext cx="8229600" cy="685800"/>
          </a:xfrm>
        </p:spPr>
        <p:txBody>
          <a:bodyPr/>
          <a:lstStyle/>
          <a:p>
            <a:pPr>
              <a:defRPr/>
            </a:pPr>
            <a:r>
              <a:rPr lang="en-US" sz="4200" b="0" i="1" dirty="0">
                <a:solidFill>
                  <a:srgbClr val="FFFF00"/>
                </a:solidFill>
                <a:latin typeface="Times New Roman" pitchFamily="18" charset="0"/>
                <a:cs typeface="Times New Roman" pitchFamily="18" charset="0"/>
              </a:rPr>
              <a:t>Pyrite </a:t>
            </a:r>
            <a:r>
              <a:rPr lang="en-US" sz="4200" b="0" i="1" dirty="0" smtClean="0">
                <a:solidFill>
                  <a:srgbClr val="FFFF00"/>
                </a:solidFill>
                <a:latin typeface="Times New Roman" pitchFamily="18" charset="0"/>
                <a:cs typeface="Times New Roman" pitchFamily="18" charset="0"/>
              </a:rPr>
              <a:t>oxidation: the chemical model</a:t>
            </a:r>
            <a:endParaRPr lang="en-US" sz="4200" b="0" i="1" dirty="0">
              <a:solidFill>
                <a:srgbClr val="FFFF00"/>
              </a:solidFill>
              <a:latin typeface="Times New Roman" pitchFamily="18" charset="0"/>
              <a:cs typeface="Times New Roman" pitchFamily="18" charset="0"/>
            </a:endParaRPr>
          </a:p>
        </p:txBody>
      </p:sp>
      <p:sp>
        <p:nvSpPr>
          <p:cNvPr id="7173" name="Text Box 5"/>
          <p:cNvSpPr txBox="1">
            <a:spLocks noChangeArrowheads="1"/>
          </p:cNvSpPr>
          <p:nvPr/>
        </p:nvSpPr>
        <p:spPr bwMode="auto">
          <a:xfrm>
            <a:off x="890588" y="1905000"/>
            <a:ext cx="8229600" cy="4016375"/>
          </a:xfrm>
          <a:prstGeom prst="rect">
            <a:avLst/>
          </a:prstGeom>
          <a:noFill/>
          <a:ln w="9525">
            <a:noFill/>
            <a:miter lim="800000"/>
            <a:headEnd/>
            <a:tailEnd/>
          </a:ln>
        </p:spPr>
        <p:txBody>
          <a:bodyPr>
            <a:spAutoFit/>
          </a:bodyPr>
          <a:lstStyle/>
          <a:p>
            <a:pPr eaLnBrk="0" hangingPunct="0">
              <a:spcBef>
                <a:spcPct val="50000"/>
              </a:spcBef>
            </a:pPr>
            <a:r>
              <a:rPr lang="en-US" sz="2200">
                <a:solidFill>
                  <a:srgbClr val="FF6600"/>
                </a:solidFill>
                <a:latin typeface="Comic Sans MS" pitchFamily="66" charset="0"/>
              </a:rPr>
              <a:t>FeS</a:t>
            </a:r>
            <a:r>
              <a:rPr lang="en-US" sz="2200" baseline="-25000">
                <a:solidFill>
                  <a:srgbClr val="FF6600"/>
                </a:solidFill>
                <a:latin typeface="Comic Sans MS" pitchFamily="66" charset="0"/>
              </a:rPr>
              <a:t>2</a:t>
            </a:r>
            <a:r>
              <a:rPr lang="en-US" sz="2200">
                <a:solidFill>
                  <a:srgbClr val="FF6600"/>
                </a:solidFill>
                <a:latin typeface="Comic Sans MS" pitchFamily="66" charset="0"/>
              </a:rPr>
              <a:t> + 3.5O</a:t>
            </a:r>
            <a:r>
              <a:rPr lang="en-US" sz="2200" baseline="-25000">
                <a:solidFill>
                  <a:srgbClr val="FF6600"/>
                </a:solidFill>
                <a:latin typeface="Comic Sans MS" pitchFamily="66" charset="0"/>
              </a:rPr>
              <a:t>2</a:t>
            </a:r>
            <a:r>
              <a:rPr lang="en-US" sz="2200">
                <a:solidFill>
                  <a:srgbClr val="FF6600"/>
                </a:solidFill>
                <a:latin typeface="Comic Sans MS" pitchFamily="66" charset="0"/>
              </a:rPr>
              <a:t> + H</a:t>
            </a:r>
            <a:r>
              <a:rPr lang="en-US" sz="2200" baseline="-25000">
                <a:solidFill>
                  <a:srgbClr val="FF6600"/>
                </a:solidFill>
                <a:latin typeface="Comic Sans MS" pitchFamily="66" charset="0"/>
              </a:rPr>
              <a:t>2</a:t>
            </a:r>
            <a:r>
              <a:rPr lang="en-US" sz="2200">
                <a:solidFill>
                  <a:srgbClr val="FF6600"/>
                </a:solidFill>
                <a:latin typeface="Comic Sans MS" pitchFamily="66" charset="0"/>
              </a:rPr>
              <a:t>O </a:t>
            </a:r>
            <a:r>
              <a:rPr lang="en-US" sz="2200">
                <a:solidFill>
                  <a:srgbClr val="FF6600"/>
                </a:solidFill>
                <a:latin typeface="Comic Sans MS" pitchFamily="66" charset="0"/>
                <a:sym typeface="WP IconicSymbolsA" pitchFamily="2" charset="2"/>
              </a:rPr>
              <a:t> Fe</a:t>
            </a:r>
            <a:r>
              <a:rPr lang="en-US" sz="2200" baseline="30000">
                <a:solidFill>
                  <a:srgbClr val="FF6600"/>
                </a:solidFill>
                <a:latin typeface="Comic Sans MS" pitchFamily="66" charset="0"/>
                <a:sym typeface="WP IconicSymbolsA" pitchFamily="2" charset="2"/>
              </a:rPr>
              <a:t>2+</a:t>
            </a:r>
            <a:r>
              <a:rPr lang="en-US" sz="2200">
                <a:solidFill>
                  <a:srgbClr val="FF6600"/>
                </a:solidFill>
                <a:latin typeface="Comic Sans MS" pitchFamily="66" charset="0"/>
                <a:sym typeface="WP IconicSymbolsA" pitchFamily="2" charset="2"/>
              </a:rPr>
              <a:t> + 2SO</a:t>
            </a:r>
            <a:r>
              <a:rPr lang="en-US" sz="2200" baseline="-25000">
                <a:solidFill>
                  <a:srgbClr val="FF6600"/>
                </a:solidFill>
                <a:latin typeface="Comic Sans MS" pitchFamily="66" charset="0"/>
                <a:sym typeface="WP IconicSymbolsA" pitchFamily="2" charset="2"/>
              </a:rPr>
              <a:t>4</a:t>
            </a:r>
            <a:r>
              <a:rPr lang="en-US" sz="2200" baseline="30000">
                <a:solidFill>
                  <a:srgbClr val="FF6600"/>
                </a:solidFill>
                <a:latin typeface="Comic Sans MS" pitchFamily="66" charset="0"/>
                <a:sym typeface="WP IconicSymbolsA" pitchFamily="2" charset="2"/>
              </a:rPr>
              <a:t>2-</a:t>
            </a:r>
            <a:r>
              <a:rPr lang="en-US" sz="2200">
                <a:solidFill>
                  <a:srgbClr val="FF6600"/>
                </a:solidFill>
                <a:latin typeface="Comic Sans MS" pitchFamily="66" charset="0"/>
                <a:sym typeface="WP IconicSymbolsA" pitchFamily="2" charset="2"/>
              </a:rPr>
              <a:t> + 2H</a:t>
            </a:r>
            <a:r>
              <a:rPr lang="en-US" sz="2200" baseline="30000">
                <a:solidFill>
                  <a:srgbClr val="FF6600"/>
                </a:solidFill>
                <a:latin typeface="Comic Sans MS" pitchFamily="66" charset="0"/>
                <a:sym typeface="WP IconicSymbolsA" pitchFamily="2" charset="2"/>
              </a:rPr>
              <a:t>+</a:t>
            </a:r>
          </a:p>
          <a:p>
            <a:pPr eaLnBrk="0" hangingPunct="0">
              <a:spcBef>
                <a:spcPts val="600"/>
              </a:spcBef>
            </a:pPr>
            <a:r>
              <a:rPr lang="en-US" sz="2200">
                <a:solidFill>
                  <a:srgbClr val="FFFF00"/>
                </a:solidFill>
                <a:latin typeface="Comic Sans MS" pitchFamily="66" charset="0"/>
                <a:sym typeface="WP IconicSymbolsA" pitchFamily="2" charset="2"/>
              </a:rPr>
              <a:t>Pyrite + air + water  acid ferrous sulfate soln</a:t>
            </a:r>
          </a:p>
          <a:p>
            <a:pPr eaLnBrk="0" hangingPunct="0">
              <a:spcBef>
                <a:spcPts val="600"/>
              </a:spcBef>
            </a:pPr>
            <a:endParaRPr lang="en-US" sz="2200">
              <a:solidFill>
                <a:srgbClr val="FFFF00"/>
              </a:solidFill>
              <a:latin typeface="Comic Sans MS" pitchFamily="66" charset="0"/>
              <a:sym typeface="WP IconicSymbolsA" pitchFamily="2" charset="2"/>
            </a:endParaRPr>
          </a:p>
          <a:p>
            <a:pPr eaLnBrk="0" hangingPunct="0">
              <a:spcBef>
                <a:spcPts val="600"/>
              </a:spcBef>
            </a:pPr>
            <a:r>
              <a:rPr lang="en-US" sz="2200">
                <a:solidFill>
                  <a:srgbClr val="FF6600"/>
                </a:solidFill>
                <a:latin typeface="Comic Sans MS" pitchFamily="66" charset="0"/>
              </a:rPr>
              <a:t>FeS</a:t>
            </a:r>
            <a:r>
              <a:rPr lang="en-US" sz="2200" baseline="-25000">
                <a:solidFill>
                  <a:srgbClr val="FF6600"/>
                </a:solidFill>
                <a:latin typeface="Comic Sans MS" pitchFamily="66" charset="0"/>
              </a:rPr>
              <a:t>2</a:t>
            </a:r>
            <a:r>
              <a:rPr lang="en-US" sz="2200">
                <a:solidFill>
                  <a:srgbClr val="FF6600"/>
                </a:solidFill>
                <a:latin typeface="Comic Sans MS" pitchFamily="66" charset="0"/>
              </a:rPr>
              <a:t> + 3.75O</a:t>
            </a:r>
            <a:r>
              <a:rPr lang="en-US" sz="2200" baseline="-25000">
                <a:solidFill>
                  <a:srgbClr val="FF6600"/>
                </a:solidFill>
                <a:latin typeface="Comic Sans MS" pitchFamily="66" charset="0"/>
              </a:rPr>
              <a:t>2</a:t>
            </a:r>
            <a:r>
              <a:rPr lang="en-US" sz="2200">
                <a:solidFill>
                  <a:srgbClr val="FF6600"/>
                </a:solidFill>
                <a:latin typeface="Comic Sans MS" pitchFamily="66" charset="0"/>
              </a:rPr>
              <a:t> + 2.5H</a:t>
            </a:r>
            <a:r>
              <a:rPr lang="en-US" sz="2200" baseline="-25000">
                <a:solidFill>
                  <a:srgbClr val="FF6600"/>
                </a:solidFill>
                <a:latin typeface="Comic Sans MS" pitchFamily="66" charset="0"/>
              </a:rPr>
              <a:t>2</a:t>
            </a:r>
            <a:r>
              <a:rPr lang="en-US" sz="2200">
                <a:solidFill>
                  <a:srgbClr val="FF6600"/>
                </a:solidFill>
                <a:latin typeface="Comic Sans MS" pitchFamily="66" charset="0"/>
              </a:rPr>
              <a:t>O </a:t>
            </a:r>
            <a:r>
              <a:rPr lang="en-US" sz="2200">
                <a:solidFill>
                  <a:srgbClr val="FF6600"/>
                </a:solidFill>
                <a:latin typeface="Comic Sans MS" pitchFamily="66" charset="0"/>
                <a:sym typeface="WP IconicSymbolsA" pitchFamily="2" charset="2"/>
              </a:rPr>
              <a:t> Fe(OH)</a:t>
            </a:r>
            <a:r>
              <a:rPr lang="en-US" sz="2200" baseline="-25000">
                <a:solidFill>
                  <a:srgbClr val="FF6600"/>
                </a:solidFill>
                <a:latin typeface="Comic Sans MS" pitchFamily="66" charset="0"/>
                <a:sym typeface="WP IconicSymbolsA" pitchFamily="2" charset="2"/>
              </a:rPr>
              <a:t>2</a:t>
            </a:r>
            <a:r>
              <a:rPr lang="en-US" sz="2200" baseline="30000">
                <a:solidFill>
                  <a:srgbClr val="FF6600"/>
                </a:solidFill>
                <a:latin typeface="Comic Sans MS" pitchFamily="66" charset="0"/>
                <a:sym typeface="WP IconicSymbolsA" pitchFamily="2" charset="2"/>
              </a:rPr>
              <a:t>+</a:t>
            </a:r>
            <a:r>
              <a:rPr lang="en-US" sz="2200">
                <a:solidFill>
                  <a:srgbClr val="FF6600"/>
                </a:solidFill>
                <a:latin typeface="Comic Sans MS" pitchFamily="66" charset="0"/>
                <a:sym typeface="WP IconicSymbolsA" pitchFamily="2" charset="2"/>
              </a:rPr>
              <a:t> + 2SO</a:t>
            </a:r>
            <a:r>
              <a:rPr lang="en-US" sz="2200" baseline="-25000">
                <a:solidFill>
                  <a:srgbClr val="FF6600"/>
                </a:solidFill>
                <a:latin typeface="Comic Sans MS" pitchFamily="66" charset="0"/>
                <a:sym typeface="WP IconicSymbolsA" pitchFamily="2" charset="2"/>
              </a:rPr>
              <a:t>4</a:t>
            </a:r>
            <a:r>
              <a:rPr lang="en-US" sz="2200" baseline="30000">
                <a:solidFill>
                  <a:srgbClr val="FF6600"/>
                </a:solidFill>
                <a:latin typeface="Comic Sans MS" pitchFamily="66" charset="0"/>
                <a:sym typeface="WP IconicSymbolsA" pitchFamily="2" charset="2"/>
              </a:rPr>
              <a:t>2-</a:t>
            </a:r>
            <a:r>
              <a:rPr lang="en-US" sz="2200">
                <a:solidFill>
                  <a:srgbClr val="FF6600"/>
                </a:solidFill>
                <a:latin typeface="Comic Sans MS" pitchFamily="66" charset="0"/>
                <a:sym typeface="WP IconicSymbolsA" pitchFamily="2" charset="2"/>
              </a:rPr>
              <a:t> + 3H</a:t>
            </a:r>
            <a:r>
              <a:rPr lang="en-US" sz="2200" baseline="30000">
                <a:solidFill>
                  <a:srgbClr val="FF6600"/>
                </a:solidFill>
                <a:latin typeface="Comic Sans MS" pitchFamily="66" charset="0"/>
                <a:sym typeface="WP IconicSymbolsA" pitchFamily="2" charset="2"/>
              </a:rPr>
              <a:t>+</a:t>
            </a:r>
          </a:p>
          <a:p>
            <a:pPr eaLnBrk="0" hangingPunct="0">
              <a:spcBef>
                <a:spcPts val="600"/>
              </a:spcBef>
            </a:pPr>
            <a:r>
              <a:rPr lang="en-US" sz="2200">
                <a:solidFill>
                  <a:srgbClr val="FFFF00"/>
                </a:solidFill>
                <a:latin typeface="Comic Sans MS" pitchFamily="66" charset="0"/>
              </a:rPr>
              <a:t>Pyrite + air + water </a:t>
            </a:r>
            <a:r>
              <a:rPr lang="en-US" sz="2200">
                <a:solidFill>
                  <a:srgbClr val="FFFF00"/>
                </a:solidFill>
                <a:latin typeface="Comic Sans MS" pitchFamily="66" charset="0"/>
                <a:sym typeface="WP IconicSymbolsA" pitchFamily="2" charset="2"/>
              </a:rPr>
              <a:t> hydrolyzed ferric sulfate soln</a:t>
            </a:r>
          </a:p>
          <a:p>
            <a:pPr eaLnBrk="0" hangingPunct="0">
              <a:spcBef>
                <a:spcPts val="600"/>
              </a:spcBef>
            </a:pPr>
            <a:endParaRPr lang="en-US" sz="2200">
              <a:solidFill>
                <a:srgbClr val="FF9900"/>
              </a:solidFill>
              <a:latin typeface="Comic Sans MS" pitchFamily="66" charset="0"/>
            </a:endParaRPr>
          </a:p>
          <a:p>
            <a:pPr eaLnBrk="0" hangingPunct="0">
              <a:spcBef>
                <a:spcPts val="600"/>
              </a:spcBef>
            </a:pPr>
            <a:r>
              <a:rPr lang="en-US" sz="2200">
                <a:solidFill>
                  <a:srgbClr val="FF6600"/>
                </a:solidFill>
                <a:latin typeface="Comic Sans MS" pitchFamily="66" charset="0"/>
              </a:rPr>
              <a:t>FeS</a:t>
            </a:r>
            <a:r>
              <a:rPr lang="en-US" sz="2200" baseline="-25000">
                <a:solidFill>
                  <a:srgbClr val="FF6600"/>
                </a:solidFill>
                <a:latin typeface="Comic Sans MS" pitchFamily="66" charset="0"/>
              </a:rPr>
              <a:t>2</a:t>
            </a:r>
            <a:r>
              <a:rPr lang="en-US" sz="2200">
                <a:solidFill>
                  <a:srgbClr val="FF6600"/>
                </a:solidFill>
                <a:latin typeface="Comic Sans MS" pitchFamily="66" charset="0"/>
              </a:rPr>
              <a:t> + 3.75O</a:t>
            </a:r>
            <a:r>
              <a:rPr lang="en-US" sz="2200" baseline="-25000">
                <a:solidFill>
                  <a:srgbClr val="FF6600"/>
                </a:solidFill>
                <a:latin typeface="Comic Sans MS" pitchFamily="66" charset="0"/>
              </a:rPr>
              <a:t>2</a:t>
            </a:r>
            <a:r>
              <a:rPr lang="en-US" sz="2200">
                <a:solidFill>
                  <a:srgbClr val="FF6600"/>
                </a:solidFill>
                <a:latin typeface="Comic Sans MS" pitchFamily="66" charset="0"/>
              </a:rPr>
              <a:t> + 3.5H</a:t>
            </a:r>
            <a:r>
              <a:rPr lang="en-US" sz="2200" baseline="-25000">
                <a:solidFill>
                  <a:srgbClr val="FF6600"/>
                </a:solidFill>
                <a:latin typeface="Comic Sans MS" pitchFamily="66" charset="0"/>
              </a:rPr>
              <a:t>2</a:t>
            </a:r>
            <a:r>
              <a:rPr lang="en-US" sz="2200">
                <a:solidFill>
                  <a:srgbClr val="FF6600"/>
                </a:solidFill>
                <a:latin typeface="Comic Sans MS" pitchFamily="66" charset="0"/>
              </a:rPr>
              <a:t>O </a:t>
            </a:r>
            <a:r>
              <a:rPr lang="en-US" sz="2200">
                <a:solidFill>
                  <a:srgbClr val="FF6600"/>
                </a:solidFill>
                <a:latin typeface="Comic Sans MS" pitchFamily="66" charset="0"/>
                <a:sym typeface="WP IconicSymbolsA" pitchFamily="2" charset="2"/>
              </a:rPr>
              <a:t> Fe(OH)</a:t>
            </a:r>
            <a:r>
              <a:rPr lang="en-US" sz="2200" baseline="-25000">
                <a:solidFill>
                  <a:srgbClr val="FF6600"/>
                </a:solidFill>
                <a:latin typeface="Comic Sans MS" pitchFamily="66" charset="0"/>
                <a:sym typeface="WP IconicSymbolsA" pitchFamily="2" charset="2"/>
              </a:rPr>
              <a:t>3</a:t>
            </a:r>
            <a:r>
              <a:rPr lang="en-US" sz="2200">
                <a:solidFill>
                  <a:srgbClr val="FF6600"/>
                </a:solidFill>
                <a:latin typeface="Comic Sans MS" pitchFamily="66" charset="0"/>
                <a:sym typeface="WP IconicSymbolsA" pitchFamily="2" charset="2"/>
              </a:rPr>
              <a:t>   + 2SO</a:t>
            </a:r>
            <a:r>
              <a:rPr lang="en-US" sz="2200" baseline="-25000">
                <a:solidFill>
                  <a:srgbClr val="FF6600"/>
                </a:solidFill>
                <a:latin typeface="Comic Sans MS" pitchFamily="66" charset="0"/>
                <a:sym typeface="WP IconicSymbolsA" pitchFamily="2" charset="2"/>
              </a:rPr>
              <a:t>4</a:t>
            </a:r>
            <a:r>
              <a:rPr lang="en-US" sz="2200" baseline="30000">
                <a:solidFill>
                  <a:srgbClr val="FF6600"/>
                </a:solidFill>
                <a:latin typeface="Comic Sans MS" pitchFamily="66" charset="0"/>
                <a:sym typeface="WP IconicSymbolsA" pitchFamily="2" charset="2"/>
              </a:rPr>
              <a:t>2-</a:t>
            </a:r>
            <a:r>
              <a:rPr lang="en-US" sz="2200">
                <a:solidFill>
                  <a:srgbClr val="FF6600"/>
                </a:solidFill>
                <a:latin typeface="Comic Sans MS" pitchFamily="66" charset="0"/>
                <a:sym typeface="WP IconicSymbolsA" pitchFamily="2" charset="2"/>
              </a:rPr>
              <a:t> + 4H</a:t>
            </a:r>
            <a:r>
              <a:rPr lang="en-US" sz="2200" baseline="30000">
                <a:solidFill>
                  <a:srgbClr val="FF6600"/>
                </a:solidFill>
                <a:latin typeface="Comic Sans MS" pitchFamily="66" charset="0"/>
                <a:sym typeface="WP IconicSymbolsA" pitchFamily="2" charset="2"/>
              </a:rPr>
              <a:t>+</a:t>
            </a:r>
          </a:p>
          <a:p>
            <a:pPr eaLnBrk="0" hangingPunct="0">
              <a:spcBef>
                <a:spcPts val="600"/>
              </a:spcBef>
            </a:pPr>
            <a:r>
              <a:rPr lang="en-US" sz="2200">
                <a:solidFill>
                  <a:srgbClr val="FFFF00"/>
                </a:solidFill>
                <a:latin typeface="Comic Sans MS" pitchFamily="66" charset="0"/>
                <a:sym typeface="WP IconicSymbolsA" pitchFamily="2" charset="2"/>
              </a:rPr>
              <a:t>Pyrite + air + water  sulfuric acid + iron ppt</a:t>
            </a:r>
            <a:endParaRPr lang="en-US" sz="2200">
              <a:solidFill>
                <a:srgbClr val="FF6600"/>
              </a:solidFill>
              <a:latin typeface="Comic Sans MS" pitchFamily="66" charset="0"/>
              <a:sym typeface="WP IconicSymbolsA" pitchFamily="2" charset="2"/>
            </a:endParaRPr>
          </a:p>
          <a:p>
            <a:pPr eaLnBrk="0" hangingPunct="0">
              <a:spcBef>
                <a:spcPct val="50000"/>
              </a:spcBef>
            </a:pPr>
            <a:endParaRPr lang="en-US" sz="4400" baseline="30000">
              <a:solidFill>
                <a:srgbClr val="FFFF00"/>
              </a:solidFill>
              <a:latin typeface="Comic Sans MS" pitchFamily="66" charset="0"/>
              <a:sym typeface="WP IconicSymbolsA" pitchFamily="2" charset="2"/>
            </a:endParaRPr>
          </a:p>
        </p:txBody>
      </p:sp>
      <p:cxnSp>
        <p:nvCxnSpPr>
          <p:cNvPr id="3" name="Straight Arrow Connector 2"/>
          <p:cNvCxnSpPr>
            <a:cxnSpLocks noChangeShapeType="1"/>
          </p:cNvCxnSpPr>
          <p:nvPr/>
        </p:nvCxnSpPr>
        <p:spPr bwMode="auto">
          <a:xfrm>
            <a:off x="5715000" y="4495800"/>
            <a:ext cx="0" cy="304800"/>
          </a:xfrm>
          <a:prstGeom prst="straightConnector1">
            <a:avLst/>
          </a:prstGeom>
          <a:noFill/>
          <a:ln w="38100" algn="ctr">
            <a:solidFill>
              <a:srgbClr val="FF9900"/>
            </a:solidFill>
            <a:round/>
            <a:headEnd/>
            <a:tailEnd type="arrow"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3">
                                            <p:txEl>
                                              <p:pRg st="0" end="0"/>
                                            </p:txEl>
                                          </p:spTgt>
                                        </p:tgtEl>
                                        <p:attrNameLst>
                                          <p:attrName>style.visibility</p:attrName>
                                        </p:attrNameLst>
                                      </p:cBhvr>
                                      <p:to>
                                        <p:strVal val="visible"/>
                                      </p:to>
                                    </p:set>
                                    <p:animEffect transition="in" filter="fade">
                                      <p:cBhvr>
                                        <p:cTn id="7" dur="250"/>
                                        <p:tgtEl>
                                          <p:spTgt spid="717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173">
                                            <p:txEl>
                                              <p:pRg st="1" end="1"/>
                                            </p:txEl>
                                          </p:spTgt>
                                        </p:tgtEl>
                                        <p:attrNameLst>
                                          <p:attrName>style.visibility</p:attrName>
                                        </p:attrNameLst>
                                      </p:cBhvr>
                                      <p:to>
                                        <p:strVal val="visible"/>
                                      </p:to>
                                    </p:set>
                                    <p:animEffect transition="in" filter="fade">
                                      <p:cBhvr>
                                        <p:cTn id="10" dur="250"/>
                                        <p:tgtEl>
                                          <p:spTgt spid="717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173">
                                            <p:txEl>
                                              <p:pRg st="3" end="3"/>
                                            </p:txEl>
                                          </p:spTgt>
                                        </p:tgtEl>
                                        <p:attrNameLst>
                                          <p:attrName>style.visibility</p:attrName>
                                        </p:attrNameLst>
                                      </p:cBhvr>
                                      <p:to>
                                        <p:strVal val="visible"/>
                                      </p:to>
                                    </p:set>
                                    <p:animEffect transition="in" filter="fade">
                                      <p:cBhvr>
                                        <p:cTn id="15" dur="250"/>
                                        <p:tgtEl>
                                          <p:spTgt spid="717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173">
                                            <p:txEl>
                                              <p:pRg st="4" end="4"/>
                                            </p:txEl>
                                          </p:spTgt>
                                        </p:tgtEl>
                                        <p:attrNameLst>
                                          <p:attrName>style.visibility</p:attrName>
                                        </p:attrNameLst>
                                      </p:cBhvr>
                                      <p:to>
                                        <p:strVal val="visible"/>
                                      </p:to>
                                    </p:set>
                                    <p:animEffect transition="in" filter="fade">
                                      <p:cBhvr>
                                        <p:cTn id="18" dur="250"/>
                                        <p:tgtEl>
                                          <p:spTgt spid="717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173">
                                            <p:txEl>
                                              <p:pRg st="6" end="6"/>
                                            </p:txEl>
                                          </p:spTgt>
                                        </p:tgtEl>
                                        <p:attrNameLst>
                                          <p:attrName>style.visibility</p:attrName>
                                        </p:attrNameLst>
                                      </p:cBhvr>
                                      <p:to>
                                        <p:strVal val="visible"/>
                                      </p:to>
                                    </p:set>
                                    <p:animEffect transition="in" filter="fade">
                                      <p:cBhvr>
                                        <p:cTn id="23" dur="250"/>
                                        <p:tgtEl>
                                          <p:spTgt spid="717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7173">
                                            <p:txEl>
                                              <p:pRg st="7" end="7"/>
                                            </p:txEl>
                                          </p:spTgt>
                                        </p:tgtEl>
                                        <p:attrNameLst>
                                          <p:attrName>style.visibility</p:attrName>
                                        </p:attrNameLst>
                                      </p:cBhvr>
                                      <p:to>
                                        <p:strVal val="visible"/>
                                      </p:to>
                                    </p:set>
                                    <p:animEffect transition="in" filter="fade">
                                      <p:cBhvr>
                                        <p:cTn id="26" dur="250"/>
                                        <p:tgtEl>
                                          <p:spTgt spid="7173">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Box 1"/>
          <p:cNvSpPr txBox="1">
            <a:spLocks noChangeArrowheads="1"/>
          </p:cNvSpPr>
          <p:nvPr/>
        </p:nvSpPr>
        <p:spPr bwMode="auto">
          <a:xfrm>
            <a:off x="531813" y="52388"/>
            <a:ext cx="8535987" cy="1446212"/>
          </a:xfrm>
          <a:prstGeom prst="rect">
            <a:avLst/>
          </a:prstGeom>
          <a:noFill/>
          <a:ln w="9525">
            <a:noFill/>
            <a:miter lim="800000"/>
            <a:headEnd/>
            <a:tailEnd/>
          </a:ln>
        </p:spPr>
        <p:txBody>
          <a:bodyPr>
            <a:spAutoFit/>
          </a:bodyPr>
          <a:lstStyle/>
          <a:p>
            <a:pPr algn="ctr" eaLnBrk="0" hangingPunct="0"/>
            <a:r>
              <a:rPr lang="en-US" sz="2000" i="1">
                <a:solidFill>
                  <a:srgbClr val="FFFF00"/>
                </a:solidFill>
                <a:latin typeface="Times New Roman" pitchFamily="18" charset="0"/>
                <a:cs typeface="Times New Roman" pitchFamily="18" charset="0"/>
              </a:rPr>
              <a:t>Example 1.3 Pyrite oxidation: the graphical model (new insights)</a:t>
            </a:r>
          </a:p>
          <a:p>
            <a:pPr algn="ctr" eaLnBrk="0" hangingPunct="0"/>
            <a:r>
              <a:rPr lang="en-US" sz="2000">
                <a:solidFill>
                  <a:srgbClr val="FFFF00"/>
                </a:solidFill>
              </a:rPr>
              <a:t>Simulation of pyrite+ O</a:t>
            </a:r>
            <a:r>
              <a:rPr lang="en-US" sz="2000" baseline="-25000">
                <a:solidFill>
                  <a:srgbClr val="FFFF00"/>
                </a:solidFill>
              </a:rPr>
              <a:t>2</a:t>
            </a:r>
            <a:r>
              <a:rPr lang="en-US" sz="2000">
                <a:solidFill>
                  <a:srgbClr val="FFFF00"/>
                </a:solidFill>
              </a:rPr>
              <a:t> + H</a:t>
            </a:r>
            <a:r>
              <a:rPr lang="en-US" sz="2000" baseline="-25000">
                <a:solidFill>
                  <a:srgbClr val="FFFF00"/>
                </a:solidFill>
              </a:rPr>
              <a:t>2</a:t>
            </a:r>
            <a:r>
              <a:rPr lang="en-US" sz="2000">
                <a:solidFill>
                  <a:srgbClr val="FFFF00"/>
                </a:solidFill>
              </a:rPr>
              <a:t>O		Fe(II/III) + H</a:t>
            </a:r>
            <a:r>
              <a:rPr lang="en-US" sz="2000" baseline="-25000">
                <a:solidFill>
                  <a:srgbClr val="FFFF00"/>
                </a:solidFill>
              </a:rPr>
              <a:t>2</a:t>
            </a:r>
            <a:r>
              <a:rPr lang="en-US" sz="2000">
                <a:solidFill>
                  <a:srgbClr val="FFFF00"/>
                </a:solidFill>
              </a:rPr>
              <a:t>SO</a:t>
            </a:r>
            <a:r>
              <a:rPr lang="en-US" sz="2000" baseline="-25000">
                <a:solidFill>
                  <a:srgbClr val="FFFF00"/>
                </a:solidFill>
              </a:rPr>
              <a:t>4</a:t>
            </a:r>
            <a:r>
              <a:rPr lang="en-US" sz="2000">
                <a:solidFill>
                  <a:srgbClr val="FFFF00"/>
                </a:solidFill>
              </a:rPr>
              <a:t> </a:t>
            </a:r>
          </a:p>
          <a:p>
            <a:pPr eaLnBrk="0" hangingPunct="0"/>
            <a:endParaRPr lang="en-US" sz="2800"/>
          </a:p>
          <a:p>
            <a:pPr eaLnBrk="0" hangingPunct="0"/>
            <a:endParaRPr lang="en-US" sz="2000"/>
          </a:p>
        </p:txBody>
      </p:sp>
      <p:pic>
        <p:nvPicPr>
          <p:cNvPr id="48130" name="Picture 2"/>
          <p:cNvPicPr>
            <a:picLocks noChangeAspect="1" noChangeArrowheads="1"/>
          </p:cNvPicPr>
          <p:nvPr/>
        </p:nvPicPr>
        <p:blipFill>
          <a:blip r:embed="rId3"/>
          <a:srcRect l="1492" t="3636" r="2986" b="2"/>
          <a:stretch>
            <a:fillRect/>
          </a:stretch>
        </p:blipFill>
        <p:spPr bwMode="auto">
          <a:xfrm>
            <a:off x="762000" y="1195388"/>
            <a:ext cx="7696200" cy="5662612"/>
          </a:xfrm>
          <a:prstGeom prst="rect">
            <a:avLst/>
          </a:prstGeom>
          <a:noFill/>
          <a:ln w="9525">
            <a:noFill/>
            <a:miter lim="800000"/>
            <a:headEnd/>
            <a:tailEnd/>
          </a:ln>
        </p:spPr>
      </p:pic>
      <p:sp>
        <p:nvSpPr>
          <p:cNvPr id="3" name="Right Arrow 2"/>
          <p:cNvSpPr/>
          <p:nvPr/>
        </p:nvSpPr>
        <p:spPr>
          <a:xfrm>
            <a:off x="4953000" y="484188"/>
            <a:ext cx="1066800" cy="123825"/>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48132" name="TextBox 4"/>
          <p:cNvSpPr txBox="1">
            <a:spLocks noChangeArrowheads="1"/>
          </p:cNvSpPr>
          <p:nvPr/>
        </p:nvSpPr>
        <p:spPr bwMode="auto">
          <a:xfrm>
            <a:off x="531813" y="703263"/>
            <a:ext cx="8321675" cy="892175"/>
          </a:xfrm>
          <a:prstGeom prst="rect">
            <a:avLst/>
          </a:prstGeom>
          <a:noFill/>
          <a:ln w="9525">
            <a:noFill/>
            <a:miter lim="800000"/>
            <a:headEnd/>
            <a:tailEnd/>
          </a:ln>
        </p:spPr>
        <p:txBody>
          <a:bodyPr>
            <a:spAutoFit/>
          </a:bodyPr>
          <a:lstStyle/>
          <a:p>
            <a:pPr eaLnBrk="0" hangingPunct="0"/>
            <a:r>
              <a:rPr lang="en-US" sz="1400" i="1">
                <a:solidFill>
                  <a:srgbClr val="FF6600"/>
                </a:solidFill>
                <a:latin typeface="Times New Roman" pitchFamily="18" charset="0"/>
                <a:cs typeface="Times New Roman" pitchFamily="18" charset="0"/>
              </a:rPr>
              <a:t>from</a:t>
            </a:r>
            <a:r>
              <a:rPr lang="en-US" sz="1400">
                <a:solidFill>
                  <a:srgbClr val="FF6600"/>
                </a:solidFill>
                <a:latin typeface="Times New Roman" pitchFamily="18" charset="0"/>
                <a:cs typeface="Times New Roman" pitchFamily="18" charset="0"/>
              </a:rPr>
              <a:t> Nordstrom and Campbell (2013) Modeling low-temperature geochemical processes, vol. 5, ch. 2, Treatise on Geochemistry</a:t>
            </a:r>
          </a:p>
          <a:p>
            <a:pPr eaLnBrk="0" hangingPunct="0"/>
            <a:endParaRPr lang="en-US"/>
          </a:p>
        </p:txBody>
      </p:sp>
      <p:sp>
        <p:nvSpPr>
          <p:cNvPr id="48133" name="TextBox 3"/>
          <p:cNvSpPr txBox="1">
            <a:spLocks noChangeArrowheads="1"/>
          </p:cNvSpPr>
          <p:nvPr/>
        </p:nvSpPr>
        <p:spPr bwMode="auto">
          <a:xfrm>
            <a:off x="5334000" y="1195388"/>
            <a:ext cx="3124200" cy="400050"/>
          </a:xfrm>
          <a:prstGeom prst="rect">
            <a:avLst/>
          </a:prstGeom>
          <a:noFill/>
          <a:ln w="9525">
            <a:noFill/>
            <a:miter lim="800000"/>
            <a:headEnd/>
            <a:tailEnd/>
          </a:ln>
        </p:spPr>
        <p:txBody>
          <a:bodyPr>
            <a:spAutoFit/>
          </a:bodyPr>
          <a:lstStyle/>
          <a:p>
            <a:pPr eaLnBrk="0" hangingPunct="0"/>
            <a:r>
              <a:rPr lang="en-US" sz="2000">
                <a:solidFill>
                  <a:schemeClr val="bg1"/>
                </a:solidFill>
                <a:latin typeface="Arial Narrow" pitchFamily="34" charset="0"/>
              </a:rPr>
              <a:t>using the PHREEQC code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3"/>
          <p:cNvPicPr>
            <a:picLocks noChangeAspect="1" noChangeArrowheads="1"/>
          </p:cNvPicPr>
          <p:nvPr/>
        </p:nvPicPr>
        <p:blipFill>
          <a:blip r:embed="rId3"/>
          <a:srcRect/>
          <a:stretch>
            <a:fillRect/>
          </a:stretch>
        </p:blipFill>
        <p:spPr bwMode="auto">
          <a:xfrm>
            <a:off x="463550" y="746125"/>
            <a:ext cx="8255000" cy="6140450"/>
          </a:xfrm>
          <a:prstGeom prst="rect">
            <a:avLst/>
          </a:prstGeom>
          <a:noFill/>
          <a:ln w="9525">
            <a:noFill/>
            <a:miter lim="800000"/>
            <a:headEnd/>
            <a:tailEnd/>
          </a:ln>
        </p:spPr>
      </p:pic>
      <p:sp>
        <p:nvSpPr>
          <p:cNvPr id="50178" name="TextBox 1"/>
          <p:cNvSpPr txBox="1">
            <a:spLocks noChangeArrowheads="1"/>
          </p:cNvSpPr>
          <p:nvPr/>
        </p:nvSpPr>
        <p:spPr bwMode="auto">
          <a:xfrm>
            <a:off x="1257300" y="28575"/>
            <a:ext cx="7800975" cy="522288"/>
          </a:xfrm>
          <a:prstGeom prst="rect">
            <a:avLst/>
          </a:prstGeom>
          <a:noFill/>
          <a:ln w="9525">
            <a:noFill/>
            <a:miter lim="800000"/>
            <a:headEnd/>
            <a:tailEnd/>
          </a:ln>
        </p:spPr>
        <p:txBody>
          <a:bodyPr>
            <a:spAutoFit/>
          </a:bodyPr>
          <a:lstStyle/>
          <a:p>
            <a:pPr eaLnBrk="0" hangingPunct="0"/>
            <a:r>
              <a:rPr lang="en-US" sz="2800" i="1">
                <a:solidFill>
                  <a:srgbClr val="FFFF00"/>
                </a:solidFill>
              </a:rPr>
              <a:t>Example 1.4. Model testing with field data: confirmation</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p:cNvPicPr>
            <a:picLocks noChangeAspect="1" noChangeArrowheads="1"/>
          </p:cNvPicPr>
          <p:nvPr/>
        </p:nvPicPr>
        <p:blipFill>
          <a:blip r:embed="rId3"/>
          <a:srcRect l="476" t="7639" r="10049" b="4861"/>
          <a:stretch>
            <a:fillRect/>
          </a:stretch>
        </p:blipFill>
        <p:spPr bwMode="auto">
          <a:xfrm>
            <a:off x="2590800" y="550863"/>
            <a:ext cx="5105400" cy="6307137"/>
          </a:xfrm>
          <a:prstGeom prst="rect">
            <a:avLst/>
          </a:prstGeom>
          <a:noFill/>
          <a:ln w="9525">
            <a:noFill/>
            <a:miter lim="800000"/>
            <a:headEnd/>
            <a:tailEnd/>
          </a:ln>
        </p:spPr>
      </p:pic>
      <p:sp>
        <p:nvSpPr>
          <p:cNvPr id="52226" name="TextBox 1"/>
          <p:cNvSpPr txBox="1">
            <a:spLocks noChangeArrowheads="1"/>
          </p:cNvSpPr>
          <p:nvPr/>
        </p:nvSpPr>
        <p:spPr bwMode="auto">
          <a:xfrm>
            <a:off x="1219200" y="-33338"/>
            <a:ext cx="7562850" cy="584201"/>
          </a:xfrm>
          <a:prstGeom prst="rect">
            <a:avLst/>
          </a:prstGeom>
          <a:noFill/>
          <a:ln w="9525">
            <a:noFill/>
            <a:miter lim="800000"/>
            <a:headEnd/>
            <a:tailEnd/>
          </a:ln>
        </p:spPr>
        <p:txBody>
          <a:bodyPr>
            <a:spAutoFit/>
          </a:bodyPr>
          <a:lstStyle/>
          <a:p>
            <a:pPr eaLnBrk="0" hangingPunct="0"/>
            <a:r>
              <a:rPr lang="en-US" sz="3200" i="1">
                <a:solidFill>
                  <a:srgbClr val="FFFF00"/>
                </a:solidFill>
              </a:rPr>
              <a:t>Example 1.5. Modeling of pyrite + calcite dissolution</a:t>
            </a:r>
          </a:p>
        </p:txBody>
      </p:sp>
      <p:sp>
        <p:nvSpPr>
          <p:cNvPr id="52227" name="TextBox 2"/>
          <p:cNvSpPr txBox="1">
            <a:spLocks noChangeArrowheads="1"/>
          </p:cNvSpPr>
          <p:nvPr/>
        </p:nvSpPr>
        <p:spPr bwMode="auto">
          <a:xfrm>
            <a:off x="477838" y="1016000"/>
            <a:ext cx="2112962" cy="3416300"/>
          </a:xfrm>
          <a:prstGeom prst="rect">
            <a:avLst/>
          </a:prstGeom>
          <a:noFill/>
          <a:ln w="9525">
            <a:noFill/>
            <a:miter lim="800000"/>
            <a:headEnd/>
            <a:tailEnd/>
          </a:ln>
        </p:spPr>
        <p:txBody>
          <a:bodyPr>
            <a:spAutoFit/>
          </a:bodyPr>
          <a:lstStyle/>
          <a:p>
            <a:pPr eaLnBrk="0" hangingPunct="0"/>
            <a:r>
              <a:rPr lang="en-US">
                <a:solidFill>
                  <a:srgbClr val="FF0000"/>
                </a:solidFill>
              </a:rPr>
              <a:t>Without oxidation of dissolved Fe</a:t>
            </a:r>
          </a:p>
          <a:p>
            <a:pPr eaLnBrk="0" hangingPunct="0"/>
            <a:endParaRPr lang="en-US">
              <a:solidFill>
                <a:srgbClr val="FF0000"/>
              </a:solidFill>
            </a:endParaRPr>
          </a:p>
          <a:p>
            <a:pPr eaLnBrk="0" hangingPunct="0"/>
            <a:endParaRPr lang="en-US">
              <a:solidFill>
                <a:srgbClr val="FF0000"/>
              </a:solidFill>
            </a:endParaRPr>
          </a:p>
          <a:p>
            <a:pPr eaLnBrk="0" hangingPunct="0"/>
            <a:endParaRPr lang="en-US">
              <a:solidFill>
                <a:srgbClr val="FF0000"/>
              </a:solidFill>
            </a:endParaRPr>
          </a:p>
          <a:p>
            <a:pPr eaLnBrk="0" hangingPunct="0"/>
            <a:endParaRPr lang="en-US">
              <a:solidFill>
                <a:srgbClr val="FF0000"/>
              </a:solidFill>
            </a:endParaRPr>
          </a:p>
          <a:p>
            <a:pPr eaLnBrk="0" hangingPunct="0"/>
            <a:r>
              <a:rPr lang="en-US">
                <a:solidFill>
                  <a:srgbClr val="FF0000"/>
                </a:solidFill>
              </a:rPr>
              <a:t>With oxidation of Fe</a:t>
            </a:r>
          </a:p>
        </p:txBody>
      </p:sp>
      <p:sp>
        <p:nvSpPr>
          <p:cNvPr id="52228" name="TextBox 3"/>
          <p:cNvSpPr txBox="1">
            <a:spLocks noChangeArrowheads="1"/>
          </p:cNvSpPr>
          <p:nvPr/>
        </p:nvSpPr>
        <p:spPr bwMode="auto">
          <a:xfrm>
            <a:off x="152400" y="4648200"/>
            <a:ext cx="2438400" cy="2032000"/>
          </a:xfrm>
          <a:prstGeom prst="rect">
            <a:avLst/>
          </a:prstGeom>
          <a:noFill/>
          <a:ln w="9525">
            <a:noFill/>
            <a:miter lim="800000"/>
            <a:headEnd/>
            <a:tailEnd/>
          </a:ln>
        </p:spPr>
        <p:txBody>
          <a:bodyPr>
            <a:spAutoFit/>
          </a:bodyPr>
          <a:lstStyle/>
          <a:p>
            <a:pPr eaLnBrk="0" hangingPunct="0"/>
            <a:r>
              <a:rPr lang="en-US" sz="1800" i="1">
                <a:solidFill>
                  <a:srgbClr val="FFFF00"/>
                </a:solidFill>
                <a:latin typeface="Times New Roman" pitchFamily="18" charset="0"/>
                <a:cs typeface="Times New Roman" pitchFamily="18" charset="0"/>
              </a:rPr>
              <a:t>from</a:t>
            </a:r>
            <a:r>
              <a:rPr lang="en-US" sz="1800">
                <a:solidFill>
                  <a:srgbClr val="FFFF00"/>
                </a:solidFill>
                <a:latin typeface="Times New Roman" pitchFamily="18" charset="0"/>
                <a:cs typeface="Times New Roman" pitchFamily="18" charset="0"/>
              </a:rPr>
              <a:t> Nordstrom and Campbell (2013) Modeling low-temperature geochemical processes, vol. 5, ch. 2, Treatise on Geochemistry (in press)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Box 1"/>
          <p:cNvSpPr txBox="1">
            <a:spLocks noChangeArrowheads="1"/>
          </p:cNvSpPr>
          <p:nvPr/>
        </p:nvSpPr>
        <p:spPr bwMode="auto">
          <a:xfrm>
            <a:off x="914400" y="152400"/>
            <a:ext cx="8077200" cy="1570038"/>
          </a:xfrm>
          <a:prstGeom prst="rect">
            <a:avLst/>
          </a:prstGeom>
          <a:noFill/>
          <a:ln w="9525">
            <a:noFill/>
            <a:miter lim="800000"/>
            <a:headEnd/>
            <a:tailEnd/>
          </a:ln>
        </p:spPr>
        <p:txBody>
          <a:bodyPr>
            <a:spAutoFit/>
          </a:bodyPr>
          <a:lstStyle/>
          <a:p>
            <a:pPr eaLnBrk="0" hangingPunct="0"/>
            <a:r>
              <a:rPr lang="en-US" sz="3200">
                <a:solidFill>
                  <a:srgbClr val="FFFF00"/>
                </a:solidFill>
                <a:latin typeface="Times New Roman" pitchFamily="18" charset="0"/>
                <a:cs typeface="Times New Roman" pitchFamily="18" charset="0"/>
              </a:rPr>
              <a:t>These are examples of geochemical modeling included speciation, redox, and mass transfer but no mass transport:</a:t>
            </a:r>
          </a:p>
        </p:txBody>
      </p:sp>
      <p:sp>
        <p:nvSpPr>
          <p:cNvPr id="54274" name="TextBox 2"/>
          <p:cNvSpPr txBox="1">
            <a:spLocks noChangeArrowheads="1"/>
          </p:cNvSpPr>
          <p:nvPr/>
        </p:nvSpPr>
        <p:spPr bwMode="auto">
          <a:xfrm>
            <a:off x="914400" y="1905000"/>
            <a:ext cx="8077200" cy="4648200"/>
          </a:xfrm>
          <a:prstGeom prst="rect">
            <a:avLst/>
          </a:prstGeom>
          <a:noFill/>
          <a:ln w="9525">
            <a:noFill/>
            <a:miter lim="800000"/>
            <a:headEnd/>
            <a:tailEnd/>
          </a:ln>
        </p:spPr>
        <p:txBody>
          <a:bodyPr>
            <a:spAutoFit/>
          </a:bodyPr>
          <a:lstStyle/>
          <a:p>
            <a:pPr eaLnBrk="0" hangingPunct="0"/>
            <a:r>
              <a:rPr lang="en-US" sz="3200">
                <a:solidFill>
                  <a:srgbClr val="FFFF00"/>
                </a:solidFill>
                <a:latin typeface="Comic Sans MS" pitchFamily="66" charset="0"/>
              </a:rPr>
              <a:t>2. Types of geochemical modeling – </a:t>
            </a:r>
          </a:p>
          <a:p>
            <a:pPr eaLnBrk="0" hangingPunct="0"/>
            <a:r>
              <a:rPr lang="en-US" i="1" u="sng">
                <a:solidFill>
                  <a:srgbClr val="FFFF00"/>
                </a:solidFill>
                <a:latin typeface="Comic Sans MS" pitchFamily="66" charset="0"/>
              </a:rPr>
              <a:t>Equilibrium</a:t>
            </a:r>
            <a:r>
              <a:rPr lang="en-US" i="1">
                <a:solidFill>
                  <a:srgbClr val="FFFF00"/>
                </a:solidFill>
                <a:latin typeface="Comic Sans MS" pitchFamily="66" charset="0"/>
              </a:rPr>
              <a:t>: space and time independent parameters</a:t>
            </a:r>
          </a:p>
          <a:p>
            <a:pPr eaLnBrk="0" hangingPunct="0"/>
            <a:r>
              <a:rPr lang="en-US" i="1" u="sng">
                <a:solidFill>
                  <a:srgbClr val="FFFF00"/>
                </a:solidFill>
                <a:latin typeface="Comic Sans MS" pitchFamily="66" charset="0"/>
              </a:rPr>
              <a:t>Steady-State</a:t>
            </a:r>
            <a:r>
              <a:rPr lang="en-US" i="1">
                <a:solidFill>
                  <a:srgbClr val="FFFF00"/>
                </a:solidFill>
                <a:latin typeface="Comic Sans MS" pitchFamily="66" charset="0"/>
              </a:rPr>
              <a:t>: space-dependent but time-independent</a:t>
            </a:r>
          </a:p>
          <a:p>
            <a:pPr eaLnBrk="0" hangingPunct="0"/>
            <a:r>
              <a:rPr lang="en-US" i="1" u="sng">
                <a:solidFill>
                  <a:srgbClr val="FFFF00"/>
                </a:solidFill>
                <a:latin typeface="Comic Sans MS" pitchFamily="66" charset="0"/>
              </a:rPr>
              <a:t>Transient-State</a:t>
            </a:r>
            <a:r>
              <a:rPr lang="en-US" i="1">
                <a:solidFill>
                  <a:srgbClr val="FFFF00"/>
                </a:solidFill>
                <a:latin typeface="Comic Sans MS" pitchFamily="66" charset="0"/>
              </a:rPr>
              <a:t>: space- and time-dependent</a:t>
            </a:r>
          </a:p>
          <a:p>
            <a:pPr eaLnBrk="0" hangingPunct="0"/>
            <a:endParaRPr lang="en-US" i="1">
              <a:solidFill>
                <a:srgbClr val="FFFF00"/>
              </a:solidFill>
              <a:latin typeface="Comic Sans MS" pitchFamily="66" charset="0"/>
            </a:endParaRPr>
          </a:p>
          <a:p>
            <a:pPr eaLnBrk="0" hangingPunct="0"/>
            <a:r>
              <a:rPr lang="en-US" i="1" u="sng">
                <a:solidFill>
                  <a:srgbClr val="FFFF00"/>
                </a:solidFill>
                <a:latin typeface="Comic Sans MS" pitchFamily="66" charset="0"/>
              </a:rPr>
              <a:t>Speciation</a:t>
            </a:r>
            <a:r>
              <a:rPr lang="en-US" i="1">
                <a:solidFill>
                  <a:srgbClr val="FFFF00"/>
                </a:solidFill>
                <a:latin typeface="Comic Sans MS" pitchFamily="66" charset="0"/>
              </a:rPr>
              <a:t>: distribution of the total amount of a component into different species forms</a:t>
            </a:r>
          </a:p>
          <a:p>
            <a:pPr eaLnBrk="0" hangingPunct="0"/>
            <a:r>
              <a:rPr lang="en-US" i="1" u="sng">
                <a:solidFill>
                  <a:srgbClr val="FFFF00"/>
                </a:solidFill>
                <a:latin typeface="Comic Sans MS" pitchFamily="66" charset="0"/>
              </a:rPr>
              <a:t>Mass transfer</a:t>
            </a:r>
            <a:r>
              <a:rPr lang="en-US" i="1">
                <a:solidFill>
                  <a:srgbClr val="FFFF00"/>
                </a:solidFill>
                <a:latin typeface="Comic Sans MS" pitchFamily="66" charset="0"/>
              </a:rPr>
              <a:t>: transfer of a component from one phase to another (mineral dissolution or precipitation, gas evolution or uptake, flora or fauna uptake, etc.)</a:t>
            </a:r>
          </a:p>
          <a:p>
            <a:pPr eaLnBrk="0" hangingPunct="0"/>
            <a:r>
              <a:rPr lang="en-US" i="1" u="sng">
                <a:solidFill>
                  <a:srgbClr val="FFFF00"/>
                </a:solidFill>
                <a:latin typeface="Comic Sans MS" pitchFamily="66" charset="0"/>
              </a:rPr>
              <a:t>Reactive transport</a:t>
            </a:r>
            <a:r>
              <a:rPr lang="en-US" i="1">
                <a:solidFill>
                  <a:srgbClr val="FFFF00"/>
                </a:solidFill>
                <a:latin typeface="Comic Sans MS" pitchFamily="66" charset="0"/>
              </a:rPr>
              <a:t>: mass transfer with mass transport</a:t>
            </a:r>
          </a:p>
          <a:p>
            <a:pPr eaLnBrk="0" hangingPunct="0"/>
            <a:r>
              <a:rPr lang="en-US" i="1" u="sng">
                <a:solidFill>
                  <a:srgbClr val="FFFF00"/>
                </a:solidFill>
                <a:latin typeface="Comic Sans MS" pitchFamily="66" charset="0"/>
              </a:rPr>
              <a:t>Kinetic modeling</a:t>
            </a:r>
            <a:r>
              <a:rPr lang="en-US" i="1">
                <a:solidFill>
                  <a:srgbClr val="FFFF00"/>
                </a:solidFill>
                <a:latin typeface="Comic Sans MS" pitchFamily="66" charset="0"/>
              </a:rPr>
              <a:t> requires knowledge of reaction rates</a:t>
            </a:r>
            <a:endParaRPr lang="en-US" i="1" u="sng">
              <a:solidFill>
                <a:srgbClr val="FFFF00"/>
              </a:solidFill>
              <a:latin typeface="Comic Sans MS" pitchFamily="66"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0" i="1" dirty="0" smtClean="0">
                <a:solidFill>
                  <a:srgbClr val="FFFF00"/>
                </a:solidFill>
                <a:latin typeface="Times New Roman" pitchFamily="18" charset="0"/>
                <a:cs typeface="Times New Roman" pitchFamily="18" charset="0"/>
              </a:rPr>
              <a:t>Introduction to models</a:t>
            </a:r>
            <a:endParaRPr lang="en-US" b="0" i="1" dirty="0">
              <a:solidFill>
                <a:srgbClr val="FFFF00"/>
              </a:solidFill>
              <a:latin typeface="Times New Roman" pitchFamily="18" charset="0"/>
              <a:cs typeface="Times New Roman" pitchFamily="18" charset="0"/>
            </a:endParaRPr>
          </a:p>
        </p:txBody>
      </p:sp>
      <p:sp>
        <p:nvSpPr>
          <p:cNvPr id="19458" name="Rectangle 3"/>
          <p:cNvSpPr>
            <a:spLocks noChangeArrowheads="1"/>
          </p:cNvSpPr>
          <p:nvPr/>
        </p:nvSpPr>
        <p:spPr bwMode="auto">
          <a:xfrm>
            <a:off x="895350" y="2184400"/>
            <a:ext cx="7924800" cy="3416300"/>
          </a:xfrm>
          <a:prstGeom prst="rect">
            <a:avLst/>
          </a:prstGeom>
          <a:noFill/>
          <a:ln w="9525">
            <a:noFill/>
            <a:miter lim="800000"/>
            <a:headEnd/>
            <a:tailEnd/>
          </a:ln>
        </p:spPr>
        <p:txBody>
          <a:bodyPr>
            <a:spAutoFit/>
          </a:bodyPr>
          <a:lstStyle/>
          <a:p>
            <a:pPr eaLnBrk="0" hangingPunct="0"/>
            <a:r>
              <a:rPr lang="en-US">
                <a:solidFill>
                  <a:srgbClr val="FFFF00"/>
                </a:solidFill>
                <a:latin typeface="Comic Sans MS" pitchFamily="66" charset="0"/>
              </a:rPr>
              <a:t>“In chess, we have both complete knowledge of the governing rules </a:t>
            </a:r>
            <a:r>
              <a:rPr lang="en-US" i="1">
                <a:solidFill>
                  <a:srgbClr val="FFFF00"/>
                </a:solidFill>
                <a:latin typeface="Comic Sans MS" pitchFamily="66" charset="0"/>
              </a:rPr>
              <a:t>and </a:t>
            </a:r>
            <a:r>
              <a:rPr lang="en-US">
                <a:solidFill>
                  <a:srgbClr val="FFFF00"/>
                </a:solidFill>
                <a:latin typeface="Comic Sans MS" pitchFamily="66" charset="0"/>
              </a:rPr>
              <a:t>perfect information – there are a finite number of chess pieces, and they’re right there in plain sight. But the game is still very difficult for us……</a:t>
            </a:r>
          </a:p>
          <a:p>
            <a:pPr eaLnBrk="0" hangingPunct="0"/>
            <a:r>
              <a:rPr lang="en-US">
                <a:solidFill>
                  <a:srgbClr val="FFFF00"/>
                </a:solidFill>
                <a:latin typeface="Comic Sans MS" pitchFamily="66" charset="0"/>
              </a:rPr>
              <a:t>Both computer programs and human chess masters therefore rely on making simplifications to forecast the outcome of the game. We can think of these simplifications as ‘models,’ …” </a:t>
            </a:r>
            <a:r>
              <a:rPr lang="en-US">
                <a:solidFill>
                  <a:srgbClr val="FFFF00"/>
                </a:solidFill>
                <a:latin typeface="Times New Roman" pitchFamily="18" charset="0"/>
                <a:cs typeface="Times New Roman" pitchFamily="18" charset="0"/>
              </a:rPr>
              <a:t>(Silver, 2012)</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p:cNvPicPr>
            <a:picLocks noChangeAspect="1" noChangeArrowheads="1"/>
          </p:cNvPicPr>
          <p:nvPr/>
        </p:nvPicPr>
        <p:blipFill>
          <a:blip r:embed="rId3"/>
          <a:srcRect/>
          <a:stretch>
            <a:fillRect/>
          </a:stretch>
        </p:blipFill>
        <p:spPr bwMode="auto">
          <a:xfrm>
            <a:off x="19050" y="2819400"/>
            <a:ext cx="4514850" cy="2743200"/>
          </a:xfrm>
          <a:prstGeom prst="rect">
            <a:avLst/>
          </a:prstGeom>
          <a:noFill/>
          <a:ln w="9525">
            <a:noFill/>
            <a:miter lim="800000"/>
            <a:headEnd/>
            <a:tailEnd/>
          </a:ln>
        </p:spPr>
      </p:pic>
      <p:sp>
        <p:nvSpPr>
          <p:cNvPr id="56322" name="TextBox 1"/>
          <p:cNvSpPr txBox="1">
            <a:spLocks noChangeArrowheads="1"/>
          </p:cNvSpPr>
          <p:nvPr/>
        </p:nvSpPr>
        <p:spPr bwMode="auto">
          <a:xfrm>
            <a:off x="893763" y="134938"/>
            <a:ext cx="8250237" cy="1754187"/>
          </a:xfrm>
          <a:prstGeom prst="rect">
            <a:avLst/>
          </a:prstGeom>
          <a:noFill/>
          <a:ln w="9525">
            <a:noFill/>
            <a:miter lim="800000"/>
            <a:headEnd/>
            <a:tailEnd/>
          </a:ln>
        </p:spPr>
        <p:txBody>
          <a:bodyPr>
            <a:spAutoFit/>
          </a:bodyPr>
          <a:lstStyle/>
          <a:p>
            <a:pPr eaLnBrk="0" hangingPunct="0"/>
            <a:r>
              <a:rPr lang="en-US" sz="4000" i="1">
                <a:solidFill>
                  <a:srgbClr val="FFFF00"/>
                </a:solidFill>
                <a:latin typeface="Times New Roman" pitchFamily="18" charset="0"/>
                <a:cs typeface="Times New Roman" pitchFamily="18" charset="0"/>
              </a:rPr>
              <a:t>Example 2.1 Types of geochemical modeling: </a:t>
            </a:r>
            <a:r>
              <a:rPr lang="en-US" sz="4000">
                <a:solidFill>
                  <a:srgbClr val="FF0000"/>
                </a:solidFill>
                <a:latin typeface="Comic Sans MS" pitchFamily="66" charset="0"/>
                <a:cs typeface="Times New Roman" pitchFamily="18" charset="0"/>
              </a:rPr>
              <a:t>Aqueous speciation </a:t>
            </a:r>
          </a:p>
          <a:p>
            <a:pPr eaLnBrk="0" hangingPunct="0"/>
            <a:r>
              <a:rPr lang="en-US" sz="2800">
                <a:solidFill>
                  <a:srgbClr val="FF0000"/>
                </a:solidFill>
                <a:latin typeface="Comic Sans MS" pitchFamily="66" charset="0"/>
                <a:cs typeface="Times New Roman" pitchFamily="18" charset="0"/>
              </a:rPr>
              <a:t>(ion-association model; allows calculation of SIs) </a:t>
            </a:r>
            <a:endParaRPr lang="en-US" sz="2800" i="1">
              <a:solidFill>
                <a:srgbClr val="FF0000"/>
              </a:solidFill>
              <a:latin typeface="Comic Sans MS" pitchFamily="66" charset="0"/>
              <a:cs typeface="Times New Roman" pitchFamily="18" charset="0"/>
            </a:endParaRPr>
          </a:p>
        </p:txBody>
      </p:sp>
      <p:sp>
        <p:nvSpPr>
          <p:cNvPr id="56323" name="TextBox 2"/>
          <p:cNvSpPr txBox="1">
            <a:spLocks noChangeArrowheads="1"/>
          </p:cNvSpPr>
          <p:nvPr/>
        </p:nvSpPr>
        <p:spPr bwMode="auto">
          <a:xfrm>
            <a:off x="950913" y="1912938"/>
            <a:ext cx="7696200" cy="831850"/>
          </a:xfrm>
          <a:prstGeom prst="rect">
            <a:avLst/>
          </a:prstGeom>
          <a:noFill/>
          <a:ln w="9525">
            <a:noFill/>
            <a:miter lim="800000"/>
            <a:headEnd/>
            <a:tailEnd/>
          </a:ln>
        </p:spPr>
        <p:txBody>
          <a:bodyPr>
            <a:spAutoFit/>
          </a:bodyPr>
          <a:lstStyle/>
          <a:p>
            <a:pPr marL="342900" indent="-342900" eaLnBrk="0" hangingPunct="0">
              <a:buFont typeface="Arial" charset="0"/>
              <a:buChar char="•"/>
            </a:pPr>
            <a:r>
              <a:rPr lang="en-US">
                <a:solidFill>
                  <a:srgbClr val="FFFF00"/>
                </a:solidFill>
                <a:latin typeface="Comic Sans MS" pitchFamily="66" charset="0"/>
              </a:rPr>
              <a:t>AMD-A, Cu = 0.09 mg/L  AMD-D, Cu = 290 mg/L</a:t>
            </a:r>
          </a:p>
          <a:p>
            <a:pPr marL="800100" lvl="1" indent="-342900" eaLnBrk="0" hangingPunct="0">
              <a:buFont typeface="Arial" charset="0"/>
              <a:buChar char="•"/>
            </a:pPr>
            <a:endParaRPr lang="en-US">
              <a:solidFill>
                <a:srgbClr val="FFFF00"/>
              </a:solidFill>
              <a:latin typeface="Comic Sans MS" pitchFamily="66" charset="0"/>
            </a:endParaRPr>
          </a:p>
        </p:txBody>
      </p:sp>
      <p:pic>
        <p:nvPicPr>
          <p:cNvPr id="56324" name="Picture 3"/>
          <p:cNvPicPr>
            <a:picLocks noChangeAspect="1" noChangeArrowheads="1"/>
          </p:cNvPicPr>
          <p:nvPr/>
        </p:nvPicPr>
        <p:blipFill>
          <a:blip r:embed="rId4"/>
          <a:srcRect/>
          <a:stretch>
            <a:fillRect/>
          </a:stretch>
        </p:blipFill>
        <p:spPr bwMode="auto">
          <a:xfrm>
            <a:off x="4533900" y="3352800"/>
            <a:ext cx="4648200" cy="1930400"/>
          </a:xfrm>
          <a:prstGeom prst="rect">
            <a:avLst/>
          </a:prstGeom>
          <a:noFill/>
          <a:ln w="9525">
            <a:noFill/>
            <a:miter lim="800000"/>
            <a:headEnd/>
            <a:tailEnd/>
          </a:ln>
        </p:spPr>
      </p:pic>
      <p:sp>
        <p:nvSpPr>
          <p:cNvPr id="56325" name="TextBox 3"/>
          <p:cNvSpPr txBox="1">
            <a:spLocks noChangeArrowheads="1"/>
          </p:cNvSpPr>
          <p:nvPr/>
        </p:nvSpPr>
        <p:spPr bwMode="auto">
          <a:xfrm>
            <a:off x="8686800" y="3962400"/>
            <a:ext cx="495300" cy="461963"/>
          </a:xfrm>
          <a:prstGeom prst="rect">
            <a:avLst/>
          </a:prstGeom>
          <a:solidFill>
            <a:schemeClr val="tx1"/>
          </a:solidFill>
          <a:ln w="9525">
            <a:noFill/>
            <a:miter lim="800000"/>
            <a:headEnd/>
            <a:tailEnd/>
          </a:ln>
        </p:spPr>
        <p:txBody>
          <a:bodyPr>
            <a:spAutoFit/>
          </a:bodyPr>
          <a:lstStyle/>
          <a:p>
            <a:pPr eaLnBrk="0" hangingPunct="0"/>
            <a:endParaRPr lang="en-US"/>
          </a:p>
        </p:txBody>
      </p:sp>
      <p:sp>
        <p:nvSpPr>
          <p:cNvPr id="56326" name="Rectangle 4"/>
          <p:cNvSpPr>
            <a:spLocks noChangeArrowheads="1"/>
          </p:cNvSpPr>
          <p:nvPr/>
        </p:nvSpPr>
        <p:spPr bwMode="auto">
          <a:xfrm>
            <a:off x="8229600" y="4800600"/>
            <a:ext cx="952500" cy="304800"/>
          </a:xfrm>
          <a:prstGeom prst="rect">
            <a:avLst/>
          </a:prstGeom>
          <a:solidFill>
            <a:schemeClr val="tx1"/>
          </a:solidFill>
          <a:ln w="9525" algn="ctr">
            <a:solidFill>
              <a:schemeClr val="tx1"/>
            </a:solidFill>
            <a:round/>
            <a:headEnd/>
            <a:tailEnd/>
          </a:ln>
        </p:spPr>
        <p:txBody>
          <a:bodyPr/>
          <a:lstStyle/>
          <a:p>
            <a:pPr eaLnBrk="0" hangingPunct="0"/>
            <a:endParaRPr lang="en-US"/>
          </a:p>
        </p:txBody>
      </p:sp>
      <p:sp>
        <p:nvSpPr>
          <p:cNvPr id="56327" name="TextBox 5"/>
          <p:cNvSpPr txBox="1">
            <a:spLocks noChangeArrowheads="1"/>
          </p:cNvSpPr>
          <p:nvPr/>
        </p:nvSpPr>
        <p:spPr bwMode="auto">
          <a:xfrm>
            <a:off x="914400" y="5715000"/>
            <a:ext cx="8534400" cy="830263"/>
          </a:xfrm>
          <a:prstGeom prst="rect">
            <a:avLst/>
          </a:prstGeom>
          <a:noFill/>
          <a:ln w="9525">
            <a:noFill/>
            <a:miter lim="800000"/>
            <a:headEnd/>
            <a:tailEnd/>
          </a:ln>
        </p:spPr>
        <p:txBody>
          <a:bodyPr>
            <a:spAutoFit/>
          </a:bodyPr>
          <a:lstStyle/>
          <a:p>
            <a:pPr eaLnBrk="0" hangingPunct="0"/>
            <a:r>
              <a:rPr lang="en-US">
                <a:solidFill>
                  <a:srgbClr val="FFFF00"/>
                </a:solidFill>
                <a:latin typeface="Comic Sans MS" pitchFamily="66" charset="0"/>
              </a:rPr>
              <a:t>AMD-A: Cu/SO</a:t>
            </a:r>
            <a:r>
              <a:rPr lang="en-US" baseline="-25000">
                <a:solidFill>
                  <a:srgbClr val="FFFF00"/>
                </a:solidFill>
                <a:latin typeface="Comic Sans MS" pitchFamily="66" charset="0"/>
              </a:rPr>
              <a:t>4</a:t>
            </a:r>
            <a:r>
              <a:rPr lang="en-US">
                <a:solidFill>
                  <a:srgbClr val="FFFF00"/>
                </a:solidFill>
                <a:latin typeface="Comic Sans MS" pitchFamily="66" charset="0"/>
              </a:rPr>
              <a:t> = 0.45</a:t>
            </a:r>
          </a:p>
          <a:p>
            <a:pPr eaLnBrk="0" hangingPunct="0"/>
            <a:r>
              <a:rPr lang="en-US">
                <a:solidFill>
                  <a:srgbClr val="FFFF00"/>
                </a:solidFill>
                <a:latin typeface="Comic Sans MS" pitchFamily="66" charset="0"/>
              </a:rPr>
              <a:t>AMD-D: Cu/SO</a:t>
            </a:r>
            <a:r>
              <a:rPr lang="en-US" baseline="-25000">
                <a:solidFill>
                  <a:srgbClr val="FFFF00"/>
                </a:solidFill>
                <a:latin typeface="Comic Sans MS" pitchFamily="66" charset="0"/>
              </a:rPr>
              <a:t>4</a:t>
            </a:r>
            <a:r>
              <a:rPr lang="en-US">
                <a:solidFill>
                  <a:srgbClr val="FFFF00"/>
                </a:solidFill>
                <a:latin typeface="Comic Sans MS" pitchFamily="66" charset="0"/>
              </a:rPr>
              <a:t> = 0.002 </a:t>
            </a:r>
            <a:r>
              <a:rPr lang="en-US" sz="1800">
                <a:solidFill>
                  <a:srgbClr val="FFFF00"/>
                </a:solidFill>
                <a:latin typeface="Comic Sans MS" pitchFamily="66" charset="0"/>
              </a:rPr>
              <a:t>much higher amount of Cu-SO</a:t>
            </a:r>
            <a:r>
              <a:rPr lang="en-US" sz="1800" baseline="-25000">
                <a:solidFill>
                  <a:srgbClr val="FFFF00"/>
                </a:solidFill>
                <a:latin typeface="Comic Sans MS" pitchFamily="66" charset="0"/>
              </a:rPr>
              <a:t>4</a:t>
            </a:r>
            <a:r>
              <a:rPr lang="en-US" sz="1800">
                <a:solidFill>
                  <a:srgbClr val="FFFF00"/>
                </a:solidFill>
                <a:latin typeface="Comic Sans MS" pitchFamily="66" charset="0"/>
              </a:rPr>
              <a:t> complexing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1752600"/>
            <a:ext cx="8077200" cy="4678363"/>
          </a:xfrm>
          <a:prstGeom prst="rect">
            <a:avLst/>
          </a:prstGeom>
        </p:spPr>
        <p:txBody>
          <a:bodyPr>
            <a:spAutoFit/>
          </a:bodyPr>
          <a:lstStyle/>
          <a:p>
            <a:pPr marL="342900" indent="-342900" eaLnBrk="0" hangingPunct="0">
              <a:spcAft>
                <a:spcPts val="600"/>
              </a:spcAft>
              <a:buFont typeface="Arial" pitchFamily="34" charset="0"/>
              <a:buChar char="•"/>
              <a:defRPr/>
            </a:pPr>
            <a:r>
              <a:rPr lang="en-US" sz="3200" dirty="0">
                <a:solidFill>
                  <a:srgbClr val="FFFF00"/>
                </a:solidFill>
                <a:latin typeface="Comic Sans MS" pitchFamily="66" charset="0"/>
              </a:rPr>
              <a:t>Forward geochemical </a:t>
            </a:r>
            <a:r>
              <a:rPr lang="en-US" sz="3200" dirty="0">
                <a:solidFill>
                  <a:srgbClr val="FFFF00"/>
                </a:solidFill>
                <a:latin typeface="Comic Sans MS" pitchFamily="66" charset="0"/>
              </a:rPr>
              <a:t>modeling</a:t>
            </a:r>
            <a:r>
              <a:rPr lang="en-US" dirty="0">
                <a:solidFill>
                  <a:srgbClr val="FFFF00"/>
                </a:solidFill>
                <a:latin typeface="Comic Sans MS" pitchFamily="66" charset="0"/>
              </a:rPr>
              <a:t>: given initial conditions such as a specific rock type with a known mineralogy  and an initial water composition, a model is used to calculate evolutionary changes in water chemistry and minerals dissolved and precipitated</a:t>
            </a:r>
          </a:p>
          <a:p>
            <a:pPr eaLnBrk="0" hangingPunct="0">
              <a:spcAft>
                <a:spcPts val="600"/>
              </a:spcAft>
              <a:defRPr/>
            </a:pPr>
            <a:endParaRPr lang="en-US" dirty="0">
              <a:solidFill>
                <a:srgbClr val="FFFF00"/>
              </a:solidFill>
              <a:latin typeface="Comic Sans MS" pitchFamily="66" charset="0"/>
            </a:endParaRPr>
          </a:p>
          <a:p>
            <a:pPr marL="342900" indent="-342900" eaLnBrk="0" hangingPunct="0">
              <a:spcAft>
                <a:spcPts val="600"/>
              </a:spcAft>
              <a:buFont typeface="Arial" pitchFamily="34" charset="0"/>
              <a:buChar char="•"/>
              <a:defRPr/>
            </a:pPr>
            <a:r>
              <a:rPr lang="en-US" sz="3200" dirty="0">
                <a:solidFill>
                  <a:srgbClr val="FFFF00"/>
                </a:solidFill>
                <a:latin typeface="Comic Sans MS" pitchFamily="66" charset="0"/>
              </a:rPr>
              <a:t>Inverse geochemical modeling (mass balances</a:t>
            </a:r>
            <a:r>
              <a:rPr lang="en-US" sz="3200" dirty="0">
                <a:solidFill>
                  <a:srgbClr val="FFFF00"/>
                </a:solidFill>
                <a:latin typeface="Comic Sans MS" pitchFamily="66" charset="0"/>
              </a:rPr>
              <a:t>):</a:t>
            </a:r>
            <a:r>
              <a:rPr lang="en-US" dirty="0">
                <a:solidFill>
                  <a:srgbClr val="FFFF00"/>
                </a:solidFill>
                <a:latin typeface="Comic Sans MS" pitchFamily="66" charset="0"/>
              </a:rPr>
              <a:t> uses the available data on water chemistry, mineralogy, hydrologic conditions, and isotopes to constrain the possible geochemical reactions</a:t>
            </a:r>
            <a:endParaRPr lang="en-US" sz="3200" dirty="0">
              <a:solidFill>
                <a:srgbClr val="FFFF00"/>
              </a:solidFill>
              <a:latin typeface="Comic Sans MS" pitchFamily="66" charset="0"/>
            </a:endParaRPr>
          </a:p>
        </p:txBody>
      </p:sp>
      <p:sp>
        <p:nvSpPr>
          <p:cNvPr id="58370" name="TextBox 2"/>
          <p:cNvSpPr txBox="1">
            <a:spLocks noChangeArrowheads="1"/>
          </p:cNvSpPr>
          <p:nvPr/>
        </p:nvSpPr>
        <p:spPr bwMode="auto">
          <a:xfrm>
            <a:off x="838200" y="457200"/>
            <a:ext cx="8305800" cy="708025"/>
          </a:xfrm>
          <a:prstGeom prst="rect">
            <a:avLst/>
          </a:prstGeom>
          <a:noFill/>
          <a:ln w="9525">
            <a:noFill/>
            <a:miter lim="800000"/>
            <a:headEnd/>
            <a:tailEnd/>
          </a:ln>
        </p:spPr>
        <p:txBody>
          <a:bodyPr>
            <a:spAutoFit/>
          </a:bodyPr>
          <a:lstStyle/>
          <a:p>
            <a:pPr eaLnBrk="0" hangingPunct="0"/>
            <a:r>
              <a:rPr lang="en-US" sz="4000">
                <a:solidFill>
                  <a:srgbClr val="FFFF00"/>
                </a:solidFill>
                <a:latin typeface="Times New Roman" pitchFamily="18" charset="0"/>
                <a:cs typeface="Times New Roman" pitchFamily="18" charset="0"/>
              </a:rPr>
              <a:t>Two more important types of modeling</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Box 1"/>
          <p:cNvSpPr txBox="1">
            <a:spLocks noChangeArrowheads="1"/>
          </p:cNvSpPr>
          <p:nvPr/>
        </p:nvSpPr>
        <p:spPr bwMode="auto">
          <a:xfrm>
            <a:off x="1066800" y="228600"/>
            <a:ext cx="7696200" cy="4524375"/>
          </a:xfrm>
          <a:prstGeom prst="rect">
            <a:avLst/>
          </a:prstGeom>
          <a:noFill/>
          <a:ln w="9525">
            <a:noFill/>
            <a:miter lim="800000"/>
            <a:headEnd/>
            <a:tailEnd/>
          </a:ln>
        </p:spPr>
        <p:txBody>
          <a:bodyPr>
            <a:spAutoFit/>
          </a:bodyPr>
          <a:lstStyle/>
          <a:p>
            <a:pPr eaLnBrk="0" hangingPunct="0"/>
            <a:r>
              <a:rPr lang="en-US" sz="4000">
                <a:solidFill>
                  <a:srgbClr val="FFFF00"/>
                </a:solidFill>
                <a:latin typeface="Times New Roman" pitchFamily="18" charset="0"/>
                <a:cs typeface="Times New Roman" pitchFamily="18" charset="0"/>
              </a:rPr>
              <a:t>There are also different methods for calculating activity coefficients</a:t>
            </a:r>
          </a:p>
          <a:p>
            <a:pPr eaLnBrk="0" hangingPunct="0"/>
            <a:endParaRPr lang="en-US" sz="4000">
              <a:solidFill>
                <a:srgbClr val="FFFF00"/>
              </a:solidFill>
              <a:latin typeface="Times New Roman" pitchFamily="18" charset="0"/>
              <a:cs typeface="Times New Roman" pitchFamily="18" charset="0"/>
            </a:endParaRPr>
          </a:p>
          <a:p>
            <a:pPr eaLnBrk="0" hangingPunct="0"/>
            <a:r>
              <a:rPr lang="en-US" sz="2800">
                <a:solidFill>
                  <a:srgbClr val="FFFF00"/>
                </a:solidFill>
                <a:latin typeface="Times New Roman" pitchFamily="18" charset="0"/>
                <a:cs typeface="Times New Roman" pitchFamily="18" charset="0"/>
              </a:rPr>
              <a:t>The important point here is that if the ionic strength of the waters to be modeled is greater than 1 molal then the Pitzer ion-interaction model must be used. The Pitzer model does not have all the parameters needed for all metals yet but its database is improving.</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26988"/>
            <a:ext cx="8153400" cy="6616700"/>
          </a:xfrm>
          <a:prstGeom prst="rect">
            <a:avLst/>
          </a:prstGeom>
          <a:noFill/>
        </p:spPr>
        <p:txBody>
          <a:bodyPr>
            <a:spAutoFit/>
          </a:bodyPr>
          <a:lstStyle/>
          <a:p>
            <a:pPr eaLnBrk="0" hangingPunct="0">
              <a:defRPr/>
            </a:pPr>
            <a:r>
              <a:rPr lang="en-US" sz="4400" dirty="0">
                <a:solidFill>
                  <a:srgbClr val="FFFF00"/>
                </a:solidFill>
                <a:latin typeface="Times New Roman" pitchFamily="18" charset="0"/>
                <a:cs typeface="Times New Roman" pitchFamily="18" charset="0"/>
              </a:rPr>
              <a:t>Input data:</a:t>
            </a:r>
          </a:p>
          <a:p>
            <a:pPr eaLnBrk="0" hangingPunct="0">
              <a:defRPr/>
            </a:pPr>
            <a:endParaRPr lang="en-US" sz="2000" dirty="0">
              <a:solidFill>
                <a:srgbClr val="FFFF00"/>
              </a:solidFill>
              <a:latin typeface="Times New Roman" pitchFamily="18" charset="0"/>
              <a:cs typeface="Times New Roman" pitchFamily="18" charset="0"/>
            </a:endParaRPr>
          </a:p>
          <a:p>
            <a:pPr marL="742950" indent="-742950" eaLnBrk="0" hangingPunct="0">
              <a:buFontTx/>
              <a:buAutoNum type="arabicPeriod"/>
              <a:defRPr/>
            </a:pPr>
            <a:r>
              <a:rPr lang="en-US" sz="3600" dirty="0">
                <a:solidFill>
                  <a:srgbClr val="FFFF00"/>
                </a:solidFill>
                <a:latin typeface="Times New Roman" pitchFamily="18" charset="0"/>
                <a:cs typeface="Times New Roman" pitchFamily="18" charset="0"/>
              </a:rPr>
              <a:t>Field data – </a:t>
            </a:r>
            <a:r>
              <a:rPr lang="en-US" dirty="0">
                <a:solidFill>
                  <a:srgbClr val="FFFF00"/>
                </a:solidFill>
                <a:latin typeface="Times New Roman" pitchFamily="18" charset="0"/>
                <a:cs typeface="Times New Roman" pitchFamily="18" charset="0"/>
              </a:rPr>
              <a:t>must follow proper QA/QC procedures; beware that pH, redox, and sample collection is often done by the lowest salaried person and the data can be grossly in error (were 2 standard buffers that bracketed the sample pH used for calibration? Was the pH calibration checked at regular intervals? Who checked the analytical results and what experience have they had in analytical chemistry?) </a:t>
            </a:r>
          </a:p>
          <a:p>
            <a:pPr marL="514350" indent="-514350" eaLnBrk="0" hangingPunct="0">
              <a:spcBef>
                <a:spcPts val="1200"/>
              </a:spcBef>
              <a:buFontTx/>
              <a:buAutoNum type="arabicPeriod"/>
              <a:defRPr/>
            </a:pPr>
            <a:r>
              <a:rPr lang="en-US" sz="3200" dirty="0">
                <a:solidFill>
                  <a:srgbClr val="FFFF00"/>
                </a:solidFill>
                <a:latin typeface="Times New Roman" pitchFamily="18" charset="0"/>
                <a:cs typeface="Times New Roman" pitchFamily="18" charset="0"/>
              </a:rPr>
              <a:t>Analytical data – </a:t>
            </a:r>
            <a:r>
              <a:rPr lang="en-US" dirty="0">
                <a:solidFill>
                  <a:srgbClr val="FFFF00"/>
                </a:solidFill>
                <a:latin typeface="Times New Roman" pitchFamily="18" charset="0"/>
                <a:cs typeface="Times New Roman" pitchFamily="18" charset="0"/>
              </a:rPr>
              <a:t>was the charge balance done? Is it within 10%? Were redox species measured? [H</a:t>
            </a:r>
            <a:r>
              <a:rPr lang="en-US" baseline="-25000" dirty="0">
                <a:solidFill>
                  <a:srgbClr val="FFFF00"/>
                </a:solidFill>
                <a:latin typeface="Times New Roman" pitchFamily="18" charset="0"/>
                <a:cs typeface="Times New Roman" pitchFamily="18" charset="0"/>
              </a:rPr>
              <a:t>2</a:t>
            </a:r>
            <a:r>
              <a:rPr lang="en-US" dirty="0">
                <a:solidFill>
                  <a:srgbClr val="FFFF00"/>
                </a:solidFill>
                <a:latin typeface="Times New Roman" pitchFamily="18" charset="0"/>
                <a:cs typeface="Times New Roman" pitchFamily="18" charset="0"/>
              </a:rPr>
              <a:t>S, O</a:t>
            </a:r>
            <a:r>
              <a:rPr lang="en-US" baseline="-25000" dirty="0">
                <a:solidFill>
                  <a:srgbClr val="FFFF00"/>
                </a:solidFill>
                <a:latin typeface="Times New Roman" pitchFamily="18" charset="0"/>
                <a:cs typeface="Times New Roman" pitchFamily="18" charset="0"/>
              </a:rPr>
              <a:t>2</a:t>
            </a:r>
            <a:r>
              <a:rPr lang="en-US" dirty="0">
                <a:solidFill>
                  <a:srgbClr val="FFFF00"/>
                </a:solidFill>
                <a:latin typeface="Times New Roman" pitchFamily="18" charset="0"/>
                <a:cs typeface="Times New Roman" pitchFamily="18" charset="0"/>
              </a:rPr>
              <a:t>, CH</a:t>
            </a:r>
            <a:r>
              <a:rPr lang="en-US" baseline="-25000" dirty="0">
                <a:solidFill>
                  <a:srgbClr val="FFFF00"/>
                </a:solidFill>
                <a:latin typeface="Times New Roman" pitchFamily="18" charset="0"/>
                <a:cs typeface="Times New Roman" pitchFamily="18" charset="0"/>
              </a:rPr>
              <a:t>4</a:t>
            </a:r>
            <a:r>
              <a:rPr lang="en-US" dirty="0">
                <a:solidFill>
                  <a:srgbClr val="FFFF00"/>
                </a:solidFill>
                <a:latin typeface="Times New Roman" pitchFamily="18" charset="0"/>
                <a:cs typeface="Times New Roman" pitchFamily="18" charset="0"/>
              </a:rPr>
              <a:t>, Fe(2/3), As(3/5), Se(4/6), etc.]</a:t>
            </a:r>
          </a:p>
          <a:p>
            <a:pPr marL="514350" indent="-514350" eaLnBrk="0" hangingPunct="0">
              <a:spcBef>
                <a:spcPts val="1200"/>
              </a:spcBef>
              <a:buFontTx/>
              <a:buAutoNum type="arabicPeriod"/>
              <a:defRPr/>
            </a:pPr>
            <a:r>
              <a:rPr lang="en-US" sz="3200" dirty="0">
                <a:solidFill>
                  <a:srgbClr val="FFFF00"/>
                </a:solidFill>
                <a:latin typeface="Times New Roman" pitchFamily="18" charset="0"/>
                <a:cs typeface="Times New Roman" pitchFamily="18" charset="0"/>
              </a:rPr>
              <a:t>Redox potential – </a:t>
            </a:r>
            <a:r>
              <a:rPr lang="en-US" dirty="0">
                <a:solidFill>
                  <a:srgbClr val="FFFF00"/>
                </a:solidFill>
                <a:latin typeface="Times New Roman" pitchFamily="18" charset="0"/>
                <a:cs typeface="Times New Roman" pitchFamily="18" charset="0"/>
              </a:rPr>
              <a:t>generally not a helpful parameter; not worth measuring most of the time</a:t>
            </a:r>
          </a:p>
          <a:p>
            <a:pPr eaLnBrk="0" hangingPunct="0">
              <a:defRPr/>
            </a:pPr>
            <a:endParaRPr lang="en-US"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Box 1"/>
          <p:cNvSpPr txBox="1">
            <a:spLocks noChangeArrowheads="1"/>
          </p:cNvSpPr>
          <p:nvPr/>
        </p:nvSpPr>
        <p:spPr bwMode="auto">
          <a:xfrm>
            <a:off x="38100" y="152400"/>
            <a:ext cx="9144000" cy="1077913"/>
          </a:xfrm>
          <a:prstGeom prst="rect">
            <a:avLst/>
          </a:prstGeom>
          <a:noFill/>
          <a:ln w="9525">
            <a:noFill/>
            <a:miter lim="800000"/>
            <a:headEnd/>
            <a:tailEnd/>
          </a:ln>
        </p:spPr>
        <p:txBody>
          <a:bodyPr>
            <a:spAutoFit/>
          </a:bodyPr>
          <a:lstStyle/>
          <a:p>
            <a:pPr eaLnBrk="0" hangingPunct="0"/>
            <a:r>
              <a:rPr lang="en-US" sz="3200">
                <a:solidFill>
                  <a:srgbClr val="FFFF00"/>
                </a:solidFill>
                <a:latin typeface="Times New Roman" pitchFamily="18" charset="0"/>
                <a:cs typeface="Times New Roman" pitchFamily="18" charset="0"/>
              </a:rPr>
              <a:t>Why is direct measurement of  aqueous </a:t>
            </a:r>
          </a:p>
          <a:p>
            <a:pPr eaLnBrk="0" hangingPunct="0"/>
            <a:r>
              <a:rPr lang="en-US" sz="3200">
                <a:solidFill>
                  <a:srgbClr val="FFFF00"/>
                </a:solidFill>
                <a:latin typeface="Times New Roman" pitchFamily="18" charset="0"/>
                <a:cs typeface="Times New Roman" pitchFamily="18" charset="0"/>
              </a:rPr>
              <a:t>redox species essential to geochemical modeling?</a:t>
            </a:r>
            <a:endParaRPr lang="en-US" sz="4000">
              <a:solidFill>
                <a:srgbClr val="FFFF00"/>
              </a:solidFill>
              <a:latin typeface="Times New Roman" pitchFamily="18" charset="0"/>
              <a:cs typeface="Times New Roman" pitchFamily="18" charset="0"/>
            </a:endParaRPr>
          </a:p>
        </p:txBody>
      </p:sp>
      <p:graphicFrame>
        <p:nvGraphicFramePr>
          <p:cNvPr id="3" name="Table 2"/>
          <p:cNvGraphicFramePr>
            <a:graphicFrameLocks noGrp="1"/>
          </p:cNvGraphicFramePr>
          <p:nvPr/>
        </p:nvGraphicFramePr>
        <p:xfrm>
          <a:off x="26988" y="1676400"/>
          <a:ext cx="9144000" cy="3352800"/>
        </p:xfrm>
        <a:graphic>
          <a:graphicData uri="http://schemas.openxmlformats.org/drawingml/2006/table">
            <a:tbl>
              <a:tblPr firstRow="1" bandRow="1">
                <a:tableStyleId>{5C22544A-7EE6-4342-B048-85BDC9FD1C3A}</a:tableStyleId>
              </a:tblPr>
              <a:tblGrid>
                <a:gridCol w="1371600"/>
                <a:gridCol w="3581400"/>
                <a:gridCol w="4191000"/>
              </a:tblGrid>
              <a:tr h="670560">
                <a:tc>
                  <a:txBody>
                    <a:bodyPr/>
                    <a:lstStyle/>
                    <a:p>
                      <a:r>
                        <a:rPr lang="en-US" dirty="0" smtClean="0">
                          <a:solidFill>
                            <a:schemeClr val="bg1"/>
                          </a:solidFill>
                        </a:rPr>
                        <a:t>Element</a:t>
                      </a:r>
                      <a:endParaRPr lang="en-US" dirty="0">
                        <a:solidFill>
                          <a:schemeClr val="bg1"/>
                        </a:solidFill>
                      </a:endParaRPr>
                    </a:p>
                  </a:txBody>
                  <a:tcPr/>
                </a:tc>
                <a:tc>
                  <a:txBody>
                    <a:bodyPr/>
                    <a:lstStyle/>
                    <a:p>
                      <a:r>
                        <a:rPr lang="en-US" dirty="0" smtClean="0">
                          <a:solidFill>
                            <a:schemeClr val="bg1"/>
                          </a:solidFill>
                        </a:rPr>
                        <a:t>Reduced form</a:t>
                      </a:r>
                      <a:endParaRPr lang="en-US" dirty="0">
                        <a:solidFill>
                          <a:schemeClr val="bg1"/>
                        </a:solidFill>
                      </a:endParaRPr>
                    </a:p>
                  </a:txBody>
                  <a:tcPr/>
                </a:tc>
                <a:tc>
                  <a:txBody>
                    <a:bodyPr/>
                    <a:lstStyle/>
                    <a:p>
                      <a:r>
                        <a:rPr lang="en-US" dirty="0" smtClean="0">
                          <a:solidFill>
                            <a:schemeClr val="bg1"/>
                          </a:solidFill>
                        </a:rPr>
                        <a:t>Oxidized</a:t>
                      </a:r>
                      <a:r>
                        <a:rPr lang="en-US" baseline="0" dirty="0" smtClean="0">
                          <a:solidFill>
                            <a:schemeClr val="bg1"/>
                          </a:solidFill>
                        </a:rPr>
                        <a:t> form</a:t>
                      </a:r>
                      <a:endParaRPr lang="en-US" dirty="0">
                        <a:solidFill>
                          <a:schemeClr val="bg1"/>
                        </a:solidFill>
                      </a:endParaRPr>
                    </a:p>
                  </a:txBody>
                  <a:tcPr/>
                </a:tc>
              </a:tr>
              <a:tr h="670560">
                <a:tc>
                  <a:txBody>
                    <a:bodyPr/>
                    <a:lstStyle/>
                    <a:p>
                      <a:r>
                        <a:rPr lang="en-US" b="1" dirty="0" smtClean="0">
                          <a:solidFill>
                            <a:schemeClr val="bg1"/>
                          </a:solidFill>
                          <a:latin typeface="+mn-lt"/>
                        </a:rPr>
                        <a:t>Fe</a:t>
                      </a:r>
                      <a:endParaRPr lang="en-US" b="1" dirty="0">
                        <a:solidFill>
                          <a:schemeClr val="bg1"/>
                        </a:solidFill>
                        <a:latin typeface="+mn-lt"/>
                      </a:endParaRPr>
                    </a:p>
                  </a:txBody>
                  <a:tcPr/>
                </a:tc>
                <a:tc>
                  <a:txBody>
                    <a:bodyPr/>
                    <a:lstStyle/>
                    <a:p>
                      <a:r>
                        <a:rPr lang="en-US" b="1" dirty="0" smtClean="0"/>
                        <a:t>Fe(II), soluble </a:t>
                      </a:r>
                      <a:endParaRPr lang="en-US" b="1" dirty="0"/>
                    </a:p>
                  </a:txBody>
                  <a:tcPr/>
                </a:tc>
                <a:tc>
                  <a:txBody>
                    <a:bodyPr/>
                    <a:lstStyle/>
                    <a:p>
                      <a:r>
                        <a:rPr lang="en-US" b="1" dirty="0" smtClean="0"/>
                        <a:t>Fe(III), insoluble</a:t>
                      </a:r>
                      <a:endParaRPr lang="en-US" b="1" dirty="0"/>
                    </a:p>
                  </a:txBody>
                  <a:tcPr/>
                </a:tc>
              </a:tr>
              <a:tr h="670560">
                <a:tc>
                  <a:txBody>
                    <a:bodyPr/>
                    <a:lstStyle/>
                    <a:p>
                      <a:r>
                        <a:rPr lang="en-US" b="1" dirty="0" smtClean="0"/>
                        <a:t>As</a:t>
                      </a:r>
                      <a:endParaRPr lang="en-US" b="1" dirty="0"/>
                    </a:p>
                  </a:txBody>
                  <a:tcPr/>
                </a:tc>
                <a:tc>
                  <a:txBody>
                    <a:bodyPr/>
                    <a:lstStyle/>
                    <a:p>
                      <a:r>
                        <a:rPr lang="en-US" b="1" dirty="0" smtClean="0"/>
                        <a:t>As(III), soluble + more toxic</a:t>
                      </a:r>
                      <a:endParaRPr lang="en-US" b="1" dirty="0"/>
                    </a:p>
                  </a:txBody>
                  <a:tcPr/>
                </a:tc>
                <a:tc>
                  <a:txBody>
                    <a:bodyPr/>
                    <a:lstStyle/>
                    <a:p>
                      <a:r>
                        <a:rPr lang="en-US" b="1" dirty="0" smtClean="0"/>
                        <a:t>As(V), insoluble</a:t>
                      </a:r>
                      <a:endParaRPr lang="en-US" b="1" dirty="0"/>
                    </a:p>
                  </a:txBody>
                  <a:tcPr/>
                </a:tc>
              </a:tr>
              <a:tr h="670560">
                <a:tc>
                  <a:txBody>
                    <a:bodyPr/>
                    <a:lstStyle/>
                    <a:p>
                      <a:r>
                        <a:rPr lang="en-US" b="1" dirty="0" smtClean="0"/>
                        <a:t>Se</a:t>
                      </a:r>
                      <a:endParaRPr lang="en-US" b="1" dirty="0"/>
                    </a:p>
                  </a:txBody>
                  <a:tcPr/>
                </a:tc>
                <a:tc>
                  <a:txBody>
                    <a:bodyPr/>
                    <a:lstStyle/>
                    <a:p>
                      <a:r>
                        <a:rPr lang="en-US" b="1" dirty="0" smtClean="0"/>
                        <a:t>Se(IV), insoluble</a:t>
                      </a:r>
                      <a:endParaRPr lang="en-US" b="1" dirty="0"/>
                    </a:p>
                  </a:txBody>
                  <a:tcPr/>
                </a:tc>
                <a:tc>
                  <a:txBody>
                    <a:bodyPr/>
                    <a:lstStyle/>
                    <a:p>
                      <a:r>
                        <a:rPr lang="en-US" b="1" dirty="0" smtClean="0"/>
                        <a:t>Se(VI), soluble + more toxic</a:t>
                      </a:r>
                      <a:endParaRPr lang="en-US" b="1" dirty="0"/>
                    </a:p>
                  </a:txBody>
                  <a:tcPr/>
                </a:tc>
              </a:tr>
              <a:tr h="670560">
                <a:tc>
                  <a:txBody>
                    <a:bodyPr/>
                    <a:lstStyle/>
                    <a:p>
                      <a:r>
                        <a:rPr lang="en-US" b="1" dirty="0" smtClean="0"/>
                        <a:t>Cr</a:t>
                      </a:r>
                      <a:endParaRPr lang="en-US" b="1" dirty="0"/>
                    </a:p>
                  </a:txBody>
                  <a:tcPr/>
                </a:tc>
                <a:tc>
                  <a:txBody>
                    <a:bodyPr/>
                    <a:lstStyle/>
                    <a:p>
                      <a:r>
                        <a:rPr lang="en-US" b="1" dirty="0" smtClean="0"/>
                        <a:t>Cr(III),</a:t>
                      </a:r>
                      <a:r>
                        <a:rPr lang="en-US" b="1" baseline="0" dirty="0" smtClean="0"/>
                        <a:t> insoluble</a:t>
                      </a:r>
                      <a:endParaRPr lang="en-US" b="1" dirty="0"/>
                    </a:p>
                  </a:txBody>
                  <a:tcPr/>
                </a:tc>
                <a:tc>
                  <a:txBody>
                    <a:bodyPr/>
                    <a:lstStyle/>
                    <a:p>
                      <a:r>
                        <a:rPr lang="en-US" b="1" dirty="0" smtClean="0"/>
                        <a:t>Cr(VI), soluble + much more toxic</a:t>
                      </a:r>
                      <a:endParaRPr lang="en-US" b="1" dirty="0"/>
                    </a:p>
                  </a:txBody>
                  <a:tcPr/>
                </a:tc>
              </a:tr>
            </a:tbl>
          </a:graphicData>
        </a:graphic>
      </p:graphicFrame>
      <p:sp>
        <p:nvSpPr>
          <p:cNvPr id="64540" name="TextBox 3"/>
          <p:cNvSpPr txBox="1">
            <a:spLocks noChangeArrowheads="1"/>
          </p:cNvSpPr>
          <p:nvPr/>
        </p:nvSpPr>
        <p:spPr bwMode="auto">
          <a:xfrm>
            <a:off x="-11113" y="5200650"/>
            <a:ext cx="9144001" cy="1724025"/>
          </a:xfrm>
          <a:prstGeom prst="rect">
            <a:avLst/>
          </a:prstGeom>
          <a:noFill/>
          <a:ln w="9525">
            <a:noFill/>
            <a:miter lim="800000"/>
            <a:headEnd/>
            <a:tailEnd/>
          </a:ln>
        </p:spPr>
        <p:txBody>
          <a:bodyPr>
            <a:spAutoFit/>
          </a:bodyPr>
          <a:lstStyle/>
          <a:p>
            <a:pPr eaLnBrk="0" hangingPunct="0"/>
            <a:r>
              <a:rPr lang="en-US">
                <a:solidFill>
                  <a:srgbClr val="FFFF00"/>
                </a:solidFill>
                <a:latin typeface="Comic Sans MS" pitchFamily="66" charset="0"/>
              </a:rPr>
              <a:t>If Fe is a dominant cation in the sample, then the redox species </a:t>
            </a:r>
            <a:r>
              <a:rPr lang="en-US" u="sng">
                <a:solidFill>
                  <a:srgbClr val="FFFF00"/>
                </a:solidFill>
                <a:latin typeface="Comic Sans MS" pitchFamily="66" charset="0"/>
              </a:rPr>
              <a:t>must</a:t>
            </a:r>
            <a:r>
              <a:rPr lang="en-US">
                <a:solidFill>
                  <a:srgbClr val="FFFF00"/>
                </a:solidFill>
                <a:latin typeface="Comic Sans MS" pitchFamily="66" charset="0"/>
              </a:rPr>
              <a:t> be analytically determined for charge balance as well as any speciation modeling. </a:t>
            </a:r>
          </a:p>
          <a:p>
            <a:pPr eaLnBrk="0" hangingPunct="0"/>
            <a:endParaRPr lang="en-US" sz="1000">
              <a:solidFill>
                <a:srgbClr val="FFFF00"/>
              </a:solidFill>
              <a:latin typeface="Comic Sans MS" pitchFamily="66" charset="0"/>
            </a:endParaRPr>
          </a:p>
          <a:p>
            <a:pPr eaLnBrk="0" hangingPunct="0"/>
            <a:r>
              <a:rPr lang="en-US" sz="2000">
                <a:solidFill>
                  <a:srgbClr val="FFFF00"/>
                </a:solidFill>
                <a:latin typeface="Comic Sans MS" pitchFamily="66" charset="0"/>
              </a:rPr>
              <a:t>[These solubility generalizations do not hold for all situations]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27" name="Rectangle 3"/>
          <p:cNvSpPr>
            <a:spLocks noChangeArrowheads="1"/>
          </p:cNvSpPr>
          <p:nvPr/>
        </p:nvSpPr>
        <p:spPr bwMode="auto">
          <a:xfrm>
            <a:off x="2743200" y="1660525"/>
            <a:ext cx="6400800" cy="5181600"/>
          </a:xfrm>
          <a:prstGeom prst="rect">
            <a:avLst/>
          </a:prstGeom>
          <a:solidFill>
            <a:srgbClr val="FFFF66"/>
          </a:solidFill>
          <a:ln w="9525" algn="ctr">
            <a:solidFill>
              <a:schemeClr val="tx1"/>
            </a:solidFill>
            <a:round/>
            <a:headEnd/>
            <a:tailEnd/>
          </a:ln>
        </p:spPr>
        <p:txBody>
          <a:bodyPr/>
          <a:lstStyle/>
          <a:p>
            <a:pPr eaLnBrk="0" hangingPunct="0"/>
            <a:endParaRPr lang="en-US"/>
          </a:p>
        </p:txBody>
      </p:sp>
      <p:sp>
        <p:nvSpPr>
          <p:cNvPr id="17428"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a:p>
        </p:txBody>
      </p:sp>
      <p:graphicFrame>
        <p:nvGraphicFramePr>
          <p:cNvPr id="17426" name="Object 18"/>
          <p:cNvGraphicFramePr>
            <a:graphicFrameLocks noChangeAspect="1"/>
          </p:cNvGraphicFramePr>
          <p:nvPr/>
        </p:nvGraphicFramePr>
        <p:xfrm>
          <a:off x="2819400" y="1533525"/>
          <a:ext cx="6324600" cy="5308600"/>
        </p:xfrm>
        <a:graphic>
          <a:graphicData uri="http://schemas.openxmlformats.org/presentationml/2006/ole">
            <p:oleObj spid="_x0000_s17426" r:id="rId4" imgW="3764890" imgH="3223565" progId="">
              <p:embed/>
            </p:oleObj>
          </a:graphicData>
        </a:graphic>
      </p:graphicFrame>
      <p:sp>
        <p:nvSpPr>
          <p:cNvPr id="17429" name="TextBox 4"/>
          <p:cNvSpPr txBox="1">
            <a:spLocks noChangeArrowheads="1"/>
          </p:cNvSpPr>
          <p:nvPr/>
        </p:nvSpPr>
        <p:spPr bwMode="auto">
          <a:xfrm>
            <a:off x="1039813" y="0"/>
            <a:ext cx="8077200" cy="1570038"/>
          </a:xfrm>
          <a:prstGeom prst="rect">
            <a:avLst/>
          </a:prstGeom>
          <a:noFill/>
          <a:ln w="9525">
            <a:noFill/>
            <a:miter lim="800000"/>
            <a:headEnd/>
            <a:tailEnd/>
          </a:ln>
        </p:spPr>
        <p:txBody>
          <a:bodyPr>
            <a:spAutoFit/>
          </a:bodyPr>
          <a:lstStyle/>
          <a:p>
            <a:pPr eaLnBrk="0" hangingPunct="0"/>
            <a:r>
              <a:rPr lang="en-US">
                <a:solidFill>
                  <a:srgbClr val="FFFF00"/>
                </a:solidFill>
                <a:latin typeface="Times New Roman" pitchFamily="18" charset="0"/>
                <a:cs typeface="Times New Roman" pitchFamily="18" charset="0"/>
              </a:rPr>
              <a:t>Saturation indices can be helpful guides as to whether a mineral could precipitate or not. Data from 1380 samples of AMD throughout the western US. Results show unreasonable supersaturation (up to 3.5 orders of magnitude). (</a:t>
            </a:r>
            <a:r>
              <a:rPr lang="en-US" sz="1800">
                <a:solidFill>
                  <a:srgbClr val="FFFF00"/>
                </a:solidFill>
                <a:latin typeface="Times New Roman" pitchFamily="18" charset="0"/>
                <a:cs typeface="Times New Roman" pitchFamily="18" charset="0"/>
              </a:rPr>
              <a:t>Nordstrom, 2011)</a:t>
            </a:r>
            <a:endParaRPr lang="en-US">
              <a:solidFill>
                <a:srgbClr val="FFFF00"/>
              </a:solidFill>
              <a:latin typeface="Times New Roman" pitchFamily="18" charset="0"/>
              <a:cs typeface="Times New Roman" pitchFamily="18" charset="0"/>
            </a:endParaRPr>
          </a:p>
        </p:txBody>
      </p:sp>
      <p:sp>
        <p:nvSpPr>
          <p:cNvPr id="6" name="TextBox 5"/>
          <p:cNvSpPr txBox="1">
            <a:spLocks noRot="1" noChangeAspect="1" noMove="1" noResize="1" noEditPoints="1" noAdjustHandles="1" noChangeArrowheads="1" noChangeShapeType="1" noTextEdit="1"/>
          </p:cNvSpPr>
          <p:nvPr/>
        </p:nvSpPr>
        <p:spPr>
          <a:xfrm>
            <a:off x="152400" y="1905000"/>
            <a:ext cx="2590800" cy="4801314"/>
          </a:xfrm>
          <a:prstGeom prst="rect">
            <a:avLst/>
          </a:prstGeom>
          <a:blipFill rotWithShape="1">
            <a:blip r:embed="rId5"/>
            <a:stretch>
              <a:fillRect l="-3529" t="-1017" r="-1412" b="-1906"/>
            </a:stretch>
          </a:blipFill>
        </p:spPr>
        <p:txBody>
          <a:bodyPr/>
          <a:lstStyle/>
          <a:p>
            <a:pPr eaLnBrk="0" hangingPunct="0">
              <a:defRPr/>
            </a:pPr>
            <a:r>
              <a:rPr lang="en-US">
                <a:noFill/>
              </a:rPr>
              <a:t>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435" name="Straight Connector 8"/>
          <p:cNvCxnSpPr>
            <a:cxnSpLocks noChangeShapeType="1"/>
          </p:cNvCxnSpPr>
          <p:nvPr/>
        </p:nvCxnSpPr>
        <p:spPr bwMode="auto">
          <a:xfrm>
            <a:off x="3505200" y="0"/>
            <a:ext cx="1600200" cy="1981200"/>
          </a:xfrm>
          <a:prstGeom prst="line">
            <a:avLst/>
          </a:prstGeom>
          <a:noFill/>
          <a:ln w="9525" algn="ctr">
            <a:solidFill>
              <a:srgbClr val="FFFF00"/>
            </a:solidFill>
            <a:round/>
            <a:headEnd/>
            <a:tailEnd/>
          </a:ln>
        </p:spPr>
      </p:cxnSp>
      <p:sp>
        <p:nvSpPr>
          <p:cNvPr id="16436" name="Rectangle 15"/>
          <p:cNvSpPr>
            <a:spLocks noChangeArrowheads="1"/>
          </p:cNvSpPr>
          <p:nvPr/>
        </p:nvSpPr>
        <p:spPr bwMode="auto">
          <a:xfrm>
            <a:off x="0" y="3429000"/>
            <a:ext cx="4114800" cy="3429000"/>
          </a:xfrm>
          <a:prstGeom prst="rect">
            <a:avLst/>
          </a:prstGeom>
          <a:solidFill>
            <a:srgbClr val="FFFF99"/>
          </a:solidFill>
          <a:ln w="9525" algn="ctr">
            <a:solidFill>
              <a:schemeClr val="tx1"/>
            </a:solidFill>
            <a:round/>
            <a:headEnd/>
            <a:tailEnd/>
          </a:ln>
        </p:spPr>
        <p:txBody>
          <a:bodyPr/>
          <a:lstStyle/>
          <a:p>
            <a:pPr eaLnBrk="0" hangingPunct="0"/>
            <a:endParaRPr lang="en-US"/>
          </a:p>
        </p:txBody>
      </p:sp>
      <p:sp>
        <p:nvSpPr>
          <p:cNvPr id="13" name="Circular Arrow 12"/>
          <p:cNvSpPr/>
          <p:nvPr/>
        </p:nvSpPr>
        <p:spPr bwMode="auto">
          <a:xfrm rot="6393818">
            <a:off x="5401468" y="4133057"/>
            <a:ext cx="2093913" cy="1905000"/>
          </a:xfrm>
          <a:prstGeom prst="circularArrow">
            <a:avLst/>
          </a:prstGeom>
          <a:solidFill>
            <a:srgbClr val="FFFF99"/>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a:p>
        </p:txBody>
      </p:sp>
      <p:sp>
        <p:nvSpPr>
          <p:cNvPr id="16438" name="Rectangle 6"/>
          <p:cNvSpPr>
            <a:spLocks noChangeArrowheads="1"/>
          </p:cNvSpPr>
          <p:nvPr/>
        </p:nvSpPr>
        <p:spPr bwMode="auto">
          <a:xfrm>
            <a:off x="5105400" y="1981200"/>
            <a:ext cx="3505200" cy="2667000"/>
          </a:xfrm>
          <a:prstGeom prst="rect">
            <a:avLst/>
          </a:prstGeom>
          <a:solidFill>
            <a:srgbClr val="FFFF99"/>
          </a:solidFill>
          <a:ln w="9525" algn="ctr">
            <a:solidFill>
              <a:schemeClr val="tx1"/>
            </a:solidFill>
            <a:round/>
            <a:headEnd/>
            <a:tailEnd/>
          </a:ln>
        </p:spPr>
        <p:txBody>
          <a:bodyPr/>
          <a:lstStyle/>
          <a:p>
            <a:pPr eaLnBrk="0" hangingPunct="0"/>
            <a:endParaRPr lang="en-US"/>
          </a:p>
        </p:txBody>
      </p:sp>
      <p:sp>
        <p:nvSpPr>
          <p:cNvPr id="16439" name="Rectangle 3"/>
          <p:cNvSpPr>
            <a:spLocks noChangeArrowheads="1"/>
          </p:cNvSpPr>
          <p:nvPr/>
        </p:nvSpPr>
        <p:spPr bwMode="auto">
          <a:xfrm>
            <a:off x="0" y="0"/>
            <a:ext cx="3505200" cy="2971800"/>
          </a:xfrm>
          <a:prstGeom prst="rect">
            <a:avLst/>
          </a:prstGeom>
          <a:solidFill>
            <a:srgbClr val="FFFF99"/>
          </a:solidFill>
          <a:ln w="9525" algn="ctr">
            <a:solidFill>
              <a:schemeClr val="tx1"/>
            </a:solidFill>
            <a:round/>
            <a:headEnd/>
            <a:tailEnd/>
          </a:ln>
        </p:spPr>
        <p:txBody>
          <a:bodyPr/>
          <a:lstStyle/>
          <a:p>
            <a:pPr eaLnBrk="0" hangingPunct="0"/>
            <a:endParaRPr lang="en-US"/>
          </a:p>
        </p:txBody>
      </p:sp>
      <p:sp>
        <p:nvSpPr>
          <p:cNvPr id="16440"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a:p>
        </p:txBody>
      </p:sp>
      <p:graphicFrame>
        <p:nvGraphicFramePr>
          <p:cNvPr id="16432" name="Object 48"/>
          <p:cNvGraphicFramePr>
            <a:graphicFrameLocks noChangeAspect="1"/>
          </p:cNvGraphicFramePr>
          <p:nvPr/>
        </p:nvGraphicFramePr>
        <p:xfrm>
          <a:off x="0" y="0"/>
          <a:ext cx="3648075" cy="3076575"/>
        </p:xfrm>
        <a:graphic>
          <a:graphicData uri="http://schemas.openxmlformats.org/presentationml/2006/ole">
            <p:oleObj spid="_x0000_s16432" r:id="rId4" imgW="3646627" imgH="3076042" progId="">
              <p:embed/>
            </p:oleObj>
          </a:graphicData>
        </a:graphic>
      </p:graphicFrame>
      <p:sp>
        <p:nvSpPr>
          <p:cNvPr id="16441"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a:p>
        </p:txBody>
      </p:sp>
      <p:graphicFrame>
        <p:nvGraphicFramePr>
          <p:cNvPr id="16433" name="Object 49"/>
          <p:cNvGraphicFramePr>
            <a:graphicFrameLocks noChangeAspect="1"/>
          </p:cNvGraphicFramePr>
          <p:nvPr/>
        </p:nvGraphicFramePr>
        <p:xfrm>
          <a:off x="5105400" y="1981200"/>
          <a:ext cx="3371850" cy="2705100"/>
        </p:xfrm>
        <a:graphic>
          <a:graphicData uri="http://schemas.openxmlformats.org/presentationml/2006/ole">
            <p:oleObj spid="_x0000_s16433" r:id="rId5" imgW="3646627" imgH="3076042" progId="">
              <p:embed/>
            </p:oleObj>
          </a:graphicData>
        </a:graphic>
      </p:graphicFrame>
      <p:cxnSp>
        <p:nvCxnSpPr>
          <p:cNvPr id="16442" name="Straight Connector 10"/>
          <p:cNvCxnSpPr>
            <a:cxnSpLocks noChangeShapeType="1"/>
          </p:cNvCxnSpPr>
          <p:nvPr/>
        </p:nvCxnSpPr>
        <p:spPr bwMode="auto">
          <a:xfrm>
            <a:off x="3505200" y="2971800"/>
            <a:ext cx="1600200" cy="1676400"/>
          </a:xfrm>
          <a:prstGeom prst="line">
            <a:avLst/>
          </a:prstGeom>
          <a:noFill/>
          <a:ln w="9525" algn="ctr">
            <a:solidFill>
              <a:srgbClr val="FFFF00"/>
            </a:solidFill>
            <a:round/>
            <a:headEnd/>
            <a:tailEnd/>
          </a:ln>
        </p:spPr>
      </p:cxnSp>
      <p:sp>
        <p:nvSpPr>
          <p:cNvPr id="16443"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a:p>
        </p:txBody>
      </p:sp>
      <p:graphicFrame>
        <p:nvGraphicFramePr>
          <p:cNvPr id="16434" name="Object 50"/>
          <p:cNvGraphicFramePr>
            <a:graphicFrameLocks noChangeAspect="1"/>
          </p:cNvGraphicFramePr>
          <p:nvPr/>
        </p:nvGraphicFramePr>
        <p:xfrm>
          <a:off x="-4763" y="3375025"/>
          <a:ext cx="4119563" cy="3455988"/>
        </p:xfrm>
        <a:graphic>
          <a:graphicData uri="http://schemas.openxmlformats.org/presentationml/2006/ole">
            <p:oleObj spid="_x0000_s16434" r:id="rId6" imgW="3764890" imgH="3223565" progId="">
              <p:embed/>
            </p:oleObj>
          </a:graphicData>
        </a:graphic>
      </p:graphicFrame>
      <p:sp>
        <p:nvSpPr>
          <p:cNvPr id="16444" name="TextBox 16"/>
          <p:cNvSpPr txBox="1">
            <a:spLocks noChangeArrowheads="1"/>
          </p:cNvSpPr>
          <p:nvPr/>
        </p:nvSpPr>
        <p:spPr bwMode="auto">
          <a:xfrm>
            <a:off x="4114800" y="152400"/>
            <a:ext cx="5029200" cy="1200150"/>
          </a:xfrm>
          <a:prstGeom prst="rect">
            <a:avLst/>
          </a:prstGeom>
          <a:noFill/>
          <a:ln w="9525">
            <a:noFill/>
            <a:miter lim="800000"/>
            <a:headEnd/>
            <a:tailEnd/>
          </a:ln>
        </p:spPr>
        <p:txBody>
          <a:bodyPr>
            <a:spAutoFit/>
          </a:bodyPr>
          <a:lstStyle/>
          <a:p>
            <a:pPr eaLnBrk="0" hangingPunct="0"/>
            <a:r>
              <a:rPr lang="en-US">
                <a:solidFill>
                  <a:srgbClr val="FFFF00"/>
                </a:solidFill>
                <a:latin typeface="Times New Roman" pitchFamily="18" charset="0"/>
                <a:cs typeface="Times New Roman" pitchFamily="18" charset="0"/>
              </a:rPr>
              <a:t>Comparison of Eh calculated from speciation code and Fe(II/III) determinations with redox potential Eh</a:t>
            </a:r>
          </a:p>
        </p:txBody>
      </p:sp>
      <p:sp>
        <p:nvSpPr>
          <p:cNvPr id="16445" name="Left Arrow 17"/>
          <p:cNvSpPr>
            <a:spLocks noChangeArrowheads="1"/>
          </p:cNvSpPr>
          <p:nvPr/>
        </p:nvSpPr>
        <p:spPr bwMode="auto">
          <a:xfrm>
            <a:off x="3657600" y="752475"/>
            <a:ext cx="457200" cy="600075"/>
          </a:xfrm>
          <a:prstGeom prst="leftArrow">
            <a:avLst>
              <a:gd name="adj1" fmla="val 50000"/>
              <a:gd name="adj2" fmla="val 50000"/>
            </a:avLst>
          </a:prstGeom>
          <a:solidFill>
            <a:srgbClr val="FFFF00"/>
          </a:solidFill>
          <a:ln w="9525" algn="ctr">
            <a:solidFill>
              <a:schemeClr val="tx1"/>
            </a:solidFill>
            <a:round/>
            <a:headEnd/>
            <a:tailEnd/>
          </a:ln>
        </p:spPr>
        <p:txBody>
          <a:bodyPr/>
          <a:lstStyle/>
          <a:p>
            <a:pPr eaLnBrk="0" hangingPunct="0"/>
            <a:endParaRPr lang="en-US"/>
          </a:p>
        </p:txBody>
      </p:sp>
      <p:sp>
        <p:nvSpPr>
          <p:cNvPr id="16446" name="TextBox 18"/>
          <p:cNvSpPr txBox="1">
            <a:spLocks noChangeArrowheads="1"/>
          </p:cNvSpPr>
          <p:nvPr/>
        </p:nvSpPr>
        <p:spPr bwMode="auto">
          <a:xfrm>
            <a:off x="3505200" y="1563688"/>
            <a:ext cx="1655763" cy="1938337"/>
          </a:xfrm>
          <a:prstGeom prst="rect">
            <a:avLst/>
          </a:prstGeom>
          <a:noFill/>
          <a:ln w="9525">
            <a:noFill/>
            <a:miter lim="800000"/>
            <a:headEnd/>
            <a:tailEnd/>
          </a:ln>
        </p:spPr>
        <p:txBody>
          <a:bodyPr>
            <a:spAutoFit/>
          </a:bodyPr>
          <a:lstStyle/>
          <a:p>
            <a:pPr eaLnBrk="0" hangingPunct="0"/>
            <a:r>
              <a:rPr lang="en-US" sz="2000">
                <a:solidFill>
                  <a:srgbClr val="FFFF00"/>
                </a:solidFill>
                <a:latin typeface="Times New Roman" pitchFamily="18" charset="0"/>
                <a:cs typeface="Times New Roman" pitchFamily="18" charset="0"/>
              </a:rPr>
              <a:t>Revised comparison after accounting for detection limits</a:t>
            </a:r>
          </a:p>
        </p:txBody>
      </p:sp>
      <p:sp>
        <p:nvSpPr>
          <p:cNvPr id="16447" name="Right Arrow 19"/>
          <p:cNvSpPr>
            <a:spLocks noChangeArrowheads="1"/>
          </p:cNvSpPr>
          <p:nvPr/>
        </p:nvSpPr>
        <p:spPr bwMode="auto">
          <a:xfrm>
            <a:off x="4305300" y="3200400"/>
            <a:ext cx="647700" cy="228600"/>
          </a:xfrm>
          <a:prstGeom prst="rightArrow">
            <a:avLst>
              <a:gd name="adj1" fmla="val 50000"/>
              <a:gd name="adj2" fmla="val 50003"/>
            </a:avLst>
          </a:prstGeom>
          <a:solidFill>
            <a:srgbClr val="FFFF00"/>
          </a:solidFill>
          <a:ln w="9525" algn="ctr">
            <a:solidFill>
              <a:schemeClr val="tx1"/>
            </a:solidFill>
            <a:round/>
            <a:headEnd/>
            <a:tailEnd/>
          </a:ln>
        </p:spPr>
        <p:txBody>
          <a:bodyPr/>
          <a:lstStyle/>
          <a:p>
            <a:pPr eaLnBrk="0" hangingPunct="0"/>
            <a:endParaRPr lang="en-US"/>
          </a:p>
        </p:txBody>
      </p:sp>
      <p:sp>
        <p:nvSpPr>
          <p:cNvPr id="16448" name="TextBox 20"/>
          <p:cNvSpPr txBox="1">
            <a:spLocks noChangeArrowheads="1"/>
          </p:cNvSpPr>
          <p:nvPr/>
        </p:nvSpPr>
        <p:spPr bwMode="auto">
          <a:xfrm>
            <a:off x="4248150" y="5080000"/>
            <a:ext cx="2143125" cy="831850"/>
          </a:xfrm>
          <a:prstGeom prst="rect">
            <a:avLst/>
          </a:prstGeom>
          <a:noFill/>
          <a:ln w="9525">
            <a:noFill/>
            <a:miter lim="800000"/>
            <a:headEnd/>
            <a:tailEnd/>
          </a:ln>
        </p:spPr>
        <p:txBody>
          <a:bodyPr>
            <a:spAutoFit/>
          </a:bodyPr>
          <a:lstStyle/>
          <a:p>
            <a:pPr eaLnBrk="0" hangingPunct="0"/>
            <a:r>
              <a:rPr lang="en-US">
                <a:solidFill>
                  <a:srgbClr val="FFFF00"/>
                </a:solidFill>
                <a:latin typeface="Times New Roman" pitchFamily="18" charset="0"/>
                <a:cs typeface="Times New Roman" pitchFamily="18" charset="0"/>
              </a:rPr>
              <a:t>Revised SIs of Fe(OH)</a:t>
            </a:r>
            <a:r>
              <a:rPr lang="en-US" baseline="-25000">
                <a:solidFill>
                  <a:srgbClr val="FFFF00"/>
                </a:solidFill>
                <a:latin typeface="Times New Roman" pitchFamily="18" charset="0"/>
                <a:cs typeface="Times New Roman" pitchFamily="18" charset="0"/>
              </a:rPr>
              <a:t>3</a:t>
            </a:r>
            <a:r>
              <a:rPr lang="en-US">
                <a:solidFill>
                  <a:srgbClr val="FFFF00"/>
                </a:solidFill>
                <a:latin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p:cNvSpPr>
            <a:spLocks noChangeArrowheads="1"/>
          </p:cNvSpPr>
          <p:nvPr/>
        </p:nvSpPr>
        <p:spPr bwMode="auto">
          <a:xfrm>
            <a:off x="838200" y="838200"/>
            <a:ext cx="8305800" cy="5694363"/>
          </a:xfrm>
          <a:prstGeom prst="rect">
            <a:avLst/>
          </a:prstGeom>
          <a:noFill/>
          <a:ln w="9525">
            <a:noFill/>
            <a:miter lim="800000"/>
            <a:headEnd/>
            <a:tailEnd/>
          </a:ln>
        </p:spPr>
        <p:txBody>
          <a:bodyPr>
            <a:spAutoFit/>
          </a:bodyPr>
          <a:lstStyle/>
          <a:p>
            <a:pPr eaLnBrk="0" hangingPunct="0"/>
            <a:r>
              <a:rPr lang="en-US" sz="2800">
                <a:solidFill>
                  <a:srgbClr val="FFFF00"/>
                </a:solidFill>
                <a:latin typeface="Times New Roman" pitchFamily="18" charset="0"/>
                <a:cs typeface="Times New Roman" pitchFamily="18" charset="0"/>
              </a:rPr>
              <a:t>Chemical database –</a:t>
            </a:r>
          </a:p>
          <a:p>
            <a:pPr eaLnBrk="0" hangingPunct="0"/>
            <a:r>
              <a:rPr lang="en-US" sz="2800">
                <a:solidFill>
                  <a:srgbClr val="FFFF00"/>
                </a:solidFill>
                <a:latin typeface="Times New Roman" pitchFamily="18" charset="0"/>
                <a:cs typeface="Times New Roman" pitchFamily="18" charset="0"/>
              </a:rPr>
              <a:t> a) thermodynamic data and b) kinetic data</a:t>
            </a:r>
          </a:p>
          <a:p>
            <a:pPr eaLnBrk="0" hangingPunct="0"/>
            <a:endParaRPr lang="en-US">
              <a:solidFill>
                <a:srgbClr val="FFFF00"/>
              </a:solidFill>
              <a:latin typeface="Times New Roman" pitchFamily="18" charset="0"/>
              <a:cs typeface="Times New Roman" pitchFamily="18" charset="0"/>
            </a:endParaRPr>
          </a:p>
          <a:p>
            <a:pPr eaLnBrk="0" hangingPunct="0"/>
            <a:r>
              <a:rPr lang="en-US">
                <a:solidFill>
                  <a:srgbClr val="FFFF00"/>
                </a:solidFill>
                <a:latin typeface="Times New Roman" pitchFamily="18" charset="0"/>
                <a:cs typeface="Times New Roman" pitchFamily="18" charset="0"/>
              </a:rPr>
              <a:t>several to choose from; also should follow QA/QC procedures; has the database and the code been checked out against well-established independent data?? Can the modeler demonstrate that his calculations compare well with test cases or examples that have been done by other codes? Tests should include speciation, redox potential, saturation indices, mineral dissolution and precipitation rates if kinetics are involved, and reactive transport if relevant. What database was used and how does the modeler know that it is reliable?</a:t>
            </a:r>
          </a:p>
          <a:p>
            <a:pPr eaLnBrk="0" hangingPunct="0"/>
            <a:endParaRPr lang="en-US">
              <a:solidFill>
                <a:srgbClr val="FFFF00"/>
              </a:solidFill>
              <a:latin typeface="Times New Roman" pitchFamily="18" charset="0"/>
              <a:cs typeface="Times New Roman" pitchFamily="18" charset="0"/>
            </a:endParaRPr>
          </a:p>
          <a:p>
            <a:pPr eaLnBrk="0" hangingPunct="0"/>
            <a:endParaRPr lang="en-US">
              <a:solidFill>
                <a:srgbClr val="FFFF00"/>
              </a:solidFill>
              <a:latin typeface="Times New Roman" pitchFamily="18" charset="0"/>
              <a:cs typeface="Times New Roman" pitchFamily="18" charset="0"/>
            </a:endParaRPr>
          </a:p>
          <a:p>
            <a:pPr eaLnBrk="0" hangingPunct="0"/>
            <a:r>
              <a:rPr lang="en-US" sz="2000">
                <a:solidFill>
                  <a:srgbClr val="FFFF00"/>
                </a:solidFill>
                <a:latin typeface="Times New Roman" pitchFamily="18" charset="0"/>
                <a:cs typeface="Times New Roman" pitchFamily="18" charset="0"/>
              </a:rPr>
              <a:t>Note: no thermodynamic or kinetic database is necessary for mass balances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
          <p:cNvSpPr>
            <a:spLocks noChangeArrowheads="1"/>
          </p:cNvSpPr>
          <p:nvPr/>
        </p:nvSpPr>
        <p:spPr bwMode="auto">
          <a:xfrm>
            <a:off x="1066800" y="152400"/>
            <a:ext cx="7696200" cy="1323975"/>
          </a:xfrm>
          <a:prstGeom prst="rect">
            <a:avLst/>
          </a:prstGeom>
          <a:noFill/>
          <a:ln w="9525">
            <a:noFill/>
            <a:miter lim="800000"/>
            <a:headEnd/>
            <a:tailEnd/>
          </a:ln>
        </p:spPr>
        <p:txBody>
          <a:bodyPr>
            <a:spAutoFit/>
          </a:bodyPr>
          <a:lstStyle/>
          <a:p>
            <a:pPr eaLnBrk="0" hangingPunct="0"/>
            <a:r>
              <a:rPr lang="en-US" sz="4000" i="1">
                <a:solidFill>
                  <a:srgbClr val="FFFF00"/>
                </a:solidFill>
                <a:latin typeface="Times New Roman" pitchFamily="18" charset="0"/>
                <a:cs typeface="Times New Roman" pitchFamily="18" charset="0"/>
              </a:rPr>
              <a:t>Example 2.2 Types of geochemical modeling: </a:t>
            </a:r>
            <a:r>
              <a:rPr lang="en-US" sz="4000">
                <a:solidFill>
                  <a:srgbClr val="FF0000"/>
                </a:solidFill>
                <a:latin typeface="Comic Sans MS" pitchFamily="66" charset="0"/>
              </a:rPr>
              <a:t>Mass transfer</a:t>
            </a:r>
            <a:endParaRPr lang="en-US" sz="4000" i="1">
              <a:solidFill>
                <a:srgbClr val="FFFF00"/>
              </a:solidFill>
              <a:latin typeface="Times New Roman" pitchFamily="18" charset="0"/>
              <a:cs typeface="Times New Roman" pitchFamily="18" charset="0"/>
            </a:endParaRPr>
          </a:p>
        </p:txBody>
      </p:sp>
      <p:sp>
        <p:nvSpPr>
          <p:cNvPr id="74754" name="TextBox 2"/>
          <p:cNvSpPr txBox="1">
            <a:spLocks noChangeArrowheads="1"/>
          </p:cNvSpPr>
          <p:nvPr/>
        </p:nvSpPr>
        <p:spPr bwMode="auto">
          <a:xfrm>
            <a:off x="1066800" y="1905000"/>
            <a:ext cx="7924800" cy="830263"/>
          </a:xfrm>
          <a:prstGeom prst="rect">
            <a:avLst/>
          </a:prstGeom>
          <a:noFill/>
          <a:ln w="9525">
            <a:noFill/>
            <a:miter lim="800000"/>
            <a:headEnd/>
            <a:tailEnd/>
          </a:ln>
        </p:spPr>
        <p:txBody>
          <a:bodyPr>
            <a:spAutoFit/>
          </a:bodyPr>
          <a:lstStyle/>
          <a:p>
            <a:pPr eaLnBrk="0" hangingPunct="0"/>
            <a:r>
              <a:rPr lang="en-US">
                <a:solidFill>
                  <a:srgbClr val="FFFF00"/>
                </a:solidFill>
                <a:latin typeface="Comic Sans MS" pitchFamily="66" charset="0"/>
              </a:rPr>
              <a:t>Pyrite dissolution with melanterite precipitation (melanterite = FeSO</a:t>
            </a:r>
            <a:r>
              <a:rPr lang="en-US" baseline="-25000">
                <a:solidFill>
                  <a:srgbClr val="FFFF00"/>
                </a:solidFill>
                <a:latin typeface="Comic Sans MS" pitchFamily="66" charset="0"/>
              </a:rPr>
              <a:t>4</a:t>
            </a:r>
            <a:r>
              <a:rPr lang="en-US">
                <a:solidFill>
                  <a:srgbClr val="FFFF00"/>
                </a:solidFill>
                <a:latin typeface="Comic Sans MS" pitchFamily="66" charset="0"/>
              </a:rPr>
              <a:t>•7H</a:t>
            </a:r>
            <a:r>
              <a:rPr lang="en-US" baseline="-25000">
                <a:solidFill>
                  <a:srgbClr val="FFFF00"/>
                </a:solidFill>
                <a:latin typeface="Comic Sans MS" pitchFamily="66" charset="0"/>
              </a:rPr>
              <a:t>2</a:t>
            </a:r>
            <a:r>
              <a:rPr lang="en-US">
                <a:solidFill>
                  <a:srgbClr val="FFFF00"/>
                </a:solidFill>
                <a:latin typeface="Comic Sans MS" pitchFamily="66" charset="0"/>
              </a:rPr>
              <a:t>O) using PHREEQPITZ code</a:t>
            </a:r>
          </a:p>
        </p:txBody>
      </p:sp>
      <p:pic>
        <p:nvPicPr>
          <p:cNvPr id="74755" name="Picture 2"/>
          <p:cNvPicPr>
            <a:picLocks noChangeAspect="1" noChangeArrowheads="1"/>
          </p:cNvPicPr>
          <p:nvPr/>
        </p:nvPicPr>
        <p:blipFill>
          <a:blip r:embed="rId3"/>
          <a:srcRect/>
          <a:stretch>
            <a:fillRect/>
          </a:stretch>
        </p:blipFill>
        <p:spPr bwMode="auto">
          <a:xfrm>
            <a:off x="2238375" y="2882900"/>
            <a:ext cx="5305425" cy="3975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1"/>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76802" name="TextBox 2"/>
          <p:cNvSpPr txBox="1">
            <a:spLocks noChangeArrowheads="1"/>
          </p:cNvSpPr>
          <p:nvPr/>
        </p:nvSpPr>
        <p:spPr bwMode="auto">
          <a:xfrm>
            <a:off x="381000" y="152400"/>
            <a:ext cx="8077200" cy="461963"/>
          </a:xfrm>
          <a:prstGeom prst="rect">
            <a:avLst/>
          </a:prstGeom>
          <a:noFill/>
          <a:ln w="9525">
            <a:noFill/>
            <a:miter lim="800000"/>
            <a:headEnd/>
            <a:tailEnd/>
          </a:ln>
        </p:spPr>
        <p:txBody>
          <a:bodyPr>
            <a:spAutoFit/>
          </a:bodyPr>
          <a:lstStyle/>
          <a:p>
            <a:pPr eaLnBrk="0" hangingPunct="0"/>
            <a:r>
              <a:rPr lang="en-US">
                <a:solidFill>
                  <a:srgbClr val="FFFF00"/>
                </a:solidFill>
                <a:latin typeface="Times New Roman" pitchFamily="18" charset="0"/>
                <a:cs typeface="Times New Roman" pitchFamily="18" charset="0"/>
              </a:rPr>
              <a:t>Melanterite forming on pyritic waste piles, San Telmo, Spain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7543800" cy="1736725"/>
          </a:xfrm>
          <a:effectLst>
            <a:innerShdw blurRad="63500" dist="50800" dir="2700000">
              <a:prstClr val="black">
                <a:alpha val="50000"/>
              </a:prstClr>
            </a:innerShdw>
          </a:effectLst>
          <a:scene3d>
            <a:camera prst="orthographicFront">
              <a:rot lat="0" lon="0" rev="0"/>
            </a:camera>
            <a:lightRig rig="balanced" dir="t">
              <a:rot lat="0" lon="0" rev="8700000"/>
            </a:lightRig>
          </a:scene3d>
          <a:sp3d>
            <a:bevelT w="190500" h="38100"/>
          </a:sp3d>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defRPr/>
            </a:pPr>
            <a:r>
              <a:rPr lang="en-US" sz="4800" i="1" dirty="0" smtClean="0">
                <a:ln/>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On models:</a:t>
            </a:r>
            <a:r>
              <a:rPr lang="en-US" sz="4800" i="1" dirty="0" smtClean="0">
                <a:ln/>
                <a:solidFill>
                  <a:schemeClr val="accent3"/>
                </a:solidFill>
                <a:effectLst/>
                <a:latin typeface="Times New Roman" pitchFamily="18" charset="0"/>
                <a:cs typeface="Times New Roman" pitchFamily="18" charset="0"/>
              </a:rPr>
              <a:t/>
            </a:r>
            <a:br>
              <a:rPr lang="en-US" sz="4800" i="1" dirty="0" smtClean="0">
                <a:ln/>
                <a:solidFill>
                  <a:schemeClr val="accent3"/>
                </a:solidFill>
                <a:effectLst/>
                <a:latin typeface="Times New Roman" pitchFamily="18" charset="0"/>
                <a:cs typeface="Times New Roman" pitchFamily="18" charset="0"/>
              </a:rPr>
            </a:br>
            <a:r>
              <a:rPr lang="en-US" b="0" dirty="0" smtClean="0">
                <a:ln/>
                <a:solidFill>
                  <a:srgbClr val="FFFF00"/>
                </a:solidFill>
                <a:effectLst/>
                <a:latin typeface="Times New Roman" pitchFamily="18" charset="0"/>
                <a:cs typeface="Times New Roman" pitchFamily="18" charset="0"/>
              </a:rPr>
              <a:t>A</a:t>
            </a:r>
            <a:r>
              <a:rPr lang="en-US" dirty="0" smtClean="0">
                <a:ln/>
                <a:solidFill>
                  <a:srgbClr val="FFFF00"/>
                </a:solidFill>
                <a:effectLst/>
                <a:latin typeface="Times New Roman" pitchFamily="18" charset="0"/>
                <a:cs typeface="Times New Roman" pitchFamily="18" charset="0"/>
              </a:rPr>
              <a:t>. </a:t>
            </a:r>
            <a:r>
              <a:rPr lang="en-US" b="0" dirty="0" smtClean="0">
                <a:ln/>
                <a:solidFill>
                  <a:srgbClr val="FFFF00"/>
                </a:solidFill>
                <a:effectLst/>
                <a:latin typeface="Times New Roman" pitchFamily="18" charset="0"/>
                <a:cs typeface="Times New Roman" pitchFamily="18" charset="0"/>
              </a:rPr>
              <a:t>Scientific</a:t>
            </a:r>
            <a:r>
              <a:rPr lang="en-US" dirty="0" smtClean="0">
                <a:ln/>
                <a:solidFill>
                  <a:schemeClr val="accent3"/>
                </a:solidFill>
                <a:effectLst/>
                <a:latin typeface="Times New Roman" pitchFamily="18" charset="0"/>
                <a:cs typeface="Times New Roman" pitchFamily="18" charset="0"/>
              </a:rPr>
              <a:t> </a:t>
            </a:r>
            <a:r>
              <a:rPr lang="en-US" b="0" dirty="0">
                <a:ln/>
                <a:solidFill>
                  <a:srgbClr val="FFFF00"/>
                </a:solidFill>
                <a:effectLst/>
                <a:latin typeface="Times New Roman" pitchFamily="18" charset="0"/>
                <a:cs typeface="Times New Roman" pitchFamily="18" charset="0"/>
              </a:rPr>
              <a:t>m</a:t>
            </a:r>
            <a:r>
              <a:rPr lang="en-US" b="0" dirty="0" smtClean="0">
                <a:ln/>
                <a:solidFill>
                  <a:srgbClr val="FFFF00"/>
                </a:solidFill>
                <a:effectLst/>
                <a:latin typeface="Times New Roman" pitchFamily="18" charset="0"/>
                <a:cs typeface="Times New Roman" pitchFamily="18" charset="0"/>
              </a:rPr>
              <a:t>odels ARE</a:t>
            </a:r>
            <a:endParaRPr lang="en-US" dirty="0">
              <a:ln/>
              <a:solidFill>
                <a:schemeClr val="accent3"/>
              </a:solidFill>
              <a:effectLst/>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a:buClr>
                <a:srgbClr val="FFFF00"/>
              </a:buClr>
              <a:buSzPct val="110000"/>
              <a:buFont typeface="Arial" pitchFamily="34" charset="0"/>
              <a:buChar char="•"/>
              <a:defRPr/>
            </a:pPr>
            <a:r>
              <a:rPr lang="en-US" dirty="0" smtClean="0">
                <a:solidFill>
                  <a:srgbClr val="FFFF00"/>
                </a:solidFill>
                <a:latin typeface="Comic Sans MS" pitchFamily="66" charset="0"/>
              </a:rPr>
              <a:t>Simplifications </a:t>
            </a:r>
          </a:p>
          <a:p>
            <a:pPr>
              <a:buClr>
                <a:srgbClr val="FFFF00"/>
              </a:buClr>
              <a:buSzPct val="110000"/>
              <a:buFont typeface="Arial" pitchFamily="34" charset="0"/>
              <a:buChar char="•"/>
              <a:defRPr/>
            </a:pPr>
            <a:r>
              <a:rPr lang="en-US" dirty="0" smtClean="0">
                <a:solidFill>
                  <a:srgbClr val="FFFF00"/>
                </a:solidFill>
                <a:latin typeface="Comic Sans MS" pitchFamily="66" charset="0"/>
              </a:rPr>
              <a:t>Idealizations</a:t>
            </a:r>
          </a:p>
          <a:p>
            <a:pPr>
              <a:buClr>
                <a:srgbClr val="FFFF00"/>
              </a:buClr>
              <a:buSzPct val="110000"/>
              <a:buFont typeface="Arial" pitchFamily="34" charset="0"/>
              <a:buChar char="•"/>
              <a:defRPr/>
            </a:pPr>
            <a:r>
              <a:rPr lang="en-US" dirty="0" smtClean="0">
                <a:solidFill>
                  <a:srgbClr val="FFFF00"/>
                </a:solidFill>
                <a:latin typeface="Comic Sans MS" pitchFamily="66" charset="0"/>
              </a:rPr>
              <a:t>Approximations</a:t>
            </a:r>
          </a:p>
          <a:p>
            <a:pPr>
              <a:buClr>
                <a:srgbClr val="FFFF00"/>
              </a:buClr>
              <a:buSzPct val="110000"/>
              <a:buFont typeface="Arial" pitchFamily="34" charset="0"/>
              <a:buChar char="•"/>
              <a:defRPr/>
            </a:pPr>
            <a:r>
              <a:rPr lang="en-US" dirty="0" smtClean="0">
                <a:solidFill>
                  <a:srgbClr val="FFFF00"/>
                </a:solidFill>
                <a:latin typeface="Comic Sans MS" pitchFamily="66" charset="0"/>
              </a:rPr>
              <a:t>Representations of our </a:t>
            </a:r>
            <a:r>
              <a:rPr lang="en-US" u="sng" dirty="0" smtClean="0">
                <a:solidFill>
                  <a:srgbClr val="FFFF00"/>
                </a:solidFill>
                <a:latin typeface="Comic Sans MS" pitchFamily="66" charset="0"/>
              </a:rPr>
              <a:t>thinking</a:t>
            </a:r>
            <a:r>
              <a:rPr lang="en-US" dirty="0" smtClean="0">
                <a:solidFill>
                  <a:srgbClr val="FFFF00"/>
                </a:solidFill>
                <a:latin typeface="Comic Sans MS" pitchFamily="66" charset="0"/>
              </a:rPr>
              <a:t> about physical reality  </a:t>
            </a:r>
          </a:p>
          <a:p>
            <a:pPr>
              <a:buClr>
                <a:srgbClr val="FFFF00"/>
              </a:buClr>
              <a:buSzPct val="110000"/>
              <a:buFont typeface="Arial" pitchFamily="34" charset="0"/>
              <a:buChar char="•"/>
              <a:defRPr/>
            </a:pPr>
            <a:r>
              <a:rPr lang="en-US" dirty="0" smtClean="0">
                <a:solidFill>
                  <a:srgbClr val="FFFF00"/>
                </a:solidFill>
                <a:latin typeface="Comic Sans MS" pitchFamily="66" charset="0"/>
              </a:rPr>
              <a:t>Inexact and non-unique</a:t>
            </a:r>
          </a:p>
          <a:p>
            <a:pPr>
              <a:buClr>
                <a:srgbClr val="FFFF00"/>
              </a:buClr>
              <a:buSzPct val="110000"/>
              <a:buFont typeface="Arial" pitchFamily="34" charset="0"/>
              <a:buChar char="•"/>
              <a:defRPr/>
            </a:pPr>
            <a:r>
              <a:rPr lang="en-US" dirty="0" smtClean="0">
                <a:solidFill>
                  <a:srgbClr val="FFFF00"/>
                </a:solidFill>
                <a:latin typeface="Comic Sans MS" pitchFamily="66" charset="0"/>
              </a:rPr>
              <a:t>Useful </a:t>
            </a:r>
          </a:p>
          <a:p>
            <a:pPr>
              <a:buClr>
                <a:srgbClr val="FFFF00"/>
              </a:buClr>
              <a:buSzPct val="110000"/>
              <a:buFont typeface="Arial" pitchFamily="34" charset="0"/>
              <a:buChar char="•"/>
              <a:defRPr/>
            </a:pPr>
            <a:endParaRPr lang="en-US" dirty="0">
              <a:solidFill>
                <a:srgbClr val="FFFF00"/>
              </a:solidFill>
              <a:latin typeface="Comic Sans MS" pitchFamily="66"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63" name="Object 27"/>
          <p:cNvGraphicFramePr>
            <a:graphicFrameLocks noChangeAspect="1"/>
          </p:cNvGraphicFramePr>
          <p:nvPr/>
        </p:nvGraphicFramePr>
        <p:xfrm>
          <a:off x="0" y="0"/>
          <a:ext cx="9145588" cy="6858000"/>
        </p:xfrm>
        <a:graphic>
          <a:graphicData uri="http://schemas.openxmlformats.org/presentationml/2006/ole">
            <p:oleObj spid="_x0000_s14363" name="Slide" r:id="rId4" imgW="4570378" imgH="3427437" progId="">
              <p:embed/>
            </p:oleObj>
          </a:graphicData>
        </a:graphic>
      </p:graphicFrame>
      <p:sp>
        <p:nvSpPr>
          <p:cNvPr id="14364" name="TextBox 4"/>
          <p:cNvSpPr txBox="1">
            <a:spLocks noChangeArrowheads="1"/>
          </p:cNvSpPr>
          <p:nvPr/>
        </p:nvSpPr>
        <p:spPr bwMode="auto">
          <a:xfrm>
            <a:off x="762000" y="381000"/>
            <a:ext cx="3429000" cy="830263"/>
          </a:xfrm>
          <a:prstGeom prst="rect">
            <a:avLst/>
          </a:prstGeom>
          <a:noFill/>
          <a:ln w="9525">
            <a:noFill/>
            <a:miter lim="800000"/>
            <a:headEnd/>
            <a:tailEnd/>
          </a:ln>
        </p:spPr>
        <p:txBody>
          <a:bodyPr>
            <a:spAutoFit/>
          </a:bodyPr>
          <a:lstStyle/>
          <a:p>
            <a:pPr eaLnBrk="0" hangingPunct="0"/>
            <a:r>
              <a:rPr lang="en-US">
                <a:solidFill>
                  <a:srgbClr val="FFFF00"/>
                </a:solidFill>
                <a:latin typeface="Arial Black" pitchFamily="34" charset="0"/>
              </a:rPr>
              <a:t>Underground at Iron Mountain</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2" name="Rectangle 12"/>
          <p:cNvSpPr>
            <a:spLocks noChangeArrowheads="1"/>
          </p:cNvSpPr>
          <p:nvPr/>
        </p:nvSpPr>
        <p:spPr bwMode="auto">
          <a:xfrm>
            <a:off x="2035175" y="2057400"/>
            <a:ext cx="4605338" cy="4038600"/>
          </a:xfrm>
          <a:prstGeom prst="rect">
            <a:avLst/>
          </a:prstGeom>
          <a:solidFill>
            <a:schemeClr val="accent1">
              <a:alpha val="39999"/>
            </a:schemeClr>
          </a:solidFill>
          <a:ln w="9525">
            <a:solidFill>
              <a:schemeClr val="tx1"/>
            </a:solidFill>
            <a:miter lim="800000"/>
            <a:headEnd/>
            <a:tailEnd/>
          </a:ln>
        </p:spPr>
        <p:txBody>
          <a:bodyPr wrap="none" anchor="ctr"/>
          <a:lstStyle/>
          <a:p>
            <a:pPr eaLnBrk="0" hangingPunct="0"/>
            <a:endParaRPr lang="en-US"/>
          </a:p>
        </p:txBody>
      </p:sp>
      <p:graphicFrame>
        <p:nvGraphicFramePr>
          <p:cNvPr id="15376" name="Object 16"/>
          <p:cNvGraphicFramePr>
            <a:graphicFrameLocks noGrp="1" noChangeAspect="1"/>
          </p:cNvGraphicFramePr>
          <p:nvPr>
            <p:ph/>
          </p:nvPr>
        </p:nvGraphicFramePr>
        <p:xfrm>
          <a:off x="766763" y="1066800"/>
          <a:ext cx="7721600" cy="6767513"/>
        </p:xfrm>
        <a:graphic>
          <a:graphicData uri="http://schemas.openxmlformats.org/presentationml/2006/ole">
            <p:oleObj spid="_x0000_s15376" name="Graph" r:id="rId4" imgW="3973320" imgH="3479760" progId="">
              <p:embed/>
            </p:oleObj>
          </a:graphicData>
        </a:graphic>
      </p:graphicFrame>
      <p:sp>
        <p:nvSpPr>
          <p:cNvPr id="30729" name="Rectangle 9"/>
          <p:cNvSpPr>
            <a:spLocks noChangeArrowheads="1"/>
          </p:cNvSpPr>
          <p:nvPr/>
        </p:nvSpPr>
        <p:spPr bwMode="auto">
          <a:xfrm>
            <a:off x="5105400" y="2057400"/>
            <a:ext cx="2438400" cy="4038600"/>
          </a:xfrm>
          <a:prstGeom prst="rect">
            <a:avLst/>
          </a:prstGeom>
          <a:solidFill>
            <a:schemeClr val="accent1">
              <a:alpha val="52940"/>
            </a:schemeClr>
          </a:solidFill>
          <a:ln w="9525">
            <a:solidFill>
              <a:schemeClr val="tx1"/>
            </a:solidFill>
            <a:miter lim="800000"/>
            <a:headEnd/>
            <a:tailEnd/>
          </a:ln>
        </p:spPr>
        <p:txBody>
          <a:bodyPr wrap="none" anchor="ctr"/>
          <a:lstStyle/>
          <a:p>
            <a:pPr eaLnBrk="0" hangingPunct="0"/>
            <a:endParaRPr lang="en-US"/>
          </a:p>
        </p:txBody>
      </p:sp>
      <p:sp>
        <p:nvSpPr>
          <p:cNvPr id="30730" name="Rectangle 10"/>
          <p:cNvSpPr>
            <a:spLocks noChangeArrowheads="1"/>
          </p:cNvSpPr>
          <p:nvPr/>
        </p:nvSpPr>
        <p:spPr bwMode="auto">
          <a:xfrm>
            <a:off x="2057400" y="2057400"/>
            <a:ext cx="3048000" cy="4038600"/>
          </a:xfrm>
          <a:prstGeom prst="rect">
            <a:avLst/>
          </a:prstGeom>
          <a:solidFill>
            <a:schemeClr val="accent1">
              <a:alpha val="39999"/>
            </a:schemeClr>
          </a:solidFill>
          <a:ln w="9525">
            <a:solidFill>
              <a:schemeClr val="tx1"/>
            </a:solidFill>
            <a:miter lim="800000"/>
            <a:headEnd/>
            <a:tailEnd/>
          </a:ln>
        </p:spPr>
        <p:txBody>
          <a:bodyPr wrap="none" anchor="ctr"/>
          <a:lstStyle/>
          <a:p>
            <a:pPr eaLnBrk="0" hangingPunct="0"/>
            <a:endParaRPr lang="en-US"/>
          </a:p>
        </p:txBody>
      </p:sp>
      <p:sp>
        <p:nvSpPr>
          <p:cNvPr id="30731" name="Rectangle 11"/>
          <p:cNvSpPr>
            <a:spLocks noChangeArrowheads="1"/>
          </p:cNvSpPr>
          <p:nvPr/>
        </p:nvSpPr>
        <p:spPr bwMode="auto">
          <a:xfrm>
            <a:off x="6640513" y="2057400"/>
            <a:ext cx="957262" cy="4038600"/>
          </a:xfrm>
          <a:prstGeom prst="rect">
            <a:avLst/>
          </a:prstGeom>
          <a:solidFill>
            <a:schemeClr val="accent1">
              <a:alpha val="39999"/>
            </a:schemeClr>
          </a:solidFill>
          <a:ln w="9525">
            <a:solidFill>
              <a:schemeClr val="tx1"/>
            </a:solidFill>
            <a:miter lim="800000"/>
            <a:headEnd/>
            <a:tailEnd/>
          </a:ln>
        </p:spPr>
        <p:txBody>
          <a:bodyPr wrap="none" anchor="ctr"/>
          <a:lstStyle/>
          <a:p>
            <a:pPr eaLnBrk="0" hangingPunct="0"/>
            <a:endParaRPr lang="en-US"/>
          </a:p>
        </p:txBody>
      </p:sp>
      <p:sp>
        <p:nvSpPr>
          <p:cNvPr id="15381" name="Rectangle 1"/>
          <p:cNvSpPr>
            <a:spLocks noChangeArrowheads="1"/>
          </p:cNvSpPr>
          <p:nvPr/>
        </p:nvSpPr>
        <p:spPr bwMode="auto">
          <a:xfrm>
            <a:off x="838200" y="84138"/>
            <a:ext cx="8305800" cy="1568450"/>
          </a:xfrm>
          <a:prstGeom prst="rect">
            <a:avLst/>
          </a:prstGeom>
          <a:noFill/>
          <a:ln w="9525">
            <a:noFill/>
            <a:miter lim="800000"/>
            <a:headEnd/>
            <a:tailEnd/>
          </a:ln>
        </p:spPr>
        <p:txBody>
          <a:bodyPr>
            <a:spAutoFit/>
          </a:bodyPr>
          <a:lstStyle/>
          <a:p>
            <a:pPr eaLnBrk="0" hangingPunct="0"/>
            <a:r>
              <a:rPr lang="en-US">
                <a:solidFill>
                  <a:srgbClr val="FFFF00"/>
                </a:solidFill>
                <a:latin typeface="Times New Roman" pitchFamily="18" charset="0"/>
                <a:cs typeface="Times New Roman" pitchFamily="18" charset="0"/>
              </a:rPr>
              <a:t>Another example of mass transfer: Al precipitation, very common in mine drainage – from modeling we have been able to understand and generalize the geochemical behavior of Al in aqueous systems: precipitation occurs at pH ≥ 5.0 (pK</a:t>
            </a:r>
            <a:r>
              <a:rPr lang="en-US" baseline="-25000">
                <a:solidFill>
                  <a:srgbClr val="FFFF00"/>
                </a:solidFill>
                <a:latin typeface="Times New Roman" pitchFamily="18" charset="0"/>
                <a:cs typeface="Times New Roman" pitchFamily="18" charset="0"/>
              </a:rPr>
              <a:t>1</a:t>
            </a:r>
            <a:r>
              <a:rPr lang="en-US">
                <a:solidFill>
                  <a:srgbClr val="FFFF00"/>
                </a:solidFill>
                <a:latin typeface="Times New Roman" pitchFamily="18" charset="0"/>
                <a:cs typeface="Times New Roman" pitchFamily="18" charset="0"/>
              </a:rPr>
              <a:t>=5.0)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29"/>
                                        </p:tgtEl>
                                        <p:attrNameLst>
                                          <p:attrName>style.visibility</p:attrName>
                                        </p:attrNameLst>
                                      </p:cBhvr>
                                      <p:to>
                                        <p:strVal val="visible"/>
                                      </p:to>
                                    </p:set>
                                    <p:animEffect transition="in" filter="fade">
                                      <p:cBhvr>
                                        <p:cTn id="7" dur="500"/>
                                        <p:tgtEl>
                                          <p:spTgt spid="307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1" nodeType="clickEffect">
                                  <p:stCondLst>
                                    <p:cond delay="0"/>
                                  </p:stCondLst>
                                  <p:childTnLst>
                                    <p:animEffect transition="out" filter="fade">
                                      <p:cBhvr>
                                        <p:cTn id="11" dur="500"/>
                                        <p:tgtEl>
                                          <p:spTgt spid="30729"/>
                                        </p:tgtEl>
                                      </p:cBhvr>
                                    </p:animEffect>
                                    <p:set>
                                      <p:cBhvr>
                                        <p:cTn id="12" dur="1" fill="hold">
                                          <p:stCondLst>
                                            <p:cond delay="499"/>
                                          </p:stCondLst>
                                        </p:cTn>
                                        <p:tgtEl>
                                          <p:spTgt spid="30729"/>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30730"/>
                                        </p:tgtEl>
                                        <p:attrNameLst>
                                          <p:attrName>style.visibility</p:attrName>
                                        </p:attrNameLst>
                                      </p:cBhvr>
                                      <p:to>
                                        <p:strVal val="visible"/>
                                      </p:to>
                                    </p:set>
                                    <p:animEffect transition="in" filter="fade">
                                      <p:cBhvr>
                                        <p:cTn id="15" dur="500"/>
                                        <p:tgtEl>
                                          <p:spTgt spid="307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731"/>
                                        </p:tgtEl>
                                        <p:attrNameLst>
                                          <p:attrName>style.visibility</p:attrName>
                                        </p:attrNameLst>
                                      </p:cBhvr>
                                      <p:to>
                                        <p:strVal val="visible"/>
                                      </p:to>
                                    </p:set>
                                    <p:animEffect transition="in" filter="fade">
                                      <p:cBhvr>
                                        <p:cTn id="18" dur="500"/>
                                        <p:tgtEl>
                                          <p:spTgt spid="3073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xit" presetSubtype="0" fill="hold" grpId="1" nodeType="clickEffect">
                                  <p:stCondLst>
                                    <p:cond delay="0"/>
                                  </p:stCondLst>
                                  <p:childTnLst>
                                    <p:animEffect transition="out" filter="fade">
                                      <p:cBhvr>
                                        <p:cTn id="22" dur="500"/>
                                        <p:tgtEl>
                                          <p:spTgt spid="30730"/>
                                        </p:tgtEl>
                                      </p:cBhvr>
                                    </p:animEffect>
                                    <p:set>
                                      <p:cBhvr>
                                        <p:cTn id="23" dur="1" fill="hold">
                                          <p:stCondLst>
                                            <p:cond delay="499"/>
                                          </p:stCondLst>
                                        </p:cTn>
                                        <p:tgtEl>
                                          <p:spTgt spid="30730"/>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30731"/>
                                        </p:tgtEl>
                                      </p:cBhvr>
                                    </p:animEffect>
                                    <p:set>
                                      <p:cBhvr>
                                        <p:cTn id="26" dur="1" fill="hold">
                                          <p:stCondLst>
                                            <p:cond delay="499"/>
                                          </p:stCondLst>
                                        </p:cTn>
                                        <p:tgtEl>
                                          <p:spTgt spid="30731"/>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30732"/>
                                        </p:tgtEl>
                                        <p:attrNameLst>
                                          <p:attrName>style.visibility</p:attrName>
                                        </p:attrNameLst>
                                      </p:cBhvr>
                                      <p:to>
                                        <p:strVal val="visible"/>
                                      </p:to>
                                    </p:set>
                                    <p:animEffect transition="in" filter="fade">
                                      <p:cBhvr>
                                        <p:cTn id="29" dur="500"/>
                                        <p:tgtEl>
                                          <p:spTgt spid="3073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xit" presetSubtype="0" fill="hold" grpId="1" nodeType="clickEffect">
                                  <p:stCondLst>
                                    <p:cond delay="0"/>
                                  </p:stCondLst>
                                  <p:childTnLst>
                                    <p:animEffect transition="out" filter="fade">
                                      <p:cBhvr>
                                        <p:cTn id="33" dur="500"/>
                                        <p:tgtEl>
                                          <p:spTgt spid="30732"/>
                                        </p:tgtEl>
                                      </p:cBhvr>
                                    </p:animEffect>
                                    <p:set>
                                      <p:cBhvr>
                                        <p:cTn id="34" dur="1" fill="hold">
                                          <p:stCondLst>
                                            <p:cond delay="499"/>
                                          </p:stCondLst>
                                        </p:cTn>
                                        <p:tgtEl>
                                          <p:spTgt spid="307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2" grpId="0" animBg="1"/>
      <p:bldP spid="30732" grpId="1" animBg="1"/>
      <p:bldP spid="30729" grpId="0" animBg="1"/>
      <p:bldP spid="30729" grpId="1" animBg="1"/>
      <p:bldP spid="30730" grpId="0" animBg="1"/>
      <p:bldP spid="30730" grpId="1" animBg="1"/>
      <p:bldP spid="30731" grpId="0" animBg="1"/>
      <p:bldP spid="30731"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6" name="Picture 4" descr="IMM 1"/>
          <p:cNvPicPr>
            <a:picLocks noChangeAspect="1" noChangeArrowheads="1"/>
          </p:cNvPicPr>
          <p:nvPr/>
        </p:nvPicPr>
        <p:blipFill>
          <a:blip r:embed="rId3"/>
          <a:srcRect/>
          <a:stretch>
            <a:fillRect/>
          </a:stretch>
        </p:blipFill>
        <p:spPr bwMode="auto">
          <a:xfrm>
            <a:off x="990600" y="990600"/>
            <a:ext cx="3962400" cy="2701925"/>
          </a:xfrm>
          <a:prstGeom prst="rect">
            <a:avLst/>
          </a:prstGeom>
          <a:noFill/>
          <a:ln w="9525">
            <a:noFill/>
            <a:miter lim="800000"/>
            <a:headEnd/>
            <a:tailEnd/>
          </a:ln>
        </p:spPr>
      </p:pic>
      <p:sp>
        <p:nvSpPr>
          <p:cNvPr id="84997" name="Text Box 5"/>
          <p:cNvSpPr txBox="1">
            <a:spLocks noChangeArrowheads="1"/>
          </p:cNvSpPr>
          <p:nvPr/>
        </p:nvSpPr>
        <p:spPr bwMode="auto">
          <a:xfrm>
            <a:off x="1066800" y="381000"/>
            <a:ext cx="3429000" cy="457200"/>
          </a:xfrm>
          <a:prstGeom prst="rect">
            <a:avLst/>
          </a:prstGeom>
          <a:noFill/>
          <a:ln w="9525">
            <a:noFill/>
            <a:miter lim="800000"/>
            <a:headEnd/>
            <a:tailEnd/>
          </a:ln>
        </p:spPr>
        <p:txBody>
          <a:bodyPr>
            <a:spAutoFit/>
          </a:bodyPr>
          <a:lstStyle/>
          <a:p>
            <a:pPr eaLnBrk="0" hangingPunct="0">
              <a:spcBef>
                <a:spcPct val="50000"/>
              </a:spcBef>
            </a:pPr>
            <a:r>
              <a:rPr lang="en-US">
                <a:solidFill>
                  <a:srgbClr val="FFFF00"/>
                </a:solidFill>
                <a:latin typeface="Times New Roman" pitchFamily="18" charset="0"/>
              </a:rPr>
              <a:t>From Iron Mountain</a:t>
            </a:r>
          </a:p>
        </p:txBody>
      </p:sp>
      <p:pic>
        <p:nvPicPr>
          <p:cNvPr id="84998" name="Picture 6" descr="Leviathan 4"/>
          <p:cNvPicPr>
            <a:picLocks noChangeAspect="1" noChangeArrowheads="1"/>
          </p:cNvPicPr>
          <p:nvPr/>
        </p:nvPicPr>
        <p:blipFill>
          <a:blip r:embed="rId4"/>
          <a:srcRect/>
          <a:stretch>
            <a:fillRect/>
          </a:stretch>
        </p:blipFill>
        <p:spPr bwMode="auto">
          <a:xfrm>
            <a:off x="4876800" y="762000"/>
            <a:ext cx="4114800" cy="2805113"/>
          </a:xfrm>
          <a:prstGeom prst="rect">
            <a:avLst/>
          </a:prstGeom>
          <a:noFill/>
          <a:ln w="9525">
            <a:noFill/>
            <a:miter lim="800000"/>
            <a:headEnd/>
            <a:tailEnd/>
          </a:ln>
        </p:spPr>
      </p:pic>
      <p:pic>
        <p:nvPicPr>
          <p:cNvPr id="85001" name="Picture 9" descr="Leviathan Al 3"/>
          <p:cNvPicPr>
            <a:picLocks noChangeAspect="1" noChangeArrowheads="1"/>
          </p:cNvPicPr>
          <p:nvPr/>
        </p:nvPicPr>
        <p:blipFill>
          <a:blip r:embed="rId5"/>
          <a:srcRect/>
          <a:stretch>
            <a:fillRect/>
          </a:stretch>
        </p:blipFill>
        <p:spPr bwMode="auto">
          <a:xfrm>
            <a:off x="152400" y="3429000"/>
            <a:ext cx="4318000" cy="2944813"/>
          </a:xfrm>
          <a:prstGeom prst="rect">
            <a:avLst/>
          </a:prstGeom>
          <a:noFill/>
          <a:ln w="9525">
            <a:noFill/>
            <a:miter lim="800000"/>
            <a:headEnd/>
            <a:tailEnd/>
          </a:ln>
        </p:spPr>
      </p:pic>
      <p:pic>
        <p:nvPicPr>
          <p:cNvPr id="85002" name="Picture 10" descr="Leviathan Al 6"/>
          <p:cNvPicPr>
            <a:picLocks noChangeAspect="1" noChangeArrowheads="1"/>
          </p:cNvPicPr>
          <p:nvPr/>
        </p:nvPicPr>
        <p:blipFill>
          <a:blip r:embed="rId6"/>
          <a:srcRect/>
          <a:stretch>
            <a:fillRect/>
          </a:stretch>
        </p:blipFill>
        <p:spPr bwMode="auto">
          <a:xfrm>
            <a:off x="4572000" y="3581400"/>
            <a:ext cx="4267200" cy="2909888"/>
          </a:xfrm>
          <a:prstGeom prst="rect">
            <a:avLst/>
          </a:prstGeom>
          <a:noFill/>
          <a:ln w="9525">
            <a:noFill/>
            <a:miter lim="800000"/>
            <a:headEnd/>
            <a:tailEnd/>
          </a:ln>
        </p:spPr>
      </p:pic>
      <p:sp>
        <p:nvSpPr>
          <p:cNvPr id="85003" name="Text Box 11"/>
          <p:cNvSpPr txBox="1">
            <a:spLocks noChangeArrowheads="1"/>
          </p:cNvSpPr>
          <p:nvPr/>
        </p:nvSpPr>
        <p:spPr bwMode="auto">
          <a:xfrm>
            <a:off x="4343400" y="228600"/>
            <a:ext cx="4267200" cy="457200"/>
          </a:xfrm>
          <a:prstGeom prst="rect">
            <a:avLst/>
          </a:prstGeom>
          <a:noFill/>
          <a:ln w="9525">
            <a:noFill/>
            <a:miter lim="800000"/>
            <a:headEnd/>
            <a:tailEnd/>
          </a:ln>
        </p:spPr>
        <p:txBody>
          <a:bodyPr>
            <a:spAutoFit/>
          </a:bodyPr>
          <a:lstStyle/>
          <a:p>
            <a:pPr eaLnBrk="0" hangingPunct="0">
              <a:spcBef>
                <a:spcPct val="50000"/>
              </a:spcBef>
            </a:pPr>
            <a:r>
              <a:rPr lang="en-US">
                <a:solidFill>
                  <a:srgbClr val="FFFF00"/>
                </a:solidFill>
                <a:latin typeface="Times New Roman" pitchFamily="18" charset="0"/>
              </a:rPr>
              <a:t>From Leviathan</a:t>
            </a:r>
          </a:p>
        </p:txBody>
      </p:sp>
      <p:pic>
        <p:nvPicPr>
          <p:cNvPr id="85004" name="Picture 12" descr="Ophir iron bog"/>
          <p:cNvPicPr>
            <a:picLocks noChangeAspect="1" noChangeArrowheads="1"/>
          </p:cNvPicPr>
          <p:nvPr/>
        </p:nvPicPr>
        <p:blipFill>
          <a:blip r:embed="rId7"/>
          <a:srcRect/>
          <a:stretch>
            <a:fillRect/>
          </a:stretch>
        </p:blipFill>
        <p:spPr bwMode="auto">
          <a:xfrm>
            <a:off x="1143000" y="1676400"/>
            <a:ext cx="6629400" cy="4521200"/>
          </a:xfrm>
          <a:prstGeom prst="rect">
            <a:avLst/>
          </a:prstGeom>
          <a:noFill/>
          <a:ln w="9525">
            <a:noFill/>
            <a:miter lim="800000"/>
            <a:headEnd/>
            <a:tailEnd/>
          </a:ln>
        </p:spPr>
      </p:pic>
      <p:sp>
        <p:nvSpPr>
          <p:cNvPr id="85005" name="Text Box 13"/>
          <p:cNvSpPr txBox="1">
            <a:spLocks noChangeArrowheads="1"/>
          </p:cNvSpPr>
          <p:nvPr/>
        </p:nvSpPr>
        <p:spPr bwMode="auto">
          <a:xfrm>
            <a:off x="1676400" y="838200"/>
            <a:ext cx="4953000" cy="457200"/>
          </a:xfrm>
          <a:prstGeom prst="rect">
            <a:avLst/>
          </a:prstGeom>
          <a:noFill/>
          <a:ln w="9525">
            <a:noFill/>
            <a:miter lim="800000"/>
            <a:headEnd/>
            <a:tailEnd/>
          </a:ln>
        </p:spPr>
        <p:txBody>
          <a:bodyPr>
            <a:spAutoFit/>
          </a:bodyPr>
          <a:lstStyle/>
          <a:p>
            <a:pPr eaLnBrk="0" hangingPunct="0">
              <a:spcBef>
                <a:spcPct val="50000"/>
              </a:spcBef>
            </a:pPr>
            <a:r>
              <a:rPr lang="en-US">
                <a:solidFill>
                  <a:srgbClr val="FFFF00"/>
                </a:solidFill>
                <a:latin typeface="Times New Roman" pitchFamily="18" charset="0"/>
              </a:rPr>
              <a:t>From Bog Iron Deposit at Ophir, CO</a:t>
            </a:r>
          </a:p>
        </p:txBody>
      </p:sp>
      <p:pic>
        <p:nvPicPr>
          <p:cNvPr id="85006" name="Picture 14" descr="Paradise portal 3"/>
          <p:cNvPicPr>
            <a:picLocks noChangeAspect="1" noChangeArrowheads="1"/>
          </p:cNvPicPr>
          <p:nvPr/>
        </p:nvPicPr>
        <p:blipFill>
          <a:blip r:embed="rId8"/>
          <a:srcRect/>
          <a:stretch>
            <a:fillRect/>
          </a:stretch>
        </p:blipFill>
        <p:spPr bwMode="auto">
          <a:xfrm>
            <a:off x="0" y="2057400"/>
            <a:ext cx="5486400" cy="3741738"/>
          </a:xfrm>
          <a:prstGeom prst="rect">
            <a:avLst/>
          </a:prstGeom>
          <a:noFill/>
          <a:ln w="9525">
            <a:noFill/>
            <a:miter lim="800000"/>
            <a:headEnd/>
            <a:tailEnd/>
          </a:ln>
        </p:spPr>
      </p:pic>
      <p:pic>
        <p:nvPicPr>
          <p:cNvPr id="85007" name="Picture 15" descr="Paradise portal 2"/>
          <p:cNvPicPr>
            <a:picLocks noChangeAspect="1" noChangeArrowheads="1"/>
          </p:cNvPicPr>
          <p:nvPr/>
        </p:nvPicPr>
        <p:blipFill>
          <a:blip r:embed="rId9"/>
          <a:srcRect/>
          <a:stretch>
            <a:fillRect/>
          </a:stretch>
        </p:blipFill>
        <p:spPr bwMode="auto">
          <a:xfrm>
            <a:off x="5410200" y="381000"/>
            <a:ext cx="4157663" cy="6096000"/>
          </a:xfrm>
          <a:prstGeom prst="rect">
            <a:avLst/>
          </a:prstGeom>
          <a:noFill/>
          <a:ln w="9525">
            <a:noFill/>
            <a:miter lim="800000"/>
            <a:headEnd/>
            <a:tailEnd/>
          </a:ln>
        </p:spPr>
      </p:pic>
      <p:sp>
        <p:nvSpPr>
          <p:cNvPr id="85008" name="Text Box 16"/>
          <p:cNvSpPr txBox="1">
            <a:spLocks noChangeArrowheads="1"/>
          </p:cNvSpPr>
          <p:nvPr/>
        </p:nvSpPr>
        <p:spPr bwMode="auto">
          <a:xfrm>
            <a:off x="457200" y="762000"/>
            <a:ext cx="5257800" cy="457200"/>
          </a:xfrm>
          <a:prstGeom prst="rect">
            <a:avLst/>
          </a:prstGeom>
          <a:noFill/>
          <a:ln w="9525">
            <a:noFill/>
            <a:miter lim="800000"/>
            <a:headEnd/>
            <a:tailEnd/>
          </a:ln>
        </p:spPr>
        <p:txBody>
          <a:bodyPr>
            <a:spAutoFit/>
          </a:bodyPr>
          <a:lstStyle/>
          <a:p>
            <a:pPr eaLnBrk="0" hangingPunct="0">
              <a:spcBef>
                <a:spcPct val="50000"/>
              </a:spcBef>
            </a:pPr>
            <a:r>
              <a:rPr lang="en-US">
                <a:solidFill>
                  <a:srgbClr val="FFFF00"/>
                </a:solidFill>
                <a:latin typeface="Times New Roman" pitchFamily="18" charset="0"/>
              </a:rPr>
              <a:t>From Paradise Portal, Silverton, CO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4997"/>
                                        </p:tgtEl>
                                        <p:attrNameLst>
                                          <p:attrName>style.visibility</p:attrName>
                                        </p:attrNameLst>
                                      </p:cBhvr>
                                      <p:to>
                                        <p:strVal val="visible"/>
                                      </p:to>
                                    </p:set>
                                    <p:animEffect transition="in" filter="fade">
                                      <p:cBhvr>
                                        <p:cTn id="7" dur="500"/>
                                        <p:tgtEl>
                                          <p:spTgt spid="84997"/>
                                        </p:tgtEl>
                                      </p:cBhvr>
                                    </p:animEffect>
                                  </p:childTnLst>
                                </p:cTn>
                              </p:par>
                              <p:par>
                                <p:cTn id="8" presetID="10" presetClass="entr" presetSubtype="0" fill="hold" nodeType="withEffect">
                                  <p:stCondLst>
                                    <p:cond delay="0"/>
                                  </p:stCondLst>
                                  <p:childTnLst>
                                    <p:set>
                                      <p:cBhvr>
                                        <p:cTn id="9" dur="1" fill="hold">
                                          <p:stCondLst>
                                            <p:cond delay="0"/>
                                          </p:stCondLst>
                                        </p:cTn>
                                        <p:tgtEl>
                                          <p:spTgt spid="84996"/>
                                        </p:tgtEl>
                                        <p:attrNameLst>
                                          <p:attrName>style.visibility</p:attrName>
                                        </p:attrNameLst>
                                      </p:cBhvr>
                                      <p:to>
                                        <p:strVal val="visible"/>
                                      </p:to>
                                    </p:set>
                                    <p:animEffect transition="in" filter="fade">
                                      <p:cBhvr>
                                        <p:cTn id="10" dur="500"/>
                                        <p:tgtEl>
                                          <p:spTgt spid="8499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nodeType="clickEffect">
                                  <p:stCondLst>
                                    <p:cond delay="0"/>
                                  </p:stCondLst>
                                  <p:childTnLst>
                                    <p:animEffect transition="out" filter="fade">
                                      <p:cBhvr>
                                        <p:cTn id="14" dur="1000"/>
                                        <p:tgtEl>
                                          <p:spTgt spid="84996"/>
                                        </p:tgtEl>
                                      </p:cBhvr>
                                    </p:animEffect>
                                    <p:set>
                                      <p:cBhvr>
                                        <p:cTn id="15" dur="1" fill="hold">
                                          <p:stCondLst>
                                            <p:cond delay="999"/>
                                          </p:stCondLst>
                                        </p:cTn>
                                        <p:tgtEl>
                                          <p:spTgt spid="84996"/>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1000"/>
                                        <p:tgtEl>
                                          <p:spTgt spid="84997"/>
                                        </p:tgtEl>
                                      </p:cBhvr>
                                    </p:animEffect>
                                    <p:set>
                                      <p:cBhvr>
                                        <p:cTn id="18" dur="1" fill="hold">
                                          <p:stCondLst>
                                            <p:cond delay="999"/>
                                          </p:stCondLst>
                                        </p:cTn>
                                        <p:tgtEl>
                                          <p:spTgt spid="84997"/>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85003"/>
                                        </p:tgtEl>
                                        <p:attrNameLst>
                                          <p:attrName>style.visibility</p:attrName>
                                        </p:attrNameLst>
                                      </p:cBhvr>
                                      <p:to>
                                        <p:strVal val="visible"/>
                                      </p:to>
                                    </p:set>
                                    <p:animEffect transition="in" filter="fade">
                                      <p:cBhvr>
                                        <p:cTn id="21" dur="500"/>
                                        <p:tgtEl>
                                          <p:spTgt spid="85003"/>
                                        </p:tgtEl>
                                      </p:cBhvr>
                                    </p:animEffect>
                                  </p:childTnLst>
                                </p:cTn>
                              </p:par>
                              <p:par>
                                <p:cTn id="22" presetID="10" presetClass="entr" presetSubtype="0" fill="hold" nodeType="withEffect">
                                  <p:stCondLst>
                                    <p:cond delay="0"/>
                                  </p:stCondLst>
                                  <p:childTnLst>
                                    <p:set>
                                      <p:cBhvr>
                                        <p:cTn id="23" dur="1" fill="hold">
                                          <p:stCondLst>
                                            <p:cond delay="0"/>
                                          </p:stCondLst>
                                        </p:cTn>
                                        <p:tgtEl>
                                          <p:spTgt spid="84998"/>
                                        </p:tgtEl>
                                        <p:attrNameLst>
                                          <p:attrName>style.visibility</p:attrName>
                                        </p:attrNameLst>
                                      </p:cBhvr>
                                      <p:to>
                                        <p:strVal val="visible"/>
                                      </p:to>
                                    </p:set>
                                    <p:animEffect transition="in" filter="fade">
                                      <p:cBhvr>
                                        <p:cTn id="24" dur="500"/>
                                        <p:tgtEl>
                                          <p:spTgt spid="84998"/>
                                        </p:tgtEl>
                                      </p:cBhvr>
                                    </p:animEffect>
                                  </p:childTnLst>
                                </p:cTn>
                              </p:par>
                              <p:par>
                                <p:cTn id="25" presetID="10" presetClass="entr" presetSubtype="0" fill="hold" nodeType="withEffect">
                                  <p:stCondLst>
                                    <p:cond delay="0"/>
                                  </p:stCondLst>
                                  <p:childTnLst>
                                    <p:set>
                                      <p:cBhvr>
                                        <p:cTn id="26" dur="1" fill="hold">
                                          <p:stCondLst>
                                            <p:cond delay="0"/>
                                          </p:stCondLst>
                                        </p:cTn>
                                        <p:tgtEl>
                                          <p:spTgt spid="85001"/>
                                        </p:tgtEl>
                                        <p:attrNameLst>
                                          <p:attrName>style.visibility</p:attrName>
                                        </p:attrNameLst>
                                      </p:cBhvr>
                                      <p:to>
                                        <p:strVal val="visible"/>
                                      </p:to>
                                    </p:set>
                                    <p:animEffect transition="in" filter="fade">
                                      <p:cBhvr>
                                        <p:cTn id="27" dur="500"/>
                                        <p:tgtEl>
                                          <p:spTgt spid="85001"/>
                                        </p:tgtEl>
                                      </p:cBhvr>
                                    </p:animEffect>
                                  </p:childTnLst>
                                </p:cTn>
                              </p:par>
                              <p:par>
                                <p:cTn id="28" presetID="10" presetClass="entr" presetSubtype="0" fill="hold" nodeType="withEffect">
                                  <p:stCondLst>
                                    <p:cond delay="0"/>
                                  </p:stCondLst>
                                  <p:childTnLst>
                                    <p:set>
                                      <p:cBhvr>
                                        <p:cTn id="29" dur="1" fill="hold">
                                          <p:stCondLst>
                                            <p:cond delay="0"/>
                                          </p:stCondLst>
                                        </p:cTn>
                                        <p:tgtEl>
                                          <p:spTgt spid="85002"/>
                                        </p:tgtEl>
                                        <p:attrNameLst>
                                          <p:attrName>style.visibility</p:attrName>
                                        </p:attrNameLst>
                                      </p:cBhvr>
                                      <p:to>
                                        <p:strVal val="visible"/>
                                      </p:to>
                                    </p:set>
                                    <p:animEffect transition="in" filter="fade">
                                      <p:cBhvr>
                                        <p:cTn id="30" dur="500"/>
                                        <p:tgtEl>
                                          <p:spTgt spid="8500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grpId="1" nodeType="clickEffect">
                                  <p:stCondLst>
                                    <p:cond delay="0"/>
                                  </p:stCondLst>
                                  <p:childTnLst>
                                    <p:animEffect transition="out" filter="fade">
                                      <p:cBhvr>
                                        <p:cTn id="34" dur="2000"/>
                                        <p:tgtEl>
                                          <p:spTgt spid="85003"/>
                                        </p:tgtEl>
                                      </p:cBhvr>
                                    </p:animEffect>
                                    <p:set>
                                      <p:cBhvr>
                                        <p:cTn id="35" dur="1" fill="hold">
                                          <p:stCondLst>
                                            <p:cond delay="1999"/>
                                          </p:stCondLst>
                                        </p:cTn>
                                        <p:tgtEl>
                                          <p:spTgt spid="85003"/>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2000"/>
                                        <p:tgtEl>
                                          <p:spTgt spid="84998"/>
                                        </p:tgtEl>
                                      </p:cBhvr>
                                    </p:animEffect>
                                    <p:set>
                                      <p:cBhvr>
                                        <p:cTn id="38" dur="1" fill="hold">
                                          <p:stCondLst>
                                            <p:cond delay="1999"/>
                                          </p:stCondLst>
                                        </p:cTn>
                                        <p:tgtEl>
                                          <p:spTgt spid="84998"/>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2000"/>
                                        <p:tgtEl>
                                          <p:spTgt spid="85001"/>
                                        </p:tgtEl>
                                      </p:cBhvr>
                                    </p:animEffect>
                                    <p:set>
                                      <p:cBhvr>
                                        <p:cTn id="41" dur="1" fill="hold">
                                          <p:stCondLst>
                                            <p:cond delay="1999"/>
                                          </p:stCondLst>
                                        </p:cTn>
                                        <p:tgtEl>
                                          <p:spTgt spid="85001"/>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2000"/>
                                        <p:tgtEl>
                                          <p:spTgt spid="85002"/>
                                        </p:tgtEl>
                                      </p:cBhvr>
                                    </p:animEffect>
                                    <p:set>
                                      <p:cBhvr>
                                        <p:cTn id="44" dur="1" fill="hold">
                                          <p:stCondLst>
                                            <p:cond delay="1999"/>
                                          </p:stCondLst>
                                        </p:cTn>
                                        <p:tgtEl>
                                          <p:spTgt spid="85002"/>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2000"/>
                                        <p:tgtEl>
                                          <p:spTgt spid="85001"/>
                                        </p:tgtEl>
                                      </p:cBhvr>
                                    </p:animEffect>
                                    <p:set>
                                      <p:cBhvr>
                                        <p:cTn id="47" dur="1" fill="hold">
                                          <p:stCondLst>
                                            <p:cond delay="1999"/>
                                          </p:stCondLst>
                                        </p:cTn>
                                        <p:tgtEl>
                                          <p:spTgt spid="85001"/>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85004"/>
                                        </p:tgtEl>
                                        <p:attrNameLst>
                                          <p:attrName>style.visibility</p:attrName>
                                        </p:attrNameLst>
                                      </p:cBhvr>
                                      <p:to>
                                        <p:strVal val="visible"/>
                                      </p:to>
                                    </p:set>
                                    <p:animEffect transition="in" filter="fade">
                                      <p:cBhvr>
                                        <p:cTn id="50" dur="1000"/>
                                        <p:tgtEl>
                                          <p:spTgt spid="8500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85005"/>
                                        </p:tgtEl>
                                        <p:attrNameLst>
                                          <p:attrName>style.visibility</p:attrName>
                                        </p:attrNameLst>
                                      </p:cBhvr>
                                      <p:to>
                                        <p:strVal val="visible"/>
                                      </p:to>
                                    </p:set>
                                    <p:animEffect transition="in" filter="fade">
                                      <p:cBhvr>
                                        <p:cTn id="53" dur="500"/>
                                        <p:tgtEl>
                                          <p:spTgt spid="8500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nodeType="clickEffect">
                                  <p:stCondLst>
                                    <p:cond delay="0"/>
                                  </p:stCondLst>
                                  <p:childTnLst>
                                    <p:animEffect transition="out" filter="fade">
                                      <p:cBhvr>
                                        <p:cTn id="57" dur="1000"/>
                                        <p:tgtEl>
                                          <p:spTgt spid="85004"/>
                                        </p:tgtEl>
                                      </p:cBhvr>
                                    </p:animEffect>
                                    <p:set>
                                      <p:cBhvr>
                                        <p:cTn id="58" dur="1" fill="hold">
                                          <p:stCondLst>
                                            <p:cond delay="999"/>
                                          </p:stCondLst>
                                        </p:cTn>
                                        <p:tgtEl>
                                          <p:spTgt spid="85004"/>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1000"/>
                                        <p:tgtEl>
                                          <p:spTgt spid="85005"/>
                                        </p:tgtEl>
                                      </p:cBhvr>
                                    </p:animEffect>
                                    <p:set>
                                      <p:cBhvr>
                                        <p:cTn id="61" dur="1" fill="hold">
                                          <p:stCondLst>
                                            <p:cond delay="999"/>
                                          </p:stCondLst>
                                        </p:cTn>
                                        <p:tgtEl>
                                          <p:spTgt spid="85005"/>
                                        </p:tgtEl>
                                        <p:attrNameLst>
                                          <p:attrName>style.visibility</p:attrName>
                                        </p:attrNameLst>
                                      </p:cBhvr>
                                      <p:to>
                                        <p:strVal val="hidden"/>
                                      </p:to>
                                    </p:set>
                                  </p:childTnLst>
                                </p:cTn>
                              </p:par>
                              <p:par>
                                <p:cTn id="62" presetID="10" presetClass="entr" presetSubtype="0" fill="hold" nodeType="withEffect">
                                  <p:stCondLst>
                                    <p:cond delay="0"/>
                                  </p:stCondLst>
                                  <p:childTnLst>
                                    <p:set>
                                      <p:cBhvr>
                                        <p:cTn id="63" dur="1" fill="hold">
                                          <p:stCondLst>
                                            <p:cond delay="0"/>
                                          </p:stCondLst>
                                        </p:cTn>
                                        <p:tgtEl>
                                          <p:spTgt spid="85006"/>
                                        </p:tgtEl>
                                        <p:attrNameLst>
                                          <p:attrName>style.visibility</p:attrName>
                                        </p:attrNameLst>
                                      </p:cBhvr>
                                      <p:to>
                                        <p:strVal val="visible"/>
                                      </p:to>
                                    </p:set>
                                    <p:animEffect transition="in" filter="fade">
                                      <p:cBhvr>
                                        <p:cTn id="64" dur="500"/>
                                        <p:tgtEl>
                                          <p:spTgt spid="85006"/>
                                        </p:tgtEl>
                                      </p:cBhvr>
                                    </p:animEffect>
                                  </p:childTnLst>
                                </p:cTn>
                              </p:par>
                              <p:par>
                                <p:cTn id="65" presetID="10" presetClass="entr" presetSubtype="0" fill="hold" nodeType="withEffect">
                                  <p:stCondLst>
                                    <p:cond delay="0"/>
                                  </p:stCondLst>
                                  <p:childTnLst>
                                    <p:set>
                                      <p:cBhvr>
                                        <p:cTn id="66" dur="1" fill="hold">
                                          <p:stCondLst>
                                            <p:cond delay="0"/>
                                          </p:stCondLst>
                                        </p:cTn>
                                        <p:tgtEl>
                                          <p:spTgt spid="85007"/>
                                        </p:tgtEl>
                                        <p:attrNameLst>
                                          <p:attrName>style.visibility</p:attrName>
                                        </p:attrNameLst>
                                      </p:cBhvr>
                                      <p:to>
                                        <p:strVal val="visible"/>
                                      </p:to>
                                    </p:set>
                                    <p:animEffect transition="in" filter="fade">
                                      <p:cBhvr>
                                        <p:cTn id="67" dur="500"/>
                                        <p:tgtEl>
                                          <p:spTgt spid="8500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85008"/>
                                        </p:tgtEl>
                                        <p:attrNameLst>
                                          <p:attrName>style.visibility</p:attrName>
                                        </p:attrNameLst>
                                      </p:cBhvr>
                                      <p:to>
                                        <p:strVal val="visible"/>
                                      </p:to>
                                    </p:set>
                                    <p:animEffect transition="in" filter="fade">
                                      <p:cBhvr>
                                        <p:cTn id="70" dur="500"/>
                                        <p:tgtEl>
                                          <p:spTgt spid="850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7" grpId="0"/>
      <p:bldP spid="84997" grpId="1"/>
      <p:bldP spid="85003" grpId="0"/>
      <p:bldP spid="85003" grpId="1"/>
      <p:bldP spid="85005" grpId="0"/>
      <p:bldP spid="85005" grpId="1"/>
      <p:bldP spid="8500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
          <p:cNvSpPr>
            <a:spLocks noChangeArrowheads="1"/>
          </p:cNvSpPr>
          <p:nvPr/>
        </p:nvSpPr>
        <p:spPr bwMode="auto">
          <a:xfrm>
            <a:off x="903288" y="87313"/>
            <a:ext cx="8229600" cy="522287"/>
          </a:xfrm>
          <a:prstGeom prst="rect">
            <a:avLst/>
          </a:prstGeom>
          <a:noFill/>
          <a:ln w="9525">
            <a:noFill/>
            <a:miter lim="800000"/>
            <a:headEnd/>
            <a:tailEnd/>
          </a:ln>
        </p:spPr>
        <p:txBody>
          <a:bodyPr>
            <a:spAutoFit/>
          </a:bodyPr>
          <a:lstStyle/>
          <a:p>
            <a:pPr eaLnBrk="0" hangingPunct="0"/>
            <a:r>
              <a:rPr lang="en-US" sz="2800" i="1">
                <a:solidFill>
                  <a:srgbClr val="FFFF00"/>
                </a:solidFill>
                <a:latin typeface="Times New Roman" pitchFamily="18" charset="0"/>
                <a:cs typeface="Times New Roman" pitchFamily="18" charset="0"/>
              </a:rPr>
              <a:t>2.5 Example of : </a:t>
            </a:r>
            <a:r>
              <a:rPr lang="en-US" sz="2800">
                <a:solidFill>
                  <a:srgbClr val="FF0000"/>
                </a:solidFill>
                <a:latin typeface="Comic Sans MS" pitchFamily="66" charset="0"/>
              </a:rPr>
              <a:t>transient state </a:t>
            </a:r>
            <a:r>
              <a:rPr lang="en-US" sz="2800" i="1">
                <a:solidFill>
                  <a:srgbClr val="FF0000"/>
                </a:solidFill>
                <a:latin typeface="Comic Sans MS" pitchFamily="66" charset="0"/>
                <a:cs typeface="Times New Roman" pitchFamily="18" charset="0"/>
              </a:rPr>
              <a:t>(no modeling)</a:t>
            </a:r>
            <a:endParaRPr lang="en-US" sz="2800" i="1">
              <a:solidFill>
                <a:srgbClr val="FFFF00"/>
              </a:solidFill>
              <a:latin typeface="Times New Roman" pitchFamily="18" charset="0"/>
              <a:cs typeface="Times New Roman" pitchFamily="18" charset="0"/>
            </a:endParaRPr>
          </a:p>
        </p:txBody>
      </p:sp>
      <p:pic>
        <p:nvPicPr>
          <p:cNvPr id="86018" name="Picture 1" descr="Nordstrom fig 2AB.jpg"/>
          <p:cNvPicPr>
            <a:picLocks noChangeAspect="1" noChangeArrowheads="1"/>
          </p:cNvPicPr>
          <p:nvPr/>
        </p:nvPicPr>
        <p:blipFill>
          <a:blip r:embed="rId3"/>
          <a:srcRect/>
          <a:stretch>
            <a:fillRect/>
          </a:stretch>
        </p:blipFill>
        <p:spPr bwMode="auto">
          <a:xfrm>
            <a:off x="4114800" y="609600"/>
            <a:ext cx="5068888" cy="3244850"/>
          </a:xfrm>
          <a:prstGeom prst="rect">
            <a:avLst/>
          </a:prstGeom>
          <a:noFill/>
          <a:ln w="9525">
            <a:noFill/>
            <a:miter lim="800000"/>
            <a:headEnd/>
            <a:tailEnd/>
          </a:ln>
        </p:spPr>
      </p:pic>
      <p:sp>
        <p:nvSpPr>
          <p:cNvPr id="86019" name="TextBox 2"/>
          <p:cNvSpPr txBox="1">
            <a:spLocks noChangeArrowheads="1"/>
          </p:cNvSpPr>
          <p:nvPr/>
        </p:nvSpPr>
        <p:spPr bwMode="auto">
          <a:xfrm>
            <a:off x="0" y="838200"/>
            <a:ext cx="3657600" cy="5170488"/>
          </a:xfrm>
          <a:prstGeom prst="rect">
            <a:avLst/>
          </a:prstGeom>
          <a:noFill/>
          <a:ln w="9525">
            <a:noFill/>
            <a:miter lim="800000"/>
            <a:headEnd/>
            <a:tailEnd/>
          </a:ln>
        </p:spPr>
        <p:txBody>
          <a:bodyPr>
            <a:spAutoFit/>
          </a:bodyPr>
          <a:lstStyle/>
          <a:p>
            <a:pPr eaLnBrk="0" hangingPunct="0"/>
            <a:r>
              <a:rPr lang="en-US">
                <a:solidFill>
                  <a:srgbClr val="FFFF00"/>
                </a:solidFill>
                <a:latin typeface="Comic Sans MS" pitchFamily="66" charset="0"/>
              </a:rPr>
              <a:t>Contrary Ck,</a:t>
            </a:r>
          </a:p>
          <a:p>
            <a:pPr eaLnBrk="0" hangingPunct="0"/>
            <a:r>
              <a:rPr lang="en-US">
                <a:solidFill>
                  <a:srgbClr val="FFFF00"/>
                </a:solidFill>
                <a:latin typeface="Comic Sans MS" pitchFamily="66" charset="0"/>
              </a:rPr>
              <a:t>Virginia </a:t>
            </a:r>
            <a:r>
              <a:rPr lang="en-US" sz="1800">
                <a:solidFill>
                  <a:srgbClr val="FFFF00"/>
                </a:solidFill>
                <a:latin typeface="Comic Sans MS" pitchFamily="66" charset="0"/>
              </a:rPr>
              <a:t>[MS thesis, T.V. Dagenhart, 1980]</a:t>
            </a:r>
            <a:endParaRPr lang="en-US">
              <a:solidFill>
                <a:srgbClr val="FFFF00"/>
              </a:solidFill>
              <a:latin typeface="Comic Sans MS" pitchFamily="66" charset="0"/>
            </a:endParaRPr>
          </a:p>
          <a:p>
            <a:pPr eaLnBrk="0" hangingPunct="0"/>
            <a:endParaRPr lang="en-US">
              <a:solidFill>
                <a:srgbClr val="FFFF00"/>
              </a:solidFill>
              <a:latin typeface="Comic Sans MS" pitchFamily="66" charset="0"/>
            </a:endParaRPr>
          </a:p>
          <a:p>
            <a:pPr eaLnBrk="0" hangingPunct="0"/>
            <a:r>
              <a:rPr lang="en-US">
                <a:solidFill>
                  <a:srgbClr val="FFFF00"/>
                </a:solidFill>
                <a:latin typeface="Comic Sans MS" pitchFamily="66" charset="0"/>
              </a:rPr>
              <a:t>Transient signal from flushout of soluble salts on tailings piles from a rainstorm</a:t>
            </a:r>
          </a:p>
          <a:p>
            <a:pPr eaLnBrk="0" hangingPunct="0"/>
            <a:endParaRPr lang="en-US">
              <a:solidFill>
                <a:srgbClr val="FFFF00"/>
              </a:solidFill>
              <a:latin typeface="Comic Sans MS" pitchFamily="66" charset="0"/>
            </a:endParaRPr>
          </a:p>
          <a:p>
            <a:pPr eaLnBrk="0" hangingPunct="0"/>
            <a:r>
              <a:rPr lang="en-US">
                <a:solidFill>
                  <a:srgbClr val="FFFF00"/>
                </a:solidFill>
                <a:latin typeface="Comic Sans MS" pitchFamily="66" charset="0"/>
              </a:rPr>
              <a:t>Can we predict this event? Qualitatively – in the sense that we know it happens, but not quantitatively</a:t>
            </a:r>
          </a:p>
        </p:txBody>
      </p:sp>
      <p:pic>
        <p:nvPicPr>
          <p:cNvPr id="86020" name="Picture 0" descr="Nordstrom fig 2CD.jpg"/>
          <p:cNvPicPr>
            <a:picLocks noChangeAspect="1" noChangeArrowheads="1"/>
          </p:cNvPicPr>
          <p:nvPr/>
        </p:nvPicPr>
        <p:blipFill>
          <a:blip r:embed="rId4"/>
          <a:srcRect/>
          <a:stretch>
            <a:fillRect/>
          </a:stretch>
        </p:blipFill>
        <p:spPr bwMode="auto">
          <a:xfrm>
            <a:off x="4114800" y="3884613"/>
            <a:ext cx="4648200" cy="2820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extBox 1"/>
          <p:cNvSpPr txBox="1">
            <a:spLocks noChangeArrowheads="1"/>
          </p:cNvSpPr>
          <p:nvPr/>
        </p:nvSpPr>
        <p:spPr bwMode="auto">
          <a:xfrm>
            <a:off x="960438" y="79375"/>
            <a:ext cx="7696200" cy="646113"/>
          </a:xfrm>
          <a:prstGeom prst="rect">
            <a:avLst/>
          </a:prstGeom>
          <a:noFill/>
          <a:ln w="9525">
            <a:noFill/>
            <a:miter lim="800000"/>
            <a:headEnd/>
            <a:tailEnd/>
          </a:ln>
        </p:spPr>
        <p:txBody>
          <a:bodyPr>
            <a:spAutoFit/>
          </a:bodyPr>
          <a:lstStyle/>
          <a:p>
            <a:pPr eaLnBrk="0" hangingPunct="0"/>
            <a:r>
              <a:rPr lang="en-US" sz="3600" i="1">
                <a:solidFill>
                  <a:srgbClr val="FFFF00"/>
                </a:solidFill>
                <a:latin typeface="Times New Roman" pitchFamily="18" charset="0"/>
                <a:cs typeface="Times New Roman" pitchFamily="18" charset="0"/>
              </a:rPr>
              <a:t> What about modeling rates??</a:t>
            </a:r>
          </a:p>
        </p:txBody>
      </p:sp>
      <p:sp>
        <p:nvSpPr>
          <p:cNvPr id="3" name="TextBox 2"/>
          <p:cNvSpPr txBox="1"/>
          <p:nvPr/>
        </p:nvSpPr>
        <p:spPr>
          <a:xfrm>
            <a:off x="808038" y="725488"/>
            <a:ext cx="8335962" cy="5940425"/>
          </a:xfrm>
          <a:prstGeom prst="rect">
            <a:avLst/>
          </a:prstGeom>
          <a:noFill/>
        </p:spPr>
        <p:txBody>
          <a:bodyPr>
            <a:spAutoFit/>
          </a:bodyPr>
          <a:lstStyle/>
          <a:p>
            <a:pPr eaLnBrk="0" hangingPunct="0">
              <a:defRPr/>
            </a:pPr>
            <a:r>
              <a:rPr lang="en-US" sz="2000" dirty="0">
                <a:solidFill>
                  <a:srgbClr val="FF0000"/>
                </a:solidFill>
                <a:latin typeface="Comic Sans MS" pitchFamily="66" charset="0"/>
              </a:rPr>
              <a:t>Comparison of lab-based mineral dissolution rates and field-based weathering studies of catchments have found that there is little agreement between the two. Usually there are orders of magnitude difference.</a:t>
            </a:r>
          </a:p>
          <a:p>
            <a:pPr eaLnBrk="0" hangingPunct="0">
              <a:defRPr/>
            </a:pPr>
            <a:endParaRPr lang="en-US" sz="1600" dirty="0">
              <a:solidFill>
                <a:srgbClr val="FF0000"/>
              </a:solidFill>
              <a:latin typeface="Comic Sans MS" pitchFamily="66" charset="0"/>
            </a:endParaRPr>
          </a:p>
          <a:p>
            <a:pPr eaLnBrk="0" hangingPunct="0">
              <a:defRPr/>
            </a:pPr>
            <a:r>
              <a:rPr lang="en-US" dirty="0">
                <a:solidFill>
                  <a:srgbClr val="FFFF00"/>
                </a:solidFill>
                <a:latin typeface="Comic Sans MS" pitchFamily="66" charset="0"/>
              </a:rPr>
              <a:t>Numerous reasons have been given:</a:t>
            </a:r>
          </a:p>
          <a:p>
            <a:pPr marL="342900" indent="-342900" eaLnBrk="0" hangingPunct="0">
              <a:buFont typeface="Arial" pitchFamily="34" charset="0"/>
              <a:buChar char="•"/>
              <a:defRPr/>
            </a:pPr>
            <a:r>
              <a:rPr lang="en-US" sz="2000" dirty="0">
                <a:solidFill>
                  <a:srgbClr val="FFFF00"/>
                </a:solidFill>
                <a:latin typeface="Comic Sans MS" pitchFamily="66" charset="0"/>
              </a:rPr>
              <a:t>Lab samples were ground and much more reactive</a:t>
            </a:r>
          </a:p>
          <a:p>
            <a:pPr marL="342900" indent="-342900" eaLnBrk="0" hangingPunct="0">
              <a:buFont typeface="Arial" pitchFamily="34" charset="0"/>
              <a:buChar char="•"/>
              <a:defRPr/>
            </a:pPr>
            <a:r>
              <a:rPr lang="en-US" sz="2000" dirty="0">
                <a:solidFill>
                  <a:srgbClr val="FFFF00"/>
                </a:solidFill>
                <a:latin typeface="Comic Sans MS" pitchFamily="66" charset="0"/>
              </a:rPr>
              <a:t>Field samples have developed clay or silica coatings</a:t>
            </a:r>
          </a:p>
          <a:p>
            <a:pPr marL="342900" indent="-342900" eaLnBrk="0" hangingPunct="0">
              <a:buFont typeface="Arial" pitchFamily="34" charset="0"/>
              <a:buChar char="•"/>
              <a:defRPr/>
            </a:pPr>
            <a:r>
              <a:rPr lang="en-US" sz="2000" dirty="0">
                <a:solidFill>
                  <a:srgbClr val="FFFF00"/>
                </a:solidFill>
                <a:latin typeface="Comic Sans MS" pitchFamily="66" charset="0"/>
              </a:rPr>
              <a:t>Reactive surface areas in contact with water are not known for field studies (surface areas and exact flow paths are unknown)</a:t>
            </a:r>
          </a:p>
          <a:p>
            <a:pPr marL="342900" indent="-342900" eaLnBrk="0" hangingPunct="0">
              <a:buFont typeface="Arial" pitchFamily="34" charset="0"/>
              <a:buChar char="•"/>
              <a:defRPr/>
            </a:pPr>
            <a:r>
              <a:rPr lang="en-US" sz="2000" dirty="0">
                <a:solidFill>
                  <a:srgbClr val="FFFF00"/>
                </a:solidFill>
                <a:latin typeface="Comic Sans MS" pitchFamily="66" charset="0"/>
              </a:rPr>
              <a:t>Temperature and gas gradients occur in the field</a:t>
            </a:r>
          </a:p>
          <a:p>
            <a:pPr marL="342900" indent="-342900" eaLnBrk="0" hangingPunct="0">
              <a:buFont typeface="Arial" pitchFamily="34" charset="0"/>
              <a:buChar char="•"/>
              <a:defRPr/>
            </a:pPr>
            <a:r>
              <a:rPr lang="en-US" sz="2000" dirty="0">
                <a:solidFill>
                  <a:srgbClr val="FFFF00"/>
                </a:solidFill>
                <a:latin typeface="Comic Sans MS" pitchFamily="66" charset="0"/>
              </a:rPr>
              <a:t>Organic matter and microbial activity affect weathering in the field in ways that are difficult to determine quantitatively</a:t>
            </a:r>
          </a:p>
          <a:p>
            <a:pPr marL="342900" indent="-342900" eaLnBrk="0" hangingPunct="0">
              <a:buFont typeface="Arial" pitchFamily="34" charset="0"/>
              <a:buChar char="•"/>
              <a:defRPr/>
            </a:pPr>
            <a:r>
              <a:rPr lang="en-US" sz="2000" dirty="0">
                <a:solidFill>
                  <a:srgbClr val="FFFF00"/>
                </a:solidFill>
                <a:latin typeface="Comic Sans MS" pitchFamily="66" charset="0"/>
              </a:rPr>
              <a:t>Wet/dry cycles and seasonal changes occur in the field</a:t>
            </a:r>
          </a:p>
          <a:p>
            <a:pPr marL="342900" indent="-342900" eaLnBrk="0" hangingPunct="0">
              <a:buFont typeface="Arial" pitchFamily="34" charset="0"/>
              <a:buChar char="•"/>
              <a:defRPr/>
            </a:pPr>
            <a:r>
              <a:rPr lang="en-US" sz="2000" dirty="0">
                <a:solidFill>
                  <a:srgbClr val="FFFF00"/>
                </a:solidFill>
                <a:latin typeface="Comic Sans MS" pitchFamily="66" charset="0"/>
              </a:rPr>
              <a:t>Residence time in weathering zone is much longer in the field and is not often measured</a:t>
            </a:r>
          </a:p>
          <a:p>
            <a:pPr marL="342900" indent="-342900" eaLnBrk="0" hangingPunct="0">
              <a:buFont typeface="Arial" pitchFamily="34" charset="0"/>
              <a:buChar char="•"/>
              <a:defRPr/>
            </a:pPr>
            <a:r>
              <a:rPr lang="en-US" sz="2000" dirty="0">
                <a:solidFill>
                  <a:srgbClr val="FFFF00"/>
                </a:solidFill>
                <a:latin typeface="Comic Sans MS" pitchFamily="66" charset="0"/>
              </a:rPr>
              <a:t>It is not widely recognized that a lab-based study is a “generation” or “production” or “reaction” rate, whereas a field measurement is usually a “flux” or “transport” rate</a:t>
            </a:r>
            <a:endParaRPr lang="en-US" sz="2000" dirty="0">
              <a:solidFill>
                <a:srgbClr val="FFFF00"/>
              </a:solidFill>
              <a:latin typeface="Comic Sans MS" pitchFamily="66"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Box 1"/>
          <p:cNvSpPr txBox="1">
            <a:spLocks noChangeArrowheads="1"/>
          </p:cNvSpPr>
          <p:nvPr/>
        </p:nvSpPr>
        <p:spPr bwMode="auto">
          <a:xfrm>
            <a:off x="914400" y="0"/>
            <a:ext cx="8229600" cy="6494463"/>
          </a:xfrm>
          <a:prstGeom prst="rect">
            <a:avLst/>
          </a:prstGeom>
          <a:noFill/>
          <a:ln w="9525">
            <a:noFill/>
            <a:miter lim="800000"/>
            <a:headEnd/>
            <a:tailEnd/>
          </a:ln>
        </p:spPr>
        <p:txBody>
          <a:bodyPr>
            <a:spAutoFit/>
          </a:bodyPr>
          <a:lstStyle/>
          <a:p>
            <a:pPr eaLnBrk="0" hangingPunct="0"/>
            <a:r>
              <a:rPr lang="en-US" sz="4400" i="1">
                <a:solidFill>
                  <a:srgbClr val="FFFF00"/>
                </a:solidFill>
                <a:latin typeface="Times New Roman" pitchFamily="18" charset="0"/>
                <a:cs typeface="Times New Roman" pitchFamily="18" charset="0"/>
              </a:rPr>
              <a:t>Consequently </a:t>
            </a:r>
            <a:endParaRPr lang="en-US" sz="2000" i="1">
              <a:solidFill>
                <a:srgbClr val="FFFF00"/>
              </a:solidFill>
              <a:latin typeface="Times New Roman" pitchFamily="18" charset="0"/>
              <a:cs typeface="Times New Roman" pitchFamily="18" charset="0"/>
            </a:endParaRPr>
          </a:p>
          <a:p>
            <a:pPr eaLnBrk="0" hangingPunct="0"/>
            <a:endParaRPr lang="en-US" sz="1200" i="1">
              <a:solidFill>
                <a:srgbClr val="FFFF00"/>
              </a:solidFill>
              <a:latin typeface="Times New Roman" pitchFamily="18" charset="0"/>
              <a:cs typeface="Times New Roman" pitchFamily="18" charset="0"/>
            </a:endParaRPr>
          </a:p>
          <a:p>
            <a:pPr eaLnBrk="0" hangingPunct="0"/>
            <a:r>
              <a:rPr lang="en-US" sz="3600">
                <a:solidFill>
                  <a:srgbClr val="FFFF00"/>
                </a:solidFill>
                <a:latin typeface="Comic Sans MS" pitchFamily="66" charset="0"/>
                <a:cs typeface="Times New Roman" pitchFamily="18" charset="0"/>
              </a:rPr>
              <a:t>Lab rates cannot yet be used quantitatively for most field applications (best for well-constrained situations such as flow with reaction through a pipe, or homogeneous solution kinetics)</a:t>
            </a:r>
          </a:p>
          <a:p>
            <a:pPr eaLnBrk="0" hangingPunct="0"/>
            <a:endParaRPr lang="en-US" sz="3600">
              <a:solidFill>
                <a:srgbClr val="FFFF00"/>
              </a:solidFill>
              <a:latin typeface="Comic Sans MS" pitchFamily="66" charset="0"/>
              <a:cs typeface="Times New Roman" pitchFamily="18" charset="0"/>
            </a:endParaRPr>
          </a:p>
          <a:p>
            <a:pPr eaLnBrk="0" hangingPunct="0"/>
            <a:r>
              <a:rPr lang="en-US" sz="3600">
                <a:solidFill>
                  <a:srgbClr val="FFFF00"/>
                </a:solidFill>
                <a:latin typeface="Comic Sans MS" pitchFamily="66" charset="0"/>
                <a:cs typeface="Times New Roman" pitchFamily="18" charset="0"/>
              </a:rPr>
              <a:t>And it depends on water flow rates (water balance, variable seasonal flow rates, groundwater-surface flow)</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
          <p:cNvPicPr>
            <a:picLocks noChangeAspect="1" noChangeArrowheads="1"/>
          </p:cNvPicPr>
          <p:nvPr/>
        </p:nvPicPr>
        <p:blipFill>
          <a:blip r:embed="rId3"/>
          <a:srcRect/>
          <a:stretch>
            <a:fillRect/>
          </a:stretch>
        </p:blipFill>
        <p:spPr bwMode="auto">
          <a:xfrm>
            <a:off x="609600" y="1076325"/>
            <a:ext cx="8051800" cy="5781675"/>
          </a:xfrm>
          <a:prstGeom prst="rect">
            <a:avLst/>
          </a:prstGeom>
          <a:noFill/>
          <a:ln w="9525">
            <a:noFill/>
            <a:miter lim="800000"/>
            <a:headEnd/>
            <a:tailEnd/>
          </a:ln>
        </p:spPr>
      </p:pic>
      <p:sp>
        <p:nvSpPr>
          <p:cNvPr id="92162" name="TextBox 1"/>
          <p:cNvSpPr txBox="1">
            <a:spLocks noChangeArrowheads="1"/>
          </p:cNvSpPr>
          <p:nvPr/>
        </p:nvSpPr>
        <p:spPr bwMode="auto">
          <a:xfrm>
            <a:off x="152400" y="0"/>
            <a:ext cx="9296400" cy="508000"/>
          </a:xfrm>
          <a:prstGeom prst="rect">
            <a:avLst/>
          </a:prstGeom>
          <a:noFill/>
          <a:ln w="9525">
            <a:noFill/>
            <a:miter lim="800000"/>
            <a:headEnd/>
            <a:tailEnd/>
          </a:ln>
        </p:spPr>
        <p:txBody>
          <a:bodyPr>
            <a:spAutoFit/>
          </a:bodyPr>
          <a:lstStyle/>
          <a:p>
            <a:pPr eaLnBrk="0" hangingPunct="0"/>
            <a:r>
              <a:rPr lang="en-US" sz="2600">
                <a:solidFill>
                  <a:srgbClr val="FFFF00"/>
                </a:solidFill>
                <a:latin typeface="Times New Roman" pitchFamily="18" charset="0"/>
                <a:cs typeface="Times New Roman" pitchFamily="18" charset="0"/>
              </a:rPr>
              <a:t>4 redox processes that can oxidize or reduce dissolved Fe in AMD</a:t>
            </a:r>
          </a:p>
        </p:txBody>
      </p:sp>
      <p:sp>
        <p:nvSpPr>
          <p:cNvPr id="92163" name="TextBox 2"/>
          <p:cNvSpPr txBox="1">
            <a:spLocks noChangeArrowheads="1"/>
          </p:cNvSpPr>
          <p:nvPr/>
        </p:nvSpPr>
        <p:spPr bwMode="auto">
          <a:xfrm>
            <a:off x="1143000" y="762000"/>
            <a:ext cx="8001000" cy="369888"/>
          </a:xfrm>
          <a:prstGeom prst="rect">
            <a:avLst/>
          </a:prstGeom>
          <a:noFill/>
          <a:ln w="9525">
            <a:noFill/>
            <a:miter lim="800000"/>
            <a:headEnd/>
            <a:tailEnd/>
          </a:ln>
        </p:spPr>
        <p:txBody>
          <a:bodyPr>
            <a:spAutoFit/>
          </a:bodyPr>
          <a:lstStyle/>
          <a:p>
            <a:pPr eaLnBrk="0" hangingPunct="0"/>
            <a:r>
              <a:rPr lang="en-US" sz="1800" i="1">
                <a:solidFill>
                  <a:srgbClr val="FF0000"/>
                </a:solidFill>
                <a:latin typeface="Times New Roman" pitchFamily="18" charset="0"/>
                <a:cs typeface="Times New Roman" pitchFamily="18" charset="0"/>
              </a:rPr>
              <a:t>From Gammons et al (2008) Chemical Geology 252, 202-213</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3"/>
          <p:cNvPicPr>
            <a:picLocks noChangeAspect="1" noChangeArrowheads="1"/>
          </p:cNvPicPr>
          <p:nvPr/>
        </p:nvPicPr>
        <p:blipFill>
          <a:blip r:embed="rId3"/>
          <a:srcRect/>
          <a:stretch>
            <a:fillRect/>
          </a:stretch>
        </p:blipFill>
        <p:spPr bwMode="auto">
          <a:xfrm>
            <a:off x="4763" y="1368425"/>
            <a:ext cx="9161462" cy="5489575"/>
          </a:xfrm>
          <a:prstGeom prst="rect">
            <a:avLst/>
          </a:prstGeom>
          <a:noFill/>
          <a:ln w="9525">
            <a:noFill/>
            <a:miter lim="800000"/>
            <a:headEnd/>
            <a:tailEnd/>
          </a:ln>
        </p:spPr>
      </p:pic>
      <p:sp>
        <p:nvSpPr>
          <p:cNvPr id="94210" name="TextBox 1"/>
          <p:cNvSpPr txBox="1">
            <a:spLocks noChangeArrowheads="1"/>
          </p:cNvSpPr>
          <p:nvPr/>
        </p:nvSpPr>
        <p:spPr bwMode="auto">
          <a:xfrm>
            <a:off x="304800" y="0"/>
            <a:ext cx="8839200" cy="830263"/>
          </a:xfrm>
          <a:prstGeom prst="rect">
            <a:avLst/>
          </a:prstGeom>
          <a:noFill/>
          <a:ln w="9525">
            <a:noFill/>
            <a:miter lim="800000"/>
            <a:headEnd/>
            <a:tailEnd/>
          </a:ln>
        </p:spPr>
        <p:txBody>
          <a:bodyPr>
            <a:spAutoFit/>
          </a:bodyPr>
          <a:lstStyle/>
          <a:p>
            <a:pPr eaLnBrk="0" hangingPunct="0"/>
            <a:r>
              <a:rPr lang="en-US">
                <a:solidFill>
                  <a:srgbClr val="FFFF00"/>
                </a:solidFill>
                <a:latin typeface="Times New Roman" pitchFamily="18" charset="0"/>
                <a:cs typeface="Times New Roman" pitchFamily="18" charset="0"/>
              </a:rPr>
              <a:t>2.7 Examples of microbial oxidation and photoreduction in the Rio Tinto, Rio Agrio, and Rio Odiel, Spain</a:t>
            </a:r>
          </a:p>
        </p:txBody>
      </p:sp>
      <p:sp>
        <p:nvSpPr>
          <p:cNvPr id="94211" name="TextBox 2"/>
          <p:cNvSpPr txBox="1">
            <a:spLocks noChangeArrowheads="1"/>
          </p:cNvSpPr>
          <p:nvPr/>
        </p:nvSpPr>
        <p:spPr bwMode="auto">
          <a:xfrm>
            <a:off x="152400" y="830263"/>
            <a:ext cx="8991600" cy="647700"/>
          </a:xfrm>
          <a:prstGeom prst="rect">
            <a:avLst/>
          </a:prstGeom>
          <a:noFill/>
          <a:ln w="9525">
            <a:noFill/>
            <a:miter lim="800000"/>
            <a:headEnd/>
            <a:tailEnd/>
          </a:ln>
        </p:spPr>
        <p:txBody>
          <a:bodyPr>
            <a:spAutoFit/>
          </a:bodyPr>
          <a:lstStyle/>
          <a:p>
            <a:pPr eaLnBrk="0" hangingPunct="0"/>
            <a:r>
              <a:rPr lang="en-US" sz="1800" i="1">
                <a:solidFill>
                  <a:srgbClr val="FF0000"/>
                </a:solidFill>
                <a:latin typeface="Times New Roman" pitchFamily="18" charset="0"/>
                <a:cs typeface="Times New Roman" pitchFamily="18" charset="0"/>
              </a:rPr>
              <a:t>From Gammons et al (2008) Chemical Geology 252, 202-213</a:t>
            </a:r>
          </a:p>
          <a:p>
            <a:pPr eaLnBrk="0" hangingPunct="0"/>
            <a:endParaRPr lang="en-US" sz="1800" i="1">
              <a:solidFill>
                <a:srgbClr val="FF0000"/>
              </a:solidFill>
              <a:latin typeface="Times New Roman" pitchFamily="18" charset="0"/>
              <a:cs typeface="Times New Roman" pitchFamily="18" charset="0"/>
            </a:endParaRPr>
          </a:p>
        </p:txBody>
      </p:sp>
      <p:sp>
        <p:nvSpPr>
          <p:cNvPr id="94212" name="TextBox 3"/>
          <p:cNvSpPr txBox="1">
            <a:spLocks noChangeArrowheads="1"/>
          </p:cNvSpPr>
          <p:nvPr/>
        </p:nvSpPr>
        <p:spPr bwMode="auto">
          <a:xfrm>
            <a:off x="1524000" y="3576638"/>
            <a:ext cx="914400" cy="306387"/>
          </a:xfrm>
          <a:prstGeom prst="rect">
            <a:avLst/>
          </a:prstGeom>
          <a:noFill/>
          <a:ln w="9525">
            <a:noFill/>
            <a:miter lim="800000"/>
            <a:headEnd/>
            <a:tailEnd/>
          </a:ln>
        </p:spPr>
        <p:txBody>
          <a:bodyPr>
            <a:spAutoFit/>
          </a:bodyPr>
          <a:lstStyle/>
          <a:p>
            <a:pPr eaLnBrk="0" hangingPunct="0"/>
            <a:r>
              <a:rPr lang="en-US" sz="1400">
                <a:solidFill>
                  <a:schemeClr val="bg1"/>
                </a:solidFill>
              </a:rPr>
              <a:t>(mM)</a:t>
            </a:r>
          </a:p>
        </p:txBody>
      </p:sp>
      <p:sp>
        <p:nvSpPr>
          <p:cNvPr id="94213" name="Rectangle 4"/>
          <p:cNvSpPr>
            <a:spLocks noChangeArrowheads="1"/>
          </p:cNvSpPr>
          <p:nvPr/>
        </p:nvSpPr>
        <p:spPr bwMode="auto">
          <a:xfrm>
            <a:off x="1828800" y="1981200"/>
            <a:ext cx="581025" cy="307975"/>
          </a:xfrm>
          <a:prstGeom prst="rect">
            <a:avLst/>
          </a:prstGeom>
          <a:noFill/>
          <a:ln w="9525">
            <a:noFill/>
            <a:miter lim="800000"/>
            <a:headEnd/>
            <a:tailEnd/>
          </a:ln>
        </p:spPr>
        <p:txBody>
          <a:bodyPr wrap="none">
            <a:spAutoFit/>
          </a:bodyPr>
          <a:lstStyle/>
          <a:p>
            <a:pPr eaLnBrk="0" hangingPunct="0"/>
            <a:r>
              <a:rPr lang="en-US" sz="1400">
                <a:solidFill>
                  <a:schemeClr val="bg1"/>
                </a:solidFill>
              </a:rPr>
              <a:t>(μM)</a:t>
            </a:r>
          </a:p>
        </p:txBody>
      </p:sp>
      <p:sp>
        <p:nvSpPr>
          <p:cNvPr id="94214" name="TextBox 5"/>
          <p:cNvSpPr txBox="1">
            <a:spLocks noChangeArrowheads="1"/>
          </p:cNvSpPr>
          <p:nvPr/>
        </p:nvSpPr>
        <p:spPr bwMode="auto">
          <a:xfrm>
            <a:off x="152400" y="6477000"/>
            <a:ext cx="3886200" cy="307975"/>
          </a:xfrm>
          <a:prstGeom prst="rect">
            <a:avLst/>
          </a:prstGeom>
          <a:noFill/>
          <a:ln w="9525">
            <a:noFill/>
            <a:miter lim="800000"/>
            <a:headEnd/>
            <a:tailEnd/>
          </a:ln>
        </p:spPr>
        <p:txBody>
          <a:bodyPr>
            <a:spAutoFit/>
          </a:bodyPr>
          <a:lstStyle/>
          <a:p>
            <a:pPr eaLnBrk="0" hangingPunct="0"/>
            <a:r>
              <a:rPr lang="en-US" sz="1400">
                <a:solidFill>
                  <a:schemeClr val="bg1"/>
                </a:solidFill>
              </a:rPr>
              <a:t>0600        1200       1800         2400         0600       1200</a:t>
            </a:r>
          </a:p>
        </p:txBody>
      </p:sp>
      <p:sp>
        <p:nvSpPr>
          <p:cNvPr id="94215" name="Rectangle 6"/>
          <p:cNvSpPr>
            <a:spLocks noChangeArrowheads="1"/>
          </p:cNvSpPr>
          <p:nvPr/>
        </p:nvSpPr>
        <p:spPr bwMode="auto">
          <a:xfrm>
            <a:off x="4027488" y="6469063"/>
            <a:ext cx="5181600" cy="307975"/>
          </a:xfrm>
          <a:prstGeom prst="rect">
            <a:avLst/>
          </a:prstGeom>
          <a:noFill/>
          <a:ln w="9525">
            <a:noFill/>
            <a:miter lim="800000"/>
            <a:headEnd/>
            <a:tailEnd/>
          </a:ln>
        </p:spPr>
        <p:txBody>
          <a:bodyPr>
            <a:spAutoFit/>
          </a:bodyPr>
          <a:lstStyle/>
          <a:p>
            <a:pPr eaLnBrk="0" hangingPunct="0"/>
            <a:r>
              <a:rPr lang="en-US" sz="1400">
                <a:solidFill>
                  <a:schemeClr val="bg1"/>
                </a:solidFill>
              </a:rPr>
              <a:t>0600        1200      1800        2400         0600       1200</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8229600" cy="1431925"/>
          </a:xfrm>
        </p:spPr>
        <p:txBody>
          <a:bodyPr/>
          <a:lstStyle/>
          <a:p>
            <a:pPr>
              <a:defRPr/>
            </a:pPr>
            <a:r>
              <a:rPr lang="en-US" sz="3200" b="0" dirty="0">
                <a:solidFill>
                  <a:srgbClr val="FFFF00"/>
                </a:solidFill>
                <a:latin typeface="Times New Roman" pitchFamily="18" charset="0"/>
                <a:cs typeface="Times New Roman" pitchFamily="18" charset="0"/>
              </a:rPr>
              <a:t>Can </a:t>
            </a:r>
            <a:r>
              <a:rPr lang="en-US" sz="3200" b="0" dirty="0" smtClean="0">
                <a:solidFill>
                  <a:srgbClr val="FFFF00"/>
                </a:solidFill>
                <a:latin typeface="Times New Roman" pitchFamily="18" charset="0"/>
                <a:cs typeface="Times New Roman" pitchFamily="18" charset="0"/>
              </a:rPr>
              <a:t>geochemical models </a:t>
            </a:r>
            <a:r>
              <a:rPr lang="en-US" sz="3200" b="0" dirty="0">
                <a:solidFill>
                  <a:srgbClr val="FFFF00"/>
                </a:solidFill>
                <a:latin typeface="Times New Roman" pitchFamily="18" charset="0"/>
                <a:cs typeface="Times New Roman" pitchFamily="18" charset="0"/>
              </a:rPr>
              <a:t>be used to deterministically predict future scenarios at potential mine sites</a:t>
            </a:r>
            <a:r>
              <a:rPr lang="en-US" sz="2800" b="0" dirty="0" smtClean="0">
                <a:solidFill>
                  <a:srgbClr val="FFFF00"/>
                </a:solidFill>
                <a:latin typeface="Times New Roman" pitchFamily="18" charset="0"/>
                <a:cs typeface="Times New Roman" pitchFamily="18" charset="0"/>
              </a:rPr>
              <a:t>? Some summary comments….</a:t>
            </a:r>
            <a:endParaRPr lang="en-US" sz="2800" dirty="0"/>
          </a:p>
        </p:txBody>
      </p:sp>
      <p:sp>
        <p:nvSpPr>
          <p:cNvPr id="3" name="Content Placeholder 2"/>
          <p:cNvSpPr>
            <a:spLocks noGrp="1"/>
          </p:cNvSpPr>
          <p:nvPr>
            <p:ph idx="1"/>
          </p:nvPr>
        </p:nvSpPr>
        <p:spPr>
          <a:xfrm>
            <a:off x="1066800" y="1981200"/>
            <a:ext cx="7543800" cy="4572000"/>
          </a:xfrm>
        </p:spPr>
        <p:txBody>
          <a:bodyPr/>
          <a:lstStyle/>
          <a:p>
            <a:pPr marL="0" indent="0">
              <a:buFont typeface="Wingdings" pitchFamily="2" charset="2"/>
              <a:buNone/>
              <a:defRPr/>
            </a:pPr>
            <a:r>
              <a:rPr lang="en-US" sz="2400" dirty="0" smtClean="0">
                <a:solidFill>
                  <a:srgbClr val="FFFF00"/>
                </a:solidFill>
                <a:latin typeface="Comic Sans MS" pitchFamily="66" charset="0"/>
              </a:rPr>
              <a:t>- 50-100% of mine sites exceeded their predicted water quality conditions </a:t>
            </a:r>
            <a:r>
              <a:rPr lang="en-US" sz="2000" dirty="0" smtClean="0">
                <a:solidFill>
                  <a:srgbClr val="FFFF00"/>
                </a:solidFill>
                <a:latin typeface="Times New Roman" pitchFamily="18" charset="0"/>
                <a:cs typeface="Times New Roman" pitchFamily="18" charset="0"/>
              </a:rPr>
              <a:t>(see </a:t>
            </a:r>
            <a:r>
              <a:rPr lang="en-US" sz="2000" dirty="0" err="1" smtClean="0">
                <a:solidFill>
                  <a:srgbClr val="FFFF00"/>
                </a:solidFill>
                <a:latin typeface="Times New Roman" pitchFamily="18" charset="0"/>
                <a:cs typeface="Times New Roman" pitchFamily="18" charset="0"/>
              </a:rPr>
              <a:t>Kuipers</a:t>
            </a:r>
            <a:r>
              <a:rPr lang="en-US" sz="2000" dirty="0" smtClean="0">
                <a:solidFill>
                  <a:srgbClr val="FFFF00"/>
                </a:solidFill>
                <a:latin typeface="Times New Roman" pitchFamily="18" charset="0"/>
                <a:cs typeface="Times New Roman" pitchFamily="18" charset="0"/>
              </a:rPr>
              <a:t> et al., 2006)</a:t>
            </a:r>
            <a:endParaRPr lang="en-US" sz="2400" dirty="0">
              <a:solidFill>
                <a:srgbClr val="FFFF00"/>
              </a:solidFill>
              <a:latin typeface="Comic Sans MS" pitchFamily="66" charset="0"/>
            </a:endParaRPr>
          </a:p>
          <a:p>
            <a:pPr marL="0" indent="0">
              <a:buFont typeface="Wingdings" pitchFamily="2" charset="2"/>
              <a:buNone/>
              <a:defRPr/>
            </a:pPr>
            <a:endParaRPr lang="en-US" sz="2000" dirty="0" smtClean="0">
              <a:solidFill>
                <a:srgbClr val="FFFF00"/>
              </a:solidFill>
              <a:latin typeface="Times New Roman" pitchFamily="18" charset="0"/>
              <a:cs typeface="Times New Roman" pitchFamily="18" charset="0"/>
            </a:endParaRPr>
          </a:p>
          <a:p>
            <a:pPr marL="0" indent="0">
              <a:buFont typeface="Wingdings" pitchFamily="2" charset="2"/>
              <a:buNone/>
              <a:defRPr/>
            </a:pPr>
            <a:endParaRPr lang="en-US" sz="2400" dirty="0" smtClean="0">
              <a:solidFill>
                <a:srgbClr val="FFFF00"/>
              </a:solidFill>
              <a:latin typeface="Comic Sans MS" pitchFamily="66" charset="0"/>
            </a:endParaRPr>
          </a:p>
          <a:p>
            <a:pPr marL="0" indent="0">
              <a:buFont typeface="Wingdings" pitchFamily="2" charset="2"/>
              <a:buNone/>
              <a:defRPr/>
            </a:pPr>
            <a:r>
              <a:rPr lang="en-US" sz="2400" dirty="0" smtClean="0">
                <a:solidFill>
                  <a:srgbClr val="FFFF00"/>
                </a:solidFill>
                <a:latin typeface="Comic Sans MS" pitchFamily="66" charset="0"/>
              </a:rPr>
              <a:t>“The computational capabilities of today’s codes and advanced computers exceeds the ability of </a:t>
            </a:r>
            <a:r>
              <a:rPr lang="en-US" sz="2400" dirty="0" err="1" smtClean="0">
                <a:solidFill>
                  <a:srgbClr val="FFFF00"/>
                </a:solidFill>
                <a:latin typeface="Comic Sans MS" pitchFamily="66" charset="0"/>
              </a:rPr>
              <a:t>hydrogeologists</a:t>
            </a:r>
            <a:r>
              <a:rPr lang="en-US" sz="2400" dirty="0" smtClean="0">
                <a:solidFill>
                  <a:srgbClr val="FFFF00"/>
                </a:solidFill>
                <a:latin typeface="Comic Sans MS" pitchFamily="66" charset="0"/>
              </a:rPr>
              <a:t> and geochemists to represent the physical and chemical properties of the site or to test the outcome of the model.” </a:t>
            </a:r>
            <a:r>
              <a:rPr lang="en-US" sz="2000" dirty="0" err="1" smtClean="0">
                <a:solidFill>
                  <a:srgbClr val="FFFF00"/>
                </a:solidFill>
                <a:latin typeface="Times New Roman" pitchFamily="18" charset="0"/>
                <a:cs typeface="Times New Roman" pitchFamily="18" charset="0"/>
              </a:rPr>
              <a:t>Maest</a:t>
            </a:r>
            <a:r>
              <a:rPr lang="en-US" sz="2000" dirty="0" smtClean="0">
                <a:solidFill>
                  <a:srgbClr val="FFFF00"/>
                </a:solidFill>
                <a:latin typeface="Times New Roman" pitchFamily="18" charset="0"/>
                <a:cs typeface="Times New Roman" pitchFamily="18" charset="0"/>
              </a:rPr>
              <a:t> et al. (2009)</a:t>
            </a:r>
            <a:endParaRPr lang="en-US" sz="2400" dirty="0">
              <a:solidFill>
                <a:srgbClr val="FFFF00"/>
              </a:solidFill>
              <a:latin typeface="Comic Sans MS" pitchFamily="66"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b="0" dirty="0">
                <a:solidFill>
                  <a:srgbClr val="FFFF00"/>
                </a:solidFill>
                <a:latin typeface="Times New Roman" pitchFamily="18" charset="0"/>
                <a:cs typeface="Times New Roman" pitchFamily="18" charset="0"/>
              </a:rPr>
              <a:t>Can reactive transport models be used to deterministically predict future scenarios at potential mine sites</a:t>
            </a:r>
            <a:r>
              <a:rPr lang="en-US" sz="3200" b="0" dirty="0" smtClean="0">
                <a:solidFill>
                  <a:srgbClr val="FFFF00"/>
                </a:solidFill>
                <a:latin typeface="Times New Roman" pitchFamily="18" charset="0"/>
                <a:cs typeface="Times New Roman" pitchFamily="18" charset="0"/>
              </a:rPr>
              <a:t>? </a:t>
            </a:r>
            <a:r>
              <a:rPr lang="en-US" sz="2400" b="0" dirty="0">
                <a:solidFill>
                  <a:srgbClr val="FFFF00"/>
                </a:solidFill>
                <a:latin typeface="Times New Roman" pitchFamily="18" charset="0"/>
                <a:cs typeface="Times New Roman" pitchFamily="18" charset="0"/>
              </a:rPr>
              <a:t>Some summary comments….</a:t>
            </a:r>
            <a:endParaRPr lang="en-US" sz="2400" dirty="0"/>
          </a:p>
        </p:txBody>
      </p:sp>
      <p:sp>
        <p:nvSpPr>
          <p:cNvPr id="3" name="Content Placeholder 2"/>
          <p:cNvSpPr>
            <a:spLocks noGrp="1"/>
          </p:cNvSpPr>
          <p:nvPr>
            <p:ph idx="1"/>
          </p:nvPr>
        </p:nvSpPr>
        <p:spPr>
          <a:xfrm>
            <a:off x="1066800" y="1981200"/>
            <a:ext cx="7543800" cy="4572000"/>
          </a:xfrm>
        </p:spPr>
        <p:txBody>
          <a:bodyPr/>
          <a:lstStyle/>
          <a:p>
            <a:pPr marL="0" indent="0">
              <a:buFont typeface="Wingdings" pitchFamily="2" charset="2"/>
              <a:buNone/>
              <a:defRPr/>
            </a:pPr>
            <a:r>
              <a:rPr lang="en-US" sz="2400" dirty="0" smtClean="0">
                <a:solidFill>
                  <a:srgbClr val="FFFF00"/>
                </a:solidFill>
                <a:latin typeface="Comic Sans MS" pitchFamily="66" charset="0"/>
              </a:rPr>
              <a:t>“Tempting as it will be to government bureaucrats to continue the use of models, the predictive models for the long-term quality of water in abandoned open-pit mines should themselves be abandoned.” </a:t>
            </a:r>
            <a:r>
              <a:rPr lang="en-US" sz="2000" dirty="0" err="1" smtClean="0">
                <a:solidFill>
                  <a:srgbClr val="FFFF00"/>
                </a:solidFill>
                <a:latin typeface="Times New Roman" pitchFamily="18" charset="0"/>
                <a:cs typeface="Times New Roman" pitchFamily="18" charset="0"/>
              </a:rPr>
              <a:t>Pilkey</a:t>
            </a:r>
            <a:r>
              <a:rPr lang="en-US" sz="2000" dirty="0" smtClean="0">
                <a:solidFill>
                  <a:srgbClr val="FFFF00"/>
                </a:solidFill>
                <a:latin typeface="Times New Roman" pitchFamily="18" charset="0"/>
                <a:cs typeface="Times New Roman" pitchFamily="18" charset="0"/>
              </a:rPr>
              <a:t> and </a:t>
            </a:r>
            <a:r>
              <a:rPr lang="en-US" sz="2000" dirty="0" err="1" smtClean="0">
                <a:solidFill>
                  <a:srgbClr val="FFFF00"/>
                </a:solidFill>
                <a:latin typeface="Times New Roman" pitchFamily="18" charset="0"/>
                <a:cs typeface="Times New Roman" pitchFamily="18" charset="0"/>
              </a:rPr>
              <a:t>Pilkey</a:t>
            </a:r>
            <a:r>
              <a:rPr lang="en-US" sz="2000" dirty="0" smtClean="0">
                <a:solidFill>
                  <a:srgbClr val="FFFF00"/>
                </a:solidFill>
                <a:latin typeface="Times New Roman" pitchFamily="18" charset="0"/>
                <a:cs typeface="Times New Roman" pitchFamily="18" charset="0"/>
              </a:rPr>
              <a:t>-Jarvis (2007)</a:t>
            </a:r>
          </a:p>
          <a:p>
            <a:pPr marL="0" indent="0">
              <a:buFont typeface="Wingdings" pitchFamily="2" charset="2"/>
              <a:buNone/>
              <a:defRPr/>
            </a:pPr>
            <a:endParaRPr lang="en-US" sz="2000" dirty="0" smtClean="0">
              <a:solidFill>
                <a:srgbClr val="FFFF00"/>
              </a:solidFill>
              <a:latin typeface="Times New Roman" pitchFamily="18" charset="0"/>
              <a:cs typeface="Times New Roman" pitchFamily="18" charset="0"/>
            </a:endParaRPr>
          </a:p>
          <a:p>
            <a:pPr marL="0" indent="0">
              <a:buFont typeface="Wingdings" pitchFamily="2" charset="2"/>
              <a:buNone/>
              <a:defRPr/>
            </a:pPr>
            <a:r>
              <a:rPr lang="en-US" sz="2400" dirty="0" smtClean="0">
                <a:solidFill>
                  <a:srgbClr val="FFFF00"/>
                </a:solidFill>
                <a:latin typeface="Comic Sans MS" pitchFamily="66" charset="0"/>
              </a:rPr>
              <a:t>“Just as in other modeling arenas we have discussed, accurate prediction of future water quality is a fantasy supported by a </a:t>
            </a:r>
            <a:r>
              <a:rPr lang="en-US" sz="2400" dirty="0" err="1" smtClean="0">
                <a:solidFill>
                  <a:srgbClr val="FFFF00"/>
                </a:solidFill>
                <a:latin typeface="Comic Sans MS" pitchFamily="66" charset="0"/>
              </a:rPr>
              <a:t>hyperreligious</a:t>
            </a:r>
            <a:r>
              <a:rPr lang="en-US" sz="2400" dirty="0" smtClean="0">
                <a:solidFill>
                  <a:srgbClr val="FFFF00"/>
                </a:solidFill>
                <a:latin typeface="Comic Sans MS" pitchFamily="66" charset="0"/>
              </a:rPr>
              <a:t> faith in the predictive power of numbers.” </a:t>
            </a:r>
            <a:r>
              <a:rPr lang="en-US" sz="2000" dirty="0" err="1">
                <a:solidFill>
                  <a:srgbClr val="FFFF00"/>
                </a:solidFill>
                <a:latin typeface="Times New Roman" pitchFamily="18" charset="0"/>
                <a:cs typeface="Times New Roman" pitchFamily="18" charset="0"/>
              </a:rPr>
              <a:t>Pilkey</a:t>
            </a:r>
            <a:r>
              <a:rPr lang="en-US" sz="2000" dirty="0">
                <a:solidFill>
                  <a:srgbClr val="FFFF00"/>
                </a:solidFill>
                <a:latin typeface="Times New Roman" pitchFamily="18" charset="0"/>
                <a:cs typeface="Times New Roman" pitchFamily="18" charset="0"/>
              </a:rPr>
              <a:t> and </a:t>
            </a:r>
            <a:r>
              <a:rPr lang="en-US" sz="2000" dirty="0" err="1">
                <a:solidFill>
                  <a:srgbClr val="FFFF00"/>
                </a:solidFill>
                <a:latin typeface="Times New Roman" pitchFamily="18" charset="0"/>
                <a:cs typeface="Times New Roman" pitchFamily="18" charset="0"/>
              </a:rPr>
              <a:t>Pilkey</a:t>
            </a:r>
            <a:r>
              <a:rPr lang="en-US" sz="2000" dirty="0">
                <a:solidFill>
                  <a:srgbClr val="FFFF00"/>
                </a:solidFill>
                <a:latin typeface="Times New Roman" pitchFamily="18" charset="0"/>
                <a:cs typeface="Times New Roman" pitchFamily="18" charset="0"/>
              </a:rPr>
              <a:t>-Jarvis (2007)</a:t>
            </a:r>
          </a:p>
          <a:p>
            <a:pPr marL="0" indent="0">
              <a:buFont typeface="Wingdings" pitchFamily="2" charset="2"/>
              <a:buNone/>
              <a:defRPr/>
            </a:pPr>
            <a:endParaRPr lang="en-US" sz="2400" dirty="0" smtClean="0">
              <a:solidFill>
                <a:srgbClr val="FFFF00"/>
              </a:solidFill>
              <a:latin typeface="Comic Sans MS" pitchFamily="66"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innerShdw blurRad="63500" dist="50800" dir="2700000">
              <a:prstClr val="black">
                <a:alpha val="50000"/>
              </a:prstClr>
            </a:innerShdw>
          </a:effectLst>
          <a:scene3d>
            <a:camera prst="orthographicFront">
              <a:rot lat="0" lon="0" rev="0"/>
            </a:camera>
            <a:lightRig rig="balanced" dir="t">
              <a:rot lat="0" lon="0" rev="8700000"/>
            </a:lightRig>
          </a:scene3d>
          <a:sp3d>
            <a:bevelT w="190500" h="38100"/>
          </a:sp3d>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defRPr/>
            </a:pPr>
            <a:r>
              <a:rPr lang="en-US" i="1" dirty="0" smtClean="0">
                <a:ln/>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On models:</a:t>
            </a:r>
            <a:r>
              <a:rPr lang="en-US" i="1" dirty="0" smtClean="0">
                <a:ln/>
                <a:solidFill>
                  <a:schemeClr val="accent3"/>
                </a:solidFill>
                <a:effectLst/>
                <a:latin typeface="Times New Roman" pitchFamily="18" charset="0"/>
                <a:cs typeface="Times New Roman" pitchFamily="18" charset="0"/>
              </a:rPr>
              <a:t/>
            </a:r>
            <a:br>
              <a:rPr lang="en-US" i="1" dirty="0" smtClean="0">
                <a:ln/>
                <a:solidFill>
                  <a:schemeClr val="accent3"/>
                </a:solidFill>
                <a:effectLst/>
                <a:latin typeface="Times New Roman" pitchFamily="18" charset="0"/>
                <a:cs typeface="Times New Roman" pitchFamily="18" charset="0"/>
              </a:rPr>
            </a:br>
            <a:r>
              <a:rPr lang="en-US" b="0" dirty="0" smtClean="0">
                <a:ln/>
                <a:solidFill>
                  <a:srgbClr val="FFFF00"/>
                </a:solidFill>
                <a:effectLst/>
                <a:latin typeface="Times New Roman" pitchFamily="18" charset="0"/>
                <a:cs typeface="Times New Roman" pitchFamily="18" charset="0"/>
              </a:rPr>
              <a:t>B</a:t>
            </a:r>
            <a:r>
              <a:rPr lang="en-US" i="1" dirty="0" smtClean="0">
                <a:ln/>
                <a:solidFill>
                  <a:srgbClr val="FFFF00"/>
                </a:solidFill>
                <a:effectLst/>
                <a:latin typeface="Times New Roman" pitchFamily="18" charset="0"/>
                <a:cs typeface="Times New Roman" pitchFamily="18" charset="0"/>
              </a:rPr>
              <a:t>. </a:t>
            </a:r>
            <a:r>
              <a:rPr lang="en-US" b="0" dirty="0" smtClean="0">
                <a:ln/>
                <a:solidFill>
                  <a:srgbClr val="FFFF00"/>
                </a:solidFill>
                <a:effectLst/>
                <a:latin typeface="Times New Roman" pitchFamily="18" charset="0"/>
                <a:cs typeface="Times New Roman" pitchFamily="18" charset="0"/>
              </a:rPr>
              <a:t>Scientific </a:t>
            </a:r>
            <a:r>
              <a:rPr lang="en-US" b="0" dirty="0">
                <a:ln/>
                <a:solidFill>
                  <a:srgbClr val="FFFF00"/>
                </a:solidFill>
                <a:effectLst/>
                <a:latin typeface="Times New Roman" pitchFamily="18" charset="0"/>
                <a:cs typeface="Times New Roman" pitchFamily="18" charset="0"/>
              </a:rPr>
              <a:t>m</a:t>
            </a:r>
            <a:r>
              <a:rPr lang="en-US" b="0" dirty="0" smtClean="0">
                <a:ln/>
                <a:solidFill>
                  <a:srgbClr val="FFFF00"/>
                </a:solidFill>
                <a:effectLst/>
                <a:latin typeface="Times New Roman" pitchFamily="18" charset="0"/>
                <a:cs typeface="Times New Roman" pitchFamily="18" charset="0"/>
              </a:rPr>
              <a:t>odels are NOT</a:t>
            </a:r>
            <a:endParaRPr lang="en-US" dirty="0">
              <a:ln/>
              <a:solidFill>
                <a:schemeClr val="accent3"/>
              </a:solidFill>
              <a:effectLst/>
              <a:latin typeface="Times New Roman" pitchFamily="18" charset="0"/>
              <a:cs typeface="Times New Roman" pitchFamily="18" charset="0"/>
            </a:endParaRPr>
          </a:p>
        </p:txBody>
      </p:sp>
      <p:sp>
        <p:nvSpPr>
          <p:cNvPr id="3" name="Content Placeholder 2"/>
          <p:cNvSpPr>
            <a:spLocks noGrp="1"/>
          </p:cNvSpPr>
          <p:nvPr>
            <p:ph idx="1"/>
          </p:nvPr>
        </p:nvSpPr>
        <p:spPr>
          <a:xfrm>
            <a:off x="1066800" y="1981200"/>
            <a:ext cx="7543800" cy="4724400"/>
          </a:xfrm>
        </p:spPr>
        <p:txBody>
          <a:bodyPr/>
          <a:lstStyle/>
          <a:p>
            <a:pPr>
              <a:buClr>
                <a:srgbClr val="FFFF00"/>
              </a:buClr>
              <a:buSzPct val="110000"/>
              <a:buFont typeface="Arial" pitchFamily="34" charset="0"/>
              <a:buChar char="•"/>
              <a:defRPr/>
            </a:pPr>
            <a:r>
              <a:rPr lang="en-US" dirty="0" smtClean="0">
                <a:solidFill>
                  <a:srgbClr val="FFFF00"/>
                </a:solidFill>
                <a:latin typeface="Comic Sans MS" pitchFamily="66" charset="0"/>
              </a:rPr>
              <a:t>Codes</a:t>
            </a:r>
          </a:p>
          <a:p>
            <a:pPr>
              <a:buClr>
                <a:srgbClr val="FFFF00"/>
              </a:buClr>
              <a:buSzPct val="110000"/>
              <a:buFont typeface="Arial" pitchFamily="34" charset="0"/>
              <a:buChar char="•"/>
              <a:defRPr/>
            </a:pPr>
            <a:r>
              <a:rPr lang="en-US" dirty="0" smtClean="0">
                <a:solidFill>
                  <a:srgbClr val="FFFF00"/>
                </a:solidFill>
                <a:latin typeface="Comic Sans MS" pitchFamily="66" charset="0"/>
              </a:rPr>
              <a:t>Representations of reality</a:t>
            </a:r>
          </a:p>
          <a:p>
            <a:pPr>
              <a:buClr>
                <a:srgbClr val="FFFF00"/>
              </a:buClr>
              <a:buSzPct val="110000"/>
              <a:buFont typeface="Arial" pitchFamily="34" charset="0"/>
              <a:buChar char="•"/>
              <a:defRPr/>
            </a:pPr>
            <a:r>
              <a:rPr lang="en-US" dirty="0" smtClean="0">
                <a:solidFill>
                  <a:srgbClr val="FFFF00"/>
                </a:solidFill>
                <a:latin typeface="Comic Sans MS" pitchFamily="66" charset="0"/>
              </a:rPr>
              <a:t>Only mathematical equations</a:t>
            </a:r>
          </a:p>
          <a:p>
            <a:pPr>
              <a:buClr>
                <a:srgbClr val="FFFF00"/>
              </a:buClr>
              <a:buSzPct val="110000"/>
              <a:buFont typeface="Arial" pitchFamily="34" charset="0"/>
              <a:buChar char="•"/>
              <a:defRPr/>
            </a:pPr>
            <a:r>
              <a:rPr lang="en-US" dirty="0">
                <a:solidFill>
                  <a:srgbClr val="FFFF00"/>
                </a:solidFill>
                <a:latin typeface="Comic Sans MS" pitchFamily="66" charset="0"/>
              </a:rPr>
              <a:t>Statistics</a:t>
            </a:r>
            <a:endParaRPr lang="en-US" dirty="0" smtClean="0">
              <a:solidFill>
                <a:srgbClr val="FFFF00"/>
              </a:solidFill>
              <a:latin typeface="Comic Sans MS" pitchFamily="66" charset="0"/>
            </a:endParaRPr>
          </a:p>
          <a:p>
            <a:pPr>
              <a:buClr>
                <a:srgbClr val="FFFF00"/>
              </a:buClr>
              <a:buSzPct val="110000"/>
              <a:buFont typeface="Arial" pitchFamily="34" charset="0"/>
              <a:buChar char="•"/>
              <a:defRPr/>
            </a:pPr>
            <a:r>
              <a:rPr lang="en-US" dirty="0" smtClean="0">
                <a:solidFill>
                  <a:srgbClr val="FFFF00"/>
                </a:solidFill>
                <a:latin typeface="Comic Sans MS" pitchFamily="66" charset="0"/>
              </a:rPr>
              <a:t>Unique </a:t>
            </a:r>
          </a:p>
          <a:p>
            <a:pPr>
              <a:buClr>
                <a:srgbClr val="FFFF00"/>
              </a:buClr>
              <a:buSzPct val="110000"/>
              <a:buFont typeface="Arial" pitchFamily="34" charset="0"/>
              <a:buChar char="•"/>
              <a:defRPr/>
            </a:pPr>
            <a:r>
              <a:rPr lang="en-US" dirty="0" smtClean="0">
                <a:solidFill>
                  <a:srgbClr val="FFFF00"/>
                </a:solidFill>
                <a:latin typeface="Comic Sans MS" pitchFamily="66" charset="0"/>
              </a:rPr>
              <a:t>Exact, complete, accurate, true</a:t>
            </a:r>
          </a:p>
          <a:p>
            <a:pPr>
              <a:buClr>
                <a:srgbClr val="FFFF00"/>
              </a:buClr>
              <a:buSzPct val="110000"/>
              <a:buFont typeface="Arial" pitchFamily="34" charset="0"/>
              <a:buChar char="•"/>
              <a:defRPr/>
            </a:pPr>
            <a:r>
              <a:rPr lang="en-US" dirty="0" smtClean="0">
                <a:solidFill>
                  <a:srgbClr val="FFFF00"/>
                </a:solidFill>
                <a:latin typeface="Comic Sans MS" pitchFamily="66" charset="0"/>
              </a:rPr>
              <a:t>Totally or wrong or totally right</a:t>
            </a:r>
          </a:p>
          <a:p>
            <a:pPr>
              <a:buClr>
                <a:srgbClr val="FFFF00"/>
              </a:buClr>
              <a:buSzPct val="110000"/>
              <a:buFont typeface="Arial" pitchFamily="34" charset="0"/>
              <a:buChar char="•"/>
              <a:defRPr/>
            </a:pPr>
            <a:r>
              <a:rPr lang="en-US" dirty="0" smtClean="0">
                <a:solidFill>
                  <a:srgbClr val="FFFF00"/>
                </a:solidFill>
                <a:latin typeface="Comic Sans MS" pitchFamily="66" charset="0"/>
              </a:rPr>
              <a:t>Useless </a:t>
            </a:r>
          </a:p>
          <a:p>
            <a:pPr>
              <a:buClr>
                <a:srgbClr val="FFFF00"/>
              </a:buClr>
              <a:buSzPct val="110000"/>
              <a:buFont typeface="Arial" pitchFamily="34" charset="0"/>
              <a:buChar char="•"/>
              <a:defRPr/>
            </a:pPr>
            <a:endParaRPr lang="en-US" dirty="0">
              <a:solidFill>
                <a:srgbClr val="FFFF00"/>
              </a:solidFill>
              <a:latin typeface="Comic Sans MS" pitchFamily="66"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b="0" dirty="0" smtClean="0">
                <a:solidFill>
                  <a:srgbClr val="FFFF00"/>
                </a:solidFill>
                <a:latin typeface="Times New Roman" pitchFamily="18" charset="0"/>
                <a:cs typeface="Times New Roman" pitchFamily="18" charset="0"/>
              </a:rPr>
              <a:t>Can reactive transport models be used to </a:t>
            </a:r>
            <a:r>
              <a:rPr lang="en-US" sz="3200" b="0" dirty="0">
                <a:solidFill>
                  <a:srgbClr val="FFFF00"/>
                </a:solidFill>
                <a:latin typeface="Times New Roman" pitchFamily="18" charset="0"/>
                <a:cs typeface="Times New Roman" pitchFamily="18" charset="0"/>
              </a:rPr>
              <a:t>predict deterministically future </a:t>
            </a:r>
            <a:r>
              <a:rPr lang="en-US" sz="3200" b="0" dirty="0" smtClean="0">
                <a:solidFill>
                  <a:srgbClr val="FFFF00"/>
                </a:solidFill>
                <a:latin typeface="Times New Roman" pitchFamily="18" charset="0"/>
                <a:cs typeface="Times New Roman" pitchFamily="18" charset="0"/>
              </a:rPr>
              <a:t>scenarios at potential mine sites?</a:t>
            </a:r>
            <a:endParaRPr lang="en-US" sz="3200" b="0" dirty="0">
              <a:solidFill>
                <a:srgbClr val="FFFF0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marL="0" indent="0">
              <a:buFont typeface="Wingdings" pitchFamily="2" charset="2"/>
              <a:buNone/>
              <a:defRPr/>
            </a:pPr>
            <a:r>
              <a:rPr lang="en-US" sz="2200" dirty="0" smtClean="0">
                <a:solidFill>
                  <a:srgbClr val="FFFF00"/>
                </a:solidFill>
                <a:latin typeface="Comic Sans MS" pitchFamily="66" charset="0"/>
              </a:rPr>
              <a:t>“Reactive transport models cannot solve the problem of the apparent discrepancy between laboratory and field rates by themselves….” </a:t>
            </a:r>
            <a:r>
              <a:rPr lang="en-US" sz="2200" dirty="0" err="1" smtClean="0">
                <a:solidFill>
                  <a:srgbClr val="FFFF00"/>
                </a:solidFill>
                <a:latin typeface="Times New Roman" pitchFamily="18" charset="0"/>
                <a:cs typeface="Times New Roman" pitchFamily="18" charset="0"/>
              </a:rPr>
              <a:t>Steefel</a:t>
            </a:r>
            <a:r>
              <a:rPr lang="en-US" sz="2200" dirty="0" smtClean="0">
                <a:solidFill>
                  <a:srgbClr val="FFFF00"/>
                </a:solidFill>
                <a:latin typeface="Times New Roman" pitchFamily="18" charset="0"/>
                <a:cs typeface="Times New Roman" pitchFamily="18" charset="0"/>
              </a:rPr>
              <a:t> et al. (2005)</a:t>
            </a:r>
            <a:endParaRPr lang="en-US" sz="2200" dirty="0" smtClean="0">
              <a:solidFill>
                <a:srgbClr val="FFFF00"/>
              </a:solidFill>
              <a:latin typeface="Comic Sans MS" pitchFamily="66" charset="0"/>
            </a:endParaRPr>
          </a:p>
          <a:p>
            <a:pPr marL="0" indent="0">
              <a:buFont typeface="Wingdings" pitchFamily="2" charset="2"/>
              <a:buNone/>
              <a:defRPr/>
            </a:pPr>
            <a:r>
              <a:rPr lang="en-US" sz="2200" dirty="0" smtClean="0">
                <a:solidFill>
                  <a:srgbClr val="FFFF00"/>
                </a:solidFill>
                <a:latin typeface="Comic Sans MS" pitchFamily="66" charset="0"/>
              </a:rPr>
              <a:t>“… the reactive transport modeling can be used to narrow down the possible explanations for the overall rates observed in the field.” </a:t>
            </a:r>
            <a:r>
              <a:rPr lang="en-US" sz="2200" dirty="0" err="1">
                <a:solidFill>
                  <a:srgbClr val="FFFF00"/>
                </a:solidFill>
                <a:latin typeface="Times New Roman" pitchFamily="18" charset="0"/>
                <a:cs typeface="Times New Roman" pitchFamily="18" charset="0"/>
              </a:rPr>
              <a:t>Steefel</a:t>
            </a:r>
            <a:r>
              <a:rPr lang="en-US" sz="2200" dirty="0">
                <a:solidFill>
                  <a:srgbClr val="FFFF00"/>
                </a:solidFill>
                <a:latin typeface="Times New Roman" pitchFamily="18" charset="0"/>
                <a:cs typeface="Times New Roman" pitchFamily="18" charset="0"/>
              </a:rPr>
              <a:t> et al. (2005</a:t>
            </a:r>
            <a:r>
              <a:rPr lang="en-US" sz="2200" dirty="0" smtClean="0">
                <a:solidFill>
                  <a:srgbClr val="FFFF00"/>
                </a:solidFill>
                <a:latin typeface="Times New Roman" pitchFamily="18" charset="0"/>
                <a:cs typeface="Times New Roman" pitchFamily="18" charset="0"/>
              </a:rPr>
              <a:t>)</a:t>
            </a:r>
          </a:p>
          <a:p>
            <a:pPr marL="0" indent="0">
              <a:buFont typeface="Wingdings" pitchFamily="2" charset="2"/>
              <a:buNone/>
              <a:defRPr/>
            </a:pPr>
            <a:r>
              <a:rPr lang="en-US" sz="2200" dirty="0" smtClean="0">
                <a:solidFill>
                  <a:srgbClr val="FFFF00"/>
                </a:solidFill>
                <a:latin typeface="Comic Sans MS" pitchFamily="66" charset="0"/>
              </a:rPr>
              <a:t>“Another possible approach is to choose field sites where the transport rates can be modeled accurately and deterministically because gross physical heterogeneities are absent.” </a:t>
            </a:r>
            <a:r>
              <a:rPr lang="en-US" sz="2200" dirty="0" err="1">
                <a:solidFill>
                  <a:srgbClr val="FFFF00"/>
                </a:solidFill>
                <a:latin typeface="Times New Roman" pitchFamily="18" charset="0"/>
                <a:cs typeface="Times New Roman" pitchFamily="18" charset="0"/>
              </a:rPr>
              <a:t>Steefel</a:t>
            </a:r>
            <a:r>
              <a:rPr lang="en-US" sz="2200" dirty="0">
                <a:solidFill>
                  <a:srgbClr val="FFFF00"/>
                </a:solidFill>
                <a:latin typeface="Times New Roman" pitchFamily="18" charset="0"/>
                <a:cs typeface="Times New Roman" pitchFamily="18" charset="0"/>
              </a:rPr>
              <a:t> et al. (2005</a:t>
            </a:r>
            <a:r>
              <a:rPr lang="en-US" sz="2200" dirty="0" smtClean="0">
                <a:solidFill>
                  <a:srgbClr val="FFFF00"/>
                </a:solidFill>
                <a:latin typeface="Times New Roman" pitchFamily="18" charset="0"/>
                <a:cs typeface="Times New Roman" pitchFamily="18" charset="0"/>
              </a:rPr>
              <a:t>)</a:t>
            </a:r>
          </a:p>
          <a:p>
            <a:pPr marL="0" indent="0">
              <a:buFont typeface="Wingdings" pitchFamily="2" charset="2"/>
              <a:buNone/>
              <a:defRPr/>
            </a:pPr>
            <a:endParaRPr lang="en-US" sz="1800" dirty="0">
              <a:solidFill>
                <a:srgbClr val="FFFF00"/>
              </a:solidFill>
              <a:latin typeface="Times New Roman" pitchFamily="18" charset="0"/>
              <a:cs typeface="Times New Roman" pitchFamily="18" charset="0"/>
            </a:endParaRPr>
          </a:p>
          <a:p>
            <a:pPr marL="0" indent="0">
              <a:buFont typeface="Wingdings" pitchFamily="2" charset="2"/>
              <a:buNone/>
              <a:defRPr/>
            </a:pPr>
            <a:r>
              <a:rPr lang="en-US" sz="2400" i="1" dirty="0" smtClean="0">
                <a:solidFill>
                  <a:srgbClr val="FF0000"/>
                </a:solidFill>
                <a:latin typeface="Comic Sans MS" pitchFamily="66" charset="0"/>
              </a:rPr>
              <a:t>Do such places exist? Not at </a:t>
            </a:r>
            <a:r>
              <a:rPr lang="en-US" sz="2400" i="1" dirty="0" err="1" smtClean="0">
                <a:solidFill>
                  <a:srgbClr val="FF0000"/>
                </a:solidFill>
                <a:latin typeface="Comic Sans MS" pitchFamily="66" charset="0"/>
              </a:rPr>
              <a:t>hardrock</a:t>
            </a:r>
            <a:r>
              <a:rPr lang="en-US" sz="2400" i="1" dirty="0" smtClean="0">
                <a:solidFill>
                  <a:srgbClr val="FF0000"/>
                </a:solidFill>
                <a:latin typeface="Comic Sans MS" pitchFamily="66" charset="0"/>
              </a:rPr>
              <a:t> mine sites!</a:t>
            </a:r>
            <a:endParaRPr lang="en-US" sz="2400" i="1" dirty="0">
              <a:solidFill>
                <a:srgbClr val="FF0000"/>
              </a:solidFill>
              <a:latin typeface="Comic Sans MS" pitchFamily="66" charset="0"/>
            </a:endParaRPr>
          </a:p>
          <a:p>
            <a:pPr marL="0" indent="0">
              <a:buFont typeface="Wingdings" pitchFamily="2" charset="2"/>
              <a:buNone/>
              <a:defRPr/>
            </a:pPr>
            <a:endParaRPr lang="en-US" sz="2000" dirty="0">
              <a:solidFill>
                <a:srgbClr val="FFFF00"/>
              </a:solidFill>
              <a:latin typeface="Comic Sans MS" pitchFamily="66"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7543800" cy="990600"/>
          </a:xfrm>
        </p:spPr>
        <p:txBody>
          <a:bodyPr/>
          <a:lstStyle/>
          <a:p>
            <a:pPr>
              <a:defRPr/>
            </a:pPr>
            <a:r>
              <a:rPr lang="en-US" dirty="0" smtClean="0">
                <a:solidFill>
                  <a:srgbClr val="FFFF00"/>
                </a:solidFill>
                <a:latin typeface="Times New Roman" pitchFamily="18" charset="0"/>
                <a:cs typeface="Times New Roman" pitchFamily="18" charset="0"/>
              </a:rPr>
              <a:t>Validation &amp; Verification</a:t>
            </a:r>
            <a:endParaRPr lang="en-US" dirty="0">
              <a:solidFill>
                <a:srgbClr val="FFFF00"/>
              </a:solidFill>
              <a:latin typeface="Times New Roman" pitchFamily="18" charset="0"/>
              <a:cs typeface="Times New Roman" pitchFamily="18" charset="0"/>
            </a:endParaRPr>
          </a:p>
        </p:txBody>
      </p:sp>
      <p:sp>
        <p:nvSpPr>
          <p:cNvPr id="3" name="Content Placeholder 2"/>
          <p:cNvSpPr>
            <a:spLocks noGrp="1"/>
          </p:cNvSpPr>
          <p:nvPr>
            <p:ph idx="1"/>
          </p:nvPr>
        </p:nvSpPr>
        <p:spPr>
          <a:xfrm>
            <a:off x="685800" y="1066800"/>
            <a:ext cx="8458200" cy="5638800"/>
          </a:xfrm>
        </p:spPr>
        <p:txBody>
          <a:bodyPr/>
          <a:lstStyle/>
          <a:p>
            <a:pPr>
              <a:buClr>
                <a:srgbClr val="FFFF00"/>
              </a:buClr>
              <a:buSzPct val="105000"/>
              <a:buFont typeface="Arial" pitchFamily="34" charset="0"/>
              <a:buChar char="•"/>
              <a:defRPr/>
            </a:pPr>
            <a:r>
              <a:rPr lang="en-US" sz="1800" dirty="0" smtClean="0">
                <a:solidFill>
                  <a:srgbClr val="FFFF00"/>
                </a:solidFill>
                <a:effectLst/>
              </a:rPr>
              <a:t>“Does </a:t>
            </a:r>
            <a:r>
              <a:rPr lang="en-US" sz="1800" dirty="0">
                <a:solidFill>
                  <a:srgbClr val="FFFF00"/>
                </a:solidFill>
                <a:effectLst/>
              </a:rPr>
              <a:t>good agreement between a model result or prediction and observational measurements mean the model is correct? </a:t>
            </a:r>
            <a:endParaRPr lang="en-US" sz="1800" dirty="0" smtClean="0">
              <a:solidFill>
                <a:srgbClr val="FFFF00"/>
              </a:solidFill>
              <a:effectLst/>
            </a:endParaRPr>
          </a:p>
          <a:p>
            <a:pPr>
              <a:buClr>
                <a:srgbClr val="FFFF00"/>
              </a:buClr>
              <a:buSzPct val="105000"/>
              <a:buFont typeface="Arial" pitchFamily="34" charset="0"/>
              <a:buChar char="•"/>
              <a:defRPr/>
            </a:pPr>
            <a:endParaRPr lang="en-US" sz="1800" dirty="0">
              <a:solidFill>
                <a:srgbClr val="FFFF00"/>
              </a:solidFill>
              <a:effectLst/>
            </a:endParaRPr>
          </a:p>
          <a:p>
            <a:pPr>
              <a:buClr>
                <a:srgbClr val="FFFF00"/>
              </a:buClr>
              <a:buSzPct val="105000"/>
              <a:buFont typeface="Arial" pitchFamily="34" charset="0"/>
              <a:buChar char="•"/>
              <a:defRPr/>
            </a:pPr>
            <a:r>
              <a:rPr lang="en-US" sz="1800" dirty="0" smtClean="0">
                <a:solidFill>
                  <a:srgbClr val="FFFF00"/>
                </a:solidFill>
                <a:effectLst/>
              </a:rPr>
              <a:t>No</a:t>
            </a:r>
            <a:r>
              <a:rPr lang="en-US" sz="1800" dirty="0">
                <a:solidFill>
                  <a:srgbClr val="FFFF00"/>
                </a:solidFill>
                <a:effectLst/>
              </a:rPr>
              <a:t>, for 3 possible reasons, (1) if model parameters are not independent from the measurements they are being compared to, they should agree regardless of the correctness of the model, (2) if the measurements are in error then both the measurements and the model could be in error, and (3) the model results might agree with reliable measurements for the wrong reasons</a:t>
            </a:r>
            <a:r>
              <a:rPr lang="en-US" sz="1800" dirty="0" smtClean="0">
                <a:solidFill>
                  <a:srgbClr val="FFFF00"/>
                </a:solidFill>
                <a:effectLst/>
              </a:rPr>
              <a:t>. </a:t>
            </a:r>
          </a:p>
          <a:p>
            <a:pPr>
              <a:buClr>
                <a:srgbClr val="FFFF00"/>
              </a:buClr>
              <a:buSzPct val="105000"/>
              <a:buFont typeface="Arial" pitchFamily="34" charset="0"/>
              <a:buChar char="•"/>
              <a:defRPr/>
            </a:pPr>
            <a:endParaRPr lang="en-US" sz="1800" dirty="0" smtClean="0">
              <a:solidFill>
                <a:srgbClr val="FFFF00"/>
              </a:solidFill>
              <a:effectLst/>
            </a:endParaRPr>
          </a:p>
          <a:p>
            <a:pPr>
              <a:buClr>
                <a:srgbClr val="FFFF00"/>
              </a:buClr>
              <a:buSzPct val="105000"/>
              <a:buFont typeface="Arial" pitchFamily="34" charset="0"/>
              <a:buChar char="•"/>
              <a:defRPr/>
            </a:pPr>
            <a:r>
              <a:rPr lang="en-US" sz="1800" dirty="0">
                <a:solidFill>
                  <a:srgbClr val="FFFF00"/>
                </a:solidFill>
                <a:effectLst/>
              </a:rPr>
              <a:t>D</a:t>
            </a:r>
            <a:r>
              <a:rPr lang="en-US" sz="1800" dirty="0" smtClean="0">
                <a:solidFill>
                  <a:srgbClr val="FFFF00"/>
                </a:solidFill>
                <a:effectLst/>
              </a:rPr>
              <a:t>oes </a:t>
            </a:r>
            <a:r>
              <a:rPr lang="en-US" sz="1800" dirty="0">
                <a:solidFill>
                  <a:srgbClr val="FFFF00"/>
                </a:solidFill>
                <a:effectLst/>
              </a:rPr>
              <a:t>poor agreement between a model result and observations mean the model is incorrect? </a:t>
            </a:r>
            <a:endParaRPr lang="en-US" sz="1800" dirty="0" smtClean="0">
              <a:solidFill>
                <a:srgbClr val="FFFF00"/>
              </a:solidFill>
              <a:effectLst/>
            </a:endParaRPr>
          </a:p>
          <a:p>
            <a:pPr>
              <a:buClr>
                <a:srgbClr val="FFFF00"/>
              </a:buClr>
              <a:buSzPct val="105000"/>
              <a:buFont typeface="Arial" pitchFamily="34" charset="0"/>
              <a:buChar char="•"/>
              <a:defRPr/>
            </a:pPr>
            <a:endParaRPr lang="en-US" sz="1800" dirty="0" smtClean="0">
              <a:solidFill>
                <a:srgbClr val="FFFF00"/>
              </a:solidFill>
              <a:effectLst/>
            </a:endParaRPr>
          </a:p>
          <a:p>
            <a:pPr>
              <a:buClr>
                <a:srgbClr val="FFFF00"/>
              </a:buClr>
              <a:buSzPct val="105000"/>
              <a:buFont typeface="Arial" pitchFamily="34" charset="0"/>
              <a:buChar char="•"/>
              <a:defRPr/>
            </a:pPr>
            <a:r>
              <a:rPr lang="en-US" sz="1800" dirty="0" smtClean="0">
                <a:solidFill>
                  <a:srgbClr val="FFFF00"/>
                </a:solidFill>
                <a:effectLst/>
              </a:rPr>
              <a:t>No</a:t>
            </a:r>
            <a:r>
              <a:rPr lang="en-US" sz="1800" dirty="0">
                <a:solidFill>
                  <a:srgbClr val="FFFF00"/>
                </a:solidFill>
                <a:effectLst/>
              </a:rPr>
              <a:t>, for similar possible reasons, (1) if the measurements are unreliable, the model may still be correct, (2) model calculations could be in error whereas the conceptual model could be correct, and (3) the criteria for </a:t>
            </a:r>
            <a:r>
              <a:rPr lang="en-US" sz="1800" dirty="0" smtClean="0">
                <a:solidFill>
                  <a:srgbClr val="FFFF00"/>
                </a:solidFill>
                <a:effectLst/>
              </a:rPr>
              <a:t>what constitutes good </a:t>
            </a:r>
            <a:r>
              <a:rPr lang="en-US" sz="1800" dirty="0">
                <a:solidFill>
                  <a:srgbClr val="FFFF00"/>
                </a:solidFill>
                <a:effectLst/>
              </a:rPr>
              <a:t>and poor agreement may be incompatible with the limitations and uncertainties of the model</a:t>
            </a:r>
            <a:r>
              <a:rPr lang="en-US" sz="1800" dirty="0" smtClean="0">
                <a:solidFill>
                  <a:srgbClr val="FFFF00"/>
                </a:solidFill>
                <a:effectLst/>
              </a:rPr>
              <a:t>.” [Nordstrom, 2012] The criteria for agreement could be made too broad or too confined. Hence, a model could be validated or invalidated according to preconceived agendas.</a:t>
            </a:r>
            <a:endParaRPr lang="en-US" sz="1800" b="1" dirty="0">
              <a:solidFill>
                <a:srgbClr val="FFFF00"/>
              </a:solidFill>
              <a:effectLst/>
            </a:endParaRPr>
          </a:p>
          <a:p>
            <a:pPr>
              <a:buClr>
                <a:srgbClr val="FFFF00"/>
              </a:buClr>
              <a:buSzPct val="105000"/>
              <a:buFont typeface="Arial" pitchFamily="34" charset="0"/>
              <a:buChar cha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rgbClr val="FFFF00"/>
                </a:solidFill>
                <a:latin typeface="Times New Roman" pitchFamily="18" charset="0"/>
                <a:cs typeface="Times New Roman" pitchFamily="18" charset="0"/>
              </a:rPr>
              <a:t>Recommendations </a:t>
            </a:r>
            <a:endParaRPr lang="en-US" dirty="0">
              <a:solidFill>
                <a:srgbClr val="FFFF0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a:buClr>
                <a:srgbClr val="FFFF00"/>
              </a:buClr>
              <a:buSzPct val="112000"/>
              <a:buFont typeface="Arial" pitchFamily="34" charset="0"/>
              <a:buChar char="•"/>
              <a:defRPr/>
            </a:pPr>
            <a:r>
              <a:rPr lang="en-US" dirty="0" smtClean="0">
                <a:solidFill>
                  <a:srgbClr val="FFFF00"/>
                </a:solidFill>
                <a:latin typeface="Comic Sans MS" pitchFamily="66" charset="0"/>
              </a:rPr>
              <a:t>Don’t use the word validation with respect to a scientific model; it doesn’t apply </a:t>
            </a:r>
            <a:r>
              <a:rPr lang="en-US" sz="2400" dirty="0" smtClean="0">
                <a:solidFill>
                  <a:srgbClr val="FFFF00"/>
                </a:solidFill>
                <a:latin typeface="Comic Sans MS" pitchFamily="66" charset="0"/>
              </a:rPr>
              <a:t>[see Nordstrom, 2012]</a:t>
            </a:r>
            <a:endParaRPr lang="en-US" dirty="0" smtClean="0">
              <a:solidFill>
                <a:srgbClr val="FFFF00"/>
              </a:solidFill>
              <a:latin typeface="Comic Sans MS" pitchFamily="66" charset="0"/>
            </a:endParaRPr>
          </a:p>
          <a:p>
            <a:pPr>
              <a:buClr>
                <a:srgbClr val="FFFF00"/>
              </a:buClr>
              <a:buSzPct val="112000"/>
              <a:buFont typeface="Arial" pitchFamily="34" charset="0"/>
              <a:buChar char="•"/>
              <a:defRPr/>
            </a:pPr>
            <a:r>
              <a:rPr lang="en-US" dirty="0" smtClean="0">
                <a:solidFill>
                  <a:srgbClr val="FFFF00"/>
                </a:solidFill>
                <a:latin typeface="Comic Sans MS" pitchFamily="66" charset="0"/>
              </a:rPr>
              <a:t>If someone says a model has been validated, ask him/her to invalidate it (it can always be done); then have them draw their own conclusions</a:t>
            </a:r>
          </a:p>
          <a:p>
            <a:pPr>
              <a:buClr>
                <a:srgbClr val="FFFF00"/>
              </a:buClr>
              <a:buSzPct val="112000"/>
              <a:buFont typeface="Arial" pitchFamily="34" charset="0"/>
              <a:buChar char="•"/>
              <a:defRPr/>
            </a:pPr>
            <a:r>
              <a:rPr lang="en-US" dirty="0" smtClean="0">
                <a:solidFill>
                  <a:srgbClr val="FFFF00"/>
                </a:solidFill>
                <a:latin typeface="Comic Sans MS" pitchFamily="66" charset="0"/>
              </a:rPr>
              <a:t>Remember: models are not unique or exact!</a:t>
            </a:r>
            <a:endParaRPr lang="en-US" dirty="0">
              <a:solidFill>
                <a:srgbClr val="FFFF00"/>
              </a:solidFill>
              <a:latin typeface="Comic Sans MS" pitchFamily="66"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rgbClr val="FFFF00"/>
                </a:solidFill>
                <a:latin typeface="Times New Roman" pitchFamily="18" charset="0"/>
                <a:cs typeface="Times New Roman" pitchFamily="18" charset="0"/>
              </a:rPr>
              <a:t>Recommendations </a:t>
            </a:r>
            <a:endParaRPr lang="en-US" dirty="0">
              <a:solidFill>
                <a:srgbClr val="FFFF00"/>
              </a:solidFill>
              <a:latin typeface="Times New Roman" pitchFamily="18" charset="0"/>
              <a:cs typeface="Times New Roman" pitchFamily="18" charset="0"/>
            </a:endParaRPr>
          </a:p>
        </p:txBody>
      </p:sp>
      <p:sp>
        <p:nvSpPr>
          <p:cNvPr id="3" name="Content Placeholder 2"/>
          <p:cNvSpPr>
            <a:spLocks noGrp="1"/>
          </p:cNvSpPr>
          <p:nvPr>
            <p:ph idx="1"/>
          </p:nvPr>
        </p:nvSpPr>
        <p:spPr>
          <a:xfrm>
            <a:off x="533400" y="1752600"/>
            <a:ext cx="8610600" cy="4724400"/>
          </a:xfrm>
        </p:spPr>
        <p:txBody>
          <a:bodyPr/>
          <a:lstStyle/>
          <a:p>
            <a:pPr>
              <a:buClr>
                <a:srgbClr val="FFFF00"/>
              </a:buClr>
              <a:buSzPct val="112000"/>
              <a:buFont typeface="Arial" pitchFamily="34" charset="0"/>
              <a:buChar char="•"/>
              <a:defRPr/>
            </a:pPr>
            <a:r>
              <a:rPr lang="en-US" sz="2400" dirty="0" smtClean="0">
                <a:solidFill>
                  <a:srgbClr val="FFFF00"/>
                </a:solidFill>
                <a:latin typeface="Comic Sans MS" pitchFamily="66" charset="0"/>
              </a:rPr>
              <a:t>It is the quality of the conceptual model that determines the usefulness and relevance of any modeling; the conceptual model needs peer review</a:t>
            </a:r>
          </a:p>
          <a:p>
            <a:pPr>
              <a:buClr>
                <a:srgbClr val="FFFF00"/>
              </a:buClr>
              <a:buSzPct val="112000"/>
              <a:buFont typeface="Arial" pitchFamily="34" charset="0"/>
              <a:buChar char="•"/>
              <a:defRPr/>
            </a:pPr>
            <a:r>
              <a:rPr lang="en-US" sz="2400" dirty="0" smtClean="0">
                <a:solidFill>
                  <a:srgbClr val="FFFF00"/>
                </a:solidFill>
                <a:latin typeface="Comic Sans MS" pitchFamily="66" charset="0"/>
              </a:rPr>
              <a:t>There will </a:t>
            </a:r>
            <a:r>
              <a:rPr lang="en-US" sz="2400" u="sng" dirty="0" smtClean="0">
                <a:solidFill>
                  <a:srgbClr val="FFFF00"/>
                </a:solidFill>
                <a:latin typeface="Comic Sans MS" pitchFamily="66" charset="0"/>
              </a:rPr>
              <a:t>always</a:t>
            </a:r>
            <a:r>
              <a:rPr lang="en-US" sz="2400" dirty="0" smtClean="0">
                <a:solidFill>
                  <a:srgbClr val="FFFF00"/>
                </a:solidFill>
                <a:latin typeface="Comic Sans MS" pitchFamily="66" charset="0"/>
              </a:rPr>
              <a:t> be unknown factors that affect our confidence in modeling</a:t>
            </a:r>
          </a:p>
          <a:p>
            <a:pPr>
              <a:buClr>
                <a:srgbClr val="FFFF00"/>
              </a:buClr>
              <a:buSzPct val="112000"/>
              <a:buFont typeface="Arial" pitchFamily="34" charset="0"/>
              <a:buChar char="•"/>
              <a:defRPr/>
            </a:pPr>
            <a:r>
              <a:rPr lang="en-US" sz="2400" dirty="0" smtClean="0">
                <a:solidFill>
                  <a:srgbClr val="FFFF00"/>
                </a:solidFill>
                <a:latin typeface="Comic Sans MS" pitchFamily="66" charset="0"/>
              </a:rPr>
              <a:t>Computer codes in the regulatory realm </a:t>
            </a:r>
            <a:r>
              <a:rPr lang="en-US" sz="2400" u="sng" dirty="0" smtClean="0">
                <a:solidFill>
                  <a:srgbClr val="FFFF00"/>
                </a:solidFill>
                <a:latin typeface="Comic Sans MS" pitchFamily="66" charset="0"/>
              </a:rPr>
              <a:t>must be transparent!</a:t>
            </a:r>
            <a:endParaRPr lang="en-US" sz="2400" dirty="0" smtClean="0">
              <a:solidFill>
                <a:srgbClr val="FFFF00"/>
              </a:solidFill>
              <a:latin typeface="Comic Sans MS" pitchFamily="66" charset="0"/>
            </a:endParaRPr>
          </a:p>
          <a:p>
            <a:pPr>
              <a:buClr>
                <a:srgbClr val="FFFF00"/>
              </a:buClr>
              <a:buSzPct val="112000"/>
              <a:buFont typeface="Arial" pitchFamily="34" charset="0"/>
              <a:buChar char="•"/>
              <a:defRPr/>
            </a:pPr>
            <a:r>
              <a:rPr lang="en-US" sz="2400" dirty="0" smtClean="0">
                <a:solidFill>
                  <a:srgbClr val="FFFF00"/>
                </a:solidFill>
                <a:latin typeface="Comic Sans MS" pitchFamily="66" charset="0"/>
              </a:rPr>
              <a:t>Is it necessary to predict far into the future? Or is it better to use best available technology and protect the public and the environment through other means (liability)</a:t>
            </a:r>
            <a:endParaRPr lang="en-US" sz="2400" dirty="0">
              <a:solidFill>
                <a:srgbClr val="FFFF00"/>
              </a:solidFill>
              <a:latin typeface="Comic Sans MS" pitchFamily="66"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0" dirty="0" smtClean="0">
                <a:solidFill>
                  <a:srgbClr val="FFFF00"/>
                </a:solidFill>
                <a:latin typeface="Times New Roman" pitchFamily="18" charset="0"/>
                <a:cs typeface="Times New Roman" pitchFamily="18" charset="0"/>
              </a:rPr>
              <a:t>Additional considerations</a:t>
            </a:r>
            <a:endParaRPr lang="en-US" b="0" dirty="0">
              <a:solidFill>
                <a:srgbClr val="FFFF00"/>
              </a:solidFill>
              <a:latin typeface="Times New Roman" pitchFamily="18" charset="0"/>
              <a:cs typeface="Times New Roman" pitchFamily="18" charset="0"/>
            </a:endParaRPr>
          </a:p>
        </p:txBody>
      </p:sp>
      <p:sp>
        <p:nvSpPr>
          <p:cNvPr id="3" name="Content Placeholder 2"/>
          <p:cNvSpPr>
            <a:spLocks noGrp="1"/>
          </p:cNvSpPr>
          <p:nvPr>
            <p:ph idx="1"/>
          </p:nvPr>
        </p:nvSpPr>
        <p:spPr>
          <a:xfrm>
            <a:off x="1066800" y="1981200"/>
            <a:ext cx="7543800" cy="4876800"/>
          </a:xfrm>
        </p:spPr>
        <p:txBody>
          <a:bodyPr/>
          <a:lstStyle/>
          <a:p>
            <a:pPr>
              <a:buClr>
                <a:srgbClr val="FFFF00"/>
              </a:buClr>
              <a:buSzPct val="105000"/>
              <a:buFont typeface="Arial" pitchFamily="34" charset="0"/>
              <a:buChar char="•"/>
              <a:defRPr/>
            </a:pPr>
            <a:r>
              <a:rPr lang="en-US" dirty="0" smtClean="0">
                <a:solidFill>
                  <a:srgbClr val="FFFF00"/>
                </a:solidFill>
                <a:latin typeface="Comic Sans MS" pitchFamily="66" charset="0"/>
              </a:rPr>
              <a:t>Has the problem been well-defined?</a:t>
            </a:r>
          </a:p>
          <a:p>
            <a:pPr>
              <a:buClr>
                <a:srgbClr val="FFFF00"/>
              </a:buClr>
              <a:buSzPct val="105000"/>
              <a:buFont typeface="Arial" pitchFamily="34" charset="0"/>
              <a:buChar char="•"/>
              <a:defRPr/>
            </a:pPr>
            <a:r>
              <a:rPr lang="en-US" dirty="0" smtClean="0">
                <a:solidFill>
                  <a:srgbClr val="FFFF00"/>
                </a:solidFill>
                <a:latin typeface="Comic Sans MS" pitchFamily="66" charset="0"/>
              </a:rPr>
              <a:t>And the model suitable for the purpose?</a:t>
            </a:r>
          </a:p>
          <a:p>
            <a:pPr>
              <a:buClr>
                <a:srgbClr val="FFFF00"/>
              </a:buClr>
              <a:buSzPct val="105000"/>
              <a:buFont typeface="Arial" pitchFamily="34" charset="0"/>
              <a:buChar char="•"/>
              <a:defRPr/>
            </a:pPr>
            <a:r>
              <a:rPr lang="en-US" dirty="0" smtClean="0">
                <a:solidFill>
                  <a:srgbClr val="FFFF00"/>
                </a:solidFill>
                <a:latin typeface="Comic Sans MS" pitchFamily="66" charset="0"/>
              </a:rPr>
              <a:t>Has Chamberlin’s (1897) method of multiple working hypothesis been applied?</a:t>
            </a:r>
            <a:r>
              <a:rPr lang="en-US" baseline="30000" dirty="0" smtClean="0">
                <a:solidFill>
                  <a:srgbClr val="FFFF00"/>
                </a:solidFill>
                <a:latin typeface="Comic Sans MS" pitchFamily="66" charset="0"/>
              </a:rPr>
              <a:t>**</a:t>
            </a:r>
            <a:endParaRPr lang="en-US" dirty="0" smtClean="0">
              <a:solidFill>
                <a:srgbClr val="FFFF00"/>
              </a:solidFill>
              <a:latin typeface="Comic Sans MS" pitchFamily="66" charset="0"/>
            </a:endParaRPr>
          </a:p>
          <a:p>
            <a:pPr>
              <a:buClr>
                <a:srgbClr val="FFFF00"/>
              </a:buClr>
              <a:buSzPct val="105000"/>
              <a:buFont typeface="Arial" pitchFamily="34" charset="0"/>
              <a:buChar char="•"/>
              <a:defRPr/>
            </a:pPr>
            <a:r>
              <a:rPr lang="en-US" dirty="0" smtClean="0">
                <a:solidFill>
                  <a:srgbClr val="FFFF00"/>
                </a:solidFill>
                <a:latin typeface="Comic Sans MS" pitchFamily="66" charset="0"/>
              </a:rPr>
              <a:t>Has the modeler explained the results in a manner that anyone can fully understand?</a:t>
            </a:r>
          </a:p>
          <a:p>
            <a:pPr>
              <a:buClr>
                <a:srgbClr val="FFFF00"/>
              </a:buClr>
              <a:buSzPct val="105000"/>
              <a:buFont typeface="Arial" pitchFamily="34" charset="0"/>
              <a:buChar char="•"/>
              <a:defRPr/>
            </a:pPr>
            <a:endParaRPr lang="en-US" dirty="0">
              <a:solidFill>
                <a:srgbClr val="FFFF00"/>
              </a:solidFill>
              <a:latin typeface="Comic Sans MS" pitchFamily="66"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800" b="0" dirty="0" smtClean="0">
                <a:solidFill>
                  <a:srgbClr val="FFFF00"/>
                </a:solidFill>
                <a:latin typeface="Times New Roman" pitchFamily="18" charset="0"/>
                <a:cs typeface="Times New Roman" pitchFamily="18" charset="0"/>
              </a:rPr>
              <a:t>Conclusions?</a:t>
            </a:r>
            <a:endParaRPr lang="en-US" sz="4800" b="0" dirty="0">
              <a:solidFill>
                <a:srgbClr val="FFFF00"/>
              </a:solidFill>
              <a:latin typeface="Times New Roman" pitchFamily="18" charset="0"/>
              <a:cs typeface="Times New Roman" pitchFamily="18" charset="0"/>
            </a:endParaRPr>
          </a:p>
        </p:txBody>
      </p:sp>
      <p:sp>
        <p:nvSpPr>
          <p:cNvPr id="3" name="Content Placeholder 2"/>
          <p:cNvSpPr>
            <a:spLocks noGrp="1"/>
          </p:cNvSpPr>
          <p:nvPr>
            <p:ph idx="1"/>
          </p:nvPr>
        </p:nvSpPr>
        <p:spPr>
          <a:xfrm>
            <a:off x="914400" y="1981200"/>
            <a:ext cx="8229600" cy="4419600"/>
          </a:xfrm>
        </p:spPr>
        <p:txBody>
          <a:bodyPr/>
          <a:lstStyle/>
          <a:p>
            <a:pPr marL="0" indent="0">
              <a:buFont typeface="Wingdings" pitchFamily="2" charset="2"/>
              <a:buNone/>
              <a:defRPr/>
            </a:pPr>
            <a:r>
              <a:rPr lang="en-US" dirty="0" smtClean="0">
                <a:solidFill>
                  <a:srgbClr val="FFFF00"/>
                </a:solidFill>
                <a:latin typeface="Comic Sans MS" pitchFamily="66" charset="0"/>
              </a:rPr>
              <a:t>With models we can constrain the possible explanations for our observations.</a:t>
            </a:r>
          </a:p>
          <a:p>
            <a:pPr marL="514350" indent="-514350">
              <a:buFont typeface="Wingdings" pitchFamily="2" charset="2"/>
              <a:buAutoNum type="arabicPeriod"/>
              <a:defRPr/>
            </a:pPr>
            <a:r>
              <a:rPr lang="en-US" dirty="0" smtClean="0">
                <a:solidFill>
                  <a:srgbClr val="FF0000"/>
                </a:solidFill>
                <a:latin typeface="Comic Sans MS" pitchFamily="66" charset="0"/>
              </a:rPr>
              <a:t>We cannot model without observations.</a:t>
            </a:r>
          </a:p>
          <a:p>
            <a:pPr marL="514350" indent="-514350">
              <a:buFont typeface="Wingdings" pitchFamily="2" charset="2"/>
              <a:buAutoNum type="arabicPeriod"/>
              <a:defRPr/>
            </a:pPr>
            <a:r>
              <a:rPr lang="en-US" dirty="0" smtClean="0">
                <a:solidFill>
                  <a:srgbClr val="FF0000"/>
                </a:solidFill>
                <a:latin typeface="Comic Sans MS" pitchFamily="66" charset="0"/>
              </a:rPr>
              <a:t>The more observations we have the better will be our modeling.</a:t>
            </a:r>
          </a:p>
          <a:p>
            <a:pPr marL="514350" indent="-514350">
              <a:buFont typeface="Wingdings" pitchFamily="2" charset="2"/>
              <a:buAutoNum type="arabicPeriod"/>
              <a:defRPr/>
            </a:pPr>
            <a:r>
              <a:rPr lang="en-US" dirty="0" smtClean="0">
                <a:solidFill>
                  <a:srgbClr val="FF0000"/>
                </a:solidFill>
                <a:latin typeface="Comic Sans MS" pitchFamily="66" charset="0"/>
              </a:rPr>
              <a:t>With enough observations, we don’t need a model.</a:t>
            </a:r>
            <a:endParaRPr lang="en-US" dirty="0">
              <a:solidFill>
                <a:srgbClr val="FF00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extBox 2"/>
          <p:cNvSpPr txBox="1">
            <a:spLocks noChangeArrowheads="1"/>
          </p:cNvSpPr>
          <p:nvPr/>
        </p:nvSpPr>
        <p:spPr bwMode="auto">
          <a:xfrm>
            <a:off x="1028700" y="2427288"/>
            <a:ext cx="7962900" cy="3632200"/>
          </a:xfrm>
          <a:prstGeom prst="rect">
            <a:avLst/>
          </a:prstGeom>
          <a:noFill/>
          <a:ln w="9525">
            <a:noFill/>
            <a:miter lim="800000"/>
            <a:headEnd/>
            <a:tailEnd/>
          </a:ln>
        </p:spPr>
        <p:txBody>
          <a:bodyPr>
            <a:spAutoFit/>
          </a:bodyPr>
          <a:lstStyle/>
          <a:p>
            <a:pPr eaLnBrk="0" hangingPunct="0"/>
            <a:r>
              <a:rPr lang="en-US">
                <a:solidFill>
                  <a:srgbClr val="FFFF00"/>
                </a:solidFill>
                <a:latin typeface="Comic Sans MS" pitchFamily="66" charset="0"/>
              </a:rPr>
              <a:t>“More broadly, it means recognizing that the amount of confidence someone expresses in a prediction is not a good indication of its accuracy – to the contrary, these qualities are often inversely correlated.” </a:t>
            </a:r>
          </a:p>
          <a:p>
            <a:pPr eaLnBrk="0" hangingPunct="0"/>
            <a:r>
              <a:rPr lang="en-US" sz="2000">
                <a:solidFill>
                  <a:srgbClr val="FFFF00"/>
                </a:solidFill>
                <a:latin typeface="Times New Roman" pitchFamily="18" charset="0"/>
                <a:cs typeface="Times New Roman" pitchFamily="18" charset="0"/>
              </a:rPr>
              <a:t>(Silver, 2012)</a:t>
            </a:r>
          </a:p>
          <a:p>
            <a:pPr eaLnBrk="0" hangingPunct="0"/>
            <a:endParaRPr lang="en-US" sz="2000">
              <a:solidFill>
                <a:srgbClr val="FFFF00"/>
              </a:solidFill>
              <a:latin typeface="Times New Roman" pitchFamily="18" charset="0"/>
              <a:cs typeface="Times New Roman" pitchFamily="18" charset="0"/>
            </a:endParaRPr>
          </a:p>
          <a:p>
            <a:pPr eaLnBrk="0" hangingPunct="0"/>
            <a:r>
              <a:rPr lang="en-US">
                <a:solidFill>
                  <a:srgbClr val="FFFF00"/>
                </a:solidFill>
                <a:latin typeface="Comic Sans MS" pitchFamily="66" charset="0"/>
                <a:cs typeface="Times New Roman" pitchFamily="18" charset="0"/>
              </a:rPr>
              <a:t>“It isn’t what we don’t know that causes the trouble, it’s what we think we know that just ain’t so.” </a:t>
            </a:r>
            <a:r>
              <a:rPr lang="en-US" sz="2000">
                <a:solidFill>
                  <a:srgbClr val="FFFF00"/>
                </a:solidFill>
                <a:latin typeface="Times New Roman" pitchFamily="18" charset="0"/>
                <a:cs typeface="Times New Roman" pitchFamily="18" charset="0"/>
              </a:rPr>
              <a:t>Will Rogers</a:t>
            </a:r>
            <a:endParaRPr lang="en-US">
              <a:solidFill>
                <a:srgbClr val="FFFF00"/>
              </a:solidFill>
              <a:latin typeface="Comic Sans MS" pitchFamily="66" charset="0"/>
              <a:cs typeface="Times New Roman" pitchFamily="18" charset="0"/>
            </a:endParaRPr>
          </a:p>
          <a:p>
            <a:pPr eaLnBrk="0" hangingPunct="0"/>
            <a:endParaRPr lang="en-US">
              <a:solidFill>
                <a:srgbClr val="FFFF00"/>
              </a:solidFill>
              <a:latin typeface="Comic Sans MS" pitchFamily="66" charset="0"/>
            </a:endParaRPr>
          </a:p>
          <a:p>
            <a:pPr eaLnBrk="0" hangingPunct="0"/>
            <a:endParaRPr lang="en-US" sz="2200">
              <a:solidFill>
                <a:srgbClr val="FFFF00"/>
              </a:solidFill>
              <a:latin typeface="Comic Sans MS" pitchFamily="66"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0" dirty="0" smtClean="0">
                <a:solidFill>
                  <a:srgbClr val="FFFF00"/>
                </a:solidFill>
                <a:latin typeface="Times New Roman" pitchFamily="18" charset="0"/>
                <a:cs typeface="Times New Roman" pitchFamily="18" charset="0"/>
              </a:rPr>
              <a:t>C. Scientific models are useful because:</a:t>
            </a:r>
            <a:endParaRPr lang="en-US" b="0" dirty="0">
              <a:solidFill>
                <a:srgbClr val="FFFF00"/>
              </a:solidFill>
              <a:latin typeface="Times New Roman" pitchFamily="18" charset="0"/>
              <a:cs typeface="Times New Roman" pitchFamily="18" charset="0"/>
            </a:endParaRPr>
          </a:p>
        </p:txBody>
      </p:sp>
      <p:sp>
        <p:nvSpPr>
          <p:cNvPr id="3" name="Content Placeholder 2"/>
          <p:cNvSpPr>
            <a:spLocks noGrp="1"/>
          </p:cNvSpPr>
          <p:nvPr>
            <p:ph idx="1"/>
          </p:nvPr>
        </p:nvSpPr>
        <p:spPr>
          <a:xfrm>
            <a:off x="990600" y="1828800"/>
            <a:ext cx="7543800" cy="4876800"/>
          </a:xfrm>
        </p:spPr>
        <p:txBody>
          <a:bodyPr/>
          <a:lstStyle/>
          <a:p>
            <a:pPr>
              <a:buClr>
                <a:srgbClr val="FFFF00"/>
              </a:buClr>
              <a:buSzPct val="110000"/>
              <a:buFont typeface="Arial" pitchFamily="34" charset="0"/>
              <a:buChar char="•"/>
              <a:defRPr/>
            </a:pPr>
            <a:r>
              <a:rPr lang="en-US" dirty="0" smtClean="0">
                <a:solidFill>
                  <a:srgbClr val="FFFF00"/>
                </a:solidFill>
                <a:latin typeface="Comic Sans MS" pitchFamily="66" charset="0"/>
              </a:rPr>
              <a:t>They can lead to new insights and increase our understanding</a:t>
            </a:r>
          </a:p>
          <a:p>
            <a:pPr>
              <a:buClr>
                <a:srgbClr val="FFFF00"/>
              </a:buClr>
              <a:buSzPct val="110000"/>
              <a:buFont typeface="Arial" pitchFamily="34" charset="0"/>
              <a:buChar char="•"/>
              <a:defRPr/>
            </a:pPr>
            <a:r>
              <a:rPr lang="en-US" dirty="0" smtClean="0">
                <a:solidFill>
                  <a:srgbClr val="FFFF00"/>
                </a:solidFill>
                <a:latin typeface="Comic Sans MS" pitchFamily="66" charset="0"/>
              </a:rPr>
              <a:t>They help conceptualize and integrate large amounts of data and information</a:t>
            </a:r>
          </a:p>
          <a:p>
            <a:pPr>
              <a:buClr>
                <a:srgbClr val="FFFF00"/>
              </a:buClr>
              <a:buSzPct val="110000"/>
              <a:buFont typeface="Arial" pitchFamily="34" charset="0"/>
              <a:buChar char="•"/>
              <a:defRPr/>
            </a:pPr>
            <a:r>
              <a:rPr lang="en-US" dirty="0" smtClean="0">
                <a:solidFill>
                  <a:srgbClr val="FFFF00"/>
                </a:solidFill>
                <a:latin typeface="Comic Sans MS" pitchFamily="66" charset="0"/>
              </a:rPr>
              <a:t>They can be tested by comparing their consequences or their predictions with independent observations</a:t>
            </a:r>
            <a:endParaRPr lang="en-US" dirty="0">
              <a:solidFill>
                <a:srgbClr val="FFFF00"/>
              </a:solidFill>
              <a:latin typeface="Comic Sans MS" pitchFamily="66"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8229600" cy="1431925"/>
          </a:xfrm>
        </p:spPr>
        <p:txBody>
          <a:bodyPr/>
          <a:lstStyle/>
          <a:p>
            <a:pPr>
              <a:defRPr/>
            </a:pPr>
            <a:r>
              <a:rPr lang="en-US" sz="3600" b="0" dirty="0" smtClean="0">
                <a:solidFill>
                  <a:srgbClr val="FFFF00"/>
                </a:solidFill>
                <a:latin typeface="Times New Roman" pitchFamily="18" charset="0"/>
                <a:cs typeface="Times New Roman" pitchFamily="18" charset="0"/>
              </a:rPr>
              <a:t>D. Scientific models are not necessarily useful in a regulatory environment because:</a:t>
            </a:r>
            <a:endParaRPr lang="en-US" sz="3600" b="0" dirty="0">
              <a:solidFill>
                <a:srgbClr val="FFFF00"/>
              </a:solidFill>
              <a:latin typeface="Times New Roman" pitchFamily="18" charset="0"/>
              <a:cs typeface="Times New Roman" pitchFamily="18" charset="0"/>
            </a:endParaRPr>
          </a:p>
        </p:txBody>
      </p:sp>
      <p:sp>
        <p:nvSpPr>
          <p:cNvPr id="3" name="Content Placeholder 2"/>
          <p:cNvSpPr>
            <a:spLocks noGrp="1"/>
          </p:cNvSpPr>
          <p:nvPr>
            <p:ph idx="1"/>
          </p:nvPr>
        </p:nvSpPr>
        <p:spPr>
          <a:xfrm>
            <a:off x="990600" y="1828800"/>
            <a:ext cx="7543800" cy="4876800"/>
          </a:xfrm>
        </p:spPr>
        <p:txBody>
          <a:bodyPr/>
          <a:lstStyle/>
          <a:p>
            <a:pPr>
              <a:buClr>
                <a:srgbClr val="FFFF00"/>
              </a:buClr>
              <a:buSzPct val="110000"/>
              <a:buFont typeface="Arial" pitchFamily="34" charset="0"/>
              <a:buChar char="•"/>
              <a:defRPr/>
            </a:pPr>
            <a:r>
              <a:rPr lang="en-US" sz="3000" dirty="0" smtClean="0">
                <a:solidFill>
                  <a:srgbClr val="FFFF00"/>
                </a:solidFill>
                <a:latin typeface="Comic Sans MS" pitchFamily="66" charset="0"/>
              </a:rPr>
              <a:t>They can be misleading </a:t>
            </a:r>
          </a:p>
          <a:p>
            <a:pPr>
              <a:buClr>
                <a:srgbClr val="FFFF00"/>
              </a:buClr>
              <a:buSzPct val="110000"/>
              <a:buFont typeface="Arial" pitchFamily="34" charset="0"/>
              <a:buChar char="•"/>
              <a:defRPr/>
            </a:pPr>
            <a:r>
              <a:rPr lang="en-US" sz="3000" dirty="0" smtClean="0">
                <a:solidFill>
                  <a:srgbClr val="FFFF00"/>
                </a:solidFill>
                <a:latin typeface="Comic Sans MS" pitchFamily="66" charset="0"/>
              </a:rPr>
              <a:t>It is possible to demonstrate any preconceived idea with a particular choice of data, codes, and assumptions</a:t>
            </a:r>
          </a:p>
          <a:p>
            <a:pPr>
              <a:buClr>
                <a:srgbClr val="FFFF00"/>
              </a:buClr>
              <a:buSzPct val="110000"/>
              <a:buFont typeface="Arial" pitchFamily="34" charset="0"/>
              <a:buChar char="•"/>
              <a:defRPr/>
            </a:pPr>
            <a:r>
              <a:rPr lang="en-US" sz="3000" dirty="0" smtClean="0">
                <a:solidFill>
                  <a:srgbClr val="FFFF00"/>
                </a:solidFill>
                <a:latin typeface="Comic Sans MS" pitchFamily="66" charset="0"/>
              </a:rPr>
              <a:t>If the results from model concepts and/or calculations cannot be confirmed or tested with observational data, there is no way to determine the reliability of these results</a:t>
            </a:r>
            <a:endParaRPr lang="en-US" sz="3000" dirty="0">
              <a:solidFill>
                <a:srgbClr val="FFFF00"/>
              </a:solidFill>
              <a:latin typeface="Comic Sans MS" pitchFamily="66"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229600" cy="1431925"/>
          </a:xfrm>
        </p:spPr>
        <p:txBody>
          <a:bodyPr/>
          <a:lstStyle/>
          <a:p>
            <a:pPr>
              <a:defRPr/>
            </a:pPr>
            <a:r>
              <a:rPr lang="en-US" sz="3600" b="0" dirty="0" smtClean="0">
                <a:solidFill>
                  <a:srgbClr val="FFFF00"/>
                </a:solidFill>
                <a:latin typeface="Times New Roman" pitchFamily="18" charset="0"/>
                <a:cs typeface="Times New Roman" pitchFamily="18" charset="0"/>
              </a:rPr>
              <a:t>E. Scientific models are not necessarily useful in a regulatory environment because of:</a:t>
            </a:r>
            <a:endParaRPr lang="en-US" sz="3600" b="0" dirty="0">
              <a:solidFill>
                <a:srgbClr val="FFFF00"/>
              </a:solidFill>
              <a:latin typeface="Times New Roman" pitchFamily="18" charset="0"/>
              <a:cs typeface="Times New Roman" pitchFamily="18" charset="0"/>
            </a:endParaRPr>
          </a:p>
        </p:txBody>
      </p:sp>
      <p:sp>
        <p:nvSpPr>
          <p:cNvPr id="3" name="Content Placeholder 2"/>
          <p:cNvSpPr>
            <a:spLocks noGrp="1"/>
          </p:cNvSpPr>
          <p:nvPr>
            <p:ph idx="1"/>
          </p:nvPr>
        </p:nvSpPr>
        <p:spPr>
          <a:xfrm>
            <a:off x="990600" y="1828800"/>
            <a:ext cx="8001000" cy="4876800"/>
          </a:xfrm>
        </p:spPr>
        <p:txBody>
          <a:bodyPr/>
          <a:lstStyle/>
          <a:p>
            <a:pPr>
              <a:buClr>
                <a:srgbClr val="FFFF00"/>
              </a:buClr>
              <a:buSzPct val="110000"/>
              <a:buFont typeface="Arial" pitchFamily="34" charset="0"/>
              <a:buChar char="•"/>
              <a:defRPr/>
            </a:pPr>
            <a:r>
              <a:rPr lang="en-US" sz="3000" i="1" dirty="0" smtClean="0">
                <a:solidFill>
                  <a:srgbClr val="FF0000"/>
                </a:solidFill>
                <a:latin typeface="Comic Sans MS" pitchFamily="66" charset="0"/>
              </a:rPr>
              <a:t>The complexity paradox</a:t>
            </a:r>
          </a:p>
          <a:p>
            <a:pPr lvl="1">
              <a:buClr>
                <a:srgbClr val="FFFF00"/>
              </a:buClr>
              <a:buSzPct val="110000"/>
              <a:buFont typeface="Arial" pitchFamily="34" charset="0"/>
              <a:buChar char="•"/>
              <a:defRPr/>
            </a:pPr>
            <a:r>
              <a:rPr lang="en-US" sz="2400" dirty="0" smtClean="0">
                <a:solidFill>
                  <a:srgbClr val="FFFF00"/>
                </a:solidFill>
                <a:latin typeface="Comic Sans MS" pitchFamily="66" charset="0"/>
              </a:rPr>
              <a:t>The more sophisticated a model and the more complex the code, the more difficult it is to test the code and determine if it is working properly, or even to understand how it works </a:t>
            </a:r>
            <a:r>
              <a:rPr lang="en-US" sz="2400" dirty="0" smtClean="0">
                <a:solidFill>
                  <a:srgbClr val="FFFF00"/>
                </a:solidFill>
                <a:latin typeface="Times New Roman" pitchFamily="18" charset="0"/>
                <a:cs typeface="Times New Roman" pitchFamily="18" charset="0"/>
              </a:rPr>
              <a:t>[</a:t>
            </a:r>
            <a:r>
              <a:rPr lang="en-US" sz="2400" dirty="0" err="1" smtClean="0">
                <a:solidFill>
                  <a:srgbClr val="FFFF00"/>
                </a:solidFill>
                <a:latin typeface="Times New Roman" pitchFamily="18" charset="0"/>
                <a:cs typeface="Times New Roman" pitchFamily="18" charset="0"/>
              </a:rPr>
              <a:t>Oreskes</a:t>
            </a:r>
            <a:r>
              <a:rPr lang="en-US" sz="2400" dirty="0" smtClean="0">
                <a:solidFill>
                  <a:srgbClr val="FFFF00"/>
                </a:solidFill>
                <a:latin typeface="Times New Roman" pitchFamily="18" charset="0"/>
                <a:cs typeface="Times New Roman" pitchFamily="18" charset="0"/>
              </a:rPr>
              <a:t>, 2000]</a:t>
            </a:r>
          </a:p>
          <a:p>
            <a:pPr marL="457200" lvl="1" indent="0">
              <a:buClr>
                <a:srgbClr val="FFFF00"/>
              </a:buClr>
              <a:buSzPct val="110000"/>
              <a:buFontTx/>
              <a:buNone/>
              <a:defRPr/>
            </a:pPr>
            <a:endParaRPr lang="en-US" sz="2400" dirty="0" smtClean="0">
              <a:solidFill>
                <a:srgbClr val="FFFF00"/>
              </a:solidFill>
              <a:latin typeface="Comic Sans MS" pitchFamily="66" charset="0"/>
            </a:endParaRPr>
          </a:p>
          <a:p>
            <a:pPr>
              <a:buClr>
                <a:srgbClr val="FFFF00"/>
              </a:buClr>
              <a:buSzPct val="110000"/>
              <a:buFont typeface="Arial" pitchFamily="34" charset="0"/>
              <a:buChar char="•"/>
              <a:defRPr/>
            </a:pPr>
            <a:r>
              <a:rPr lang="en-US" sz="3000" i="1" dirty="0" smtClean="0">
                <a:solidFill>
                  <a:srgbClr val="FF0000"/>
                </a:solidFill>
                <a:latin typeface="Comic Sans MS" pitchFamily="66" charset="0"/>
              </a:rPr>
              <a:t>Loss of meaning and representation</a:t>
            </a:r>
          </a:p>
          <a:p>
            <a:pPr lvl="1">
              <a:buClr>
                <a:srgbClr val="FFFF00"/>
              </a:buClr>
              <a:buSzPct val="110000"/>
              <a:buFont typeface="Arial" pitchFamily="34" charset="0"/>
              <a:buChar char="•"/>
              <a:defRPr/>
            </a:pPr>
            <a:r>
              <a:rPr lang="en-US" sz="2400" dirty="0" smtClean="0">
                <a:solidFill>
                  <a:srgbClr val="FFFF00"/>
                </a:solidFill>
                <a:latin typeface="Comic Sans MS" pitchFamily="66" charset="0"/>
              </a:rPr>
              <a:t>“Needlessly complicated models may fit the noise in a problem rather than the signal, doing a poor job of replicating its underlying structure and causing predictions to be worse.” </a:t>
            </a:r>
            <a:r>
              <a:rPr lang="en-US" sz="2400" dirty="0" smtClean="0">
                <a:solidFill>
                  <a:srgbClr val="FFFF00"/>
                </a:solidFill>
                <a:latin typeface="Times New Roman" pitchFamily="18" charset="0"/>
                <a:cs typeface="Times New Roman" pitchFamily="18" charset="0"/>
              </a:rPr>
              <a:t>[Silver, 2012]</a:t>
            </a:r>
            <a:endParaRPr lang="en-US" sz="2400" i="1" dirty="0" smtClean="0">
              <a:solidFill>
                <a:srgbClr val="FFFF00"/>
              </a:solidFill>
              <a:latin typeface="Comic Sans MS" pitchFamily="66"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543800" cy="685800"/>
          </a:xfrm>
        </p:spPr>
        <p:txBody>
          <a:bodyPr/>
          <a:lstStyle/>
          <a:p>
            <a:pPr>
              <a:defRPr/>
            </a:pPr>
            <a:r>
              <a:rPr lang="en-US" b="0" i="1" dirty="0" smtClean="0">
                <a:solidFill>
                  <a:srgbClr val="FFFF00"/>
                </a:solidFill>
                <a:latin typeface="Times New Roman" pitchFamily="18" charset="0"/>
                <a:cs typeface="Times New Roman" pitchFamily="18" charset="0"/>
              </a:rPr>
              <a:t>On predictions</a:t>
            </a:r>
            <a:endParaRPr lang="en-US" b="0" i="1" dirty="0">
              <a:solidFill>
                <a:srgbClr val="FFFF00"/>
              </a:solidFill>
              <a:latin typeface="Times New Roman" pitchFamily="18" charset="0"/>
              <a:cs typeface="Times New Roman" pitchFamily="18" charset="0"/>
            </a:endParaRPr>
          </a:p>
        </p:txBody>
      </p:sp>
      <p:sp>
        <p:nvSpPr>
          <p:cNvPr id="3" name="Content Placeholder 2"/>
          <p:cNvSpPr>
            <a:spLocks noGrp="1"/>
          </p:cNvSpPr>
          <p:nvPr>
            <p:ph idx="1"/>
          </p:nvPr>
        </p:nvSpPr>
        <p:spPr>
          <a:xfrm>
            <a:off x="914400" y="1219200"/>
            <a:ext cx="8077200" cy="5257800"/>
          </a:xfrm>
        </p:spPr>
        <p:txBody>
          <a:bodyPr/>
          <a:lstStyle/>
          <a:p>
            <a:pPr>
              <a:buClr>
                <a:srgbClr val="FFFF00"/>
              </a:buClr>
              <a:buSzPct val="108000"/>
              <a:buFont typeface="Arial" pitchFamily="34" charset="0"/>
              <a:buChar char="•"/>
              <a:defRPr/>
            </a:pPr>
            <a:r>
              <a:rPr lang="en-US" sz="3600" dirty="0" smtClean="0">
                <a:solidFill>
                  <a:srgbClr val="FFFF00"/>
                </a:solidFill>
                <a:latin typeface="Comic Sans MS" pitchFamily="66" charset="0"/>
              </a:rPr>
              <a:t>2 meanings</a:t>
            </a:r>
          </a:p>
          <a:p>
            <a:pPr lvl="1">
              <a:buClr>
                <a:srgbClr val="FFFF00"/>
              </a:buClr>
              <a:buSzPct val="108000"/>
              <a:buFont typeface="Arial" pitchFamily="34" charset="0"/>
              <a:buChar char="•"/>
              <a:defRPr/>
            </a:pPr>
            <a:r>
              <a:rPr lang="en-US" sz="2400" dirty="0" smtClean="0">
                <a:solidFill>
                  <a:srgbClr val="FFFF00"/>
                </a:solidFill>
                <a:latin typeface="Comic Sans MS" pitchFamily="66" charset="0"/>
              </a:rPr>
              <a:t>Logical (or phenomenological) </a:t>
            </a:r>
            <a:r>
              <a:rPr lang="en-US" sz="2400" dirty="0">
                <a:solidFill>
                  <a:srgbClr val="FFFF00"/>
                </a:solidFill>
                <a:latin typeface="Comic Sans MS" pitchFamily="66" charset="0"/>
              </a:rPr>
              <a:t>prediction</a:t>
            </a:r>
            <a:endParaRPr lang="en-US" sz="2400" dirty="0" smtClean="0">
              <a:solidFill>
                <a:srgbClr val="FFFF00"/>
              </a:solidFill>
              <a:latin typeface="Comic Sans MS" pitchFamily="66" charset="0"/>
            </a:endParaRPr>
          </a:p>
          <a:p>
            <a:pPr lvl="1">
              <a:buClr>
                <a:srgbClr val="FFFF00"/>
              </a:buClr>
              <a:buSzPct val="108000"/>
              <a:buFont typeface="Arial" pitchFamily="34" charset="0"/>
              <a:buChar char="•"/>
              <a:defRPr/>
            </a:pPr>
            <a:r>
              <a:rPr lang="en-US" sz="2400" dirty="0" smtClean="0">
                <a:solidFill>
                  <a:srgbClr val="FFFF00"/>
                </a:solidFill>
                <a:latin typeface="Comic Sans MS" pitchFamily="66" charset="0"/>
              </a:rPr>
              <a:t>Temporal (or chronological) prediction</a:t>
            </a:r>
          </a:p>
          <a:p>
            <a:pPr marL="457200" lvl="1" indent="0">
              <a:buClr>
                <a:srgbClr val="FFFF00"/>
              </a:buClr>
              <a:buSzPct val="108000"/>
              <a:buFontTx/>
              <a:buNone/>
              <a:defRPr/>
            </a:pPr>
            <a:endParaRPr lang="en-US" sz="2400" dirty="0" smtClean="0">
              <a:solidFill>
                <a:srgbClr val="FFFF00"/>
              </a:solidFill>
              <a:latin typeface="Comic Sans MS" pitchFamily="66" charset="0"/>
            </a:endParaRPr>
          </a:p>
          <a:p>
            <a:pPr>
              <a:buClr>
                <a:srgbClr val="FFFF00"/>
              </a:buClr>
              <a:buSzPct val="108000"/>
              <a:buFont typeface="Arial" pitchFamily="34" charset="0"/>
              <a:buChar char="•"/>
              <a:defRPr/>
            </a:pPr>
            <a:r>
              <a:rPr lang="en-US" dirty="0" smtClean="0">
                <a:solidFill>
                  <a:srgbClr val="FFFF00"/>
                </a:solidFill>
                <a:latin typeface="Comic Sans MS" pitchFamily="66" charset="0"/>
              </a:rPr>
              <a:t>Logical prediction: </a:t>
            </a:r>
            <a:r>
              <a:rPr lang="en-US" sz="2400" dirty="0" smtClean="0">
                <a:solidFill>
                  <a:srgbClr val="FFFF00"/>
                </a:solidFill>
                <a:latin typeface="Comic Sans MS" pitchFamily="66" charset="0"/>
              </a:rPr>
              <a:t>a prediction based on scientific principles along with necessary assumptions to form a logical construct with testable consequences (what science does)</a:t>
            </a:r>
          </a:p>
          <a:p>
            <a:pPr>
              <a:buClr>
                <a:srgbClr val="FFFF00"/>
              </a:buClr>
              <a:buSzPct val="108000"/>
              <a:buFont typeface="Arial" pitchFamily="34" charset="0"/>
              <a:buChar char="•"/>
              <a:defRPr/>
            </a:pPr>
            <a:r>
              <a:rPr lang="en-US" dirty="0" smtClean="0">
                <a:solidFill>
                  <a:srgbClr val="FFFF00"/>
                </a:solidFill>
                <a:latin typeface="Comic Sans MS" pitchFamily="66" charset="0"/>
              </a:rPr>
              <a:t>Temporal prediction: </a:t>
            </a:r>
            <a:r>
              <a:rPr lang="en-US" sz="2400" dirty="0" smtClean="0">
                <a:solidFill>
                  <a:srgbClr val="FFFF00"/>
                </a:solidFill>
                <a:latin typeface="Comic Sans MS" pitchFamily="66" charset="0"/>
              </a:rPr>
              <a:t>a prediction that foretells the future (betting on horses, predicting the world apocalypse, foretelling the day and hour you will die, etc.; not what science does)</a:t>
            </a:r>
            <a:endParaRPr lang="en-US" dirty="0">
              <a:solidFill>
                <a:srgbClr val="FFFF00"/>
              </a:solidFill>
              <a:latin typeface="Comic Sans MS" pitchFamily="66"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0" i="1" dirty="0" smtClean="0">
                <a:solidFill>
                  <a:srgbClr val="FFFF00"/>
                </a:solidFill>
                <a:latin typeface="Times New Roman" pitchFamily="18" charset="0"/>
                <a:cs typeface="Times New Roman" pitchFamily="18" charset="0"/>
              </a:rPr>
              <a:t>Logical prediction:</a:t>
            </a:r>
            <a:br>
              <a:rPr lang="en-US" b="0" i="1" dirty="0" smtClean="0">
                <a:solidFill>
                  <a:srgbClr val="FFFF00"/>
                </a:solidFill>
                <a:latin typeface="Times New Roman" pitchFamily="18" charset="0"/>
                <a:cs typeface="Times New Roman" pitchFamily="18" charset="0"/>
              </a:rPr>
            </a:br>
            <a:r>
              <a:rPr lang="en-US" b="0" dirty="0" smtClean="0">
                <a:solidFill>
                  <a:srgbClr val="FFFF00"/>
                </a:solidFill>
                <a:latin typeface="Times New Roman" pitchFamily="18" charset="0"/>
                <a:cs typeface="Times New Roman" pitchFamily="18" charset="0"/>
              </a:rPr>
              <a:t>2 types</a:t>
            </a:r>
            <a:endParaRPr lang="en-US" b="0" dirty="0">
              <a:solidFill>
                <a:srgbClr val="FFFF00"/>
              </a:solidFill>
              <a:latin typeface="Times New Roman" pitchFamily="18" charset="0"/>
              <a:cs typeface="Times New Roman" pitchFamily="18" charset="0"/>
            </a:endParaRPr>
          </a:p>
        </p:txBody>
      </p:sp>
      <p:sp>
        <p:nvSpPr>
          <p:cNvPr id="3" name="Content Placeholder 2"/>
          <p:cNvSpPr>
            <a:spLocks noGrp="1"/>
          </p:cNvSpPr>
          <p:nvPr>
            <p:ph idx="1"/>
          </p:nvPr>
        </p:nvSpPr>
        <p:spPr>
          <a:xfrm>
            <a:off x="1066800" y="1981200"/>
            <a:ext cx="8077200" cy="4419600"/>
          </a:xfrm>
        </p:spPr>
        <p:txBody>
          <a:bodyPr/>
          <a:lstStyle/>
          <a:p>
            <a:pPr>
              <a:buClr>
                <a:srgbClr val="FFFF00"/>
              </a:buClr>
              <a:buSzPct val="109000"/>
              <a:buFont typeface="Arial" pitchFamily="34" charset="0"/>
              <a:buChar char="•"/>
              <a:defRPr/>
            </a:pPr>
            <a:r>
              <a:rPr lang="en-US" dirty="0" smtClean="0">
                <a:solidFill>
                  <a:srgbClr val="FFFF00"/>
                </a:solidFill>
                <a:latin typeface="Comic Sans MS" pitchFamily="66" charset="0"/>
              </a:rPr>
              <a:t>Time-independent</a:t>
            </a:r>
          </a:p>
          <a:p>
            <a:pPr lvl="1">
              <a:buClr>
                <a:srgbClr val="FFFF00"/>
              </a:buClr>
              <a:buSzPct val="109000"/>
              <a:buFont typeface="Arial" pitchFamily="34" charset="0"/>
              <a:buChar char="•"/>
              <a:defRPr/>
            </a:pPr>
            <a:r>
              <a:rPr lang="en-US" sz="2400" dirty="0" smtClean="0">
                <a:solidFill>
                  <a:srgbClr val="FFFF00"/>
                </a:solidFill>
                <a:latin typeface="Comic Sans MS" pitchFamily="66" charset="0"/>
              </a:rPr>
              <a:t>If I mix pH 2 AMD with an equal amount of pH 12.5 slaked lime solution [</a:t>
            </a:r>
            <a:r>
              <a:rPr lang="en-US" sz="2400" dirty="0" err="1" smtClean="0">
                <a:solidFill>
                  <a:srgbClr val="FFFF00"/>
                </a:solidFill>
                <a:latin typeface="Comic Sans MS" pitchFamily="66" charset="0"/>
              </a:rPr>
              <a:t>Ca</a:t>
            </a:r>
            <a:r>
              <a:rPr lang="en-US" sz="2400" dirty="0" smtClean="0">
                <a:solidFill>
                  <a:srgbClr val="FFFF00"/>
                </a:solidFill>
                <a:latin typeface="Comic Sans MS" pitchFamily="66" charset="0"/>
              </a:rPr>
              <a:t>(OH)</a:t>
            </a:r>
            <a:r>
              <a:rPr lang="en-US" sz="2400" baseline="-25000" dirty="0" smtClean="0">
                <a:solidFill>
                  <a:srgbClr val="FFFF00"/>
                </a:solidFill>
                <a:latin typeface="Comic Sans MS" pitchFamily="66" charset="0"/>
              </a:rPr>
              <a:t>2</a:t>
            </a:r>
            <a:r>
              <a:rPr lang="en-US" sz="2400" dirty="0" smtClean="0">
                <a:solidFill>
                  <a:srgbClr val="FFFF00"/>
                </a:solidFill>
                <a:latin typeface="Comic Sans MS" pitchFamily="66" charset="0"/>
              </a:rPr>
              <a:t>], I predict a massive precipitate of hydrous ferric oxides and other metals</a:t>
            </a:r>
          </a:p>
          <a:p>
            <a:pPr>
              <a:buClr>
                <a:srgbClr val="FFFF00"/>
              </a:buClr>
              <a:buSzPct val="109000"/>
              <a:buFont typeface="Arial" pitchFamily="34" charset="0"/>
              <a:buChar char="•"/>
              <a:defRPr/>
            </a:pPr>
            <a:r>
              <a:rPr lang="en-US" dirty="0" smtClean="0">
                <a:solidFill>
                  <a:srgbClr val="FFFF00"/>
                </a:solidFill>
                <a:latin typeface="Comic Sans MS" pitchFamily="66" charset="0"/>
              </a:rPr>
              <a:t>Time-dependent</a:t>
            </a:r>
          </a:p>
          <a:p>
            <a:pPr lvl="1">
              <a:buClr>
                <a:srgbClr val="FFFF00"/>
              </a:buClr>
              <a:buSzPct val="109000"/>
              <a:buFont typeface="Arial" pitchFamily="34" charset="0"/>
              <a:buChar char="•"/>
              <a:defRPr/>
            </a:pPr>
            <a:r>
              <a:rPr lang="en-US" sz="2400" dirty="0" smtClean="0">
                <a:solidFill>
                  <a:srgbClr val="FFFF00"/>
                </a:solidFill>
                <a:latin typeface="Comic Sans MS" pitchFamily="66" charset="0"/>
              </a:rPr>
              <a:t>If I mix 100 </a:t>
            </a:r>
            <a:r>
              <a:rPr lang="en-US" sz="2400" dirty="0" err="1" smtClean="0">
                <a:solidFill>
                  <a:srgbClr val="FFFF00"/>
                </a:solidFill>
                <a:latin typeface="Comic Sans MS" pitchFamily="66" charset="0"/>
              </a:rPr>
              <a:t>millimoles</a:t>
            </a:r>
            <a:r>
              <a:rPr lang="en-US" sz="2400" dirty="0" smtClean="0">
                <a:solidFill>
                  <a:srgbClr val="FFFF00"/>
                </a:solidFill>
                <a:latin typeface="Comic Sans MS" pitchFamily="66" charset="0"/>
              </a:rPr>
              <a:t> of pyrite in a sulfuric acid solution of pH 2 and 10</a:t>
            </a:r>
            <a:r>
              <a:rPr lang="en-US" sz="2400" baseline="30000" dirty="0" smtClean="0">
                <a:solidFill>
                  <a:srgbClr val="FFFF00"/>
                </a:solidFill>
                <a:latin typeface="Comic Sans MS" pitchFamily="66" charset="0"/>
              </a:rPr>
              <a:t>8</a:t>
            </a:r>
            <a:r>
              <a:rPr lang="en-US" sz="2400" dirty="0" smtClean="0">
                <a:solidFill>
                  <a:srgbClr val="FFFF00"/>
                </a:solidFill>
                <a:latin typeface="Comic Sans MS" pitchFamily="66" charset="0"/>
              </a:rPr>
              <a:t> cells/mL of iron-oxidizing microbes, the pyrite will be half gone in a little more than 2 days</a:t>
            </a:r>
            <a:endParaRPr lang="en-US" sz="2400" dirty="0">
              <a:solidFill>
                <a:srgbClr val="FFFF00"/>
              </a:solidFill>
              <a:latin typeface="Comic Sans MS" pitchFamily="66"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himmer">
  <a:themeElements>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Shimme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alifornian FB"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alifornian FB" pitchFamily="18" charset="0"/>
          </a:defRPr>
        </a:defPPr>
      </a:lstStyle>
    </a:lnDef>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16200</TotalTime>
  <Words>4321</Words>
  <Application>Microsoft Office PowerPoint</Application>
  <PresentationFormat>On-screen Show (4:3)</PresentationFormat>
  <Paragraphs>355</Paragraphs>
  <Slides>46</Slides>
  <Notes>46</Notes>
  <HiddenSlides>0</HiddenSlides>
  <MMClips>0</MMClips>
  <ScaleCrop>false</ScaleCrop>
  <HeadingPairs>
    <vt:vector size="8" baseType="variant">
      <vt:variant>
        <vt:lpstr>Fonts Used</vt:lpstr>
      </vt:variant>
      <vt:variant>
        <vt:i4>11</vt:i4>
      </vt:variant>
      <vt:variant>
        <vt:lpstr>Design Template</vt:lpstr>
      </vt:variant>
      <vt:variant>
        <vt:i4>2</vt:i4>
      </vt:variant>
      <vt:variant>
        <vt:lpstr>Embedded OLE Servers</vt:lpstr>
      </vt:variant>
      <vt:variant>
        <vt:i4>2</vt:i4>
      </vt:variant>
      <vt:variant>
        <vt:lpstr>Slide Titles</vt:lpstr>
      </vt:variant>
      <vt:variant>
        <vt:i4>46</vt:i4>
      </vt:variant>
    </vt:vector>
  </HeadingPairs>
  <TitlesOfParts>
    <vt:vector size="61" baseType="lpstr">
      <vt:lpstr>Californian FB</vt:lpstr>
      <vt:lpstr>Arial</vt:lpstr>
      <vt:lpstr>Tahoma</vt:lpstr>
      <vt:lpstr>Wingdings</vt:lpstr>
      <vt:lpstr>Calibri</vt:lpstr>
      <vt:lpstr>Times New Roman</vt:lpstr>
      <vt:lpstr>Lucida Calligraphy</vt:lpstr>
      <vt:lpstr>Comic Sans MS</vt:lpstr>
      <vt:lpstr>WP IconicSymbolsA</vt:lpstr>
      <vt:lpstr>Arial Narrow</vt:lpstr>
      <vt:lpstr>Arial Black</vt:lpstr>
      <vt:lpstr>Shimmer</vt:lpstr>
      <vt:lpstr>Shimmer</vt:lpstr>
      <vt:lpstr>Slide</vt:lpstr>
      <vt:lpstr>Graph</vt:lpstr>
      <vt:lpstr>Predicting and modeling water chemistry  associated with hardrock mine sites </vt:lpstr>
      <vt:lpstr>Introduction to models</vt:lpstr>
      <vt:lpstr>Slide 3</vt:lpstr>
      <vt:lpstr>Slide 4</vt:lpstr>
      <vt:lpstr>C. Scientific models are useful because:</vt:lpstr>
      <vt:lpstr>D. Scientific models are not necessarily useful in a regulatory environment because:</vt:lpstr>
      <vt:lpstr>E. Scientific models are not necessarily useful in a regulatory environment because of:</vt:lpstr>
      <vt:lpstr>On predictions</vt:lpstr>
      <vt:lpstr>Logical prediction: 2 types</vt:lpstr>
      <vt:lpstr>More definitions</vt:lpstr>
      <vt:lpstr>Pyrite oxidation: the chemical model</vt:lpstr>
      <vt:lpstr>Example 1: Can we predict water chemistry from pyrite oxidation?</vt:lpstr>
      <vt:lpstr>Example 1.1 Mass Balance Modeling Pyrite oxidation with gypsum dissolution</vt:lpstr>
      <vt:lpstr>Slide 14</vt:lpstr>
      <vt:lpstr>Pyrite oxidation: the chemical model</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Can geochemical models be used to deterministically predict future scenarios at potential mine sites? Some summary comments….</vt:lpstr>
      <vt:lpstr>Can reactive transport models be used to deterministically predict future scenarios at potential mine sites? Some summary comments….</vt:lpstr>
      <vt:lpstr>Can reactive transport models be used to predict deterministically future scenarios at potential mine sites?</vt:lpstr>
      <vt:lpstr>Validation &amp; Verification</vt:lpstr>
      <vt:lpstr>Recommendations </vt:lpstr>
      <vt:lpstr>Recommendations </vt:lpstr>
      <vt:lpstr>Additional considerations</vt:lpstr>
      <vt:lpstr>Conclusions?</vt:lpstr>
      <vt:lpstr>Slide 46</vt:lpstr>
    </vt:vector>
  </TitlesOfParts>
  <Company>USGS, WRD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Questa Baseline and Pre-Mining Ground-Water Quality Investigation</dc:title>
  <dc:creator>D. Kirk Nordstrom</dc:creator>
  <cp:lastModifiedBy>Kevin J. David</cp:lastModifiedBy>
  <cp:revision>214</cp:revision>
  <cp:lastPrinted>2013-02-08T20:13:58Z</cp:lastPrinted>
  <dcterms:created xsi:type="dcterms:W3CDTF">2005-04-30T20:32:40Z</dcterms:created>
  <dcterms:modified xsi:type="dcterms:W3CDTF">2013-02-13T15:03:00Z</dcterms:modified>
</cp:coreProperties>
</file>