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78" r:id="rId3"/>
    <p:sldId id="279" r:id="rId4"/>
    <p:sldId id="288" r:id="rId5"/>
    <p:sldId id="267" r:id="rId6"/>
    <p:sldId id="256" r:id="rId7"/>
    <p:sldId id="287" r:id="rId8"/>
    <p:sldId id="263" r:id="rId9"/>
    <p:sldId id="264" r:id="rId10"/>
    <p:sldId id="265" r:id="rId11"/>
    <p:sldId id="269" r:id="rId12"/>
    <p:sldId id="270" r:id="rId13"/>
    <p:sldId id="285" r:id="rId14"/>
    <p:sldId id="273" r:id="rId15"/>
    <p:sldId id="274" r:id="rId16"/>
    <p:sldId id="281" r:id="rId17"/>
    <p:sldId id="275" r:id="rId18"/>
    <p:sldId id="282" r:id="rId19"/>
    <p:sldId id="283" r:id="rId20"/>
    <p:sldId id="284" r:id="rId2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9" autoAdjust="0"/>
    <p:restoredTop sz="91274" autoAdjust="0"/>
  </p:normalViewPr>
  <p:slideViewPr>
    <p:cSldViewPr>
      <p:cViewPr varScale="1">
        <p:scale>
          <a:sx n="68" d="100"/>
          <a:sy n="68" d="100"/>
        </p:scale>
        <p:origin x="-1572" y="-102"/>
      </p:cViewPr>
      <p:guideLst>
        <p:guide orient="horz" pos="2160"/>
        <p:guide pos="2880"/>
      </p:guideLst>
    </p:cSldViewPr>
  </p:slideViewPr>
  <p:notesTextViewPr>
    <p:cViewPr>
      <p:scale>
        <a:sx n="1" d="1"/>
        <a:sy n="1" d="1"/>
      </p:scale>
      <p:origin x="0" y="0"/>
    </p:cViewPr>
  </p:notesTextViewPr>
  <p:sorterViewPr>
    <p:cViewPr>
      <p:scale>
        <a:sx n="100" d="100"/>
        <a:sy n="100" d="100"/>
      </p:scale>
      <p:origin x="0" y="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827DA9B2-7C2D-4C38-AB59-5774CCB456AF}" type="datetimeFigureOut">
              <a:rPr lang="en-US" smtClean="0"/>
              <a:t>1/23/2013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1751B536-1B5F-4F43-85E5-C514E1A98454}" type="slidenum">
              <a:rPr lang="en-US" smtClean="0"/>
              <a:t>‹#›</a:t>
            </a:fld>
            <a:endParaRPr lang="en-US"/>
          </a:p>
        </p:txBody>
      </p:sp>
    </p:spTree>
    <p:extLst>
      <p:ext uri="{BB962C8B-B14F-4D97-AF65-F5344CB8AC3E}">
        <p14:creationId xmlns:p14="http://schemas.microsoft.com/office/powerpoint/2010/main" val="196255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view</a:t>
            </a:r>
          </a:p>
          <a:p>
            <a:r>
              <a:rPr lang="en-US" dirty="0" smtClean="0"/>
              <a:t>  0.0001   1.0145</a:t>
            </a:r>
          </a:p>
          <a:p>
            <a:r>
              <a:rPr lang="en-US" dirty="0" smtClean="0"/>
              <a:t>  0.0068   1.0157</a:t>
            </a:r>
          </a:p>
          <a:p>
            <a:r>
              <a:rPr lang="en-US" dirty="0" smtClean="0"/>
              <a:t>  0.0149   1.0158</a:t>
            </a:r>
          </a:p>
          <a:p>
            <a:r>
              <a:rPr lang="en-US" dirty="0" smtClean="0"/>
              <a:t>  0.0197   1.0161</a:t>
            </a:r>
          </a:p>
          <a:p>
            <a:r>
              <a:rPr lang="en-US" dirty="0" smtClean="0"/>
              <a:t>  0.0264   1.0159</a:t>
            </a:r>
          </a:p>
          <a:p>
            <a:r>
              <a:rPr lang="en-US" dirty="0" smtClean="0"/>
              <a:t>  0.0339   1.0164</a:t>
            </a:r>
          </a:p>
          <a:p>
            <a:r>
              <a:rPr lang="en-US" dirty="0" smtClean="0"/>
              <a:t>  0.0423   1.0182</a:t>
            </a:r>
          </a:p>
          <a:p>
            <a:r>
              <a:rPr lang="en-US" dirty="0" smtClean="0"/>
              <a:t>  0.0491   1.0191</a:t>
            </a:r>
          </a:p>
          <a:p>
            <a:r>
              <a:rPr lang="en-US" dirty="0" smtClean="0"/>
              <a:t>  0.0565   1.0180</a:t>
            </a:r>
          </a:p>
          <a:p>
            <a:r>
              <a:rPr lang="en-US" dirty="0" smtClean="0"/>
              <a:t>  0.0638   1.0180</a:t>
            </a:r>
          </a:p>
          <a:p>
            <a:r>
              <a:rPr lang="en-US" dirty="0" smtClean="0"/>
              <a:t>  0.0676   1.0186</a:t>
            </a:r>
          </a:p>
          <a:p>
            <a:r>
              <a:rPr lang="en-US" dirty="0" smtClean="0"/>
              <a:t>  0.0776   1.0177</a:t>
            </a:r>
          </a:p>
          <a:p>
            <a:r>
              <a:rPr lang="en-US" dirty="0" smtClean="0"/>
              <a:t>  0.0830   1.0169</a:t>
            </a:r>
          </a:p>
          <a:p>
            <a:r>
              <a:rPr lang="en-US" dirty="0" smtClean="0"/>
              <a:t>  0.0912   1.0146</a:t>
            </a:r>
          </a:p>
          <a:p>
            <a:r>
              <a:rPr lang="en-US" dirty="0" smtClean="0"/>
              <a:t>  0.1000   1.0118</a:t>
            </a:r>
          </a:p>
          <a:p>
            <a:r>
              <a:rPr lang="en-US" dirty="0" smtClean="0"/>
              <a:t>  0.1084   1.0100</a:t>
            </a:r>
          </a:p>
          <a:p>
            <a:r>
              <a:rPr lang="en-US" dirty="0" smtClean="0"/>
              <a:t>  0.1155   1.0053</a:t>
            </a:r>
          </a:p>
          <a:p>
            <a:r>
              <a:rPr lang="en-US" dirty="0" smtClean="0"/>
              <a:t>  0.1181   1.0024</a:t>
            </a:r>
          </a:p>
          <a:p>
            <a:r>
              <a:rPr lang="en-US" dirty="0" smtClean="0"/>
              <a:t>  0.1236   1.0003</a:t>
            </a:r>
          </a:p>
          <a:p>
            <a:r>
              <a:rPr lang="en-US" dirty="0" smtClean="0"/>
              <a:t>  0.1285   0.9976</a:t>
            </a:r>
          </a:p>
          <a:p>
            <a:r>
              <a:rPr lang="en-US" dirty="0" smtClean="0"/>
              <a:t>  0.1336   0.9924</a:t>
            </a:r>
          </a:p>
          <a:p>
            <a:r>
              <a:rPr lang="en-US" dirty="0" smtClean="0"/>
              <a:t>  0.1391   0.9854</a:t>
            </a:r>
          </a:p>
          <a:p>
            <a:r>
              <a:rPr lang="en-US" dirty="0" smtClean="0"/>
              <a:t>  0.1420   0.9819</a:t>
            </a:r>
          </a:p>
          <a:p>
            <a:r>
              <a:rPr lang="en-US" dirty="0" smtClean="0"/>
              <a:t>  0.1482   0.9789</a:t>
            </a:r>
          </a:p>
          <a:p>
            <a:r>
              <a:rPr lang="en-US" dirty="0" smtClean="0"/>
              <a:t>  0.1543   0.9758</a:t>
            </a:r>
          </a:p>
          <a:p>
            <a:r>
              <a:rPr lang="en-US" dirty="0" smtClean="0"/>
              <a:t>  0.1585   0.9709</a:t>
            </a:r>
          </a:p>
          <a:p>
            <a:r>
              <a:rPr lang="en-US" dirty="0" smtClean="0"/>
              <a:t>  0.1642   0.9662</a:t>
            </a:r>
          </a:p>
          <a:p>
            <a:r>
              <a:rPr lang="en-US" dirty="0" smtClean="0"/>
              <a:t>  0.1709   0.9600</a:t>
            </a:r>
          </a:p>
          <a:p>
            <a:r>
              <a:rPr lang="en-US" dirty="0" smtClean="0"/>
              <a:t>  0.1773   0.9530</a:t>
            </a:r>
          </a:p>
          <a:p>
            <a:r>
              <a:rPr lang="en-US" dirty="0" smtClean="0"/>
              <a:t>  0.1835   0.9500</a:t>
            </a:r>
          </a:p>
          <a:p>
            <a:r>
              <a:rPr lang="en-US" dirty="0" smtClean="0"/>
              <a:t>  0.1889   0.9468</a:t>
            </a:r>
          </a:p>
          <a:p>
            <a:r>
              <a:rPr lang="en-US" dirty="0" smtClean="0"/>
              <a:t>  0.1950   0.9400</a:t>
            </a:r>
          </a:p>
          <a:p>
            <a:r>
              <a:rPr lang="en-US" dirty="0" smtClean="0"/>
              <a:t>  0.1999   0.9343</a:t>
            </a:r>
          </a:p>
          <a:p>
            <a:r>
              <a:rPr lang="en-US" dirty="0" smtClean="0"/>
              <a:t>  0.2023   0.9303</a:t>
            </a:r>
          </a:p>
          <a:p>
            <a:r>
              <a:rPr lang="en-US" dirty="0" smtClean="0"/>
              <a:t>  0.2092   0.9261</a:t>
            </a:r>
          </a:p>
          <a:p>
            <a:r>
              <a:rPr lang="en-US" dirty="0" smtClean="0"/>
              <a:t>  0.2168   0.9239</a:t>
            </a:r>
          </a:p>
          <a:p>
            <a:r>
              <a:rPr lang="en-US" dirty="0" smtClean="0"/>
              <a:t>  0.2253   0.9205</a:t>
            </a:r>
          </a:p>
          <a:p>
            <a:r>
              <a:rPr lang="en-US" dirty="0" smtClean="0"/>
              <a:t>  0.2327   0.9173</a:t>
            </a:r>
          </a:p>
          <a:p>
            <a:r>
              <a:rPr lang="en-US" dirty="0" smtClean="0"/>
              <a:t>  0.2385   0.9114</a:t>
            </a:r>
          </a:p>
          <a:p>
            <a:r>
              <a:rPr lang="en-US" dirty="0" smtClean="0"/>
              <a:t>  0.2422   0.9049</a:t>
            </a:r>
          </a:p>
          <a:p>
            <a:r>
              <a:rPr lang="en-US" dirty="0" smtClean="0"/>
              <a:t>  0.2431   0.9019</a:t>
            </a:r>
          </a:p>
          <a:p>
            <a:r>
              <a:rPr lang="en-US" dirty="0" smtClean="0"/>
              <a:t>  0.2478   0.8989</a:t>
            </a:r>
          </a:p>
          <a:p>
            <a:r>
              <a:rPr lang="en-US" dirty="0" smtClean="0"/>
              <a:t>  0.2504   0.8942</a:t>
            </a:r>
          </a:p>
          <a:p>
            <a:r>
              <a:rPr lang="en-US" dirty="0" smtClean="0"/>
              <a:t>  0.2550   0.8907</a:t>
            </a:r>
          </a:p>
          <a:p>
            <a:r>
              <a:rPr lang="en-US" dirty="0" smtClean="0"/>
              <a:t>  0.2615   0.8878</a:t>
            </a:r>
          </a:p>
          <a:p>
            <a:r>
              <a:rPr lang="en-US" dirty="0" smtClean="0"/>
              <a:t>  0.2684   0.8849</a:t>
            </a:r>
          </a:p>
          <a:p>
            <a:r>
              <a:rPr lang="en-US" dirty="0" smtClean="0"/>
              <a:t>  0.2777   0.8826</a:t>
            </a:r>
          </a:p>
          <a:p>
            <a:r>
              <a:rPr lang="en-US" dirty="0" smtClean="0"/>
              <a:t>  0.2865   0.8804</a:t>
            </a:r>
          </a:p>
          <a:p>
            <a:r>
              <a:rPr lang="en-US" dirty="0" smtClean="0"/>
              <a:t>  0.2968   0.8786</a:t>
            </a:r>
          </a:p>
          <a:p>
            <a:r>
              <a:rPr lang="en-US" dirty="0" smtClean="0"/>
              <a:t>  0.3072   0.8770</a:t>
            </a:r>
          </a:p>
          <a:p>
            <a:r>
              <a:rPr lang="en-US" dirty="0" smtClean="0"/>
              <a:t>  0.3134   0.8768</a:t>
            </a:r>
          </a:p>
          <a:p>
            <a:r>
              <a:rPr lang="en-US" dirty="0" smtClean="0"/>
              <a:t>  0.3239   0.8781</a:t>
            </a:r>
          </a:p>
          <a:p>
            <a:r>
              <a:rPr lang="en-US" dirty="0" smtClean="0"/>
              <a:t>  0.3308   0.8799</a:t>
            </a:r>
          </a:p>
          <a:p>
            <a:r>
              <a:rPr lang="en-US" dirty="0" smtClean="0"/>
              <a:t>  0.3395   0.8789</a:t>
            </a:r>
          </a:p>
          <a:p>
            <a:r>
              <a:rPr lang="en-US" dirty="0" smtClean="0"/>
              <a:t>  0.3428   0.8777</a:t>
            </a:r>
          </a:p>
          <a:p>
            <a:r>
              <a:rPr lang="en-US" dirty="0" smtClean="0"/>
              <a:t>  0.3528   0.8789</a:t>
            </a:r>
          </a:p>
          <a:p>
            <a:r>
              <a:rPr lang="en-US" dirty="0" smtClean="0"/>
              <a:t>  0.3616   0.8796</a:t>
            </a:r>
          </a:p>
          <a:p>
            <a:r>
              <a:rPr lang="en-US" dirty="0" smtClean="0"/>
              <a:t>  0.3701   0.8795</a:t>
            </a:r>
          </a:p>
          <a:p>
            <a:r>
              <a:rPr lang="en-US" dirty="0" smtClean="0"/>
              <a:t>  0.3777   0.8792</a:t>
            </a:r>
          </a:p>
          <a:p>
            <a:r>
              <a:rPr lang="en-US" dirty="0" smtClean="0"/>
              <a:t>  0.3876   0.8796</a:t>
            </a:r>
          </a:p>
          <a:p>
            <a:r>
              <a:rPr lang="en-US" dirty="0" smtClean="0"/>
              <a:t>  0.3947   0.8796</a:t>
            </a:r>
          </a:p>
          <a:p>
            <a:r>
              <a:rPr lang="en-US" dirty="0" smtClean="0"/>
              <a:t>  0.4032   0.8812</a:t>
            </a:r>
          </a:p>
          <a:p>
            <a:r>
              <a:rPr lang="en-US" dirty="0" smtClean="0"/>
              <a:t>  0.4095   0.8827</a:t>
            </a:r>
          </a:p>
          <a:p>
            <a:r>
              <a:rPr lang="en-US" dirty="0" smtClean="0"/>
              <a:t>  0.4193   0.8832</a:t>
            </a:r>
          </a:p>
          <a:p>
            <a:r>
              <a:rPr lang="en-US" dirty="0" smtClean="0"/>
              <a:t>  0.4288   0.8831</a:t>
            </a:r>
          </a:p>
          <a:p>
            <a:r>
              <a:rPr lang="en-US" dirty="0" smtClean="0"/>
              <a:t>  0.4373   0.8854</a:t>
            </a:r>
          </a:p>
          <a:p>
            <a:r>
              <a:rPr lang="en-US" dirty="0" smtClean="0"/>
              <a:t>  0.4468   0.8878</a:t>
            </a:r>
          </a:p>
          <a:p>
            <a:endParaRPr lang="en-US" dirty="0" smtClean="0"/>
          </a:p>
          <a:p>
            <a:r>
              <a:rPr lang="en-US" dirty="0" smtClean="0"/>
              <a:t>  0.4047   0.7966</a:t>
            </a:r>
          </a:p>
          <a:p>
            <a:r>
              <a:rPr lang="en-US" dirty="0" smtClean="0"/>
              <a:t>  0.3985   0.7965</a:t>
            </a:r>
          </a:p>
          <a:p>
            <a:r>
              <a:rPr lang="en-US" dirty="0" smtClean="0"/>
              <a:t>  0.3920   0.7966</a:t>
            </a:r>
          </a:p>
          <a:p>
            <a:r>
              <a:rPr lang="en-US" dirty="0" smtClean="0"/>
              <a:t>  0.3855   0.7961</a:t>
            </a:r>
          </a:p>
          <a:p>
            <a:r>
              <a:rPr lang="en-US" dirty="0" smtClean="0"/>
              <a:t>  0.3800   0.7961</a:t>
            </a:r>
          </a:p>
          <a:p>
            <a:r>
              <a:rPr lang="en-US" dirty="0" smtClean="0"/>
              <a:t>  0.3723   0.7958</a:t>
            </a:r>
          </a:p>
          <a:p>
            <a:r>
              <a:rPr lang="en-US" dirty="0" smtClean="0"/>
              <a:t>  0.3651   0.7943</a:t>
            </a:r>
          </a:p>
          <a:p>
            <a:r>
              <a:rPr lang="en-US" dirty="0" smtClean="0"/>
              <a:t>  0.3581   0.7932</a:t>
            </a:r>
          </a:p>
          <a:p>
            <a:r>
              <a:rPr lang="en-US" dirty="0" smtClean="0"/>
              <a:t>  0.3536   0.7918</a:t>
            </a:r>
          </a:p>
          <a:p>
            <a:r>
              <a:rPr lang="en-US" dirty="0" smtClean="0"/>
              <a:t>  0.3477   0.7923</a:t>
            </a:r>
          </a:p>
          <a:p>
            <a:r>
              <a:rPr lang="en-US" dirty="0" smtClean="0"/>
              <a:t>  0.3420   0.7927</a:t>
            </a:r>
          </a:p>
          <a:p>
            <a:r>
              <a:rPr lang="en-US" dirty="0" smtClean="0"/>
              <a:t>  0.3353   0.7920</a:t>
            </a:r>
          </a:p>
          <a:p>
            <a:r>
              <a:rPr lang="en-US" dirty="0" smtClean="0"/>
              <a:t>  0.3286   0.7884</a:t>
            </a:r>
          </a:p>
          <a:p>
            <a:r>
              <a:rPr lang="en-US" dirty="0" smtClean="0"/>
              <a:t>  0.3254   0.7864</a:t>
            </a:r>
          </a:p>
          <a:p>
            <a:r>
              <a:rPr lang="en-US" dirty="0" smtClean="0"/>
              <a:t>  0.3211   0.7843</a:t>
            </a:r>
          </a:p>
          <a:p>
            <a:r>
              <a:rPr lang="en-US" dirty="0" smtClean="0"/>
              <a:t>  0.3169   0.7831</a:t>
            </a:r>
          </a:p>
          <a:p>
            <a:r>
              <a:rPr lang="en-US" dirty="0" smtClean="0"/>
              <a:t>  0.3116   0.7834</a:t>
            </a:r>
          </a:p>
          <a:p>
            <a:r>
              <a:rPr lang="en-US" dirty="0" smtClean="0"/>
              <a:t>  0.3077   0.7838</a:t>
            </a:r>
          </a:p>
          <a:p>
            <a:r>
              <a:rPr lang="en-US" dirty="0" smtClean="0"/>
              <a:t>  0.3027   0.7849</a:t>
            </a:r>
          </a:p>
          <a:p>
            <a:r>
              <a:rPr lang="en-US" dirty="0" smtClean="0"/>
              <a:t>  0.2977   0.7858</a:t>
            </a:r>
          </a:p>
          <a:p>
            <a:r>
              <a:rPr lang="en-US" dirty="0" smtClean="0"/>
              <a:t>  0.2934   0.7868</a:t>
            </a:r>
          </a:p>
          <a:p>
            <a:r>
              <a:rPr lang="en-US" dirty="0" smtClean="0"/>
              <a:t>  0.2899   0.7850</a:t>
            </a:r>
          </a:p>
          <a:p>
            <a:r>
              <a:rPr lang="en-US" dirty="0" smtClean="0"/>
              <a:t>  0.2864   0.7830</a:t>
            </a:r>
          </a:p>
          <a:p>
            <a:r>
              <a:rPr lang="en-US" dirty="0" smtClean="0"/>
              <a:t>  0.2838   0.7826</a:t>
            </a:r>
          </a:p>
          <a:p>
            <a:r>
              <a:rPr lang="en-US" dirty="0" smtClean="0"/>
              <a:t>  0.2791   0.7826</a:t>
            </a:r>
          </a:p>
          <a:p>
            <a:r>
              <a:rPr lang="en-US" dirty="0" smtClean="0"/>
              <a:t>  0.2762   0.7826</a:t>
            </a:r>
          </a:p>
          <a:p>
            <a:r>
              <a:rPr lang="en-US" dirty="0" smtClean="0"/>
              <a:t>  0.2739   0.7804</a:t>
            </a:r>
          </a:p>
          <a:p>
            <a:r>
              <a:rPr lang="en-US" dirty="0" smtClean="0"/>
              <a:t>  0.2674   0.7762</a:t>
            </a:r>
          </a:p>
          <a:p>
            <a:r>
              <a:rPr lang="en-US" dirty="0" smtClean="0"/>
              <a:t>  0.2626   0.7728</a:t>
            </a:r>
          </a:p>
          <a:p>
            <a:r>
              <a:rPr lang="en-US" dirty="0" smtClean="0"/>
              <a:t>  0.2568   0.7707</a:t>
            </a:r>
          </a:p>
          <a:p>
            <a:r>
              <a:rPr lang="en-US" dirty="0" smtClean="0"/>
              <a:t>  0.2507   0.7673</a:t>
            </a:r>
          </a:p>
          <a:p>
            <a:r>
              <a:rPr lang="en-US" dirty="0" smtClean="0"/>
              <a:t>  0.2435   0.7646</a:t>
            </a:r>
          </a:p>
          <a:p>
            <a:r>
              <a:rPr lang="en-US" dirty="0" smtClean="0"/>
              <a:t>  0.2351   0.7643</a:t>
            </a:r>
          </a:p>
          <a:p>
            <a:r>
              <a:rPr lang="en-US" dirty="0" smtClean="0"/>
              <a:t>  0.2262   0.7635</a:t>
            </a:r>
          </a:p>
          <a:p>
            <a:r>
              <a:rPr lang="en-US" dirty="0" smtClean="0"/>
              <a:t>  0.2165   0.7647</a:t>
            </a:r>
          </a:p>
          <a:p>
            <a:r>
              <a:rPr lang="en-US" dirty="0" smtClean="0"/>
              <a:t>  0.2086   0.7668</a:t>
            </a:r>
          </a:p>
          <a:p>
            <a:r>
              <a:rPr lang="en-US" dirty="0" smtClean="0"/>
              <a:t>  0.2035   0.7691</a:t>
            </a:r>
          </a:p>
          <a:p>
            <a:r>
              <a:rPr lang="en-US" dirty="0" smtClean="0"/>
              <a:t>  0.1999   0.7749</a:t>
            </a:r>
          </a:p>
          <a:p>
            <a:r>
              <a:rPr lang="en-US" dirty="0" smtClean="0"/>
              <a:t>  0.1945   0.7786</a:t>
            </a:r>
          </a:p>
          <a:p>
            <a:r>
              <a:rPr lang="en-US" dirty="0" smtClean="0"/>
              <a:t>  0.1870   0.7816</a:t>
            </a:r>
          </a:p>
          <a:p>
            <a:r>
              <a:rPr lang="en-US" dirty="0" smtClean="0"/>
              <a:t>  0.1800   0.7843</a:t>
            </a:r>
          </a:p>
          <a:p>
            <a:r>
              <a:rPr lang="en-US" dirty="0" smtClean="0"/>
              <a:t>  0.1714   0.7882</a:t>
            </a:r>
          </a:p>
          <a:p>
            <a:r>
              <a:rPr lang="en-US" dirty="0" smtClean="0"/>
              <a:t>  0.1659   0.7926</a:t>
            </a:r>
          </a:p>
          <a:p>
            <a:r>
              <a:rPr lang="en-US" dirty="0" smtClean="0"/>
              <a:t>  0.1586   0.7973</a:t>
            </a:r>
          </a:p>
          <a:p>
            <a:r>
              <a:rPr lang="en-US" dirty="0" smtClean="0"/>
              <a:t>  0.1519   0.8016</a:t>
            </a:r>
          </a:p>
          <a:p>
            <a:r>
              <a:rPr lang="en-US" dirty="0" smtClean="0"/>
              <a:t>  0.1441   0.8049</a:t>
            </a:r>
          </a:p>
          <a:p>
            <a:r>
              <a:rPr lang="en-US" dirty="0" smtClean="0"/>
              <a:t>  0.1376   0.8078</a:t>
            </a:r>
          </a:p>
          <a:p>
            <a:r>
              <a:rPr lang="en-US" dirty="0" smtClean="0"/>
              <a:t>  0.1293   0.8107</a:t>
            </a:r>
          </a:p>
          <a:p>
            <a:r>
              <a:rPr lang="en-US" dirty="0" smtClean="0"/>
              <a:t>  0.1184   0.8134</a:t>
            </a:r>
          </a:p>
          <a:p>
            <a:r>
              <a:rPr lang="en-US" dirty="0" smtClean="0"/>
              <a:t>  0.1097   0.8153</a:t>
            </a:r>
          </a:p>
          <a:p>
            <a:r>
              <a:rPr lang="en-US" dirty="0" smtClean="0"/>
              <a:t>  0.1020   0.8166</a:t>
            </a:r>
          </a:p>
          <a:p>
            <a:r>
              <a:rPr lang="en-US" dirty="0" smtClean="0"/>
              <a:t>  0.0942   0.8172</a:t>
            </a:r>
          </a:p>
          <a:p>
            <a:r>
              <a:rPr lang="en-US" dirty="0" smtClean="0"/>
              <a:t>  0.0847   0.8176</a:t>
            </a:r>
          </a:p>
          <a:p>
            <a:r>
              <a:rPr lang="en-US" dirty="0" smtClean="0"/>
              <a:t>  0.0769   0.8193</a:t>
            </a:r>
          </a:p>
          <a:p>
            <a:r>
              <a:rPr lang="en-US" dirty="0" smtClean="0"/>
              <a:t>  0.0672   0.8201</a:t>
            </a:r>
          </a:p>
          <a:p>
            <a:r>
              <a:rPr lang="en-US" dirty="0" smtClean="0"/>
              <a:t>  0.0595   0.8228</a:t>
            </a:r>
          </a:p>
          <a:p>
            <a:r>
              <a:rPr lang="en-US" dirty="0" smtClean="0"/>
              <a:t>  0.0514   0.8216</a:t>
            </a:r>
          </a:p>
          <a:p>
            <a:r>
              <a:rPr lang="en-US" dirty="0" smtClean="0"/>
              <a:t>  0.0457   0.8208</a:t>
            </a:r>
          </a:p>
          <a:p>
            <a:r>
              <a:rPr lang="en-US" dirty="0" smtClean="0"/>
              <a:t>  0.0408   0.8236</a:t>
            </a:r>
          </a:p>
          <a:p>
            <a:r>
              <a:rPr lang="en-US" dirty="0" smtClean="0"/>
              <a:t>  0.0338   0.8266</a:t>
            </a:r>
          </a:p>
          <a:p>
            <a:r>
              <a:rPr lang="en-US" dirty="0" smtClean="0"/>
              <a:t>  0.0291   0.8284</a:t>
            </a:r>
          </a:p>
          <a:p>
            <a:r>
              <a:rPr lang="en-US" dirty="0" smtClean="0"/>
              <a:t>  0.0199   0.8291</a:t>
            </a:r>
          </a:p>
          <a:p>
            <a:endParaRPr lang="en-US" dirty="0" smtClean="0"/>
          </a:p>
          <a:p>
            <a:r>
              <a:rPr lang="en-US" dirty="0" smtClean="0"/>
              <a:t>  0.0170   0.8577</a:t>
            </a:r>
          </a:p>
          <a:p>
            <a:r>
              <a:rPr lang="en-US" dirty="0" smtClean="0"/>
              <a:t>  0.0212   0.8574</a:t>
            </a:r>
          </a:p>
          <a:p>
            <a:r>
              <a:rPr lang="en-US" dirty="0" smtClean="0"/>
              <a:t>  0.0278   0.8569</a:t>
            </a:r>
          </a:p>
          <a:p>
            <a:r>
              <a:rPr lang="en-US" dirty="0" smtClean="0"/>
              <a:t>  0.0358   0.8608</a:t>
            </a:r>
          </a:p>
          <a:p>
            <a:r>
              <a:rPr lang="en-US" dirty="0" smtClean="0"/>
              <a:t>  0.0459   0.8615</a:t>
            </a:r>
          </a:p>
          <a:p>
            <a:r>
              <a:rPr lang="en-US" dirty="0" smtClean="0"/>
              <a:t>  0.0530   0.8605</a:t>
            </a:r>
          </a:p>
          <a:p>
            <a:r>
              <a:rPr lang="en-US" dirty="0" smtClean="0"/>
              <a:t>  0.0630   0.8591</a:t>
            </a:r>
          </a:p>
          <a:p>
            <a:r>
              <a:rPr lang="en-US" dirty="0" smtClean="0"/>
              <a:t>  0.0726   0.8601</a:t>
            </a:r>
          </a:p>
          <a:p>
            <a:r>
              <a:rPr lang="en-US" dirty="0" smtClean="0"/>
              <a:t>  0.0808   0.8641</a:t>
            </a:r>
          </a:p>
          <a:p>
            <a:r>
              <a:rPr lang="en-US" dirty="0" smtClean="0"/>
              <a:t>  0.0884   0.8705</a:t>
            </a:r>
          </a:p>
          <a:p>
            <a:r>
              <a:rPr lang="en-US" dirty="0" smtClean="0"/>
              <a:t>  0.0953   0.8736</a:t>
            </a:r>
          </a:p>
          <a:p>
            <a:r>
              <a:rPr lang="en-US" dirty="0" smtClean="0"/>
              <a:t>  0.1012   0.8759</a:t>
            </a:r>
          </a:p>
          <a:p>
            <a:r>
              <a:rPr lang="en-US" dirty="0" smtClean="0"/>
              <a:t>  0.1061   0.8820</a:t>
            </a:r>
          </a:p>
          <a:p>
            <a:r>
              <a:rPr lang="en-US" dirty="0" smtClean="0"/>
              <a:t>  0.1100   0.8908</a:t>
            </a:r>
          </a:p>
          <a:p>
            <a:r>
              <a:rPr lang="en-US" dirty="0" smtClean="0"/>
              <a:t>  0.1105   0.8977</a:t>
            </a:r>
          </a:p>
          <a:p>
            <a:r>
              <a:rPr lang="en-US" dirty="0" smtClean="0"/>
              <a:t>  0.1100   0.9073</a:t>
            </a:r>
          </a:p>
          <a:p>
            <a:r>
              <a:rPr lang="en-US" dirty="0" smtClean="0"/>
              <a:t>  0.1101   0.9118</a:t>
            </a:r>
          </a:p>
          <a:p>
            <a:r>
              <a:rPr lang="en-US" dirty="0" smtClean="0"/>
              <a:t>  0.1111   0.9166</a:t>
            </a:r>
          </a:p>
          <a:p>
            <a:r>
              <a:rPr lang="en-US" dirty="0" smtClean="0"/>
              <a:t>  0.1123   0.9216</a:t>
            </a:r>
          </a:p>
          <a:p>
            <a:r>
              <a:rPr lang="en-US" dirty="0" smtClean="0"/>
              <a:t>  0.1124   0.9236</a:t>
            </a:r>
          </a:p>
          <a:p>
            <a:r>
              <a:rPr lang="en-US" dirty="0" smtClean="0"/>
              <a:t>  0.1100   0.9304</a:t>
            </a:r>
          </a:p>
          <a:p>
            <a:r>
              <a:rPr lang="en-US" dirty="0" smtClean="0"/>
              <a:t>  0.1073   0.9380</a:t>
            </a:r>
          </a:p>
          <a:p>
            <a:r>
              <a:rPr lang="en-US" dirty="0" smtClean="0"/>
              <a:t>  0.1026   0.9464</a:t>
            </a:r>
          </a:p>
          <a:p>
            <a:r>
              <a:rPr lang="en-US" dirty="0" smtClean="0"/>
              <a:t>  0.0997   0.9524</a:t>
            </a:r>
          </a:p>
          <a:p>
            <a:r>
              <a:rPr lang="en-US" dirty="0" smtClean="0"/>
              <a:t>  0.0962   0.9597</a:t>
            </a:r>
          </a:p>
          <a:p>
            <a:r>
              <a:rPr lang="en-US" dirty="0" smtClean="0"/>
              <a:t>  0.0924   0.9673</a:t>
            </a:r>
          </a:p>
          <a:p>
            <a:r>
              <a:rPr lang="en-US" dirty="0" smtClean="0"/>
              <a:t>  0.0839   0.9769</a:t>
            </a:r>
          </a:p>
          <a:p>
            <a:r>
              <a:rPr lang="en-US" dirty="0" smtClean="0"/>
              <a:t>  0.0777   0.9828</a:t>
            </a:r>
          </a:p>
          <a:p>
            <a:r>
              <a:rPr lang="en-US" dirty="0" smtClean="0"/>
              <a:t>  0.0693   0.9870</a:t>
            </a:r>
          </a:p>
          <a:p>
            <a:r>
              <a:rPr lang="en-US" dirty="0" smtClean="0"/>
              <a:t>  0.0624   0.9920</a:t>
            </a:r>
          </a:p>
          <a:p>
            <a:r>
              <a:rPr lang="en-US" dirty="0" smtClean="0"/>
              <a:t>  0.0541   0.9959</a:t>
            </a:r>
          </a:p>
          <a:p>
            <a:r>
              <a:rPr lang="en-US" dirty="0" smtClean="0"/>
              <a:t>  0.0485   0.9988</a:t>
            </a:r>
          </a:p>
          <a:p>
            <a:r>
              <a:rPr lang="en-US" dirty="0" smtClean="0"/>
              <a:t>  0.0411   1.0011</a:t>
            </a:r>
          </a:p>
          <a:p>
            <a:r>
              <a:rPr lang="en-US" dirty="0" smtClean="0"/>
              <a:t>  0.0343   1.0028</a:t>
            </a:r>
          </a:p>
          <a:p>
            <a:r>
              <a:rPr lang="en-US" dirty="0" smtClean="0"/>
              <a:t>  0.0273   1.0065</a:t>
            </a:r>
          </a:p>
          <a:p>
            <a:r>
              <a:rPr lang="en-US" dirty="0" smtClean="0"/>
              <a:t>  0.0212   1.0084</a:t>
            </a:r>
          </a:p>
          <a:p>
            <a:r>
              <a:rPr lang="en-US" dirty="0" smtClean="0"/>
              <a:t>  0.0168   1.0095</a:t>
            </a:r>
          </a:p>
          <a:p>
            <a:r>
              <a:rPr lang="en-US" dirty="0" smtClean="0"/>
              <a:t>  0.0099   1.0114</a:t>
            </a:r>
          </a:p>
          <a:p>
            <a:r>
              <a:rPr lang="en-US" dirty="0" smtClean="0"/>
              <a:t>  0.0042   1.0126</a:t>
            </a:r>
          </a:p>
          <a:p>
            <a:r>
              <a:rPr lang="en-US" dirty="0" smtClean="0"/>
              <a:t> -0.0001   1.0124</a:t>
            </a:r>
          </a:p>
          <a:p>
            <a:r>
              <a:rPr lang="en-US" dirty="0" smtClean="0"/>
              <a:t>density profile</a:t>
            </a:r>
          </a:p>
          <a:p>
            <a:r>
              <a:rPr lang="en-US" dirty="0" smtClean="0"/>
              <a:t>17.3 0.0</a:t>
            </a:r>
          </a:p>
          <a:p>
            <a:r>
              <a:rPr lang="en-US" smtClean="0"/>
              <a:t>25.2 1.0</a:t>
            </a:r>
          </a:p>
        </p:txBody>
      </p:sp>
      <p:sp>
        <p:nvSpPr>
          <p:cNvPr id="4" name="Slide Number Placeholder 3"/>
          <p:cNvSpPr>
            <a:spLocks noGrp="1"/>
          </p:cNvSpPr>
          <p:nvPr>
            <p:ph type="sldNum" sz="quarter" idx="10"/>
          </p:nvPr>
        </p:nvSpPr>
        <p:spPr/>
        <p:txBody>
          <a:bodyPr/>
          <a:lstStyle/>
          <a:p>
            <a:fld id="{1751B536-1B5F-4F43-85E5-C514E1A98454}" type="slidenum">
              <a:rPr lang="en-US" smtClean="0"/>
              <a:t>7</a:t>
            </a:fld>
            <a:endParaRPr lang="en-US"/>
          </a:p>
        </p:txBody>
      </p:sp>
    </p:spTree>
    <p:extLst>
      <p:ext uri="{BB962C8B-B14F-4D97-AF65-F5344CB8AC3E}">
        <p14:creationId xmlns:p14="http://schemas.microsoft.com/office/powerpoint/2010/main" val="211980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B62AF-479C-4CF5-93C7-3D81F6198FE8}" type="slidenum">
              <a:rPr lang="en-US"/>
              <a:pPr/>
              <a:t>15</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t>How a few plumes appear when modeled with an experimental version of VP. This capability (of plotting plumes in context of their relative location to each other) is not available in Plumes60.exe.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CE6D5-86A9-45E0-B76C-C15F527C609B}" type="slidenum">
              <a:rPr lang="en-US"/>
              <a:pPr/>
              <a:t>17</a:t>
            </a:fld>
            <a:endParaRPr lang="en-US"/>
          </a:p>
        </p:txBody>
      </p:sp>
      <p:sp>
        <p:nvSpPr>
          <p:cNvPr id="38914" name="Rectangle 2"/>
          <p:cNvSpPr>
            <a:spLocks noGrp="1" noRot="1" noChangeAspect="1" noChangeArrowheads="1" noTextEdit="1"/>
          </p:cNvSpPr>
          <p:nvPr>
            <p:ph type="sldImg"/>
          </p:nvPr>
        </p:nvSpPr>
        <p:spPr>
          <a:xfrm>
            <a:off x="1208088" y="704850"/>
            <a:ext cx="4691062" cy="3517900"/>
          </a:xfrm>
          <a:ln/>
        </p:spPr>
      </p:sp>
      <p:sp>
        <p:nvSpPr>
          <p:cNvPr id="38915" name="Rectangle 3"/>
          <p:cNvSpPr>
            <a:spLocks noGrp="1" noChangeArrowheads="1"/>
          </p:cNvSpPr>
          <p:nvPr>
            <p:ph type="body" idx="1"/>
          </p:nvPr>
        </p:nvSpPr>
        <p:spPr>
          <a:xfrm>
            <a:off x="946997" y="4457897"/>
            <a:ext cx="5208482" cy="4226443"/>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AA0D3-7491-47EE-973E-46AB7F5C8AD7}" type="slidenum">
              <a:rPr lang="en-US"/>
              <a:pPr/>
              <a:t>19</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a:t>These 3-dimensional plume predictions are from a Lagrangian model that led to the development of the Visual Plumes UM3 model. Note the time averaging implicit in comparing such simulations to actual plumes. The red circles depict regions affected by the mathematical overlap artifact, an anomaly that affects both Lagrangian and Eulerian integral flux formulations, leading to modeling uncertainty.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C91356-B96E-4D26-B3F8-0FB9D8D892D8}" type="datetime1">
              <a:rPr lang="en-US" smtClean="0"/>
              <a:t>1/23/2013</a:t>
            </a:fld>
            <a:endParaRPr lang="en-US"/>
          </a:p>
        </p:txBody>
      </p:sp>
      <p:sp>
        <p:nvSpPr>
          <p:cNvPr id="5" name="Footer Placeholder 4"/>
          <p:cNvSpPr>
            <a:spLocks noGrp="1"/>
          </p:cNvSpPr>
          <p:nvPr>
            <p:ph type="ftr" sz="quarter" idx="11"/>
          </p:nvPr>
        </p:nvSpPr>
        <p:spPr/>
        <p:txBody>
          <a:bodyPr/>
          <a:lstStyle/>
          <a:p>
            <a:r>
              <a:rPr lang="en-US" smtClean="0"/>
              <a:t>User exercises VP demo.pptx</a:t>
            </a:r>
            <a:endParaRPr lang="en-US"/>
          </a:p>
        </p:txBody>
      </p:sp>
      <p:sp>
        <p:nvSpPr>
          <p:cNvPr id="6" name="Slide Number Placeholder 5"/>
          <p:cNvSpPr>
            <a:spLocks noGrp="1"/>
          </p:cNvSpPr>
          <p:nvPr>
            <p:ph type="sldNum" sz="quarter" idx="12"/>
          </p:nvPr>
        </p:nvSpPr>
        <p:spPr/>
        <p:txBody>
          <a:bodyPr/>
          <a:lstStyle/>
          <a:p>
            <a:fld id="{DA1307EE-84D3-4009-B145-07C37344CCB6}" type="slidenum">
              <a:rPr lang="en-US" smtClean="0"/>
              <a:t>‹#›</a:t>
            </a:fld>
            <a:endParaRPr lang="en-US"/>
          </a:p>
        </p:txBody>
      </p:sp>
    </p:spTree>
    <p:extLst>
      <p:ext uri="{BB962C8B-B14F-4D97-AF65-F5344CB8AC3E}">
        <p14:creationId xmlns:p14="http://schemas.microsoft.com/office/powerpoint/2010/main" val="297742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DC00F-5FDE-489C-A5B5-585DCDD10024}" type="datetime1">
              <a:rPr lang="en-US" smtClean="0"/>
              <a:t>1/23/2013</a:t>
            </a:fld>
            <a:endParaRPr lang="en-US"/>
          </a:p>
        </p:txBody>
      </p:sp>
      <p:sp>
        <p:nvSpPr>
          <p:cNvPr id="5" name="Footer Placeholder 4"/>
          <p:cNvSpPr>
            <a:spLocks noGrp="1"/>
          </p:cNvSpPr>
          <p:nvPr>
            <p:ph type="ftr" sz="quarter" idx="11"/>
          </p:nvPr>
        </p:nvSpPr>
        <p:spPr/>
        <p:txBody>
          <a:bodyPr/>
          <a:lstStyle/>
          <a:p>
            <a:r>
              <a:rPr lang="en-US" smtClean="0"/>
              <a:t>User exercises VP demo.pptx</a:t>
            </a:r>
            <a:endParaRPr lang="en-US"/>
          </a:p>
        </p:txBody>
      </p:sp>
      <p:sp>
        <p:nvSpPr>
          <p:cNvPr id="6" name="Slide Number Placeholder 5"/>
          <p:cNvSpPr>
            <a:spLocks noGrp="1"/>
          </p:cNvSpPr>
          <p:nvPr>
            <p:ph type="sldNum" sz="quarter" idx="12"/>
          </p:nvPr>
        </p:nvSpPr>
        <p:spPr/>
        <p:txBody>
          <a:bodyPr/>
          <a:lstStyle/>
          <a:p>
            <a:fld id="{DA1307EE-84D3-4009-B145-07C37344CCB6}" type="slidenum">
              <a:rPr lang="en-US" smtClean="0"/>
              <a:t>‹#›</a:t>
            </a:fld>
            <a:endParaRPr lang="en-US"/>
          </a:p>
        </p:txBody>
      </p:sp>
    </p:spTree>
    <p:extLst>
      <p:ext uri="{BB962C8B-B14F-4D97-AF65-F5344CB8AC3E}">
        <p14:creationId xmlns:p14="http://schemas.microsoft.com/office/powerpoint/2010/main" val="24184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39E3E-2A64-4C3D-B938-982E97A25B93}" type="datetime1">
              <a:rPr lang="en-US" smtClean="0"/>
              <a:t>1/23/2013</a:t>
            </a:fld>
            <a:endParaRPr lang="en-US"/>
          </a:p>
        </p:txBody>
      </p:sp>
      <p:sp>
        <p:nvSpPr>
          <p:cNvPr id="5" name="Footer Placeholder 4"/>
          <p:cNvSpPr>
            <a:spLocks noGrp="1"/>
          </p:cNvSpPr>
          <p:nvPr>
            <p:ph type="ftr" sz="quarter" idx="11"/>
          </p:nvPr>
        </p:nvSpPr>
        <p:spPr/>
        <p:txBody>
          <a:bodyPr/>
          <a:lstStyle/>
          <a:p>
            <a:r>
              <a:rPr lang="en-US" smtClean="0"/>
              <a:t>User exercises VP demo.pptx</a:t>
            </a:r>
            <a:endParaRPr lang="en-US"/>
          </a:p>
        </p:txBody>
      </p:sp>
      <p:sp>
        <p:nvSpPr>
          <p:cNvPr id="6" name="Slide Number Placeholder 5"/>
          <p:cNvSpPr>
            <a:spLocks noGrp="1"/>
          </p:cNvSpPr>
          <p:nvPr>
            <p:ph type="sldNum" sz="quarter" idx="12"/>
          </p:nvPr>
        </p:nvSpPr>
        <p:spPr/>
        <p:txBody>
          <a:bodyPr/>
          <a:lstStyle/>
          <a:p>
            <a:fld id="{DA1307EE-84D3-4009-B145-07C37344CCB6}" type="slidenum">
              <a:rPr lang="en-US" smtClean="0"/>
              <a:t>‹#›</a:t>
            </a:fld>
            <a:endParaRPr lang="en-US"/>
          </a:p>
        </p:txBody>
      </p:sp>
    </p:spTree>
    <p:extLst>
      <p:ext uri="{BB962C8B-B14F-4D97-AF65-F5344CB8AC3E}">
        <p14:creationId xmlns:p14="http://schemas.microsoft.com/office/powerpoint/2010/main" val="1579120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t>30-31 Aug 07</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t>Calif. SWRCB</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A261357-5C4D-474F-961D-6EAD92276C9D}" type="slidenum">
              <a:rPr lang="en-US"/>
              <a:pPr/>
              <a:t>‹#›</a:t>
            </a:fld>
            <a:endParaRPr lang="en-US"/>
          </a:p>
        </p:txBody>
      </p:sp>
    </p:spTree>
    <p:extLst>
      <p:ext uri="{BB962C8B-B14F-4D97-AF65-F5344CB8AC3E}">
        <p14:creationId xmlns:p14="http://schemas.microsoft.com/office/powerpoint/2010/main" val="21878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0E506-DFCA-448A-95DA-B9D7D0A27690}" type="datetime1">
              <a:rPr lang="en-US" smtClean="0"/>
              <a:t>1/23/2013</a:t>
            </a:fld>
            <a:endParaRPr lang="en-US"/>
          </a:p>
        </p:txBody>
      </p:sp>
      <p:sp>
        <p:nvSpPr>
          <p:cNvPr id="5" name="Footer Placeholder 4"/>
          <p:cNvSpPr>
            <a:spLocks noGrp="1"/>
          </p:cNvSpPr>
          <p:nvPr>
            <p:ph type="ftr" sz="quarter" idx="11"/>
          </p:nvPr>
        </p:nvSpPr>
        <p:spPr/>
        <p:txBody>
          <a:bodyPr/>
          <a:lstStyle/>
          <a:p>
            <a:r>
              <a:rPr lang="en-US" smtClean="0"/>
              <a:t>User exercises VP demo.pptx</a:t>
            </a:r>
            <a:endParaRPr lang="en-US"/>
          </a:p>
        </p:txBody>
      </p:sp>
      <p:sp>
        <p:nvSpPr>
          <p:cNvPr id="6" name="Slide Number Placeholder 5"/>
          <p:cNvSpPr>
            <a:spLocks noGrp="1"/>
          </p:cNvSpPr>
          <p:nvPr>
            <p:ph type="sldNum" sz="quarter" idx="12"/>
          </p:nvPr>
        </p:nvSpPr>
        <p:spPr/>
        <p:txBody>
          <a:bodyPr/>
          <a:lstStyle/>
          <a:p>
            <a:fld id="{DA1307EE-84D3-4009-B145-07C37344CCB6}" type="slidenum">
              <a:rPr lang="en-US" smtClean="0"/>
              <a:t>‹#›</a:t>
            </a:fld>
            <a:endParaRPr lang="en-US"/>
          </a:p>
        </p:txBody>
      </p:sp>
    </p:spTree>
    <p:extLst>
      <p:ext uri="{BB962C8B-B14F-4D97-AF65-F5344CB8AC3E}">
        <p14:creationId xmlns:p14="http://schemas.microsoft.com/office/powerpoint/2010/main" val="34250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4895C-C0CB-49EE-8EE8-FEB03FAC2315}" type="datetime1">
              <a:rPr lang="en-US" smtClean="0"/>
              <a:t>1/23/2013</a:t>
            </a:fld>
            <a:endParaRPr lang="en-US"/>
          </a:p>
        </p:txBody>
      </p:sp>
      <p:sp>
        <p:nvSpPr>
          <p:cNvPr id="5" name="Footer Placeholder 4"/>
          <p:cNvSpPr>
            <a:spLocks noGrp="1"/>
          </p:cNvSpPr>
          <p:nvPr>
            <p:ph type="ftr" sz="quarter" idx="11"/>
          </p:nvPr>
        </p:nvSpPr>
        <p:spPr/>
        <p:txBody>
          <a:bodyPr/>
          <a:lstStyle/>
          <a:p>
            <a:r>
              <a:rPr lang="en-US" smtClean="0"/>
              <a:t>User exercises VP demo.pptx</a:t>
            </a:r>
            <a:endParaRPr lang="en-US"/>
          </a:p>
        </p:txBody>
      </p:sp>
      <p:sp>
        <p:nvSpPr>
          <p:cNvPr id="6" name="Slide Number Placeholder 5"/>
          <p:cNvSpPr>
            <a:spLocks noGrp="1"/>
          </p:cNvSpPr>
          <p:nvPr>
            <p:ph type="sldNum" sz="quarter" idx="12"/>
          </p:nvPr>
        </p:nvSpPr>
        <p:spPr/>
        <p:txBody>
          <a:bodyPr/>
          <a:lstStyle/>
          <a:p>
            <a:fld id="{DA1307EE-84D3-4009-B145-07C37344CCB6}" type="slidenum">
              <a:rPr lang="en-US" smtClean="0"/>
              <a:t>‹#›</a:t>
            </a:fld>
            <a:endParaRPr lang="en-US"/>
          </a:p>
        </p:txBody>
      </p:sp>
    </p:spTree>
    <p:extLst>
      <p:ext uri="{BB962C8B-B14F-4D97-AF65-F5344CB8AC3E}">
        <p14:creationId xmlns:p14="http://schemas.microsoft.com/office/powerpoint/2010/main" val="183199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D07495-D1C0-4C68-A879-669F05057CB3}" type="datetime1">
              <a:rPr lang="en-US" smtClean="0"/>
              <a:t>1/23/2013</a:t>
            </a:fld>
            <a:endParaRPr lang="en-US"/>
          </a:p>
        </p:txBody>
      </p:sp>
      <p:sp>
        <p:nvSpPr>
          <p:cNvPr id="6" name="Footer Placeholder 5"/>
          <p:cNvSpPr>
            <a:spLocks noGrp="1"/>
          </p:cNvSpPr>
          <p:nvPr>
            <p:ph type="ftr" sz="quarter" idx="11"/>
          </p:nvPr>
        </p:nvSpPr>
        <p:spPr/>
        <p:txBody>
          <a:bodyPr/>
          <a:lstStyle/>
          <a:p>
            <a:r>
              <a:rPr lang="en-US" smtClean="0"/>
              <a:t>User exercises VP demo.pptx</a:t>
            </a:r>
            <a:endParaRPr lang="en-US"/>
          </a:p>
        </p:txBody>
      </p:sp>
      <p:sp>
        <p:nvSpPr>
          <p:cNvPr id="7" name="Slide Number Placeholder 6"/>
          <p:cNvSpPr>
            <a:spLocks noGrp="1"/>
          </p:cNvSpPr>
          <p:nvPr>
            <p:ph type="sldNum" sz="quarter" idx="12"/>
          </p:nvPr>
        </p:nvSpPr>
        <p:spPr/>
        <p:txBody>
          <a:bodyPr/>
          <a:lstStyle/>
          <a:p>
            <a:fld id="{DA1307EE-84D3-4009-B145-07C37344CCB6}" type="slidenum">
              <a:rPr lang="en-US" smtClean="0"/>
              <a:t>‹#›</a:t>
            </a:fld>
            <a:endParaRPr lang="en-US"/>
          </a:p>
        </p:txBody>
      </p:sp>
    </p:spTree>
    <p:extLst>
      <p:ext uri="{BB962C8B-B14F-4D97-AF65-F5344CB8AC3E}">
        <p14:creationId xmlns:p14="http://schemas.microsoft.com/office/powerpoint/2010/main" val="144247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885ECA-26F2-46F3-BE13-871077E91B48}" type="datetime1">
              <a:rPr lang="en-US" smtClean="0"/>
              <a:t>1/23/2013</a:t>
            </a:fld>
            <a:endParaRPr lang="en-US"/>
          </a:p>
        </p:txBody>
      </p:sp>
      <p:sp>
        <p:nvSpPr>
          <p:cNvPr id="8" name="Footer Placeholder 7"/>
          <p:cNvSpPr>
            <a:spLocks noGrp="1"/>
          </p:cNvSpPr>
          <p:nvPr>
            <p:ph type="ftr" sz="quarter" idx="11"/>
          </p:nvPr>
        </p:nvSpPr>
        <p:spPr/>
        <p:txBody>
          <a:bodyPr/>
          <a:lstStyle/>
          <a:p>
            <a:r>
              <a:rPr lang="en-US" smtClean="0"/>
              <a:t>User exercises VP demo.pptx</a:t>
            </a:r>
            <a:endParaRPr lang="en-US"/>
          </a:p>
        </p:txBody>
      </p:sp>
      <p:sp>
        <p:nvSpPr>
          <p:cNvPr id="9" name="Slide Number Placeholder 8"/>
          <p:cNvSpPr>
            <a:spLocks noGrp="1"/>
          </p:cNvSpPr>
          <p:nvPr>
            <p:ph type="sldNum" sz="quarter" idx="12"/>
          </p:nvPr>
        </p:nvSpPr>
        <p:spPr/>
        <p:txBody>
          <a:bodyPr/>
          <a:lstStyle/>
          <a:p>
            <a:fld id="{DA1307EE-84D3-4009-B145-07C37344CCB6}" type="slidenum">
              <a:rPr lang="en-US" smtClean="0"/>
              <a:t>‹#›</a:t>
            </a:fld>
            <a:endParaRPr lang="en-US"/>
          </a:p>
        </p:txBody>
      </p:sp>
    </p:spTree>
    <p:extLst>
      <p:ext uri="{BB962C8B-B14F-4D97-AF65-F5344CB8AC3E}">
        <p14:creationId xmlns:p14="http://schemas.microsoft.com/office/powerpoint/2010/main" val="151509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76DE64-045E-43A6-9EAE-549E5E8F06E9}" type="datetime1">
              <a:rPr lang="en-US" smtClean="0"/>
              <a:t>1/23/2013</a:t>
            </a:fld>
            <a:endParaRPr lang="en-US"/>
          </a:p>
        </p:txBody>
      </p:sp>
      <p:sp>
        <p:nvSpPr>
          <p:cNvPr id="4" name="Footer Placeholder 3"/>
          <p:cNvSpPr>
            <a:spLocks noGrp="1"/>
          </p:cNvSpPr>
          <p:nvPr>
            <p:ph type="ftr" sz="quarter" idx="11"/>
          </p:nvPr>
        </p:nvSpPr>
        <p:spPr/>
        <p:txBody>
          <a:bodyPr/>
          <a:lstStyle/>
          <a:p>
            <a:r>
              <a:rPr lang="en-US" smtClean="0"/>
              <a:t>User exercises VP demo.pptx</a:t>
            </a:r>
            <a:endParaRPr lang="en-US"/>
          </a:p>
        </p:txBody>
      </p:sp>
      <p:sp>
        <p:nvSpPr>
          <p:cNvPr id="5" name="Slide Number Placeholder 4"/>
          <p:cNvSpPr>
            <a:spLocks noGrp="1"/>
          </p:cNvSpPr>
          <p:nvPr>
            <p:ph type="sldNum" sz="quarter" idx="12"/>
          </p:nvPr>
        </p:nvSpPr>
        <p:spPr/>
        <p:txBody>
          <a:bodyPr/>
          <a:lstStyle/>
          <a:p>
            <a:fld id="{DA1307EE-84D3-4009-B145-07C37344CCB6}" type="slidenum">
              <a:rPr lang="en-US" smtClean="0"/>
              <a:t>‹#›</a:t>
            </a:fld>
            <a:endParaRPr lang="en-US"/>
          </a:p>
        </p:txBody>
      </p:sp>
    </p:spTree>
    <p:extLst>
      <p:ext uri="{BB962C8B-B14F-4D97-AF65-F5344CB8AC3E}">
        <p14:creationId xmlns:p14="http://schemas.microsoft.com/office/powerpoint/2010/main" val="423691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B7F57-E594-4A37-9FCB-0F21A95FD8DB}" type="datetime1">
              <a:rPr lang="en-US" smtClean="0"/>
              <a:t>1/23/2013</a:t>
            </a:fld>
            <a:endParaRPr lang="en-US"/>
          </a:p>
        </p:txBody>
      </p:sp>
      <p:sp>
        <p:nvSpPr>
          <p:cNvPr id="3" name="Footer Placeholder 2"/>
          <p:cNvSpPr>
            <a:spLocks noGrp="1"/>
          </p:cNvSpPr>
          <p:nvPr>
            <p:ph type="ftr" sz="quarter" idx="11"/>
          </p:nvPr>
        </p:nvSpPr>
        <p:spPr/>
        <p:txBody>
          <a:bodyPr/>
          <a:lstStyle/>
          <a:p>
            <a:r>
              <a:rPr lang="en-US" smtClean="0"/>
              <a:t>User exercises VP demo.pptx</a:t>
            </a:r>
            <a:endParaRPr lang="en-US"/>
          </a:p>
        </p:txBody>
      </p:sp>
      <p:sp>
        <p:nvSpPr>
          <p:cNvPr id="4" name="Slide Number Placeholder 3"/>
          <p:cNvSpPr>
            <a:spLocks noGrp="1"/>
          </p:cNvSpPr>
          <p:nvPr>
            <p:ph type="sldNum" sz="quarter" idx="12"/>
          </p:nvPr>
        </p:nvSpPr>
        <p:spPr/>
        <p:txBody>
          <a:bodyPr/>
          <a:lstStyle/>
          <a:p>
            <a:fld id="{DA1307EE-84D3-4009-B145-07C37344CCB6}" type="slidenum">
              <a:rPr lang="en-US" smtClean="0"/>
              <a:t>‹#›</a:t>
            </a:fld>
            <a:endParaRPr lang="en-US"/>
          </a:p>
        </p:txBody>
      </p:sp>
    </p:spTree>
    <p:extLst>
      <p:ext uri="{BB962C8B-B14F-4D97-AF65-F5344CB8AC3E}">
        <p14:creationId xmlns:p14="http://schemas.microsoft.com/office/powerpoint/2010/main" val="169549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79D54-C9E8-4D6E-98C0-6040C2403EC8}" type="datetime1">
              <a:rPr lang="en-US" smtClean="0"/>
              <a:t>1/23/2013</a:t>
            </a:fld>
            <a:endParaRPr lang="en-US"/>
          </a:p>
        </p:txBody>
      </p:sp>
      <p:sp>
        <p:nvSpPr>
          <p:cNvPr id="6" name="Footer Placeholder 5"/>
          <p:cNvSpPr>
            <a:spLocks noGrp="1"/>
          </p:cNvSpPr>
          <p:nvPr>
            <p:ph type="ftr" sz="quarter" idx="11"/>
          </p:nvPr>
        </p:nvSpPr>
        <p:spPr/>
        <p:txBody>
          <a:bodyPr/>
          <a:lstStyle/>
          <a:p>
            <a:r>
              <a:rPr lang="en-US" smtClean="0"/>
              <a:t>User exercises VP demo.pptx</a:t>
            </a:r>
            <a:endParaRPr lang="en-US"/>
          </a:p>
        </p:txBody>
      </p:sp>
      <p:sp>
        <p:nvSpPr>
          <p:cNvPr id="7" name="Slide Number Placeholder 6"/>
          <p:cNvSpPr>
            <a:spLocks noGrp="1"/>
          </p:cNvSpPr>
          <p:nvPr>
            <p:ph type="sldNum" sz="quarter" idx="12"/>
          </p:nvPr>
        </p:nvSpPr>
        <p:spPr/>
        <p:txBody>
          <a:bodyPr/>
          <a:lstStyle/>
          <a:p>
            <a:fld id="{DA1307EE-84D3-4009-B145-07C37344CCB6}" type="slidenum">
              <a:rPr lang="en-US" smtClean="0"/>
              <a:t>‹#›</a:t>
            </a:fld>
            <a:endParaRPr lang="en-US"/>
          </a:p>
        </p:txBody>
      </p:sp>
    </p:spTree>
    <p:extLst>
      <p:ext uri="{BB962C8B-B14F-4D97-AF65-F5344CB8AC3E}">
        <p14:creationId xmlns:p14="http://schemas.microsoft.com/office/powerpoint/2010/main" val="69645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34CE1F-7E73-490E-AE14-F957292B1CEC}" type="datetime1">
              <a:rPr lang="en-US" smtClean="0"/>
              <a:t>1/23/2013</a:t>
            </a:fld>
            <a:endParaRPr lang="en-US"/>
          </a:p>
        </p:txBody>
      </p:sp>
      <p:sp>
        <p:nvSpPr>
          <p:cNvPr id="6" name="Footer Placeholder 5"/>
          <p:cNvSpPr>
            <a:spLocks noGrp="1"/>
          </p:cNvSpPr>
          <p:nvPr>
            <p:ph type="ftr" sz="quarter" idx="11"/>
          </p:nvPr>
        </p:nvSpPr>
        <p:spPr/>
        <p:txBody>
          <a:bodyPr/>
          <a:lstStyle/>
          <a:p>
            <a:r>
              <a:rPr lang="en-US" smtClean="0"/>
              <a:t>User exercises VP demo.pptx</a:t>
            </a:r>
            <a:endParaRPr lang="en-US"/>
          </a:p>
        </p:txBody>
      </p:sp>
      <p:sp>
        <p:nvSpPr>
          <p:cNvPr id="7" name="Slide Number Placeholder 6"/>
          <p:cNvSpPr>
            <a:spLocks noGrp="1"/>
          </p:cNvSpPr>
          <p:nvPr>
            <p:ph type="sldNum" sz="quarter" idx="12"/>
          </p:nvPr>
        </p:nvSpPr>
        <p:spPr/>
        <p:txBody>
          <a:bodyPr/>
          <a:lstStyle/>
          <a:p>
            <a:fld id="{DA1307EE-84D3-4009-B145-07C37344CCB6}" type="slidenum">
              <a:rPr lang="en-US" smtClean="0"/>
              <a:t>‹#›</a:t>
            </a:fld>
            <a:endParaRPr lang="en-US"/>
          </a:p>
        </p:txBody>
      </p:sp>
    </p:spTree>
    <p:extLst>
      <p:ext uri="{BB962C8B-B14F-4D97-AF65-F5344CB8AC3E}">
        <p14:creationId xmlns:p14="http://schemas.microsoft.com/office/powerpoint/2010/main" val="368396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04B7B-F318-4F3A-B570-906C9BB0131E}" type="datetime1">
              <a:rPr lang="en-US" smtClean="0"/>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User exercises VP demo.pptx</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307EE-84D3-4009-B145-07C37344CCB6}" type="slidenum">
              <a:rPr lang="en-US" smtClean="0"/>
              <a:t>‹#›</a:t>
            </a:fld>
            <a:endParaRPr lang="en-US"/>
          </a:p>
        </p:txBody>
      </p:sp>
    </p:spTree>
    <p:extLst>
      <p:ext uri="{BB962C8B-B14F-4D97-AF65-F5344CB8AC3E}">
        <p14:creationId xmlns:p14="http://schemas.microsoft.com/office/powerpoint/2010/main" val="3334723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wefrick@yahoo.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197"/>
            <a:ext cx="9144000" cy="1048603"/>
          </a:xfrm>
          <a:solidFill>
            <a:schemeClr val="accent1">
              <a:lumMod val="20000"/>
              <a:lumOff val="80000"/>
              <a:alpha val="25000"/>
            </a:schemeClr>
          </a:solidFill>
        </p:spPr>
        <p:txBody>
          <a:bodyPr/>
          <a:lstStyle/>
          <a:p>
            <a:r>
              <a:rPr lang="en-US" b="1" dirty="0" smtClean="0">
                <a:solidFill>
                  <a:schemeClr val="accent1">
                    <a:lumMod val="75000"/>
                  </a:schemeClr>
                </a:solidFill>
              </a:rPr>
              <a:t>Fan 16 live example</a:t>
            </a:r>
            <a:endParaRPr lang="en-US" b="1" dirty="0">
              <a:solidFill>
                <a:schemeClr val="accent1">
                  <a:lumMod val="75000"/>
                </a:schemeClr>
              </a:solidFill>
            </a:endParaRPr>
          </a:p>
        </p:txBody>
      </p:sp>
      <p:sp>
        <p:nvSpPr>
          <p:cNvPr id="9" name="TextBox 8"/>
          <p:cNvSpPr txBox="1"/>
          <p:nvPr/>
        </p:nvSpPr>
        <p:spPr>
          <a:xfrm>
            <a:off x="439615" y="1143000"/>
            <a:ext cx="8382000" cy="5632311"/>
          </a:xfrm>
          <a:prstGeom prst="rect">
            <a:avLst/>
          </a:prstGeom>
          <a:noFill/>
          <a:ln w="19050">
            <a:solidFill>
              <a:schemeClr val="accent1"/>
            </a:solidFill>
          </a:ln>
        </p:spPr>
        <p:txBody>
          <a:bodyPr wrap="square" rtlCol="0">
            <a:spAutoFit/>
          </a:bodyPr>
          <a:lstStyle/>
          <a:p>
            <a:pPr marL="457200" indent="-457200">
              <a:buAutoNum type="arabicParenR"/>
            </a:pPr>
            <a:r>
              <a:rPr lang="en-US" sz="2400" b="1" dirty="0" smtClean="0"/>
              <a:t>General input/interface comments and hints</a:t>
            </a:r>
          </a:p>
          <a:p>
            <a:pPr marL="914400" lvl="1" indent="-457200">
              <a:buAutoNum type="arabicParenR"/>
            </a:pPr>
            <a:r>
              <a:rPr lang="en-US" sz="2400" b="1" dirty="0" smtClean="0"/>
              <a:t>Data entry (direct access files)</a:t>
            </a:r>
          </a:p>
          <a:p>
            <a:pPr lvl="2"/>
            <a:r>
              <a:rPr lang="en-US" sz="2400" b="1" dirty="0"/>
              <a:t> </a:t>
            </a:r>
            <a:r>
              <a:rPr lang="en-US" sz="2400" b="1" dirty="0" smtClean="0"/>
              <a:t>    archive important projects (better than I have…)</a:t>
            </a:r>
          </a:p>
          <a:p>
            <a:pPr marL="914400" lvl="1" indent="-457200">
              <a:buAutoNum type="arabicParenR"/>
            </a:pPr>
            <a:r>
              <a:rPr lang="en-US" sz="2400" b="1" dirty="0" smtClean="0"/>
              <a:t>Enhancements (font size)</a:t>
            </a:r>
          </a:p>
          <a:p>
            <a:pPr marL="914400" lvl="1" indent="-457200">
              <a:buAutoNum type="arabicParenR"/>
            </a:pPr>
            <a:r>
              <a:rPr lang="en-US" sz="2400" b="1" dirty="0" smtClean="0"/>
              <a:t>Units conversion</a:t>
            </a:r>
          </a:p>
          <a:p>
            <a:pPr lvl="2"/>
            <a:r>
              <a:rPr lang="en-US" sz="2400" b="1" dirty="0" smtClean="0"/>
              <a:t>     Coordinate system</a:t>
            </a:r>
          </a:p>
          <a:p>
            <a:pPr marL="914400" lvl="1" indent="-457200">
              <a:buAutoNum type="arabicParenR"/>
            </a:pPr>
            <a:r>
              <a:rPr lang="en-US" sz="2400" b="1" dirty="0" smtClean="0"/>
              <a:t>Creating and saving files, </a:t>
            </a:r>
            <a:r>
              <a:rPr lang="en-US" sz="2400" b="1" dirty="0" err="1" smtClean="0"/>
              <a:t>vpp</a:t>
            </a:r>
            <a:r>
              <a:rPr lang="en-US" sz="2400" b="1" dirty="0" smtClean="0"/>
              <a:t> and ambient</a:t>
            </a:r>
          </a:p>
          <a:p>
            <a:pPr marL="914400" lvl="1" indent="-457200">
              <a:buAutoNum type="arabicParenR"/>
            </a:pPr>
            <a:r>
              <a:rPr lang="en-US" sz="2400" b="1" dirty="0" smtClean="0"/>
              <a:t>Menus</a:t>
            </a:r>
          </a:p>
          <a:p>
            <a:pPr lvl="2"/>
            <a:r>
              <a:rPr lang="en-US" sz="2400" b="1" dirty="0" smtClean="0"/>
              <a:t>     where the models are</a:t>
            </a:r>
          </a:p>
          <a:p>
            <a:pPr lvl="2"/>
            <a:r>
              <a:rPr lang="en-US" sz="2400" b="1" dirty="0"/>
              <a:t> </a:t>
            </a:r>
            <a:r>
              <a:rPr lang="en-US" sz="2400" b="1" dirty="0" smtClean="0"/>
              <a:t>    </a:t>
            </a:r>
            <a:r>
              <a:rPr lang="en-US" sz="2400" b="1" dirty="0" err="1" smtClean="0"/>
              <a:t>bak</a:t>
            </a:r>
            <a:r>
              <a:rPr lang="en-US" sz="2400" b="1" dirty="0" smtClean="0"/>
              <a:t> </a:t>
            </a:r>
            <a:r>
              <a:rPr lang="en-US" sz="2400" b="1" dirty="0"/>
              <a:t>files ….</a:t>
            </a:r>
          </a:p>
          <a:p>
            <a:pPr marL="914400" lvl="1" indent="-457200">
              <a:buAutoNum type="arabicParenR"/>
            </a:pPr>
            <a:r>
              <a:rPr lang="en-US" sz="2400" b="1" dirty="0" smtClean="0"/>
              <a:t>diffuser, flow, </a:t>
            </a:r>
            <a:r>
              <a:rPr lang="en-US" sz="2400" b="1" dirty="0" err="1" smtClean="0"/>
              <a:t>densimetric</a:t>
            </a:r>
            <a:r>
              <a:rPr lang="en-US" sz="2400" b="1" dirty="0" smtClean="0"/>
              <a:t> Froude #, time-series linkage</a:t>
            </a:r>
          </a:p>
          <a:p>
            <a:pPr marL="914400" lvl="1" indent="-457200">
              <a:buAutoNum type="arabicParenR"/>
            </a:pPr>
            <a:r>
              <a:rPr lang="en-US" sz="2400" b="1" dirty="0" smtClean="0"/>
              <a:t>text panel, ambient file list, model configuration</a:t>
            </a:r>
          </a:p>
          <a:p>
            <a:pPr marL="914400" lvl="1" indent="-457200">
              <a:buAutoNum type="arabicParenR"/>
            </a:pPr>
            <a:r>
              <a:rPr lang="en-US" sz="2400" b="1" dirty="0" smtClean="0"/>
              <a:t>text</a:t>
            </a:r>
          </a:p>
          <a:p>
            <a:pPr marL="914400" lvl="1" indent="-457200">
              <a:buAutoNum type="arabicParenR"/>
            </a:pPr>
            <a:r>
              <a:rPr lang="en-US" sz="2400" b="1" dirty="0" smtClean="0"/>
              <a:t>graphics</a:t>
            </a:r>
          </a:p>
          <a:p>
            <a:pPr marL="457200" indent="-457200">
              <a:buFontTx/>
              <a:buAutoNum type="arabicParenR"/>
            </a:pPr>
            <a:r>
              <a:rPr lang="en-US" sz="2400" b="1" dirty="0" smtClean="0"/>
              <a:t>continued</a:t>
            </a:r>
            <a:endParaRPr lang="en-US" sz="2400" b="1" dirty="0"/>
          </a:p>
        </p:txBody>
      </p:sp>
      <p:sp>
        <p:nvSpPr>
          <p:cNvPr id="4" name="Slide Number Placeholder 3"/>
          <p:cNvSpPr>
            <a:spLocks noGrp="1"/>
          </p:cNvSpPr>
          <p:nvPr>
            <p:ph type="sldNum" sz="quarter" idx="12"/>
          </p:nvPr>
        </p:nvSpPr>
        <p:spPr/>
        <p:txBody>
          <a:bodyPr/>
          <a:lstStyle/>
          <a:p>
            <a:fld id="{DA1307EE-84D3-4009-B145-07C37344CCB6}" type="slidenum">
              <a:rPr lang="en-US" smtClean="0"/>
              <a:t>1</a:t>
            </a:fld>
            <a:endParaRPr lang="en-US"/>
          </a:p>
        </p:txBody>
      </p:sp>
      <p:sp>
        <p:nvSpPr>
          <p:cNvPr id="5" name="Date Placeholder 4"/>
          <p:cNvSpPr>
            <a:spLocks noGrp="1"/>
          </p:cNvSpPr>
          <p:nvPr>
            <p:ph type="dt" sz="half" idx="10"/>
          </p:nvPr>
        </p:nvSpPr>
        <p:spPr/>
        <p:txBody>
          <a:bodyPr/>
          <a:lstStyle/>
          <a:p>
            <a:fld id="{0A217CC0-3203-4888-8A49-420B2B687EA4}" type="datetime1">
              <a:rPr lang="en-US" smtClean="0"/>
              <a:t>1/23/2013</a:t>
            </a:fld>
            <a:endParaRPr lang="en-US"/>
          </a:p>
        </p:txBody>
      </p:sp>
      <p:sp>
        <p:nvSpPr>
          <p:cNvPr id="6" name="Footer Placeholder 5"/>
          <p:cNvSpPr>
            <a:spLocks noGrp="1"/>
          </p:cNvSpPr>
          <p:nvPr>
            <p:ph type="ftr" sz="quarter" idx="11"/>
          </p:nvPr>
        </p:nvSpPr>
        <p:spPr/>
        <p:txBody>
          <a:bodyPr/>
          <a:lstStyle/>
          <a:p>
            <a:r>
              <a:rPr lang="en-US" smtClean="0"/>
              <a:t>User exercises VP demo.pptx</a:t>
            </a:r>
            <a:endParaRPr lang="en-US"/>
          </a:p>
        </p:txBody>
      </p:sp>
    </p:spTree>
    <p:extLst>
      <p:ext uri="{BB962C8B-B14F-4D97-AF65-F5344CB8AC3E}">
        <p14:creationId xmlns:p14="http://schemas.microsoft.com/office/powerpoint/2010/main" val="3029978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041"/>
          <a:stretch/>
        </p:blipFill>
        <p:spPr bwMode="auto">
          <a:xfrm>
            <a:off x="0" y="1"/>
            <a:ext cx="9144000" cy="695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09600" y="18197"/>
            <a:ext cx="7772400" cy="1470025"/>
          </a:xfrm>
          <a:solidFill>
            <a:schemeClr val="accent1">
              <a:lumMod val="20000"/>
              <a:lumOff val="80000"/>
              <a:alpha val="25000"/>
            </a:schemeClr>
          </a:solidFill>
        </p:spPr>
        <p:txBody>
          <a:bodyPr/>
          <a:lstStyle/>
          <a:p>
            <a:r>
              <a:rPr lang="en-US" b="1" dirty="0" smtClean="0">
                <a:solidFill>
                  <a:schemeClr val="accent1">
                    <a:lumMod val="75000"/>
                  </a:schemeClr>
                </a:solidFill>
              </a:rPr>
              <a:t>Fan 16 graphics tab (red)</a:t>
            </a:r>
            <a:endParaRPr lang="en-US"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DA1307EE-84D3-4009-B145-07C37344CCB6}" type="slidenum">
              <a:rPr lang="en-US" smtClean="0"/>
              <a:t>10</a:t>
            </a:fld>
            <a:endParaRPr lang="en-US"/>
          </a:p>
        </p:txBody>
      </p:sp>
      <p:sp>
        <p:nvSpPr>
          <p:cNvPr id="5" name="Date Placeholder 4"/>
          <p:cNvSpPr>
            <a:spLocks noGrp="1"/>
          </p:cNvSpPr>
          <p:nvPr>
            <p:ph type="dt" sz="half" idx="10"/>
          </p:nvPr>
        </p:nvSpPr>
        <p:spPr/>
        <p:txBody>
          <a:bodyPr/>
          <a:lstStyle/>
          <a:p>
            <a:fld id="{11DA4255-B0DB-4E4C-B37B-4948E2093D79}" type="datetime1">
              <a:rPr lang="en-US" smtClean="0"/>
              <a:t>1/23/2013</a:t>
            </a:fld>
            <a:endParaRPr lang="en-US"/>
          </a:p>
        </p:txBody>
      </p:sp>
      <p:sp>
        <p:nvSpPr>
          <p:cNvPr id="6" name="Footer Placeholder 5"/>
          <p:cNvSpPr>
            <a:spLocks noGrp="1"/>
          </p:cNvSpPr>
          <p:nvPr>
            <p:ph type="ftr" sz="quarter" idx="11"/>
          </p:nvPr>
        </p:nvSpPr>
        <p:spPr/>
        <p:txBody>
          <a:bodyPr/>
          <a:lstStyle/>
          <a:p>
            <a:r>
              <a:rPr lang="en-US" smtClean="0"/>
              <a:t>User exercises VP demo.pptx</a:t>
            </a:r>
            <a:endParaRPr lang="en-US"/>
          </a:p>
        </p:txBody>
      </p:sp>
    </p:spTree>
    <p:extLst>
      <p:ext uri="{BB962C8B-B14F-4D97-AF65-F5344CB8AC3E}">
        <p14:creationId xmlns:p14="http://schemas.microsoft.com/office/powerpoint/2010/main" val="152630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038" r="27776" b="42351"/>
          <a:stretch/>
        </p:blipFill>
        <p:spPr bwMode="auto">
          <a:xfrm>
            <a:off x="0" y="0"/>
            <a:ext cx="9144000" cy="346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18197"/>
            <a:ext cx="9144000" cy="1048603"/>
          </a:xfrm>
          <a:solidFill>
            <a:schemeClr val="accent1">
              <a:lumMod val="20000"/>
              <a:lumOff val="80000"/>
              <a:alpha val="25000"/>
            </a:schemeClr>
          </a:solidFill>
        </p:spPr>
        <p:txBody>
          <a:bodyPr/>
          <a:lstStyle/>
          <a:p>
            <a:r>
              <a:rPr lang="en-US" b="1" dirty="0" err="1" smtClean="0">
                <a:solidFill>
                  <a:schemeClr val="accent1">
                    <a:lumMod val="75000"/>
                  </a:schemeClr>
                </a:solidFill>
              </a:rPr>
              <a:t>Rsbcheck</a:t>
            </a:r>
            <a:r>
              <a:rPr lang="en-US" b="1" dirty="0" smtClean="0">
                <a:solidFill>
                  <a:schemeClr val="accent1">
                    <a:lumMod val="75000"/>
                  </a:schemeClr>
                </a:solidFill>
              </a:rPr>
              <a:t> project input</a:t>
            </a:r>
            <a:endParaRPr lang="en-US" b="1" dirty="0">
              <a:solidFill>
                <a:schemeClr val="accent1">
                  <a:lumMod val="75000"/>
                </a:schemeClr>
              </a:solidFill>
            </a:endParaRPr>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t="33909" r="27239" b="51875"/>
          <a:stretch/>
        </p:blipFill>
        <p:spPr bwMode="auto">
          <a:xfrm>
            <a:off x="12895" y="3460157"/>
            <a:ext cx="9144000" cy="100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73702" r="30214" b="10144"/>
          <a:stretch/>
        </p:blipFill>
        <p:spPr bwMode="auto">
          <a:xfrm>
            <a:off x="44913" y="4343400"/>
            <a:ext cx="9079963" cy="118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A1307EE-84D3-4009-B145-07C37344CCB6}" type="slidenum">
              <a:rPr lang="en-US" smtClean="0"/>
              <a:t>11</a:t>
            </a:fld>
            <a:endParaRPr lang="en-US"/>
          </a:p>
        </p:txBody>
      </p:sp>
      <p:sp>
        <p:nvSpPr>
          <p:cNvPr id="4" name="Date Placeholder 3"/>
          <p:cNvSpPr>
            <a:spLocks noGrp="1"/>
          </p:cNvSpPr>
          <p:nvPr>
            <p:ph type="dt" sz="half" idx="10"/>
          </p:nvPr>
        </p:nvSpPr>
        <p:spPr/>
        <p:txBody>
          <a:bodyPr/>
          <a:lstStyle/>
          <a:p>
            <a:fld id="{51B9CC40-A8E2-4B40-8B32-F44348B76C53}" type="datetime1">
              <a:rPr lang="en-US" smtClean="0"/>
              <a:t>1/23/2013</a:t>
            </a:fld>
            <a:endParaRPr lang="en-US"/>
          </a:p>
        </p:txBody>
      </p:sp>
      <p:sp>
        <p:nvSpPr>
          <p:cNvPr id="5" name="Footer Placeholder 4"/>
          <p:cNvSpPr>
            <a:spLocks noGrp="1"/>
          </p:cNvSpPr>
          <p:nvPr>
            <p:ph type="ftr" sz="quarter" idx="11"/>
          </p:nvPr>
        </p:nvSpPr>
        <p:spPr/>
        <p:txBody>
          <a:bodyPr/>
          <a:lstStyle/>
          <a:p>
            <a:r>
              <a:rPr lang="en-US" smtClean="0"/>
              <a:t>User exercises VP demo.pptx</a:t>
            </a:r>
            <a:endParaRPr lang="en-US"/>
          </a:p>
        </p:txBody>
      </p:sp>
    </p:spTree>
    <p:extLst>
      <p:ext uri="{BB962C8B-B14F-4D97-AF65-F5344CB8AC3E}">
        <p14:creationId xmlns:p14="http://schemas.microsoft.com/office/powerpoint/2010/main" val="401445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232" r="35857" b="6250"/>
          <a:stretch/>
        </p:blipFill>
        <p:spPr bwMode="auto">
          <a:xfrm>
            <a:off x="0" y="675249"/>
            <a:ext cx="8345714" cy="618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18197"/>
            <a:ext cx="9144000" cy="1048603"/>
          </a:xfrm>
          <a:solidFill>
            <a:schemeClr val="accent1">
              <a:lumMod val="20000"/>
              <a:lumOff val="80000"/>
              <a:alpha val="25000"/>
            </a:schemeClr>
          </a:solidFill>
        </p:spPr>
        <p:txBody>
          <a:bodyPr/>
          <a:lstStyle/>
          <a:p>
            <a:r>
              <a:rPr lang="en-US" b="1" dirty="0" err="1" smtClean="0">
                <a:solidFill>
                  <a:schemeClr val="accent1">
                    <a:lumMod val="75000"/>
                  </a:schemeClr>
                </a:solidFill>
              </a:rPr>
              <a:t>Rsbcheck</a:t>
            </a:r>
            <a:r>
              <a:rPr lang="en-US" b="1" dirty="0" smtClean="0">
                <a:solidFill>
                  <a:schemeClr val="accent1">
                    <a:lumMod val="75000"/>
                  </a:schemeClr>
                </a:solidFill>
              </a:rPr>
              <a:t> project, more runs</a:t>
            </a:r>
            <a:endParaRPr lang="en-US" b="1" dirty="0">
              <a:solidFill>
                <a:schemeClr val="accent1">
                  <a:lumMod val="75000"/>
                </a:schemeClr>
              </a:solidFill>
            </a:endParaRPr>
          </a:p>
        </p:txBody>
      </p:sp>
      <p:sp>
        <p:nvSpPr>
          <p:cNvPr id="6" name="TextBox 5"/>
          <p:cNvSpPr txBox="1"/>
          <p:nvPr/>
        </p:nvSpPr>
        <p:spPr>
          <a:xfrm>
            <a:off x="228600" y="5638800"/>
            <a:ext cx="8610600" cy="1323439"/>
          </a:xfrm>
          <a:prstGeom prst="rect">
            <a:avLst/>
          </a:prstGeom>
          <a:noFill/>
          <a:ln w="19050">
            <a:solidFill>
              <a:schemeClr val="accent1"/>
            </a:solidFill>
          </a:ln>
        </p:spPr>
        <p:txBody>
          <a:bodyPr wrap="square" rtlCol="0">
            <a:spAutoFit/>
          </a:bodyPr>
          <a:lstStyle/>
          <a:p>
            <a:pPr algn="ctr"/>
            <a:r>
              <a:rPr lang="en-US" sz="2000" b="1" dirty="0" smtClean="0"/>
              <a:t>Max rise dilutions with direction increasing in 10deg increments.</a:t>
            </a:r>
          </a:p>
          <a:p>
            <a:pPr algn="ctr"/>
            <a:r>
              <a:rPr lang="en-US" sz="2000" b="1" dirty="0" smtClean="0"/>
              <a:t>Spacing: Red, green points: 10, 5, 1, 0.5m</a:t>
            </a:r>
          </a:p>
          <a:p>
            <a:pPr algn="ctr"/>
            <a:r>
              <a:rPr lang="en-US" sz="2000" b="1" dirty="0" smtClean="0"/>
              <a:t>blue: 10, 5m(1, 0.5m, all terminate prematurely because VP does not process the full run)</a:t>
            </a:r>
            <a:endParaRPr lang="en-US" sz="2000" b="1" dirty="0"/>
          </a:p>
        </p:txBody>
      </p:sp>
      <p:sp>
        <p:nvSpPr>
          <p:cNvPr id="9" name="TextBox 8"/>
          <p:cNvSpPr txBox="1"/>
          <p:nvPr/>
        </p:nvSpPr>
        <p:spPr>
          <a:xfrm>
            <a:off x="6360886" y="1583619"/>
            <a:ext cx="2478314" cy="830997"/>
          </a:xfrm>
          <a:prstGeom prst="rect">
            <a:avLst/>
          </a:prstGeom>
          <a:noFill/>
          <a:ln w="19050">
            <a:solidFill>
              <a:schemeClr val="accent1"/>
            </a:solidFill>
          </a:ln>
        </p:spPr>
        <p:txBody>
          <a:bodyPr wrap="square" rtlCol="0">
            <a:spAutoFit/>
          </a:bodyPr>
          <a:lstStyle/>
          <a:p>
            <a:r>
              <a:rPr lang="en-US" sz="2400" b="1" dirty="0" smtClean="0"/>
              <a:t>blue cases 27-40 crashed at 27</a:t>
            </a:r>
            <a:endParaRPr lang="en-US" sz="2400" b="1" dirty="0"/>
          </a:p>
        </p:txBody>
      </p:sp>
      <p:sp>
        <p:nvSpPr>
          <p:cNvPr id="3" name="Slide Number Placeholder 2"/>
          <p:cNvSpPr>
            <a:spLocks noGrp="1"/>
          </p:cNvSpPr>
          <p:nvPr>
            <p:ph type="sldNum" sz="quarter" idx="12"/>
          </p:nvPr>
        </p:nvSpPr>
        <p:spPr/>
        <p:txBody>
          <a:bodyPr/>
          <a:lstStyle/>
          <a:p>
            <a:fld id="{DA1307EE-84D3-4009-B145-07C37344CCB6}" type="slidenum">
              <a:rPr lang="en-US" smtClean="0"/>
              <a:t>12</a:t>
            </a:fld>
            <a:endParaRPr lang="en-US"/>
          </a:p>
        </p:txBody>
      </p:sp>
      <p:sp>
        <p:nvSpPr>
          <p:cNvPr id="4" name="Date Placeholder 3"/>
          <p:cNvSpPr>
            <a:spLocks noGrp="1"/>
          </p:cNvSpPr>
          <p:nvPr>
            <p:ph type="dt" sz="half" idx="10"/>
          </p:nvPr>
        </p:nvSpPr>
        <p:spPr/>
        <p:txBody>
          <a:bodyPr/>
          <a:lstStyle/>
          <a:p>
            <a:fld id="{BAB82A6B-508E-48EE-854D-4621E80EB291}" type="datetime1">
              <a:rPr lang="en-US" smtClean="0"/>
              <a:t>1/23/2013</a:t>
            </a:fld>
            <a:endParaRPr lang="en-US"/>
          </a:p>
        </p:txBody>
      </p:sp>
      <p:sp>
        <p:nvSpPr>
          <p:cNvPr id="5" name="Footer Placeholder 4"/>
          <p:cNvSpPr>
            <a:spLocks noGrp="1"/>
          </p:cNvSpPr>
          <p:nvPr>
            <p:ph type="ftr" sz="quarter" idx="11"/>
          </p:nvPr>
        </p:nvSpPr>
        <p:spPr/>
        <p:txBody>
          <a:bodyPr/>
          <a:lstStyle/>
          <a:p>
            <a:r>
              <a:rPr lang="en-US" smtClean="0"/>
              <a:t>User exercises VP demo.pptx</a:t>
            </a:r>
            <a:endParaRPr lang="en-US"/>
          </a:p>
        </p:txBody>
      </p:sp>
    </p:spTree>
    <p:extLst>
      <p:ext uri="{BB962C8B-B14F-4D97-AF65-F5344CB8AC3E}">
        <p14:creationId xmlns:p14="http://schemas.microsoft.com/office/powerpoint/2010/main" val="2981207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 y="-11723"/>
            <a:ext cx="445157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18197"/>
            <a:ext cx="9144000" cy="896203"/>
          </a:xfrm>
          <a:solidFill>
            <a:schemeClr val="accent1">
              <a:lumMod val="20000"/>
              <a:lumOff val="80000"/>
              <a:alpha val="25000"/>
            </a:schemeClr>
          </a:solidFill>
        </p:spPr>
        <p:txBody>
          <a:bodyPr/>
          <a:lstStyle/>
          <a:p>
            <a:r>
              <a:rPr lang="en-US" b="1" dirty="0" smtClean="0">
                <a:solidFill>
                  <a:schemeClr val="accent1">
                    <a:lumMod val="75000"/>
                  </a:schemeClr>
                </a:solidFill>
              </a:rPr>
              <a:t>DOS manual on merging</a:t>
            </a:r>
            <a:endParaRPr lang="en-US" b="1" dirty="0">
              <a:solidFill>
                <a:schemeClr val="accent1">
                  <a:lumMod val="75000"/>
                </a:schemeClr>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308"/>
          <a:stretch/>
        </p:blipFill>
        <p:spPr bwMode="auto">
          <a:xfrm>
            <a:off x="2209376" y="762000"/>
            <a:ext cx="6324600" cy="50366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179277" y="5833828"/>
            <a:ext cx="4812323" cy="830997"/>
          </a:xfrm>
          <a:prstGeom prst="rect">
            <a:avLst/>
          </a:prstGeom>
          <a:solidFill>
            <a:schemeClr val="accent1">
              <a:lumMod val="20000"/>
              <a:lumOff val="80000"/>
            </a:schemeClr>
          </a:solidFill>
          <a:ln w="19050">
            <a:solidFill>
              <a:schemeClr val="accent1"/>
            </a:solidFill>
          </a:ln>
        </p:spPr>
        <p:txBody>
          <a:bodyPr wrap="square" rtlCol="0">
            <a:spAutoFit/>
          </a:bodyPr>
          <a:lstStyle/>
          <a:p>
            <a:r>
              <a:rPr lang="en-US" sz="2400" b="1" dirty="0" smtClean="0"/>
              <a:t>Cross-diffuser merging</a:t>
            </a:r>
          </a:p>
          <a:p>
            <a:r>
              <a:rPr lang="en-US" sz="2400" b="1" dirty="0" smtClean="0"/>
              <a:t>½ spacing or ambient background?</a:t>
            </a:r>
            <a:endParaRPr lang="en-US" sz="2400" b="1" dirty="0"/>
          </a:p>
        </p:txBody>
      </p:sp>
      <p:sp>
        <p:nvSpPr>
          <p:cNvPr id="3" name="Slide Number Placeholder 2"/>
          <p:cNvSpPr>
            <a:spLocks noGrp="1"/>
          </p:cNvSpPr>
          <p:nvPr>
            <p:ph type="sldNum" sz="quarter" idx="12"/>
          </p:nvPr>
        </p:nvSpPr>
        <p:spPr/>
        <p:txBody>
          <a:bodyPr/>
          <a:lstStyle/>
          <a:p>
            <a:fld id="{DA1307EE-84D3-4009-B145-07C37344CCB6}" type="slidenum">
              <a:rPr lang="en-US" smtClean="0"/>
              <a:t>13</a:t>
            </a:fld>
            <a:endParaRPr lang="en-US"/>
          </a:p>
        </p:txBody>
      </p:sp>
      <p:sp>
        <p:nvSpPr>
          <p:cNvPr id="4" name="Date Placeholder 3"/>
          <p:cNvSpPr>
            <a:spLocks noGrp="1"/>
          </p:cNvSpPr>
          <p:nvPr>
            <p:ph type="dt" sz="half" idx="10"/>
          </p:nvPr>
        </p:nvSpPr>
        <p:spPr/>
        <p:txBody>
          <a:bodyPr/>
          <a:lstStyle/>
          <a:p>
            <a:fld id="{E6AD52AA-85B0-431E-B34C-C85DCC1EA348}" type="datetime1">
              <a:rPr lang="en-US" smtClean="0"/>
              <a:t>1/23/2013</a:t>
            </a:fld>
            <a:endParaRPr lang="en-US"/>
          </a:p>
        </p:txBody>
      </p:sp>
      <p:sp>
        <p:nvSpPr>
          <p:cNvPr id="7" name="Footer Placeholder 6"/>
          <p:cNvSpPr>
            <a:spLocks noGrp="1"/>
          </p:cNvSpPr>
          <p:nvPr>
            <p:ph type="ftr" sz="quarter" idx="11"/>
          </p:nvPr>
        </p:nvSpPr>
        <p:spPr/>
        <p:txBody>
          <a:bodyPr/>
          <a:lstStyle/>
          <a:p>
            <a:r>
              <a:rPr lang="en-US" smtClean="0"/>
              <a:t>User exercises VP demo.pptx</a:t>
            </a:r>
            <a:endParaRPr lang="en-US"/>
          </a:p>
        </p:txBody>
      </p:sp>
    </p:spTree>
    <p:extLst>
      <p:ext uri="{BB962C8B-B14F-4D97-AF65-F5344CB8AC3E}">
        <p14:creationId xmlns:p14="http://schemas.microsoft.com/office/powerpoint/2010/main" val="3382363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197"/>
            <a:ext cx="9144000" cy="896203"/>
          </a:xfrm>
          <a:solidFill>
            <a:schemeClr val="accent1">
              <a:lumMod val="20000"/>
              <a:lumOff val="80000"/>
              <a:alpha val="25000"/>
            </a:schemeClr>
          </a:solidFill>
        </p:spPr>
        <p:txBody>
          <a:bodyPr/>
          <a:lstStyle/>
          <a:p>
            <a:r>
              <a:rPr lang="en-US" b="1" dirty="0" smtClean="0">
                <a:solidFill>
                  <a:schemeClr val="accent1">
                    <a:lumMod val="75000"/>
                  </a:schemeClr>
                </a:solidFill>
              </a:rPr>
              <a:t>DOS manual on far-field</a:t>
            </a:r>
            <a:endParaRPr lang="en-US" b="1" dirty="0">
              <a:solidFill>
                <a:schemeClr val="accent1">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657225"/>
            <a:ext cx="646747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4675" y="6169053"/>
            <a:ext cx="8839200" cy="461665"/>
          </a:xfrm>
          <a:prstGeom prst="rect">
            <a:avLst/>
          </a:prstGeom>
          <a:solidFill>
            <a:schemeClr val="accent1">
              <a:lumMod val="20000"/>
              <a:lumOff val="80000"/>
              <a:alpha val="25000"/>
            </a:schemeClr>
          </a:solidFill>
          <a:ln w="19050">
            <a:solidFill>
              <a:schemeClr val="accent1"/>
            </a:solidFill>
          </a:ln>
        </p:spPr>
        <p:txBody>
          <a:bodyPr wrap="square" rtlCol="0">
            <a:spAutoFit/>
          </a:bodyPr>
          <a:lstStyle/>
          <a:p>
            <a:r>
              <a:rPr lang="en-US" sz="2400" b="1" dirty="0" smtClean="0"/>
              <a:t>Comparing ID and far-field dispersion</a:t>
            </a:r>
            <a:endParaRPr lang="en-US" sz="2400" b="1" dirty="0"/>
          </a:p>
        </p:txBody>
      </p:sp>
      <p:sp>
        <p:nvSpPr>
          <p:cNvPr id="3" name="Slide Number Placeholder 2"/>
          <p:cNvSpPr>
            <a:spLocks noGrp="1"/>
          </p:cNvSpPr>
          <p:nvPr>
            <p:ph type="sldNum" sz="quarter" idx="12"/>
          </p:nvPr>
        </p:nvSpPr>
        <p:spPr/>
        <p:txBody>
          <a:bodyPr/>
          <a:lstStyle/>
          <a:p>
            <a:fld id="{DA1307EE-84D3-4009-B145-07C37344CCB6}" type="slidenum">
              <a:rPr lang="en-US" smtClean="0"/>
              <a:t>14</a:t>
            </a:fld>
            <a:endParaRPr lang="en-US"/>
          </a:p>
        </p:txBody>
      </p:sp>
      <p:sp>
        <p:nvSpPr>
          <p:cNvPr id="4" name="Date Placeholder 3"/>
          <p:cNvSpPr>
            <a:spLocks noGrp="1"/>
          </p:cNvSpPr>
          <p:nvPr>
            <p:ph type="dt" sz="half" idx="10"/>
          </p:nvPr>
        </p:nvSpPr>
        <p:spPr/>
        <p:txBody>
          <a:bodyPr/>
          <a:lstStyle/>
          <a:p>
            <a:fld id="{31163AE5-E5A3-4880-8538-8609DBB967E8}" type="datetime1">
              <a:rPr lang="en-US" smtClean="0"/>
              <a:t>1/23/2013</a:t>
            </a:fld>
            <a:endParaRPr lang="en-US"/>
          </a:p>
        </p:txBody>
      </p:sp>
      <p:sp>
        <p:nvSpPr>
          <p:cNvPr id="7" name="Footer Placeholder 6"/>
          <p:cNvSpPr>
            <a:spLocks noGrp="1"/>
          </p:cNvSpPr>
          <p:nvPr>
            <p:ph type="ftr" sz="quarter" idx="11"/>
          </p:nvPr>
        </p:nvSpPr>
        <p:spPr/>
        <p:txBody>
          <a:bodyPr/>
          <a:lstStyle/>
          <a:p>
            <a:r>
              <a:rPr lang="en-US" smtClean="0"/>
              <a:t>User exercises VP demo.pptx</a:t>
            </a:r>
            <a:endParaRPr lang="en-US"/>
          </a:p>
        </p:txBody>
      </p:sp>
    </p:spTree>
    <p:extLst>
      <p:ext uri="{BB962C8B-B14F-4D97-AF65-F5344CB8AC3E}">
        <p14:creationId xmlns:p14="http://schemas.microsoft.com/office/powerpoint/2010/main" val="1334895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r>
              <a:rPr lang="en-US"/>
              <a:t>30 Aug 07</a:t>
            </a:r>
          </a:p>
        </p:txBody>
      </p:sp>
      <p:sp>
        <p:nvSpPr>
          <p:cNvPr id="11" name="Footer Placeholder 3"/>
          <p:cNvSpPr>
            <a:spLocks noGrp="1"/>
          </p:cNvSpPr>
          <p:nvPr>
            <p:ph type="ftr" sz="quarter" idx="11"/>
          </p:nvPr>
        </p:nvSpPr>
        <p:spPr/>
        <p:txBody>
          <a:bodyPr/>
          <a:lstStyle/>
          <a:p>
            <a:r>
              <a:rPr lang="en-US"/>
              <a:t>Sausalito Outfall</a:t>
            </a:r>
          </a:p>
        </p:txBody>
      </p:sp>
      <p:sp>
        <p:nvSpPr>
          <p:cNvPr id="12" name="Slide Number Placeholder 4"/>
          <p:cNvSpPr>
            <a:spLocks noGrp="1"/>
          </p:cNvSpPr>
          <p:nvPr>
            <p:ph type="sldNum" sz="quarter" idx="12"/>
          </p:nvPr>
        </p:nvSpPr>
        <p:spPr/>
        <p:txBody>
          <a:bodyPr/>
          <a:lstStyle/>
          <a:p>
            <a:fld id="{BEEB6D7F-73DE-488C-901A-8FEE12118B3C}" type="slidenum">
              <a:rPr lang="en-US"/>
              <a:pPr/>
              <a:t>15</a:t>
            </a:fld>
            <a:endParaRPr lang="en-US"/>
          </a:p>
        </p:txBody>
      </p:sp>
      <p:pic>
        <p:nvPicPr>
          <p:cNvPr id="132102" name="Picture 6" descr="sausalito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8858250" cy="5715000"/>
          </a:xfrm>
          <a:prstGeom prst="rect">
            <a:avLst/>
          </a:prstGeom>
          <a:noFill/>
          <a:extLst>
            <a:ext uri="{909E8E84-426E-40DD-AFC4-6F175D3DCCD1}">
              <a14:hiddenFill xmlns:a14="http://schemas.microsoft.com/office/drawing/2010/main">
                <a:solidFill>
                  <a:srgbClr val="FFFFFF"/>
                </a:solidFill>
              </a14:hiddenFill>
            </a:ext>
          </a:extLst>
        </p:spPr>
      </p:pic>
      <p:sp>
        <p:nvSpPr>
          <p:cNvPr id="132099" name="Rectangle 3"/>
          <p:cNvSpPr>
            <a:spLocks noGrp="1" noChangeArrowheads="1"/>
          </p:cNvSpPr>
          <p:nvPr>
            <p:ph type="title"/>
          </p:nvPr>
        </p:nvSpPr>
        <p:spPr>
          <a:xfrm>
            <a:off x="0" y="0"/>
            <a:ext cx="9144000" cy="1371600"/>
          </a:xfrm>
        </p:spPr>
        <p:txBody>
          <a:bodyPr/>
          <a:lstStyle/>
          <a:p>
            <a:r>
              <a:rPr lang="en-US" sz="3200" b="1">
                <a:solidFill>
                  <a:srgbClr val="000066"/>
                </a:solidFill>
                <a:latin typeface="Arial" charset="0"/>
              </a:rPr>
              <a:t>Experimental VP Sausalito plan view</a:t>
            </a:r>
          </a:p>
        </p:txBody>
      </p:sp>
      <p:sp>
        <p:nvSpPr>
          <p:cNvPr id="132100" name="Text Box 4"/>
          <p:cNvSpPr txBox="1">
            <a:spLocks noChangeArrowheads="1"/>
          </p:cNvSpPr>
          <p:nvPr/>
        </p:nvSpPr>
        <p:spPr bwMode="auto">
          <a:xfrm>
            <a:off x="6553200" y="1219200"/>
            <a:ext cx="259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Physical outline</a:t>
            </a:r>
          </a:p>
          <a:p>
            <a:r>
              <a:rPr lang="en-US"/>
              <a:t>(green)</a:t>
            </a:r>
          </a:p>
        </p:txBody>
      </p:sp>
      <p:sp>
        <p:nvSpPr>
          <p:cNvPr id="132101" name="Line 5"/>
          <p:cNvSpPr>
            <a:spLocks noChangeShapeType="1"/>
          </p:cNvSpPr>
          <p:nvPr/>
        </p:nvSpPr>
        <p:spPr bwMode="auto">
          <a:xfrm flipH="1">
            <a:off x="5943600" y="1600200"/>
            <a:ext cx="609600" cy="990600"/>
          </a:xfrm>
          <a:prstGeom prst="line">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3" name="Text Box 7"/>
          <p:cNvSpPr txBox="1">
            <a:spLocks noChangeArrowheads="1"/>
          </p:cNvSpPr>
          <p:nvPr/>
        </p:nvSpPr>
        <p:spPr bwMode="auto">
          <a:xfrm>
            <a:off x="7010400" y="3581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current</a:t>
            </a:r>
          </a:p>
        </p:txBody>
      </p:sp>
      <p:sp>
        <p:nvSpPr>
          <p:cNvPr id="132104" name="Line 8"/>
          <p:cNvSpPr>
            <a:spLocks noChangeShapeType="1"/>
          </p:cNvSpPr>
          <p:nvPr/>
        </p:nvSpPr>
        <p:spPr bwMode="auto">
          <a:xfrm flipH="1">
            <a:off x="7467600" y="4114800"/>
            <a:ext cx="0" cy="533400"/>
          </a:xfrm>
          <a:prstGeom prst="line">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5" name="Text Box 9"/>
          <p:cNvSpPr txBox="1">
            <a:spLocks noChangeArrowheads="1"/>
          </p:cNvSpPr>
          <p:nvPr/>
        </p:nvSpPr>
        <p:spPr bwMode="auto">
          <a:xfrm>
            <a:off x="838200" y="5105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Plume merging</a:t>
            </a:r>
          </a:p>
        </p:txBody>
      </p:sp>
      <p:sp>
        <p:nvSpPr>
          <p:cNvPr id="132106" name="Text Box 10"/>
          <p:cNvSpPr txBox="1">
            <a:spLocks noChangeArrowheads="1"/>
          </p:cNvSpPr>
          <p:nvPr/>
        </p:nvSpPr>
        <p:spPr bwMode="auto">
          <a:xfrm>
            <a:off x="685800" y="1447800"/>
            <a:ext cx="1676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Closed contours:</a:t>
            </a:r>
          </a:p>
          <a:p>
            <a:r>
              <a:rPr lang="en-US"/>
              <a:t>0.7%</a:t>
            </a:r>
          </a:p>
        </p:txBody>
      </p:sp>
    </p:spTree>
    <p:extLst>
      <p:ext uri="{BB962C8B-B14F-4D97-AF65-F5344CB8AC3E}">
        <p14:creationId xmlns:p14="http://schemas.microsoft.com/office/powerpoint/2010/main" val="2829951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30-31 Aug 07</a:t>
            </a:r>
          </a:p>
        </p:txBody>
      </p:sp>
      <p:sp>
        <p:nvSpPr>
          <p:cNvPr id="6" name="Footer Placeholder 5"/>
          <p:cNvSpPr>
            <a:spLocks noGrp="1"/>
          </p:cNvSpPr>
          <p:nvPr>
            <p:ph type="ftr" sz="quarter" idx="11"/>
          </p:nvPr>
        </p:nvSpPr>
        <p:spPr/>
        <p:txBody>
          <a:bodyPr/>
          <a:lstStyle/>
          <a:p>
            <a:r>
              <a:rPr lang="en-US"/>
              <a:t>Calif. SWRCB</a:t>
            </a:r>
          </a:p>
        </p:txBody>
      </p:sp>
      <p:sp>
        <p:nvSpPr>
          <p:cNvPr id="7" name="Slide Number Placeholder 6"/>
          <p:cNvSpPr>
            <a:spLocks noGrp="1"/>
          </p:cNvSpPr>
          <p:nvPr>
            <p:ph type="sldNum" sz="quarter" idx="12"/>
          </p:nvPr>
        </p:nvSpPr>
        <p:spPr/>
        <p:txBody>
          <a:bodyPr/>
          <a:lstStyle/>
          <a:p>
            <a:fld id="{AA2D21BC-1A3E-4985-AE40-999FE7B13EA6}" type="slidenum">
              <a:rPr lang="en-US"/>
              <a:pPr/>
              <a:t>16</a:t>
            </a:fld>
            <a:endParaRPr lang="en-US"/>
          </a:p>
        </p:txBody>
      </p:sp>
      <p:sp>
        <p:nvSpPr>
          <p:cNvPr id="484354" name="Rectangle 2"/>
          <p:cNvSpPr>
            <a:spLocks noGrp="1" noChangeArrowheads="1"/>
          </p:cNvSpPr>
          <p:nvPr>
            <p:ph type="title"/>
          </p:nvPr>
        </p:nvSpPr>
        <p:spPr>
          <a:xfrm>
            <a:off x="6629400" y="152400"/>
            <a:ext cx="2286000" cy="1828800"/>
          </a:xfrm>
        </p:spPr>
        <p:txBody>
          <a:bodyPr>
            <a:normAutofit fontScale="90000"/>
          </a:bodyPr>
          <a:lstStyle/>
          <a:p>
            <a:r>
              <a:rPr lang="en-US">
                <a:solidFill>
                  <a:srgbClr val="000066"/>
                </a:solidFill>
              </a:rPr>
              <a:t>Eqn. of State of Water</a:t>
            </a:r>
          </a:p>
        </p:txBody>
      </p:sp>
      <p:sp>
        <p:nvSpPr>
          <p:cNvPr id="484355" name="Text Box 3"/>
          <p:cNvSpPr txBox="1">
            <a:spLocks noChangeArrowheads="1"/>
          </p:cNvSpPr>
          <p:nvPr/>
        </p:nvSpPr>
        <p:spPr bwMode="auto">
          <a:xfrm>
            <a:off x="6781800" y="2209800"/>
            <a:ext cx="2209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0">
                <a:solidFill>
                  <a:schemeClr val="tx1"/>
                </a:solidFill>
              </a:rPr>
              <a:t>Plume B is always denser than ambient, Plume C is always buoyant. However, Plume A is initially buoyant before becoming negatively buoyant.</a:t>
            </a:r>
          </a:p>
        </p:txBody>
      </p:sp>
      <p:pic>
        <p:nvPicPr>
          <p:cNvPr id="484356" name="Picture 4" descr="nas3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865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201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30 Aug 07</a:t>
            </a:r>
          </a:p>
        </p:txBody>
      </p:sp>
      <p:sp>
        <p:nvSpPr>
          <p:cNvPr id="12" name="Footer Placeholder 4"/>
          <p:cNvSpPr>
            <a:spLocks noGrp="1"/>
          </p:cNvSpPr>
          <p:nvPr>
            <p:ph type="ftr" sz="quarter" idx="11"/>
          </p:nvPr>
        </p:nvSpPr>
        <p:spPr/>
        <p:txBody>
          <a:bodyPr/>
          <a:lstStyle/>
          <a:p>
            <a:r>
              <a:rPr lang="en-US"/>
              <a:t>Sausalito Outfall</a:t>
            </a:r>
          </a:p>
        </p:txBody>
      </p:sp>
      <p:sp>
        <p:nvSpPr>
          <p:cNvPr id="13" name="Slide Number Placeholder 5"/>
          <p:cNvSpPr>
            <a:spLocks noGrp="1"/>
          </p:cNvSpPr>
          <p:nvPr>
            <p:ph type="sldNum" sz="quarter" idx="12"/>
          </p:nvPr>
        </p:nvSpPr>
        <p:spPr/>
        <p:txBody>
          <a:bodyPr/>
          <a:lstStyle/>
          <a:p>
            <a:fld id="{70302F1A-909E-49A3-9D48-36C15C595229}" type="slidenum">
              <a:rPr lang="en-US"/>
              <a:pPr/>
              <a:t>17</a:t>
            </a:fld>
            <a:endParaRPr lang="en-US"/>
          </a:p>
        </p:txBody>
      </p:sp>
      <p:sp>
        <p:nvSpPr>
          <p:cNvPr id="36867" name="Rectangle 3"/>
          <p:cNvSpPr>
            <a:spLocks noGrp="1" noChangeArrowheads="1"/>
          </p:cNvSpPr>
          <p:nvPr>
            <p:ph type="subTitle" idx="1"/>
          </p:nvPr>
        </p:nvSpPr>
        <p:spPr>
          <a:xfrm>
            <a:off x="381000" y="1676400"/>
            <a:ext cx="8229600" cy="2971800"/>
          </a:xfrm>
          <a:noFill/>
          <a:ln/>
        </p:spPr>
        <p:txBody>
          <a:bodyPr>
            <a:normAutofit fontScale="92500" lnSpcReduction="10000"/>
          </a:bodyPr>
          <a:lstStyle/>
          <a:p>
            <a:r>
              <a:rPr lang="en-US" b="1" dirty="0">
                <a:solidFill>
                  <a:srgbClr val="002060"/>
                </a:solidFill>
              </a:rPr>
              <a:t>Walter E. Frick, Oceanographer</a:t>
            </a:r>
          </a:p>
          <a:p>
            <a:r>
              <a:rPr lang="en-US" sz="2400" b="1" dirty="0">
                <a:solidFill>
                  <a:srgbClr val="002060"/>
                </a:solidFill>
              </a:rPr>
              <a:t>US EPA, Ecosystems Research Div., NERL</a:t>
            </a:r>
          </a:p>
          <a:p>
            <a:r>
              <a:rPr lang="en-US" sz="2400" b="1" dirty="0">
                <a:solidFill>
                  <a:srgbClr val="002060"/>
                </a:solidFill>
              </a:rPr>
              <a:t>Athens, Georgia, USA</a:t>
            </a:r>
          </a:p>
          <a:p>
            <a:r>
              <a:rPr lang="en-US" sz="2400" b="1" dirty="0">
                <a:solidFill>
                  <a:srgbClr val="002060"/>
                </a:solidFill>
              </a:rPr>
              <a:t>and</a:t>
            </a:r>
          </a:p>
          <a:p>
            <a:r>
              <a:rPr lang="en-US" b="1" dirty="0">
                <a:solidFill>
                  <a:srgbClr val="002060"/>
                </a:solidFill>
              </a:rPr>
              <a:t>Philip J. W. Roberts, Professor</a:t>
            </a:r>
          </a:p>
          <a:p>
            <a:r>
              <a:rPr lang="en-US" sz="2400" b="1" dirty="0">
                <a:solidFill>
                  <a:srgbClr val="002060"/>
                </a:solidFill>
              </a:rPr>
              <a:t>Georgia Institute of Technology</a:t>
            </a:r>
          </a:p>
          <a:p>
            <a:r>
              <a:rPr lang="en-US" sz="2400" b="1" dirty="0">
                <a:solidFill>
                  <a:srgbClr val="002060"/>
                </a:solidFill>
              </a:rPr>
              <a:t>Atlanta, GA</a:t>
            </a:r>
          </a:p>
          <a:p>
            <a:endParaRPr lang="en-US" sz="2400" b="1" dirty="0">
              <a:solidFill>
                <a:srgbClr val="FFFF00"/>
              </a:solidFill>
            </a:endParaRPr>
          </a:p>
        </p:txBody>
      </p:sp>
      <p:sp>
        <p:nvSpPr>
          <p:cNvPr id="36868" name="Rectangle 4"/>
          <p:cNvSpPr>
            <a:spLocks noGrp="1" noChangeArrowheads="1"/>
          </p:cNvSpPr>
          <p:nvPr>
            <p:ph type="ctrTitle"/>
          </p:nvPr>
        </p:nvSpPr>
        <p:spPr>
          <a:xfrm>
            <a:off x="0" y="0"/>
            <a:ext cx="9144000" cy="1676400"/>
          </a:xfrm>
          <a:noFill/>
          <a:ln/>
        </p:spPr>
        <p:txBody>
          <a:bodyPr/>
          <a:lstStyle/>
          <a:p>
            <a:pPr>
              <a:spcBef>
                <a:spcPct val="20000"/>
              </a:spcBef>
            </a:pPr>
            <a:r>
              <a:rPr lang="en-US" b="1" dirty="0">
                <a:solidFill>
                  <a:srgbClr val="002060"/>
                </a:solidFill>
              </a:rPr>
              <a:t>Analyzing the Sausalito outfall with Visual Plumes</a:t>
            </a:r>
          </a:p>
        </p:txBody>
      </p:sp>
      <p:grpSp>
        <p:nvGrpSpPr>
          <p:cNvPr id="36869" name="Group 5"/>
          <p:cNvGrpSpPr>
            <a:grpSpLocks noChangeAspect="1"/>
          </p:cNvGrpSpPr>
          <p:nvPr/>
        </p:nvGrpSpPr>
        <p:grpSpPr bwMode="auto">
          <a:xfrm>
            <a:off x="4191000" y="5486400"/>
            <a:ext cx="4724400" cy="1209675"/>
            <a:chOff x="2527" y="1882"/>
            <a:chExt cx="5537" cy="1419"/>
          </a:xfrm>
        </p:grpSpPr>
        <p:sp>
          <p:nvSpPr>
            <p:cNvPr id="36870" name="AutoShape 6"/>
            <p:cNvSpPr>
              <a:spLocks noChangeAspect="1" noChangeArrowheads="1" noTextEdit="1"/>
            </p:cNvSpPr>
            <p:nvPr/>
          </p:nvSpPr>
          <p:spPr bwMode="auto">
            <a:xfrm>
              <a:off x="2527" y="1882"/>
              <a:ext cx="5537" cy="1419"/>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6871" name="Picture 7" descr="Bear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 y="1904"/>
              <a:ext cx="1953" cy="1309"/>
            </a:xfrm>
            <a:prstGeom prst="rect">
              <a:avLst/>
            </a:prstGeom>
            <a:noFill/>
            <a:extLst>
              <a:ext uri="{909E8E84-426E-40DD-AFC4-6F175D3DCCD1}">
                <a14:hiddenFill xmlns:a14="http://schemas.microsoft.com/office/drawing/2010/main">
                  <a:solidFill>
                    <a:srgbClr val="FFFFFF"/>
                  </a:solidFill>
                </a14:hiddenFill>
              </a:ext>
            </a:extLst>
          </p:spPr>
        </p:pic>
        <p:pic>
          <p:nvPicPr>
            <p:cNvPr id="36872" name="Picture 8" descr="ep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3" y="1882"/>
              <a:ext cx="1441" cy="1323"/>
            </a:xfrm>
            <a:prstGeom prst="rect">
              <a:avLst/>
            </a:prstGeom>
            <a:noFill/>
            <a:extLst>
              <a:ext uri="{909E8E84-426E-40DD-AFC4-6F175D3DCCD1}">
                <a14:hiddenFill xmlns:a14="http://schemas.microsoft.com/office/drawing/2010/main">
                  <a:solidFill>
                    <a:srgbClr val="FFFFFF"/>
                  </a:solidFill>
                </a14:hiddenFill>
              </a:ext>
            </a:extLst>
          </p:spPr>
        </p:pic>
        <p:pic>
          <p:nvPicPr>
            <p:cNvPr id="3687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7" y="1904"/>
              <a:ext cx="1289" cy="1397"/>
            </a:xfrm>
            <a:prstGeom prst="rect">
              <a:avLst/>
            </a:prstGeom>
            <a:noFill/>
            <a:extLst>
              <a:ext uri="{909E8E84-426E-40DD-AFC4-6F175D3DCCD1}">
                <a14:hiddenFill xmlns:a14="http://schemas.microsoft.com/office/drawing/2010/main">
                  <a:solidFill>
                    <a:srgbClr val="FFFFFF"/>
                  </a:solidFill>
                </a14:hiddenFill>
              </a:ext>
            </a:extLst>
          </p:spPr>
        </p:pic>
      </p:grpSp>
      <p:pic>
        <p:nvPicPr>
          <p:cNvPr id="3687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5029200"/>
            <a:ext cx="24384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511814" y="5281467"/>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buFont typeface="Wingdings" pitchFamily="2" charset="2"/>
              <a:buNone/>
            </a:pPr>
            <a:r>
              <a:rPr lang="en-US" sz="2800" b="1" dirty="0"/>
              <a:t>August 30-31, 2007</a:t>
            </a:r>
          </a:p>
        </p:txBody>
      </p:sp>
      <p:sp>
        <p:nvSpPr>
          <p:cNvPr id="15" name="Rectangle 2"/>
          <p:cNvSpPr txBox="1">
            <a:spLocks noChangeArrowheads="1"/>
          </p:cNvSpPr>
          <p:nvPr/>
        </p:nvSpPr>
        <p:spPr>
          <a:xfrm>
            <a:off x="6433344" y="4402923"/>
            <a:ext cx="2710656" cy="11381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000066"/>
                </a:solidFill>
              </a:rPr>
              <a:t>Sacramento, California</a:t>
            </a:r>
            <a:endParaRPr lang="en-US" sz="2000" b="1" dirty="0">
              <a:solidFill>
                <a:srgbClr val="000066"/>
              </a:solidFill>
            </a:endParaRPr>
          </a:p>
        </p:txBody>
      </p:sp>
      <p:pic>
        <p:nvPicPr>
          <p:cNvPr id="16" name="Picture 4" descr="EPApalletteB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876655"/>
            <a:ext cx="614976" cy="335018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ChangeArrowheads="1"/>
          </p:cNvSpPr>
          <p:nvPr/>
        </p:nvSpPr>
        <p:spPr bwMode="auto">
          <a:xfrm>
            <a:off x="6705600" y="3309143"/>
            <a:ext cx="28082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b="1" dirty="0"/>
              <a:t>Visual Plumes </a:t>
            </a:r>
            <a:endParaRPr lang="en-US" dirty="0"/>
          </a:p>
          <a:p>
            <a:pPr algn="ctr"/>
            <a:r>
              <a:rPr lang="en-US" b="1" dirty="0"/>
              <a:t>Mixing Zone </a:t>
            </a:r>
            <a:endParaRPr lang="en-US" dirty="0"/>
          </a:p>
          <a:p>
            <a:pPr algn="ctr"/>
            <a:r>
              <a:rPr lang="en-US" b="1" dirty="0"/>
              <a:t>Modeling Course</a:t>
            </a:r>
            <a:endParaRPr lang="en-US" dirty="0"/>
          </a:p>
          <a:p>
            <a:pPr algn="ctr"/>
            <a:r>
              <a:rPr lang="en-US" i="1" dirty="0"/>
              <a:t>A 2-day course</a:t>
            </a:r>
            <a:endParaRPr lang="en-US" dirty="0"/>
          </a:p>
          <a:p>
            <a:pPr algn="ctr"/>
            <a:endParaRPr lang="en-US" dirty="0"/>
          </a:p>
        </p:txBody>
      </p:sp>
    </p:spTree>
    <p:extLst>
      <p:ext uri="{BB962C8B-B14F-4D97-AF65-F5344CB8AC3E}">
        <p14:creationId xmlns:p14="http://schemas.microsoft.com/office/powerpoint/2010/main" val="455258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a:t>30-31 Aug 07</a:t>
            </a:r>
          </a:p>
        </p:txBody>
      </p:sp>
      <p:sp>
        <p:nvSpPr>
          <p:cNvPr id="7" name="Footer Placeholder 5"/>
          <p:cNvSpPr>
            <a:spLocks noGrp="1"/>
          </p:cNvSpPr>
          <p:nvPr>
            <p:ph type="ftr" sz="quarter" idx="11"/>
          </p:nvPr>
        </p:nvSpPr>
        <p:spPr/>
        <p:txBody>
          <a:bodyPr/>
          <a:lstStyle/>
          <a:p>
            <a:r>
              <a:rPr lang="en-US"/>
              <a:t>Calif. SWRCB</a:t>
            </a:r>
          </a:p>
        </p:txBody>
      </p:sp>
      <p:sp>
        <p:nvSpPr>
          <p:cNvPr id="8" name="Slide Number Placeholder 6"/>
          <p:cNvSpPr>
            <a:spLocks noGrp="1"/>
          </p:cNvSpPr>
          <p:nvPr>
            <p:ph type="sldNum" sz="quarter" idx="12"/>
          </p:nvPr>
        </p:nvSpPr>
        <p:spPr/>
        <p:txBody>
          <a:bodyPr/>
          <a:lstStyle/>
          <a:p>
            <a:fld id="{E5CA1198-9D8B-461A-AB83-F2C8388E416B}" type="slidenum">
              <a:rPr lang="en-US"/>
              <a:pPr/>
              <a:t>18</a:t>
            </a:fld>
            <a:endParaRPr lang="en-US"/>
          </a:p>
        </p:txBody>
      </p:sp>
      <p:sp>
        <p:nvSpPr>
          <p:cNvPr id="483330" name="Rectangle 2"/>
          <p:cNvSpPr>
            <a:spLocks noGrp="1" noChangeArrowheads="1"/>
          </p:cNvSpPr>
          <p:nvPr>
            <p:ph type="title"/>
          </p:nvPr>
        </p:nvSpPr>
        <p:spPr>
          <a:xfrm>
            <a:off x="304800" y="533400"/>
            <a:ext cx="8610600" cy="762000"/>
          </a:xfrm>
        </p:spPr>
        <p:txBody>
          <a:bodyPr/>
          <a:lstStyle/>
          <a:p>
            <a:r>
              <a:rPr lang="en-US" b="1">
                <a:solidFill>
                  <a:srgbClr val="000066"/>
                </a:solidFill>
              </a:rPr>
              <a:t>Life is uncertain</a:t>
            </a:r>
          </a:p>
        </p:txBody>
      </p:sp>
      <p:sp>
        <p:nvSpPr>
          <p:cNvPr id="483331" name="Text Box 3"/>
          <p:cNvSpPr txBox="1">
            <a:spLocks noChangeArrowheads="1"/>
          </p:cNvSpPr>
          <p:nvPr/>
        </p:nvSpPr>
        <p:spPr bwMode="auto">
          <a:xfrm>
            <a:off x="4953000" y="1371600"/>
            <a:ext cx="4038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0">
                <a:solidFill>
                  <a:schemeClr val="tx1"/>
                </a:solidFill>
              </a:rPr>
              <a:t>Identical thermal effluents discharged to ambient waters at 20 and 0 C. According to densimetric Froude number similarity, the trajectories should be identical in dimensionless terms. However, because the plume discharged to freezing water passes through the point of maximum water density (4C), it becomes denser than the ambient and ultimately sinks.</a:t>
            </a:r>
          </a:p>
        </p:txBody>
      </p:sp>
      <p:pic>
        <p:nvPicPr>
          <p:cNvPr id="483332" name="Picture 4" descr="lagtherm0d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4449763" cy="5029200"/>
          </a:xfrm>
          <a:prstGeom prst="rect">
            <a:avLst/>
          </a:prstGeom>
          <a:noFill/>
          <a:extLst>
            <a:ext uri="{909E8E84-426E-40DD-AFC4-6F175D3DCCD1}">
              <a14:hiddenFill xmlns:a14="http://schemas.microsoft.com/office/drawing/2010/main">
                <a:solidFill>
                  <a:srgbClr val="FFFFFF"/>
                </a:solidFill>
              </a14:hiddenFill>
            </a:ext>
          </a:extLst>
        </p:spPr>
      </p:pic>
      <p:sp>
        <p:nvSpPr>
          <p:cNvPr id="483333" name="Text Box 5"/>
          <p:cNvSpPr txBox="1">
            <a:spLocks noChangeArrowheads="1"/>
          </p:cNvSpPr>
          <p:nvPr/>
        </p:nvSpPr>
        <p:spPr bwMode="auto">
          <a:xfrm>
            <a:off x="0" y="2438400"/>
            <a:ext cx="9144000" cy="914400"/>
          </a:xfrm>
          <a:prstGeom prst="rect">
            <a:avLst/>
          </a:prstGeom>
          <a:solidFill>
            <a:srgbClr val="0000FF">
              <a:alpha val="5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5400"/>
              <a:t>How wrong models have been</a:t>
            </a:r>
          </a:p>
        </p:txBody>
      </p:sp>
    </p:spTree>
    <p:extLst>
      <p:ext uri="{BB962C8B-B14F-4D97-AF65-F5344CB8AC3E}">
        <p14:creationId xmlns:p14="http://schemas.microsoft.com/office/powerpoint/2010/main" val="349477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Date Placeholder 2"/>
          <p:cNvSpPr>
            <a:spLocks noGrp="1"/>
          </p:cNvSpPr>
          <p:nvPr>
            <p:ph type="dt" sz="half" idx="10"/>
          </p:nvPr>
        </p:nvSpPr>
        <p:spPr/>
        <p:txBody>
          <a:bodyPr/>
          <a:lstStyle/>
          <a:p>
            <a:r>
              <a:rPr lang="en-US"/>
              <a:t>30-31 Aug 07</a:t>
            </a:r>
          </a:p>
        </p:txBody>
      </p:sp>
      <p:sp>
        <p:nvSpPr>
          <p:cNvPr id="9" name="Footer Placeholder 3"/>
          <p:cNvSpPr>
            <a:spLocks noGrp="1"/>
          </p:cNvSpPr>
          <p:nvPr>
            <p:ph type="ftr" sz="quarter" idx="11"/>
          </p:nvPr>
        </p:nvSpPr>
        <p:spPr/>
        <p:txBody>
          <a:bodyPr/>
          <a:lstStyle/>
          <a:p>
            <a:r>
              <a:rPr lang="en-US"/>
              <a:t>Calif. SWRCB</a:t>
            </a:r>
          </a:p>
        </p:txBody>
      </p:sp>
      <p:sp>
        <p:nvSpPr>
          <p:cNvPr id="10" name="Slide Number Placeholder 4"/>
          <p:cNvSpPr>
            <a:spLocks noGrp="1"/>
          </p:cNvSpPr>
          <p:nvPr>
            <p:ph type="sldNum" sz="quarter" idx="12"/>
          </p:nvPr>
        </p:nvSpPr>
        <p:spPr/>
        <p:txBody>
          <a:bodyPr/>
          <a:lstStyle/>
          <a:p>
            <a:fld id="{374CFFBC-71E8-49DF-82F8-4A550C92D8FA}" type="slidenum">
              <a:rPr lang="en-US"/>
              <a:pPr/>
              <a:t>19</a:t>
            </a:fld>
            <a:endParaRPr lang="en-US"/>
          </a:p>
        </p:txBody>
      </p:sp>
      <p:pic>
        <p:nvPicPr>
          <p:cNvPr id="392198" name="Picture 6" descr="gem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14400"/>
            <a:ext cx="3611563" cy="5638800"/>
          </a:xfrm>
          <a:prstGeom prst="rect">
            <a:avLst/>
          </a:prstGeom>
          <a:noFill/>
          <a:extLst>
            <a:ext uri="{909E8E84-426E-40DD-AFC4-6F175D3DCCD1}">
              <a14:hiddenFill xmlns:a14="http://schemas.microsoft.com/office/drawing/2010/main">
                <a:solidFill>
                  <a:srgbClr val="FFFFFF"/>
                </a:solidFill>
              </a14:hiddenFill>
            </a:ext>
          </a:extLst>
        </p:spPr>
      </p:pic>
      <p:sp>
        <p:nvSpPr>
          <p:cNvPr id="392194" name="Rectangle 2"/>
          <p:cNvSpPr>
            <a:spLocks noGrp="1" noChangeArrowheads="1"/>
          </p:cNvSpPr>
          <p:nvPr>
            <p:ph type="title"/>
          </p:nvPr>
        </p:nvSpPr>
        <p:spPr>
          <a:xfrm>
            <a:off x="381000" y="228600"/>
            <a:ext cx="8534400" cy="914400"/>
          </a:xfrm>
        </p:spPr>
        <p:txBody>
          <a:bodyPr/>
          <a:lstStyle/>
          <a:p>
            <a:r>
              <a:rPr lang="en-US" dirty="0" smtClean="0">
                <a:solidFill>
                  <a:srgbClr val="FF0000"/>
                </a:solidFill>
              </a:rPr>
              <a:t>Coordinate system</a:t>
            </a:r>
            <a:endParaRPr lang="en-US" dirty="0">
              <a:solidFill>
                <a:srgbClr val="FF0000"/>
              </a:solidFill>
            </a:endParaRPr>
          </a:p>
        </p:txBody>
      </p:sp>
      <p:sp>
        <p:nvSpPr>
          <p:cNvPr id="392195" name="Text Box 3"/>
          <p:cNvSpPr txBox="1">
            <a:spLocks noChangeArrowheads="1"/>
          </p:cNvSpPr>
          <p:nvPr/>
        </p:nvSpPr>
        <p:spPr bwMode="auto">
          <a:xfrm>
            <a:off x="6049963" y="4260850"/>
            <a:ext cx="21336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sz="1600" b="0" dirty="0">
                <a:solidFill>
                  <a:srgbClr val="FFFF00"/>
                </a:solidFill>
              </a:rPr>
              <a:t> Simpler than finite-element models</a:t>
            </a:r>
          </a:p>
          <a:p>
            <a:pPr eaLnBrk="0" hangingPunct="0">
              <a:buFontTx/>
              <a:buChar char="•"/>
            </a:pPr>
            <a:r>
              <a:rPr lang="en-US" sz="1600" b="0" dirty="0">
                <a:solidFill>
                  <a:srgbClr val="FFFF00"/>
                </a:solidFill>
              </a:rPr>
              <a:t> Average properties</a:t>
            </a:r>
          </a:p>
          <a:p>
            <a:pPr eaLnBrk="0" hangingPunct="0">
              <a:buFontTx/>
              <a:buChar char="•"/>
            </a:pPr>
            <a:r>
              <a:rPr lang="en-US" sz="1600" b="0" dirty="0">
                <a:solidFill>
                  <a:srgbClr val="FFFF00"/>
                </a:solidFill>
              </a:rPr>
              <a:t> Similarities to Visual Plumes (VP)</a:t>
            </a:r>
          </a:p>
          <a:p>
            <a:pPr eaLnBrk="0" hangingPunct="0">
              <a:buFontTx/>
              <a:buChar char="•"/>
            </a:pPr>
            <a:r>
              <a:rPr lang="en-US" sz="1600" b="0" dirty="0">
                <a:solidFill>
                  <a:srgbClr val="FFFF00"/>
                </a:solidFill>
              </a:rPr>
              <a:t> Similar to Windows UM and </a:t>
            </a:r>
            <a:r>
              <a:rPr lang="en-US" sz="1600" b="0" dirty="0" err="1">
                <a:solidFill>
                  <a:srgbClr val="FFFF00"/>
                </a:solidFill>
              </a:rPr>
              <a:t>JetLag</a:t>
            </a:r>
            <a:r>
              <a:rPr lang="en-US" sz="1600" b="0" dirty="0">
                <a:solidFill>
                  <a:srgbClr val="FFFF00"/>
                </a:solidFill>
              </a:rPr>
              <a:t> in concept</a:t>
            </a:r>
          </a:p>
          <a:p>
            <a:pPr eaLnBrk="0" hangingPunct="0">
              <a:buFontTx/>
              <a:buChar char="•"/>
            </a:pPr>
            <a:r>
              <a:rPr lang="en-US" sz="1600" b="0" dirty="0">
                <a:solidFill>
                  <a:srgbClr val="FFFF00"/>
                </a:solidFill>
              </a:rPr>
              <a:t> Three-dimensional</a:t>
            </a:r>
          </a:p>
        </p:txBody>
      </p:sp>
      <p:sp>
        <p:nvSpPr>
          <p:cNvPr id="392196" name="Text Box 4"/>
          <p:cNvSpPr txBox="1">
            <a:spLocks noChangeArrowheads="1"/>
          </p:cNvSpPr>
          <p:nvPr/>
        </p:nvSpPr>
        <p:spPr bwMode="auto">
          <a:xfrm>
            <a:off x="685800" y="60960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b="0" dirty="0" err="1" smtClean="0">
                <a:solidFill>
                  <a:srgbClr val="FF0000"/>
                </a:solidFill>
              </a:rPr>
              <a:t>Lagrangian</a:t>
            </a:r>
            <a:r>
              <a:rPr lang="en-US" sz="2400" b="0" dirty="0" smtClean="0">
                <a:solidFill>
                  <a:srgbClr val="FF0000"/>
                </a:solidFill>
              </a:rPr>
              <a:t> dream model</a:t>
            </a:r>
            <a:endParaRPr lang="en-US" sz="2400" b="0" dirty="0">
              <a:solidFill>
                <a:srgbClr val="FF0000"/>
              </a:solidFill>
            </a:endParaRPr>
          </a:p>
        </p:txBody>
      </p:sp>
      <p:pic>
        <p:nvPicPr>
          <p:cNvPr id="392197" name="Picture 5" descr="gem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3686175" cy="4648200"/>
          </a:xfrm>
          <a:prstGeom prst="rect">
            <a:avLst/>
          </a:prstGeom>
          <a:noFill/>
          <a:extLst>
            <a:ext uri="{909E8E84-426E-40DD-AFC4-6F175D3DCCD1}">
              <a14:hiddenFill xmlns:a14="http://schemas.microsoft.com/office/drawing/2010/main">
                <a:solidFill>
                  <a:srgbClr val="FFFFFF"/>
                </a:solidFill>
              </a14:hiddenFill>
            </a:ext>
          </a:extLst>
        </p:spPr>
      </p:pic>
      <p:sp>
        <p:nvSpPr>
          <p:cNvPr id="392199" name="Text Box 7"/>
          <p:cNvSpPr txBox="1">
            <a:spLocks noChangeArrowheads="1"/>
          </p:cNvSpPr>
          <p:nvPr/>
        </p:nvSpPr>
        <p:spPr bwMode="auto">
          <a:xfrm>
            <a:off x="7772400" y="152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i="1">
                <a:solidFill>
                  <a:srgbClr val="CC0066"/>
                </a:solidFill>
              </a:rPr>
              <a:t>Models</a:t>
            </a:r>
          </a:p>
        </p:txBody>
      </p:sp>
    </p:spTree>
    <p:extLst>
      <p:ext uri="{BB962C8B-B14F-4D97-AF65-F5344CB8AC3E}">
        <p14:creationId xmlns:p14="http://schemas.microsoft.com/office/powerpoint/2010/main" val="1387223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2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2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p:bldP spid="3921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197"/>
            <a:ext cx="9144000" cy="1048603"/>
          </a:xfrm>
          <a:solidFill>
            <a:schemeClr val="accent1">
              <a:lumMod val="20000"/>
              <a:lumOff val="80000"/>
              <a:alpha val="25000"/>
            </a:schemeClr>
          </a:solidFill>
        </p:spPr>
        <p:txBody>
          <a:bodyPr/>
          <a:lstStyle/>
          <a:p>
            <a:r>
              <a:rPr lang="en-US" b="1" dirty="0" smtClean="0">
                <a:solidFill>
                  <a:schemeClr val="accent1">
                    <a:lumMod val="75000"/>
                  </a:schemeClr>
                </a:solidFill>
              </a:rPr>
              <a:t>Fan 16 live example, continued</a:t>
            </a:r>
            <a:endParaRPr lang="en-US" b="1" dirty="0">
              <a:solidFill>
                <a:schemeClr val="accent1">
                  <a:lumMod val="75000"/>
                </a:schemeClr>
              </a:solidFill>
            </a:endParaRPr>
          </a:p>
        </p:txBody>
      </p:sp>
      <p:sp>
        <p:nvSpPr>
          <p:cNvPr id="9" name="TextBox 8"/>
          <p:cNvSpPr txBox="1"/>
          <p:nvPr/>
        </p:nvSpPr>
        <p:spPr>
          <a:xfrm>
            <a:off x="439615" y="1143000"/>
            <a:ext cx="8382000" cy="5262979"/>
          </a:xfrm>
          <a:prstGeom prst="rect">
            <a:avLst/>
          </a:prstGeom>
          <a:noFill/>
          <a:ln w="19050">
            <a:solidFill>
              <a:schemeClr val="accent1"/>
            </a:solidFill>
          </a:ln>
        </p:spPr>
        <p:txBody>
          <a:bodyPr wrap="square" rtlCol="0">
            <a:spAutoFit/>
          </a:bodyPr>
          <a:lstStyle/>
          <a:p>
            <a:pPr marL="457200" indent="-457200">
              <a:buFont typeface="+mj-lt"/>
              <a:buAutoNum type="arabicParenR" startAt="2"/>
            </a:pPr>
            <a:r>
              <a:rPr lang="en-US" sz="2400" b="1" dirty="0" smtClean="0"/>
              <a:t>VP  I/O  file </a:t>
            </a:r>
            <a:r>
              <a:rPr lang="en-US" sz="2400" b="1" dirty="0"/>
              <a:t>handling </a:t>
            </a:r>
            <a:r>
              <a:rPr lang="en-US" sz="2400" b="1" dirty="0" smtClean="0"/>
              <a:t>maintenance, project files</a:t>
            </a:r>
          </a:p>
          <a:p>
            <a:pPr marL="914400" lvl="1" indent="-457200">
              <a:buFontTx/>
              <a:buAutoNum type="arabicParenR"/>
            </a:pPr>
            <a:r>
              <a:rPr lang="en-US" sz="2400" b="1" dirty="0" smtClean="0"/>
              <a:t>fan-run-16.vpp.db (database file of diffuser tab)</a:t>
            </a:r>
          </a:p>
          <a:p>
            <a:pPr marL="914400" lvl="1" indent="-457200">
              <a:buFontTx/>
              <a:buAutoNum type="arabicParenR"/>
            </a:pPr>
            <a:r>
              <a:rPr lang="en-US" sz="2400" b="1" dirty="0" smtClean="0"/>
              <a:t>fan-run-16.001.db (database file of ambient tab/files)</a:t>
            </a:r>
          </a:p>
          <a:p>
            <a:pPr marL="914400" lvl="1" indent="-457200">
              <a:buFontTx/>
              <a:buAutoNum type="arabicParenR"/>
            </a:pPr>
            <a:r>
              <a:rPr lang="en-US" sz="2400" b="1" dirty="0" smtClean="0"/>
              <a:t>Fan-run-16.lst (FLAT file of input settings, NOTEPAD)</a:t>
            </a:r>
          </a:p>
          <a:p>
            <a:pPr marL="457200" indent="-457200">
              <a:buFontTx/>
              <a:buAutoNum type="arabicParenR" startAt="2"/>
            </a:pPr>
            <a:r>
              <a:rPr lang="en-US" sz="2400" b="1" dirty="0" err="1" smtClean="0"/>
              <a:t>DKHw</a:t>
            </a:r>
            <a:r>
              <a:rPr lang="en-US" sz="2400" b="1" dirty="0" smtClean="0"/>
              <a:t>, NRFIELD, PDS, 3plumes a, exe (independent models) </a:t>
            </a:r>
            <a:endParaRPr lang="en-US" sz="2400" b="1" dirty="0"/>
          </a:p>
          <a:p>
            <a:pPr marL="914400" lvl="1" indent="-457200">
              <a:buAutoNum type="arabicParenR"/>
            </a:pPr>
            <a:r>
              <a:rPr lang="en-US" sz="2400" b="1" dirty="0" smtClean="0"/>
              <a:t>VP prepares input files</a:t>
            </a:r>
          </a:p>
          <a:p>
            <a:pPr marL="914400" lvl="1" indent="-457200">
              <a:buAutoNum type="arabicParenR"/>
            </a:pPr>
            <a:r>
              <a:rPr lang="en-US" sz="2400" b="1" dirty="0" smtClean="0"/>
              <a:t>VP calls the exe</a:t>
            </a:r>
          </a:p>
          <a:p>
            <a:pPr marL="914400" lvl="1" indent="-457200">
              <a:buAutoNum type="arabicParenR"/>
            </a:pPr>
            <a:r>
              <a:rPr lang="en-US" sz="2400" b="1" dirty="0" smtClean="0"/>
              <a:t>VP parses output and displays it in VP text and graphics</a:t>
            </a:r>
          </a:p>
          <a:p>
            <a:pPr marL="914400" lvl="1" indent="-457200">
              <a:buAutoNum type="arabicParenR"/>
            </a:pPr>
            <a:r>
              <a:rPr lang="en-US" sz="2400" b="1" dirty="0" smtClean="0"/>
              <a:t>VP can post-process (like find surface hit), but…</a:t>
            </a:r>
          </a:p>
          <a:p>
            <a:pPr marL="914400" lvl="1" indent="-457200">
              <a:buAutoNum type="arabicParenR"/>
            </a:pPr>
            <a:r>
              <a:rPr lang="en-US" sz="2400" b="1" dirty="0" smtClean="0"/>
              <a:t>Looks wrong? Is it VP or the independent model?</a:t>
            </a:r>
          </a:p>
          <a:p>
            <a:pPr marL="457200" indent="-457200">
              <a:buAutoNum type="arabicParenR" startAt="2"/>
            </a:pPr>
            <a:r>
              <a:rPr lang="en-US" sz="2400" b="1" dirty="0" smtClean="0"/>
              <a:t>Where the output is</a:t>
            </a:r>
          </a:p>
          <a:p>
            <a:pPr marL="914400" lvl="1" indent="-457200">
              <a:buAutoNum type="arabicParenR"/>
            </a:pPr>
            <a:r>
              <a:rPr lang="en-US" sz="2400" b="1" dirty="0" smtClean="0"/>
              <a:t>udf.in, </a:t>
            </a:r>
            <a:r>
              <a:rPr lang="en-US" sz="2400" b="1" dirty="0" err="1" smtClean="0"/>
              <a:t>DKHWISP.out</a:t>
            </a:r>
            <a:r>
              <a:rPr lang="en-US" sz="2400" b="1" dirty="0" smtClean="0"/>
              <a:t>, </a:t>
            </a:r>
            <a:r>
              <a:rPr lang="en-US" sz="2400" b="1" dirty="0" err="1" smtClean="0"/>
              <a:t>results.out</a:t>
            </a:r>
            <a:r>
              <a:rPr lang="en-US" sz="2400" b="1" dirty="0" smtClean="0"/>
              <a:t> ….</a:t>
            </a:r>
          </a:p>
          <a:p>
            <a:pPr marL="914400" lvl="1" indent="-457200">
              <a:buAutoNum type="arabicParenR"/>
            </a:pPr>
            <a:r>
              <a:rPr lang="en-US" sz="2400" b="1" dirty="0" smtClean="0"/>
              <a:t>Do independent checks, even runs</a:t>
            </a:r>
          </a:p>
          <a:p>
            <a:pPr marL="457200" indent="-457200">
              <a:buAutoNum type="arabicParenR" startAt="2"/>
            </a:pPr>
            <a:endParaRPr lang="en-US" sz="2400" b="1" dirty="0"/>
          </a:p>
        </p:txBody>
      </p:sp>
      <p:sp>
        <p:nvSpPr>
          <p:cNvPr id="4" name="Slide Number Placeholder 3"/>
          <p:cNvSpPr>
            <a:spLocks noGrp="1"/>
          </p:cNvSpPr>
          <p:nvPr>
            <p:ph type="sldNum" sz="quarter" idx="12"/>
          </p:nvPr>
        </p:nvSpPr>
        <p:spPr/>
        <p:txBody>
          <a:bodyPr/>
          <a:lstStyle/>
          <a:p>
            <a:fld id="{DA1307EE-84D3-4009-B145-07C37344CCB6}" type="slidenum">
              <a:rPr lang="en-US" smtClean="0"/>
              <a:t>2</a:t>
            </a:fld>
            <a:endParaRPr lang="en-US"/>
          </a:p>
        </p:txBody>
      </p:sp>
      <p:sp>
        <p:nvSpPr>
          <p:cNvPr id="5" name="Date Placeholder 4"/>
          <p:cNvSpPr>
            <a:spLocks noGrp="1"/>
          </p:cNvSpPr>
          <p:nvPr>
            <p:ph type="dt" sz="half" idx="10"/>
          </p:nvPr>
        </p:nvSpPr>
        <p:spPr/>
        <p:txBody>
          <a:bodyPr/>
          <a:lstStyle/>
          <a:p>
            <a:fld id="{0A217CC0-3203-4888-8A49-420B2B687EA4}" type="datetime1">
              <a:rPr lang="en-US" smtClean="0"/>
              <a:t>1/23/2013</a:t>
            </a:fld>
            <a:endParaRPr lang="en-US"/>
          </a:p>
        </p:txBody>
      </p:sp>
      <p:sp>
        <p:nvSpPr>
          <p:cNvPr id="6" name="Footer Placeholder 5"/>
          <p:cNvSpPr>
            <a:spLocks noGrp="1"/>
          </p:cNvSpPr>
          <p:nvPr>
            <p:ph type="ftr" sz="quarter" idx="11"/>
          </p:nvPr>
        </p:nvSpPr>
        <p:spPr/>
        <p:txBody>
          <a:bodyPr/>
          <a:lstStyle/>
          <a:p>
            <a:r>
              <a:rPr lang="en-US" smtClean="0"/>
              <a:t>User exercises VP demo.pptx</a:t>
            </a:r>
            <a:endParaRPr lang="en-US"/>
          </a:p>
        </p:txBody>
      </p:sp>
    </p:spTree>
    <p:extLst>
      <p:ext uri="{BB962C8B-B14F-4D97-AF65-F5344CB8AC3E}">
        <p14:creationId xmlns:p14="http://schemas.microsoft.com/office/powerpoint/2010/main" val="2844932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California State Water Resources Control Board Mixing Zone Course 15-17 Feb 2000</a:t>
            </a:r>
          </a:p>
        </p:txBody>
      </p:sp>
      <p:sp>
        <p:nvSpPr>
          <p:cNvPr id="14338" name="Rectangle 2"/>
          <p:cNvSpPr>
            <a:spLocks noGrp="1" noChangeArrowheads="1"/>
          </p:cNvSpPr>
          <p:nvPr>
            <p:ph type="title"/>
          </p:nvPr>
        </p:nvSpPr>
        <p:spPr>
          <a:xfrm>
            <a:off x="381000" y="381000"/>
            <a:ext cx="8305800" cy="762000"/>
          </a:xfrm>
        </p:spPr>
        <p:txBody>
          <a:bodyPr/>
          <a:lstStyle/>
          <a:p>
            <a:r>
              <a:rPr lang="en-US">
                <a:solidFill>
                  <a:schemeClr val="accent2"/>
                </a:solidFill>
              </a:rPr>
              <a:t>The Future of Lagrangian Modeling</a:t>
            </a:r>
            <a:endParaRPr lang="en-US"/>
          </a:p>
        </p:txBody>
      </p:sp>
      <p:sp>
        <p:nvSpPr>
          <p:cNvPr id="14339" name="Rectangle 3"/>
          <p:cNvSpPr>
            <a:spLocks noGrp="1" noChangeArrowheads="1"/>
          </p:cNvSpPr>
          <p:nvPr>
            <p:ph type="body" idx="1"/>
          </p:nvPr>
        </p:nvSpPr>
        <p:spPr>
          <a:xfrm>
            <a:off x="457200" y="5029200"/>
            <a:ext cx="8229600" cy="1143000"/>
          </a:xfrm>
        </p:spPr>
        <p:txBody>
          <a:bodyPr/>
          <a:lstStyle/>
          <a:p>
            <a:r>
              <a:rPr lang="en-US" sz="2800"/>
              <a:t>Output on the experimental Gem 3-D vector plume model with gravitational collapse</a:t>
            </a:r>
            <a:endParaRPr lang="en-US">
              <a:solidFill>
                <a:srgbClr val="FF3300"/>
              </a:solidFill>
            </a:endParaRPr>
          </a:p>
        </p:txBody>
      </p:sp>
      <p:pic>
        <p:nvPicPr>
          <p:cNvPr id="14341" name="Picture 5" descr="C:\mixzone course\Lagrange\lag3dgra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18425" cy="383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933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197"/>
            <a:ext cx="9144000" cy="1048603"/>
          </a:xfrm>
          <a:solidFill>
            <a:schemeClr val="accent1">
              <a:lumMod val="20000"/>
              <a:lumOff val="80000"/>
              <a:alpha val="25000"/>
            </a:schemeClr>
          </a:solidFill>
        </p:spPr>
        <p:txBody>
          <a:bodyPr/>
          <a:lstStyle/>
          <a:p>
            <a:r>
              <a:rPr lang="en-US" b="1" dirty="0" smtClean="0">
                <a:solidFill>
                  <a:schemeClr val="accent1">
                    <a:lumMod val="75000"/>
                  </a:schemeClr>
                </a:solidFill>
              </a:rPr>
              <a:t>Fan 16 live example</a:t>
            </a:r>
            <a:endParaRPr lang="en-US" b="1" dirty="0">
              <a:solidFill>
                <a:schemeClr val="accent1">
                  <a:lumMod val="75000"/>
                </a:schemeClr>
              </a:solidFill>
            </a:endParaRPr>
          </a:p>
        </p:txBody>
      </p:sp>
      <p:sp>
        <p:nvSpPr>
          <p:cNvPr id="9" name="TextBox 8"/>
          <p:cNvSpPr txBox="1"/>
          <p:nvPr/>
        </p:nvSpPr>
        <p:spPr>
          <a:xfrm>
            <a:off x="439615" y="1143000"/>
            <a:ext cx="8382000" cy="3046988"/>
          </a:xfrm>
          <a:prstGeom prst="rect">
            <a:avLst/>
          </a:prstGeom>
          <a:noFill/>
          <a:ln w="19050">
            <a:solidFill>
              <a:schemeClr val="accent1"/>
            </a:solidFill>
          </a:ln>
        </p:spPr>
        <p:txBody>
          <a:bodyPr wrap="square" rtlCol="0">
            <a:spAutoFit/>
          </a:bodyPr>
          <a:lstStyle/>
          <a:p>
            <a:pPr marL="457200" indent="-457200">
              <a:buFont typeface="+mj-lt"/>
              <a:buAutoNum type="arabicParenR" startAt="5"/>
            </a:pPr>
            <a:r>
              <a:rPr lang="en-US" sz="2400" b="1" dirty="0" smtClean="0"/>
              <a:t>Ruts: projects have focus that can get one in a rut</a:t>
            </a:r>
          </a:p>
          <a:p>
            <a:pPr lvl="2"/>
            <a:r>
              <a:rPr lang="en-US" sz="2400" b="1" dirty="0" smtClean="0"/>
              <a:t>lots of capabilities, easy to lose track</a:t>
            </a:r>
          </a:p>
          <a:p>
            <a:pPr lvl="2"/>
            <a:r>
              <a:rPr lang="en-US" sz="2400" b="1" dirty="0" smtClean="0"/>
              <a:t>think “that should be possible?” consult the manual</a:t>
            </a:r>
          </a:p>
          <a:p>
            <a:pPr lvl="2"/>
            <a:r>
              <a:rPr lang="en-US" sz="2400" b="1" dirty="0" smtClean="0"/>
              <a:t>need more? </a:t>
            </a:r>
            <a:r>
              <a:rPr lang="en-US" sz="2400" b="1" dirty="0" smtClean="0">
                <a:hlinkClick r:id="rId2"/>
              </a:rPr>
              <a:t>wefrick@yahoo.com</a:t>
            </a:r>
            <a:r>
              <a:rPr lang="en-US" sz="2400" b="1" dirty="0" smtClean="0"/>
              <a:t> (send the project files)</a:t>
            </a:r>
          </a:p>
          <a:p>
            <a:pPr marL="457200" indent="-457200">
              <a:buAutoNum type="arabicParenR" startAt="5"/>
            </a:pPr>
            <a:r>
              <a:rPr lang="en-US" sz="2400" b="1" dirty="0" smtClean="0"/>
              <a:t>Partnership (this person with “</a:t>
            </a:r>
            <a:r>
              <a:rPr lang="en-US" sz="2400" b="1" dirty="0" err="1" smtClean="0"/>
              <a:t>Oldtimers</a:t>
            </a:r>
            <a:r>
              <a:rPr lang="en-US" sz="2400" b="1" dirty="0" smtClean="0"/>
              <a:t>” depends on it)</a:t>
            </a:r>
          </a:p>
          <a:p>
            <a:pPr marL="457200" indent="-457200">
              <a:buAutoNum type="arabicParenR" startAt="5"/>
            </a:pPr>
            <a:r>
              <a:rPr lang="en-US" sz="2400" b="1" dirty="0" smtClean="0"/>
              <a:t>reminders</a:t>
            </a:r>
          </a:p>
          <a:p>
            <a:pPr lvl="2"/>
            <a:r>
              <a:rPr lang="en-US" sz="2400" b="1" dirty="0" smtClean="0"/>
              <a:t>Far-field cross-over transition </a:t>
            </a:r>
          </a:p>
          <a:p>
            <a:pPr lvl="2"/>
            <a:r>
              <a:rPr lang="en-US" sz="2400" b="1" dirty="0" smtClean="0"/>
              <a:t>Nascent density….</a:t>
            </a:r>
            <a:endParaRPr lang="en-US" sz="2400" b="1" dirty="0"/>
          </a:p>
        </p:txBody>
      </p:sp>
      <p:sp>
        <p:nvSpPr>
          <p:cNvPr id="4" name="Slide Number Placeholder 3"/>
          <p:cNvSpPr>
            <a:spLocks noGrp="1"/>
          </p:cNvSpPr>
          <p:nvPr>
            <p:ph type="sldNum" sz="quarter" idx="12"/>
          </p:nvPr>
        </p:nvSpPr>
        <p:spPr/>
        <p:txBody>
          <a:bodyPr/>
          <a:lstStyle/>
          <a:p>
            <a:fld id="{DA1307EE-84D3-4009-B145-07C37344CCB6}" type="slidenum">
              <a:rPr lang="en-US" smtClean="0"/>
              <a:t>3</a:t>
            </a:fld>
            <a:endParaRPr lang="en-US"/>
          </a:p>
        </p:txBody>
      </p:sp>
      <p:sp>
        <p:nvSpPr>
          <p:cNvPr id="5" name="Date Placeholder 4"/>
          <p:cNvSpPr>
            <a:spLocks noGrp="1"/>
          </p:cNvSpPr>
          <p:nvPr>
            <p:ph type="dt" sz="half" idx="10"/>
          </p:nvPr>
        </p:nvSpPr>
        <p:spPr/>
        <p:txBody>
          <a:bodyPr/>
          <a:lstStyle/>
          <a:p>
            <a:fld id="{0A217CC0-3203-4888-8A49-420B2B687EA4}" type="datetime1">
              <a:rPr lang="en-US" smtClean="0"/>
              <a:t>1/23/2013</a:t>
            </a:fld>
            <a:endParaRPr lang="en-US"/>
          </a:p>
        </p:txBody>
      </p:sp>
      <p:sp>
        <p:nvSpPr>
          <p:cNvPr id="6" name="Footer Placeholder 5"/>
          <p:cNvSpPr>
            <a:spLocks noGrp="1"/>
          </p:cNvSpPr>
          <p:nvPr>
            <p:ph type="ftr" sz="quarter" idx="11"/>
          </p:nvPr>
        </p:nvSpPr>
        <p:spPr/>
        <p:txBody>
          <a:bodyPr/>
          <a:lstStyle/>
          <a:p>
            <a:r>
              <a:rPr lang="en-US" dirty="0" smtClean="0"/>
              <a:t>User exercises VP demo.pptx</a:t>
            </a:r>
            <a:endParaRPr lang="en-US" dirty="0"/>
          </a:p>
        </p:txBody>
      </p:sp>
      <p:sp>
        <p:nvSpPr>
          <p:cNvPr id="7" name="TextBox 6"/>
          <p:cNvSpPr txBox="1"/>
          <p:nvPr/>
        </p:nvSpPr>
        <p:spPr>
          <a:xfrm>
            <a:off x="439615" y="4886178"/>
            <a:ext cx="8381999" cy="1384995"/>
          </a:xfrm>
          <a:prstGeom prst="rect">
            <a:avLst/>
          </a:prstGeom>
          <a:noFill/>
          <a:ln w="19050">
            <a:solidFill>
              <a:schemeClr val="accent1"/>
            </a:solidFill>
          </a:ln>
        </p:spPr>
        <p:txBody>
          <a:bodyPr wrap="square" rtlCol="0">
            <a:spAutoFit/>
          </a:bodyPr>
          <a:lstStyle/>
          <a:p>
            <a:pPr algn="ctr"/>
            <a:r>
              <a:rPr lang="en-US" sz="2800" b="1" dirty="0" smtClean="0"/>
              <a:t>Expectations</a:t>
            </a:r>
          </a:p>
          <a:p>
            <a:pPr algn="ctr"/>
            <a:r>
              <a:rPr lang="en-US" sz="2800" b="1" dirty="0" smtClean="0"/>
              <a:t>I hope for a smooth and flawless demonstration</a:t>
            </a:r>
          </a:p>
          <a:p>
            <a:pPr algn="ctr"/>
            <a:r>
              <a:rPr lang="en-US" sz="2800" b="1" dirty="0" smtClean="0"/>
              <a:t>But, just in case, I ask for your patience and forgiveness</a:t>
            </a:r>
            <a:endParaRPr lang="en-US" sz="2800" b="1" dirty="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17268" y="1"/>
            <a:ext cx="926732" cy="5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79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914400"/>
            <a:ext cx="7458075"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18197"/>
            <a:ext cx="9144000" cy="1048603"/>
          </a:xfrm>
          <a:solidFill>
            <a:schemeClr val="accent1">
              <a:lumMod val="20000"/>
              <a:lumOff val="80000"/>
              <a:alpha val="25000"/>
            </a:schemeClr>
          </a:solidFill>
        </p:spPr>
        <p:txBody>
          <a:bodyPr/>
          <a:lstStyle/>
          <a:p>
            <a:r>
              <a:rPr lang="en-US" b="1" dirty="0" smtClean="0">
                <a:solidFill>
                  <a:schemeClr val="accent1">
                    <a:lumMod val="75000"/>
                  </a:schemeClr>
                </a:solidFill>
              </a:rPr>
              <a:t>Fan 16 graph (Fan 1967)</a:t>
            </a:r>
            <a:endParaRPr lang="en-US"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DA1307EE-84D3-4009-B145-07C37344CCB6}" type="slidenum">
              <a:rPr lang="en-US" smtClean="0"/>
              <a:t>4</a:t>
            </a:fld>
            <a:endParaRPr lang="en-US"/>
          </a:p>
        </p:txBody>
      </p:sp>
      <p:sp>
        <p:nvSpPr>
          <p:cNvPr id="7" name="Date Placeholder 6"/>
          <p:cNvSpPr>
            <a:spLocks noGrp="1"/>
          </p:cNvSpPr>
          <p:nvPr>
            <p:ph type="dt" sz="half" idx="10"/>
          </p:nvPr>
        </p:nvSpPr>
        <p:spPr/>
        <p:txBody>
          <a:bodyPr/>
          <a:lstStyle/>
          <a:p>
            <a:fld id="{4445341D-6928-48A6-B3A1-A0335119344A}" type="datetime1">
              <a:rPr lang="en-US" smtClean="0"/>
              <a:t>1/23/2013</a:t>
            </a:fld>
            <a:endParaRPr lang="en-US"/>
          </a:p>
        </p:txBody>
      </p:sp>
      <p:sp>
        <p:nvSpPr>
          <p:cNvPr id="8" name="Footer Placeholder 7"/>
          <p:cNvSpPr>
            <a:spLocks noGrp="1"/>
          </p:cNvSpPr>
          <p:nvPr>
            <p:ph type="ftr" sz="quarter" idx="11"/>
          </p:nvPr>
        </p:nvSpPr>
        <p:spPr/>
        <p:txBody>
          <a:bodyPr/>
          <a:lstStyle/>
          <a:p>
            <a:r>
              <a:rPr lang="en-US" smtClean="0"/>
              <a:t>User exercises VP demo.pptx</a:t>
            </a:r>
            <a:endParaRPr lang="en-US"/>
          </a:p>
        </p:txBody>
      </p:sp>
    </p:spTree>
    <p:extLst>
      <p:ext uri="{BB962C8B-B14F-4D97-AF65-F5344CB8AC3E}">
        <p14:creationId xmlns:p14="http://schemas.microsoft.com/office/powerpoint/2010/main" val="310274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1023165" y="821459"/>
            <a:ext cx="6809766" cy="597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18197"/>
            <a:ext cx="9144000" cy="1048603"/>
          </a:xfrm>
          <a:solidFill>
            <a:schemeClr val="accent1">
              <a:lumMod val="20000"/>
              <a:lumOff val="80000"/>
              <a:alpha val="25000"/>
            </a:schemeClr>
          </a:solidFill>
        </p:spPr>
        <p:txBody>
          <a:bodyPr/>
          <a:lstStyle/>
          <a:p>
            <a:r>
              <a:rPr lang="en-US" b="1" dirty="0" smtClean="0">
                <a:solidFill>
                  <a:schemeClr val="accent1">
                    <a:lumMod val="75000"/>
                  </a:schemeClr>
                </a:solidFill>
              </a:rPr>
              <a:t>Fan 16 data (Fan 1967)</a:t>
            </a:r>
            <a:endParaRPr lang="en-US"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DA1307EE-84D3-4009-B145-07C37344CCB6}" type="slidenum">
              <a:rPr lang="en-US" smtClean="0"/>
              <a:t>5</a:t>
            </a:fld>
            <a:endParaRPr lang="en-US"/>
          </a:p>
        </p:txBody>
      </p:sp>
      <p:sp>
        <p:nvSpPr>
          <p:cNvPr id="7" name="Date Placeholder 6"/>
          <p:cNvSpPr>
            <a:spLocks noGrp="1"/>
          </p:cNvSpPr>
          <p:nvPr>
            <p:ph type="dt" sz="half" idx="10"/>
          </p:nvPr>
        </p:nvSpPr>
        <p:spPr/>
        <p:txBody>
          <a:bodyPr/>
          <a:lstStyle/>
          <a:p>
            <a:fld id="{4445341D-6928-48A6-B3A1-A0335119344A}" type="datetime1">
              <a:rPr lang="en-US" smtClean="0"/>
              <a:t>1/23/2013</a:t>
            </a:fld>
            <a:endParaRPr lang="en-US"/>
          </a:p>
        </p:txBody>
      </p:sp>
      <p:sp>
        <p:nvSpPr>
          <p:cNvPr id="8" name="Footer Placeholder 7"/>
          <p:cNvSpPr>
            <a:spLocks noGrp="1"/>
          </p:cNvSpPr>
          <p:nvPr>
            <p:ph type="ftr" sz="quarter" idx="11"/>
          </p:nvPr>
        </p:nvSpPr>
        <p:spPr/>
        <p:txBody>
          <a:bodyPr/>
          <a:lstStyle/>
          <a:p>
            <a:r>
              <a:rPr lang="en-US" smtClean="0"/>
              <a:t>User exercises VP demo.pptx</a:t>
            </a:r>
            <a:endParaRPr lang="en-US"/>
          </a:p>
        </p:txBody>
      </p:sp>
      <p:sp>
        <p:nvSpPr>
          <p:cNvPr id="10" name="TextBox 9"/>
          <p:cNvSpPr txBox="1"/>
          <p:nvPr/>
        </p:nvSpPr>
        <p:spPr>
          <a:xfrm>
            <a:off x="120749" y="3810979"/>
            <a:ext cx="8276182" cy="276999"/>
          </a:xfrm>
          <a:prstGeom prst="rect">
            <a:avLst/>
          </a:prstGeom>
          <a:noFill/>
          <a:ln w="19050">
            <a:solidFill>
              <a:schemeClr val="accent1"/>
            </a:solidFill>
          </a:ln>
        </p:spPr>
        <p:txBody>
          <a:bodyPr wrap="square" rtlCol="0">
            <a:spAutoFit/>
          </a:bodyPr>
          <a:lstStyle/>
          <a:p>
            <a:r>
              <a:rPr lang="en-US" sz="1200" b="1" dirty="0" smtClean="0"/>
              <a:t>Fan Run 16</a:t>
            </a:r>
            <a:endParaRPr lang="en-US" sz="1200" b="1" dirty="0"/>
          </a:p>
        </p:txBody>
      </p:sp>
    </p:spTree>
    <p:extLst>
      <p:ext uri="{BB962C8B-B14F-4D97-AF65-F5344CB8AC3E}">
        <p14:creationId xmlns:p14="http://schemas.microsoft.com/office/powerpoint/2010/main" val="2898352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7491"/>
          <a:stretch/>
        </p:blipFill>
        <p:spPr bwMode="auto">
          <a:xfrm>
            <a:off x="0" y="1"/>
            <a:ext cx="9144000" cy="709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09600" y="18197"/>
            <a:ext cx="7772400" cy="1470025"/>
          </a:xfrm>
          <a:solidFill>
            <a:schemeClr val="accent1">
              <a:lumMod val="20000"/>
              <a:lumOff val="80000"/>
              <a:alpha val="25000"/>
            </a:schemeClr>
          </a:solidFill>
        </p:spPr>
        <p:txBody>
          <a:bodyPr/>
          <a:lstStyle/>
          <a:p>
            <a:r>
              <a:rPr lang="en-US" b="1" dirty="0" smtClean="0">
                <a:solidFill>
                  <a:schemeClr val="accent1">
                    <a:lumMod val="75000"/>
                  </a:schemeClr>
                </a:solidFill>
              </a:rPr>
              <a:t>Fan 16 diffuser tab</a:t>
            </a:r>
            <a:endParaRPr lang="en-US" b="1" dirty="0">
              <a:solidFill>
                <a:schemeClr val="accent1">
                  <a:lumMod val="75000"/>
                </a:schemeClr>
              </a:solidFill>
            </a:endParaRPr>
          </a:p>
        </p:txBody>
      </p:sp>
      <p:sp>
        <p:nvSpPr>
          <p:cNvPr id="6" name="TextBox 5"/>
          <p:cNvSpPr txBox="1"/>
          <p:nvPr/>
        </p:nvSpPr>
        <p:spPr>
          <a:xfrm>
            <a:off x="3888545" y="4731603"/>
            <a:ext cx="4329840" cy="830997"/>
          </a:xfrm>
          <a:prstGeom prst="rect">
            <a:avLst/>
          </a:prstGeom>
          <a:noFill/>
          <a:ln w="19050">
            <a:solidFill>
              <a:schemeClr val="accent1"/>
            </a:solidFill>
          </a:ln>
        </p:spPr>
        <p:txBody>
          <a:bodyPr wrap="none" rtlCol="0">
            <a:spAutoFit/>
          </a:bodyPr>
          <a:lstStyle/>
          <a:p>
            <a:r>
              <a:rPr lang="en-US" sz="2400" b="1" dirty="0" smtClean="0"/>
              <a:t>Case 1: Fan Run 16 (single port)</a:t>
            </a:r>
          </a:p>
          <a:p>
            <a:r>
              <a:rPr lang="en-US" sz="2400" b="1" dirty="0" smtClean="0"/>
              <a:t>Cases 2-5: training modifications</a:t>
            </a:r>
            <a:endParaRPr lang="en-US" sz="2400" b="1" dirty="0"/>
          </a:p>
        </p:txBody>
      </p:sp>
      <p:sp>
        <p:nvSpPr>
          <p:cNvPr id="3" name="Slide Number Placeholder 2"/>
          <p:cNvSpPr>
            <a:spLocks noGrp="1"/>
          </p:cNvSpPr>
          <p:nvPr>
            <p:ph type="sldNum" sz="quarter" idx="12"/>
          </p:nvPr>
        </p:nvSpPr>
        <p:spPr/>
        <p:txBody>
          <a:bodyPr/>
          <a:lstStyle/>
          <a:p>
            <a:fld id="{DA1307EE-84D3-4009-B145-07C37344CCB6}" type="slidenum">
              <a:rPr lang="en-US" smtClean="0"/>
              <a:t>6</a:t>
            </a:fld>
            <a:endParaRPr lang="en-US"/>
          </a:p>
        </p:txBody>
      </p:sp>
      <p:sp>
        <p:nvSpPr>
          <p:cNvPr id="4" name="Date Placeholder 3"/>
          <p:cNvSpPr>
            <a:spLocks noGrp="1"/>
          </p:cNvSpPr>
          <p:nvPr>
            <p:ph type="dt" sz="half" idx="10"/>
          </p:nvPr>
        </p:nvSpPr>
        <p:spPr/>
        <p:txBody>
          <a:bodyPr/>
          <a:lstStyle/>
          <a:p>
            <a:fld id="{F2EAA0A3-7F79-4DB5-A200-2C02FBE3CA73}" type="datetime1">
              <a:rPr lang="en-US" smtClean="0"/>
              <a:t>1/23/2013</a:t>
            </a:fld>
            <a:endParaRPr lang="en-US"/>
          </a:p>
        </p:txBody>
      </p:sp>
      <p:sp>
        <p:nvSpPr>
          <p:cNvPr id="5" name="Footer Placeholder 4"/>
          <p:cNvSpPr>
            <a:spLocks noGrp="1"/>
          </p:cNvSpPr>
          <p:nvPr>
            <p:ph type="ftr" sz="quarter" idx="11"/>
          </p:nvPr>
        </p:nvSpPr>
        <p:spPr/>
        <p:txBody>
          <a:bodyPr/>
          <a:lstStyle/>
          <a:p>
            <a:r>
              <a:rPr lang="en-US" smtClean="0"/>
              <a:t>User exercises VP demo.pptx</a:t>
            </a:r>
            <a:endParaRPr lang="en-US"/>
          </a:p>
        </p:txBody>
      </p:sp>
    </p:spTree>
    <p:extLst>
      <p:ext uri="{BB962C8B-B14F-4D97-AF65-F5344CB8AC3E}">
        <p14:creationId xmlns:p14="http://schemas.microsoft.com/office/powerpoint/2010/main" val="3990758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197"/>
            <a:ext cx="9144000" cy="1048603"/>
          </a:xfrm>
          <a:solidFill>
            <a:schemeClr val="accent1">
              <a:lumMod val="20000"/>
              <a:lumOff val="80000"/>
              <a:alpha val="25000"/>
            </a:schemeClr>
          </a:solidFill>
        </p:spPr>
        <p:txBody>
          <a:bodyPr/>
          <a:lstStyle/>
          <a:p>
            <a:r>
              <a:rPr lang="en-US" b="1" dirty="0" smtClean="0">
                <a:solidFill>
                  <a:schemeClr val="accent1">
                    <a:lumMod val="75000"/>
                  </a:schemeClr>
                </a:solidFill>
              </a:rPr>
              <a:t>ambient direction, time series, Fan 16</a:t>
            </a:r>
            <a:endParaRPr lang="en-US" b="1" dirty="0">
              <a:solidFill>
                <a:schemeClr val="accent1">
                  <a:lumMod val="75000"/>
                </a:schemeClr>
              </a:solidFill>
            </a:endParaRPr>
          </a:p>
        </p:txBody>
      </p:sp>
      <p:sp>
        <p:nvSpPr>
          <p:cNvPr id="4" name="TextBox 3"/>
          <p:cNvSpPr txBox="1"/>
          <p:nvPr/>
        </p:nvSpPr>
        <p:spPr>
          <a:xfrm>
            <a:off x="152400" y="1053152"/>
            <a:ext cx="5089150" cy="5632311"/>
          </a:xfrm>
          <a:prstGeom prst="rect">
            <a:avLst/>
          </a:prstGeom>
          <a:noFill/>
          <a:ln w="19050">
            <a:solidFill>
              <a:schemeClr val="accent1"/>
            </a:solidFill>
          </a:ln>
        </p:spPr>
        <p:txBody>
          <a:bodyPr wrap="none" rtlCol="0">
            <a:spAutoFit/>
          </a:bodyPr>
          <a:lstStyle/>
          <a:p>
            <a:r>
              <a:rPr lang="en-US" dirty="0" smtClean="0"/>
              <a:t>1.0 37 </a:t>
            </a:r>
            <a:r>
              <a:rPr lang="en-US" dirty="0" err="1" smtClean="0"/>
              <a:t>deg</a:t>
            </a:r>
            <a:r>
              <a:rPr lang="en-US" dirty="0" smtClean="0"/>
              <a:t> 0.0 constant extra m 0 1 Fan-Run-16.dir</a:t>
            </a:r>
          </a:p>
          <a:p>
            <a:r>
              <a:rPr lang="en-US" dirty="0" smtClean="0"/>
              <a:t>90 90</a:t>
            </a:r>
          </a:p>
          <a:p>
            <a:r>
              <a:rPr lang="en-US" dirty="0" smtClean="0"/>
              <a:t>80 80</a:t>
            </a:r>
          </a:p>
          <a:p>
            <a:r>
              <a:rPr lang="en-US" dirty="0" smtClean="0"/>
              <a:t>70 70</a:t>
            </a:r>
          </a:p>
          <a:p>
            <a:r>
              <a:rPr lang="en-US" dirty="0" smtClean="0"/>
              <a:t>60 60</a:t>
            </a:r>
          </a:p>
          <a:p>
            <a:r>
              <a:rPr lang="en-US" dirty="0" smtClean="0"/>
              <a:t>50 50</a:t>
            </a:r>
          </a:p>
          <a:p>
            <a:r>
              <a:rPr lang="en-US" dirty="0" smtClean="0"/>
              <a:t>40 40</a:t>
            </a:r>
          </a:p>
          <a:p>
            <a:r>
              <a:rPr lang="en-US" dirty="0" smtClean="0"/>
              <a:t>30 30</a:t>
            </a:r>
          </a:p>
          <a:p>
            <a:r>
              <a:rPr lang="en-US" dirty="0" smtClean="0"/>
              <a:t>20 20</a:t>
            </a:r>
          </a:p>
          <a:p>
            <a:r>
              <a:rPr lang="en-US" dirty="0" smtClean="0"/>
              <a:t>10 10</a:t>
            </a:r>
          </a:p>
          <a:p>
            <a:r>
              <a:rPr lang="en-US" dirty="0" smtClean="0"/>
              <a:t>0 0</a:t>
            </a:r>
          </a:p>
          <a:p>
            <a:r>
              <a:rPr lang="en-US" dirty="0" smtClean="0"/>
              <a:t>-10 -10</a:t>
            </a:r>
          </a:p>
          <a:p>
            <a:r>
              <a:rPr lang="en-US" dirty="0" smtClean="0"/>
              <a:t>-20 -20</a:t>
            </a:r>
          </a:p>
          <a:p>
            <a:r>
              <a:rPr lang="en-US" dirty="0" smtClean="0"/>
              <a:t>-30 -30</a:t>
            </a:r>
          </a:p>
          <a:p>
            <a:r>
              <a:rPr lang="en-US" dirty="0" smtClean="0"/>
              <a:t>-40 -40</a:t>
            </a:r>
          </a:p>
          <a:p>
            <a:r>
              <a:rPr lang="en-US" dirty="0" smtClean="0"/>
              <a:t>-50 -50</a:t>
            </a:r>
          </a:p>
          <a:p>
            <a:r>
              <a:rPr lang="en-US" dirty="0" smtClean="0"/>
              <a:t>-60 -60</a:t>
            </a:r>
          </a:p>
          <a:p>
            <a:r>
              <a:rPr lang="en-US" dirty="0" smtClean="0"/>
              <a:t>-70 -70</a:t>
            </a:r>
          </a:p>
          <a:p>
            <a:r>
              <a:rPr lang="en-US" dirty="0" smtClean="0"/>
              <a:t>-80 -80</a:t>
            </a:r>
          </a:p>
          <a:p>
            <a:r>
              <a:rPr lang="en-US" dirty="0" smtClean="0"/>
              <a:t>-90 -90 [continued right text box]</a:t>
            </a:r>
            <a:endParaRPr lang="en-US" dirty="0"/>
          </a:p>
        </p:txBody>
      </p:sp>
      <p:sp>
        <p:nvSpPr>
          <p:cNvPr id="5" name="TextBox 4"/>
          <p:cNvSpPr txBox="1"/>
          <p:nvPr/>
        </p:nvSpPr>
        <p:spPr>
          <a:xfrm>
            <a:off x="5535262" y="1055426"/>
            <a:ext cx="1273875" cy="5355312"/>
          </a:xfrm>
          <a:prstGeom prst="rect">
            <a:avLst/>
          </a:prstGeom>
          <a:noFill/>
          <a:ln w="19050">
            <a:solidFill>
              <a:schemeClr val="accent1"/>
            </a:solidFill>
          </a:ln>
        </p:spPr>
        <p:txBody>
          <a:bodyPr wrap="none" rtlCol="0">
            <a:spAutoFit/>
          </a:bodyPr>
          <a:lstStyle/>
          <a:p>
            <a:r>
              <a:rPr lang="en-US" dirty="0" smtClean="0"/>
              <a:t>[continued]</a:t>
            </a:r>
          </a:p>
          <a:p>
            <a:r>
              <a:rPr lang="en-US" dirty="0" smtClean="0"/>
              <a:t>-100 -100</a:t>
            </a:r>
          </a:p>
          <a:p>
            <a:r>
              <a:rPr lang="en-US" dirty="0" smtClean="0"/>
              <a:t>-110 -110</a:t>
            </a:r>
          </a:p>
          <a:p>
            <a:r>
              <a:rPr lang="en-US" dirty="0" smtClean="0"/>
              <a:t>-120 -120</a:t>
            </a:r>
          </a:p>
          <a:p>
            <a:r>
              <a:rPr lang="en-US" dirty="0" smtClean="0"/>
              <a:t>-130 -130</a:t>
            </a:r>
          </a:p>
          <a:p>
            <a:r>
              <a:rPr lang="en-US" dirty="0" smtClean="0"/>
              <a:t>-140 -140</a:t>
            </a:r>
          </a:p>
          <a:p>
            <a:r>
              <a:rPr lang="en-US" dirty="0" smtClean="0"/>
              <a:t>-150 -150</a:t>
            </a:r>
          </a:p>
          <a:p>
            <a:r>
              <a:rPr lang="en-US" dirty="0" smtClean="0"/>
              <a:t>-160 -160</a:t>
            </a:r>
          </a:p>
          <a:p>
            <a:r>
              <a:rPr lang="en-US" dirty="0" smtClean="0"/>
              <a:t>-170 -170</a:t>
            </a:r>
          </a:p>
          <a:p>
            <a:r>
              <a:rPr lang="en-US" dirty="0" smtClean="0"/>
              <a:t>-180 -180</a:t>
            </a:r>
          </a:p>
          <a:p>
            <a:r>
              <a:rPr lang="en-US" dirty="0" smtClean="0"/>
              <a:t>180 180</a:t>
            </a:r>
          </a:p>
          <a:p>
            <a:r>
              <a:rPr lang="en-US" dirty="0" smtClean="0"/>
              <a:t>170 170</a:t>
            </a:r>
          </a:p>
          <a:p>
            <a:r>
              <a:rPr lang="en-US" dirty="0" smtClean="0"/>
              <a:t>160 160</a:t>
            </a:r>
          </a:p>
          <a:p>
            <a:r>
              <a:rPr lang="en-US" dirty="0" smtClean="0"/>
              <a:t>150 150</a:t>
            </a:r>
          </a:p>
          <a:p>
            <a:r>
              <a:rPr lang="en-US" dirty="0" smtClean="0"/>
              <a:t>140 140</a:t>
            </a:r>
          </a:p>
          <a:p>
            <a:r>
              <a:rPr lang="en-US" dirty="0" smtClean="0"/>
              <a:t>130 130</a:t>
            </a:r>
          </a:p>
          <a:p>
            <a:r>
              <a:rPr lang="en-US" dirty="0" smtClean="0"/>
              <a:t>120 120</a:t>
            </a:r>
          </a:p>
          <a:p>
            <a:r>
              <a:rPr lang="en-US" dirty="0" smtClean="0"/>
              <a:t>110 110</a:t>
            </a:r>
          </a:p>
          <a:p>
            <a:r>
              <a:rPr lang="en-US" dirty="0" smtClean="0"/>
              <a:t>100 100</a:t>
            </a:r>
            <a:endParaRPr lang="en-US" dirty="0"/>
          </a:p>
        </p:txBody>
      </p:sp>
      <p:sp>
        <p:nvSpPr>
          <p:cNvPr id="6" name="TextBox 5"/>
          <p:cNvSpPr txBox="1"/>
          <p:nvPr/>
        </p:nvSpPr>
        <p:spPr>
          <a:xfrm>
            <a:off x="6809137" y="1676400"/>
            <a:ext cx="2334863" cy="2246769"/>
          </a:xfrm>
          <a:prstGeom prst="rect">
            <a:avLst/>
          </a:prstGeom>
          <a:noFill/>
          <a:ln w="19050">
            <a:solidFill>
              <a:schemeClr val="accent1"/>
            </a:solidFill>
          </a:ln>
        </p:spPr>
        <p:txBody>
          <a:bodyPr wrap="square" rtlCol="0">
            <a:spAutoFit/>
          </a:bodyPr>
          <a:lstStyle/>
          <a:p>
            <a:r>
              <a:rPr lang="en-US" sz="2000" b="1" dirty="0" smtClean="0"/>
              <a:t>See VP manual</a:t>
            </a:r>
          </a:p>
          <a:p>
            <a:r>
              <a:rPr lang="en-US" sz="2000" b="1" dirty="0" smtClean="0"/>
              <a:t>p. 5.3</a:t>
            </a:r>
          </a:p>
          <a:p>
            <a:endParaRPr lang="en-US" sz="2000" b="1" dirty="0"/>
          </a:p>
          <a:p>
            <a:r>
              <a:rPr lang="en-US" sz="2000" b="1" dirty="0" smtClean="0"/>
              <a:t>See Fan 16 trace coordinates in Notes (Click to add notes section)</a:t>
            </a:r>
            <a:endParaRPr lang="en-US" sz="2000" b="1" dirty="0"/>
          </a:p>
        </p:txBody>
      </p:sp>
      <p:sp>
        <p:nvSpPr>
          <p:cNvPr id="3" name="Slide Number Placeholder 2"/>
          <p:cNvSpPr>
            <a:spLocks noGrp="1"/>
          </p:cNvSpPr>
          <p:nvPr>
            <p:ph type="sldNum" sz="quarter" idx="12"/>
          </p:nvPr>
        </p:nvSpPr>
        <p:spPr/>
        <p:txBody>
          <a:bodyPr/>
          <a:lstStyle/>
          <a:p>
            <a:fld id="{DA1307EE-84D3-4009-B145-07C37344CCB6}" type="slidenum">
              <a:rPr lang="en-US" smtClean="0"/>
              <a:t>7</a:t>
            </a:fld>
            <a:endParaRPr lang="en-US"/>
          </a:p>
        </p:txBody>
      </p:sp>
      <p:sp>
        <p:nvSpPr>
          <p:cNvPr id="7" name="Date Placeholder 6"/>
          <p:cNvSpPr>
            <a:spLocks noGrp="1"/>
          </p:cNvSpPr>
          <p:nvPr>
            <p:ph type="dt" sz="half" idx="10"/>
          </p:nvPr>
        </p:nvSpPr>
        <p:spPr/>
        <p:txBody>
          <a:bodyPr/>
          <a:lstStyle/>
          <a:p>
            <a:fld id="{4445341D-6928-48A6-B3A1-A0335119344A}" type="datetime1">
              <a:rPr lang="en-US" smtClean="0"/>
              <a:t>1/23/2013</a:t>
            </a:fld>
            <a:endParaRPr lang="en-US"/>
          </a:p>
        </p:txBody>
      </p:sp>
      <p:sp>
        <p:nvSpPr>
          <p:cNvPr id="8" name="Footer Placeholder 7"/>
          <p:cNvSpPr>
            <a:spLocks noGrp="1"/>
          </p:cNvSpPr>
          <p:nvPr>
            <p:ph type="ftr" sz="quarter" idx="11"/>
          </p:nvPr>
        </p:nvSpPr>
        <p:spPr/>
        <p:txBody>
          <a:bodyPr/>
          <a:lstStyle/>
          <a:p>
            <a:r>
              <a:rPr lang="en-US" smtClean="0"/>
              <a:t>User exercises VP demo.pptx</a:t>
            </a:r>
            <a:endParaRPr lang="en-US"/>
          </a:p>
        </p:txBody>
      </p:sp>
    </p:spTree>
    <p:extLst>
      <p:ext uri="{BB962C8B-B14F-4D97-AF65-F5344CB8AC3E}">
        <p14:creationId xmlns:p14="http://schemas.microsoft.com/office/powerpoint/2010/main" val="1341319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5706"/>
          <a:stretch/>
        </p:blipFill>
        <p:spPr bwMode="auto">
          <a:xfrm>
            <a:off x="0" y="0"/>
            <a:ext cx="9144000" cy="691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5964"/>
          <a:stretch/>
        </p:blipFill>
        <p:spPr bwMode="auto">
          <a:xfrm>
            <a:off x="0" y="0"/>
            <a:ext cx="9144000" cy="694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09600" y="18197"/>
            <a:ext cx="7772400" cy="1470025"/>
          </a:xfrm>
          <a:solidFill>
            <a:schemeClr val="accent1">
              <a:lumMod val="20000"/>
              <a:lumOff val="80000"/>
              <a:alpha val="25000"/>
            </a:schemeClr>
          </a:solidFill>
        </p:spPr>
        <p:txBody>
          <a:bodyPr/>
          <a:lstStyle/>
          <a:p>
            <a:r>
              <a:rPr lang="en-US" b="1" dirty="0" smtClean="0">
                <a:solidFill>
                  <a:schemeClr val="accent1">
                    <a:lumMod val="75000"/>
                  </a:schemeClr>
                </a:solidFill>
              </a:rPr>
              <a:t>Fan 16 ambient tab</a:t>
            </a:r>
            <a:endParaRPr lang="en-US"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DA1307EE-84D3-4009-B145-07C37344CCB6}" type="slidenum">
              <a:rPr lang="en-US" smtClean="0"/>
              <a:t>8</a:t>
            </a:fld>
            <a:endParaRPr lang="en-US"/>
          </a:p>
        </p:txBody>
      </p:sp>
      <p:sp>
        <p:nvSpPr>
          <p:cNvPr id="5" name="Date Placeholder 4"/>
          <p:cNvSpPr>
            <a:spLocks noGrp="1"/>
          </p:cNvSpPr>
          <p:nvPr>
            <p:ph type="dt" sz="half" idx="10"/>
          </p:nvPr>
        </p:nvSpPr>
        <p:spPr/>
        <p:txBody>
          <a:bodyPr/>
          <a:lstStyle/>
          <a:p>
            <a:fld id="{1A16E4B6-39D5-4D59-9E5A-83E19721F287}" type="datetime1">
              <a:rPr lang="en-US" smtClean="0"/>
              <a:t>1/23/2013</a:t>
            </a:fld>
            <a:endParaRPr lang="en-US"/>
          </a:p>
        </p:txBody>
      </p:sp>
      <p:sp>
        <p:nvSpPr>
          <p:cNvPr id="6" name="Footer Placeholder 5"/>
          <p:cNvSpPr>
            <a:spLocks noGrp="1"/>
          </p:cNvSpPr>
          <p:nvPr>
            <p:ph type="ftr" sz="quarter" idx="11"/>
          </p:nvPr>
        </p:nvSpPr>
        <p:spPr/>
        <p:txBody>
          <a:bodyPr/>
          <a:lstStyle/>
          <a:p>
            <a:r>
              <a:rPr lang="en-US" smtClean="0"/>
              <a:t>User exercises VP demo.pptx</a:t>
            </a:r>
            <a:endParaRPr lang="en-US"/>
          </a:p>
        </p:txBody>
      </p:sp>
      <p:sp>
        <p:nvSpPr>
          <p:cNvPr id="7" name="TextBox 6"/>
          <p:cNvSpPr txBox="1"/>
          <p:nvPr/>
        </p:nvSpPr>
        <p:spPr>
          <a:xfrm>
            <a:off x="3962400" y="3900606"/>
            <a:ext cx="4343400" cy="1200329"/>
          </a:xfrm>
          <a:prstGeom prst="rect">
            <a:avLst/>
          </a:prstGeom>
          <a:noFill/>
          <a:ln w="19050">
            <a:solidFill>
              <a:schemeClr val="accent1"/>
            </a:solidFill>
          </a:ln>
        </p:spPr>
        <p:txBody>
          <a:bodyPr wrap="square" rtlCol="0">
            <a:spAutoFit/>
          </a:bodyPr>
          <a:lstStyle/>
          <a:p>
            <a:r>
              <a:rPr lang="en-US" sz="2400" b="1" dirty="0" smtClean="0"/>
              <a:t>Fan’s current was 0.0. A current is introduced here. Note time-series file linkage</a:t>
            </a:r>
          </a:p>
        </p:txBody>
      </p:sp>
    </p:spTree>
    <p:extLst>
      <p:ext uri="{BB962C8B-B14F-4D97-AF65-F5344CB8AC3E}">
        <p14:creationId xmlns:p14="http://schemas.microsoft.com/office/powerpoint/2010/main" val="225080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156"/>
          <a:stretch/>
        </p:blipFill>
        <p:spPr bwMode="auto">
          <a:xfrm>
            <a:off x="0" y="1"/>
            <a:ext cx="9144000" cy="705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09600" y="18197"/>
            <a:ext cx="7772400" cy="1470025"/>
          </a:xfrm>
          <a:solidFill>
            <a:schemeClr val="accent1">
              <a:lumMod val="20000"/>
              <a:lumOff val="80000"/>
              <a:alpha val="25000"/>
            </a:schemeClr>
          </a:solidFill>
        </p:spPr>
        <p:txBody>
          <a:bodyPr/>
          <a:lstStyle/>
          <a:p>
            <a:r>
              <a:rPr lang="en-US" b="1" dirty="0" smtClean="0">
                <a:solidFill>
                  <a:schemeClr val="accent1">
                    <a:lumMod val="75000"/>
                  </a:schemeClr>
                </a:solidFill>
              </a:rPr>
              <a:t>Fan 16 Settings tab</a:t>
            </a:r>
            <a:endParaRPr lang="en-US"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DA1307EE-84D3-4009-B145-07C37344CCB6}" type="slidenum">
              <a:rPr lang="en-US" smtClean="0"/>
              <a:t>9</a:t>
            </a:fld>
            <a:endParaRPr lang="en-US"/>
          </a:p>
        </p:txBody>
      </p:sp>
      <p:sp>
        <p:nvSpPr>
          <p:cNvPr id="5" name="Date Placeholder 4"/>
          <p:cNvSpPr>
            <a:spLocks noGrp="1"/>
          </p:cNvSpPr>
          <p:nvPr>
            <p:ph type="dt" sz="half" idx="10"/>
          </p:nvPr>
        </p:nvSpPr>
        <p:spPr/>
        <p:txBody>
          <a:bodyPr/>
          <a:lstStyle/>
          <a:p>
            <a:fld id="{D110B1D0-9BE8-4DD3-A17F-19CDB0CF1573}" type="datetime1">
              <a:rPr lang="en-US" smtClean="0"/>
              <a:t>1/23/2013</a:t>
            </a:fld>
            <a:endParaRPr lang="en-US"/>
          </a:p>
        </p:txBody>
      </p:sp>
      <p:sp>
        <p:nvSpPr>
          <p:cNvPr id="6" name="Footer Placeholder 5"/>
          <p:cNvSpPr>
            <a:spLocks noGrp="1"/>
          </p:cNvSpPr>
          <p:nvPr>
            <p:ph type="ftr" sz="quarter" idx="11"/>
          </p:nvPr>
        </p:nvSpPr>
        <p:spPr/>
        <p:txBody>
          <a:bodyPr/>
          <a:lstStyle/>
          <a:p>
            <a:r>
              <a:rPr lang="en-US" smtClean="0"/>
              <a:t>User exercises VP demo.pptx</a:t>
            </a:r>
            <a:endParaRPr lang="en-US"/>
          </a:p>
        </p:txBody>
      </p:sp>
    </p:spTree>
    <p:extLst>
      <p:ext uri="{BB962C8B-B14F-4D97-AF65-F5344CB8AC3E}">
        <p14:creationId xmlns:p14="http://schemas.microsoft.com/office/powerpoint/2010/main" val="3273861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TotalTime>
  <Words>1546</Words>
  <Application>Microsoft Office PowerPoint</Application>
  <PresentationFormat>On-screen Show (4:3)</PresentationFormat>
  <Paragraphs>382</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Fan 16 live example</vt:lpstr>
      <vt:lpstr>Fan 16 live example, continued</vt:lpstr>
      <vt:lpstr>Fan 16 live example</vt:lpstr>
      <vt:lpstr>Fan 16 graph (Fan 1967)</vt:lpstr>
      <vt:lpstr>Fan 16 data (Fan 1967)</vt:lpstr>
      <vt:lpstr>Fan 16 diffuser tab</vt:lpstr>
      <vt:lpstr>ambient direction, time series, Fan 16</vt:lpstr>
      <vt:lpstr>Fan 16 ambient tab</vt:lpstr>
      <vt:lpstr>Fan 16 Settings tab</vt:lpstr>
      <vt:lpstr>Fan 16 graphics tab (red)</vt:lpstr>
      <vt:lpstr>Rsbcheck project input</vt:lpstr>
      <vt:lpstr>Rsbcheck project, more runs</vt:lpstr>
      <vt:lpstr>DOS manual on merging</vt:lpstr>
      <vt:lpstr>DOS manual on far-field</vt:lpstr>
      <vt:lpstr>Experimental VP Sausalito plan view</vt:lpstr>
      <vt:lpstr>Eqn. of State of Water</vt:lpstr>
      <vt:lpstr>Analyzing the Sausalito outfall with Visual Plumes</vt:lpstr>
      <vt:lpstr>Life is uncertain</vt:lpstr>
      <vt:lpstr>Coordinate system</vt:lpstr>
      <vt:lpstr>The Future of Lagrangian Modeling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vpc</dc:creator>
  <cp:lastModifiedBy>vpc</cp:lastModifiedBy>
  <cp:revision>56</cp:revision>
  <cp:lastPrinted>2013-01-23T22:04:18Z</cp:lastPrinted>
  <dcterms:created xsi:type="dcterms:W3CDTF">2013-01-21T18:50:42Z</dcterms:created>
  <dcterms:modified xsi:type="dcterms:W3CDTF">2013-01-24T03:44:55Z</dcterms:modified>
</cp:coreProperties>
</file>