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07" r:id="rId3"/>
    <p:sldId id="288" r:id="rId4"/>
    <p:sldId id="285" r:id="rId5"/>
    <p:sldId id="289" r:id="rId6"/>
    <p:sldId id="256" r:id="rId7"/>
    <p:sldId id="257" r:id="rId8"/>
    <p:sldId id="269" r:id="rId9"/>
    <p:sldId id="305" r:id="rId10"/>
    <p:sldId id="286" r:id="rId11"/>
    <p:sldId id="303" r:id="rId12"/>
    <p:sldId id="281" r:id="rId13"/>
    <p:sldId id="267" r:id="rId14"/>
    <p:sldId id="260" r:id="rId15"/>
    <p:sldId id="261" r:id="rId16"/>
    <p:sldId id="282" r:id="rId17"/>
    <p:sldId id="301" r:id="rId18"/>
    <p:sldId id="271" r:id="rId19"/>
    <p:sldId id="304" r:id="rId20"/>
    <p:sldId id="265" r:id="rId21"/>
    <p:sldId id="264" r:id="rId22"/>
    <p:sldId id="268" r:id="rId23"/>
    <p:sldId id="262" r:id="rId24"/>
    <p:sldId id="302" r:id="rId25"/>
    <p:sldId id="270" r:id="rId26"/>
    <p:sldId id="279" r:id="rId27"/>
    <p:sldId id="274" r:id="rId28"/>
    <p:sldId id="275" r:id="rId29"/>
    <p:sldId id="293" r:id="rId30"/>
    <p:sldId id="308" r:id="rId31"/>
    <p:sldId id="306" r:id="rId32"/>
    <p:sldId id="278" r:id="rId33"/>
    <p:sldId id="272" r:id="rId34"/>
    <p:sldId id="290" r:id="rId35"/>
    <p:sldId id="292" r:id="rId36"/>
    <p:sldId id="309" r:id="rId37"/>
    <p:sldId id="283" r:id="rId38"/>
    <p:sldId id="284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Cope" initials="B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85" d="100"/>
          <a:sy n="85" d="100"/>
        </p:scale>
        <p:origin x="-136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0AEFC-168F-4709-8643-AD6E344BB8C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A0EC-A62D-474A-9738-78A9AB19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oliticalclimate.files.wordpress.com/2010/05/picture-1.p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2/24/Gaussian_Plume_(SVG).sv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ormix.info/pdf/RegulatoryMixingZones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//upload.wikimedia.org/wikipedia/commons/2/24/Gaussian_Plume_(SVG).sv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leg.wa.gov/WAC/default.aspx?cite=173-201A-40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Introduction to Mixing Zones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Ben Cope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Office of Environmental Assessment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EPA Region 10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January 2013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epa_basema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219700"/>
            <a:ext cx="14287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word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“Mixing Zone” </a:t>
            </a:r>
            <a:r>
              <a:rPr lang="en-US" dirty="0" err="1" smtClean="0"/>
              <a:t>vs</a:t>
            </a:r>
            <a:r>
              <a:rPr lang="en-US" dirty="0" smtClean="0"/>
              <a:t> “Zone of Initial Dilution” (301h)</a:t>
            </a:r>
          </a:p>
          <a:p>
            <a:endParaRPr lang="en-US" dirty="0" smtClean="0"/>
          </a:p>
          <a:p>
            <a:r>
              <a:rPr lang="en-US" dirty="0" smtClean="0"/>
              <a:t>“Complete” </a:t>
            </a:r>
            <a:r>
              <a:rPr lang="en-US" dirty="0" err="1" smtClean="0"/>
              <a:t>vs</a:t>
            </a:r>
            <a:r>
              <a:rPr lang="en-US" dirty="0" smtClean="0"/>
              <a:t> “Incomplete Mix”</a:t>
            </a:r>
          </a:p>
          <a:p>
            <a:pPr lvl="1"/>
            <a:r>
              <a:rPr lang="en-US" dirty="0" smtClean="0"/>
              <a:t>In what sense?  Virtually all mixing takes time/space</a:t>
            </a:r>
          </a:p>
          <a:p>
            <a:endParaRPr lang="en-US" dirty="0" smtClean="0"/>
          </a:p>
          <a:p>
            <a:r>
              <a:rPr lang="en-US" dirty="0" smtClean="0"/>
              <a:t>“Model assumptions”</a:t>
            </a:r>
          </a:p>
          <a:p>
            <a:pPr lvl="1"/>
            <a:r>
              <a:rPr lang="en-US" dirty="0" smtClean="0"/>
              <a:t>Built into the selection of the model</a:t>
            </a:r>
          </a:p>
          <a:p>
            <a:pPr lvl="1"/>
            <a:r>
              <a:rPr lang="en-US" dirty="0" smtClean="0"/>
              <a:t>User defined</a:t>
            </a:r>
          </a:p>
          <a:p>
            <a:endParaRPr lang="en-US" dirty="0" smtClean="0"/>
          </a:p>
          <a:p>
            <a:r>
              <a:rPr lang="en-US" dirty="0" smtClean="0"/>
              <a:t>Again, ask for clarification often!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coralreef.noaa.gov/threats/pollution/resources/plume_burd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419" y="4953000"/>
            <a:ext cx="254758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Mixing zone rules vary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Examples: Numeric rules or guidelines for rivers across EPA Region 10</a:t>
            </a:r>
          </a:p>
          <a:p>
            <a:endParaRPr lang="en-US" dirty="0" smtClean="0"/>
          </a:p>
          <a:p>
            <a:r>
              <a:rPr lang="en-US" dirty="0" smtClean="0"/>
              <a:t>Alaska</a:t>
            </a:r>
          </a:p>
          <a:p>
            <a:pPr lvl="1"/>
            <a:r>
              <a:rPr lang="en-US" dirty="0" smtClean="0"/>
              <a:t>No numeric guidelines</a:t>
            </a:r>
          </a:p>
          <a:p>
            <a:r>
              <a:rPr lang="en-US" dirty="0" smtClean="0"/>
              <a:t>Idaho</a:t>
            </a:r>
          </a:p>
          <a:p>
            <a:pPr lvl="1"/>
            <a:r>
              <a:rPr lang="en-US" dirty="0" smtClean="0"/>
              <a:t>25% of the flow volume and width</a:t>
            </a:r>
          </a:p>
          <a:p>
            <a:r>
              <a:rPr lang="en-US" dirty="0" smtClean="0"/>
              <a:t>Oregon</a:t>
            </a:r>
          </a:p>
          <a:p>
            <a:pPr lvl="1"/>
            <a:r>
              <a:rPr lang="en-US" dirty="0" smtClean="0"/>
              <a:t>25% of the flow volume and width</a:t>
            </a:r>
          </a:p>
          <a:p>
            <a:pPr lvl="1"/>
            <a:r>
              <a:rPr lang="en-US" dirty="0" smtClean="0"/>
              <a:t>60-200 ft length depending on size of stream</a:t>
            </a:r>
          </a:p>
          <a:p>
            <a:r>
              <a:rPr lang="en-US" dirty="0" smtClean="0"/>
              <a:t>Washington</a:t>
            </a:r>
          </a:p>
          <a:p>
            <a:pPr lvl="1"/>
            <a:r>
              <a:rPr lang="en-US" dirty="0" smtClean="0"/>
              <a:t>25% of flow volume and width</a:t>
            </a:r>
          </a:p>
          <a:p>
            <a:pPr lvl="1"/>
            <a:r>
              <a:rPr lang="en-US" dirty="0" smtClean="0"/>
              <a:t>300 feet + depth of water downstream</a:t>
            </a:r>
          </a:p>
          <a:p>
            <a:pPr lvl="1"/>
            <a:r>
              <a:rPr lang="en-US" dirty="0" smtClean="0"/>
              <a:t>Acute: 10% of chronic zone, 2.5% of flow volume, 25% of width</a:t>
            </a:r>
          </a:p>
          <a:p>
            <a:endParaRPr lang="en-US" dirty="0" smtClean="0"/>
          </a:p>
          <a:p>
            <a:r>
              <a:rPr lang="en-US" dirty="0" smtClean="0"/>
              <a:t>Numerous, important narrative rules that may affect sizing</a:t>
            </a:r>
          </a:p>
          <a:p>
            <a:pPr lvl="1"/>
            <a:r>
              <a:rPr lang="en-US" dirty="0" smtClean="0"/>
              <a:t>e.g., critical habitat, municipal water intakes, overlapping mixing zones, etc.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State allows 25% of 7Q10 flow for chronic </a:t>
            </a:r>
            <a:r>
              <a:rPr lang="en-US" dirty="0" err="1" smtClean="0"/>
              <a:t>mz</a:t>
            </a:r>
            <a:r>
              <a:rPr lang="en-US" dirty="0" smtClean="0"/>
              <a:t> and 25% of river width</a:t>
            </a:r>
          </a:p>
          <a:p>
            <a:r>
              <a:rPr lang="en-US" dirty="0" smtClean="0"/>
              <a:t>Proposed discharge meets acute criterion</a:t>
            </a:r>
          </a:p>
          <a:p>
            <a:r>
              <a:rPr lang="en-US" dirty="0" smtClean="0"/>
              <a:t>Single port discharge in a shallow river</a:t>
            </a:r>
          </a:p>
          <a:p>
            <a:r>
              <a:rPr lang="en-US" dirty="0" smtClean="0"/>
              <a:t>Background is zero</a:t>
            </a:r>
          </a:p>
          <a:p>
            <a:r>
              <a:rPr lang="en-US" dirty="0" smtClean="0"/>
              <a:t>Shallow – OK to assume vertical complete mix</a:t>
            </a:r>
          </a:p>
          <a:p>
            <a:endParaRPr lang="en-US" dirty="0" smtClean="0"/>
          </a:p>
          <a:p>
            <a:r>
              <a:rPr lang="en-US" dirty="0" smtClean="0"/>
              <a:t>WLA = ((0.25 x </a:t>
            </a:r>
            <a:r>
              <a:rPr lang="en-US" dirty="0" err="1" smtClean="0"/>
              <a:t>Qriv</a:t>
            </a:r>
            <a:r>
              <a:rPr lang="en-US" dirty="0" smtClean="0"/>
              <a:t>)/</a:t>
            </a:r>
            <a:r>
              <a:rPr lang="en-US" dirty="0" err="1" smtClean="0"/>
              <a:t>Qeff</a:t>
            </a:r>
            <a:r>
              <a:rPr lang="en-US" dirty="0" smtClean="0"/>
              <a:t>) x criterion</a:t>
            </a:r>
          </a:p>
          <a:p>
            <a:r>
              <a:rPr lang="en-US" dirty="0" smtClean="0"/>
              <a:t>Done!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16764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41910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6553200" y="2514600"/>
            <a:ext cx="2514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-342900" y="2476500"/>
            <a:ext cx="2514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000" y="3733800"/>
            <a:ext cx="9906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1066800" y="32766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514600" y="37338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8240751" y="1103971"/>
            <a:ext cx="635620" cy="568712"/>
          </a:xfrm>
          <a:custGeom>
            <a:avLst/>
            <a:gdLst>
              <a:gd name="connsiteX0" fmla="*/ 0 w 635620"/>
              <a:gd name="connsiteY0" fmla="*/ 568712 h 568712"/>
              <a:gd name="connsiteX1" fmla="*/ 133815 w 635620"/>
              <a:gd name="connsiteY1" fmla="*/ 412595 h 568712"/>
              <a:gd name="connsiteX2" fmla="*/ 390293 w 635620"/>
              <a:gd name="connsiteY2" fmla="*/ 234175 h 568712"/>
              <a:gd name="connsiteX3" fmla="*/ 501805 w 635620"/>
              <a:gd name="connsiteY3" fmla="*/ 156117 h 568712"/>
              <a:gd name="connsiteX4" fmla="*/ 635620 w 635620"/>
              <a:gd name="connsiteY4" fmla="*/ 0 h 568712"/>
              <a:gd name="connsiteX5" fmla="*/ 635620 w 635620"/>
              <a:gd name="connsiteY5" fmla="*/ 0 h 56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620" h="568712">
                <a:moveTo>
                  <a:pt x="0" y="568712"/>
                </a:moveTo>
                <a:cubicBezTo>
                  <a:pt x="34383" y="518531"/>
                  <a:pt x="68766" y="468351"/>
                  <a:pt x="133815" y="412595"/>
                </a:cubicBezTo>
                <a:cubicBezTo>
                  <a:pt x="198864" y="356839"/>
                  <a:pt x="390293" y="234175"/>
                  <a:pt x="390293" y="234175"/>
                </a:cubicBezTo>
                <a:cubicBezTo>
                  <a:pt x="451625" y="191429"/>
                  <a:pt x="460917" y="195146"/>
                  <a:pt x="501805" y="156117"/>
                </a:cubicBezTo>
                <a:cubicBezTo>
                  <a:pt x="542693" y="117088"/>
                  <a:pt x="635620" y="0"/>
                  <a:pt x="635620" y="0"/>
                </a:cubicBezTo>
                <a:lnTo>
                  <a:pt x="63562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33815" y="1159727"/>
            <a:ext cx="323385" cy="512956"/>
          </a:xfrm>
          <a:custGeom>
            <a:avLst/>
            <a:gdLst>
              <a:gd name="connsiteX0" fmla="*/ 323385 w 323385"/>
              <a:gd name="connsiteY0" fmla="*/ 512956 h 512956"/>
              <a:gd name="connsiteX1" fmla="*/ 256478 w 323385"/>
              <a:gd name="connsiteY1" fmla="*/ 312234 h 512956"/>
              <a:gd name="connsiteX2" fmla="*/ 178419 w 323385"/>
              <a:gd name="connsiteY2" fmla="*/ 211873 h 512956"/>
              <a:gd name="connsiteX3" fmla="*/ 66907 w 323385"/>
              <a:gd name="connsiteY3" fmla="*/ 100361 h 512956"/>
              <a:gd name="connsiteX4" fmla="*/ 0 w 323385"/>
              <a:gd name="connsiteY4" fmla="*/ 0 h 51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385" h="512956">
                <a:moveTo>
                  <a:pt x="323385" y="512956"/>
                </a:moveTo>
                <a:cubicBezTo>
                  <a:pt x="302012" y="437685"/>
                  <a:pt x="280639" y="362414"/>
                  <a:pt x="256478" y="312234"/>
                </a:cubicBezTo>
                <a:cubicBezTo>
                  <a:pt x="232317" y="262054"/>
                  <a:pt x="210014" y="247185"/>
                  <a:pt x="178419" y="211873"/>
                </a:cubicBezTo>
                <a:cubicBezTo>
                  <a:pt x="146824" y="176561"/>
                  <a:pt x="96643" y="135673"/>
                  <a:pt x="66907" y="100361"/>
                </a:cubicBezTo>
                <a:cubicBezTo>
                  <a:pt x="37171" y="65049"/>
                  <a:pt x="27878" y="29737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flipH="1" flipV="1">
            <a:off x="7086600" y="1524000"/>
            <a:ext cx="2286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flipH="1" flipV="1">
            <a:off x="7086600" y="3124200"/>
            <a:ext cx="2286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105400" y="1219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Flow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029200" y="2831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7Q10 Flow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00200" y="473606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e.g., 25% of 7Q10 Flow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1828800" y="4495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Balance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2790825"/>
          <a:ext cx="7310438" cy="2598738"/>
        </p:xfrm>
        <a:graphic>
          <a:graphicData uri="http://schemas.openxmlformats.org/presentationml/2006/ole">
            <p:oleObj spid="_x0000_s1026" name="Equation" r:id="rId3" imgW="2501640" imgH="8888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558147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Conservative values needed! </a:t>
            </a:r>
          </a:p>
          <a:p>
            <a:r>
              <a:rPr lang="en-US" dirty="0" err="1" smtClean="0"/>
              <a:t>Q</a:t>
            </a:r>
            <a:r>
              <a:rPr lang="en-US" sz="1400" dirty="0" err="1" smtClean="0"/>
              <a:t>up</a:t>
            </a:r>
            <a:r>
              <a:rPr lang="en-US" dirty="0" smtClean="0"/>
              <a:t> =&gt; low (e.g., 25% of 7Q10)</a:t>
            </a:r>
          </a:p>
          <a:p>
            <a:r>
              <a:rPr lang="en-US" dirty="0" err="1" smtClean="0"/>
              <a:t>Q</a:t>
            </a:r>
            <a:r>
              <a:rPr lang="en-US" sz="1400" dirty="0" err="1" smtClean="0"/>
              <a:t>eff</a:t>
            </a:r>
            <a:r>
              <a:rPr lang="en-US" dirty="0" smtClean="0"/>
              <a:t> =&gt; high (e.g., design flow)</a:t>
            </a:r>
          </a:p>
          <a:p>
            <a:r>
              <a:rPr lang="en-US" dirty="0" smtClean="0"/>
              <a:t>C</a:t>
            </a:r>
            <a:r>
              <a:rPr lang="en-US" sz="1400" dirty="0" smtClean="0"/>
              <a:t>up </a:t>
            </a:r>
            <a:r>
              <a:rPr lang="en-US" dirty="0" smtClean="0"/>
              <a:t>=&gt;  high (e.g., 95</a:t>
            </a:r>
            <a:r>
              <a:rPr lang="en-US" baseline="30000" dirty="0" smtClean="0"/>
              <a:t>th</a:t>
            </a:r>
            <a:r>
              <a:rPr lang="en-US" dirty="0" smtClean="0"/>
              <a:t> percentile)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90600"/>
            <a:ext cx="549634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143000" y="36576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 </a:t>
            </a:r>
            <a:r>
              <a:rPr lang="en-US" dirty="0" err="1" smtClean="0"/>
              <a:t>Q</a:t>
            </a:r>
            <a:r>
              <a:rPr lang="en-US" sz="1400" dirty="0" err="1" smtClean="0"/>
              <a:t>up</a:t>
            </a:r>
            <a:r>
              <a:rPr lang="en-US" dirty="0" smtClean="0"/>
              <a:t> to allowable flow in mixing zone </a:t>
            </a:r>
            <a:r>
              <a:rPr lang="en-US" dirty="0" err="1" smtClean="0"/>
              <a:t>regs</a:t>
            </a:r>
            <a:endParaRPr lang="en-US" dirty="0" smtClean="0"/>
          </a:p>
          <a:p>
            <a:r>
              <a:rPr lang="en-US" dirty="0" smtClean="0"/>
              <a:t>Replace </a:t>
            </a:r>
            <a:r>
              <a:rPr lang="en-US" dirty="0" err="1" smtClean="0"/>
              <a:t>C</a:t>
            </a:r>
            <a:r>
              <a:rPr lang="en-US" sz="1400" dirty="0" err="1" smtClean="0"/>
              <a:t>down</a:t>
            </a:r>
            <a:r>
              <a:rPr lang="en-US" dirty="0" smtClean="0"/>
              <a:t> with water quality criterion (</a:t>
            </a:r>
            <a:r>
              <a:rPr lang="en-US" dirty="0" err="1" smtClean="0"/>
              <a:t>C</a:t>
            </a:r>
            <a:r>
              <a:rPr lang="en-US" sz="1400" dirty="0" err="1" smtClean="0"/>
              <a:t>wqc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Re-arrange the equation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Assumptions of a mass balance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Instantaneous mixing of effluent and receiving water (or fraction of it)</a:t>
            </a:r>
          </a:p>
          <a:p>
            <a:pPr lvl="1"/>
            <a:r>
              <a:rPr lang="en-US" dirty="0" smtClean="0"/>
              <a:t>Specific plume conditions near outfall not a major concern</a:t>
            </a:r>
          </a:p>
          <a:p>
            <a:r>
              <a:rPr lang="en-US" dirty="0" smtClean="0"/>
              <a:t>No settling, uptake, transformation of pollutant</a:t>
            </a:r>
          </a:p>
          <a:p>
            <a:pPr lvl="1"/>
            <a:r>
              <a:rPr lang="en-US" dirty="0" smtClean="0"/>
              <a:t>Common assumption in mixing zones and permit limit derivation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Need for more detail – even in simple situation</a:t>
            </a:r>
          </a:p>
          <a:p>
            <a:pPr lvl="1"/>
            <a:r>
              <a:rPr lang="en-US" dirty="0" smtClean="0"/>
              <a:t>More complicated mixing zone standards</a:t>
            </a:r>
          </a:p>
          <a:p>
            <a:r>
              <a:rPr lang="en-US" dirty="0" smtClean="0"/>
              <a:t>Deep river, reservoir…not 1D</a:t>
            </a:r>
          </a:p>
          <a:p>
            <a:r>
              <a:rPr lang="en-US" dirty="0" smtClean="0"/>
              <a:t>Estuary…salinity, </a:t>
            </a:r>
            <a:r>
              <a:rPr lang="en-US" dirty="0" err="1" smtClean="0"/>
              <a:t>bouyancy</a:t>
            </a:r>
            <a:r>
              <a:rPr lang="en-US" dirty="0" smtClean="0"/>
              <a:t>, currents, etc.</a:t>
            </a:r>
          </a:p>
          <a:p>
            <a:r>
              <a:rPr lang="en-US" dirty="0" smtClean="0"/>
              <a:t>Multi-port diffuser, not simple pipe</a:t>
            </a:r>
          </a:p>
          <a:p>
            <a:r>
              <a:rPr lang="en-US" dirty="0" smtClean="0"/>
              <a:t>Situations that don’t fit the mold</a:t>
            </a:r>
          </a:p>
          <a:p>
            <a:pPr lvl="1"/>
            <a:r>
              <a:rPr lang="en-US" dirty="0" smtClean="0"/>
              <a:t>Unknown or unusual diffuser features</a:t>
            </a:r>
          </a:p>
          <a:p>
            <a:pPr lvl="1"/>
            <a:r>
              <a:rPr lang="en-US" dirty="0" smtClean="0"/>
              <a:t>Above surface discharges</a:t>
            </a:r>
          </a:p>
          <a:p>
            <a:pPr lvl="1"/>
            <a:r>
              <a:rPr lang="en-US" dirty="0" smtClean="0"/>
              <a:t>Intermittent discharges</a:t>
            </a:r>
          </a:p>
          <a:p>
            <a:pPr lvl="1"/>
            <a:r>
              <a:rPr lang="en-US" dirty="0" smtClean="0"/>
              <a:t>Banks and other structures near outfall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Rivers - One </a:t>
            </a:r>
            <a:r>
              <a:rPr lang="en-US" dirty="0" smtClean="0"/>
              <a:t>step up in </a:t>
            </a:r>
            <a:r>
              <a:rPr lang="en-US" dirty="0" smtClean="0"/>
              <a:t>complexity</a:t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en-US" dirty="0" smtClean="0"/>
              <a:t>ateral </a:t>
            </a:r>
            <a:r>
              <a:rPr lang="en-US" dirty="0" smtClean="0"/>
              <a:t>mixing </a:t>
            </a:r>
            <a:r>
              <a:rPr lang="en-US" dirty="0" smtClean="0"/>
              <a:t>analysis (2D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MZ length in addition to width/volume</a:t>
            </a:r>
          </a:p>
          <a:p>
            <a:r>
              <a:rPr lang="en-US" dirty="0" smtClean="0"/>
              <a:t>Spreadsheet tools (e.g., WA’s rivplum6)</a:t>
            </a:r>
          </a:p>
          <a:p>
            <a:r>
              <a:rPr lang="en-US" dirty="0" smtClean="0"/>
              <a:t>Estimate rate of lateral mixing based on Manning’s equation and shear velocity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4038600"/>
            <a:ext cx="6019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71600" y="6553200"/>
            <a:ext cx="6019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1000" y="5334000"/>
            <a:ext cx="914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09800" y="5638800"/>
            <a:ext cx="762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48564" y="5650029"/>
            <a:ext cx="2727115" cy="895150"/>
          </a:xfrm>
          <a:custGeom>
            <a:avLst/>
            <a:gdLst>
              <a:gd name="connsiteX0" fmla="*/ 0 w 2727115"/>
              <a:gd name="connsiteY0" fmla="*/ 0 h 895150"/>
              <a:gd name="connsiteX1" fmla="*/ 48127 w 2727115"/>
              <a:gd name="connsiteY1" fmla="*/ 9626 h 895150"/>
              <a:gd name="connsiteX2" fmla="*/ 77002 w 2727115"/>
              <a:gd name="connsiteY2" fmla="*/ 28876 h 895150"/>
              <a:gd name="connsiteX3" fmla="*/ 105878 w 2727115"/>
              <a:gd name="connsiteY3" fmla="*/ 38502 h 895150"/>
              <a:gd name="connsiteX4" fmla="*/ 125129 w 2727115"/>
              <a:gd name="connsiteY4" fmla="*/ 67377 h 895150"/>
              <a:gd name="connsiteX5" fmla="*/ 154004 w 2727115"/>
              <a:gd name="connsiteY5" fmla="*/ 77003 h 895150"/>
              <a:gd name="connsiteX6" fmla="*/ 240632 w 2727115"/>
              <a:gd name="connsiteY6" fmla="*/ 105878 h 895150"/>
              <a:gd name="connsiteX7" fmla="*/ 336884 w 2727115"/>
              <a:gd name="connsiteY7" fmla="*/ 125129 h 895150"/>
              <a:gd name="connsiteX8" fmla="*/ 423512 w 2727115"/>
              <a:gd name="connsiteY8" fmla="*/ 163630 h 895150"/>
              <a:gd name="connsiteX9" fmla="*/ 452388 w 2727115"/>
              <a:gd name="connsiteY9" fmla="*/ 173255 h 895150"/>
              <a:gd name="connsiteX10" fmla="*/ 510139 w 2727115"/>
              <a:gd name="connsiteY10" fmla="*/ 202131 h 895150"/>
              <a:gd name="connsiteX11" fmla="*/ 606392 w 2727115"/>
              <a:gd name="connsiteY11" fmla="*/ 231007 h 895150"/>
              <a:gd name="connsiteX12" fmla="*/ 683394 w 2727115"/>
              <a:gd name="connsiteY12" fmla="*/ 259883 h 895150"/>
              <a:gd name="connsiteX13" fmla="*/ 741145 w 2727115"/>
              <a:gd name="connsiteY13" fmla="*/ 279133 h 895150"/>
              <a:gd name="connsiteX14" fmla="*/ 798897 w 2727115"/>
              <a:gd name="connsiteY14" fmla="*/ 298384 h 895150"/>
              <a:gd name="connsiteX15" fmla="*/ 856649 w 2727115"/>
              <a:gd name="connsiteY15" fmla="*/ 317634 h 895150"/>
              <a:gd name="connsiteX16" fmla="*/ 885524 w 2727115"/>
              <a:gd name="connsiteY16" fmla="*/ 327259 h 895150"/>
              <a:gd name="connsiteX17" fmla="*/ 933651 w 2727115"/>
              <a:gd name="connsiteY17" fmla="*/ 336885 h 895150"/>
              <a:gd name="connsiteX18" fmla="*/ 991402 w 2727115"/>
              <a:gd name="connsiteY18" fmla="*/ 356135 h 895150"/>
              <a:gd name="connsiteX19" fmla="*/ 1020278 w 2727115"/>
              <a:gd name="connsiteY19" fmla="*/ 375386 h 895150"/>
              <a:gd name="connsiteX20" fmla="*/ 1097280 w 2727115"/>
              <a:gd name="connsiteY20" fmla="*/ 394636 h 895150"/>
              <a:gd name="connsiteX21" fmla="*/ 1155032 w 2727115"/>
              <a:gd name="connsiteY21" fmla="*/ 413887 h 895150"/>
              <a:gd name="connsiteX22" fmla="*/ 1183908 w 2727115"/>
              <a:gd name="connsiteY22" fmla="*/ 423512 h 895150"/>
              <a:gd name="connsiteX23" fmla="*/ 1212783 w 2727115"/>
              <a:gd name="connsiteY23" fmla="*/ 433137 h 895150"/>
              <a:gd name="connsiteX24" fmla="*/ 1241659 w 2727115"/>
              <a:gd name="connsiteY24" fmla="*/ 462013 h 895150"/>
              <a:gd name="connsiteX25" fmla="*/ 1270535 w 2727115"/>
              <a:gd name="connsiteY25" fmla="*/ 471638 h 895150"/>
              <a:gd name="connsiteX26" fmla="*/ 1309036 w 2727115"/>
              <a:gd name="connsiteY26" fmla="*/ 490889 h 895150"/>
              <a:gd name="connsiteX27" fmla="*/ 1337912 w 2727115"/>
              <a:gd name="connsiteY27" fmla="*/ 500514 h 895150"/>
              <a:gd name="connsiteX28" fmla="*/ 1463040 w 2727115"/>
              <a:gd name="connsiteY28" fmla="*/ 529390 h 895150"/>
              <a:gd name="connsiteX29" fmla="*/ 1491916 w 2727115"/>
              <a:gd name="connsiteY29" fmla="*/ 548640 h 895150"/>
              <a:gd name="connsiteX30" fmla="*/ 1530417 w 2727115"/>
              <a:gd name="connsiteY30" fmla="*/ 558266 h 895150"/>
              <a:gd name="connsiteX31" fmla="*/ 1674796 w 2727115"/>
              <a:gd name="connsiteY31" fmla="*/ 577516 h 895150"/>
              <a:gd name="connsiteX32" fmla="*/ 1703672 w 2727115"/>
              <a:gd name="connsiteY32" fmla="*/ 587142 h 895150"/>
              <a:gd name="connsiteX33" fmla="*/ 1867301 w 2727115"/>
              <a:gd name="connsiteY33" fmla="*/ 606392 h 895150"/>
              <a:gd name="connsiteX34" fmla="*/ 1905802 w 2727115"/>
              <a:gd name="connsiteY34" fmla="*/ 616017 h 895150"/>
              <a:gd name="connsiteX35" fmla="*/ 1963554 w 2727115"/>
              <a:gd name="connsiteY35" fmla="*/ 635268 h 895150"/>
              <a:gd name="connsiteX36" fmla="*/ 1992430 w 2727115"/>
              <a:gd name="connsiteY36" fmla="*/ 644893 h 895150"/>
              <a:gd name="connsiteX37" fmla="*/ 2050181 w 2727115"/>
              <a:gd name="connsiteY37" fmla="*/ 664144 h 895150"/>
              <a:gd name="connsiteX38" fmla="*/ 2175310 w 2727115"/>
              <a:gd name="connsiteY38" fmla="*/ 712270 h 895150"/>
              <a:gd name="connsiteX39" fmla="*/ 2204185 w 2727115"/>
              <a:gd name="connsiteY39" fmla="*/ 731520 h 895150"/>
              <a:gd name="connsiteX40" fmla="*/ 2252312 w 2727115"/>
              <a:gd name="connsiteY40" fmla="*/ 741146 h 895150"/>
              <a:gd name="connsiteX41" fmla="*/ 2310063 w 2727115"/>
              <a:gd name="connsiteY41" fmla="*/ 760396 h 895150"/>
              <a:gd name="connsiteX42" fmla="*/ 2367815 w 2727115"/>
              <a:gd name="connsiteY42" fmla="*/ 779647 h 895150"/>
              <a:gd name="connsiteX43" fmla="*/ 2396691 w 2727115"/>
              <a:gd name="connsiteY43" fmla="*/ 789272 h 895150"/>
              <a:gd name="connsiteX44" fmla="*/ 2483318 w 2727115"/>
              <a:gd name="connsiteY44" fmla="*/ 827773 h 895150"/>
              <a:gd name="connsiteX45" fmla="*/ 2541070 w 2727115"/>
              <a:gd name="connsiteY45" fmla="*/ 847024 h 895150"/>
              <a:gd name="connsiteX46" fmla="*/ 2569945 w 2727115"/>
              <a:gd name="connsiteY46" fmla="*/ 856649 h 895150"/>
              <a:gd name="connsiteX47" fmla="*/ 2637322 w 2727115"/>
              <a:gd name="connsiteY47" fmla="*/ 866274 h 895150"/>
              <a:gd name="connsiteX48" fmla="*/ 2666198 w 2727115"/>
              <a:gd name="connsiteY48" fmla="*/ 875899 h 895150"/>
              <a:gd name="connsiteX49" fmla="*/ 2723950 w 2727115"/>
              <a:gd name="connsiteY49" fmla="*/ 895150 h 89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27115" h="895150">
                <a:moveTo>
                  <a:pt x="0" y="0"/>
                </a:moveTo>
                <a:cubicBezTo>
                  <a:pt x="16042" y="3209"/>
                  <a:pt x="32809" y="3882"/>
                  <a:pt x="48127" y="9626"/>
                </a:cubicBezTo>
                <a:cubicBezTo>
                  <a:pt x="58958" y="13688"/>
                  <a:pt x="66655" y="23703"/>
                  <a:pt x="77002" y="28876"/>
                </a:cubicBezTo>
                <a:cubicBezTo>
                  <a:pt x="86077" y="33414"/>
                  <a:pt x="96253" y="35293"/>
                  <a:pt x="105878" y="38502"/>
                </a:cubicBezTo>
                <a:cubicBezTo>
                  <a:pt x="112295" y="48127"/>
                  <a:pt x="116096" y="60151"/>
                  <a:pt x="125129" y="67377"/>
                </a:cubicBezTo>
                <a:cubicBezTo>
                  <a:pt x="133051" y="73715"/>
                  <a:pt x="144929" y="72466"/>
                  <a:pt x="154004" y="77003"/>
                </a:cubicBezTo>
                <a:cubicBezTo>
                  <a:pt x="225909" y="112956"/>
                  <a:pt x="126273" y="84435"/>
                  <a:pt x="240632" y="105878"/>
                </a:cubicBezTo>
                <a:cubicBezTo>
                  <a:pt x="272791" y="111908"/>
                  <a:pt x="336884" y="125129"/>
                  <a:pt x="336884" y="125129"/>
                </a:cubicBezTo>
                <a:cubicBezTo>
                  <a:pt x="382643" y="155634"/>
                  <a:pt x="354787" y="140722"/>
                  <a:pt x="423512" y="163630"/>
                </a:cubicBezTo>
                <a:lnTo>
                  <a:pt x="452388" y="173255"/>
                </a:lnTo>
                <a:cubicBezTo>
                  <a:pt x="484026" y="194348"/>
                  <a:pt x="475269" y="192168"/>
                  <a:pt x="510139" y="202131"/>
                </a:cubicBezTo>
                <a:cubicBezTo>
                  <a:pt x="533681" y="208857"/>
                  <a:pt x="589234" y="219569"/>
                  <a:pt x="606392" y="231007"/>
                </a:cubicBezTo>
                <a:cubicBezTo>
                  <a:pt x="656643" y="264506"/>
                  <a:pt x="612947" y="240670"/>
                  <a:pt x="683394" y="259883"/>
                </a:cubicBezTo>
                <a:cubicBezTo>
                  <a:pt x="702971" y="265222"/>
                  <a:pt x="721895" y="272716"/>
                  <a:pt x="741145" y="279133"/>
                </a:cubicBezTo>
                <a:lnTo>
                  <a:pt x="798897" y="298384"/>
                </a:lnTo>
                <a:lnTo>
                  <a:pt x="856649" y="317634"/>
                </a:lnTo>
                <a:cubicBezTo>
                  <a:pt x="866274" y="320842"/>
                  <a:pt x="875575" y="325269"/>
                  <a:pt x="885524" y="327259"/>
                </a:cubicBezTo>
                <a:cubicBezTo>
                  <a:pt x="901566" y="330468"/>
                  <a:pt x="917867" y="332580"/>
                  <a:pt x="933651" y="336885"/>
                </a:cubicBezTo>
                <a:cubicBezTo>
                  <a:pt x="953228" y="342224"/>
                  <a:pt x="991402" y="356135"/>
                  <a:pt x="991402" y="356135"/>
                </a:cubicBezTo>
                <a:cubicBezTo>
                  <a:pt x="1001027" y="362552"/>
                  <a:pt x="1009931" y="370213"/>
                  <a:pt x="1020278" y="375386"/>
                </a:cubicBezTo>
                <a:cubicBezTo>
                  <a:pt x="1043641" y="387067"/>
                  <a:pt x="1073120" y="388047"/>
                  <a:pt x="1097280" y="394636"/>
                </a:cubicBezTo>
                <a:cubicBezTo>
                  <a:pt x="1116857" y="399975"/>
                  <a:pt x="1135781" y="407470"/>
                  <a:pt x="1155032" y="413887"/>
                </a:cubicBezTo>
                <a:lnTo>
                  <a:pt x="1183908" y="423512"/>
                </a:lnTo>
                <a:lnTo>
                  <a:pt x="1212783" y="433137"/>
                </a:lnTo>
                <a:cubicBezTo>
                  <a:pt x="1222408" y="442762"/>
                  <a:pt x="1230333" y="454462"/>
                  <a:pt x="1241659" y="462013"/>
                </a:cubicBezTo>
                <a:cubicBezTo>
                  <a:pt x="1250101" y="467641"/>
                  <a:pt x="1261209" y="467641"/>
                  <a:pt x="1270535" y="471638"/>
                </a:cubicBezTo>
                <a:cubicBezTo>
                  <a:pt x="1283723" y="477290"/>
                  <a:pt x="1295848" y="485237"/>
                  <a:pt x="1309036" y="490889"/>
                </a:cubicBezTo>
                <a:cubicBezTo>
                  <a:pt x="1318362" y="494886"/>
                  <a:pt x="1328124" y="497844"/>
                  <a:pt x="1337912" y="500514"/>
                </a:cubicBezTo>
                <a:cubicBezTo>
                  <a:pt x="1401771" y="517930"/>
                  <a:pt x="1406911" y="518164"/>
                  <a:pt x="1463040" y="529390"/>
                </a:cubicBezTo>
                <a:cubicBezTo>
                  <a:pt x="1472665" y="535807"/>
                  <a:pt x="1481283" y="544083"/>
                  <a:pt x="1491916" y="548640"/>
                </a:cubicBezTo>
                <a:cubicBezTo>
                  <a:pt x="1504075" y="553851"/>
                  <a:pt x="1517697" y="554632"/>
                  <a:pt x="1530417" y="558266"/>
                </a:cubicBezTo>
                <a:cubicBezTo>
                  <a:pt x="1611357" y="581392"/>
                  <a:pt x="1490496" y="562158"/>
                  <a:pt x="1674796" y="577516"/>
                </a:cubicBezTo>
                <a:cubicBezTo>
                  <a:pt x="1684421" y="580725"/>
                  <a:pt x="1693768" y="584941"/>
                  <a:pt x="1703672" y="587142"/>
                </a:cubicBezTo>
                <a:cubicBezTo>
                  <a:pt x="1757153" y="599027"/>
                  <a:pt x="1813217" y="601475"/>
                  <a:pt x="1867301" y="606392"/>
                </a:cubicBezTo>
                <a:cubicBezTo>
                  <a:pt x="1880135" y="609600"/>
                  <a:pt x="1893131" y="612216"/>
                  <a:pt x="1905802" y="616017"/>
                </a:cubicBezTo>
                <a:cubicBezTo>
                  <a:pt x="1925238" y="621848"/>
                  <a:pt x="1944303" y="628851"/>
                  <a:pt x="1963554" y="635268"/>
                </a:cubicBezTo>
                <a:lnTo>
                  <a:pt x="1992430" y="644893"/>
                </a:lnTo>
                <a:cubicBezTo>
                  <a:pt x="1992434" y="644894"/>
                  <a:pt x="2050178" y="664142"/>
                  <a:pt x="2050181" y="664144"/>
                </a:cubicBezTo>
                <a:cubicBezTo>
                  <a:pt x="2126810" y="715229"/>
                  <a:pt x="2085029" y="699373"/>
                  <a:pt x="2175310" y="712270"/>
                </a:cubicBezTo>
                <a:cubicBezTo>
                  <a:pt x="2184935" y="718687"/>
                  <a:pt x="2193354" y="727458"/>
                  <a:pt x="2204185" y="731520"/>
                </a:cubicBezTo>
                <a:cubicBezTo>
                  <a:pt x="2219503" y="737264"/>
                  <a:pt x="2236528" y="736841"/>
                  <a:pt x="2252312" y="741146"/>
                </a:cubicBezTo>
                <a:cubicBezTo>
                  <a:pt x="2271889" y="746485"/>
                  <a:pt x="2290813" y="753979"/>
                  <a:pt x="2310063" y="760396"/>
                </a:cubicBezTo>
                <a:lnTo>
                  <a:pt x="2367815" y="779647"/>
                </a:lnTo>
                <a:lnTo>
                  <a:pt x="2396691" y="789272"/>
                </a:lnTo>
                <a:cubicBezTo>
                  <a:pt x="2442450" y="819779"/>
                  <a:pt x="2414593" y="804865"/>
                  <a:pt x="2483318" y="827773"/>
                </a:cubicBezTo>
                <a:lnTo>
                  <a:pt x="2541070" y="847024"/>
                </a:lnTo>
                <a:cubicBezTo>
                  <a:pt x="2550695" y="850232"/>
                  <a:pt x="2559901" y="855214"/>
                  <a:pt x="2569945" y="856649"/>
                </a:cubicBezTo>
                <a:lnTo>
                  <a:pt x="2637322" y="866274"/>
                </a:lnTo>
                <a:cubicBezTo>
                  <a:pt x="2646947" y="869482"/>
                  <a:pt x="2656294" y="873698"/>
                  <a:pt x="2666198" y="875899"/>
                </a:cubicBezTo>
                <a:cubicBezTo>
                  <a:pt x="2727115" y="889436"/>
                  <a:pt x="2723950" y="865452"/>
                  <a:pt x="2723950" y="8951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9041989">
            <a:off x="2409891" y="4819404"/>
            <a:ext cx="2727115" cy="895150"/>
          </a:xfrm>
          <a:custGeom>
            <a:avLst/>
            <a:gdLst>
              <a:gd name="connsiteX0" fmla="*/ 0 w 2727115"/>
              <a:gd name="connsiteY0" fmla="*/ 0 h 895150"/>
              <a:gd name="connsiteX1" fmla="*/ 48127 w 2727115"/>
              <a:gd name="connsiteY1" fmla="*/ 9626 h 895150"/>
              <a:gd name="connsiteX2" fmla="*/ 77002 w 2727115"/>
              <a:gd name="connsiteY2" fmla="*/ 28876 h 895150"/>
              <a:gd name="connsiteX3" fmla="*/ 105878 w 2727115"/>
              <a:gd name="connsiteY3" fmla="*/ 38502 h 895150"/>
              <a:gd name="connsiteX4" fmla="*/ 125129 w 2727115"/>
              <a:gd name="connsiteY4" fmla="*/ 67377 h 895150"/>
              <a:gd name="connsiteX5" fmla="*/ 154004 w 2727115"/>
              <a:gd name="connsiteY5" fmla="*/ 77003 h 895150"/>
              <a:gd name="connsiteX6" fmla="*/ 240632 w 2727115"/>
              <a:gd name="connsiteY6" fmla="*/ 105878 h 895150"/>
              <a:gd name="connsiteX7" fmla="*/ 336884 w 2727115"/>
              <a:gd name="connsiteY7" fmla="*/ 125129 h 895150"/>
              <a:gd name="connsiteX8" fmla="*/ 423512 w 2727115"/>
              <a:gd name="connsiteY8" fmla="*/ 163630 h 895150"/>
              <a:gd name="connsiteX9" fmla="*/ 452388 w 2727115"/>
              <a:gd name="connsiteY9" fmla="*/ 173255 h 895150"/>
              <a:gd name="connsiteX10" fmla="*/ 510139 w 2727115"/>
              <a:gd name="connsiteY10" fmla="*/ 202131 h 895150"/>
              <a:gd name="connsiteX11" fmla="*/ 606392 w 2727115"/>
              <a:gd name="connsiteY11" fmla="*/ 231007 h 895150"/>
              <a:gd name="connsiteX12" fmla="*/ 683394 w 2727115"/>
              <a:gd name="connsiteY12" fmla="*/ 259883 h 895150"/>
              <a:gd name="connsiteX13" fmla="*/ 741145 w 2727115"/>
              <a:gd name="connsiteY13" fmla="*/ 279133 h 895150"/>
              <a:gd name="connsiteX14" fmla="*/ 798897 w 2727115"/>
              <a:gd name="connsiteY14" fmla="*/ 298384 h 895150"/>
              <a:gd name="connsiteX15" fmla="*/ 856649 w 2727115"/>
              <a:gd name="connsiteY15" fmla="*/ 317634 h 895150"/>
              <a:gd name="connsiteX16" fmla="*/ 885524 w 2727115"/>
              <a:gd name="connsiteY16" fmla="*/ 327259 h 895150"/>
              <a:gd name="connsiteX17" fmla="*/ 933651 w 2727115"/>
              <a:gd name="connsiteY17" fmla="*/ 336885 h 895150"/>
              <a:gd name="connsiteX18" fmla="*/ 991402 w 2727115"/>
              <a:gd name="connsiteY18" fmla="*/ 356135 h 895150"/>
              <a:gd name="connsiteX19" fmla="*/ 1020278 w 2727115"/>
              <a:gd name="connsiteY19" fmla="*/ 375386 h 895150"/>
              <a:gd name="connsiteX20" fmla="*/ 1097280 w 2727115"/>
              <a:gd name="connsiteY20" fmla="*/ 394636 h 895150"/>
              <a:gd name="connsiteX21" fmla="*/ 1155032 w 2727115"/>
              <a:gd name="connsiteY21" fmla="*/ 413887 h 895150"/>
              <a:gd name="connsiteX22" fmla="*/ 1183908 w 2727115"/>
              <a:gd name="connsiteY22" fmla="*/ 423512 h 895150"/>
              <a:gd name="connsiteX23" fmla="*/ 1212783 w 2727115"/>
              <a:gd name="connsiteY23" fmla="*/ 433137 h 895150"/>
              <a:gd name="connsiteX24" fmla="*/ 1241659 w 2727115"/>
              <a:gd name="connsiteY24" fmla="*/ 462013 h 895150"/>
              <a:gd name="connsiteX25" fmla="*/ 1270535 w 2727115"/>
              <a:gd name="connsiteY25" fmla="*/ 471638 h 895150"/>
              <a:gd name="connsiteX26" fmla="*/ 1309036 w 2727115"/>
              <a:gd name="connsiteY26" fmla="*/ 490889 h 895150"/>
              <a:gd name="connsiteX27" fmla="*/ 1337912 w 2727115"/>
              <a:gd name="connsiteY27" fmla="*/ 500514 h 895150"/>
              <a:gd name="connsiteX28" fmla="*/ 1463040 w 2727115"/>
              <a:gd name="connsiteY28" fmla="*/ 529390 h 895150"/>
              <a:gd name="connsiteX29" fmla="*/ 1491916 w 2727115"/>
              <a:gd name="connsiteY29" fmla="*/ 548640 h 895150"/>
              <a:gd name="connsiteX30" fmla="*/ 1530417 w 2727115"/>
              <a:gd name="connsiteY30" fmla="*/ 558266 h 895150"/>
              <a:gd name="connsiteX31" fmla="*/ 1674796 w 2727115"/>
              <a:gd name="connsiteY31" fmla="*/ 577516 h 895150"/>
              <a:gd name="connsiteX32" fmla="*/ 1703672 w 2727115"/>
              <a:gd name="connsiteY32" fmla="*/ 587142 h 895150"/>
              <a:gd name="connsiteX33" fmla="*/ 1867301 w 2727115"/>
              <a:gd name="connsiteY33" fmla="*/ 606392 h 895150"/>
              <a:gd name="connsiteX34" fmla="*/ 1905802 w 2727115"/>
              <a:gd name="connsiteY34" fmla="*/ 616017 h 895150"/>
              <a:gd name="connsiteX35" fmla="*/ 1963554 w 2727115"/>
              <a:gd name="connsiteY35" fmla="*/ 635268 h 895150"/>
              <a:gd name="connsiteX36" fmla="*/ 1992430 w 2727115"/>
              <a:gd name="connsiteY36" fmla="*/ 644893 h 895150"/>
              <a:gd name="connsiteX37" fmla="*/ 2050181 w 2727115"/>
              <a:gd name="connsiteY37" fmla="*/ 664144 h 895150"/>
              <a:gd name="connsiteX38" fmla="*/ 2175310 w 2727115"/>
              <a:gd name="connsiteY38" fmla="*/ 712270 h 895150"/>
              <a:gd name="connsiteX39" fmla="*/ 2204185 w 2727115"/>
              <a:gd name="connsiteY39" fmla="*/ 731520 h 895150"/>
              <a:gd name="connsiteX40" fmla="*/ 2252312 w 2727115"/>
              <a:gd name="connsiteY40" fmla="*/ 741146 h 895150"/>
              <a:gd name="connsiteX41" fmla="*/ 2310063 w 2727115"/>
              <a:gd name="connsiteY41" fmla="*/ 760396 h 895150"/>
              <a:gd name="connsiteX42" fmla="*/ 2367815 w 2727115"/>
              <a:gd name="connsiteY42" fmla="*/ 779647 h 895150"/>
              <a:gd name="connsiteX43" fmla="*/ 2396691 w 2727115"/>
              <a:gd name="connsiteY43" fmla="*/ 789272 h 895150"/>
              <a:gd name="connsiteX44" fmla="*/ 2483318 w 2727115"/>
              <a:gd name="connsiteY44" fmla="*/ 827773 h 895150"/>
              <a:gd name="connsiteX45" fmla="*/ 2541070 w 2727115"/>
              <a:gd name="connsiteY45" fmla="*/ 847024 h 895150"/>
              <a:gd name="connsiteX46" fmla="*/ 2569945 w 2727115"/>
              <a:gd name="connsiteY46" fmla="*/ 856649 h 895150"/>
              <a:gd name="connsiteX47" fmla="*/ 2637322 w 2727115"/>
              <a:gd name="connsiteY47" fmla="*/ 866274 h 895150"/>
              <a:gd name="connsiteX48" fmla="*/ 2666198 w 2727115"/>
              <a:gd name="connsiteY48" fmla="*/ 875899 h 895150"/>
              <a:gd name="connsiteX49" fmla="*/ 2723950 w 2727115"/>
              <a:gd name="connsiteY49" fmla="*/ 895150 h 89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27115" h="895150">
                <a:moveTo>
                  <a:pt x="0" y="0"/>
                </a:moveTo>
                <a:cubicBezTo>
                  <a:pt x="16042" y="3209"/>
                  <a:pt x="32809" y="3882"/>
                  <a:pt x="48127" y="9626"/>
                </a:cubicBezTo>
                <a:cubicBezTo>
                  <a:pt x="58958" y="13688"/>
                  <a:pt x="66655" y="23703"/>
                  <a:pt x="77002" y="28876"/>
                </a:cubicBezTo>
                <a:cubicBezTo>
                  <a:pt x="86077" y="33414"/>
                  <a:pt x="96253" y="35293"/>
                  <a:pt x="105878" y="38502"/>
                </a:cubicBezTo>
                <a:cubicBezTo>
                  <a:pt x="112295" y="48127"/>
                  <a:pt x="116096" y="60151"/>
                  <a:pt x="125129" y="67377"/>
                </a:cubicBezTo>
                <a:cubicBezTo>
                  <a:pt x="133051" y="73715"/>
                  <a:pt x="144929" y="72466"/>
                  <a:pt x="154004" y="77003"/>
                </a:cubicBezTo>
                <a:cubicBezTo>
                  <a:pt x="225909" y="112956"/>
                  <a:pt x="126273" y="84435"/>
                  <a:pt x="240632" y="105878"/>
                </a:cubicBezTo>
                <a:cubicBezTo>
                  <a:pt x="272791" y="111908"/>
                  <a:pt x="336884" y="125129"/>
                  <a:pt x="336884" y="125129"/>
                </a:cubicBezTo>
                <a:cubicBezTo>
                  <a:pt x="382643" y="155634"/>
                  <a:pt x="354787" y="140722"/>
                  <a:pt x="423512" y="163630"/>
                </a:cubicBezTo>
                <a:lnTo>
                  <a:pt x="452388" y="173255"/>
                </a:lnTo>
                <a:cubicBezTo>
                  <a:pt x="484026" y="194348"/>
                  <a:pt x="475269" y="192168"/>
                  <a:pt x="510139" y="202131"/>
                </a:cubicBezTo>
                <a:cubicBezTo>
                  <a:pt x="533681" y="208857"/>
                  <a:pt x="589234" y="219569"/>
                  <a:pt x="606392" y="231007"/>
                </a:cubicBezTo>
                <a:cubicBezTo>
                  <a:pt x="656643" y="264506"/>
                  <a:pt x="612947" y="240670"/>
                  <a:pt x="683394" y="259883"/>
                </a:cubicBezTo>
                <a:cubicBezTo>
                  <a:pt x="702971" y="265222"/>
                  <a:pt x="721895" y="272716"/>
                  <a:pt x="741145" y="279133"/>
                </a:cubicBezTo>
                <a:lnTo>
                  <a:pt x="798897" y="298384"/>
                </a:lnTo>
                <a:lnTo>
                  <a:pt x="856649" y="317634"/>
                </a:lnTo>
                <a:cubicBezTo>
                  <a:pt x="866274" y="320842"/>
                  <a:pt x="875575" y="325269"/>
                  <a:pt x="885524" y="327259"/>
                </a:cubicBezTo>
                <a:cubicBezTo>
                  <a:pt x="901566" y="330468"/>
                  <a:pt x="917867" y="332580"/>
                  <a:pt x="933651" y="336885"/>
                </a:cubicBezTo>
                <a:cubicBezTo>
                  <a:pt x="953228" y="342224"/>
                  <a:pt x="991402" y="356135"/>
                  <a:pt x="991402" y="356135"/>
                </a:cubicBezTo>
                <a:cubicBezTo>
                  <a:pt x="1001027" y="362552"/>
                  <a:pt x="1009931" y="370213"/>
                  <a:pt x="1020278" y="375386"/>
                </a:cubicBezTo>
                <a:cubicBezTo>
                  <a:pt x="1043641" y="387067"/>
                  <a:pt x="1073120" y="388047"/>
                  <a:pt x="1097280" y="394636"/>
                </a:cubicBezTo>
                <a:cubicBezTo>
                  <a:pt x="1116857" y="399975"/>
                  <a:pt x="1135781" y="407470"/>
                  <a:pt x="1155032" y="413887"/>
                </a:cubicBezTo>
                <a:lnTo>
                  <a:pt x="1183908" y="423512"/>
                </a:lnTo>
                <a:lnTo>
                  <a:pt x="1212783" y="433137"/>
                </a:lnTo>
                <a:cubicBezTo>
                  <a:pt x="1222408" y="442762"/>
                  <a:pt x="1230333" y="454462"/>
                  <a:pt x="1241659" y="462013"/>
                </a:cubicBezTo>
                <a:cubicBezTo>
                  <a:pt x="1250101" y="467641"/>
                  <a:pt x="1261209" y="467641"/>
                  <a:pt x="1270535" y="471638"/>
                </a:cubicBezTo>
                <a:cubicBezTo>
                  <a:pt x="1283723" y="477290"/>
                  <a:pt x="1295848" y="485237"/>
                  <a:pt x="1309036" y="490889"/>
                </a:cubicBezTo>
                <a:cubicBezTo>
                  <a:pt x="1318362" y="494886"/>
                  <a:pt x="1328124" y="497844"/>
                  <a:pt x="1337912" y="500514"/>
                </a:cubicBezTo>
                <a:cubicBezTo>
                  <a:pt x="1401771" y="517930"/>
                  <a:pt x="1406911" y="518164"/>
                  <a:pt x="1463040" y="529390"/>
                </a:cubicBezTo>
                <a:cubicBezTo>
                  <a:pt x="1472665" y="535807"/>
                  <a:pt x="1481283" y="544083"/>
                  <a:pt x="1491916" y="548640"/>
                </a:cubicBezTo>
                <a:cubicBezTo>
                  <a:pt x="1504075" y="553851"/>
                  <a:pt x="1517697" y="554632"/>
                  <a:pt x="1530417" y="558266"/>
                </a:cubicBezTo>
                <a:cubicBezTo>
                  <a:pt x="1611357" y="581392"/>
                  <a:pt x="1490496" y="562158"/>
                  <a:pt x="1674796" y="577516"/>
                </a:cubicBezTo>
                <a:cubicBezTo>
                  <a:pt x="1684421" y="580725"/>
                  <a:pt x="1693768" y="584941"/>
                  <a:pt x="1703672" y="587142"/>
                </a:cubicBezTo>
                <a:cubicBezTo>
                  <a:pt x="1757153" y="599027"/>
                  <a:pt x="1813217" y="601475"/>
                  <a:pt x="1867301" y="606392"/>
                </a:cubicBezTo>
                <a:cubicBezTo>
                  <a:pt x="1880135" y="609600"/>
                  <a:pt x="1893131" y="612216"/>
                  <a:pt x="1905802" y="616017"/>
                </a:cubicBezTo>
                <a:cubicBezTo>
                  <a:pt x="1925238" y="621848"/>
                  <a:pt x="1944303" y="628851"/>
                  <a:pt x="1963554" y="635268"/>
                </a:cubicBezTo>
                <a:lnTo>
                  <a:pt x="1992430" y="644893"/>
                </a:lnTo>
                <a:cubicBezTo>
                  <a:pt x="1992434" y="644894"/>
                  <a:pt x="2050178" y="664142"/>
                  <a:pt x="2050181" y="664144"/>
                </a:cubicBezTo>
                <a:cubicBezTo>
                  <a:pt x="2126810" y="715229"/>
                  <a:pt x="2085029" y="699373"/>
                  <a:pt x="2175310" y="712270"/>
                </a:cubicBezTo>
                <a:cubicBezTo>
                  <a:pt x="2184935" y="718687"/>
                  <a:pt x="2193354" y="727458"/>
                  <a:pt x="2204185" y="731520"/>
                </a:cubicBezTo>
                <a:cubicBezTo>
                  <a:pt x="2219503" y="737264"/>
                  <a:pt x="2236528" y="736841"/>
                  <a:pt x="2252312" y="741146"/>
                </a:cubicBezTo>
                <a:cubicBezTo>
                  <a:pt x="2271889" y="746485"/>
                  <a:pt x="2290813" y="753979"/>
                  <a:pt x="2310063" y="760396"/>
                </a:cubicBezTo>
                <a:lnTo>
                  <a:pt x="2367815" y="779647"/>
                </a:lnTo>
                <a:lnTo>
                  <a:pt x="2396691" y="789272"/>
                </a:lnTo>
                <a:cubicBezTo>
                  <a:pt x="2442450" y="819779"/>
                  <a:pt x="2414593" y="804865"/>
                  <a:pt x="2483318" y="827773"/>
                </a:cubicBezTo>
                <a:lnTo>
                  <a:pt x="2541070" y="847024"/>
                </a:lnTo>
                <a:cubicBezTo>
                  <a:pt x="2550695" y="850232"/>
                  <a:pt x="2559901" y="855214"/>
                  <a:pt x="2569945" y="856649"/>
                </a:cubicBezTo>
                <a:lnTo>
                  <a:pt x="2637322" y="866274"/>
                </a:lnTo>
                <a:cubicBezTo>
                  <a:pt x="2646947" y="869482"/>
                  <a:pt x="2656294" y="873698"/>
                  <a:pt x="2666198" y="875899"/>
                </a:cubicBezTo>
                <a:cubicBezTo>
                  <a:pt x="2727115" y="889436"/>
                  <a:pt x="2723950" y="865452"/>
                  <a:pt x="2723950" y="8951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6000" y="5018773"/>
            <a:ext cx="2873141" cy="1534427"/>
          </a:xfrm>
          <a:custGeom>
            <a:avLst/>
            <a:gdLst>
              <a:gd name="connsiteX0" fmla="*/ 2675823 w 2685448"/>
              <a:gd name="connsiteY0" fmla="*/ 0 h 1443789"/>
              <a:gd name="connsiteX1" fmla="*/ 0 w 2685448"/>
              <a:gd name="connsiteY1" fmla="*/ 567890 h 1443789"/>
              <a:gd name="connsiteX2" fmla="*/ 2685448 w 2685448"/>
              <a:gd name="connsiteY2" fmla="*/ 1443789 h 1443789"/>
              <a:gd name="connsiteX3" fmla="*/ 2675823 w 2685448"/>
              <a:gd name="connsiteY3" fmla="*/ 0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5448" h="1443789">
                <a:moveTo>
                  <a:pt x="2675823" y="0"/>
                </a:moveTo>
                <a:lnTo>
                  <a:pt x="0" y="567890"/>
                </a:lnTo>
                <a:lnTo>
                  <a:pt x="2685448" y="1443789"/>
                </a:lnTo>
                <a:cubicBezTo>
                  <a:pt x="2682240" y="965734"/>
                  <a:pt x="2679031" y="487680"/>
                  <a:pt x="2675823" y="0"/>
                </a:cubicBez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Difficulty -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 –  mass balance approach, % of low flow, no background, single pollutant</a:t>
            </a:r>
          </a:p>
          <a:p>
            <a:endParaRPr lang="en-US" sz="2800" dirty="0" smtClean="0"/>
          </a:p>
          <a:p>
            <a:r>
              <a:rPr lang="en-US" sz="2800" dirty="0" smtClean="0"/>
              <a:t>2 - multiple pollutants, measurable background levels</a:t>
            </a:r>
          </a:p>
          <a:p>
            <a:endParaRPr lang="en-US" sz="2800" dirty="0" smtClean="0"/>
          </a:p>
          <a:p>
            <a:r>
              <a:rPr lang="en-US" sz="2800" dirty="0" smtClean="0"/>
              <a:t>3 – need plume info, aka dilution modeling</a:t>
            </a:r>
          </a:p>
          <a:p>
            <a:endParaRPr lang="en-US" sz="2800" dirty="0" smtClean="0"/>
          </a:p>
          <a:p>
            <a:r>
              <a:rPr lang="en-US" sz="2800" dirty="0" smtClean="0"/>
              <a:t>4 – dilution modeling is “non-standard”</a:t>
            </a:r>
          </a:p>
          <a:p>
            <a:pPr lvl="1"/>
            <a:r>
              <a:rPr lang="en-US" sz="2400" dirty="0" smtClean="0"/>
              <a:t> e.g., workarounds, expert advice needed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1800" y="1447800"/>
            <a:ext cx="2438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1515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Freshwater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Marine?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6800" y="2895600"/>
            <a:ext cx="2438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29628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Instantaneous Mix Assumption OK?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1600" y="2895600"/>
            <a:ext cx="2438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30874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Unusually Poor Flushing ?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71800" y="2362200"/>
            <a:ext cx="5334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00600" y="2362200"/>
            <a:ext cx="6858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8484265">
            <a:off x="2585143" y="205308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fresh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751724">
            <a:off x="4777977" y="264507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marine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77000" y="3886200"/>
            <a:ext cx="8382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791200" y="3886200"/>
            <a:ext cx="6858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524000" y="3886200"/>
            <a:ext cx="6858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09800" y="3886200"/>
            <a:ext cx="6858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8484265">
            <a:off x="1213543" y="372948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8484265">
            <a:off x="5480743" y="365328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2858021">
            <a:off x="2398071" y="453808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858021">
            <a:off x="6741471" y="453808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57200" y="4724400"/>
            <a:ext cx="1524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48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 Balance Model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4724400"/>
            <a:ext cx="1524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133600" y="5105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Lateral Mixing</a:t>
            </a:r>
          </a:p>
          <a:p>
            <a:pPr algn="ctr"/>
            <a:r>
              <a:rPr lang="en-US" dirty="0" smtClean="0"/>
              <a:t> or</a:t>
            </a:r>
          </a:p>
          <a:p>
            <a:pPr algn="ctr"/>
            <a:r>
              <a:rPr lang="en-US" dirty="0" smtClean="0"/>
              <a:t> Plume Model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572000" y="4724400"/>
            <a:ext cx="1524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196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Waterbody</a:t>
            </a:r>
            <a:r>
              <a:rPr lang="en-US" dirty="0" smtClean="0"/>
              <a:t> Model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705600" y="4724400"/>
            <a:ext cx="1524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5532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Plume Model</a:t>
            </a:r>
            <a:endParaRPr lang="en-US" dirty="0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Selection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This webinar series is for training purposes only.  It does not represent EPA policy or guidance.</a:t>
            </a:r>
            <a:endParaRPr lang="en-US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loud"/>
          <p:cNvSpPr>
            <a:spLocks noChangeAspect="1" noEditPoints="1" noChangeArrowheads="1"/>
          </p:cNvSpPr>
          <p:nvPr/>
        </p:nvSpPr>
        <p:spPr bwMode="auto">
          <a:xfrm>
            <a:off x="5867400" y="1828800"/>
            <a:ext cx="2819400" cy="381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600200" y="5257800"/>
            <a:ext cx="152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21325027">
            <a:off x="1849869" y="2751671"/>
            <a:ext cx="1896176" cy="2510589"/>
          </a:xfrm>
          <a:custGeom>
            <a:avLst/>
            <a:gdLst>
              <a:gd name="connsiteX0" fmla="*/ 0 w 1896176"/>
              <a:gd name="connsiteY0" fmla="*/ 2425566 h 2510589"/>
              <a:gd name="connsiteX1" fmla="*/ 952901 w 1896176"/>
              <a:gd name="connsiteY1" fmla="*/ 2377440 h 2510589"/>
              <a:gd name="connsiteX2" fmla="*/ 1665170 w 1896176"/>
              <a:gd name="connsiteY2" fmla="*/ 1626669 h 2510589"/>
              <a:gd name="connsiteX3" fmla="*/ 1886551 w 1896176"/>
              <a:gd name="connsiteY3" fmla="*/ 529389 h 2510589"/>
              <a:gd name="connsiteX4" fmla="*/ 1722922 w 1896176"/>
              <a:gd name="connsiteY4" fmla="*/ 0 h 25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176" h="2510589">
                <a:moveTo>
                  <a:pt x="0" y="2425566"/>
                </a:moveTo>
                <a:cubicBezTo>
                  <a:pt x="337686" y="2468077"/>
                  <a:pt x="675373" y="2510589"/>
                  <a:pt x="952901" y="2377440"/>
                </a:cubicBezTo>
                <a:cubicBezTo>
                  <a:pt x="1230429" y="2244291"/>
                  <a:pt x="1509562" y="1934677"/>
                  <a:pt x="1665170" y="1626669"/>
                </a:cubicBezTo>
                <a:cubicBezTo>
                  <a:pt x="1820778" y="1318661"/>
                  <a:pt x="1876926" y="800500"/>
                  <a:pt x="1886551" y="529389"/>
                </a:cubicBezTo>
                <a:cubicBezTo>
                  <a:pt x="1896176" y="258278"/>
                  <a:pt x="1809549" y="129139"/>
                  <a:pt x="1722922" y="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62615" y="2672576"/>
            <a:ext cx="2587083" cy="2908610"/>
          </a:xfrm>
          <a:custGeom>
            <a:avLst/>
            <a:gdLst>
              <a:gd name="connsiteX0" fmla="*/ 0 w 2587083"/>
              <a:gd name="connsiteY0" fmla="*/ 2847278 h 2908610"/>
              <a:gd name="connsiteX1" fmla="*/ 702526 w 2587083"/>
              <a:gd name="connsiteY1" fmla="*/ 2847278 h 2908610"/>
              <a:gd name="connsiteX2" fmla="*/ 1438507 w 2587083"/>
              <a:gd name="connsiteY2" fmla="*/ 2479287 h 2908610"/>
              <a:gd name="connsiteX3" fmla="*/ 2141034 w 2587083"/>
              <a:gd name="connsiteY3" fmla="*/ 1353014 h 2908610"/>
              <a:gd name="connsiteX4" fmla="*/ 2475570 w 2587083"/>
              <a:gd name="connsiteY4" fmla="*/ 215590 h 2908610"/>
              <a:gd name="connsiteX5" fmla="*/ 2587083 w 2587083"/>
              <a:gd name="connsiteY5" fmla="*/ 59473 h 290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7083" h="2908610">
                <a:moveTo>
                  <a:pt x="0" y="2847278"/>
                </a:moveTo>
                <a:cubicBezTo>
                  <a:pt x="231387" y="2877944"/>
                  <a:pt x="462775" y="2908610"/>
                  <a:pt x="702526" y="2847278"/>
                </a:cubicBezTo>
                <a:cubicBezTo>
                  <a:pt x="942277" y="2785946"/>
                  <a:pt x="1198756" y="2728331"/>
                  <a:pt x="1438507" y="2479287"/>
                </a:cubicBezTo>
                <a:cubicBezTo>
                  <a:pt x="1678258" y="2230243"/>
                  <a:pt x="1968190" y="1730297"/>
                  <a:pt x="2141034" y="1353014"/>
                </a:cubicBezTo>
                <a:cubicBezTo>
                  <a:pt x="2313878" y="975731"/>
                  <a:pt x="2401229" y="431180"/>
                  <a:pt x="2475570" y="215590"/>
                </a:cubicBezTo>
                <a:cubicBezTo>
                  <a:pt x="2549911" y="0"/>
                  <a:pt x="2568497" y="29736"/>
                  <a:pt x="2587083" y="5947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Cloud"/>
          <p:cNvSpPr>
            <a:spLocks noChangeAspect="1" noEditPoints="1" noChangeArrowheads="1"/>
          </p:cNvSpPr>
          <p:nvPr/>
        </p:nvSpPr>
        <p:spPr bwMode="auto">
          <a:xfrm>
            <a:off x="1524000" y="1447800"/>
            <a:ext cx="4800600" cy="1228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72200" y="1752600"/>
            <a:ext cx="1795346" cy="92927"/>
          </a:xfrm>
          <a:custGeom>
            <a:avLst/>
            <a:gdLst>
              <a:gd name="connsiteX0" fmla="*/ 0 w 1795346"/>
              <a:gd name="connsiteY0" fmla="*/ 0 h 92927"/>
              <a:gd name="connsiteX1" fmla="*/ 289932 w 1795346"/>
              <a:gd name="connsiteY1" fmla="*/ 78059 h 92927"/>
              <a:gd name="connsiteX2" fmla="*/ 1025912 w 1795346"/>
              <a:gd name="connsiteY2" fmla="*/ 89210 h 92927"/>
              <a:gd name="connsiteX3" fmla="*/ 1338146 w 1795346"/>
              <a:gd name="connsiteY3" fmla="*/ 66908 h 92927"/>
              <a:gd name="connsiteX4" fmla="*/ 1795346 w 1795346"/>
              <a:gd name="connsiteY4" fmla="*/ 55756 h 9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5346" h="92927">
                <a:moveTo>
                  <a:pt x="0" y="0"/>
                </a:moveTo>
                <a:cubicBezTo>
                  <a:pt x="59473" y="31595"/>
                  <a:pt x="118947" y="63191"/>
                  <a:pt x="289932" y="78059"/>
                </a:cubicBezTo>
                <a:cubicBezTo>
                  <a:pt x="460917" y="92927"/>
                  <a:pt x="851210" y="91068"/>
                  <a:pt x="1025912" y="89210"/>
                </a:cubicBezTo>
                <a:cubicBezTo>
                  <a:pt x="1200614" y="87352"/>
                  <a:pt x="1209907" y="72484"/>
                  <a:pt x="1338146" y="66908"/>
                </a:cubicBezTo>
                <a:cubicBezTo>
                  <a:pt x="1466385" y="61332"/>
                  <a:pt x="1704278" y="55756"/>
                  <a:pt x="1795346" y="5575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38800" y="2286000"/>
            <a:ext cx="1784195" cy="144966"/>
          </a:xfrm>
          <a:custGeom>
            <a:avLst/>
            <a:gdLst>
              <a:gd name="connsiteX0" fmla="*/ 0 w 1784195"/>
              <a:gd name="connsiteY0" fmla="*/ 144966 h 144966"/>
              <a:gd name="connsiteX1" fmla="*/ 144966 w 1784195"/>
              <a:gd name="connsiteY1" fmla="*/ 55756 h 144966"/>
              <a:gd name="connsiteX2" fmla="*/ 713678 w 1784195"/>
              <a:gd name="connsiteY2" fmla="*/ 22303 h 144966"/>
              <a:gd name="connsiteX3" fmla="*/ 1784195 w 1784195"/>
              <a:gd name="connsiteY3" fmla="*/ 0 h 14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195" h="144966">
                <a:moveTo>
                  <a:pt x="0" y="144966"/>
                </a:moveTo>
                <a:cubicBezTo>
                  <a:pt x="13010" y="110583"/>
                  <a:pt x="26020" y="76200"/>
                  <a:pt x="144966" y="55756"/>
                </a:cubicBezTo>
                <a:cubicBezTo>
                  <a:pt x="263912" y="35312"/>
                  <a:pt x="440473" y="31596"/>
                  <a:pt x="713678" y="22303"/>
                </a:cubicBezTo>
                <a:cubicBezTo>
                  <a:pt x="986883" y="13010"/>
                  <a:pt x="1598341" y="3717"/>
                  <a:pt x="178419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5753100" y="8763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9400" y="381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Near Field</a:t>
            </a:r>
          </a:p>
          <a:p>
            <a:pPr algn="ctr"/>
            <a:r>
              <a:rPr lang="en-US" dirty="0" smtClean="0"/>
              <a:t>“Zone of Initial Dilution”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29400" y="38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 Field</a:t>
            </a:r>
          </a:p>
          <a:p>
            <a:pPr algn="ctr"/>
            <a:r>
              <a:rPr lang="en-US" dirty="0" smtClean="0"/>
              <a:t>Passive Dilution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6096000" y="3821668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38800" y="4126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Ambient current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81200" y="5791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Jet-driven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62200" y="3505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Buoyancy-driven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1828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Trapping depth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143000" y="2209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5257800"/>
            <a:ext cx="1676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72200" y="190500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Marine </a:t>
            </a:r>
          </a:p>
          <a:p>
            <a:r>
              <a:rPr lang="en-US" sz="3600" dirty="0" smtClean="0"/>
              <a:t>Discharges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olcanic ash clou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8147"/>
            <a:ext cx="3048000" cy="419100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10800000" flipV="1">
            <a:off x="2209800" y="59436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http://www.noaa.gov/features/protecting_0808/volcanoes.html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18367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trapping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314381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buoyancy-driven mixing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9891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 field mixing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2522547"/>
            <a:ext cx="129540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800600" y="3589347"/>
            <a:ext cx="16764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800600" y="2141547"/>
            <a:ext cx="17526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 Bird, It’s a Plume…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oliticalclimate.files.wordpress.com/2010/05/picture-1.png?w=4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895850"/>
            <a:ext cx="4381500" cy="1885950"/>
          </a:xfrm>
          <a:prstGeom prst="rect">
            <a:avLst/>
          </a:prstGeom>
          <a:noFill/>
        </p:spPr>
      </p:pic>
      <p:pic>
        <p:nvPicPr>
          <p:cNvPr id="3" name="Picture 6" descr="US Senate Committee on Environment and Public Wor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704850"/>
            <a:ext cx="2895600" cy="3857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15200" y="54292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2003 Nat’l Academies, “Oil in the Sea III”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highly publicized and disastrous plume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q.state.or.us/wq/wqpermit/docs/mixzone/mixZone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6060229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61354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http://www.deq.state.or.us/wq/wqpermit/mixingzones.htm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Plumes </a:t>
            </a:r>
            <a:r>
              <a:rPr lang="en-US" smtClean="0"/>
              <a:t>in rivers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Workhorse Dilution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VISUAL PLUMES</a:t>
            </a:r>
          </a:p>
          <a:p>
            <a:r>
              <a:rPr lang="en-US" sz="3600" dirty="0" smtClean="0"/>
              <a:t>CORMIX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Provide anatomy</a:t>
            </a:r>
          </a:p>
          <a:p>
            <a:pPr>
              <a:buNone/>
            </a:pPr>
            <a:r>
              <a:rPr lang="en-US" dirty="0" smtClean="0"/>
              <a:t>of the plume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Key metric – dilution with distance</a:t>
            </a:r>
          </a:p>
          <a:p>
            <a:endParaRPr lang="en-US" dirty="0"/>
          </a:p>
        </p:txBody>
      </p:sp>
      <p:pic>
        <p:nvPicPr>
          <p:cNvPr id="5" name="Picture 2" descr="File:Gaussian Plume (SVG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354208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49530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http://en.wikipedia.org/wiki/File:Gaussian_Plume_(SVG).svg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ormix.info/images/RegulatoryMixingZon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2581274"/>
            <a:ext cx="3143250" cy="32861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meets Regulatory</a:t>
            </a:r>
            <a:endParaRPr lang="en-US" dirty="0"/>
          </a:p>
        </p:txBody>
      </p:sp>
      <p:pic>
        <p:nvPicPr>
          <p:cNvPr id="33794" name="Picture 2" descr="File:Gaussian Plume (SVG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4600"/>
            <a:ext cx="4310743" cy="3352800"/>
          </a:xfrm>
          <a:prstGeom prst="rect">
            <a:avLst/>
          </a:prstGeom>
          <a:noFill/>
        </p:spPr>
      </p:pic>
      <p:sp>
        <p:nvSpPr>
          <p:cNvPr id="5" name="Left-Right Arrow 4"/>
          <p:cNvSpPr/>
          <p:nvPr/>
        </p:nvSpPr>
        <p:spPr>
          <a:xfrm>
            <a:off x="4648200" y="3810000"/>
            <a:ext cx="9906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6248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http://en.wikipedia.org/wiki/File:Gaussian_Plume_(SVG).svg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“answer” provided by a dilution modeling analysis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438400" y="1371600"/>
            <a:ext cx="0" cy="403860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38400" y="5410200"/>
            <a:ext cx="57912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438400" y="2836244"/>
            <a:ext cx="4581625" cy="1703672"/>
          </a:xfrm>
          <a:custGeom>
            <a:avLst/>
            <a:gdLst>
              <a:gd name="connsiteX0" fmla="*/ 0 w 4581625"/>
              <a:gd name="connsiteY0" fmla="*/ 0 h 1703672"/>
              <a:gd name="connsiteX1" fmla="*/ 57752 w 4581625"/>
              <a:gd name="connsiteY1" fmla="*/ 86628 h 1703672"/>
              <a:gd name="connsiteX2" fmla="*/ 77002 w 4581625"/>
              <a:gd name="connsiteY2" fmla="*/ 115503 h 1703672"/>
              <a:gd name="connsiteX3" fmla="*/ 96253 w 4581625"/>
              <a:gd name="connsiteY3" fmla="*/ 154004 h 1703672"/>
              <a:gd name="connsiteX4" fmla="*/ 115503 w 4581625"/>
              <a:gd name="connsiteY4" fmla="*/ 211756 h 1703672"/>
              <a:gd name="connsiteX5" fmla="*/ 144379 w 4581625"/>
              <a:gd name="connsiteY5" fmla="*/ 231007 h 1703672"/>
              <a:gd name="connsiteX6" fmla="*/ 173255 w 4581625"/>
              <a:gd name="connsiteY6" fmla="*/ 288758 h 1703672"/>
              <a:gd name="connsiteX7" fmla="*/ 202131 w 4581625"/>
              <a:gd name="connsiteY7" fmla="*/ 317634 h 1703672"/>
              <a:gd name="connsiteX8" fmla="*/ 250257 w 4581625"/>
              <a:gd name="connsiteY8" fmla="*/ 356135 h 1703672"/>
              <a:gd name="connsiteX9" fmla="*/ 259882 w 4581625"/>
              <a:gd name="connsiteY9" fmla="*/ 385011 h 1703672"/>
              <a:gd name="connsiteX10" fmla="*/ 308008 w 4581625"/>
              <a:gd name="connsiteY10" fmla="*/ 394636 h 1703672"/>
              <a:gd name="connsiteX11" fmla="*/ 336884 w 4581625"/>
              <a:gd name="connsiteY11" fmla="*/ 404261 h 1703672"/>
              <a:gd name="connsiteX12" fmla="*/ 356135 w 4581625"/>
              <a:gd name="connsiteY12" fmla="*/ 433137 h 1703672"/>
              <a:gd name="connsiteX13" fmla="*/ 385011 w 4581625"/>
              <a:gd name="connsiteY13" fmla="*/ 452388 h 1703672"/>
              <a:gd name="connsiteX14" fmla="*/ 413886 w 4581625"/>
              <a:gd name="connsiteY14" fmla="*/ 481263 h 1703672"/>
              <a:gd name="connsiteX15" fmla="*/ 471638 w 4581625"/>
              <a:gd name="connsiteY15" fmla="*/ 529390 h 1703672"/>
              <a:gd name="connsiteX16" fmla="*/ 500514 w 4581625"/>
              <a:gd name="connsiteY16" fmla="*/ 587141 h 1703672"/>
              <a:gd name="connsiteX17" fmla="*/ 519764 w 4581625"/>
              <a:gd name="connsiteY17" fmla="*/ 616017 h 1703672"/>
              <a:gd name="connsiteX18" fmla="*/ 558265 w 4581625"/>
              <a:gd name="connsiteY18" fmla="*/ 683394 h 1703672"/>
              <a:gd name="connsiteX19" fmla="*/ 587141 w 4581625"/>
              <a:gd name="connsiteY19" fmla="*/ 702644 h 1703672"/>
              <a:gd name="connsiteX20" fmla="*/ 616017 w 4581625"/>
              <a:gd name="connsiteY20" fmla="*/ 760396 h 1703672"/>
              <a:gd name="connsiteX21" fmla="*/ 664143 w 4581625"/>
              <a:gd name="connsiteY21" fmla="*/ 827773 h 1703672"/>
              <a:gd name="connsiteX22" fmla="*/ 683394 w 4581625"/>
              <a:gd name="connsiteY22" fmla="*/ 866274 h 1703672"/>
              <a:gd name="connsiteX23" fmla="*/ 712270 w 4581625"/>
              <a:gd name="connsiteY23" fmla="*/ 924025 h 1703672"/>
              <a:gd name="connsiteX24" fmla="*/ 741145 w 4581625"/>
              <a:gd name="connsiteY24" fmla="*/ 933651 h 1703672"/>
              <a:gd name="connsiteX25" fmla="*/ 770021 w 4581625"/>
              <a:gd name="connsiteY25" fmla="*/ 1039529 h 1703672"/>
              <a:gd name="connsiteX26" fmla="*/ 789272 w 4581625"/>
              <a:gd name="connsiteY26" fmla="*/ 1106905 h 1703672"/>
              <a:gd name="connsiteX27" fmla="*/ 818147 w 4581625"/>
              <a:gd name="connsiteY27" fmla="*/ 1126156 h 1703672"/>
              <a:gd name="connsiteX28" fmla="*/ 866274 w 4581625"/>
              <a:gd name="connsiteY28" fmla="*/ 1212783 h 1703672"/>
              <a:gd name="connsiteX29" fmla="*/ 885524 w 4581625"/>
              <a:gd name="connsiteY29" fmla="*/ 1241659 h 1703672"/>
              <a:gd name="connsiteX30" fmla="*/ 914400 w 4581625"/>
              <a:gd name="connsiteY30" fmla="*/ 1260910 h 1703672"/>
              <a:gd name="connsiteX31" fmla="*/ 943276 w 4581625"/>
              <a:gd name="connsiteY31" fmla="*/ 1289785 h 1703672"/>
              <a:gd name="connsiteX32" fmla="*/ 1203158 w 4581625"/>
              <a:gd name="connsiteY32" fmla="*/ 1299411 h 1703672"/>
              <a:gd name="connsiteX33" fmla="*/ 1232034 w 4581625"/>
              <a:gd name="connsiteY33" fmla="*/ 1309036 h 1703672"/>
              <a:gd name="connsiteX34" fmla="*/ 1270535 w 4581625"/>
              <a:gd name="connsiteY34" fmla="*/ 1328287 h 1703672"/>
              <a:gd name="connsiteX35" fmla="*/ 1337912 w 4581625"/>
              <a:gd name="connsiteY35" fmla="*/ 1337912 h 1703672"/>
              <a:gd name="connsiteX36" fmla="*/ 1540042 w 4581625"/>
              <a:gd name="connsiteY36" fmla="*/ 1366788 h 1703672"/>
              <a:gd name="connsiteX37" fmla="*/ 1588168 w 4581625"/>
              <a:gd name="connsiteY37" fmla="*/ 1376413 h 1703672"/>
              <a:gd name="connsiteX38" fmla="*/ 1617044 w 4581625"/>
              <a:gd name="connsiteY38" fmla="*/ 1386038 h 1703672"/>
              <a:gd name="connsiteX39" fmla="*/ 1771048 w 4581625"/>
              <a:gd name="connsiteY39" fmla="*/ 1395663 h 1703672"/>
              <a:gd name="connsiteX40" fmla="*/ 1876926 w 4581625"/>
              <a:gd name="connsiteY40" fmla="*/ 1414914 h 1703672"/>
              <a:gd name="connsiteX41" fmla="*/ 1905802 w 4581625"/>
              <a:gd name="connsiteY41" fmla="*/ 1424539 h 1703672"/>
              <a:gd name="connsiteX42" fmla="*/ 2002055 w 4581625"/>
              <a:gd name="connsiteY42" fmla="*/ 1434164 h 1703672"/>
              <a:gd name="connsiteX43" fmla="*/ 2184935 w 4581625"/>
              <a:gd name="connsiteY43" fmla="*/ 1453415 h 1703672"/>
              <a:gd name="connsiteX44" fmla="*/ 2300438 w 4581625"/>
              <a:gd name="connsiteY44" fmla="*/ 1463040 h 1703672"/>
              <a:gd name="connsiteX45" fmla="*/ 2377440 w 4581625"/>
              <a:gd name="connsiteY45" fmla="*/ 1472665 h 1703672"/>
              <a:gd name="connsiteX46" fmla="*/ 2464067 w 4581625"/>
              <a:gd name="connsiteY46" fmla="*/ 1482291 h 1703672"/>
              <a:gd name="connsiteX47" fmla="*/ 2733575 w 4581625"/>
              <a:gd name="connsiteY47" fmla="*/ 1501541 h 1703672"/>
              <a:gd name="connsiteX48" fmla="*/ 2849078 w 4581625"/>
              <a:gd name="connsiteY48" fmla="*/ 1511167 h 1703672"/>
              <a:gd name="connsiteX49" fmla="*/ 2964581 w 4581625"/>
              <a:gd name="connsiteY49" fmla="*/ 1530417 h 1703672"/>
              <a:gd name="connsiteX50" fmla="*/ 3214838 w 4581625"/>
              <a:gd name="connsiteY50" fmla="*/ 1540042 h 1703672"/>
              <a:gd name="connsiteX51" fmla="*/ 3388093 w 4581625"/>
              <a:gd name="connsiteY51" fmla="*/ 1568918 h 1703672"/>
              <a:gd name="connsiteX52" fmla="*/ 3455470 w 4581625"/>
              <a:gd name="connsiteY52" fmla="*/ 1588169 h 1703672"/>
              <a:gd name="connsiteX53" fmla="*/ 3503596 w 4581625"/>
              <a:gd name="connsiteY53" fmla="*/ 1597794 h 1703672"/>
              <a:gd name="connsiteX54" fmla="*/ 3898232 w 4581625"/>
              <a:gd name="connsiteY54" fmla="*/ 1617044 h 1703672"/>
              <a:gd name="connsiteX55" fmla="*/ 4004110 w 4581625"/>
              <a:gd name="connsiteY55" fmla="*/ 1626670 h 1703672"/>
              <a:gd name="connsiteX56" fmla="*/ 4052236 w 4581625"/>
              <a:gd name="connsiteY56" fmla="*/ 1636295 h 1703672"/>
              <a:gd name="connsiteX57" fmla="*/ 4225491 w 4581625"/>
              <a:gd name="connsiteY57" fmla="*/ 1655545 h 1703672"/>
              <a:gd name="connsiteX58" fmla="*/ 4225491 w 4581625"/>
              <a:gd name="connsiteY58" fmla="*/ 1655545 h 1703672"/>
              <a:gd name="connsiteX59" fmla="*/ 4398745 w 4581625"/>
              <a:gd name="connsiteY59" fmla="*/ 1665171 h 1703672"/>
              <a:gd name="connsiteX60" fmla="*/ 4485373 w 4581625"/>
              <a:gd name="connsiteY60" fmla="*/ 1684421 h 1703672"/>
              <a:gd name="connsiteX61" fmla="*/ 4552750 w 4581625"/>
              <a:gd name="connsiteY61" fmla="*/ 1694047 h 1703672"/>
              <a:gd name="connsiteX62" fmla="*/ 4581625 w 4581625"/>
              <a:gd name="connsiteY62" fmla="*/ 1703672 h 170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581625" h="1703672">
                <a:moveTo>
                  <a:pt x="0" y="0"/>
                </a:moveTo>
                <a:lnTo>
                  <a:pt x="57752" y="86628"/>
                </a:lnTo>
                <a:cubicBezTo>
                  <a:pt x="64169" y="96253"/>
                  <a:pt x="71829" y="105156"/>
                  <a:pt x="77002" y="115503"/>
                </a:cubicBezTo>
                <a:cubicBezTo>
                  <a:pt x="83419" y="128337"/>
                  <a:pt x="90924" y="140682"/>
                  <a:pt x="96253" y="154004"/>
                </a:cubicBezTo>
                <a:cubicBezTo>
                  <a:pt x="103789" y="172845"/>
                  <a:pt x="98619" y="200500"/>
                  <a:pt x="115503" y="211756"/>
                </a:cubicBezTo>
                <a:lnTo>
                  <a:pt x="144379" y="231007"/>
                </a:lnTo>
                <a:cubicBezTo>
                  <a:pt x="154026" y="259948"/>
                  <a:pt x="152522" y="263879"/>
                  <a:pt x="173255" y="288758"/>
                </a:cubicBezTo>
                <a:cubicBezTo>
                  <a:pt x="181969" y="299215"/>
                  <a:pt x="193417" y="307177"/>
                  <a:pt x="202131" y="317634"/>
                </a:cubicBezTo>
                <a:cubicBezTo>
                  <a:pt x="235621" y="357823"/>
                  <a:pt x="202853" y="340334"/>
                  <a:pt x="250257" y="356135"/>
                </a:cubicBezTo>
                <a:cubicBezTo>
                  <a:pt x="253465" y="365760"/>
                  <a:pt x="251440" y="379383"/>
                  <a:pt x="259882" y="385011"/>
                </a:cubicBezTo>
                <a:cubicBezTo>
                  <a:pt x="273494" y="394086"/>
                  <a:pt x="292137" y="390668"/>
                  <a:pt x="308008" y="394636"/>
                </a:cubicBezTo>
                <a:cubicBezTo>
                  <a:pt x="317851" y="397097"/>
                  <a:pt x="327259" y="401053"/>
                  <a:pt x="336884" y="404261"/>
                </a:cubicBezTo>
                <a:cubicBezTo>
                  <a:pt x="343301" y="413886"/>
                  <a:pt x="347955" y="424957"/>
                  <a:pt x="356135" y="433137"/>
                </a:cubicBezTo>
                <a:cubicBezTo>
                  <a:pt x="364315" y="441317"/>
                  <a:pt x="376124" y="444982"/>
                  <a:pt x="385011" y="452388"/>
                </a:cubicBezTo>
                <a:cubicBezTo>
                  <a:pt x="395468" y="461102"/>
                  <a:pt x="403429" y="472549"/>
                  <a:pt x="413886" y="481263"/>
                </a:cubicBezTo>
                <a:cubicBezTo>
                  <a:pt x="455184" y="515678"/>
                  <a:pt x="433293" y="483376"/>
                  <a:pt x="471638" y="529390"/>
                </a:cubicBezTo>
                <a:cubicBezTo>
                  <a:pt x="506115" y="570762"/>
                  <a:pt x="478811" y="543734"/>
                  <a:pt x="500514" y="587141"/>
                </a:cubicBezTo>
                <a:cubicBezTo>
                  <a:pt x="505687" y="597488"/>
                  <a:pt x="514025" y="605973"/>
                  <a:pt x="519764" y="616017"/>
                </a:cubicBezTo>
                <a:cubicBezTo>
                  <a:pt x="529827" y="633627"/>
                  <a:pt x="542635" y="667764"/>
                  <a:pt x="558265" y="683394"/>
                </a:cubicBezTo>
                <a:cubicBezTo>
                  <a:pt x="566445" y="691574"/>
                  <a:pt x="577516" y="696227"/>
                  <a:pt x="587141" y="702644"/>
                </a:cubicBezTo>
                <a:cubicBezTo>
                  <a:pt x="642306" y="785390"/>
                  <a:pt x="576172" y="680703"/>
                  <a:pt x="616017" y="760396"/>
                </a:cubicBezTo>
                <a:cubicBezTo>
                  <a:pt x="626201" y="780764"/>
                  <a:pt x="653239" y="810327"/>
                  <a:pt x="664143" y="827773"/>
                </a:cubicBezTo>
                <a:cubicBezTo>
                  <a:pt x="671748" y="839940"/>
                  <a:pt x="677742" y="853086"/>
                  <a:pt x="683394" y="866274"/>
                </a:cubicBezTo>
                <a:cubicBezTo>
                  <a:pt x="692493" y="887504"/>
                  <a:pt x="692162" y="907938"/>
                  <a:pt x="712270" y="924025"/>
                </a:cubicBezTo>
                <a:cubicBezTo>
                  <a:pt x="720192" y="930363"/>
                  <a:pt x="731520" y="930442"/>
                  <a:pt x="741145" y="933651"/>
                </a:cubicBezTo>
                <a:cubicBezTo>
                  <a:pt x="771194" y="1023794"/>
                  <a:pt x="751882" y="957901"/>
                  <a:pt x="770021" y="1039529"/>
                </a:cubicBezTo>
                <a:cubicBezTo>
                  <a:pt x="770554" y="1041927"/>
                  <a:pt x="784323" y="1100718"/>
                  <a:pt x="789272" y="1106905"/>
                </a:cubicBezTo>
                <a:cubicBezTo>
                  <a:pt x="796498" y="1115938"/>
                  <a:pt x="808522" y="1119739"/>
                  <a:pt x="818147" y="1126156"/>
                </a:cubicBezTo>
                <a:cubicBezTo>
                  <a:pt x="835090" y="1176982"/>
                  <a:pt x="822144" y="1146588"/>
                  <a:pt x="866274" y="1212783"/>
                </a:cubicBezTo>
                <a:cubicBezTo>
                  <a:pt x="872691" y="1222408"/>
                  <a:pt x="875899" y="1235242"/>
                  <a:pt x="885524" y="1241659"/>
                </a:cubicBezTo>
                <a:cubicBezTo>
                  <a:pt x="895149" y="1248076"/>
                  <a:pt x="905513" y="1253504"/>
                  <a:pt x="914400" y="1260910"/>
                </a:cubicBezTo>
                <a:cubicBezTo>
                  <a:pt x="924857" y="1269624"/>
                  <a:pt x="929783" y="1287986"/>
                  <a:pt x="943276" y="1289785"/>
                </a:cubicBezTo>
                <a:cubicBezTo>
                  <a:pt x="1029202" y="1301242"/>
                  <a:pt x="1116531" y="1296202"/>
                  <a:pt x="1203158" y="1299411"/>
                </a:cubicBezTo>
                <a:cubicBezTo>
                  <a:pt x="1212783" y="1302619"/>
                  <a:pt x="1222708" y="1305039"/>
                  <a:pt x="1232034" y="1309036"/>
                </a:cubicBezTo>
                <a:cubicBezTo>
                  <a:pt x="1245222" y="1314688"/>
                  <a:pt x="1256692" y="1324512"/>
                  <a:pt x="1270535" y="1328287"/>
                </a:cubicBezTo>
                <a:cubicBezTo>
                  <a:pt x="1292423" y="1334256"/>
                  <a:pt x="1315453" y="1334704"/>
                  <a:pt x="1337912" y="1337912"/>
                </a:cubicBezTo>
                <a:cubicBezTo>
                  <a:pt x="1441421" y="1372414"/>
                  <a:pt x="1375416" y="1355812"/>
                  <a:pt x="1540042" y="1366788"/>
                </a:cubicBezTo>
                <a:cubicBezTo>
                  <a:pt x="1556084" y="1369996"/>
                  <a:pt x="1572297" y="1372445"/>
                  <a:pt x="1588168" y="1376413"/>
                </a:cubicBezTo>
                <a:cubicBezTo>
                  <a:pt x="1598011" y="1378874"/>
                  <a:pt x="1606954" y="1384976"/>
                  <a:pt x="1617044" y="1386038"/>
                </a:cubicBezTo>
                <a:cubicBezTo>
                  <a:pt x="1668196" y="1391422"/>
                  <a:pt x="1719713" y="1392455"/>
                  <a:pt x="1771048" y="1395663"/>
                </a:cubicBezTo>
                <a:cubicBezTo>
                  <a:pt x="1796784" y="1399953"/>
                  <a:pt x="1850028" y="1408190"/>
                  <a:pt x="1876926" y="1414914"/>
                </a:cubicBezTo>
                <a:cubicBezTo>
                  <a:pt x="1886769" y="1417375"/>
                  <a:pt x="1895774" y="1422996"/>
                  <a:pt x="1905802" y="1424539"/>
                </a:cubicBezTo>
                <a:cubicBezTo>
                  <a:pt x="1937671" y="1429442"/>
                  <a:pt x="1969971" y="1430956"/>
                  <a:pt x="2002055" y="1434164"/>
                </a:cubicBezTo>
                <a:cubicBezTo>
                  <a:pt x="2089168" y="1455944"/>
                  <a:pt x="2020723" y="1441251"/>
                  <a:pt x="2184935" y="1453415"/>
                </a:cubicBezTo>
                <a:lnTo>
                  <a:pt x="2300438" y="1463040"/>
                </a:lnTo>
                <a:cubicBezTo>
                  <a:pt x="2326177" y="1465614"/>
                  <a:pt x="2351750" y="1469643"/>
                  <a:pt x="2377440" y="1472665"/>
                </a:cubicBezTo>
                <a:lnTo>
                  <a:pt x="2464067" y="1482291"/>
                </a:lnTo>
                <a:cubicBezTo>
                  <a:pt x="2570694" y="1517832"/>
                  <a:pt x="2470183" y="1487303"/>
                  <a:pt x="2733575" y="1501541"/>
                </a:cubicBezTo>
                <a:cubicBezTo>
                  <a:pt x="2772153" y="1503626"/>
                  <a:pt x="2810742" y="1506375"/>
                  <a:pt x="2849078" y="1511167"/>
                </a:cubicBezTo>
                <a:cubicBezTo>
                  <a:pt x="2887809" y="1516008"/>
                  <a:pt x="2925578" y="1528917"/>
                  <a:pt x="2964581" y="1530417"/>
                </a:cubicBezTo>
                <a:lnTo>
                  <a:pt x="3214838" y="1540042"/>
                </a:lnTo>
                <a:cubicBezTo>
                  <a:pt x="3286417" y="1587762"/>
                  <a:pt x="3221452" y="1551377"/>
                  <a:pt x="3388093" y="1568918"/>
                </a:cubicBezTo>
                <a:cubicBezTo>
                  <a:pt x="3419199" y="1572192"/>
                  <a:pt x="3427266" y="1581118"/>
                  <a:pt x="3455470" y="1588169"/>
                </a:cubicBezTo>
                <a:cubicBezTo>
                  <a:pt x="3471341" y="1592137"/>
                  <a:pt x="3487310" y="1596243"/>
                  <a:pt x="3503596" y="1597794"/>
                </a:cubicBezTo>
                <a:cubicBezTo>
                  <a:pt x="3598961" y="1606876"/>
                  <a:pt x="3822767" y="1614025"/>
                  <a:pt x="3898232" y="1617044"/>
                </a:cubicBezTo>
                <a:cubicBezTo>
                  <a:pt x="3933525" y="1620253"/>
                  <a:pt x="3968945" y="1622274"/>
                  <a:pt x="4004110" y="1626670"/>
                </a:cubicBezTo>
                <a:cubicBezTo>
                  <a:pt x="4020343" y="1628699"/>
                  <a:pt x="4036014" y="1634179"/>
                  <a:pt x="4052236" y="1636295"/>
                </a:cubicBezTo>
                <a:cubicBezTo>
                  <a:pt x="4109855" y="1643810"/>
                  <a:pt x="4167739" y="1649128"/>
                  <a:pt x="4225491" y="1655545"/>
                </a:cubicBezTo>
                <a:lnTo>
                  <a:pt x="4225491" y="1655545"/>
                </a:lnTo>
                <a:lnTo>
                  <a:pt x="4398745" y="1665171"/>
                </a:lnTo>
                <a:cubicBezTo>
                  <a:pt x="4433360" y="1673825"/>
                  <a:pt x="4448708" y="1678310"/>
                  <a:pt x="4485373" y="1684421"/>
                </a:cubicBezTo>
                <a:cubicBezTo>
                  <a:pt x="4507751" y="1688151"/>
                  <a:pt x="4530291" y="1690838"/>
                  <a:pt x="4552750" y="1694047"/>
                </a:cubicBezTo>
                <a:lnTo>
                  <a:pt x="4581625" y="1703672"/>
                </a:lnTo>
              </a:path>
            </a:pathLst>
          </a:cu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72534" y="2588568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Concentration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6172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Distance from Outfall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2667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end of pipe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  <a:endCxn id="10" idx="0"/>
          </p:cNvCxnSpPr>
          <p:nvPr/>
        </p:nvCxnSpPr>
        <p:spPr>
          <a:xfrm flipH="1" flipV="1">
            <a:off x="2438400" y="2836244"/>
            <a:ext cx="1600200" cy="15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67200" y="3212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criterion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27" idx="6"/>
          </p:cNvCxnSpPr>
          <p:nvPr/>
        </p:nvCxnSpPr>
        <p:spPr>
          <a:xfrm flipH="1">
            <a:off x="3048000" y="34290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4126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Chronic criterion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334000" y="4343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895600" y="3352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105400" y="4267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7" idx="4"/>
          </p:cNvCxnSpPr>
          <p:nvPr/>
        </p:nvCxnSpPr>
        <p:spPr>
          <a:xfrm>
            <a:off x="2971800" y="3505200"/>
            <a:ext cx="0" cy="1905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8" idx="4"/>
          </p:cNvCxnSpPr>
          <p:nvPr/>
        </p:nvCxnSpPr>
        <p:spPr>
          <a:xfrm>
            <a:off x="5181600" y="4419600"/>
            <a:ext cx="0" cy="9906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33600" y="538635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MZ</a:t>
            </a:r>
          </a:p>
          <a:p>
            <a:pPr algn="ctr"/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43400" y="53734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MZ</a:t>
            </a:r>
          </a:p>
          <a:p>
            <a:pPr algn="ctr"/>
            <a:r>
              <a:rPr lang="en-US" dirty="0" smtClean="0"/>
              <a:t>radius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dilution factor?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Same potential confusion</a:t>
            </a:r>
          </a:p>
          <a:p>
            <a:pPr lvl="1"/>
            <a:r>
              <a:rPr lang="en-US" dirty="0" smtClean="0"/>
              <a:t>Physical mixing </a:t>
            </a:r>
            <a:r>
              <a:rPr lang="en-US" dirty="0" err="1" smtClean="0"/>
              <a:t>vs</a:t>
            </a:r>
            <a:r>
              <a:rPr lang="en-US" dirty="0" smtClean="0"/>
              <a:t> chemical thinning</a:t>
            </a:r>
          </a:p>
          <a:p>
            <a:r>
              <a:rPr lang="en-US" dirty="0" smtClean="0"/>
              <a:t>Simple case is not confusing</a:t>
            </a:r>
          </a:p>
          <a:p>
            <a:pPr lvl="1"/>
            <a:r>
              <a:rPr lang="en-US" dirty="0" smtClean="0"/>
              <a:t>Example: River = 99 </a:t>
            </a:r>
            <a:r>
              <a:rPr lang="en-US" dirty="0" err="1" smtClean="0"/>
              <a:t>cfs</a:t>
            </a:r>
            <a:r>
              <a:rPr lang="en-US" dirty="0" smtClean="0"/>
              <a:t>, Effluent = 1 </a:t>
            </a:r>
            <a:r>
              <a:rPr lang="en-US" dirty="0" err="1" smtClean="0"/>
              <a:t>cfs</a:t>
            </a:r>
            <a:r>
              <a:rPr lang="en-US" dirty="0" smtClean="0"/>
              <a:t>, complete mix</a:t>
            </a:r>
          </a:p>
          <a:p>
            <a:pPr lvl="1"/>
            <a:r>
              <a:rPr lang="en-US" dirty="0" smtClean="0"/>
              <a:t>Dilution Factor (volumetric) is 100:1</a:t>
            </a:r>
          </a:p>
          <a:p>
            <a:pPr lvl="1"/>
            <a:r>
              <a:rPr lang="en-US" b="1" u="sng" dirty="0" smtClean="0"/>
              <a:t>If Background=0,</a:t>
            </a:r>
            <a:r>
              <a:rPr lang="en-US" dirty="0" smtClean="0"/>
              <a:t> Effective Dilution Factor (chemical) is also 100:1</a:t>
            </a:r>
            <a:endParaRPr lang="en-US" b="1" u="sng" dirty="0" smtClean="0"/>
          </a:p>
          <a:p>
            <a:pPr lvl="1"/>
            <a:r>
              <a:rPr lang="en-US" dirty="0" smtClean="0"/>
              <a:t>They can discharge 100x the criterion and the mixture will match the criterion.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</a:t>
            </a:r>
            <a:r>
              <a:rPr lang="en-US" dirty="0" smtClean="0"/>
              <a:t>ilution factor”…continued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if background &gt; 0, not so simple</a:t>
            </a:r>
          </a:p>
          <a:p>
            <a:pPr lvl="1"/>
            <a:r>
              <a:rPr lang="en-US" dirty="0" smtClean="0"/>
              <a:t>Example: River = 99 </a:t>
            </a:r>
            <a:r>
              <a:rPr lang="en-US" dirty="0" err="1" smtClean="0"/>
              <a:t>cfs</a:t>
            </a:r>
            <a:r>
              <a:rPr lang="en-US" dirty="0" smtClean="0"/>
              <a:t>, Effluent = 1 </a:t>
            </a:r>
            <a:r>
              <a:rPr lang="en-US" dirty="0" err="1" smtClean="0"/>
              <a:t>cfs</a:t>
            </a:r>
            <a:endParaRPr lang="en-US" dirty="0" smtClean="0"/>
          </a:p>
          <a:p>
            <a:pPr lvl="1"/>
            <a:r>
              <a:rPr lang="en-US" dirty="0" smtClean="0"/>
              <a:t>Dilution Factor (volumetric) is still 100:1</a:t>
            </a:r>
          </a:p>
          <a:p>
            <a:pPr lvl="1"/>
            <a:r>
              <a:rPr lang="en-US" b="1" u="sng" dirty="0" smtClean="0"/>
              <a:t>If background is half the criterion level</a:t>
            </a:r>
            <a:r>
              <a:rPr lang="en-US" dirty="0" smtClean="0"/>
              <a:t>, the Dilution Factor (chemical) is 50:1</a:t>
            </a:r>
          </a:p>
          <a:p>
            <a:pPr lvl="1"/>
            <a:r>
              <a:rPr lang="en-US" dirty="0" smtClean="0"/>
              <a:t>They can only discharge 50x the criterion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call the 50:1 factor above the “effective dilution factor”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Less terminology, more stepwise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Always distinguish between volumetric dilution and chemical </a:t>
            </a:r>
            <a:r>
              <a:rPr lang="en-US" dirty="0" smtClean="0"/>
              <a:t>dilution</a:t>
            </a:r>
          </a:p>
          <a:p>
            <a:endParaRPr lang="en-US" dirty="0" smtClean="0"/>
          </a:p>
          <a:p>
            <a:r>
              <a:rPr lang="en-US" dirty="0" smtClean="0"/>
              <a:t>First, get </a:t>
            </a:r>
            <a:r>
              <a:rPr lang="en-US" b="1" u="sng" dirty="0" smtClean="0"/>
              <a:t>volumetric dilution </a:t>
            </a:r>
            <a:r>
              <a:rPr lang="en-US" b="1" u="sng" dirty="0" err="1" smtClean="0"/>
              <a:t>vs</a:t>
            </a:r>
            <a:r>
              <a:rPr lang="en-US" b="1" u="sng" dirty="0" smtClean="0"/>
              <a:t> distance </a:t>
            </a:r>
            <a:endParaRPr lang="en-US" b="1" u="sng" dirty="0" smtClean="0"/>
          </a:p>
          <a:p>
            <a:endParaRPr lang="en-US" b="1" u="sng" dirty="0" smtClean="0"/>
          </a:p>
          <a:p>
            <a:r>
              <a:rPr lang="en-US" dirty="0" smtClean="0"/>
              <a:t>Next, decide the mixing zone size </a:t>
            </a:r>
            <a:r>
              <a:rPr lang="en-US" dirty="0" smtClean="0"/>
              <a:t>allowable</a:t>
            </a:r>
          </a:p>
          <a:p>
            <a:endParaRPr lang="en-US" dirty="0" smtClean="0"/>
          </a:p>
          <a:p>
            <a:r>
              <a:rPr lang="en-US" dirty="0" smtClean="0"/>
              <a:t>Find the volumetric dilution at that </a:t>
            </a:r>
            <a:r>
              <a:rPr lang="en-US" dirty="0" smtClean="0"/>
              <a:t>distance</a:t>
            </a:r>
          </a:p>
          <a:p>
            <a:endParaRPr lang="en-US" dirty="0" smtClean="0"/>
          </a:p>
          <a:p>
            <a:r>
              <a:rPr lang="en-US" dirty="0" smtClean="0"/>
              <a:t>Analyze chemicals of concern separately</a:t>
            </a:r>
          </a:p>
          <a:p>
            <a:pPr lvl="1"/>
            <a:r>
              <a:rPr lang="en-US" dirty="0" smtClean="0"/>
              <a:t>Different background concentration for each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Topics of this Intro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a Mixing Zone?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Basic concepts and terminology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Varied state mixing zone restrictions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Range of complexity in problems and tools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Simplest analyses…and when they don’t work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Setting the MZ - forward or backward, or both</a:t>
            </a:r>
          </a:p>
          <a:p>
            <a:endParaRPr lang="en-US" dirty="0" smtClean="0"/>
          </a:p>
          <a:p>
            <a:r>
              <a:rPr lang="en-US" dirty="0" smtClean="0"/>
              <a:t>Fortitude and environmental protection</a:t>
            </a:r>
            <a:endParaRPr lang="en-US" dirty="0"/>
          </a:p>
        </p:txBody>
      </p:sp>
      <p:pic>
        <p:nvPicPr>
          <p:cNvPr id="4" name="~PP2127.WAV">
            <a:hlinkClick r:id="" action="ppaction://media"/>
          </p:cNvPr>
          <p:cNvPicPr>
            <a:picLocks noRot="1" noChangeAspect="1"/>
          </p:cNvPicPr>
          <p:nvPr>
            <a:wavAudioFile r:embed="rId1" name="~PP2127.WAV"/>
          </p:nvPr>
        </p:nvPicPr>
        <p:blipFill>
          <a:blip r:embed="rId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8799" y="1171575"/>
            <a:ext cx="2732801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2465294" y="2078363"/>
            <a:ext cx="5593977" cy="3327355"/>
          </a:xfrm>
          <a:custGeom>
            <a:avLst/>
            <a:gdLst>
              <a:gd name="connsiteX0" fmla="*/ 0 w 5593977"/>
              <a:gd name="connsiteY0" fmla="*/ 3327355 h 3327355"/>
              <a:gd name="connsiteX1" fmla="*/ 17930 w 5593977"/>
              <a:gd name="connsiteY1" fmla="*/ 3273566 h 3327355"/>
              <a:gd name="connsiteX2" fmla="*/ 35859 w 5593977"/>
              <a:gd name="connsiteY2" fmla="*/ 3076343 h 3327355"/>
              <a:gd name="connsiteX3" fmla="*/ 44824 w 5593977"/>
              <a:gd name="connsiteY3" fmla="*/ 2906013 h 3327355"/>
              <a:gd name="connsiteX4" fmla="*/ 62753 w 5593977"/>
              <a:gd name="connsiteY4" fmla="*/ 2870155 h 3327355"/>
              <a:gd name="connsiteX5" fmla="*/ 80682 w 5593977"/>
              <a:gd name="connsiteY5" fmla="*/ 2798437 h 3327355"/>
              <a:gd name="connsiteX6" fmla="*/ 107577 w 5593977"/>
              <a:gd name="connsiteY6" fmla="*/ 2726719 h 3327355"/>
              <a:gd name="connsiteX7" fmla="*/ 116541 w 5593977"/>
              <a:gd name="connsiteY7" fmla="*/ 2681896 h 3327355"/>
              <a:gd name="connsiteX8" fmla="*/ 125506 w 5593977"/>
              <a:gd name="connsiteY8" fmla="*/ 2655002 h 3327355"/>
              <a:gd name="connsiteX9" fmla="*/ 125506 w 5593977"/>
              <a:gd name="connsiteY9" fmla="*/ 2323308 h 3327355"/>
              <a:gd name="connsiteX10" fmla="*/ 143435 w 5593977"/>
              <a:gd name="connsiteY10" fmla="*/ 2269519 h 3327355"/>
              <a:gd name="connsiteX11" fmla="*/ 152400 w 5593977"/>
              <a:gd name="connsiteY11" fmla="*/ 2233661 h 3327355"/>
              <a:gd name="connsiteX12" fmla="*/ 161365 w 5593977"/>
              <a:gd name="connsiteY12" fmla="*/ 2117119 h 3327355"/>
              <a:gd name="connsiteX13" fmla="*/ 188259 w 5593977"/>
              <a:gd name="connsiteY13" fmla="*/ 2072296 h 3327355"/>
              <a:gd name="connsiteX14" fmla="*/ 197224 w 5593977"/>
              <a:gd name="connsiteY14" fmla="*/ 1973684 h 3327355"/>
              <a:gd name="connsiteX15" fmla="*/ 215153 w 5593977"/>
              <a:gd name="connsiteY15" fmla="*/ 1910931 h 3327355"/>
              <a:gd name="connsiteX16" fmla="*/ 224118 w 5593977"/>
              <a:gd name="connsiteY16" fmla="*/ 1839213 h 3327355"/>
              <a:gd name="connsiteX17" fmla="*/ 286871 w 5593977"/>
              <a:gd name="connsiteY17" fmla="*/ 1767496 h 3327355"/>
              <a:gd name="connsiteX18" fmla="*/ 304800 w 5593977"/>
              <a:gd name="connsiteY18" fmla="*/ 1749566 h 3327355"/>
              <a:gd name="connsiteX19" fmla="*/ 340659 w 5593977"/>
              <a:gd name="connsiteY19" fmla="*/ 1677849 h 3327355"/>
              <a:gd name="connsiteX20" fmla="*/ 358588 w 5593977"/>
              <a:gd name="connsiteY20" fmla="*/ 1624061 h 3327355"/>
              <a:gd name="connsiteX21" fmla="*/ 412377 w 5593977"/>
              <a:gd name="connsiteY21" fmla="*/ 1534413 h 3327355"/>
              <a:gd name="connsiteX22" fmla="*/ 430306 w 5593977"/>
              <a:gd name="connsiteY22" fmla="*/ 1471661 h 3327355"/>
              <a:gd name="connsiteX23" fmla="*/ 493059 w 5593977"/>
              <a:gd name="connsiteY23" fmla="*/ 1417872 h 3327355"/>
              <a:gd name="connsiteX24" fmla="*/ 537882 w 5593977"/>
              <a:gd name="connsiteY24" fmla="*/ 1364084 h 3327355"/>
              <a:gd name="connsiteX25" fmla="*/ 564777 w 5593977"/>
              <a:gd name="connsiteY25" fmla="*/ 1346155 h 3327355"/>
              <a:gd name="connsiteX26" fmla="*/ 582706 w 5593977"/>
              <a:gd name="connsiteY26" fmla="*/ 1328225 h 3327355"/>
              <a:gd name="connsiteX27" fmla="*/ 618565 w 5593977"/>
              <a:gd name="connsiteY27" fmla="*/ 1301331 h 3327355"/>
              <a:gd name="connsiteX28" fmla="*/ 627530 w 5593977"/>
              <a:gd name="connsiteY28" fmla="*/ 1265472 h 3327355"/>
              <a:gd name="connsiteX29" fmla="*/ 681318 w 5593977"/>
              <a:gd name="connsiteY29" fmla="*/ 1202719 h 3327355"/>
              <a:gd name="connsiteX30" fmla="*/ 735106 w 5593977"/>
              <a:gd name="connsiteY30" fmla="*/ 1166861 h 3327355"/>
              <a:gd name="connsiteX31" fmla="*/ 797859 w 5593977"/>
              <a:gd name="connsiteY31" fmla="*/ 1113072 h 3327355"/>
              <a:gd name="connsiteX32" fmla="*/ 950259 w 5593977"/>
              <a:gd name="connsiteY32" fmla="*/ 897919 h 3327355"/>
              <a:gd name="connsiteX33" fmla="*/ 1013012 w 5593977"/>
              <a:gd name="connsiteY33" fmla="*/ 826202 h 3327355"/>
              <a:gd name="connsiteX34" fmla="*/ 1039906 w 5593977"/>
              <a:gd name="connsiteY34" fmla="*/ 799308 h 3327355"/>
              <a:gd name="connsiteX35" fmla="*/ 1093694 w 5593977"/>
              <a:gd name="connsiteY35" fmla="*/ 781378 h 3327355"/>
              <a:gd name="connsiteX36" fmla="*/ 1371600 w 5593977"/>
              <a:gd name="connsiteY36" fmla="*/ 772413 h 3327355"/>
              <a:gd name="connsiteX37" fmla="*/ 1407459 w 5593977"/>
              <a:gd name="connsiteY37" fmla="*/ 754484 h 3327355"/>
              <a:gd name="connsiteX38" fmla="*/ 1434353 w 5593977"/>
              <a:gd name="connsiteY38" fmla="*/ 745519 h 3327355"/>
              <a:gd name="connsiteX39" fmla="*/ 1479177 w 5593977"/>
              <a:gd name="connsiteY39" fmla="*/ 718625 h 3327355"/>
              <a:gd name="connsiteX40" fmla="*/ 1506071 w 5593977"/>
              <a:gd name="connsiteY40" fmla="*/ 709661 h 3327355"/>
              <a:gd name="connsiteX41" fmla="*/ 1604682 w 5593977"/>
              <a:gd name="connsiteY41" fmla="*/ 691731 h 3327355"/>
              <a:gd name="connsiteX42" fmla="*/ 1631577 w 5593977"/>
              <a:gd name="connsiteY42" fmla="*/ 673802 h 3327355"/>
              <a:gd name="connsiteX43" fmla="*/ 1909482 w 5593977"/>
              <a:gd name="connsiteY43" fmla="*/ 628978 h 3327355"/>
              <a:gd name="connsiteX44" fmla="*/ 2052918 w 5593977"/>
              <a:gd name="connsiteY44" fmla="*/ 611049 h 3327355"/>
              <a:gd name="connsiteX45" fmla="*/ 2115671 w 5593977"/>
              <a:gd name="connsiteY45" fmla="*/ 593119 h 3327355"/>
              <a:gd name="connsiteX46" fmla="*/ 2169459 w 5593977"/>
              <a:gd name="connsiteY46" fmla="*/ 584155 h 3327355"/>
              <a:gd name="connsiteX47" fmla="*/ 2214282 w 5593977"/>
              <a:gd name="connsiteY47" fmla="*/ 566225 h 3327355"/>
              <a:gd name="connsiteX48" fmla="*/ 2312894 w 5593977"/>
              <a:gd name="connsiteY48" fmla="*/ 548296 h 3327355"/>
              <a:gd name="connsiteX49" fmla="*/ 2447365 w 5593977"/>
              <a:gd name="connsiteY49" fmla="*/ 530366 h 3327355"/>
              <a:gd name="connsiteX50" fmla="*/ 2474259 w 5593977"/>
              <a:gd name="connsiteY50" fmla="*/ 512437 h 3327355"/>
              <a:gd name="connsiteX51" fmla="*/ 2545977 w 5593977"/>
              <a:gd name="connsiteY51" fmla="*/ 503472 h 3327355"/>
              <a:gd name="connsiteX52" fmla="*/ 2608730 w 5593977"/>
              <a:gd name="connsiteY52" fmla="*/ 485543 h 3327355"/>
              <a:gd name="connsiteX53" fmla="*/ 2689412 w 5593977"/>
              <a:gd name="connsiteY53" fmla="*/ 476578 h 3327355"/>
              <a:gd name="connsiteX54" fmla="*/ 2761130 w 5593977"/>
              <a:gd name="connsiteY54" fmla="*/ 467613 h 3327355"/>
              <a:gd name="connsiteX55" fmla="*/ 2805953 w 5593977"/>
              <a:gd name="connsiteY55" fmla="*/ 458649 h 3327355"/>
              <a:gd name="connsiteX56" fmla="*/ 2859741 w 5593977"/>
              <a:gd name="connsiteY56" fmla="*/ 449684 h 3327355"/>
              <a:gd name="connsiteX57" fmla="*/ 2886635 w 5593977"/>
              <a:gd name="connsiteY57" fmla="*/ 440719 h 3327355"/>
              <a:gd name="connsiteX58" fmla="*/ 2985247 w 5593977"/>
              <a:gd name="connsiteY58" fmla="*/ 431755 h 3327355"/>
              <a:gd name="connsiteX59" fmla="*/ 3039035 w 5593977"/>
              <a:gd name="connsiteY59" fmla="*/ 422790 h 3327355"/>
              <a:gd name="connsiteX60" fmla="*/ 3119718 w 5593977"/>
              <a:gd name="connsiteY60" fmla="*/ 413825 h 3327355"/>
              <a:gd name="connsiteX61" fmla="*/ 3218330 w 5593977"/>
              <a:gd name="connsiteY61" fmla="*/ 377966 h 3327355"/>
              <a:gd name="connsiteX62" fmla="*/ 3370730 w 5593977"/>
              <a:gd name="connsiteY62" fmla="*/ 342108 h 3327355"/>
              <a:gd name="connsiteX63" fmla="*/ 3576918 w 5593977"/>
              <a:gd name="connsiteY63" fmla="*/ 270390 h 3327355"/>
              <a:gd name="connsiteX64" fmla="*/ 3818965 w 5593977"/>
              <a:gd name="connsiteY64" fmla="*/ 207637 h 3327355"/>
              <a:gd name="connsiteX65" fmla="*/ 3962400 w 5593977"/>
              <a:gd name="connsiteY65" fmla="*/ 189708 h 3327355"/>
              <a:gd name="connsiteX66" fmla="*/ 4025153 w 5593977"/>
              <a:gd name="connsiteY66" fmla="*/ 180743 h 3327355"/>
              <a:gd name="connsiteX67" fmla="*/ 4706471 w 5593977"/>
              <a:gd name="connsiteY67" fmla="*/ 171778 h 3327355"/>
              <a:gd name="connsiteX68" fmla="*/ 4805082 w 5593977"/>
              <a:gd name="connsiteY68" fmla="*/ 153849 h 3327355"/>
              <a:gd name="connsiteX69" fmla="*/ 4876800 w 5593977"/>
              <a:gd name="connsiteY69" fmla="*/ 135919 h 3327355"/>
              <a:gd name="connsiteX70" fmla="*/ 4921624 w 5593977"/>
              <a:gd name="connsiteY70" fmla="*/ 126955 h 3327355"/>
              <a:gd name="connsiteX71" fmla="*/ 4993341 w 5593977"/>
              <a:gd name="connsiteY71" fmla="*/ 109025 h 3327355"/>
              <a:gd name="connsiteX72" fmla="*/ 5038165 w 5593977"/>
              <a:gd name="connsiteY72" fmla="*/ 82131 h 3327355"/>
              <a:gd name="connsiteX73" fmla="*/ 5065059 w 5593977"/>
              <a:gd name="connsiteY73" fmla="*/ 64202 h 3327355"/>
              <a:gd name="connsiteX74" fmla="*/ 5091953 w 5593977"/>
              <a:gd name="connsiteY74" fmla="*/ 55237 h 3327355"/>
              <a:gd name="connsiteX75" fmla="*/ 5441577 w 5593977"/>
              <a:gd name="connsiteY75" fmla="*/ 46272 h 3327355"/>
              <a:gd name="connsiteX76" fmla="*/ 5504330 w 5593977"/>
              <a:gd name="connsiteY76" fmla="*/ 28343 h 3327355"/>
              <a:gd name="connsiteX77" fmla="*/ 5540188 w 5593977"/>
              <a:gd name="connsiteY77" fmla="*/ 10413 h 3327355"/>
              <a:gd name="connsiteX78" fmla="*/ 5593977 w 5593977"/>
              <a:gd name="connsiteY78" fmla="*/ 1449 h 33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93977" h="3327355">
                <a:moveTo>
                  <a:pt x="0" y="3327355"/>
                </a:moveTo>
                <a:cubicBezTo>
                  <a:pt x="5977" y="3309425"/>
                  <a:pt x="16882" y="3292436"/>
                  <a:pt x="17930" y="3273566"/>
                </a:cubicBezTo>
                <a:cubicBezTo>
                  <a:pt x="27577" y="3099900"/>
                  <a:pt x="13828" y="3164464"/>
                  <a:pt x="35859" y="3076343"/>
                </a:cubicBezTo>
                <a:cubicBezTo>
                  <a:pt x="38847" y="3019566"/>
                  <a:pt x="37470" y="2962391"/>
                  <a:pt x="44824" y="2906013"/>
                </a:cubicBezTo>
                <a:cubicBezTo>
                  <a:pt x="46552" y="2892762"/>
                  <a:pt x="58527" y="2882833"/>
                  <a:pt x="62753" y="2870155"/>
                </a:cubicBezTo>
                <a:cubicBezTo>
                  <a:pt x="70545" y="2846778"/>
                  <a:pt x="73332" y="2821957"/>
                  <a:pt x="80682" y="2798437"/>
                </a:cubicBezTo>
                <a:cubicBezTo>
                  <a:pt x="88298" y="2774068"/>
                  <a:pt x="100068" y="2751122"/>
                  <a:pt x="107577" y="2726719"/>
                </a:cubicBezTo>
                <a:cubicBezTo>
                  <a:pt x="112058" y="2712156"/>
                  <a:pt x="112846" y="2696678"/>
                  <a:pt x="116541" y="2681896"/>
                </a:cubicBezTo>
                <a:cubicBezTo>
                  <a:pt x="118833" y="2672729"/>
                  <a:pt x="122518" y="2663967"/>
                  <a:pt x="125506" y="2655002"/>
                </a:cubicBezTo>
                <a:cubicBezTo>
                  <a:pt x="120341" y="2536212"/>
                  <a:pt x="108212" y="2438602"/>
                  <a:pt x="125506" y="2323308"/>
                </a:cubicBezTo>
                <a:cubicBezTo>
                  <a:pt x="128310" y="2304618"/>
                  <a:pt x="138851" y="2287854"/>
                  <a:pt x="143435" y="2269519"/>
                </a:cubicBezTo>
                <a:lnTo>
                  <a:pt x="152400" y="2233661"/>
                </a:lnTo>
                <a:cubicBezTo>
                  <a:pt x="155388" y="2194814"/>
                  <a:pt x="152913" y="2155153"/>
                  <a:pt x="161365" y="2117119"/>
                </a:cubicBezTo>
                <a:cubicBezTo>
                  <a:pt x="165145" y="2100110"/>
                  <a:pt x="184033" y="2089200"/>
                  <a:pt x="188259" y="2072296"/>
                </a:cubicBezTo>
                <a:cubicBezTo>
                  <a:pt x="196264" y="2040275"/>
                  <a:pt x="192862" y="2006401"/>
                  <a:pt x="197224" y="1973684"/>
                </a:cubicBezTo>
                <a:cubicBezTo>
                  <a:pt x="199726" y="1954917"/>
                  <a:pt x="209005" y="1929373"/>
                  <a:pt x="215153" y="1910931"/>
                </a:cubicBezTo>
                <a:cubicBezTo>
                  <a:pt x="218141" y="1887025"/>
                  <a:pt x="217779" y="1862456"/>
                  <a:pt x="224118" y="1839213"/>
                </a:cubicBezTo>
                <a:cubicBezTo>
                  <a:pt x="229678" y="1818827"/>
                  <a:pt x="281673" y="1772694"/>
                  <a:pt x="286871" y="1767496"/>
                </a:cubicBezTo>
                <a:cubicBezTo>
                  <a:pt x="292848" y="1761519"/>
                  <a:pt x="301020" y="1757126"/>
                  <a:pt x="304800" y="1749566"/>
                </a:cubicBezTo>
                <a:cubicBezTo>
                  <a:pt x="316753" y="1725660"/>
                  <a:pt x="330131" y="1702415"/>
                  <a:pt x="340659" y="1677849"/>
                </a:cubicBezTo>
                <a:cubicBezTo>
                  <a:pt x="348104" y="1660478"/>
                  <a:pt x="351143" y="1641432"/>
                  <a:pt x="358588" y="1624061"/>
                </a:cubicBezTo>
                <a:cubicBezTo>
                  <a:pt x="388317" y="1554693"/>
                  <a:pt x="378682" y="1568108"/>
                  <a:pt x="412377" y="1534413"/>
                </a:cubicBezTo>
                <a:cubicBezTo>
                  <a:pt x="413315" y="1530660"/>
                  <a:pt x="425358" y="1478588"/>
                  <a:pt x="430306" y="1471661"/>
                </a:cubicBezTo>
                <a:cubicBezTo>
                  <a:pt x="450068" y="1443994"/>
                  <a:pt x="467216" y="1435101"/>
                  <a:pt x="493059" y="1417872"/>
                </a:cubicBezTo>
                <a:cubicBezTo>
                  <a:pt x="510688" y="1391429"/>
                  <a:pt x="511998" y="1385653"/>
                  <a:pt x="537882" y="1364084"/>
                </a:cubicBezTo>
                <a:cubicBezTo>
                  <a:pt x="546159" y="1357187"/>
                  <a:pt x="556364" y="1352886"/>
                  <a:pt x="564777" y="1346155"/>
                </a:cubicBezTo>
                <a:cubicBezTo>
                  <a:pt x="571377" y="1340875"/>
                  <a:pt x="576213" y="1333636"/>
                  <a:pt x="582706" y="1328225"/>
                </a:cubicBezTo>
                <a:cubicBezTo>
                  <a:pt x="594184" y="1318660"/>
                  <a:pt x="606612" y="1310296"/>
                  <a:pt x="618565" y="1301331"/>
                </a:cubicBezTo>
                <a:cubicBezTo>
                  <a:pt x="621553" y="1289378"/>
                  <a:pt x="622677" y="1276797"/>
                  <a:pt x="627530" y="1265472"/>
                </a:cubicBezTo>
                <a:cubicBezTo>
                  <a:pt x="636381" y="1244818"/>
                  <a:pt x="666794" y="1214338"/>
                  <a:pt x="681318" y="1202719"/>
                </a:cubicBezTo>
                <a:cubicBezTo>
                  <a:pt x="698144" y="1189258"/>
                  <a:pt x="718026" y="1179999"/>
                  <a:pt x="735106" y="1166861"/>
                </a:cubicBezTo>
                <a:cubicBezTo>
                  <a:pt x="756943" y="1150063"/>
                  <a:pt x="779489" y="1133604"/>
                  <a:pt x="797859" y="1113072"/>
                </a:cubicBezTo>
                <a:cubicBezTo>
                  <a:pt x="925166" y="970787"/>
                  <a:pt x="850140" y="1033794"/>
                  <a:pt x="950259" y="897919"/>
                </a:cubicBezTo>
                <a:cubicBezTo>
                  <a:pt x="969102" y="872346"/>
                  <a:pt x="991644" y="849706"/>
                  <a:pt x="1013012" y="826202"/>
                </a:cubicBezTo>
                <a:cubicBezTo>
                  <a:pt x="1021540" y="816821"/>
                  <a:pt x="1028824" y="805465"/>
                  <a:pt x="1039906" y="799308"/>
                </a:cubicBezTo>
                <a:cubicBezTo>
                  <a:pt x="1056427" y="790130"/>
                  <a:pt x="1075765" y="787355"/>
                  <a:pt x="1093694" y="781378"/>
                </a:cubicBezTo>
                <a:cubicBezTo>
                  <a:pt x="1224833" y="791466"/>
                  <a:pt x="1226187" y="798852"/>
                  <a:pt x="1371600" y="772413"/>
                </a:cubicBezTo>
                <a:cubicBezTo>
                  <a:pt x="1384748" y="770022"/>
                  <a:pt x="1395176" y="759748"/>
                  <a:pt x="1407459" y="754484"/>
                </a:cubicBezTo>
                <a:cubicBezTo>
                  <a:pt x="1416145" y="750762"/>
                  <a:pt x="1425901" y="749745"/>
                  <a:pt x="1434353" y="745519"/>
                </a:cubicBezTo>
                <a:cubicBezTo>
                  <a:pt x="1449938" y="737727"/>
                  <a:pt x="1463592" y="726417"/>
                  <a:pt x="1479177" y="718625"/>
                </a:cubicBezTo>
                <a:cubicBezTo>
                  <a:pt x="1487629" y="714399"/>
                  <a:pt x="1496985" y="712257"/>
                  <a:pt x="1506071" y="709661"/>
                </a:cubicBezTo>
                <a:cubicBezTo>
                  <a:pt x="1548343" y="697583"/>
                  <a:pt x="1553889" y="698988"/>
                  <a:pt x="1604682" y="691731"/>
                </a:cubicBezTo>
                <a:cubicBezTo>
                  <a:pt x="1613647" y="685755"/>
                  <a:pt x="1621631" y="677946"/>
                  <a:pt x="1631577" y="673802"/>
                </a:cubicBezTo>
                <a:cubicBezTo>
                  <a:pt x="1745256" y="626436"/>
                  <a:pt x="1753016" y="648536"/>
                  <a:pt x="1909482" y="628978"/>
                </a:cubicBezTo>
                <a:lnTo>
                  <a:pt x="2052918" y="611049"/>
                </a:lnTo>
                <a:cubicBezTo>
                  <a:pt x="2078549" y="602505"/>
                  <a:pt x="2087531" y="598747"/>
                  <a:pt x="2115671" y="593119"/>
                </a:cubicBezTo>
                <a:cubicBezTo>
                  <a:pt x="2133495" y="589554"/>
                  <a:pt x="2151530" y="587143"/>
                  <a:pt x="2169459" y="584155"/>
                </a:cubicBezTo>
                <a:cubicBezTo>
                  <a:pt x="2184400" y="578178"/>
                  <a:pt x="2199016" y="571314"/>
                  <a:pt x="2214282" y="566225"/>
                </a:cubicBezTo>
                <a:cubicBezTo>
                  <a:pt x="2245977" y="555660"/>
                  <a:pt x="2280242" y="552961"/>
                  <a:pt x="2312894" y="548296"/>
                </a:cubicBezTo>
                <a:cubicBezTo>
                  <a:pt x="2400804" y="518991"/>
                  <a:pt x="2228015" y="574236"/>
                  <a:pt x="2447365" y="530366"/>
                </a:cubicBezTo>
                <a:cubicBezTo>
                  <a:pt x="2457930" y="528253"/>
                  <a:pt x="2463865" y="515272"/>
                  <a:pt x="2474259" y="512437"/>
                </a:cubicBezTo>
                <a:cubicBezTo>
                  <a:pt x="2497502" y="506098"/>
                  <a:pt x="2522071" y="506460"/>
                  <a:pt x="2545977" y="503472"/>
                </a:cubicBezTo>
                <a:cubicBezTo>
                  <a:pt x="2566056" y="496779"/>
                  <a:pt x="2587829" y="488759"/>
                  <a:pt x="2608730" y="485543"/>
                </a:cubicBezTo>
                <a:cubicBezTo>
                  <a:pt x="2635475" y="481428"/>
                  <a:pt x="2662538" y="479740"/>
                  <a:pt x="2689412" y="476578"/>
                </a:cubicBezTo>
                <a:cubicBezTo>
                  <a:pt x="2713339" y="473763"/>
                  <a:pt x="2737318" y="471276"/>
                  <a:pt x="2761130" y="467613"/>
                </a:cubicBezTo>
                <a:cubicBezTo>
                  <a:pt x="2776190" y="465296"/>
                  <a:pt x="2790962" y="461375"/>
                  <a:pt x="2805953" y="458649"/>
                </a:cubicBezTo>
                <a:cubicBezTo>
                  <a:pt x="2823836" y="455398"/>
                  <a:pt x="2841997" y="453627"/>
                  <a:pt x="2859741" y="449684"/>
                </a:cubicBezTo>
                <a:cubicBezTo>
                  <a:pt x="2868966" y="447634"/>
                  <a:pt x="2877280" y="442055"/>
                  <a:pt x="2886635" y="440719"/>
                </a:cubicBezTo>
                <a:cubicBezTo>
                  <a:pt x="2919309" y="436051"/>
                  <a:pt x="2952467" y="435611"/>
                  <a:pt x="2985247" y="431755"/>
                </a:cubicBezTo>
                <a:cubicBezTo>
                  <a:pt x="3003299" y="429631"/>
                  <a:pt x="3021018" y="425192"/>
                  <a:pt x="3039035" y="422790"/>
                </a:cubicBezTo>
                <a:cubicBezTo>
                  <a:pt x="3065857" y="419214"/>
                  <a:pt x="3092824" y="416813"/>
                  <a:pt x="3119718" y="413825"/>
                </a:cubicBezTo>
                <a:cubicBezTo>
                  <a:pt x="3151462" y="401128"/>
                  <a:pt x="3185246" y="386597"/>
                  <a:pt x="3218330" y="377966"/>
                </a:cubicBezTo>
                <a:cubicBezTo>
                  <a:pt x="3268827" y="364793"/>
                  <a:pt x="3319930" y="354061"/>
                  <a:pt x="3370730" y="342108"/>
                </a:cubicBezTo>
                <a:cubicBezTo>
                  <a:pt x="3553369" y="250787"/>
                  <a:pt x="3401210" y="314316"/>
                  <a:pt x="3576918" y="270390"/>
                </a:cubicBezTo>
                <a:cubicBezTo>
                  <a:pt x="3722864" y="233904"/>
                  <a:pt x="3604676" y="234423"/>
                  <a:pt x="3818965" y="207637"/>
                </a:cubicBezTo>
                <a:lnTo>
                  <a:pt x="3962400" y="189708"/>
                </a:lnTo>
                <a:cubicBezTo>
                  <a:pt x="3983318" y="186720"/>
                  <a:pt x="4004029" y="181252"/>
                  <a:pt x="4025153" y="180743"/>
                </a:cubicBezTo>
                <a:cubicBezTo>
                  <a:pt x="4252213" y="175272"/>
                  <a:pt x="4479365" y="174766"/>
                  <a:pt x="4706471" y="171778"/>
                </a:cubicBezTo>
                <a:cubicBezTo>
                  <a:pt x="4761333" y="153490"/>
                  <a:pt x="4710954" y="168330"/>
                  <a:pt x="4805082" y="153849"/>
                </a:cubicBezTo>
                <a:cubicBezTo>
                  <a:pt x="4891004" y="140631"/>
                  <a:pt x="4815710" y="151191"/>
                  <a:pt x="4876800" y="135919"/>
                </a:cubicBezTo>
                <a:cubicBezTo>
                  <a:pt x="4891582" y="132224"/>
                  <a:pt x="4906777" y="130381"/>
                  <a:pt x="4921624" y="126955"/>
                </a:cubicBezTo>
                <a:cubicBezTo>
                  <a:pt x="4945634" y="121414"/>
                  <a:pt x="4993341" y="109025"/>
                  <a:pt x="4993341" y="109025"/>
                </a:cubicBezTo>
                <a:cubicBezTo>
                  <a:pt x="5028362" y="74006"/>
                  <a:pt x="4991615" y="105406"/>
                  <a:pt x="5038165" y="82131"/>
                </a:cubicBezTo>
                <a:cubicBezTo>
                  <a:pt x="5047802" y="77313"/>
                  <a:pt x="5055422" y="69020"/>
                  <a:pt x="5065059" y="64202"/>
                </a:cubicBezTo>
                <a:cubicBezTo>
                  <a:pt x="5073511" y="59976"/>
                  <a:pt x="5082514" y="55686"/>
                  <a:pt x="5091953" y="55237"/>
                </a:cubicBezTo>
                <a:cubicBezTo>
                  <a:pt x="5208401" y="49692"/>
                  <a:pt x="5325036" y="49260"/>
                  <a:pt x="5441577" y="46272"/>
                </a:cubicBezTo>
                <a:cubicBezTo>
                  <a:pt x="5459775" y="41723"/>
                  <a:pt x="5486324" y="36060"/>
                  <a:pt x="5504330" y="28343"/>
                </a:cubicBezTo>
                <a:cubicBezTo>
                  <a:pt x="5516613" y="23079"/>
                  <a:pt x="5527675" y="15105"/>
                  <a:pt x="5540188" y="10413"/>
                </a:cubicBezTo>
                <a:cubicBezTo>
                  <a:pt x="5567957" y="0"/>
                  <a:pt x="5570463" y="1449"/>
                  <a:pt x="5593977" y="1449"/>
                </a:cubicBez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Volumetric Dilution </a:t>
            </a:r>
            <a:r>
              <a:rPr lang="en-US" dirty="0" err="1" smtClean="0"/>
              <a:t>vs</a:t>
            </a:r>
            <a:r>
              <a:rPr lang="en-US" dirty="0" smtClean="0"/>
              <a:t> Distance</a:t>
            </a:r>
            <a:br>
              <a:rPr lang="en-US" dirty="0" smtClean="0"/>
            </a:br>
            <a:r>
              <a:rPr lang="en-US" sz="3100" dirty="0" smtClean="0"/>
              <a:t>Useful core info from plume model</a:t>
            </a:r>
            <a:endParaRPr lang="en-US" sz="3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438400" y="1371600"/>
            <a:ext cx="0" cy="403860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38400" y="5410200"/>
            <a:ext cx="57912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263099" y="335056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Minimum Dilution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6172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Distance from Outfall</a:t>
            </a:r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>
            <a:off x="2895600" y="3352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7" idx="4"/>
          </p:cNvCxnSpPr>
          <p:nvPr/>
        </p:nvCxnSpPr>
        <p:spPr>
          <a:xfrm>
            <a:off x="2971800" y="3505200"/>
            <a:ext cx="0" cy="1905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8" idx="4"/>
          </p:cNvCxnSpPr>
          <p:nvPr/>
        </p:nvCxnSpPr>
        <p:spPr>
          <a:xfrm>
            <a:off x="5181600" y="2590800"/>
            <a:ext cx="0" cy="28194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33600" y="538635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Acute MZ</a:t>
            </a:r>
          </a:p>
          <a:p>
            <a:pPr algn="ctr"/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43400" y="53734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Chronic MZ</a:t>
            </a:r>
          </a:p>
          <a:p>
            <a:pPr algn="ctr"/>
            <a:r>
              <a:rPr lang="en-US" dirty="0" smtClean="0"/>
              <a:t>radius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math speak, focus on finding S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1523999"/>
          <a:ext cx="4572000" cy="2401535"/>
        </p:xfrm>
        <a:graphic>
          <a:graphicData uri="http://schemas.openxmlformats.org/presentationml/2006/ole">
            <p:oleObj spid="_x0000_s54274" name="Equation" r:id="rId3" imgW="1257120" imgH="6602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2971800"/>
            <a:ext cx="632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Where, </a:t>
            </a:r>
          </a:p>
          <a:p>
            <a:endParaRPr lang="en-US" sz="2800" dirty="0" smtClean="0"/>
          </a:p>
          <a:p>
            <a:r>
              <a:rPr lang="en-US" sz="2800" dirty="0" smtClean="0"/>
              <a:t>S = dilution (volumetric)</a:t>
            </a:r>
          </a:p>
          <a:p>
            <a:endParaRPr lang="en-US" sz="2800" dirty="0" smtClean="0"/>
          </a:p>
          <a:p>
            <a:r>
              <a:rPr lang="en-US" sz="2800" dirty="0" smtClean="0"/>
              <a:t>C</a:t>
            </a:r>
            <a:r>
              <a:rPr lang="en-US" sz="2800" baseline="-25000" dirty="0" smtClean="0"/>
              <a:t>p</a:t>
            </a:r>
            <a:r>
              <a:rPr lang="en-US" sz="2800" dirty="0" smtClean="0"/>
              <a:t> = concentration in the waste plume</a:t>
            </a:r>
          </a:p>
          <a:p>
            <a:r>
              <a:rPr lang="en-US" sz="2800" dirty="0" smtClean="0"/>
              <a:t>C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= ambient concentration</a:t>
            </a:r>
          </a:p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 = effluent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Rearranging into a back-calculator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428750" y="1524000"/>
          <a:ext cx="5218113" cy="2401888"/>
        </p:xfrm>
        <a:graphic>
          <a:graphicData uri="http://schemas.openxmlformats.org/presentationml/2006/ole">
            <p:oleObj spid="_x0000_s30722" name="Equation" r:id="rId3" imgW="1434960" imgH="6602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4343400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Where, </a:t>
            </a:r>
          </a:p>
          <a:p>
            <a:r>
              <a:rPr lang="en-US" sz="2800" dirty="0" smtClean="0"/>
              <a:t>C</a:t>
            </a:r>
            <a:r>
              <a:rPr lang="en-US" sz="2800" baseline="-25000" dirty="0" smtClean="0"/>
              <a:t>p</a:t>
            </a:r>
            <a:r>
              <a:rPr lang="en-US" sz="2800" dirty="0" smtClean="0"/>
              <a:t> = concentration in the waste plume</a:t>
            </a:r>
          </a:p>
          <a:p>
            <a:r>
              <a:rPr lang="en-US" sz="2800" dirty="0" smtClean="0"/>
              <a:t>C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= ambient concentration</a:t>
            </a:r>
          </a:p>
          <a:p>
            <a:r>
              <a:rPr lang="en-US" sz="2800" dirty="0" err="1" smtClean="0"/>
              <a:t>C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 = effluent concentration</a:t>
            </a:r>
          </a:p>
          <a:p>
            <a:r>
              <a:rPr lang="en-US" sz="2800" dirty="0" smtClean="0"/>
              <a:t>S = dilution (volumetric)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Difficulty – Estuary/Ocean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1 – dilution model required, no background, single pollutant</a:t>
            </a:r>
          </a:p>
          <a:p>
            <a:endParaRPr lang="en-US" sz="2600" dirty="0" smtClean="0"/>
          </a:p>
          <a:p>
            <a:r>
              <a:rPr lang="en-US" sz="2600" dirty="0" smtClean="0"/>
              <a:t>2 - multiple pollutants, measurable background levels</a:t>
            </a:r>
          </a:p>
          <a:p>
            <a:endParaRPr lang="en-US" sz="2600" dirty="0" smtClean="0"/>
          </a:p>
          <a:p>
            <a:r>
              <a:rPr lang="en-US" sz="2600" dirty="0" smtClean="0"/>
              <a:t>3 - modeling is “non-standard”</a:t>
            </a:r>
          </a:p>
          <a:p>
            <a:endParaRPr lang="en-US" sz="2600" dirty="0" smtClean="0"/>
          </a:p>
          <a:p>
            <a:r>
              <a:rPr lang="en-US" sz="2600" dirty="0" smtClean="0"/>
              <a:t>4 - very poor flushing area, </a:t>
            </a:r>
            <a:r>
              <a:rPr lang="en-US" sz="2600" dirty="0" err="1" smtClean="0"/>
              <a:t>waterbody</a:t>
            </a:r>
            <a:r>
              <a:rPr lang="en-US" sz="2600" dirty="0" smtClean="0"/>
              <a:t> model needed.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directions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u="sng" dirty="0" smtClean="0"/>
              <a:t>Direction 1: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800" dirty="0" smtClean="0"/>
              <a:t>Start with allowable size based on state rules, determine dilution with distance using mass balance or model, and back-calculate the allowable effluent concentration.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105400"/>
            <a:ext cx="1524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5105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400" y="4572000"/>
            <a:ext cx="40386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3733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Mixing zone extent defined upfront by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867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</a:p>
          <a:p>
            <a:pPr algn="ctr"/>
            <a:r>
              <a:rPr lang="en-US" dirty="0" smtClean="0"/>
              <a:t>Volumetric dilution at edge of mixing zone</a:t>
            </a:r>
            <a:endParaRPr lang="en-US" dirty="0"/>
          </a:p>
        </p:txBody>
      </p:sp>
      <p:sp>
        <p:nvSpPr>
          <p:cNvPr id="9" name="Arc 8"/>
          <p:cNvSpPr/>
          <p:nvPr/>
        </p:nvSpPr>
        <p:spPr>
          <a:xfrm>
            <a:off x="6248400" y="5334000"/>
            <a:ext cx="1219200" cy="838200"/>
          </a:xfrm>
          <a:prstGeom prst="arc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743200" y="5219700"/>
            <a:ext cx="4114800" cy="11430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6200000">
            <a:off x="5791200" y="3810000"/>
            <a:ext cx="1219200" cy="1524000"/>
          </a:xfrm>
          <a:prstGeom prst="arc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5562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</a:p>
          <a:p>
            <a:pPr algn="ctr"/>
            <a:r>
              <a:rPr lang="en-US" dirty="0" smtClean="0"/>
              <a:t>Dilution, background conc., and WQ criterion used to back-calculate limit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…The other direction…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43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u="sng" dirty="0" smtClean="0"/>
              <a:t>Direction 2</a:t>
            </a:r>
          </a:p>
          <a:p>
            <a:pPr>
              <a:buNone/>
            </a:pPr>
            <a:r>
              <a:rPr lang="en-US" dirty="0" smtClean="0"/>
              <a:t>    Start with the expected effluent concentration, determine dilution with distance using mass balance or model, and estimate the distance to point where the waste field is diluted to the standard.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105400"/>
            <a:ext cx="1524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5105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3733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</a:p>
          <a:p>
            <a:pPr algn="ctr"/>
            <a:r>
              <a:rPr lang="en-US" dirty="0" smtClean="0"/>
              <a:t>Mixing zone extent defined by expected effluent and dilution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562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</a:p>
          <a:p>
            <a:pPr algn="ctr"/>
            <a:r>
              <a:rPr lang="en-US" dirty="0" smtClean="0"/>
              <a:t>Accounting for background, determine distance from outfall where WQC are met</a:t>
            </a:r>
            <a:endParaRPr lang="en-US" dirty="0"/>
          </a:p>
        </p:txBody>
      </p:sp>
      <p:sp>
        <p:nvSpPr>
          <p:cNvPr id="9" name="Arc 8"/>
          <p:cNvSpPr/>
          <p:nvPr/>
        </p:nvSpPr>
        <p:spPr>
          <a:xfrm>
            <a:off x="4419600" y="5257800"/>
            <a:ext cx="1981200" cy="838200"/>
          </a:xfrm>
          <a:prstGeom prst="arc">
            <a:avLst>
              <a:gd name="adj1" fmla="val 16200000"/>
              <a:gd name="adj2" fmla="val 0"/>
            </a:avLst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743201" y="4953000"/>
            <a:ext cx="2590799" cy="26670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7133412">
            <a:off x="5351088" y="3940213"/>
            <a:ext cx="1219200" cy="1752600"/>
          </a:xfrm>
          <a:prstGeom prst="arc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5562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Expected discharge concentration identified</a:t>
            </a:r>
          </a:p>
          <a:p>
            <a:pPr algn="ctr"/>
            <a:r>
              <a:rPr lang="en-US" dirty="0" smtClean="0"/>
              <a:t>upfront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rot="219214">
            <a:off x="3147461" y="4494998"/>
            <a:ext cx="482867" cy="1578543"/>
          </a:xfrm>
          <a:custGeom>
            <a:avLst/>
            <a:gdLst>
              <a:gd name="connsiteX0" fmla="*/ 0 w 482867"/>
              <a:gd name="connsiteY0" fmla="*/ 0 h 1578543"/>
              <a:gd name="connsiteX1" fmla="*/ 336884 w 482867"/>
              <a:gd name="connsiteY1" fmla="*/ 250257 h 1578543"/>
              <a:gd name="connsiteX2" fmla="*/ 471638 w 482867"/>
              <a:gd name="connsiteY2" fmla="*/ 741145 h 1578543"/>
              <a:gd name="connsiteX3" fmla="*/ 404261 w 482867"/>
              <a:gd name="connsiteY3" fmla="*/ 1251284 h 1578543"/>
              <a:gd name="connsiteX4" fmla="*/ 202131 w 482867"/>
              <a:gd name="connsiteY4" fmla="*/ 1578543 h 157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867" h="1578543">
                <a:moveTo>
                  <a:pt x="0" y="0"/>
                </a:moveTo>
                <a:cubicBezTo>
                  <a:pt x="129139" y="63366"/>
                  <a:pt x="258278" y="126733"/>
                  <a:pt x="336884" y="250257"/>
                </a:cubicBezTo>
                <a:cubicBezTo>
                  <a:pt x="415490" y="373781"/>
                  <a:pt x="460409" y="574307"/>
                  <a:pt x="471638" y="741145"/>
                </a:cubicBezTo>
                <a:cubicBezTo>
                  <a:pt x="482867" y="907983"/>
                  <a:pt x="449179" y="1111718"/>
                  <a:pt x="404261" y="1251284"/>
                </a:cubicBezTo>
                <a:cubicBezTo>
                  <a:pt x="359343" y="1390850"/>
                  <a:pt x="237424" y="1520791"/>
                  <a:pt x="202131" y="15785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19214">
            <a:off x="3658328" y="4509581"/>
            <a:ext cx="482867" cy="1578543"/>
          </a:xfrm>
          <a:custGeom>
            <a:avLst/>
            <a:gdLst>
              <a:gd name="connsiteX0" fmla="*/ 0 w 482867"/>
              <a:gd name="connsiteY0" fmla="*/ 0 h 1578543"/>
              <a:gd name="connsiteX1" fmla="*/ 336884 w 482867"/>
              <a:gd name="connsiteY1" fmla="*/ 250257 h 1578543"/>
              <a:gd name="connsiteX2" fmla="*/ 471638 w 482867"/>
              <a:gd name="connsiteY2" fmla="*/ 741145 h 1578543"/>
              <a:gd name="connsiteX3" fmla="*/ 404261 w 482867"/>
              <a:gd name="connsiteY3" fmla="*/ 1251284 h 1578543"/>
              <a:gd name="connsiteX4" fmla="*/ 202131 w 482867"/>
              <a:gd name="connsiteY4" fmla="*/ 1578543 h 157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867" h="1578543">
                <a:moveTo>
                  <a:pt x="0" y="0"/>
                </a:moveTo>
                <a:cubicBezTo>
                  <a:pt x="129139" y="63366"/>
                  <a:pt x="258278" y="126733"/>
                  <a:pt x="336884" y="250257"/>
                </a:cubicBezTo>
                <a:cubicBezTo>
                  <a:pt x="415490" y="373781"/>
                  <a:pt x="460409" y="574307"/>
                  <a:pt x="471638" y="741145"/>
                </a:cubicBezTo>
                <a:cubicBezTo>
                  <a:pt x="482867" y="907983"/>
                  <a:pt x="449179" y="1111718"/>
                  <a:pt x="404261" y="1251284"/>
                </a:cubicBezTo>
                <a:cubicBezTo>
                  <a:pt x="359343" y="1390850"/>
                  <a:pt x="237424" y="1520791"/>
                  <a:pt x="202131" y="15785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19214">
            <a:off x="4267928" y="4509581"/>
            <a:ext cx="482867" cy="1578543"/>
          </a:xfrm>
          <a:custGeom>
            <a:avLst/>
            <a:gdLst>
              <a:gd name="connsiteX0" fmla="*/ 0 w 482867"/>
              <a:gd name="connsiteY0" fmla="*/ 0 h 1578543"/>
              <a:gd name="connsiteX1" fmla="*/ 336884 w 482867"/>
              <a:gd name="connsiteY1" fmla="*/ 250257 h 1578543"/>
              <a:gd name="connsiteX2" fmla="*/ 471638 w 482867"/>
              <a:gd name="connsiteY2" fmla="*/ 741145 h 1578543"/>
              <a:gd name="connsiteX3" fmla="*/ 404261 w 482867"/>
              <a:gd name="connsiteY3" fmla="*/ 1251284 h 1578543"/>
              <a:gd name="connsiteX4" fmla="*/ 202131 w 482867"/>
              <a:gd name="connsiteY4" fmla="*/ 1578543 h 157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867" h="1578543">
                <a:moveTo>
                  <a:pt x="0" y="0"/>
                </a:moveTo>
                <a:cubicBezTo>
                  <a:pt x="129139" y="63366"/>
                  <a:pt x="258278" y="126733"/>
                  <a:pt x="336884" y="250257"/>
                </a:cubicBezTo>
                <a:cubicBezTo>
                  <a:pt x="415490" y="373781"/>
                  <a:pt x="460409" y="574307"/>
                  <a:pt x="471638" y="741145"/>
                </a:cubicBezTo>
                <a:cubicBezTo>
                  <a:pt x="482867" y="907983"/>
                  <a:pt x="449179" y="1111718"/>
                  <a:pt x="404261" y="1251284"/>
                </a:cubicBezTo>
                <a:cubicBezTo>
                  <a:pt x="359343" y="1390850"/>
                  <a:pt x="237424" y="1520791"/>
                  <a:pt x="202131" y="15785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19214">
            <a:off x="4877528" y="4503676"/>
            <a:ext cx="482867" cy="1578543"/>
          </a:xfrm>
          <a:custGeom>
            <a:avLst/>
            <a:gdLst>
              <a:gd name="connsiteX0" fmla="*/ 0 w 482867"/>
              <a:gd name="connsiteY0" fmla="*/ 0 h 1578543"/>
              <a:gd name="connsiteX1" fmla="*/ 336884 w 482867"/>
              <a:gd name="connsiteY1" fmla="*/ 250257 h 1578543"/>
              <a:gd name="connsiteX2" fmla="*/ 471638 w 482867"/>
              <a:gd name="connsiteY2" fmla="*/ 741145 h 1578543"/>
              <a:gd name="connsiteX3" fmla="*/ 404261 w 482867"/>
              <a:gd name="connsiteY3" fmla="*/ 1251284 h 1578543"/>
              <a:gd name="connsiteX4" fmla="*/ 202131 w 482867"/>
              <a:gd name="connsiteY4" fmla="*/ 1578543 h 157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867" h="1578543">
                <a:moveTo>
                  <a:pt x="0" y="0"/>
                </a:moveTo>
                <a:cubicBezTo>
                  <a:pt x="129139" y="63366"/>
                  <a:pt x="258278" y="126733"/>
                  <a:pt x="336884" y="250257"/>
                </a:cubicBezTo>
                <a:cubicBezTo>
                  <a:pt x="415490" y="373781"/>
                  <a:pt x="460409" y="574307"/>
                  <a:pt x="471638" y="741145"/>
                </a:cubicBezTo>
                <a:cubicBezTo>
                  <a:pt x="482867" y="907983"/>
                  <a:pt x="449179" y="1111718"/>
                  <a:pt x="404261" y="1251284"/>
                </a:cubicBezTo>
                <a:cubicBezTo>
                  <a:pt x="359343" y="1390850"/>
                  <a:pt x="237424" y="1520791"/>
                  <a:pt x="202131" y="1578543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 option: Run calculations in both directions, then ask questions: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Is past maximum effluent concentration particularly high, leading to a large mixing zone size?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Could/should </a:t>
            </a:r>
            <a:r>
              <a:rPr lang="en-US" dirty="0" err="1" smtClean="0"/>
              <a:t>add’l</a:t>
            </a:r>
            <a:r>
              <a:rPr lang="en-US" dirty="0" smtClean="0"/>
              <a:t> treatment be required (and/or a better outfall location or design)?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state mixing zone restrictions drive the need for improvement (direction 1) or a treatment inadequacy at the facility (direction 2), or both?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Iterate until a good mixing zone decision is made 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Science + Mission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924800" cy="4876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900" dirty="0" smtClean="0"/>
              <a:t>MISSION:  </a:t>
            </a:r>
            <a:r>
              <a:rPr lang="en-US" sz="5900" i="1" dirty="0" smtClean="0"/>
              <a:t>Protect human health and environment</a:t>
            </a:r>
          </a:p>
          <a:p>
            <a:endParaRPr lang="en-US" dirty="0" smtClean="0"/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r>
              <a:rPr lang="en-US" sz="5100" dirty="0" smtClean="0"/>
              <a:t>Permit writers often have authority/duty </a:t>
            </a:r>
            <a:r>
              <a:rPr lang="en-US" sz="5100" dirty="0" smtClean="0"/>
              <a:t>to</a:t>
            </a:r>
            <a:r>
              <a:rPr lang="en-US" sz="5100" dirty="0" smtClean="0"/>
              <a:t>:</a:t>
            </a:r>
          </a:p>
          <a:p>
            <a:endParaRPr lang="en-US" dirty="0" smtClean="0"/>
          </a:p>
          <a:p>
            <a:r>
              <a:rPr lang="en-US" sz="4400" dirty="0" smtClean="0"/>
              <a:t>Require a discharge to be submerged and re-located off the bank</a:t>
            </a:r>
          </a:p>
          <a:p>
            <a:pPr lvl="1"/>
            <a:endParaRPr lang="en-US" sz="4400" dirty="0" smtClean="0"/>
          </a:p>
          <a:p>
            <a:r>
              <a:rPr lang="en-US" sz="4400" dirty="0" smtClean="0"/>
              <a:t>Require a major discharge to have a diffuser</a:t>
            </a:r>
          </a:p>
          <a:p>
            <a:pPr lvl="1">
              <a:buNone/>
            </a:pPr>
            <a:endParaRPr lang="en-US" sz="4400" dirty="0" smtClean="0"/>
          </a:p>
          <a:p>
            <a:r>
              <a:rPr lang="en-US" sz="4400" dirty="0" smtClean="0"/>
              <a:t>Require treatment upgrades to minimize mixing zone size</a:t>
            </a:r>
          </a:p>
          <a:p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All provide faster mixing and/or smaller mixing zones</a:t>
            </a:r>
          </a:p>
          <a:p>
            <a:pPr>
              <a:buNone/>
            </a:pPr>
            <a:r>
              <a:rPr lang="en-US" sz="4400" dirty="0" smtClean="0"/>
              <a:t> </a:t>
            </a:r>
            <a:r>
              <a:rPr lang="en-US" sz="4400" dirty="0" smtClean="0">
                <a:sym typeface="Wingdings" pitchFamily="2" charset="2"/>
              </a:rPr>
              <a:t></a:t>
            </a:r>
            <a:r>
              <a:rPr lang="en-US" sz="4400" dirty="0" smtClean="0"/>
              <a:t> less biota exposure</a:t>
            </a:r>
          </a:p>
          <a:p>
            <a:endParaRPr lang="en-US" sz="4400" dirty="0" smtClean="0"/>
          </a:p>
        </p:txBody>
      </p:sp>
      <p:pic>
        <p:nvPicPr>
          <p:cNvPr id="4" name="Picture 3" descr="epa_basema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pa_basema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6388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+ Mission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Continued…</a:t>
            </a:r>
          </a:p>
          <a:p>
            <a:endParaRPr lang="en-US" i="1" dirty="0" smtClean="0"/>
          </a:p>
          <a:p>
            <a:r>
              <a:rPr lang="en-US" dirty="0" smtClean="0"/>
              <a:t>By definition, no mixing zone if impaired</a:t>
            </a:r>
          </a:p>
          <a:p>
            <a:pPr marL="742950" lvl="2" indent="-342900"/>
            <a:r>
              <a:rPr lang="en-US" dirty="0" smtClean="0"/>
              <a:t>criteria at end-of-pipe until a TMDL is developed</a:t>
            </a:r>
          </a:p>
          <a:p>
            <a:endParaRPr lang="en-US" dirty="0" smtClean="0"/>
          </a:p>
          <a:p>
            <a:r>
              <a:rPr lang="en-US" dirty="0" smtClean="0"/>
              <a:t>Rules/circumstances may warrant denial of mixing zones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bioaccumulative</a:t>
            </a:r>
            <a:r>
              <a:rPr lang="en-US" dirty="0" smtClean="0"/>
              <a:t> pollutants, endangered species concerns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Mixing zone studies must be well-documented</a:t>
            </a:r>
          </a:p>
          <a:p>
            <a:pPr lvl="1"/>
            <a:r>
              <a:rPr lang="en-US" dirty="0" smtClean="0"/>
              <a:t>All relevant info, assumptions, model inputs, etc.</a:t>
            </a:r>
          </a:p>
          <a:p>
            <a:pPr lvl="1"/>
            <a:r>
              <a:rPr lang="en-US" dirty="0" smtClean="0"/>
              <a:t>If not, return to sender</a:t>
            </a:r>
          </a:p>
          <a:p>
            <a:endParaRPr lang="en-US" dirty="0" smtClean="0"/>
          </a:p>
          <a:p>
            <a:r>
              <a:rPr lang="en-US" dirty="0" smtClean="0"/>
              <a:t>State must explicitly authorize the mixing zone in state certification</a:t>
            </a:r>
          </a:p>
          <a:p>
            <a:pPr lvl="1"/>
            <a:r>
              <a:rPr lang="en-US" dirty="0" smtClean="0"/>
              <a:t>If no state authorization, all limits are criteria at end-of-pipe</a:t>
            </a:r>
          </a:p>
        </p:txBody>
      </p:sp>
      <p:pic>
        <p:nvPicPr>
          <p:cNvPr id="4" name="Picture 3" descr="epa_basema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pa_basema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End…Questions?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Placeholder 6" descr="DSCF20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3750" y="1676400"/>
            <a:ext cx="5175250" cy="3881438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Terminology Tangle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2452">
            <a:off x="621791" y="2590185"/>
            <a:ext cx="31242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Mixing zone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20549234">
            <a:off x="452151" y="3703339"/>
            <a:ext cx="3124200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Zone of Initial Dilution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21221656">
            <a:off x="4362683" y="1981200"/>
            <a:ext cx="31242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Dilution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359933">
            <a:off x="4362187" y="3133622"/>
            <a:ext cx="31242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Dilution Factor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961521">
            <a:off x="4865283" y="5685108"/>
            <a:ext cx="31242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Reflux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rot="1504141">
            <a:off x="1008675" y="1465003"/>
            <a:ext cx="31242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Mixing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 rot="458710">
            <a:off x="609600" y="5486400"/>
            <a:ext cx="31242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Plume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896380"/>
            <a:ext cx="31242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Centerline dilution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 rot="21322967">
            <a:off x="2454390" y="4685882"/>
            <a:ext cx="31242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Complete Mix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 rot="21020773">
            <a:off x="5715000" y="4637423"/>
            <a:ext cx="31242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Far field mixing</a:t>
            </a:r>
            <a:endParaRPr lang="en-US" sz="2800" dirty="0"/>
          </a:p>
        </p:txBody>
      </p:sp>
      <p:pic>
        <p:nvPicPr>
          <p:cNvPr id="14" name="~PP1900.WAV">
            <a:hlinkClick r:id="" action="ppaction://media"/>
          </p:cNvPr>
          <p:cNvPicPr>
            <a:picLocks noRot="1" noChangeAspect="1"/>
          </p:cNvPicPr>
          <p:nvPr>
            <a:wavAudioFile r:embed="rId1" name="~PP1900.WAV"/>
          </p:nvPr>
        </p:nvPicPr>
        <p:blipFill>
          <a:blip r:embed="rId3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BCOPE\AppData\Local\Microsoft\Windows\Temporary Internet Files\Content.IE5\EG5X9TSW\MC9001875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05154"/>
            <a:ext cx="3439211" cy="40480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282005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Concepts can be difficult – e.g., mixing in 1D, 2D, 3D</a:t>
            </a:r>
          </a:p>
          <a:p>
            <a:pPr>
              <a:buFontTx/>
              <a:buChar char="-"/>
            </a:pPr>
            <a:r>
              <a:rPr lang="en-US" sz="2800" dirty="0" smtClean="0"/>
              <a:t>Some tricky and inconsistent language out there</a:t>
            </a:r>
          </a:p>
          <a:p>
            <a:pPr>
              <a:buFontTx/>
              <a:buChar char="-"/>
            </a:pPr>
            <a:r>
              <a:rPr lang="en-US" sz="2800" dirty="0" smtClean="0"/>
              <a:t>Ask for clarification!</a:t>
            </a:r>
          </a:p>
          <a:p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sense of 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a Mixing Zone?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600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EPA’s </a:t>
            </a:r>
            <a:r>
              <a:rPr lang="en-US" sz="2400" i="1" dirty="0" smtClean="0">
                <a:solidFill>
                  <a:schemeClr val="tx1"/>
                </a:solidFill>
              </a:rPr>
              <a:t>TSD for </a:t>
            </a:r>
            <a:r>
              <a:rPr lang="en-US" sz="2400" i="1" dirty="0">
                <a:solidFill>
                  <a:schemeClr val="tx1"/>
                </a:solidFill>
              </a:rPr>
              <a:t>Water Quality-based Toxics </a:t>
            </a:r>
            <a:r>
              <a:rPr lang="en-US" sz="2400" i="1" dirty="0" smtClean="0">
                <a:solidFill>
                  <a:schemeClr val="tx1"/>
                </a:solidFill>
              </a:rPr>
              <a:t>Control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“A </a:t>
            </a:r>
            <a:r>
              <a:rPr lang="en-US" sz="2800" dirty="0">
                <a:solidFill>
                  <a:schemeClr val="tx1"/>
                </a:solidFill>
              </a:rPr>
              <a:t>mixing zone is an area where an effluent </a:t>
            </a:r>
            <a:r>
              <a:rPr lang="en-US" sz="2800" dirty="0" smtClean="0">
                <a:solidFill>
                  <a:schemeClr val="tx1"/>
                </a:solidFill>
              </a:rPr>
              <a:t>discharge undergoes initial dilution </a:t>
            </a:r>
            <a:r>
              <a:rPr lang="en-US" sz="2800" dirty="0">
                <a:solidFill>
                  <a:schemeClr val="tx1"/>
                </a:solidFill>
              </a:rPr>
              <a:t>and is extended to cover the secondary mixing in the ambient </a:t>
            </a:r>
            <a:r>
              <a:rPr lang="en-US" sz="2800" dirty="0" err="1">
                <a:solidFill>
                  <a:schemeClr val="tx1"/>
                </a:solidFill>
              </a:rPr>
              <a:t>waterbody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smtClean="0">
                <a:solidFill>
                  <a:schemeClr val="tx1"/>
                </a:solidFill>
              </a:rPr>
              <a:t>  A </a:t>
            </a:r>
            <a:r>
              <a:rPr lang="en-US" sz="2800" dirty="0">
                <a:solidFill>
                  <a:schemeClr val="tx1"/>
                </a:solidFill>
              </a:rPr>
              <a:t>mixing </a:t>
            </a:r>
            <a:r>
              <a:rPr lang="en-US" sz="2800" dirty="0" smtClean="0">
                <a:solidFill>
                  <a:schemeClr val="tx1"/>
                </a:solidFill>
              </a:rPr>
              <a:t>zone is </a:t>
            </a:r>
            <a:r>
              <a:rPr lang="en-US" sz="2800" dirty="0">
                <a:solidFill>
                  <a:schemeClr val="tx1"/>
                </a:solidFill>
              </a:rPr>
              <a:t>an allocated impact zone where water quality criteria can be exceeded as long as acutely </a:t>
            </a:r>
            <a:r>
              <a:rPr lang="en-US" sz="2800" dirty="0" smtClean="0">
                <a:solidFill>
                  <a:schemeClr val="tx1"/>
                </a:solidFill>
              </a:rPr>
              <a:t>toxic conditions </a:t>
            </a:r>
            <a:r>
              <a:rPr lang="en-US" sz="2800" dirty="0">
                <a:solidFill>
                  <a:schemeClr val="tx1"/>
                </a:solidFill>
              </a:rPr>
              <a:t>are prevented</a:t>
            </a:r>
            <a:r>
              <a:rPr lang="en-US" sz="2800" dirty="0" smtClean="0">
                <a:solidFill>
                  <a:schemeClr val="tx1"/>
                </a:solidFill>
              </a:rPr>
              <a:t>.”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“Mixing Zone” means that portion of a water body adjacent to an effluent outfall where mixing results in the dilution of the effluent with the receiving water.  Water quality criteria may be exceeded in a mixing zone as conditioned and provided for in WAC </a:t>
            </a:r>
            <a:r>
              <a:rPr lang="en-US" dirty="0" smtClean="0">
                <a:hlinkClick r:id="rId2"/>
              </a:rPr>
              <a:t>173-201A-400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Ultra-concise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“Mixing Zone” – portion of a </a:t>
            </a:r>
            <a:r>
              <a:rPr lang="en-US" dirty="0" err="1" smtClean="0"/>
              <a:t>waterbody</a:t>
            </a:r>
            <a:r>
              <a:rPr lang="en-US" dirty="0" smtClean="0"/>
              <a:t> where a discharge is allowed to exceed water quality criteria by certification under the Clean Water Act (section 401).  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NOT</a:t>
            </a:r>
            <a:r>
              <a:rPr lang="en-US" dirty="0" smtClean="0"/>
              <a:t> a term describing the mixing process or where mixing occurs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“Dilution”?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Websters</a:t>
            </a:r>
            <a:r>
              <a:rPr lang="en-US" dirty="0" smtClean="0"/>
              <a:t>:  “Dilute” – 1. to thin or reduce the concentration of.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EPA Dilution Modeling Guidance (1994, 2003):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“Dilution” – ratio of parts ambient to parts effluent at a given location in a waste plume (volumetric).  </a:t>
            </a:r>
          </a:p>
          <a:p>
            <a:pPr lvl="2"/>
            <a:r>
              <a:rPr lang="en-US" i="1" dirty="0" smtClean="0"/>
              <a:t>Think Physical Mixing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“Effective Dilution”  - ratio of the effluent concentration to the plume concentration. </a:t>
            </a:r>
          </a:p>
          <a:p>
            <a:pPr lvl="2"/>
            <a:r>
              <a:rPr lang="en-US" dirty="0" smtClean="0"/>
              <a:t> </a:t>
            </a:r>
            <a:r>
              <a:rPr lang="en-US" i="1" dirty="0" smtClean="0"/>
              <a:t>Think Chemical Thinning.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1645</Words>
  <Application>Microsoft Office PowerPoint</Application>
  <PresentationFormat>On-screen Show (4:3)</PresentationFormat>
  <Paragraphs>310</Paragraphs>
  <Slides>39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Introduction to Mixing Zones</vt:lpstr>
      <vt:lpstr>Disclaimer</vt:lpstr>
      <vt:lpstr>Topics of this Intro</vt:lpstr>
      <vt:lpstr>Terminology Tangle</vt:lpstr>
      <vt:lpstr>Making sense of it </vt:lpstr>
      <vt:lpstr>What is a Mixing Zone?</vt:lpstr>
      <vt:lpstr>State of Washington</vt:lpstr>
      <vt:lpstr>Ultra-concise definition</vt:lpstr>
      <vt:lpstr>What is “Dilution”?</vt:lpstr>
      <vt:lpstr>Other word problems</vt:lpstr>
      <vt:lpstr>Mixing zone rules vary </vt:lpstr>
      <vt:lpstr>Simplest example</vt:lpstr>
      <vt:lpstr>Slide 13</vt:lpstr>
      <vt:lpstr>Mass Balance </vt:lpstr>
      <vt:lpstr>Assumptions of a mass balance approach</vt:lpstr>
      <vt:lpstr>Complications</vt:lpstr>
      <vt:lpstr>Rivers - One step up in complexity Lateral mixing analysis (2D)</vt:lpstr>
      <vt:lpstr>Levels of Difficulty - Rivers</vt:lpstr>
      <vt:lpstr>Model Selection</vt:lpstr>
      <vt:lpstr>Slide 20</vt:lpstr>
      <vt:lpstr>It’s a Bird, It’s a Plume…</vt:lpstr>
      <vt:lpstr>A highly publicized and disastrous plume</vt:lpstr>
      <vt:lpstr>Plumes in rivers</vt:lpstr>
      <vt:lpstr>2 Workhorse Dilution Models</vt:lpstr>
      <vt:lpstr>Technical meets Regulatory</vt:lpstr>
      <vt:lpstr>The “answer” provided by a dilution modeling analysis</vt:lpstr>
      <vt:lpstr>What is a dilution factor?</vt:lpstr>
      <vt:lpstr>“Dilution factor”…continued</vt:lpstr>
      <vt:lpstr>Less terminology, more stepwise process</vt:lpstr>
      <vt:lpstr>Volumetric Dilution vs Distance Useful core info from plume model</vt:lpstr>
      <vt:lpstr>In math speak, focus on finding S</vt:lpstr>
      <vt:lpstr>Rearranging into a back-calculator</vt:lpstr>
      <vt:lpstr>Levels of Difficulty – Estuary/Ocean</vt:lpstr>
      <vt:lpstr>Two directions of analysis</vt:lpstr>
      <vt:lpstr>…The other direction…</vt:lpstr>
      <vt:lpstr>Iterative process</vt:lpstr>
      <vt:lpstr>Science + Mission</vt:lpstr>
      <vt:lpstr>Science + Mission</vt:lpstr>
      <vt:lpstr>The End…Questions?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of Mixing Zone</dc:title>
  <dc:creator>Ben Cope</dc:creator>
  <cp:lastModifiedBy>Ben Cope</cp:lastModifiedBy>
  <cp:revision>237</cp:revision>
  <dcterms:created xsi:type="dcterms:W3CDTF">2012-05-25T20:18:45Z</dcterms:created>
  <dcterms:modified xsi:type="dcterms:W3CDTF">2013-01-18T18:09:41Z</dcterms:modified>
</cp:coreProperties>
</file>