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notesSlides/notesSlide45.xml" ContentType="application/vnd.openxmlformats-officedocument.presentationml.notesSlide+xml"/>
  <Override PartName="/ppt/slides/slide9.xml" ContentType="application/vnd.openxmlformats-officedocument.presentationml.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Default Extension="emf" ContentType="image/x-emf"/>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notesSlides/notesSlide70.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notesSlides/notesSlide66.xml" ContentType="application/vnd.openxmlformats-officedocument.presentationml.notesSlide+xml"/>
  <Override PartName="/ppt/slides/slide68.xml" ContentType="application/vnd.openxmlformats-officedocument.presentationml.slide+xml"/>
  <Override PartName="/ppt/notesSlides/notesSlide4.xml" ContentType="application/vnd.openxmlformats-officedocument.presentationml.notesSlide+xml"/>
  <Override PartName="/ppt/embeddings/oleObject3.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71.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notesSlides/notesSlide58.xml" ContentType="application/vnd.openxmlformats-officedocument.presentationml.notesSlide+xml"/>
  <Override PartName="/ppt/slides/slide59.xml" ContentType="application/vnd.openxmlformats-officedocument.presentationml.slide+xml"/>
  <Override PartName="/ppt/notesSlides/notesSlide67.xml" ContentType="application/vnd.openxmlformats-officedocument.presentationml.notes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72.xml" ContentType="application/vnd.openxmlformats-officedocument.presentationml.notesSlide+xml"/>
  <Default Extension="wmv" ContentType="video/x-ms-wmv"/>
  <Override PartName="/ppt/notesSlides/notesSlide49.xml" ContentType="application/vnd.openxmlformats-officedocument.presentationml.notesSlide+xml"/>
  <Override PartName="/ppt/presentation.xml" ContentType="application/vnd.openxmlformats-officedocument.presentationml.presentation.main+xml"/>
  <Override PartName="/ppt/notesSlides/notesSlide59.xml" ContentType="application/vnd.openxmlformats-officedocument.presentationml.notesSlide+xml"/>
  <Override PartName="/ppt/notesSlides/notesSlide68.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1.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74"/>
  </p:notesMasterIdLst>
  <p:sldIdLst>
    <p:sldId id="311" r:id="rId2"/>
    <p:sldId id="313" r:id="rId3"/>
    <p:sldId id="315" r:id="rId4"/>
    <p:sldId id="316" r:id="rId5"/>
    <p:sldId id="365" r:id="rId6"/>
    <p:sldId id="309" r:id="rId7"/>
    <p:sldId id="385" r:id="rId8"/>
    <p:sldId id="373" r:id="rId9"/>
    <p:sldId id="374" r:id="rId10"/>
    <p:sldId id="375" r:id="rId11"/>
    <p:sldId id="376" r:id="rId12"/>
    <p:sldId id="377" r:id="rId13"/>
    <p:sldId id="331" r:id="rId14"/>
    <p:sldId id="378" r:id="rId15"/>
    <p:sldId id="363" r:id="rId16"/>
    <p:sldId id="380" r:id="rId17"/>
    <p:sldId id="379" r:id="rId18"/>
    <p:sldId id="321" r:id="rId19"/>
    <p:sldId id="323" r:id="rId20"/>
    <p:sldId id="322" r:id="rId21"/>
    <p:sldId id="318" r:id="rId22"/>
    <p:sldId id="319" r:id="rId23"/>
    <p:sldId id="320" r:id="rId24"/>
    <p:sldId id="324" r:id="rId25"/>
    <p:sldId id="325" r:id="rId26"/>
    <p:sldId id="382" r:id="rId27"/>
    <p:sldId id="389" r:id="rId28"/>
    <p:sldId id="326" r:id="rId29"/>
    <p:sldId id="330" r:id="rId30"/>
    <p:sldId id="362" r:id="rId31"/>
    <p:sldId id="391" r:id="rId32"/>
    <p:sldId id="329" r:id="rId33"/>
    <p:sldId id="263" r:id="rId34"/>
    <p:sldId id="332" r:id="rId35"/>
    <p:sldId id="334" r:id="rId36"/>
    <p:sldId id="336" r:id="rId37"/>
    <p:sldId id="341" r:id="rId38"/>
    <p:sldId id="339" r:id="rId39"/>
    <p:sldId id="343" r:id="rId40"/>
    <p:sldId id="344" r:id="rId41"/>
    <p:sldId id="345" r:id="rId42"/>
    <p:sldId id="346" r:id="rId43"/>
    <p:sldId id="383" r:id="rId44"/>
    <p:sldId id="384" r:id="rId45"/>
    <p:sldId id="349" r:id="rId46"/>
    <p:sldId id="358" r:id="rId47"/>
    <p:sldId id="359" r:id="rId48"/>
    <p:sldId id="360" r:id="rId49"/>
    <p:sldId id="381" r:id="rId50"/>
    <p:sldId id="366" r:id="rId51"/>
    <p:sldId id="367" r:id="rId52"/>
    <p:sldId id="368" r:id="rId53"/>
    <p:sldId id="369" r:id="rId54"/>
    <p:sldId id="370" r:id="rId55"/>
    <p:sldId id="371" r:id="rId56"/>
    <p:sldId id="372" r:id="rId57"/>
    <p:sldId id="353" r:id="rId58"/>
    <p:sldId id="354" r:id="rId59"/>
    <p:sldId id="355" r:id="rId60"/>
    <p:sldId id="356" r:id="rId61"/>
    <p:sldId id="357" r:id="rId62"/>
    <p:sldId id="347" r:id="rId63"/>
    <p:sldId id="352" r:id="rId64"/>
    <p:sldId id="348" r:id="rId65"/>
    <p:sldId id="390" r:id="rId66"/>
    <p:sldId id="361" r:id="rId67"/>
    <p:sldId id="392" r:id="rId68"/>
    <p:sldId id="386" r:id="rId69"/>
    <p:sldId id="387" r:id="rId70"/>
    <p:sldId id="388" r:id="rId71"/>
    <p:sldId id="351" r:id="rId72"/>
    <p:sldId id="327" r:id="rId7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p="http://schemas.openxmlformats.org/presentationml/2006/main" xmlns:r="http://schemas.openxmlformats.org/officeDocument/2006/relationships" xmlns:a="http://schemas.openxmlformats.org/drawingml/2006/main" xmlns="">
        <p14:section name="Default Section" id="{EB821CAC-D3D9-4980-AD27-C6D87FFD13EA}">
          <p14:sldIdLst>
            <p14:sldId id="311"/>
            <p14:sldId id="313"/>
            <p14:sldId id="315"/>
            <p14:sldId id="316"/>
            <p14:sldId id="365"/>
            <p14:sldId id="309"/>
            <p14:sldId id="385"/>
            <p14:sldId id="373"/>
            <p14:sldId id="374"/>
            <p14:sldId id="375"/>
            <p14:sldId id="376"/>
            <p14:sldId id="377"/>
            <p14:sldId id="331"/>
            <p14:sldId id="378"/>
            <p14:sldId id="363"/>
            <p14:sldId id="380"/>
            <p14:sldId id="379"/>
            <p14:sldId id="321"/>
            <p14:sldId id="323"/>
            <p14:sldId id="322"/>
            <p14:sldId id="318"/>
            <p14:sldId id="319"/>
            <p14:sldId id="320"/>
            <p14:sldId id="324"/>
            <p14:sldId id="325"/>
            <p14:sldId id="382"/>
            <p14:sldId id="389"/>
            <p14:sldId id="326"/>
            <p14:sldId id="330"/>
            <p14:sldId id="362"/>
            <p14:sldId id="391"/>
            <p14:sldId id="329"/>
            <p14:sldId id="263"/>
            <p14:sldId id="332"/>
            <p14:sldId id="334"/>
            <p14:sldId id="336"/>
            <p14:sldId id="341"/>
            <p14:sldId id="339"/>
            <p14:sldId id="343"/>
            <p14:sldId id="344"/>
            <p14:sldId id="345"/>
            <p14:sldId id="346"/>
            <p14:sldId id="383"/>
            <p14:sldId id="384"/>
            <p14:sldId id="349"/>
            <p14:sldId id="358"/>
            <p14:sldId id="359"/>
            <p14:sldId id="360"/>
            <p14:sldId id="381"/>
            <p14:sldId id="366"/>
            <p14:sldId id="367"/>
            <p14:sldId id="368"/>
            <p14:sldId id="369"/>
            <p14:sldId id="370"/>
            <p14:sldId id="371"/>
            <p14:sldId id="372"/>
            <p14:sldId id="353"/>
            <p14:sldId id="354"/>
            <p14:sldId id="355"/>
            <p14:sldId id="356"/>
            <p14:sldId id="357"/>
            <p14:sldId id="347"/>
            <p14:sldId id="352"/>
            <p14:sldId id="348"/>
            <p14:sldId id="390"/>
            <p14:sldId id="361"/>
            <p14:sldId id="392"/>
            <p14:sldId id="386"/>
            <p14:sldId id="387"/>
            <p14:sldId id="388"/>
            <p14:sldId id="351"/>
            <p14:sldId id="327"/>
          </p14:sldIdLst>
        </p14:section>
        <p14:section name="Untitled Section" id="{B766675F-9D91-455F-8E7C-6AA474A4B822}">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gray"/>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9966"/>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737" autoAdjust="0"/>
    <p:restoredTop sz="83461" autoAdjust="0"/>
  </p:normalViewPr>
  <p:slideViewPr>
    <p:cSldViewPr>
      <p:cViewPr varScale="1">
        <p:scale>
          <a:sx n="132" d="100"/>
          <a:sy n="132" d="100"/>
        </p:scale>
        <p:origin x="-1728"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9564"/>
    </p:cViewPr>
  </p:sorterViewPr>
  <p:notesViewPr>
    <p:cSldViewPr snapToGrid="0" snapToObjects="1" showGuides="1">
      <p:cViewPr varScale="1">
        <p:scale>
          <a:sx n="118" d="100"/>
          <a:sy n="118" d="100"/>
        </p:scale>
        <p:origin x="-3912" y="-120"/>
      </p:cViewPr>
      <p:guideLst>
        <p:guide orient="horz" pos="2957"/>
        <p:guide pos="223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FC554947-6C7A-4E74-879E-55D119E0B382}" type="datetimeFigureOut">
              <a:rPr lang="en-US" smtClean="0"/>
              <a:pPr/>
              <a:t>1/22/13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F3567EF3-9409-4071-AA2B-5EE4DFBA73F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69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To help re-establish</a:t>
            </a:r>
            <a:r>
              <a:rPr lang="en-US" sz="1400" baseline="0" dirty="0" smtClean="0"/>
              <a:t> context for anyone involved subsequent future study of this presentation:</a:t>
            </a:r>
          </a:p>
          <a:p>
            <a:r>
              <a:rPr lang="en-US" sz="1400" b="1" dirty="0">
                <a:solidFill>
                  <a:schemeClr val="tx2"/>
                </a:solidFill>
              </a:rPr>
              <a:t>Purpose and intended audience</a:t>
            </a:r>
            <a:endParaRPr lang="en-US" sz="1400" baseline="0" dirty="0" smtClean="0"/>
          </a:p>
          <a:p>
            <a:pPr marL="0" lvl="1"/>
            <a:r>
              <a:rPr lang="en-US" sz="1400" b="1" dirty="0">
                <a:latin typeface="Times New Roman" pitchFamily="18" charset="0"/>
                <a:cs typeface="Times New Roman" pitchFamily="18" charset="0"/>
              </a:rPr>
              <a:t>The purpose of these workshops is to</a:t>
            </a:r>
            <a:r>
              <a:rPr lang="en-US" sz="1400" b="1" dirty="0">
                <a:solidFill>
                  <a:srgbClr val="002060"/>
                </a:solidFill>
                <a:latin typeface="Times New Roman" pitchFamily="18" charset="0"/>
                <a:cs typeface="Times New Roman" pitchFamily="18" charset="0"/>
              </a:rPr>
              <a:t> help </a:t>
            </a:r>
            <a:r>
              <a:rPr lang="en-US" sz="1400" b="1" dirty="0">
                <a:latin typeface="Times New Roman" pitchFamily="18" charset="0"/>
                <a:cs typeface="Times New Roman" pitchFamily="18" charset="0"/>
              </a:rPr>
              <a:t>EPA’s ORD, Regions, and headquarters, as well as tribes, states, and other federal agencies build capacity in mixing zone modeling. The workshops will “</a:t>
            </a:r>
            <a:r>
              <a:rPr lang="en-US" sz="1400" b="1" dirty="0">
                <a:solidFill>
                  <a:srgbClr val="FF0000"/>
                </a:solidFill>
                <a:latin typeface="Times New Roman" pitchFamily="18" charset="0"/>
                <a:cs typeface="Times New Roman" pitchFamily="18" charset="0"/>
              </a:rPr>
              <a:t>demystify</a:t>
            </a:r>
            <a:r>
              <a:rPr lang="en-US" sz="1400" b="1" dirty="0">
                <a:latin typeface="Times New Roman" pitchFamily="18" charset="0"/>
                <a:cs typeface="Times New Roman" pitchFamily="18" charset="0"/>
              </a:rPr>
              <a:t>” mixing zone studies and provide participants context to understand them. The overarching goals of the workshops are to help participants develop and maintain basic capacity in mixing zone assessment and modeling, train staff on what to look for when reviewing a mixing zone study, discuss current trends in mixing zone assessment and modeling, and encourage collaboration and consistency between EPA regions and state partners with regards to mixing zone assessment and modeling. Specifically, the workshop will train participants on:</a:t>
            </a:r>
          </a:p>
          <a:p>
            <a:pPr lvl="1"/>
            <a:r>
              <a:rPr lang="en-US" sz="1400" b="1" dirty="0">
                <a:solidFill>
                  <a:srgbClr val="FF0000"/>
                </a:solidFill>
                <a:latin typeface="Times New Roman" pitchFamily="18" charset="0"/>
                <a:cs typeface="Times New Roman" pitchFamily="18" charset="0"/>
              </a:rPr>
              <a:t>1. The basic science behind the mixing of effluent in the environment.</a:t>
            </a:r>
          </a:p>
          <a:p>
            <a:pPr lvl="1"/>
            <a:r>
              <a:rPr lang="en-US" sz="1400" b="1" dirty="0">
                <a:solidFill>
                  <a:srgbClr val="FF0000"/>
                </a:solidFill>
                <a:latin typeface="Times New Roman" pitchFamily="18" charset="0"/>
                <a:cs typeface="Times New Roman" pitchFamily="18" charset="0"/>
              </a:rPr>
              <a:t>2. What to look for when reviewing mixing zone studies.</a:t>
            </a:r>
          </a:p>
          <a:p>
            <a:pPr lvl="1"/>
            <a:r>
              <a:rPr lang="en-US" sz="1400" b="1" dirty="0">
                <a:solidFill>
                  <a:srgbClr val="FF0000"/>
                </a:solidFill>
                <a:latin typeface="Times New Roman" pitchFamily="18" charset="0"/>
                <a:cs typeface="Times New Roman" pitchFamily="18" charset="0"/>
              </a:rPr>
              <a:t>3. How various assumptions affect dilution results.</a:t>
            </a:r>
          </a:p>
          <a:p>
            <a:pPr lvl="1"/>
            <a:r>
              <a:rPr lang="en-US" sz="1400" b="1" dirty="0">
                <a:solidFill>
                  <a:srgbClr val="FF0000"/>
                </a:solidFill>
                <a:latin typeface="Times New Roman" pitchFamily="18" charset="0"/>
                <a:cs typeface="Times New Roman" pitchFamily="18" charset="0"/>
              </a:rPr>
              <a:t>4. How to interpret mixing zone modeling results.</a:t>
            </a:r>
          </a:p>
          <a:p>
            <a:endParaRPr lang="en-US" sz="1400"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Models</a:t>
            </a:r>
            <a:r>
              <a:rPr lang="en-US" baseline="0" dirty="0" smtClean="0"/>
              <a:t> such as </a:t>
            </a:r>
            <a:r>
              <a:rPr lang="en-US" baseline="0" dirty="0" err="1" smtClean="0"/>
              <a:t>DKHw</a:t>
            </a:r>
            <a:r>
              <a:rPr lang="en-US" baseline="0" dirty="0" smtClean="0"/>
              <a:t> are external executable files (exe). VP sets up their input files, calls the exe, waits for the exe to finish, then looks for the output file, reads it, and interprets the information on the text and graphics tabs. Problems can arise when the exe terminates abnormally. A file handling problem can arise when VP then reads an older output file, which is not always apparent when several consecutive cases are involved.</a:t>
            </a:r>
          </a:p>
          <a:p>
            <a:r>
              <a:rPr lang="en-US" baseline="0" dirty="0" smtClean="0"/>
              <a:t>UM3 is a native model so called because it is coded into the VP code. This makes for easier control for the developer as model and interface are compiled together.</a:t>
            </a:r>
            <a:endParaRPr lang="en-US" dirty="0" smtClean="0"/>
          </a:p>
          <a:p>
            <a:endParaRPr lang="en-US" dirty="0" smtClean="0"/>
          </a:p>
          <a:p>
            <a:r>
              <a:rPr lang="en-US" dirty="0" err="1" smtClean="0"/>
              <a:t>DKHw</a:t>
            </a:r>
            <a:r>
              <a:rPr lang="en-US" dirty="0" smtClean="0"/>
              <a:t>,</a:t>
            </a:r>
            <a:r>
              <a:rPr lang="en-US" baseline="0" dirty="0" smtClean="0"/>
              <a:t> NRFIELD, and UM3 are initial dilution models that can be linked with the Brooks far-field model.</a:t>
            </a:r>
          </a:p>
          <a:p>
            <a:endParaRPr lang="en-US" dirty="0" smtClean="0"/>
          </a:p>
          <a:p>
            <a:r>
              <a:rPr lang="en-US" dirty="0" smtClean="0"/>
              <a:t>What is in the names:</a:t>
            </a:r>
          </a:p>
          <a:p>
            <a:r>
              <a:rPr lang="en-US" dirty="0">
                <a:latin typeface="Times New Roman" pitchFamily="18" charset="0"/>
                <a:cs typeface="Times New Roman" pitchFamily="18" charset="0"/>
              </a:rPr>
              <a:t>DKHW: Physics-based </a:t>
            </a:r>
            <a:r>
              <a:rPr lang="en-US" dirty="0">
                <a:solidFill>
                  <a:srgbClr val="FF0000"/>
                </a:solidFill>
                <a:latin typeface="Times New Roman" pitchFamily="18" charset="0"/>
                <a:cs typeface="Times New Roman" pitchFamily="18" charset="0"/>
              </a:rPr>
              <a:t>exe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Eulerian</a:t>
            </a:r>
            <a:r>
              <a:rPr lang="en-US" dirty="0">
                <a:latin typeface="Times New Roman" pitchFamily="18" charset="0"/>
                <a:cs typeface="Times New Roman" pitchFamily="18" charset="0"/>
              </a:rPr>
              <a:t> numerical formulation, integral flux model.  One or multi-port diffusers.</a:t>
            </a:r>
          </a:p>
          <a:p>
            <a:r>
              <a:rPr lang="en-US" dirty="0">
                <a:latin typeface="Times New Roman" pitchFamily="18" charset="0"/>
                <a:cs typeface="Times New Roman" pitchFamily="18" charset="0"/>
              </a:rPr>
              <a:t>Acronyms: Davis, </a:t>
            </a:r>
            <a:r>
              <a:rPr lang="en-US" dirty="0" err="1">
                <a:latin typeface="Times New Roman" pitchFamily="18" charset="0"/>
                <a:cs typeface="Times New Roman" pitchFamily="18" charset="0"/>
              </a:rPr>
              <a:t>Kannberg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Hirst</a:t>
            </a:r>
            <a:r>
              <a:rPr lang="en-US" dirty="0">
                <a:latin typeface="Times New Roman" pitchFamily="18" charset="0"/>
                <a:cs typeface="Times New Roman" pitchFamily="18" charset="0"/>
              </a:rPr>
              <a:t> model (w = Windows; Windows VP package).  Previous versions DKHDEN, UDKHDEN (1985)…. Later compilations up to 2011….</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NRFIELD: Empirical, dimensional analysis and curves fit to data; </a:t>
            </a:r>
            <a:r>
              <a:rPr lang="en-US" dirty="0">
                <a:solidFill>
                  <a:srgbClr val="FF0000"/>
                </a:solidFill>
                <a:latin typeface="Times New Roman" pitchFamily="18" charset="0"/>
                <a:cs typeface="Times New Roman" pitchFamily="18" charset="0"/>
              </a:rPr>
              <a:t>exe</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Based on T-risers, for 4 or more ports.  RSB in DOS Plumes, </a:t>
            </a:r>
            <a:r>
              <a:rPr lang="en-US" dirty="0">
                <a:solidFill>
                  <a:srgbClr val="FF0000"/>
                </a:solidFill>
                <a:latin typeface="Times New Roman" pitchFamily="18" charset="0"/>
                <a:cs typeface="Times New Roman" pitchFamily="18" charset="0"/>
              </a:rPr>
              <a:t>native</a:t>
            </a:r>
            <a:r>
              <a:rPr lang="en-US" dirty="0">
                <a:latin typeface="Times New Roman" pitchFamily="18" charset="0"/>
                <a:cs typeface="Times New Roman" pitchFamily="18" charset="0"/>
              </a:rPr>
              <a:t>, Roberts, Snyder, Baumgartner model.</a:t>
            </a:r>
          </a:p>
          <a:p>
            <a:r>
              <a:rPr lang="en-US" dirty="0">
                <a:latin typeface="Times New Roman" pitchFamily="18" charset="0"/>
                <a:cs typeface="Times New Roman" pitchFamily="18" charset="0"/>
              </a:rPr>
              <a:t>Roberts continues work on NRFIELD currently conducting experiments with dense discharges.</a:t>
            </a:r>
          </a:p>
          <a:p>
            <a:pPr defTabSz="942289">
              <a:defRPr/>
            </a:pPr>
            <a:endParaRPr lang="en-US" dirty="0">
              <a:latin typeface="Times New Roman" pitchFamily="18" charset="0"/>
              <a:cs typeface="Times New Roman" pitchFamily="18" charset="0"/>
            </a:endParaRPr>
          </a:p>
          <a:p>
            <a:pPr defTabSz="942289">
              <a:defRPr/>
            </a:pPr>
            <a:r>
              <a:rPr lang="en-US" dirty="0">
                <a:latin typeface="Times New Roman" pitchFamily="18" charset="0"/>
                <a:cs typeface="Times New Roman" pitchFamily="18" charset="0"/>
              </a:rPr>
              <a:t>UM3: Physics-based </a:t>
            </a:r>
            <a:r>
              <a:rPr lang="en-US" dirty="0">
                <a:solidFill>
                  <a:srgbClr val="FF0000"/>
                </a:solidFill>
                <a:latin typeface="Times New Roman" pitchFamily="18" charset="0"/>
                <a:cs typeface="Times New Roman" pitchFamily="18" charset="0"/>
              </a:rPr>
              <a:t>native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Lagrangian</a:t>
            </a:r>
            <a:r>
              <a:rPr lang="en-US" dirty="0">
                <a:latin typeface="Times New Roman" pitchFamily="18" charset="0"/>
                <a:cs typeface="Times New Roman" pitchFamily="18" charset="0"/>
              </a:rPr>
              <a:t> numerical formulation, material element model.  One or multi-port diffusers.  Merge (pre 1985), UMERGE (1985), UM (1993), UM3, Updated Merge 3-D model.</a:t>
            </a:r>
          </a:p>
          <a:p>
            <a:pPr defTabSz="942289">
              <a:defRPr/>
            </a:pPr>
            <a:endParaRPr lang="en-US" dirty="0">
              <a:latin typeface="Times New Roman" pitchFamily="18" charset="0"/>
              <a:cs typeface="Times New Roman" pitchFamily="18" charset="0"/>
            </a:endParaRPr>
          </a:p>
          <a:p>
            <a:pPr defTabSz="942289">
              <a:defRPr/>
            </a:pPr>
            <a:r>
              <a:rPr lang="en-US" dirty="0">
                <a:latin typeface="Times New Roman" pitchFamily="18" charset="0"/>
                <a:cs typeface="Times New Roman" pitchFamily="18" charset="0"/>
              </a:rPr>
              <a:t>PDS: </a:t>
            </a:r>
            <a:r>
              <a:rPr lang="en-US" dirty="0" err="1">
                <a:latin typeface="Times New Roman" pitchFamily="18" charset="0"/>
                <a:cs typeface="Times New Roman" pitchFamily="18" charset="0"/>
              </a:rPr>
              <a:t>Eulerian</a:t>
            </a:r>
            <a:r>
              <a:rPr lang="en-US" dirty="0">
                <a:latin typeface="Times New Roman" pitchFamily="18" charset="0"/>
                <a:cs typeface="Times New Roman" pitchFamily="18" charset="0"/>
              </a:rPr>
              <a:t> integral flux surface plume model; </a:t>
            </a:r>
            <a:r>
              <a:rPr lang="en-US" dirty="0">
                <a:solidFill>
                  <a:srgbClr val="FF0000"/>
                </a:solidFill>
                <a:latin typeface="Times New Roman" pitchFamily="18" charset="0"/>
                <a:cs typeface="Times New Roman" pitchFamily="18" charset="0"/>
              </a:rPr>
              <a:t>exe</a:t>
            </a:r>
            <a:r>
              <a:rPr lang="en-US" dirty="0">
                <a:latin typeface="Times New Roman" pitchFamily="18" charset="0"/>
                <a:cs typeface="Times New Roman" pitchFamily="18" charset="0"/>
              </a:rPr>
              <a:t>. Buoyant discharges.  Acronym: </a:t>
            </a:r>
            <a:r>
              <a:rPr lang="en-US" dirty="0" err="1">
                <a:latin typeface="Times New Roman" pitchFamily="18" charset="0"/>
                <a:cs typeface="Times New Roman" pitchFamily="18" charset="0"/>
              </a:rPr>
              <a:t>Prych</a:t>
            </a:r>
            <a:r>
              <a:rPr lang="en-US" dirty="0">
                <a:latin typeface="Times New Roman" pitchFamily="18" charset="0"/>
                <a:cs typeface="Times New Roman" pitchFamily="18" charset="0"/>
              </a:rPr>
              <a:t>, Davis, </a:t>
            </a:r>
            <a:r>
              <a:rPr lang="en-US" dirty="0" err="1">
                <a:latin typeface="Times New Roman" pitchFamily="18" charset="0"/>
                <a:cs typeface="Times New Roman" pitchFamily="18" charset="0"/>
              </a:rPr>
              <a:t>Shirazi</a:t>
            </a:r>
            <a:r>
              <a:rPr lang="en-US" dirty="0">
                <a:latin typeface="Times New Roman" pitchFamily="18" charset="0"/>
                <a:cs typeface="Times New Roman" pitchFamily="18" charset="0"/>
              </a:rPr>
              <a:t> model.</a:t>
            </a:r>
          </a:p>
          <a:p>
            <a:pPr defTabSz="942289">
              <a:defRPr/>
            </a:pPr>
            <a:endParaRPr lang="en-US" dirty="0">
              <a:latin typeface="Times New Roman" pitchFamily="18" charset="0"/>
              <a:cs typeface="Times New Roman" pitchFamily="18" charset="0"/>
            </a:endParaRPr>
          </a:p>
          <a:p>
            <a:pPr defTabSz="942289">
              <a:defRPr/>
            </a:pPr>
            <a:r>
              <a:rPr lang="en-US" dirty="0">
                <a:latin typeface="Times New Roman" pitchFamily="18" charset="0"/>
                <a:cs typeface="Times New Roman" pitchFamily="18" charset="0"/>
              </a:rPr>
              <a:t>DOS Plumes: predecessor of Visual Plumes, runs RSB (pre-NRFIELD) and UM (Updated Merge model; pre-UM3).  Features auto cell-fill: displays similarity parameters, length scales, </a:t>
            </a:r>
            <a:r>
              <a:rPr lang="en-US" dirty="0" err="1">
                <a:latin typeface="Times New Roman" pitchFamily="18" charset="0"/>
                <a:cs typeface="Times New Roman" pitchFamily="18" charset="0"/>
              </a:rPr>
              <a:t>cormix</a:t>
            </a:r>
            <a:r>
              <a:rPr lang="en-US" dirty="0">
                <a:latin typeface="Times New Roman" pitchFamily="18" charset="0"/>
                <a:cs typeface="Times New Roman" pitchFamily="18" charset="0"/>
              </a:rPr>
              <a:t> classes.</a:t>
            </a:r>
          </a:p>
          <a:p>
            <a:pPr defTabSz="942289">
              <a:defRPr/>
            </a:pPr>
            <a:endParaRPr lang="en-US" dirty="0">
              <a:latin typeface="Times New Roman" pitchFamily="18" charset="0"/>
              <a:cs typeface="Times New Roman" pitchFamily="18" charset="0"/>
            </a:endParaRPr>
          </a:p>
          <a:p>
            <a:pPr defTabSz="942289">
              <a:defRPr/>
            </a:pPr>
            <a:r>
              <a:rPr lang="en-US" dirty="0" err="1">
                <a:latin typeface="Times New Roman" pitchFamily="18" charset="0"/>
                <a:cs typeface="Times New Roman" pitchFamily="18" charset="0"/>
              </a:rPr>
              <a:t>Dreamware</a:t>
            </a:r>
            <a:r>
              <a:rPr lang="en-US" dirty="0">
                <a:latin typeface="Times New Roman" pitchFamily="18" charset="0"/>
                <a:cs typeface="Times New Roman" pitchFamily="18" charset="0"/>
              </a:rPr>
              <a:t> prototype depicts wire-mesh graphics, like UM3, vector based.</a:t>
            </a:r>
          </a:p>
          <a:p>
            <a:pPr defTabSz="942289">
              <a:defRPr/>
            </a:pPr>
            <a:endParaRPr lang="en-US" dirty="0">
              <a:latin typeface="Times New Roman" pitchFamily="18" charset="0"/>
              <a:cs typeface="Times New Roman" pitchFamily="18" charset="0"/>
            </a:endParaRPr>
          </a:p>
          <a:p>
            <a:pPr defTabSz="942289">
              <a:defRPr/>
            </a:pPr>
            <a:r>
              <a:rPr lang="en-US" dirty="0">
                <a:latin typeface="Times New Roman" pitchFamily="18" charset="0"/>
                <a:cs typeface="Times New Roman" pitchFamily="18" charset="0"/>
              </a:rPr>
              <a:t>Brooks far-field algorithm is a set of equations for estimating dispersion (dilution) in the far-field, beyond the initial dilution phase of plume development.</a:t>
            </a:r>
          </a:p>
          <a:p>
            <a:pPr defTabSz="942289">
              <a:defRPr/>
            </a:pPr>
            <a:endParaRPr lang="en-US" dirty="0">
              <a:latin typeface="Times New Roman" pitchFamily="18" charset="0"/>
              <a:cs typeface="Times New Roman" pitchFamily="18" charset="0"/>
            </a:endParaRPr>
          </a:p>
          <a:p>
            <a:pPr defTabSz="942289">
              <a:defRPr/>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3567EF3-9409-4071-AA2B-5EE4DFBA73FB}"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Times New Roman" pitchFamily="18" charset="0"/>
                <a:cs typeface="Times New Roman" pitchFamily="18" charset="0"/>
              </a:rPr>
              <a:t>Even at its simplest, plume modeling guidance can appear mysterious and ambiguous. Understanding the capabilities and limitations of available models can help avoid pitfalls and confusion and promote confidence in model outputs. This section seeks to help the user demystify the art and science of plume modeling for themselves. </a:t>
            </a:r>
            <a:endParaRPr lang="en-US" b="1"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540205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D547B-727F-4DC9-9AC9-DB7044088241}" type="slidenum">
              <a:rPr lang="en-US"/>
              <a:pPr/>
              <a:t>21</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dirty="0" smtClean="0"/>
              <a:t>This work concerned</a:t>
            </a:r>
            <a:r>
              <a:rPr lang="en-US" baseline="0" dirty="0" smtClean="0"/>
              <a:t> events surrounding Hurricane Katrina, 2005. </a:t>
            </a:r>
          </a:p>
          <a:p>
            <a:r>
              <a:rPr lang="en-US" dirty="0" smtClean="0"/>
              <a:t>Note </a:t>
            </a:r>
            <a:r>
              <a:rPr lang="en-US" dirty="0"/>
              <a:t>the Mississippi River flow at Baton Rouge, 6000 cubic meters per second equals about 212,000cfs. This is about 3 times larger than the tidal </a:t>
            </a:r>
            <a:r>
              <a:rPr lang="en-US" dirty="0" err="1"/>
              <a:t>Yaquina</a:t>
            </a:r>
            <a:r>
              <a:rPr lang="en-US" dirty="0"/>
              <a:t> </a:t>
            </a:r>
            <a:r>
              <a:rPr lang="en-US" dirty="0" smtClean="0"/>
              <a:t>River,</a:t>
            </a:r>
            <a:r>
              <a:rPr lang="en-US" baseline="0" dirty="0" smtClean="0"/>
              <a:t> Oregon</a:t>
            </a:r>
            <a:r>
              <a:rPr lang="en-US" dirty="0" smtClean="0"/>
              <a:t>, </a:t>
            </a:r>
            <a:r>
              <a:rPr lang="en-US" dirty="0"/>
              <a:t>however, the Mississippi has multiple mouths, including the Atchafalaya River that discharges near Morgan City, west of New Orleans (not shown here</a:t>
            </a:r>
            <a:r>
              <a:rPr lang="en-US" dirty="0" smtClean="0"/>
              <a:t>). (This note refers to another comparisons including use of the Visual Plumes PDS river discharge model.)</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25DCC0-B3FE-4FAD-A26B-E48F3C759E7D}" type="slidenum">
              <a:rPr lang="en-US"/>
              <a:pPr/>
              <a:t>22</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dirty="0"/>
              <a:t>Another output of the </a:t>
            </a:r>
            <a:r>
              <a:rPr lang="en-US" dirty="0" smtClean="0"/>
              <a:t>modeling. </a:t>
            </a:r>
            <a:r>
              <a:rPr lang="en-US" dirty="0"/>
              <a:t>Note the intense parts of the plumes penetrate about 5km into the Gulf.</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25DCC0-B3FE-4FAD-A26B-E48F3C759E7D}" type="slidenum">
              <a:rPr lang="en-US"/>
              <a:pPr/>
              <a:t>23</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dirty="0" smtClean="0"/>
              <a:t>The intense </a:t>
            </a:r>
            <a:r>
              <a:rPr lang="en-US" dirty="0"/>
              <a:t>parts of the plumes penetrate about 5km into the Gulf.</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Empirical models are based</a:t>
            </a:r>
            <a:r>
              <a:rPr lang="en-US" baseline="0" dirty="0" smtClean="0"/>
              <a:t> on laboratory measurements. Lab results may be fitted to model parameters that are derived through dimensional analysis or other techniques. Coefficients are established that produce the best fits and similarity theory may be used to generalize the results, making it possible to adapt results to larger or smaller length scales. Similarity may be achieved by matching Froude number, stratification number, Reynolds number and other similarity parameters or length scales. Non-linear effects like the density of water near freezing temperature can complicate similarity theory, sometimes with unexpected and significant consequences.</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Corjet</a:t>
            </a:r>
            <a:r>
              <a:rPr lang="en-US" dirty="0" smtClean="0"/>
              <a:t>, one of the models in </a:t>
            </a:r>
            <a:r>
              <a:rPr lang="en-US" dirty="0" err="1" smtClean="0"/>
              <a:t>Cormix</a:t>
            </a:r>
            <a:r>
              <a:rPr lang="en-US" dirty="0" smtClean="0"/>
              <a:t>,  is also an </a:t>
            </a:r>
            <a:r>
              <a:rPr lang="en-US" dirty="0" err="1" smtClean="0"/>
              <a:t>Eulerian</a:t>
            </a:r>
            <a:r>
              <a:rPr lang="en-US" dirty="0" smtClean="0"/>
              <a:t> integral flux model.</a:t>
            </a:r>
          </a:p>
          <a:p>
            <a:endParaRPr lang="en-US" dirty="0" smtClean="0"/>
          </a:p>
          <a:p>
            <a:r>
              <a:rPr lang="en-US" dirty="0" smtClean="0"/>
              <a:t>DKH refers to Davis, </a:t>
            </a:r>
            <a:r>
              <a:rPr lang="en-US" dirty="0" err="1" smtClean="0"/>
              <a:t>Kannberg</a:t>
            </a:r>
            <a:r>
              <a:rPr lang="en-US" dirty="0" smtClean="0"/>
              <a:t>, and </a:t>
            </a:r>
            <a:r>
              <a:rPr lang="en-US" dirty="0" err="1" smtClean="0"/>
              <a:t>Hirst</a:t>
            </a:r>
            <a:r>
              <a:rPr lang="en-US" dirty="0" smtClean="0"/>
              <a:t>,</a:t>
            </a:r>
            <a:r>
              <a:rPr lang="en-US" baseline="0" dirty="0" smtClean="0"/>
              <a:t> the original authors of </a:t>
            </a:r>
            <a:r>
              <a:rPr lang="en-US" baseline="0" dirty="0" err="1" smtClean="0"/>
              <a:t>DKHden</a:t>
            </a:r>
            <a:r>
              <a:rPr lang="en-US" baseline="0" dirty="0" smtClean="0"/>
              <a:t> even before the UDKHDEN and UMERGE (now UM3) models were published in the EPA publication of EPA/600/3-85/073a and b:  “Initial mixing characteristics of municipal ocean discharges” in 1985. (</a:t>
            </a:r>
            <a:r>
              <a:rPr lang="en-US" baseline="0" dirty="0" err="1" smtClean="0"/>
              <a:t>Muellenhoff</a:t>
            </a:r>
            <a:r>
              <a:rPr lang="en-US" baseline="0" dirty="0" smtClean="0"/>
              <a:t>, </a:t>
            </a:r>
            <a:r>
              <a:rPr lang="en-US" baseline="0" dirty="0" err="1" smtClean="0"/>
              <a:t>Soldate</a:t>
            </a:r>
            <a:r>
              <a:rPr lang="en-US" baseline="0" dirty="0" smtClean="0"/>
              <a:t>, Baumgartner, </a:t>
            </a:r>
            <a:r>
              <a:rPr lang="en-US" baseline="0" dirty="0" err="1" smtClean="0"/>
              <a:t>Schuldt</a:t>
            </a:r>
            <a:r>
              <a:rPr lang="en-US" baseline="0" dirty="0" smtClean="0"/>
              <a:t>, Davis, and Frick.) The U stood for Universal because each included model used the same input format called Universal Data Files (UDF) files. UM3 now might suggest the “Updated Merge 3-dimensional” model. UMERGE was a quasi 3-D model whereas UM3 is fully three-dimensional when modeling individual plumes, making full use of vector algebra to represent three-dimensional physics.</a:t>
            </a:r>
            <a:endParaRPr lang="en-US" dirty="0" smtClean="0"/>
          </a:p>
          <a:p>
            <a:endParaRPr lang="en-US" dirty="0" smtClean="0"/>
          </a:p>
          <a:p>
            <a:pPr marL="0" lvl="1"/>
            <a:r>
              <a:rPr lang="en-US" b="0" i="0" dirty="0" smtClean="0">
                <a:latin typeface="Times New Roman" pitchFamily="18" charset="0"/>
                <a:cs typeface="Times New Roman" pitchFamily="18" charset="0"/>
              </a:rPr>
              <a:t>Cautionary </a:t>
            </a:r>
            <a:r>
              <a:rPr lang="en-US" b="0" i="0" dirty="0" err="1" smtClean="0">
                <a:latin typeface="Times New Roman" pitchFamily="18" charset="0"/>
                <a:cs typeface="Times New Roman" pitchFamily="18" charset="0"/>
              </a:rPr>
              <a:t>DKHw</a:t>
            </a:r>
            <a:r>
              <a:rPr lang="en-US" b="0" i="0" dirty="0" smtClean="0">
                <a:latin typeface="Times New Roman" pitchFamily="18" charset="0"/>
                <a:cs typeface="Times New Roman" pitchFamily="18" charset="0"/>
              </a:rPr>
              <a:t> and UDKHDEN notes for the record: </a:t>
            </a:r>
          </a:p>
          <a:p>
            <a:pPr marL="0" lvl="1"/>
            <a:r>
              <a:rPr lang="en-US" b="0" i="0" dirty="0" smtClean="0">
                <a:latin typeface="Times New Roman" pitchFamily="18" charset="0"/>
                <a:cs typeface="Times New Roman" pitchFamily="18" charset="0"/>
              </a:rPr>
              <a:t>1) they do not report when the plumes intersect the receiving water surface</a:t>
            </a:r>
          </a:p>
          <a:p>
            <a:pPr marL="0" lvl="1"/>
            <a:r>
              <a:rPr lang="en-US" b="0" i="0" dirty="0" smtClean="0">
                <a:latin typeface="Times New Roman" pitchFamily="18" charset="0"/>
                <a:cs typeface="Times New Roman" pitchFamily="18" charset="0"/>
              </a:rPr>
              <a:t>2) they hold plume spacing constant even when the current is not perpendicular to the diffuser axis (to be conservative the user should input the reduced spacing, the spacing distance projected to the current)</a:t>
            </a:r>
          </a:p>
        </p:txBody>
      </p:sp>
      <p:sp>
        <p:nvSpPr>
          <p:cNvPr id="4" name="Slide Number Placeholder 3"/>
          <p:cNvSpPr>
            <a:spLocks noGrp="1"/>
          </p:cNvSpPr>
          <p:nvPr>
            <p:ph type="sldNum" sz="quarter" idx="10"/>
          </p:nvPr>
        </p:nvSpPr>
        <p:spPr/>
        <p:txBody>
          <a:bodyPr/>
          <a:lstStyle/>
          <a:p>
            <a:fld id="{F3567EF3-9409-4071-AA2B-5EE4DFBA73FB}"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1026610"/>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covers a lot of ground. For the sake of time some aspects of modeling are emphasized at the expense of other aspects. The previous</a:t>
            </a:r>
            <a:r>
              <a:rPr lang="en-US" baseline="0" dirty="0" smtClean="0"/>
              <a:t> </a:t>
            </a:r>
            <a:r>
              <a:rPr lang="en-US" baseline="0" dirty="0" err="1" smtClean="0"/>
              <a:t>Eulerian</a:t>
            </a:r>
            <a:r>
              <a:rPr lang="en-US" baseline="0" dirty="0" smtClean="0"/>
              <a:t> model simulations are based on the concept of steady state. This means that the predictions represent time-averaged behavior. We may think of averaging together many snapshots of the instantaneous plumes that are quite turbulent and heterogeneous. The result of this averaging is to produce smooth surfaces and concentration patterns as shown in the upper right panel. It is such patterns and concentrations we attempt to simulate. To make the problem tractable we assume the cross-section is round but already recognize that this is a simplification which can have significant consequences. In current the plumes are often kidney shaped as shown in the lower right panel. If stratification is strong the cross-section can become even more flattened in shape. This can affect our interpretation of when the plume’s upper surface intersects the water surface.</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261653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2616535"/>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simulation is not based on actual input conditions, which are unknown. This is a crude example of similarity.</a:t>
            </a:r>
            <a:r>
              <a:rPr lang="en-US" baseline="0" dirty="0" smtClean="0"/>
              <a:t> The actual medium is air, the model medium is water. Input conditions were varied until a fit, relative to a common diameter, was obtained. Output was set up to plot diameters (denoted by red dots) and at constant intervals to help represent the concept of control volumes.</a:t>
            </a:r>
            <a:endParaRPr lang="en-US" dirty="0" smtClean="0"/>
          </a:p>
          <a:p>
            <a:r>
              <a:rPr lang="en-US" dirty="0" smtClean="0"/>
              <a:t>Shown is a UM3 simulation. UM3 was modified</a:t>
            </a:r>
            <a:r>
              <a:rPr lang="en-US" baseline="0" dirty="0" smtClean="0"/>
              <a:t> to output plume diameters (diameter endpoints) whenever the travel distance increased by more than the criterion distance after the previous diameter output. The apparent </a:t>
            </a:r>
            <a:r>
              <a:rPr lang="en-US" baseline="0" dirty="0" err="1" smtClean="0"/>
              <a:t>lengths</a:t>
            </a:r>
            <a:r>
              <a:rPr lang="en-US" i="1" baseline="0" dirty="0" err="1" smtClean="0"/>
              <a:t>ds</a:t>
            </a:r>
            <a:r>
              <a:rPr lang="en-US" baseline="0" dirty="0" smtClean="0"/>
              <a:t> of the control volumes, which should be equal, differ slightly from one control volume to the next because the integration step is variable and finite (though small).  As several steps of variable size are involved between outputs, the accumulated distance varies from one cross-section to the next.</a:t>
            </a:r>
          </a:p>
          <a:p>
            <a:r>
              <a:rPr lang="en-US" baseline="0" dirty="0" smtClean="0"/>
              <a:t>The control volume length could be varied as part of a model convergence scheme but the main idea is that the volumes are stationary with mass flux in (from the source, from the upstream control volume, or from the surroundings) or out (to enter the downstream control volume).</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2037901"/>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b="0" i="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3567EF3-9409-4071-AA2B-5EE4DFBA73FB}"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DOS Plumes manual covers the </a:t>
            </a:r>
            <a:r>
              <a:rPr lang="en-US" dirty="0" err="1" smtClean="0"/>
              <a:t>Lagrangian</a:t>
            </a:r>
            <a:r>
              <a:rPr lang="en-US" dirty="0" smtClean="0"/>
              <a:t> theory in some detail. The first</a:t>
            </a:r>
            <a:r>
              <a:rPr lang="en-US" baseline="0" dirty="0" smtClean="0"/>
              <a:t> journal article to outline the complete plume theory (excluding merging and other out of scope complications) was published in 1984. The finite-difference model, which is very useful for understanding the practicalities of numerical modeling of this type, is found in EPA-600/3-76-100 (Cooling tower plume model), 1976.</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Presumably no </a:t>
            </a:r>
            <a:r>
              <a:rPr lang="en-US" dirty="0" err="1" smtClean="0"/>
              <a:t>Eulerian</a:t>
            </a:r>
            <a:r>
              <a:rPr lang="en-US" dirty="0" smtClean="0"/>
              <a:t> modeler has to prove equivalence with the </a:t>
            </a:r>
            <a:r>
              <a:rPr lang="en-US" dirty="0" err="1" smtClean="0"/>
              <a:t>Lagrangian</a:t>
            </a:r>
            <a:r>
              <a:rPr lang="en-US" dirty="0" smtClean="0"/>
              <a:t> formulation</a:t>
            </a:r>
            <a:r>
              <a:rPr lang="en-US" baseline="0" dirty="0" smtClean="0"/>
              <a:t> </a:t>
            </a:r>
            <a:r>
              <a:rPr lang="en-US" baseline="0"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 a more useful analogy to plumes would be two cars possessing</a:t>
            </a:r>
            <a:r>
              <a:rPr lang="en-US" baseline="0" dirty="0" smtClean="0"/>
              <a:t> the same speed as they pass through the light but car 2 passing that point one second behind car 1. If they practice the same driving pattern (steady state) their distance apart will either increase or decrease depending on whether they speed up or slow down </a:t>
            </a:r>
            <a:r>
              <a:rPr lang="en-US" baseline="0" dirty="0" err="1" smtClean="0"/>
              <a:t>down</a:t>
            </a:r>
            <a:r>
              <a:rPr lang="en-US" baseline="0" dirty="0" smtClean="0"/>
              <a:t> the road.</a:t>
            </a:r>
            <a:endParaRPr lang="en-US" dirty="0" smtClean="0"/>
          </a:p>
          <a:p>
            <a:r>
              <a:rPr lang="en-US" dirty="0" smtClean="0"/>
              <a:t>Now you know why trucks are usually closer together on steep grades. They may be spacing themselves,</a:t>
            </a:r>
            <a:r>
              <a:rPr lang="en-US" baseline="0" dirty="0" smtClean="0"/>
              <a:t> say, 2 seconds apart.</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Lagrangian</a:t>
            </a:r>
            <a:r>
              <a:rPr lang="en-US" dirty="0" smtClean="0"/>
              <a:t> theory all the material in the plume element at its inception remain in the plume element. In this sense it is a material element. Its</a:t>
            </a:r>
            <a:r>
              <a:rPr lang="en-US" baseline="0" dirty="0" smtClean="0"/>
              <a:t> increase in volume is due to entrainment plus changes in density that come about from water’s density non-linear response to salinity and temperature.</a:t>
            </a:r>
          </a:p>
          <a:p>
            <a:r>
              <a:rPr lang="en-US" baseline="0" dirty="0" smtClean="0"/>
              <a:t>As the leading and trailing faces occupy position a given amount of time different in age, </a:t>
            </a:r>
            <a:r>
              <a:rPr lang="en-US" i="1" baseline="0" dirty="0" smtClean="0"/>
              <a:t>h = (instantaneous speed)(t</a:t>
            </a:r>
            <a:r>
              <a:rPr lang="en-US" i="1" baseline="-25000" dirty="0" smtClean="0"/>
              <a:t>2</a:t>
            </a:r>
            <a:r>
              <a:rPr lang="en-US" i="1" baseline="0" dirty="0" smtClean="0"/>
              <a:t>-t</a:t>
            </a:r>
            <a:r>
              <a:rPr lang="en-US" i="1" baseline="-25000" dirty="0" smtClean="0"/>
              <a:t>1</a:t>
            </a:r>
            <a:r>
              <a:rPr lang="en-US" i="1" baseline="0" dirty="0" smtClean="0"/>
              <a:t>).</a:t>
            </a:r>
            <a:r>
              <a:rPr lang="en-US" i="0" baseline="0" dirty="0" smtClean="0"/>
              <a:t> Given steady state, the height </a:t>
            </a:r>
            <a:r>
              <a:rPr lang="en-US" i="1" baseline="0" dirty="0" smtClean="0"/>
              <a:t>h</a:t>
            </a:r>
            <a:r>
              <a:rPr lang="en-US" i="0" baseline="0" dirty="0" smtClean="0"/>
              <a:t> is a only a function of the instantaneous speed because </a:t>
            </a:r>
            <a:r>
              <a:rPr lang="en-US" i="1" baseline="0" dirty="0" smtClean="0"/>
              <a:t>t</a:t>
            </a:r>
            <a:r>
              <a:rPr lang="en-US" i="1" baseline="-25000" dirty="0" smtClean="0"/>
              <a:t>2</a:t>
            </a:r>
            <a:r>
              <a:rPr lang="en-US" i="1" baseline="0" dirty="0" smtClean="0"/>
              <a:t>-t</a:t>
            </a:r>
            <a:r>
              <a:rPr lang="en-US" i="1" baseline="-25000" dirty="0" smtClean="0"/>
              <a:t>1</a:t>
            </a:r>
            <a:r>
              <a:rPr lang="en-US" i="1" baseline="0" dirty="0" smtClean="0"/>
              <a:t>)</a:t>
            </a:r>
            <a:r>
              <a:rPr lang="en-US" i="0" baseline="0" dirty="0" smtClean="0"/>
              <a:t> is constant while steady state is maintained. </a:t>
            </a:r>
            <a:endParaRPr lang="en-US" dirty="0" smtClean="0"/>
          </a:p>
          <a:p>
            <a:r>
              <a:rPr lang="en-US" dirty="0" smtClean="0"/>
              <a:t>Actual plume elements are shorter,</a:t>
            </a:r>
            <a:r>
              <a:rPr lang="en-US" baseline="0" dirty="0" smtClean="0"/>
              <a:t> exaggerated here for instructional purposes. In initializing conditions UM3 sets h(0) to one-tenth of the initial diameter. The initial time step (</a:t>
            </a:r>
            <a:r>
              <a:rPr lang="el-GR" i="1" baseline="0" dirty="0" smtClean="0"/>
              <a:t>Δ</a:t>
            </a:r>
            <a:r>
              <a:rPr lang="en-US" i="1" baseline="0" dirty="0" smtClean="0"/>
              <a:t>t)</a:t>
            </a:r>
            <a:r>
              <a:rPr lang="en-US" i="1" baseline="-25000" dirty="0" smtClean="0"/>
              <a:t>o</a:t>
            </a:r>
            <a:r>
              <a:rPr lang="en-US" baseline="0" dirty="0" smtClean="0"/>
              <a:t> is correspondingly small.</a:t>
            </a:r>
          </a:p>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5513556"/>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effect is sometimes referred to as the “jelly sandwich” equation.</a:t>
            </a:r>
            <a:r>
              <a:rPr lang="en-US" baseline="0" dirty="0" smtClean="0"/>
              <a:t> Squeeze both ends and the diameter increases. Pull both ends outward, like bellows, and the diameter decreases. This is in the absence of entrainment, which may mask some of the jelly-sandwich effect.</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5513556"/>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b="0" i="0" dirty="0" smtClean="0">
                <a:latin typeface="Times New Roman" pitchFamily="18" charset="0"/>
                <a:cs typeface="Times New Roman" pitchFamily="18" charset="0"/>
              </a:rPr>
              <a:t>Understanding</a:t>
            </a:r>
            <a:r>
              <a:rPr lang="en-US" b="0" i="0" baseline="0" dirty="0" smtClean="0">
                <a:latin typeface="Times New Roman" pitchFamily="18" charset="0"/>
                <a:cs typeface="Times New Roman" pitchFamily="18" charset="0"/>
              </a:rPr>
              <a:t> the significance of the</a:t>
            </a:r>
            <a:r>
              <a:rPr lang="en-US" b="0" i="0" dirty="0" smtClean="0">
                <a:latin typeface="Times New Roman" pitchFamily="18" charset="0"/>
                <a:cs typeface="Times New Roman" pitchFamily="18" charset="0"/>
              </a:rPr>
              <a:t> steady</a:t>
            </a:r>
            <a:r>
              <a:rPr lang="en-US" b="0" i="0" baseline="0" dirty="0" smtClean="0">
                <a:latin typeface="Times New Roman" pitchFamily="18" charset="0"/>
                <a:cs typeface="Times New Roman" pitchFamily="18" charset="0"/>
              </a:rPr>
              <a:t> state assumption ultimately lead to a completely new conception of the plume element. The right-cylinder tuna can was replaced by a section from a bent cone. The trick became to accurately derive the projected area of the plume element’s surface as a function of r, h, and </a:t>
            </a:r>
            <a:r>
              <a:rPr lang="el-GR" b="1" i="1" dirty="0">
                <a:solidFill>
                  <a:schemeClr val="tx2">
                    <a:lumMod val="50000"/>
                  </a:schemeClr>
                </a:solidFill>
                <a:latin typeface="Times New Roman" pitchFamily="18" charset="0"/>
                <a:cs typeface="Times New Roman" pitchFamily="18" charset="0"/>
              </a:rPr>
              <a:t>θ</a:t>
            </a:r>
            <a:r>
              <a:rPr lang="en-US" b="1" i="1" dirty="0">
                <a:solidFill>
                  <a:schemeClr val="tx2">
                    <a:lumMod val="50000"/>
                  </a:schemeClr>
                </a:solidFill>
                <a:latin typeface="Times New Roman" pitchFamily="18" charset="0"/>
                <a:cs typeface="Times New Roman" pitchFamily="18" charset="0"/>
              </a:rPr>
              <a:t>, </a:t>
            </a:r>
            <a:r>
              <a:rPr lang="en-US" dirty="0">
                <a:latin typeface="Times New Roman" pitchFamily="18" charset="0"/>
                <a:cs typeface="Times New Roman" pitchFamily="18" charset="0"/>
              </a:rPr>
              <a:t>the trajectory inclination angle to the horizontal axis.</a:t>
            </a:r>
            <a:endParaRPr lang="en-US" b="0" i="0" dirty="0" smtClean="0">
              <a:latin typeface="Times New Roman" pitchFamily="18" charset="0"/>
              <a:cs typeface="Times New Roman" pitchFamily="18" charset="0"/>
            </a:endParaRPr>
          </a:p>
          <a:p>
            <a:pPr marL="0" lvl="1"/>
            <a:r>
              <a:rPr lang="en-US" b="0" i="0" dirty="0" smtClean="0">
                <a:latin typeface="Times New Roman" pitchFamily="18" charset="0"/>
                <a:cs typeface="Times New Roman" pitchFamily="18" charset="0"/>
              </a:rPr>
              <a:t>First assuming that the plume element height (</a:t>
            </a:r>
            <a:r>
              <a:rPr lang="en-US" b="0" i="1" dirty="0" smtClean="0">
                <a:latin typeface="Times New Roman" pitchFamily="18" charset="0"/>
                <a:cs typeface="Times New Roman" pitchFamily="18" charset="0"/>
              </a:rPr>
              <a:t>h</a:t>
            </a:r>
            <a:r>
              <a:rPr lang="en-US" b="0" i="0" dirty="0" smtClean="0">
                <a:latin typeface="Times New Roman" pitchFamily="18" charset="0"/>
                <a:cs typeface="Times New Roman" pitchFamily="18" charset="0"/>
              </a:rPr>
              <a:t>) was constant (the “tuna can,” right</a:t>
            </a:r>
            <a:r>
              <a:rPr lang="en-US" b="0" i="0" baseline="0" dirty="0" smtClean="0">
                <a:latin typeface="Times New Roman" pitchFamily="18" charset="0"/>
                <a:cs typeface="Times New Roman" pitchFamily="18" charset="0"/>
              </a:rPr>
              <a:t> cylinder conception of the </a:t>
            </a:r>
            <a:r>
              <a:rPr lang="en-US" b="0" i="0" baseline="0" dirty="0" err="1" smtClean="0">
                <a:latin typeface="Times New Roman" pitchFamily="18" charset="0"/>
                <a:cs typeface="Times New Roman" pitchFamily="18" charset="0"/>
              </a:rPr>
              <a:t>Lagrangian</a:t>
            </a:r>
            <a:r>
              <a:rPr lang="en-US" b="0" i="0" baseline="0" dirty="0" smtClean="0">
                <a:latin typeface="Times New Roman" pitchFamily="18" charset="0"/>
                <a:cs typeface="Times New Roman" pitchFamily="18" charset="0"/>
              </a:rPr>
              <a:t> plume element) </a:t>
            </a:r>
            <a:r>
              <a:rPr lang="en-US" b="0" i="0" dirty="0" err="1" smtClean="0">
                <a:latin typeface="Times New Roman" pitchFamily="18" charset="0"/>
                <a:cs typeface="Times New Roman" pitchFamily="18" charset="0"/>
              </a:rPr>
              <a:t>Winiarski</a:t>
            </a:r>
            <a:r>
              <a:rPr lang="en-US" b="0" i="0" dirty="0" smtClean="0">
                <a:latin typeface="Times New Roman" pitchFamily="18" charset="0"/>
                <a:cs typeface="Times New Roman" pitchFamily="18" charset="0"/>
              </a:rPr>
              <a:t> and Frick formulated about 20 different entrainment functions, some leading to fabulous, but wrong,</a:t>
            </a:r>
            <a:r>
              <a:rPr lang="en-US" b="0" i="0" baseline="0" dirty="0" smtClean="0">
                <a:latin typeface="Times New Roman" pitchFamily="18" charset="0"/>
                <a:cs typeface="Times New Roman" pitchFamily="18" charset="0"/>
              </a:rPr>
              <a:t> solutions, like blowing up.</a:t>
            </a:r>
          </a:p>
          <a:p>
            <a:pPr marL="0" lvl="1"/>
            <a:r>
              <a:rPr lang="en-US" b="0" i="0" baseline="0" dirty="0" smtClean="0">
                <a:latin typeface="Times New Roman" pitchFamily="18" charset="0"/>
                <a:cs typeface="Times New Roman" pitchFamily="18" charset="0"/>
              </a:rPr>
              <a:t>After suspecting that perhaps </a:t>
            </a:r>
            <a:r>
              <a:rPr lang="en-US" b="0" i="1" baseline="0" dirty="0" smtClean="0">
                <a:latin typeface="Times New Roman" pitchFamily="18" charset="0"/>
                <a:cs typeface="Times New Roman" pitchFamily="18" charset="0"/>
              </a:rPr>
              <a:t>h</a:t>
            </a:r>
            <a:r>
              <a:rPr lang="en-US" b="0" i="0" baseline="0" dirty="0" smtClean="0">
                <a:latin typeface="Times New Roman" pitchFamily="18" charset="0"/>
                <a:cs typeface="Times New Roman" pitchFamily="18" charset="0"/>
              </a:rPr>
              <a:t> could not be assumed constant, W&amp;F rather quickly formulated the current expression for forced entrainment, probably less than 5. First, an examination of Fan’s dilution and radii data confirmed that they were not directly proportional or linearly related. Something like the car analogy, followed by the rigorous integration found in the DOS Plumes manual, was then used to develop the “free” equation for </a:t>
            </a:r>
            <a:r>
              <a:rPr lang="en-US" b="0" i="1" baseline="0" dirty="0" smtClean="0">
                <a:latin typeface="Times New Roman" pitchFamily="18" charset="0"/>
                <a:cs typeface="Times New Roman" pitchFamily="18" charset="0"/>
              </a:rPr>
              <a:t>h</a:t>
            </a:r>
            <a:r>
              <a:rPr lang="en-US" b="0" i="0" baseline="0" dirty="0" smtClean="0">
                <a:latin typeface="Times New Roman" pitchFamily="18" charset="0"/>
                <a:cs typeface="Times New Roman" pitchFamily="18" charset="0"/>
              </a:rPr>
              <a:t>.</a:t>
            </a:r>
          </a:p>
          <a:p>
            <a:pPr marL="0" lvl="1"/>
            <a:r>
              <a:rPr lang="en-US" b="0" i="0" baseline="0" dirty="0" smtClean="0">
                <a:latin typeface="Times New Roman" pitchFamily="18" charset="0"/>
                <a:cs typeface="Times New Roman" pitchFamily="18" charset="0"/>
              </a:rPr>
              <a:t>UM3 equations are based on the “top hat” assumption, that plume properties are average values when it comes to expressing the equations of motion. This is an idealization, obviously plume centerline properties are different from edge properties. In omitting a pressure force on the plume, they reasoned that plume properties “feathered” into ambient properties at the plume’s edge, hence no pressure force as would be experienced by a solid object.</a:t>
            </a:r>
            <a:endParaRPr lang="en-US" b="0" i="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3567EF3-9409-4071-AA2B-5EE4DFBA73FB}" type="slidenum">
              <a:rPr lang="en-US" smtClean="0"/>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92100-4C3A-47CF-B6B2-DCAB27DCEB8C}" type="slidenum">
              <a:rPr lang="en-US"/>
              <a:pPr/>
              <a:t>44</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b="0" dirty="0" smtClean="0"/>
              <a:t>Dream</a:t>
            </a:r>
            <a:r>
              <a:rPr lang="en-US" b="0" baseline="0" dirty="0" smtClean="0"/>
              <a:t> model consider mass distribution about the center of mass (not the center of the cross section). Overlap is dealt </a:t>
            </a:r>
            <a:r>
              <a:rPr lang="en-US" b="0" baseline="0" smtClean="0"/>
              <a:t>with explicitly.</a:t>
            </a:r>
            <a:endParaRPr lang="en-US" b="0" smtClean="0"/>
          </a:p>
          <a:p>
            <a:r>
              <a:rPr lang="en-US" b="0" dirty="0" smtClean="0"/>
              <a:t>Schematic </a:t>
            </a:r>
            <a:r>
              <a:rPr lang="en-US" b="0" dirty="0"/>
              <a:t>diagrams illustrating details of plume merging theory; the plume element as a wedge-shaped, overlapped entity; mass about to collide with the plume to become entrained mass—part of the plume.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cs typeface="Times New Roman" pitchFamily="18" charset="0"/>
              </a:rPr>
              <a:t>Differential equations (DE) express changes with time or distance</a:t>
            </a:r>
          </a:p>
          <a:p>
            <a:r>
              <a:rPr lang="en-US" dirty="0">
                <a:latin typeface="Times New Roman" pitchFamily="18" charset="0"/>
                <a:cs typeface="Times New Roman" pitchFamily="18" charset="0"/>
              </a:rPr>
              <a:t>Usually the changes are smooth and continuous</a:t>
            </a:r>
          </a:p>
          <a:p>
            <a:r>
              <a:rPr lang="en-US" dirty="0">
                <a:latin typeface="Times New Roman" pitchFamily="18" charset="0"/>
                <a:cs typeface="Times New Roman" pitchFamily="18" charset="0"/>
              </a:rPr>
              <a:t>The plume DE can not be solved analytically</a:t>
            </a:r>
          </a:p>
          <a:p>
            <a:r>
              <a:rPr lang="en-US" dirty="0">
                <a:latin typeface="Times New Roman" pitchFamily="18" charset="0"/>
                <a:cs typeface="Times New Roman" pitchFamily="18" charset="0"/>
              </a:rPr>
              <a:t>The DE must be solved numerically: a finite difference approach</a:t>
            </a:r>
          </a:p>
          <a:p>
            <a:r>
              <a:rPr lang="en-US" dirty="0">
                <a:latin typeface="Times New Roman" pitchFamily="18" charset="0"/>
                <a:cs typeface="Times New Roman" pitchFamily="18" charset="0"/>
              </a:rPr>
              <a:t>For the </a:t>
            </a:r>
            <a:r>
              <a:rPr lang="en-US" dirty="0" err="1">
                <a:latin typeface="Times New Roman" pitchFamily="18" charset="0"/>
                <a:cs typeface="Times New Roman" pitchFamily="18" charset="0"/>
              </a:rPr>
              <a:t>Lagrangian</a:t>
            </a:r>
            <a:r>
              <a:rPr lang="en-US" dirty="0">
                <a:latin typeface="Times New Roman" pitchFamily="18" charset="0"/>
                <a:cs typeface="Times New Roman" pitchFamily="18" charset="0"/>
              </a:rPr>
              <a:t> model the infinitesimal integrating factor like </a:t>
            </a:r>
            <a:r>
              <a:rPr lang="en-US" i="1" dirty="0" err="1">
                <a:latin typeface="Times New Roman" pitchFamily="18" charset="0"/>
                <a:cs typeface="Times New Roman" pitchFamily="18" charset="0"/>
              </a:rPr>
              <a:t>dt</a:t>
            </a:r>
            <a:r>
              <a:rPr lang="en-US" dirty="0">
                <a:latin typeface="Times New Roman" pitchFamily="18" charset="0"/>
                <a:cs typeface="Times New Roman" pitchFamily="18" charset="0"/>
              </a:rPr>
              <a:t> is replaced by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t</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t</a:t>
            </a:r>
            <a:r>
              <a:rPr lang="en-US" i="1" baseline="-25000" dirty="0">
                <a:latin typeface="Times New Roman" pitchFamily="18" charset="0"/>
                <a:cs typeface="Times New Roman" pitchFamily="18" charset="0"/>
              </a:rPr>
              <a:t>2</a:t>
            </a:r>
            <a:r>
              <a:rPr lang="en-US" i="1" dirty="0">
                <a:latin typeface="Times New Roman" pitchFamily="18" charset="0"/>
                <a:cs typeface="Times New Roman" pitchFamily="18" charset="0"/>
              </a:rPr>
              <a:t> – t</a:t>
            </a:r>
            <a:r>
              <a:rPr lang="en-US" i="1" baseline="-25000" dirty="0">
                <a:latin typeface="Times New Roman" pitchFamily="18" charset="0"/>
                <a:cs typeface="Times New Roman" pitchFamily="18" charset="0"/>
              </a:rPr>
              <a:t>1</a:t>
            </a:r>
          </a:p>
          <a:p>
            <a:r>
              <a:rPr lang="en-US" dirty="0">
                <a:latin typeface="Times New Roman" pitchFamily="18" charset="0"/>
                <a:cs typeface="Times New Roman" pitchFamily="18" charset="0"/>
              </a:rPr>
              <a:t>For the </a:t>
            </a:r>
            <a:r>
              <a:rPr lang="en-US" dirty="0" err="1">
                <a:latin typeface="Times New Roman" pitchFamily="18" charset="0"/>
                <a:cs typeface="Times New Roman" pitchFamily="18" charset="0"/>
              </a:rPr>
              <a:t>Eulerian</a:t>
            </a:r>
            <a:r>
              <a:rPr lang="en-US" dirty="0">
                <a:latin typeface="Times New Roman" pitchFamily="18" charset="0"/>
                <a:cs typeface="Times New Roman" pitchFamily="18" charset="0"/>
              </a:rPr>
              <a:t> integral flux the infinitesimal integrating factor </a:t>
            </a:r>
            <a:r>
              <a:rPr lang="en-US" i="1" dirty="0">
                <a:latin typeface="Times New Roman" pitchFamily="18" charset="0"/>
                <a:cs typeface="Times New Roman" pitchFamily="18" charset="0"/>
              </a:rPr>
              <a:t>ds</a:t>
            </a:r>
            <a:r>
              <a:rPr lang="en-US" dirty="0">
                <a:latin typeface="Times New Roman" pitchFamily="18" charset="0"/>
                <a:cs typeface="Times New Roman" pitchFamily="18" charset="0"/>
              </a:rPr>
              <a:t> is replaced by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s</a:t>
            </a:r>
            <a:r>
              <a:rPr lang="en-US" dirty="0">
                <a:latin typeface="Times New Roman" pitchFamily="18" charset="0"/>
                <a:cs typeface="Times New Roman" pitchFamily="18" charset="0"/>
              </a:rPr>
              <a:t>: s</a:t>
            </a:r>
            <a:r>
              <a:rPr lang="en-US" i="1" baseline="-25000" dirty="0">
                <a:latin typeface="Times New Roman" pitchFamily="18" charset="0"/>
                <a:cs typeface="Times New Roman" pitchFamily="18" charset="0"/>
              </a:rPr>
              <a:t>2</a:t>
            </a:r>
            <a:r>
              <a:rPr lang="en-US" i="1" dirty="0">
                <a:latin typeface="Times New Roman" pitchFamily="18" charset="0"/>
                <a:cs typeface="Times New Roman" pitchFamily="18" charset="0"/>
              </a:rPr>
              <a:t> – s</a:t>
            </a:r>
            <a:r>
              <a:rPr lang="en-US" i="1" baseline="-25000" dirty="0">
                <a:latin typeface="Times New Roman" pitchFamily="18" charset="0"/>
                <a:cs typeface="Times New Roman" pitchFamily="18" charset="0"/>
              </a:rPr>
              <a:t>1</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numeric integration is stepwise</a:t>
            </a:r>
          </a:p>
          <a:p>
            <a:r>
              <a:rPr lang="en-US" dirty="0">
                <a:latin typeface="Times New Roman" pitchFamily="18" charset="0"/>
                <a:cs typeface="Times New Roman" pitchFamily="18" charset="0"/>
              </a:rPr>
              <a:t>If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t</a:t>
            </a:r>
            <a:r>
              <a:rPr lang="en-US" dirty="0">
                <a:latin typeface="Times New Roman" pitchFamily="18" charset="0"/>
                <a:cs typeface="Times New Roman" pitchFamily="18" charset="0"/>
              </a:rPr>
              <a:t> or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s</a:t>
            </a:r>
            <a:r>
              <a:rPr lang="en-US" dirty="0">
                <a:latin typeface="Times New Roman" pitchFamily="18" charset="0"/>
                <a:cs typeface="Times New Roman" pitchFamily="18" charset="0"/>
              </a:rPr>
              <a:t>  are too large the solution diverges from the true solution </a:t>
            </a:r>
          </a:p>
          <a:p>
            <a:r>
              <a:rPr lang="en-US" dirty="0">
                <a:latin typeface="Times New Roman" pitchFamily="18" charset="0"/>
                <a:cs typeface="Times New Roman" pitchFamily="18" charset="0"/>
              </a:rPr>
              <a:t>  because the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t </a:t>
            </a:r>
            <a:r>
              <a:rPr lang="en-US" dirty="0">
                <a:latin typeface="Times New Roman" pitchFamily="18" charset="0"/>
                <a:cs typeface="Times New Roman" pitchFamily="18" charset="0"/>
              </a:rPr>
              <a:t>or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s</a:t>
            </a:r>
            <a:r>
              <a:rPr lang="en-US" dirty="0">
                <a:latin typeface="Times New Roman" pitchFamily="18" charset="0"/>
                <a:cs typeface="Times New Roman" pitchFamily="18" charset="0"/>
              </a:rPr>
              <a:t>  too crude to capture rapid changes</a:t>
            </a:r>
          </a:p>
          <a:p>
            <a:r>
              <a:rPr lang="en-US" dirty="0">
                <a:latin typeface="Times New Roman" pitchFamily="18" charset="0"/>
                <a:cs typeface="Times New Roman" pitchFamily="18" charset="0"/>
              </a:rPr>
              <a:t>If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t</a:t>
            </a:r>
            <a:r>
              <a:rPr lang="en-US" dirty="0">
                <a:latin typeface="Times New Roman" pitchFamily="18" charset="0"/>
                <a:cs typeface="Times New Roman" pitchFamily="18" charset="0"/>
              </a:rPr>
              <a:t> or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s</a:t>
            </a:r>
            <a:r>
              <a:rPr lang="en-US" dirty="0">
                <a:latin typeface="Times New Roman" pitchFamily="18" charset="0"/>
                <a:cs typeface="Times New Roman" pitchFamily="18" charset="0"/>
              </a:rPr>
              <a:t>  are  too small the solution diverges from truncation errors</a:t>
            </a:r>
          </a:p>
          <a:p>
            <a:r>
              <a:rPr lang="en-US" dirty="0">
                <a:latin typeface="Times New Roman" pitchFamily="18" charset="0"/>
                <a:cs typeface="Times New Roman" pitchFamily="18" charset="0"/>
              </a:rPr>
              <a:t>The plume equations are sometimes called stiff:</a:t>
            </a:r>
          </a:p>
          <a:p>
            <a:r>
              <a:rPr lang="en-US" dirty="0">
                <a:latin typeface="Times New Roman" pitchFamily="18" charset="0"/>
                <a:cs typeface="Times New Roman" pitchFamily="18" charset="0"/>
              </a:rPr>
              <a:t>  at first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t</a:t>
            </a:r>
            <a:r>
              <a:rPr lang="en-US" dirty="0">
                <a:latin typeface="Times New Roman" pitchFamily="18" charset="0"/>
                <a:cs typeface="Times New Roman" pitchFamily="18" charset="0"/>
              </a:rPr>
              <a:t> or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s</a:t>
            </a:r>
            <a:r>
              <a:rPr lang="en-US" dirty="0">
                <a:latin typeface="Times New Roman" pitchFamily="18" charset="0"/>
                <a:cs typeface="Times New Roman" pitchFamily="18" charset="0"/>
              </a:rPr>
              <a:t>  must be tiny but if constant truncation errors build up</a:t>
            </a:r>
          </a:p>
          <a:p>
            <a:r>
              <a:rPr lang="en-US" dirty="0">
                <a:latin typeface="Times New Roman" pitchFamily="18" charset="0"/>
                <a:cs typeface="Times New Roman" pitchFamily="18" charset="0"/>
              </a:rPr>
              <a:t>Convergence schemes are needed, for example, </a:t>
            </a:r>
            <a:r>
              <a:rPr lang="en-US" i="1" dirty="0" err="1">
                <a:latin typeface="Times New Roman" pitchFamily="18" charset="0"/>
                <a:cs typeface="Times New Roman" pitchFamily="18" charset="0"/>
              </a:rPr>
              <a:t>dt</a:t>
            </a:r>
            <a:r>
              <a:rPr lang="en-US" dirty="0">
                <a:latin typeface="Times New Roman" pitchFamily="18" charset="0"/>
                <a:cs typeface="Times New Roman" pitchFamily="18" charset="0"/>
              </a:rPr>
              <a:t> must increase as the plume solution develops</a:t>
            </a:r>
          </a:p>
          <a:p>
            <a:r>
              <a:rPr lang="en-US" dirty="0">
                <a:latin typeface="Times New Roman" pitchFamily="18" charset="0"/>
                <a:cs typeface="Times New Roman" pitchFamily="18" charset="0"/>
              </a:rPr>
              <a:t>Good increase schemes for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t</a:t>
            </a:r>
            <a:r>
              <a:rPr lang="en-US" dirty="0">
                <a:latin typeface="Times New Roman" pitchFamily="18" charset="0"/>
                <a:cs typeface="Times New Roman" pitchFamily="18" charset="0"/>
              </a:rPr>
              <a:t> or </a:t>
            </a:r>
            <a:r>
              <a:rPr lang="el-GR" dirty="0">
                <a:latin typeface="Times New Roman" pitchFamily="18" charset="0"/>
                <a:cs typeface="Times New Roman" pitchFamily="18" charset="0"/>
              </a:rPr>
              <a:t>Δ</a:t>
            </a:r>
            <a:r>
              <a:rPr lang="en-US" i="1" dirty="0">
                <a:latin typeface="Times New Roman" pitchFamily="18" charset="0"/>
                <a:cs typeface="Times New Roman" pitchFamily="18" charset="0"/>
              </a:rPr>
              <a:t>s</a:t>
            </a:r>
            <a:r>
              <a:rPr lang="en-US" dirty="0">
                <a:latin typeface="Times New Roman" pitchFamily="18" charset="0"/>
                <a:cs typeface="Times New Roman" pitchFamily="18" charset="0"/>
              </a:rPr>
              <a:t>  yield solutions that converge</a:t>
            </a:r>
          </a:p>
          <a:p>
            <a:r>
              <a:rPr lang="en-US" dirty="0">
                <a:latin typeface="Times New Roman" pitchFamily="18" charset="0"/>
                <a:cs typeface="Times New Roman" pitchFamily="18" charset="0"/>
              </a:rPr>
              <a:t>Crude schemes cause divergence or quantum jumps, i.e., a tiny change in current angle will cause a not insignificant change in dilution prediction simply because the integrating factor adjustment was too coarse.</a:t>
            </a:r>
          </a:p>
          <a:p>
            <a:r>
              <a:rPr lang="en-US" dirty="0">
                <a:latin typeface="Times New Roman" pitchFamily="18" charset="0"/>
                <a:cs typeface="Times New Roman" pitchFamily="18" charset="0"/>
              </a:rPr>
              <a:t>UM3 is very continuous</a:t>
            </a:r>
            <a:endParaRPr lang="en-US" b="0"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45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49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b="0" dirty="0" smtClean="0">
                <a:latin typeface="Times New Roman" pitchFamily="18" charset="0"/>
                <a:cs typeface="Times New Roman" pitchFamily="18" charset="0"/>
              </a:rPr>
              <a:t>  Visual Plumes was developed in Windows XP and earlier versions of Microsoft Windows Operating System (OS). Beginning with Windows Vista it became difficult to compile VP (convert the computer code into executable language) VP. At this time VP is compiled on a Windows 7 machine through a Windows XP emulator. The computer language is Delphi 7 (a superset of Pascal) .</a:t>
            </a:r>
          </a:p>
          <a:p>
            <a:pPr marL="0" lvl="1"/>
            <a:r>
              <a:rPr lang="en-US" b="0" dirty="0" smtClean="0">
                <a:latin typeface="Times New Roman" pitchFamily="18" charset="0"/>
                <a:cs typeface="Times New Roman" pitchFamily="18" charset="0"/>
              </a:rPr>
              <a:t>  VP uses the Borland Database Engine (BDE), software that supports the handling of the diffuser and ambient tables used in VP. Various other software applications also use the BDE engine. If the BDE engine is installed on any given computer (due to other prior application installations) then VP works directly after installing VP. If not, it is necessary to find a application which will install the BDE components. One such application is called BDEinfosetup.exe. While VPC owns the file, it is not clear that VPC can legally distribute it. Therefore, VPC depends on the user to acquire the necessary software. It may be possible that EPA could bundled the application with VP on the CEAM website.</a:t>
            </a:r>
            <a:endParaRPr lang="en-US" b="0" dirty="0" smtClean="0">
              <a:solidFill>
                <a:srgbClr val="FF0000"/>
              </a:solidFill>
              <a:latin typeface="Times New Roman" pitchFamily="18" charset="0"/>
              <a:cs typeface="Times New Roman" pitchFamily="18" charset="0"/>
            </a:endParaRPr>
          </a:p>
          <a:p>
            <a:pPr marL="0" lvl="1"/>
            <a:r>
              <a:rPr lang="en-US" b="0" dirty="0" smtClean="0">
                <a:solidFill>
                  <a:srgbClr val="FF0000"/>
                </a:solidFill>
                <a:latin typeface="Times New Roman" pitchFamily="18" charset="0"/>
                <a:cs typeface="Times New Roman" pitchFamily="18" charset="0"/>
              </a:rPr>
              <a:t>  </a:t>
            </a:r>
            <a:r>
              <a:rPr lang="en-US" b="0" dirty="0" smtClean="0">
                <a:latin typeface="Times New Roman" pitchFamily="18" charset="0"/>
                <a:cs typeface="Times New Roman" pitchFamily="18" charset="0"/>
              </a:rPr>
              <a:t>Users should also be aware that there are a few known bugs in VP that have not been fully identified and corrected. In some instances these are initialization problems that can be overcome by repeating  the action again. In any case, the user is invited to report bugs so that future versions of VP may be corrected.</a:t>
            </a:r>
          </a:p>
          <a:p>
            <a:pPr marL="0" lvl="1"/>
            <a:r>
              <a:rPr lang="en-US" b="0" dirty="0" smtClean="0">
                <a:latin typeface="Times New Roman" pitchFamily="18" charset="0"/>
                <a:cs typeface="Times New Roman" pitchFamily="18" charset="0"/>
              </a:rPr>
              <a:t>  VPC seeks to maintain VP in the public domain and offers to update older versions of VP for inclusion as updates on the EPA CEAM website.</a:t>
            </a:r>
            <a:endParaRPr lang="en-US" b="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3567EF3-9409-4071-AA2B-5EE4DFBA73FB}"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224625"/>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6"/>
            <a:ext cx="2840990" cy="4224814"/>
          </a:xfrm>
        </p:spPr>
        <p:txBody>
          <a:bodyPr>
            <a:normAutofit fontScale="25000" lnSpcReduction="20000"/>
          </a:bodyPr>
          <a:lstStyle/>
          <a:p>
            <a:r>
              <a:rPr lang="en-US" dirty="0" smtClean="0"/>
              <a:t>side view</a:t>
            </a:r>
          </a:p>
          <a:p>
            <a:r>
              <a:rPr lang="en-US" dirty="0" smtClean="0"/>
              <a:t>  0.0001   1.0145</a:t>
            </a:r>
          </a:p>
          <a:p>
            <a:r>
              <a:rPr lang="en-US" dirty="0" smtClean="0"/>
              <a:t>  0.0068   1.0157</a:t>
            </a:r>
          </a:p>
          <a:p>
            <a:r>
              <a:rPr lang="en-US" dirty="0" smtClean="0"/>
              <a:t>  0.0149   1.0158</a:t>
            </a:r>
          </a:p>
          <a:p>
            <a:r>
              <a:rPr lang="en-US" dirty="0" smtClean="0"/>
              <a:t>  0.0197   1.0161</a:t>
            </a:r>
          </a:p>
          <a:p>
            <a:r>
              <a:rPr lang="en-US" dirty="0" smtClean="0"/>
              <a:t>  0.0264   1.0159</a:t>
            </a:r>
          </a:p>
          <a:p>
            <a:r>
              <a:rPr lang="en-US" dirty="0" smtClean="0"/>
              <a:t>  0.0339   1.0164</a:t>
            </a:r>
          </a:p>
          <a:p>
            <a:r>
              <a:rPr lang="en-US" dirty="0" smtClean="0"/>
              <a:t>  0.0423   1.0182</a:t>
            </a:r>
          </a:p>
          <a:p>
            <a:r>
              <a:rPr lang="en-US" dirty="0" smtClean="0"/>
              <a:t>  0.0491   1.0191</a:t>
            </a:r>
          </a:p>
          <a:p>
            <a:r>
              <a:rPr lang="en-US" dirty="0" smtClean="0"/>
              <a:t>  0.0565   1.0180</a:t>
            </a:r>
          </a:p>
          <a:p>
            <a:r>
              <a:rPr lang="en-US" dirty="0" smtClean="0"/>
              <a:t>  0.0638   1.0180</a:t>
            </a:r>
          </a:p>
          <a:p>
            <a:r>
              <a:rPr lang="en-US" dirty="0" smtClean="0"/>
              <a:t>  0.0676   1.0186</a:t>
            </a:r>
          </a:p>
          <a:p>
            <a:r>
              <a:rPr lang="en-US" dirty="0" smtClean="0"/>
              <a:t>  0.0776   1.0177</a:t>
            </a:r>
          </a:p>
          <a:p>
            <a:r>
              <a:rPr lang="en-US" dirty="0" smtClean="0"/>
              <a:t>  0.0830   1.0169</a:t>
            </a:r>
          </a:p>
          <a:p>
            <a:r>
              <a:rPr lang="en-US" dirty="0" smtClean="0"/>
              <a:t>  0.0912   1.0146</a:t>
            </a:r>
          </a:p>
          <a:p>
            <a:r>
              <a:rPr lang="en-US" dirty="0" smtClean="0"/>
              <a:t>  0.1000   1.0118</a:t>
            </a:r>
          </a:p>
          <a:p>
            <a:r>
              <a:rPr lang="en-US" dirty="0" smtClean="0"/>
              <a:t>  0.1084   1.0100</a:t>
            </a:r>
          </a:p>
          <a:p>
            <a:r>
              <a:rPr lang="en-US" dirty="0" smtClean="0"/>
              <a:t>  0.1155   1.0053</a:t>
            </a:r>
          </a:p>
          <a:p>
            <a:r>
              <a:rPr lang="en-US" dirty="0" smtClean="0"/>
              <a:t>  0.1181   1.0024</a:t>
            </a:r>
          </a:p>
          <a:p>
            <a:r>
              <a:rPr lang="en-US" dirty="0" smtClean="0"/>
              <a:t>  0.1236   1.0003</a:t>
            </a:r>
          </a:p>
          <a:p>
            <a:r>
              <a:rPr lang="en-US" dirty="0" smtClean="0"/>
              <a:t>  0.1285   0.9976</a:t>
            </a:r>
          </a:p>
          <a:p>
            <a:r>
              <a:rPr lang="en-US" dirty="0" smtClean="0"/>
              <a:t>  0.1336   0.9924</a:t>
            </a:r>
          </a:p>
          <a:p>
            <a:r>
              <a:rPr lang="en-US" dirty="0" smtClean="0"/>
              <a:t>  0.1391   0.9854</a:t>
            </a:r>
          </a:p>
          <a:p>
            <a:r>
              <a:rPr lang="en-US" dirty="0" smtClean="0"/>
              <a:t>  0.1420   0.9819</a:t>
            </a:r>
          </a:p>
          <a:p>
            <a:r>
              <a:rPr lang="en-US" dirty="0" smtClean="0"/>
              <a:t>  0.1482   0.9789</a:t>
            </a:r>
          </a:p>
          <a:p>
            <a:r>
              <a:rPr lang="en-US" dirty="0" smtClean="0"/>
              <a:t>  0.1543   0.9758</a:t>
            </a:r>
          </a:p>
          <a:p>
            <a:r>
              <a:rPr lang="en-US" dirty="0" smtClean="0"/>
              <a:t>  0.1585   0.9709</a:t>
            </a:r>
          </a:p>
          <a:p>
            <a:r>
              <a:rPr lang="en-US" dirty="0" smtClean="0"/>
              <a:t>  0.1642   0.9662</a:t>
            </a:r>
          </a:p>
          <a:p>
            <a:r>
              <a:rPr lang="en-US" dirty="0" smtClean="0"/>
              <a:t>  0.1709   0.9600</a:t>
            </a:r>
          </a:p>
          <a:p>
            <a:r>
              <a:rPr lang="en-US" dirty="0" smtClean="0"/>
              <a:t>  0.1773   0.9530</a:t>
            </a:r>
          </a:p>
          <a:p>
            <a:r>
              <a:rPr lang="en-US" dirty="0" smtClean="0"/>
              <a:t>  0.1835   0.9500</a:t>
            </a:r>
          </a:p>
          <a:p>
            <a:r>
              <a:rPr lang="en-US" dirty="0" smtClean="0"/>
              <a:t>  0.1889   0.9468</a:t>
            </a:r>
          </a:p>
          <a:p>
            <a:r>
              <a:rPr lang="en-US" dirty="0" smtClean="0"/>
              <a:t>  0.1950   0.9400</a:t>
            </a:r>
          </a:p>
          <a:p>
            <a:r>
              <a:rPr lang="en-US" dirty="0" smtClean="0"/>
              <a:t>  0.1999   0.9343</a:t>
            </a:r>
          </a:p>
          <a:p>
            <a:r>
              <a:rPr lang="en-US" dirty="0" smtClean="0"/>
              <a:t>  0.2023   0.9303</a:t>
            </a:r>
          </a:p>
          <a:p>
            <a:r>
              <a:rPr lang="en-US" dirty="0" smtClean="0"/>
              <a:t>  0.2092   0.9261</a:t>
            </a:r>
          </a:p>
          <a:p>
            <a:r>
              <a:rPr lang="en-US" dirty="0" smtClean="0"/>
              <a:t>  0.2168   0.9239</a:t>
            </a:r>
          </a:p>
          <a:p>
            <a:r>
              <a:rPr lang="en-US" dirty="0" smtClean="0"/>
              <a:t>  0.2253   0.9205</a:t>
            </a:r>
          </a:p>
          <a:p>
            <a:r>
              <a:rPr lang="en-US" dirty="0" smtClean="0"/>
              <a:t>  0.2327   0.9173</a:t>
            </a:r>
          </a:p>
          <a:p>
            <a:r>
              <a:rPr lang="en-US" dirty="0" smtClean="0"/>
              <a:t>  0.2385   0.9114</a:t>
            </a:r>
          </a:p>
          <a:p>
            <a:r>
              <a:rPr lang="en-US" dirty="0" smtClean="0"/>
              <a:t>  0.2422   0.9049</a:t>
            </a:r>
          </a:p>
          <a:p>
            <a:r>
              <a:rPr lang="en-US" dirty="0" smtClean="0"/>
              <a:t>  0.2431   0.9019</a:t>
            </a:r>
          </a:p>
          <a:p>
            <a:r>
              <a:rPr lang="en-US" dirty="0" smtClean="0"/>
              <a:t>  0.2478   0.8989</a:t>
            </a:r>
          </a:p>
          <a:p>
            <a:r>
              <a:rPr lang="en-US" dirty="0" smtClean="0"/>
              <a:t>  0.2504   0.8942</a:t>
            </a:r>
          </a:p>
          <a:p>
            <a:r>
              <a:rPr lang="en-US" dirty="0" smtClean="0"/>
              <a:t>  0.2550   0.8907</a:t>
            </a:r>
          </a:p>
          <a:p>
            <a:r>
              <a:rPr lang="en-US" dirty="0" smtClean="0"/>
              <a:t>  0.2615   0.8878</a:t>
            </a:r>
          </a:p>
          <a:p>
            <a:r>
              <a:rPr lang="en-US" dirty="0" smtClean="0"/>
              <a:t>  0.2684   0.8849</a:t>
            </a:r>
          </a:p>
          <a:p>
            <a:r>
              <a:rPr lang="en-US" dirty="0" smtClean="0"/>
              <a:t>  0.2777   0.8826</a:t>
            </a:r>
          </a:p>
          <a:p>
            <a:r>
              <a:rPr lang="en-US" dirty="0" smtClean="0"/>
              <a:t>  0.2865   0.8804</a:t>
            </a:r>
          </a:p>
          <a:p>
            <a:r>
              <a:rPr lang="en-US" dirty="0" smtClean="0"/>
              <a:t>  0.2968   0.8786</a:t>
            </a:r>
          </a:p>
          <a:p>
            <a:r>
              <a:rPr lang="en-US" dirty="0" smtClean="0"/>
              <a:t>  0.3072   0.8770</a:t>
            </a:r>
          </a:p>
          <a:p>
            <a:r>
              <a:rPr lang="en-US" dirty="0" smtClean="0"/>
              <a:t>  0.3134   0.8768</a:t>
            </a:r>
          </a:p>
          <a:p>
            <a:r>
              <a:rPr lang="en-US" dirty="0" smtClean="0"/>
              <a:t>  0.3239   0.8781</a:t>
            </a:r>
          </a:p>
          <a:p>
            <a:r>
              <a:rPr lang="en-US" dirty="0" smtClean="0"/>
              <a:t>  0.3308   0.8799</a:t>
            </a:r>
          </a:p>
          <a:p>
            <a:r>
              <a:rPr lang="en-US" dirty="0" smtClean="0"/>
              <a:t>  0.3395   0.8789</a:t>
            </a:r>
          </a:p>
          <a:p>
            <a:r>
              <a:rPr lang="en-US" dirty="0" smtClean="0"/>
              <a:t>  0.3428   0.8777</a:t>
            </a:r>
          </a:p>
          <a:p>
            <a:r>
              <a:rPr lang="en-US" dirty="0" smtClean="0"/>
              <a:t>  0.3528   0.8789</a:t>
            </a:r>
          </a:p>
          <a:p>
            <a:r>
              <a:rPr lang="en-US" dirty="0" smtClean="0"/>
              <a:t>  0.3616   0.8796</a:t>
            </a:r>
          </a:p>
          <a:p>
            <a:r>
              <a:rPr lang="en-US" dirty="0" smtClean="0"/>
              <a:t>  0.3701   0.8795</a:t>
            </a:r>
          </a:p>
          <a:p>
            <a:r>
              <a:rPr lang="en-US" dirty="0" smtClean="0"/>
              <a:t>  0.3777   0.8792</a:t>
            </a:r>
          </a:p>
          <a:p>
            <a:r>
              <a:rPr lang="en-US" dirty="0" smtClean="0"/>
              <a:t>  0.3876   0.8796</a:t>
            </a:r>
          </a:p>
          <a:p>
            <a:r>
              <a:rPr lang="en-US" dirty="0" smtClean="0"/>
              <a:t>  0.3947   0.8796</a:t>
            </a:r>
          </a:p>
          <a:p>
            <a:r>
              <a:rPr lang="en-US" dirty="0" smtClean="0"/>
              <a:t>  0.4032   0.8812</a:t>
            </a:r>
          </a:p>
          <a:p>
            <a:r>
              <a:rPr lang="en-US" dirty="0" smtClean="0"/>
              <a:t>  0.4095   0.8827</a:t>
            </a:r>
          </a:p>
          <a:p>
            <a:r>
              <a:rPr lang="en-US" dirty="0" smtClean="0"/>
              <a:t>  0.4193   0.8832</a:t>
            </a:r>
          </a:p>
          <a:p>
            <a:r>
              <a:rPr lang="en-US" dirty="0" smtClean="0"/>
              <a:t>  0.4288   0.8831</a:t>
            </a:r>
          </a:p>
          <a:p>
            <a:r>
              <a:rPr lang="en-US" dirty="0" smtClean="0"/>
              <a:t>  0.4373   0.8854</a:t>
            </a:r>
          </a:p>
          <a:p>
            <a:r>
              <a:rPr lang="en-US" dirty="0" smtClean="0"/>
              <a:t>  0.4468   0.8878</a:t>
            </a:r>
          </a:p>
          <a:p>
            <a:endParaRPr lang="en-US" dirty="0" smtClean="0"/>
          </a:p>
          <a:p>
            <a:r>
              <a:rPr lang="en-US" dirty="0" smtClean="0"/>
              <a:t>  0.4047   0.7966</a:t>
            </a:r>
          </a:p>
          <a:p>
            <a:r>
              <a:rPr lang="en-US" dirty="0" smtClean="0"/>
              <a:t>  0.3985   0.7965</a:t>
            </a:r>
          </a:p>
          <a:p>
            <a:r>
              <a:rPr lang="en-US" dirty="0" smtClean="0"/>
              <a:t>  0.3920   0.7966</a:t>
            </a:r>
          </a:p>
          <a:p>
            <a:r>
              <a:rPr lang="en-US" dirty="0" smtClean="0"/>
              <a:t>  0.3855   0.7961</a:t>
            </a:r>
          </a:p>
          <a:p>
            <a:r>
              <a:rPr lang="en-US" dirty="0" smtClean="0"/>
              <a:t>  0.3800   0.7961</a:t>
            </a:r>
          </a:p>
          <a:p>
            <a:r>
              <a:rPr lang="en-US" dirty="0" smtClean="0"/>
              <a:t>  0.3723   0.7958</a:t>
            </a:r>
          </a:p>
          <a:p>
            <a:r>
              <a:rPr lang="en-US" dirty="0" smtClean="0"/>
              <a:t>  0.3651   0.7943</a:t>
            </a:r>
          </a:p>
          <a:p>
            <a:r>
              <a:rPr lang="en-US" dirty="0" smtClean="0"/>
              <a:t>  0.3581   0.7932</a:t>
            </a:r>
          </a:p>
          <a:p>
            <a:r>
              <a:rPr lang="en-US" dirty="0" smtClean="0"/>
              <a:t>  0.3536   0.7918</a:t>
            </a:r>
          </a:p>
          <a:p>
            <a:r>
              <a:rPr lang="en-US" dirty="0" smtClean="0"/>
              <a:t>  0.3477   0.7923</a:t>
            </a:r>
          </a:p>
          <a:p>
            <a:r>
              <a:rPr lang="en-US" dirty="0" smtClean="0"/>
              <a:t>  0.3420   0.7927</a:t>
            </a:r>
          </a:p>
          <a:p>
            <a:r>
              <a:rPr lang="en-US" dirty="0" smtClean="0"/>
              <a:t>  0.3353   0.7920</a:t>
            </a:r>
          </a:p>
          <a:p>
            <a:r>
              <a:rPr lang="en-US" dirty="0" smtClean="0"/>
              <a:t>  0.3286   0.7884</a:t>
            </a:r>
          </a:p>
          <a:p>
            <a:r>
              <a:rPr lang="en-US" dirty="0" smtClean="0"/>
              <a:t>  0.3254   0.7864</a:t>
            </a:r>
          </a:p>
          <a:p>
            <a:r>
              <a:rPr lang="en-US" dirty="0" smtClean="0"/>
              <a:t>  0.3211   0.7843</a:t>
            </a:r>
          </a:p>
          <a:p>
            <a:r>
              <a:rPr lang="en-US" dirty="0" smtClean="0"/>
              <a:t>  0.3169   0.7831</a:t>
            </a:r>
          </a:p>
          <a:p>
            <a:r>
              <a:rPr lang="en-US" dirty="0" smtClean="0"/>
              <a:t>  0.3116   0.7834</a:t>
            </a:r>
          </a:p>
          <a:p>
            <a:r>
              <a:rPr lang="en-US" dirty="0" smtClean="0"/>
              <a:t>  0.3077   0.7838</a:t>
            </a:r>
          </a:p>
          <a:p>
            <a:r>
              <a:rPr lang="en-US" dirty="0" smtClean="0"/>
              <a:t>  0.3027   0.7849</a:t>
            </a:r>
          </a:p>
          <a:p>
            <a:r>
              <a:rPr lang="en-US" dirty="0" smtClean="0"/>
              <a:t>  0.2977   0.7858</a:t>
            </a:r>
          </a:p>
          <a:p>
            <a:r>
              <a:rPr lang="en-US" dirty="0" smtClean="0"/>
              <a:t>  0.2934   0.7868</a:t>
            </a:r>
          </a:p>
          <a:p>
            <a:r>
              <a:rPr lang="en-US" dirty="0" smtClean="0"/>
              <a:t>  0.2899   0.7850</a:t>
            </a:r>
          </a:p>
          <a:p>
            <a:r>
              <a:rPr lang="en-US" dirty="0" smtClean="0"/>
              <a:t>  0.2864   0.7830</a:t>
            </a:r>
          </a:p>
          <a:p>
            <a:r>
              <a:rPr lang="en-US" dirty="0" smtClean="0"/>
              <a:t>  0.2838   0.7826</a:t>
            </a:r>
          </a:p>
          <a:p>
            <a:r>
              <a:rPr lang="en-US" dirty="0" smtClean="0"/>
              <a:t>  0.2791   0.7826</a:t>
            </a:r>
          </a:p>
          <a:p>
            <a:r>
              <a:rPr lang="en-US" dirty="0" smtClean="0"/>
              <a:t>  0.2762   0.7826</a:t>
            </a:r>
          </a:p>
          <a:p>
            <a:r>
              <a:rPr lang="en-US" dirty="0" smtClean="0"/>
              <a:t>  0.2739   0.7804</a:t>
            </a:r>
          </a:p>
          <a:p>
            <a:r>
              <a:rPr lang="en-US" dirty="0" smtClean="0"/>
              <a:t>  0.2674   0.7762</a:t>
            </a:r>
          </a:p>
          <a:p>
            <a:r>
              <a:rPr lang="en-US" dirty="0" smtClean="0"/>
              <a:t>  0.2626   0.7728</a:t>
            </a:r>
          </a:p>
          <a:p>
            <a:r>
              <a:rPr lang="en-US" dirty="0" smtClean="0"/>
              <a:t>  0.2568   0.7707</a:t>
            </a:r>
          </a:p>
          <a:p>
            <a:r>
              <a:rPr lang="en-US" dirty="0" smtClean="0"/>
              <a:t>  0.2507   0.7673</a:t>
            </a:r>
          </a:p>
          <a:p>
            <a:r>
              <a:rPr lang="en-US" dirty="0" smtClean="0"/>
              <a:t>  0.2435   0.7646</a:t>
            </a:r>
          </a:p>
          <a:p>
            <a:r>
              <a:rPr lang="en-US" dirty="0" smtClean="0"/>
              <a:t>  0.2351   0.7643</a:t>
            </a:r>
          </a:p>
          <a:p>
            <a:r>
              <a:rPr lang="en-US" dirty="0" smtClean="0"/>
              <a:t>  0.2262   0.7635</a:t>
            </a:r>
          </a:p>
          <a:p>
            <a:r>
              <a:rPr lang="en-US" dirty="0" smtClean="0"/>
              <a:t>  0.2165   0.7647</a:t>
            </a:r>
          </a:p>
          <a:p>
            <a:r>
              <a:rPr lang="en-US" dirty="0" smtClean="0"/>
              <a:t>  0.2086   0.7668</a:t>
            </a:r>
          </a:p>
          <a:p>
            <a:r>
              <a:rPr lang="en-US" dirty="0" smtClean="0"/>
              <a:t>  0.2035   0.7691</a:t>
            </a:r>
          </a:p>
          <a:p>
            <a:r>
              <a:rPr lang="en-US" dirty="0" smtClean="0"/>
              <a:t>  0.1999   0.7749</a:t>
            </a:r>
          </a:p>
          <a:p>
            <a:r>
              <a:rPr lang="en-US" dirty="0" smtClean="0"/>
              <a:t>  0.1945   0.7786</a:t>
            </a:r>
          </a:p>
          <a:p>
            <a:r>
              <a:rPr lang="en-US" dirty="0" smtClean="0"/>
              <a:t>  0.1870   0.7816</a:t>
            </a:r>
          </a:p>
          <a:p>
            <a:r>
              <a:rPr lang="en-US" dirty="0" smtClean="0"/>
              <a:t>  0.1800   0.7843</a:t>
            </a:r>
          </a:p>
          <a:p>
            <a:r>
              <a:rPr lang="en-US" dirty="0" smtClean="0"/>
              <a:t>  0.1714   0.7882</a:t>
            </a:r>
          </a:p>
          <a:p>
            <a:r>
              <a:rPr lang="en-US" dirty="0" smtClean="0"/>
              <a:t>  0.1659   0.7926</a:t>
            </a:r>
          </a:p>
          <a:p>
            <a:r>
              <a:rPr lang="en-US" dirty="0" smtClean="0"/>
              <a:t>  0.1586   0.7973</a:t>
            </a:r>
          </a:p>
          <a:p>
            <a:r>
              <a:rPr lang="en-US" dirty="0" smtClean="0"/>
              <a:t>  0.1519   0.8016</a:t>
            </a:r>
          </a:p>
          <a:p>
            <a:r>
              <a:rPr lang="en-US" dirty="0" smtClean="0"/>
              <a:t>  0.1441   0.8049</a:t>
            </a:r>
          </a:p>
          <a:p>
            <a:r>
              <a:rPr lang="en-US" dirty="0" smtClean="0"/>
              <a:t>  0.1376   0.8078</a:t>
            </a:r>
          </a:p>
          <a:p>
            <a:r>
              <a:rPr lang="en-US" dirty="0" smtClean="0"/>
              <a:t>  0.1293   0.8107</a:t>
            </a:r>
          </a:p>
          <a:p>
            <a:r>
              <a:rPr lang="en-US" dirty="0" smtClean="0"/>
              <a:t>  0.1184   0.8134</a:t>
            </a:r>
          </a:p>
          <a:p>
            <a:r>
              <a:rPr lang="en-US" dirty="0" smtClean="0"/>
              <a:t>  0.1097   0.8153</a:t>
            </a:r>
          </a:p>
          <a:p>
            <a:r>
              <a:rPr lang="en-US" dirty="0" smtClean="0"/>
              <a:t>  0.1020   0.8166</a:t>
            </a:r>
          </a:p>
          <a:p>
            <a:r>
              <a:rPr lang="en-US" dirty="0" smtClean="0"/>
              <a:t>  0.0942   0.8172</a:t>
            </a:r>
          </a:p>
          <a:p>
            <a:r>
              <a:rPr lang="en-US" dirty="0" smtClean="0"/>
              <a:t>  0.0847   0.8176</a:t>
            </a:r>
          </a:p>
          <a:p>
            <a:r>
              <a:rPr lang="en-US" dirty="0" smtClean="0"/>
              <a:t>  0.0769   0.8193</a:t>
            </a:r>
          </a:p>
          <a:p>
            <a:r>
              <a:rPr lang="en-US" dirty="0" smtClean="0"/>
              <a:t>  0.0672   0.8201</a:t>
            </a:r>
          </a:p>
          <a:p>
            <a:r>
              <a:rPr lang="en-US" dirty="0" smtClean="0"/>
              <a:t>  0.0595   0.8228</a:t>
            </a:r>
          </a:p>
          <a:p>
            <a:r>
              <a:rPr lang="en-US" dirty="0" smtClean="0"/>
              <a:t>  0.0514   0.8216</a:t>
            </a:r>
          </a:p>
          <a:p>
            <a:r>
              <a:rPr lang="en-US" dirty="0" smtClean="0"/>
              <a:t>  0.0457   0.8208</a:t>
            </a:r>
          </a:p>
          <a:p>
            <a:r>
              <a:rPr lang="en-US" dirty="0" smtClean="0"/>
              <a:t>  0.0408   0.8236</a:t>
            </a:r>
          </a:p>
          <a:p>
            <a:r>
              <a:rPr lang="en-US" dirty="0" smtClean="0"/>
              <a:t>  0.0338   0.8266</a:t>
            </a:r>
          </a:p>
          <a:p>
            <a:r>
              <a:rPr lang="en-US" dirty="0" smtClean="0"/>
              <a:t>  0.0291   0.8284</a:t>
            </a:r>
          </a:p>
          <a:p>
            <a:r>
              <a:rPr lang="en-US" dirty="0" smtClean="0"/>
              <a:t>  0.0199   </a:t>
            </a:r>
            <a:r>
              <a:rPr lang="en-US" dirty="0" smtClean="0"/>
              <a:t>0.8291</a:t>
            </a:r>
            <a:endParaRPr lang="en-US" dirty="0" smtClean="0"/>
          </a:p>
        </p:txBody>
      </p:sp>
      <p:sp>
        <p:nvSpPr>
          <p:cNvPr id="4" name="Slide Number Placeholder 3"/>
          <p:cNvSpPr>
            <a:spLocks noGrp="1"/>
          </p:cNvSpPr>
          <p:nvPr>
            <p:ph type="sldNum" sz="quarter" idx="10"/>
          </p:nvPr>
        </p:nvSpPr>
        <p:spPr/>
        <p:txBody>
          <a:bodyPr/>
          <a:lstStyle/>
          <a:p>
            <a:fld id="{F3567EF3-9409-4071-AA2B-5EE4DFBA73FB}" type="slidenum">
              <a:rPr lang="en-US" smtClean="0"/>
              <a:pPr/>
              <a:t>56</a:t>
            </a:fld>
            <a:endParaRPr lang="en-US"/>
          </a:p>
        </p:txBody>
      </p:sp>
      <p:sp>
        <p:nvSpPr>
          <p:cNvPr id="5" name="Notes Placeholder 2"/>
          <p:cNvSpPr txBox="1">
            <a:spLocks/>
          </p:cNvSpPr>
          <p:nvPr/>
        </p:nvSpPr>
        <p:spPr>
          <a:xfrm>
            <a:off x="3551238" y="4459526"/>
            <a:ext cx="2840990" cy="4224814"/>
          </a:xfrm>
          <a:prstGeom prst="rect">
            <a:avLst/>
          </a:prstGeom>
        </p:spPr>
        <p:txBody>
          <a:bodyPr vert="horz" lIns="94229" tIns="47114" rIns="94229" bIns="47114" rtlCol="0">
            <a:normAutofit fontScale="5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0.0170   0.8577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0.0212   0.8574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0.0278   0.8569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0.0358   0.8608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0.0459   0.8615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0.0530   0.8605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0.0630   0.8591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0.0726   0.8601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0.0808   0.8641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0.0884   0.8705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0.0953   0.8736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0.1012   0.8759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0.1061   0.8820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0.1100   0.8908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0.1105   0.8977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0.1100   0.9073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0.1101   0.9118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0.1111   0.9166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0.1123   0.9216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0.1124   0.9236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0.1100   0.9304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0.1073   0.9380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0.1026   0.9464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0.0997   0.9524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0.0962   0.9597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0.0924   0.9673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0.0839   0.9769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0.0777   0.9828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0.0693   0.9870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0.0624   0.9920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0.0541   0.9959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0.0485   0.9988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0.0411   1.0011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0.0343   1.0028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0.0273   1.0065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0.0212   1.0084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0.0168   1.0095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0.0099   1.0114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0.0042   1.0126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-0.0001   1.0124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density profile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17.3 0.0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25.2 1.0</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1928210"/>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intended as a reference for future study</a:t>
            </a:r>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6437112"/>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Work done by </a:t>
            </a:r>
            <a:r>
              <a:rPr lang="en-US" dirty="0" err="1" smtClean="0"/>
              <a:t>Liseth</a:t>
            </a:r>
            <a:r>
              <a:rPr lang="en-US" dirty="0" smtClean="0"/>
              <a:t> (reference not immediately available) shows plumes</a:t>
            </a:r>
            <a:r>
              <a:rPr lang="en-US" baseline="0" dirty="0" smtClean="0"/>
              <a:t> generate current around themselves</a:t>
            </a:r>
            <a:r>
              <a:rPr lang="en-US" dirty="0" smtClean="0"/>
              <a:t>. Here identical single and double plumes of equal </a:t>
            </a:r>
            <a:r>
              <a:rPr lang="en-US" dirty="0" err="1" smtClean="0"/>
              <a:t>densimetric</a:t>
            </a:r>
            <a:r>
              <a:rPr lang="en-US" dirty="0" smtClean="0"/>
              <a:t> Froude are shown in two sets of experiments. It is striking how in pairs the plumes “attract” each other.</a:t>
            </a:r>
          </a:p>
        </p:txBody>
      </p:sp>
      <p:sp>
        <p:nvSpPr>
          <p:cNvPr id="4" name="Slide Number Placeholder 3"/>
          <p:cNvSpPr>
            <a:spLocks noGrp="1"/>
          </p:cNvSpPr>
          <p:nvPr>
            <p:ph type="sldNum" sz="quarter" idx="5"/>
          </p:nvPr>
        </p:nvSpPr>
        <p:spPr/>
        <p:txBody>
          <a:bodyPr/>
          <a:lstStyle/>
          <a:p>
            <a:pPr>
              <a:defRPr/>
            </a:pPr>
            <a:fld id="{FE1E615B-6D32-4D0F-9C9D-D5B1843DE0C1}"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67EF3-9409-4071-AA2B-5EE4DFBA73FB}"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6437112"/>
      </p:ext>
    </p:extLst>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72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567EF3-9409-4071-AA2B-5EE4DFBA73F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l-NL" smtClean="0"/>
              <a:t>EPA Modeling Webinar 22-24 Jan 2013</a:t>
            </a:r>
            <a:endParaRPr lang="en-US"/>
          </a:p>
        </p:txBody>
      </p:sp>
      <p:sp>
        <p:nvSpPr>
          <p:cNvPr id="6" name="Slide Number Placeholder 5"/>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958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l-NL" smtClean="0"/>
              <a:t>EPA Modeling Webinar 22-24 Jan 2013</a:t>
            </a:r>
            <a:endParaRPr lang="en-US"/>
          </a:p>
        </p:txBody>
      </p:sp>
      <p:sp>
        <p:nvSpPr>
          <p:cNvPr id="6" name="Slide Number Placeholder 5"/>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470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l-NL" smtClean="0"/>
              <a:t>EPA Modeling Webinar 22-24 Jan 2013</a:t>
            </a:r>
            <a:endParaRPr lang="en-US"/>
          </a:p>
        </p:txBody>
      </p:sp>
      <p:sp>
        <p:nvSpPr>
          <p:cNvPr id="6" name="Slide Number Placeholder 5"/>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042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l-NL" smtClean="0"/>
              <a:t>EPA Modeling Webinar 22-24 Jan 2013</a:t>
            </a:r>
            <a:endParaRPr lang="en-US"/>
          </a:p>
        </p:txBody>
      </p:sp>
      <p:sp>
        <p:nvSpPr>
          <p:cNvPr id="6" name="Slide Number Placeholder 5"/>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820250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l-NL" smtClean="0"/>
              <a:t>EPA Modeling Webinar 22-24 Jan 2013</a:t>
            </a:r>
            <a:endParaRPr lang="en-US"/>
          </a:p>
        </p:txBody>
      </p:sp>
      <p:sp>
        <p:nvSpPr>
          <p:cNvPr id="6" name="Slide Number Placeholder 5"/>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384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l-NL" smtClean="0"/>
              <a:t>EPA Modeling Webinar 22-24 Jan 2013</a:t>
            </a:r>
            <a:endParaRPr lang="en-US"/>
          </a:p>
        </p:txBody>
      </p:sp>
      <p:sp>
        <p:nvSpPr>
          <p:cNvPr id="7" name="Slide Number Placeholder 6"/>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303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sp>
        <p:nvSpPr>
          <p:cNvPr id="9" name="Slide Number Placeholder 8"/>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094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nl-NL" smtClean="0"/>
              <a:t>EPA Modeling Webinar 22-24 Jan 2013</a:t>
            </a:r>
            <a:endParaRPr lang="en-US"/>
          </a:p>
        </p:txBody>
      </p:sp>
      <p:sp>
        <p:nvSpPr>
          <p:cNvPr id="5" name="Slide Number Placeholder 4"/>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186206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nl-NL" smtClean="0"/>
              <a:t>EPA Modeling Webinar 22-24 Jan 2013</a:t>
            </a:r>
            <a:endParaRPr lang="en-US"/>
          </a:p>
        </p:txBody>
      </p:sp>
      <p:sp>
        <p:nvSpPr>
          <p:cNvPr id="4" name="Slide Number Placeholder 3"/>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678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l-NL" smtClean="0"/>
              <a:t>EPA Modeling Webinar 22-24 Jan 2013</a:t>
            </a:r>
            <a:endParaRPr lang="en-US"/>
          </a:p>
        </p:txBody>
      </p:sp>
      <p:sp>
        <p:nvSpPr>
          <p:cNvPr id="7" name="Slide Number Placeholder 6"/>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623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l-NL" smtClean="0"/>
              <a:t>EPA Modeling Webinar 22-24 Jan 2013</a:t>
            </a:r>
            <a:endParaRPr lang="en-US"/>
          </a:p>
        </p:txBody>
      </p:sp>
      <p:sp>
        <p:nvSpPr>
          <p:cNvPr id="7" name="Slide Number Placeholder 6"/>
          <p:cNvSpPr>
            <a:spLocks noGrp="1"/>
          </p:cNvSpPr>
          <p:nvPr>
            <p:ph type="sldNum" sz="quarter" idx="12"/>
          </p:nvPr>
        </p:nvSpPr>
        <p:spPr/>
        <p:txBody>
          <a:body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67343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smtClean="0"/>
              <a:t>EPA Modeling Webinar 22-24 Jan 2013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F3388-3DB2-4197-9A60-A88D2C490C6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5633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www.epa.gov/ceampubl/swater/vplume/VP-Manual.pdf" TargetMode="External"/><Relationship Id="rId4" Type="http://schemas.openxmlformats.org/officeDocument/2006/relationships/hyperlink" Target="http://www.epa.gov/ceampubl/swater/vplume/index.html" TargetMode="External"/><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5.png"/><Relationship Id="rId5" Type="http://schemas.microsoft.com/office/2007/relationships/media" Target="../media/media1.wmv"/><Relationship Id="rId6" Type="http://schemas.openxmlformats.org/officeDocument/2006/relationships/image" Target="../media/image26.png"/><Relationship Id="rId7" Type="http://schemas.openxmlformats.org/officeDocument/2006/relationships/image" Target="../media/image17.png"/><Relationship Id="rId1" Type="http://schemas.openxmlformats.org/officeDocument/2006/relationships/video" Target="../media/media1.wmv"/><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5.png"/><Relationship Id="rId5" Type="http://schemas.microsoft.com/office/2007/relationships/media" Target="../media/media1.wmv"/><Relationship Id="rId6" Type="http://schemas.openxmlformats.org/officeDocument/2006/relationships/image" Target="../media/image26.png"/><Relationship Id="rId7" Type="http://schemas.openxmlformats.org/officeDocument/2006/relationships/image" Target="../media/image17.png"/><Relationship Id="rId1" Type="http://schemas.openxmlformats.org/officeDocument/2006/relationships/video" Target="../media/media1.wmv"/><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microsoft.com/office/2007/relationships/media" Target="../media/media2.wmv"/><Relationship Id="rId5" Type="http://schemas.openxmlformats.org/officeDocument/2006/relationships/image" Target="../media/image28.png"/><Relationship Id="rId1" Type="http://schemas.openxmlformats.org/officeDocument/2006/relationships/video" Target="../media/media2.wmv"/><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epa.gov/ceampubl/swater/vplume/index.html" TargetMode="External"/><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42.png"/><Relationship Id="rId5" Type="http://schemas.openxmlformats.org/officeDocument/2006/relationships/image" Target="../media/image31.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1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7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7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7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362200"/>
            <a:ext cx="3200401" cy="533400"/>
          </a:xfrm>
        </p:spPr>
        <p:txBody>
          <a:bodyPr>
            <a:normAutofit/>
          </a:bodyPr>
          <a:lstStyle/>
          <a:p>
            <a:r>
              <a:rPr lang="en-US" sz="1800" b="1" dirty="0" smtClean="0">
                <a:solidFill>
                  <a:schemeClr val="tx2">
                    <a:lumMod val="50000"/>
                  </a:schemeClr>
                </a:solidFill>
              </a:rPr>
              <a:t>Abstract</a:t>
            </a:r>
            <a:endParaRPr lang="en-US" sz="2000" dirty="0">
              <a:solidFill>
                <a:schemeClr val="tx2">
                  <a:lumMod val="50000"/>
                </a:schemeClr>
              </a:solidFill>
            </a:endParaRPr>
          </a:p>
        </p:txBody>
      </p:sp>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Introduction to Visual Plumes</a:t>
            </a:r>
            <a:endParaRPr lang="en-US" sz="3200" dirty="0">
              <a:solidFill>
                <a:schemeClr val="tx2"/>
              </a:solidFill>
            </a:endParaRPr>
          </a:p>
        </p:txBody>
      </p:sp>
      <p:sp>
        <p:nvSpPr>
          <p:cNvPr id="4" name="TextBox 3"/>
          <p:cNvSpPr txBox="1"/>
          <p:nvPr/>
        </p:nvSpPr>
        <p:spPr>
          <a:xfrm>
            <a:off x="556161" y="990600"/>
            <a:ext cx="8401338" cy="5816977"/>
          </a:xfrm>
          <a:prstGeom prst="rect">
            <a:avLst/>
          </a:prstGeom>
          <a:solidFill>
            <a:schemeClr val="bg1"/>
          </a:solidFill>
        </p:spPr>
        <p:txBody>
          <a:bodyPr wrap="square" rtlCol="0">
            <a:spAutoFit/>
          </a:bodyPr>
          <a:lstStyle/>
          <a:p>
            <a:pPr algn="ctr"/>
            <a:r>
              <a:rPr lang="en-US" sz="2400" b="1" dirty="0" smtClean="0">
                <a:solidFill>
                  <a:schemeClr val="tx2"/>
                </a:solidFill>
                <a:latin typeface="Times New Roman" pitchFamily="18" charset="0"/>
                <a:cs typeface="Times New Roman" pitchFamily="18" charset="0"/>
              </a:rPr>
              <a:t>Walter E. Frick</a:t>
            </a:r>
          </a:p>
          <a:p>
            <a:pPr algn="ctr"/>
            <a:r>
              <a:rPr lang="en-US" dirty="0" smtClean="0">
                <a:latin typeface="Times New Roman" pitchFamily="18" charset="0"/>
                <a:cs typeface="Times New Roman" pitchFamily="18" charset="0"/>
              </a:rPr>
              <a:t>Visual Plumes Consultants, </a:t>
            </a:r>
          </a:p>
          <a:p>
            <a:pPr algn="ctr"/>
            <a:r>
              <a:rPr lang="en-US" dirty="0" smtClean="0">
                <a:latin typeface="Times New Roman" pitchFamily="18" charset="0"/>
                <a:cs typeface="Times New Roman" pitchFamily="18" charset="0"/>
              </a:rPr>
              <a:t>1541 NW Spring Street, Newport, OR 97365, USA</a:t>
            </a:r>
          </a:p>
          <a:p>
            <a:pPr algn="ctr"/>
            <a:endParaRPr lang="en-US" sz="1400"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Contents and Schedule</a:t>
            </a:r>
            <a:endParaRPr lang="en-US" sz="2000" dirty="0" smtClean="0">
              <a:latin typeface="Times New Roman" pitchFamily="18" charset="0"/>
              <a:cs typeface="Times New Roman" pitchFamily="18" charset="0"/>
            </a:endParaRPr>
          </a:p>
          <a:p>
            <a:pPr marL="342900" indent="-342900">
              <a:buAutoNum type="arabicParenR"/>
            </a:pPr>
            <a:r>
              <a:rPr lang="en-US" sz="2000" b="1" dirty="0" smtClean="0">
                <a:latin typeface="Times New Roman" pitchFamily="18" charset="0"/>
                <a:cs typeface="Times New Roman" pitchFamily="18" charset="0"/>
              </a:rPr>
              <a:t>Purpose and intended audience (Ben Cope and others)</a:t>
            </a:r>
          </a:p>
          <a:p>
            <a:pPr marL="342900" indent="-342900">
              <a:buFontTx/>
              <a:buAutoNum type="arabicParenR"/>
            </a:pPr>
            <a:r>
              <a:rPr lang="en-US" sz="2000" b="1" dirty="0" smtClean="0">
                <a:latin typeface="Times New Roman" pitchFamily="18" charset="0"/>
                <a:cs typeface="Times New Roman" pitchFamily="18" charset="0"/>
              </a:rPr>
              <a:t>Visual Plumes (VP) software </a:t>
            </a:r>
            <a:r>
              <a:rPr lang="en-US" sz="2000" b="1" dirty="0">
                <a:latin typeface="Times New Roman" pitchFamily="18" charset="0"/>
                <a:cs typeface="Times New Roman" pitchFamily="18" charset="0"/>
              </a:rPr>
              <a:t>and systems notes and caveats</a:t>
            </a:r>
          </a:p>
          <a:p>
            <a:pPr marL="342900" indent="-342900">
              <a:buAutoNum type="arabicParenR"/>
            </a:pPr>
            <a:r>
              <a:rPr lang="en-US" sz="2000" b="1" dirty="0" smtClean="0">
                <a:latin typeface="Times New Roman" pitchFamily="18" charset="0"/>
                <a:cs typeface="Times New Roman" pitchFamily="18" charset="0"/>
              </a:rPr>
              <a:t>Theoretical basis, emphasis: the </a:t>
            </a:r>
            <a:r>
              <a:rPr lang="en-US" sz="2000" b="1" dirty="0" err="1" smtClean="0">
                <a:latin typeface="Times New Roman" pitchFamily="18" charset="0"/>
                <a:cs typeface="Times New Roman" pitchFamily="18" charset="0"/>
              </a:rPr>
              <a:t>Lagrangian</a:t>
            </a:r>
            <a:r>
              <a:rPr lang="en-US" sz="2000" b="1" dirty="0" smtClean="0">
                <a:latin typeface="Times New Roman" pitchFamily="18" charset="0"/>
                <a:cs typeface="Times New Roman" pitchFamily="18" charset="0"/>
              </a:rPr>
              <a:t> UM3 model</a:t>
            </a:r>
          </a:p>
          <a:p>
            <a:pPr marL="342900" indent="-342900">
              <a:buAutoNum type="arabicParenR"/>
            </a:pPr>
            <a:r>
              <a:rPr lang="en-US" sz="2000" b="1" dirty="0" smtClean="0">
                <a:latin typeface="Times New Roman" pitchFamily="18" charset="0"/>
                <a:cs typeface="Times New Roman" pitchFamily="18" charset="0"/>
              </a:rPr>
              <a:t>Visual Plumes—familiarization by basic example, the single port plume</a:t>
            </a:r>
          </a:p>
          <a:p>
            <a:pPr marL="342900" indent="-342900">
              <a:buAutoNum type="arabicParenR"/>
            </a:pPr>
            <a:r>
              <a:rPr lang="en-US" sz="2000" b="1" dirty="0" smtClean="0">
                <a:latin typeface="Times New Roman" pitchFamily="18" charset="0"/>
                <a:cs typeface="Times New Roman" pitchFamily="18" charset="0"/>
              </a:rPr>
              <a:t>Break</a:t>
            </a:r>
          </a:p>
          <a:p>
            <a:pPr marL="342900" indent="-342900">
              <a:buAutoNum type="arabicParenR"/>
            </a:pPr>
            <a:r>
              <a:rPr lang="en-US" sz="2000" b="1" dirty="0" smtClean="0">
                <a:latin typeface="Times New Roman" pitchFamily="18" charset="0"/>
                <a:cs typeface="Times New Roman" pitchFamily="18" charset="0"/>
              </a:rPr>
              <a:t>Multi-port diffuser example</a:t>
            </a:r>
          </a:p>
          <a:p>
            <a:pPr marL="342900" indent="-342900">
              <a:buAutoNum type="arabicParenR"/>
            </a:pPr>
            <a:r>
              <a:rPr lang="en-US" sz="2000" b="1" dirty="0" smtClean="0">
                <a:latin typeface="Times New Roman" pitchFamily="18" charset="0"/>
                <a:cs typeface="Times New Roman" pitchFamily="18" charset="0"/>
              </a:rPr>
              <a:t>Special capabilities</a:t>
            </a:r>
          </a:p>
          <a:p>
            <a:pPr lvl="1"/>
            <a:r>
              <a:rPr lang="en-US" sz="2000" b="1" dirty="0">
                <a:latin typeface="Times New Roman" pitchFamily="18" charset="0"/>
                <a:cs typeface="Times New Roman" pitchFamily="18" charset="0"/>
              </a:rPr>
              <a:t>a) transition to far-field dispersion</a:t>
            </a:r>
          </a:p>
          <a:p>
            <a:pPr lvl="1"/>
            <a:r>
              <a:rPr lang="en-US" sz="2000" b="1" dirty="0">
                <a:latin typeface="Times New Roman" pitchFamily="18" charset="0"/>
                <a:cs typeface="Times New Roman" pitchFamily="18" charset="0"/>
              </a:rPr>
              <a:t>b) </a:t>
            </a:r>
            <a:r>
              <a:rPr lang="en-US" sz="2000" b="1" dirty="0" smtClean="0">
                <a:latin typeface="Times New Roman" pitchFamily="18" charset="0"/>
                <a:cs typeface="Times New Roman" pitchFamily="18" charset="0"/>
              </a:rPr>
              <a:t>the shallow water approximation technique</a:t>
            </a:r>
          </a:p>
          <a:p>
            <a:pPr lvl="1"/>
            <a:r>
              <a:rPr lang="en-US" sz="2000" b="1" dirty="0" smtClean="0">
                <a:latin typeface="Times New Roman" pitchFamily="18" charset="0"/>
                <a:cs typeface="Times New Roman" pitchFamily="18" charset="0"/>
              </a:rPr>
              <a:t>c) preparing </a:t>
            </a:r>
            <a:r>
              <a:rPr lang="en-US" sz="2000" b="1" dirty="0">
                <a:latin typeface="Times New Roman" pitchFamily="18" charset="0"/>
                <a:cs typeface="Times New Roman" pitchFamily="18" charset="0"/>
              </a:rPr>
              <a:t>and linking time-series files</a:t>
            </a:r>
          </a:p>
          <a:p>
            <a:pPr lvl="1"/>
            <a:r>
              <a:rPr lang="en-US" sz="2000" b="1" dirty="0" smtClean="0">
                <a:latin typeface="Times New Roman" pitchFamily="18" charset="0"/>
                <a:cs typeface="Times New Roman" pitchFamily="18" charset="0"/>
              </a:rPr>
              <a:t>d) </a:t>
            </a:r>
            <a:r>
              <a:rPr lang="en-US" sz="2000" b="1" dirty="0">
                <a:latin typeface="Times New Roman" pitchFamily="18" charset="0"/>
                <a:cs typeface="Times New Roman" pitchFamily="18" charset="0"/>
              </a:rPr>
              <a:t>background </a:t>
            </a:r>
            <a:r>
              <a:rPr lang="en-US" sz="2000" b="1" dirty="0" smtClean="0">
                <a:latin typeface="Times New Roman" pitchFamily="18" charset="0"/>
                <a:cs typeface="Times New Roman" pitchFamily="18" charset="0"/>
              </a:rPr>
              <a:t>buildup</a:t>
            </a:r>
          </a:p>
          <a:p>
            <a:pPr marL="342900" indent="-342900">
              <a:buAutoNum type="arabicParenR"/>
            </a:pPr>
            <a:r>
              <a:rPr lang="en-US" sz="2000" b="1" dirty="0" smtClean="0">
                <a:latin typeface="Times New Roman" pitchFamily="18" charset="0"/>
                <a:cs typeface="Times New Roman" pitchFamily="18" charset="0"/>
              </a:rPr>
              <a:t>Ramifications</a:t>
            </a:r>
          </a:p>
          <a:p>
            <a:pPr marL="342900" indent="-342900">
              <a:buAutoNum type="arabicParenR"/>
            </a:pPr>
            <a:r>
              <a:rPr lang="en-US" sz="2000" b="1" dirty="0" smtClean="0">
                <a:latin typeface="Times New Roman" pitchFamily="18" charset="0"/>
                <a:cs typeface="Times New Roman" pitchFamily="18" charset="0"/>
              </a:rPr>
              <a:t>Questions</a:t>
            </a:r>
          </a:p>
          <a:p>
            <a:pPr lvl="1"/>
            <a:endParaRPr lang="en-US" b="1" dirty="0" smtClean="0">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08280" y="711200"/>
            <a:ext cx="1333500" cy="12954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924800" y="847725"/>
            <a:ext cx="1009938" cy="1209675"/>
          </a:xfrm>
          <a:prstGeom prst="rect">
            <a:avLst/>
          </a:prstGeom>
        </p:spPr>
      </p:pic>
      <p:sp>
        <p:nvSpPr>
          <p:cNvPr id="8" name="Footer Placeholder 7"/>
          <p:cNvSpPr>
            <a:spLocks noGrp="1"/>
          </p:cNvSpPr>
          <p:nvPr>
            <p:ph type="ftr" sz="quarter" idx="11"/>
          </p:nvPr>
        </p:nvSpPr>
        <p:spPr/>
        <p:txBody>
          <a:bodyPr/>
          <a:lstStyle/>
          <a:p>
            <a:r>
              <a:rPr lang="nl-NL" smtClean="0"/>
              <a:t>EPA Modeling Webinar 22-24 Jan 2013</a:t>
            </a:r>
            <a:endParaRPr lang="en-US"/>
          </a:p>
        </p:txBody>
      </p:sp>
      <p:sp>
        <p:nvSpPr>
          <p:cNvPr id="10" name="TextBox 9"/>
          <p:cNvSpPr txBox="1"/>
          <p:nvPr/>
        </p:nvSpPr>
        <p:spPr>
          <a:xfrm>
            <a:off x="258417" y="6425922"/>
            <a:ext cx="6218583" cy="369332"/>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b="1" dirty="0" smtClean="0">
                <a:latin typeface="Times New Roman" pitchFamily="18" charset="0"/>
                <a:cs typeface="Times New Roman" pitchFamily="18" charset="0"/>
              </a:rPr>
              <a:t>Notes (in the “Click to add notes” </a:t>
            </a:r>
            <a:r>
              <a:rPr lang="en-US" b="1" dirty="0" err="1" smtClean="0">
                <a:latin typeface="Times New Roman" pitchFamily="18" charset="0"/>
                <a:cs typeface="Times New Roman" pitchFamily="18" charset="0"/>
              </a:rPr>
              <a:t>ppt</a:t>
            </a:r>
            <a:r>
              <a:rPr lang="en-US" b="1" dirty="0" smtClean="0">
                <a:latin typeface="Times New Roman" pitchFamily="18" charset="0"/>
                <a:cs typeface="Times New Roman" pitchFamily="18" charset="0"/>
              </a:rPr>
              <a:t> space) give more detail</a:t>
            </a:r>
            <a:endParaRPr lang="en-US" b="1" dirty="0">
              <a:latin typeface="Times New Roman" pitchFamily="18" charset="0"/>
              <a:cs typeface="Times New Roman" pitchFamily="18" charset="0"/>
            </a:endParaRPr>
          </a:p>
        </p:txBody>
      </p:sp>
      <p:grpSp>
        <p:nvGrpSpPr>
          <p:cNvPr id="15" name="Group 14"/>
          <p:cNvGrpSpPr/>
          <p:nvPr/>
        </p:nvGrpSpPr>
        <p:grpSpPr>
          <a:xfrm>
            <a:off x="6589582" y="6425922"/>
            <a:ext cx="2361721" cy="369332"/>
            <a:chOff x="6967108" y="5654397"/>
            <a:chExt cx="2361721" cy="369332"/>
          </a:xfrm>
        </p:grpSpPr>
        <p:sp>
          <p:nvSpPr>
            <p:cNvPr id="12" name="TextBox 11"/>
            <p:cNvSpPr txBox="1"/>
            <p:nvPr/>
          </p:nvSpPr>
          <p:spPr>
            <a:xfrm>
              <a:off x="6967108" y="5654397"/>
              <a:ext cx="2361721" cy="369332"/>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b="1" dirty="0" smtClean="0">
                  <a:latin typeface="Times New Roman" pitchFamily="18" charset="0"/>
                  <a:cs typeface="Times New Roman" pitchFamily="18" charset="0"/>
                </a:rPr>
                <a:t>              = animation</a:t>
              </a:r>
            </a:p>
          </p:txBody>
        </p:sp>
        <p:pic>
          <p:nvPicPr>
            <p:cNvPr id="14" name="Picture 3"/>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086600" y="5654397"/>
              <a:ext cx="614363" cy="338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667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r="26251"/>
          <a:stretch/>
        </p:blipFill>
        <p:spPr bwMode="auto">
          <a:xfrm>
            <a:off x="0" y="0"/>
            <a:ext cx="9144000" cy="698345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Rectangle 2"/>
          <p:cNvSpPr>
            <a:spLocks noGrp="1" noChangeArrowheads="1"/>
          </p:cNvSpPr>
          <p:nvPr>
            <p:ph type="title"/>
          </p:nvPr>
        </p:nvSpPr>
        <p:spPr>
          <a:xfrm>
            <a:off x="121752" y="152400"/>
            <a:ext cx="8869848" cy="762000"/>
          </a:xfrm>
        </p:spPr>
        <p:txBody>
          <a:bodyPr>
            <a:normAutofit/>
          </a:bodyPr>
          <a:lstStyle/>
          <a:p>
            <a:r>
              <a:rPr lang="en-US" b="1" dirty="0" smtClean="0">
                <a:solidFill>
                  <a:schemeClr val="tx2"/>
                </a:solidFill>
              </a:rPr>
              <a:t>The Settings tab</a:t>
            </a:r>
            <a:endParaRPr lang="en-US" b="1" dirty="0">
              <a:solidFill>
                <a:srgbClr val="000099"/>
              </a:solidFill>
            </a:endParaRPr>
          </a:p>
        </p:txBody>
      </p:sp>
      <p:sp>
        <p:nvSpPr>
          <p:cNvPr id="16" name="Oval 15"/>
          <p:cNvSpPr/>
          <p:nvPr/>
        </p:nvSpPr>
        <p:spPr>
          <a:xfrm>
            <a:off x="2910923" y="609600"/>
            <a:ext cx="1661077"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9769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4763"/>
            <a:ext cx="9144000" cy="654834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The Text tab</a:t>
            </a:r>
            <a:endParaRPr lang="en-US" b="1" dirty="0">
              <a:solidFill>
                <a:srgbClr val="000099"/>
              </a:solidFill>
            </a:endParaRP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4" name="Oval 13"/>
          <p:cNvSpPr/>
          <p:nvPr/>
        </p:nvSpPr>
        <p:spPr>
          <a:xfrm>
            <a:off x="3809999" y="640080"/>
            <a:ext cx="1280077" cy="350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261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2233"/>
            <a:ext cx="9144000" cy="692590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The Graphics tab</a:t>
            </a:r>
            <a:endParaRPr lang="en-US" b="1" dirty="0">
              <a:solidFill>
                <a:srgbClr val="000099"/>
              </a:solidFill>
            </a:endParaRP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Oval 15"/>
          <p:cNvSpPr/>
          <p:nvPr/>
        </p:nvSpPr>
        <p:spPr>
          <a:xfrm>
            <a:off x="4419557" y="640080"/>
            <a:ext cx="1280077" cy="350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7826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1" y="-735516"/>
            <a:ext cx="10371171" cy="812691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533400" y="15434"/>
            <a:ext cx="8458200" cy="975166"/>
          </a:xfrm>
        </p:spPr>
        <p:txBody>
          <a:bodyPr>
            <a:normAutofit/>
          </a:bodyPr>
          <a:lstStyle/>
          <a:p>
            <a:r>
              <a:rPr lang="en-US" sz="3600" b="1" dirty="0" smtClean="0">
                <a:solidFill>
                  <a:schemeClr val="tx2"/>
                </a:solidFill>
              </a:rPr>
              <a:t>Example r-click pop-up menu</a:t>
            </a:r>
            <a:endParaRPr lang="en-US" sz="3600" dirty="0">
              <a:solidFill>
                <a:schemeClr val="tx2"/>
              </a:solidFill>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sp>
        <p:nvSpPr>
          <p:cNvPr id="12" name="Rectangle 11"/>
          <p:cNvSpPr/>
          <p:nvPr/>
        </p:nvSpPr>
        <p:spPr>
          <a:xfrm>
            <a:off x="4038600" y="4114800"/>
            <a:ext cx="2476500" cy="1905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749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8" y="15434"/>
            <a:ext cx="8805862" cy="975166"/>
          </a:xfrm>
        </p:spPr>
        <p:txBody>
          <a:bodyPr>
            <a:normAutofit/>
          </a:bodyPr>
          <a:lstStyle/>
          <a:p>
            <a:r>
              <a:rPr lang="en-US" sz="3600" b="1" dirty="0" smtClean="0">
                <a:solidFill>
                  <a:schemeClr val="tx2"/>
                </a:solidFill>
              </a:rPr>
              <a:t>Visual </a:t>
            </a:r>
            <a:r>
              <a:rPr lang="en-US" sz="3600" b="1" dirty="0">
                <a:solidFill>
                  <a:schemeClr val="tx2"/>
                </a:solidFill>
              </a:rPr>
              <a:t>Plumes </a:t>
            </a:r>
            <a:r>
              <a:rPr lang="en-US" sz="3600" b="1" dirty="0" smtClean="0">
                <a:solidFill>
                  <a:schemeClr val="tx2"/>
                </a:solidFill>
              </a:rPr>
              <a:t>Model Suite</a:t>
            </a:r>
            <a:endParaRPr lang="en-US" sz="3600" dirty="0">
              <a:solidFill>
                <a:schemeClr val="tx2"/>
              </a:solidFill>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5738" y="870612"/>
            <a:ext cx="4059754" cy="36251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7" name="Group 6"/>
          <p:cNvGrpSpPr/>
          <p:nvPr/>
        </p:nvGrpSpPr>
        <p:grpSpPr>
          <a:xfrm>
            <a:off x="1023937" y="811572"/>
            <a:ext cx="7964337" cy="1015663"/>
            <a:chOff x="1023937" y="811572"/>
            <a:chExt cx="7964337" cy="1015663"/>
          </a:xfrm>
        </p:grpSpPr>
        <p:sp>
          <p:nvSpPr>
            <p:cNvPr id="4" name="TextBox 3"/>
            <p:cNvSpPr txBox="1"/>
            <p:nvPr/>
          </p:nvSpPr>
          <p:spPr>
            <a:xfrm>
              <a:off x="4254821" y="811572"/>
              <a:ext cx="4733453" cy="1015663"/>
            </a:xfrm>
            <a:prstGeom prst="rect">
              <a:avLst/>
            </a:prstGeom>
            <a:solidFill>
              <a:schemeClr val="bg1"/>
            </a:solidFill>
          </p:spPr>
          <p:txBody>
            <a:bodyPr wrap="square" rtlCol="0">
              <a:spAutoFit/>
            </a:bodyPr>
            <a:lstStyle/>
            <a:p>
              <a:r>
                <a:rPr lang="en-US" sz="2000" b="1" dirty="0" smtClean="0">
                  <a:latin typeface="Times New Roman" pitchFamily="18" charset="0"/>
                  <a:cs typeface="Times New Roman" pitchFamily="18" charset="0"/>
                </a:rPr>
                <a:t>DKHW: Physics-based </a:t>
              </a:r>
              <a:r>
                <a:rPr lang="en-US" sz="2000" b="1" dirty="0" smtClean="0">
                  <a:solidFill>
                    <a:srgbClr val="FF0000"/>
                  </a:solidFill>
                  <a:latin typeface="Times New Roman" pitchFamily="18" charset="0"/>
                  <a:cs typeface="Times New Roman" pitchFamily="18" charset="0"/>
                </a:rPr>
                <a:t>exe</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Eulerian</a:t>
              </a:r>
              <a:r>
                <a:rPr lang="en-US" sz="2000" b="1" dirty="0" smtClean="0">
                  <a:latin typeface="Times New Roman" pitchFamily="18" charset="0"/>
                  <a:cs typeface="Times New Roman" pitchFamily="18" charset="0"/>
                </a:rPr>
                <a:t> numerical formulation, integral flux model.  One or multi-port diffusers.</a:t>
              </a:r>
              <a:endParaRPr lang="en-US" sz="2000" b="1" dirty="0">
                <a:latin typeface="Times New Roman" pitchFamily="18" charset="0"/>
                <a:cs typeface="Times New Roman" pitchFamily="18" charset="0"/>
              </a:endParaRPr>
            </a:p>
          </p:txBody>
        </p:sp>
        <p:sp>
          <p:nvSpPr>
            <p:cNvPr id="13" name="Oval 12"/>
            <p:cNvSpPr/>
            <p:nvPr/>
          </p:nvSpPr>
          <p:spPr>
            <a:xfrm>
              <a:off x="1023937" y="1184283"/>
              <a:ext cx="1001905" cy="498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023937" y="1506635"/>
            <a:ext cx="7964337" cy="1344276"/>
            <a:chOff x="1023937" y="1506635"/>
            <a:chExt cx="7964337" cy="1344276"/>
          </a:xfrm>
        </p:grpSpPr>
        <p:sp>
          <p:nvSpPr>
            <p:cNvPr id="18" name="TextBox 17"/>
            <p:cNvSpPr txBox="1"/>
            <p:nvPr/>
          </p:nvSpPr>
          <p:spPr>
            <a:xfrm>
              <a:off x="4254821" y="1835248"/>
              <a:ext cx="4733453" cy="1015663"/>
            </a:xfrm>
            <a:prstGeom prst="rect">
              <a:avLst/>
            </a:prstGeom>
            <a:solidFill>
              <a:schemeClr val="bg1">
                <a:alpha val="79000"/>
              </a:schemeClr>
            </a:solidFill>
          </p:spPr>
          <p:txBody>
            <a:bodyPr wrap="square" rtlCol="0">
              <a:spAutoFit/>
            </a:bodyPr>
            <a:lstStyle/>
            <a:p>
              <a:r>
                <a:rPr lang="en-US" sz="2000" b="1" dirty="0" smtClean="0">
                  <a:latin typeface="Times New Roman" pitchFamily="18" charset="0"/>
                  <a:cs typeface="Times New Roman" pitchFamily="18" charset="0"/>
                </a:rPr>
                <a:t>NRFIELD: Empirical, dimensional analysis and curves fit to data; </a:t>
              </a:r>
              <a:r>
                <a:rPr lang="en-US" sz="2000" b="1" dirty="0" smtClean="0">
                  <a:solidFill>
                    <a:srgbClr val="FF0000"/>
                  </a:solidFill>
                  <a:latin typeface="Times New Roman" pitchFamily="18" charset="0"/>
                  <a:cs typeface="Times New Roman" pitchFamily="18" charset="0"/>
                </a:rPr>
                <a:t>exe</a:t>
              </a:r>
              <a:r>
                <a:rPr lang="en-US" sz="2000" b="1" dirty="0" smtClean="0">
                  <a:latin typeface="Times New Roman" pitchFamily="18" charset="0"/>
                  <a:cs typeface="Times New Roman" pitchFamily="18" charset="0"/>
                </a:rPr>
                <a:t>.</a:t>
              </a:r>
            </a:p>
            <a:p>
              <a:r>
                <a:rPr lang="en-US" sz="2000" b="1" dirty="0" smtClean="0">
                  <a:latin typeface="Times New Roman" pitchFamily="18" charset="0"/>
                  <a:cs typeface="Times New Roman" pitchFamily="18" charset="0"/>
                </a:rPr>
                <a:t>Based on T-risers, for 4 or more ports.</a:t>
              </a:r>
              <a:endParaRPr lang="en-US" sz="2000" b="1" dirty="0">
                <a:latin typeface="Times New Roman" pitchFamily="18" charset="0"/>
                <a:cs typeface="Times New Roman" pitchFamily="18" charset="0"/>
              </a:endParaRPr>
            </a:p>
          </p:txBody>
        </p:sp>
        <p:sp>
          <p:nvSpPr>
            <p:cNvPr id="19" name="Oval 18"/>
            <p:cNvSpPr/>
            <p:nvPr/>
          </p:nvSpPr>
          <p:spPr>
            <a:xfrm>
              <a:off x="1023937" y="1506635"/>
              <a:ext cx="1001905" cy="360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995362" y="1801174"/>
            <a:ext cx="7992912" cy="2074988"/>
            <a:chOff x="995362" y="1801174"/>
            <a:chExt cx="7992912" cy="2074988"/>
          </a:xfrm>
        </p:grpSpPr>
        <p:sp>
          <p:nvSpPr>
            <p:cNvPr id="23" name="TextBox 22"/>
            <p:cNvSpPr txBox="1"/>
            <p:nvPr/>
          </p:nvSpPr>
          <p:spPr>
            <a:xfrm>
              <a:off x="4254821" y="2860499"/>
              <a:ext cx="4733453" cy="1015663"/>
            </a:xfrm>
            <a:prstGeom prst="rect">
              <a:avLst/>
            </a:prstGeom>
            <a:solidFill>
              <a:schemeClr val="bg1">
                <a:alpha val="79000"/>
              </a:schemeClr>
            </a:solidFill>
          </p:spPr>
          <p:txBody>
            <a:bodyPr wrap="square" rtlCol="0">
              <a:spAutoFit/>
            </a:bodyPr>
            <a:lstStyle/>
            <a:p>
              <a:r>
                <a:rPr lang="en-US" sz="2000" b="1" dirty="0" smtClean="0">
                  <a:latin typeface="Times New Roman" pitchFamily="18" charset="0"/>
                  <a:cs typeface="Times New Roman" pitchFamily="18" charset="0"/>
                </a:rPr>
                <a:t>UM3: Physics-based </a:t>
              </a:r>
              <a:r>
                <a:rPr lang="en-US" sz="2000" b="1" dirty="0" smtClean="0">
                  <a:solidFill>
                    <a:srgbClr val="FF0000"/>
                  </a:solidFill>
                  <a:latin typeface="Times New Roman" pitchFamily="18" charset="0"/>
                  <a:cs typeface="Times New Roman" pitchFamily="18" charset="0"/>
                </a:rPr>
                <a:t>native</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Lagrangian</a:t>
              </a:r>
              <a:r>
                <a:rPr lang="en-US" sz="2000" b="1" dirty="0" smtClean="0">
                  <a:latin typeface="Times New Roman" pitchFamily="18" charset="0"/>
                  <a:cs typeface="Times New Roman" pitchFamily="18" charset="0"/>
                </a:rPr>
                <a:t> numerical formulation, material element model.  One or multi-port diffusers. el</a:t>
              </a:r>
              <a:endParaRPr lang="en-US" sz="2000" b="1" dirty="0">
                <a:latin typeface="Times New Roman" pitchFamily="18" charset="0"/>
                <a:cs typeface="Times New Roman" pitchFamily="18" charset="0"/>
              </a:endParaRPr>
            </a:p>
          </p:txBody>
        </p:sp>
        <p:sp>
          <p:nvSpPr>
            <p:cNvPr id="27" name="Oval 26"/>
            <p:cNvSpPr/>
            <p:nvPr/>
          </p:nvSpPr>
          <p:spPr>
            <a:xfrm>
              <a:off x="995362" y="1801174"/>
              <a:ext cx="1001905" cy="332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1106679" y="2133600"/>
            <a:ext cx="7881595" cy="2450447"/>
            <a:chOff x="1106679" y="2133600"/>
            <a:chExt cx="7881595" cy="2450447"/>
          </a:xfrm>
        </p:grpSpPr>
        <p:sp>
          <p:nvSpPr>
            <p:cNvPr id="24" name="TextBox 23"/>
            <p:cNvSpPr txBox="1"/>
            <p:nvPr/>
          </p:nvSpPr>
          <p:spPr>
            <a:xfrm>
              <a:off x="4254821" y="3876161"/>
              <a:ext cx="4733453" cy="707886"/>
            </a:xfrm>
            <a:prstGeom prst="rect">
              <a:avLst/>
            </a:prstGeom>
            <a:solidFill>
              <a:schemeClr val="bg1">
                <a:alpha val="79000"/>
              </a:schemeClr>
            </a:solidFill>
          </p:spPr>
          <p:txBody>
            <a:bodyPr wrap="square" rtlCol="0">
              <a:spAutoFit/>
            </a:bodyPr>
            <a:lstStyle/>
            <a:p>
              <a:r>
                <a:rPr lang="en-US" sz="2000" b="1" dirty="0" smtClean="0">
                  <a:latin typeface="Times New Roman" pitchFamily="18" charset="0"/>
                  <a:cs typeface="Times New Roman" pitchFamily="18" charset="0"/>
                </a:rPr>
                <a:t>PDS: </a:t>
              </a:r>
              <a:r>
                <a:rPr lang="en-US" sz="2000" b="1" dirty="0" err="1" smtClean="0">
                  <a:latin typeface="Times New Roman" pitchFamily="18" charset="0"/>
                  <a:cs typeface="Times New Roman" pitchFamily="18" charset="0"/>
                </a:rPr>
                <a:t>Eulerian</a:t>
              </a:r>
              <a:r>
                <a:rPr lang="en-US" sz="2000" b="1" dirty="0" smtClean="0">
                  <a:latin typeface="Times New Roman" pitchFamily="18" charset="0"/>
                  <a:cs typeface="Times New Roman" pitchFamily="18" charset="0"/>
                </a:rPr>
                <a:t> integral flux surface plume model; </a:t>
              </a:r>
              <a:r>
                <a:rPr lang="en-US" sz="2000" b="1" dirty="0" smtClean="0">
                  <a:solidFill>
                    <a:srgbClr val="FF0000"/>
                  </a:solidFill>
                  <a:latin typeface="Times New Roman" pitchFamily="18" charset="0"/>
                  <a:cs typeface="Times New Roman" pitchFamily="18" charset="0"/>
                </a:rPr>
                <a:t>exe</a:t>
              </a:r>
              <a:r>
                <a:rPr lang="en-US" sz="2000" b="1" dirty="0" smtClean="0">
                  <a:latin typeface="Times New Roman" pitchFamily="18" charset="0"/>
                  <a:cs typeface="Times New Roman" pitchFamily="18" charset="0"/>
                </a:rPr>
                <a:t>. Buoyant discharges</a:t>
              </a:r>
              <a:endParaRPr lang="en-US" sz="2000" b="1" dirty="0">
                <a:latin typeface="Times New Roman" pitchFamily="18" charset="0"/>
                <a:cs typeface="Times New Roman" pitchFamily="18" charset="0"/>
              </a:endParaRPr>
            </a:p>
          </p:txBody>
        </p:sp>
        <p:sp>
          <p:nvSpPr>
            <p:cNvPr id="28" name="Oval 27"/>
            <p:cNvSpPr/>
            <p:nvPr/>
          </p:nvSpPr>
          <p:spPr>
            <a:xfrm>
              <a:off x="1106679" y="2133600"/>
              <a:ext cx="1788921" cy="209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184658" y="2343080"/>
            <a:ext cx="7959342" cy="3256630"/>
            <a:chOff x="1184658" y="2343080"/>
            <a:chExt cx="7959342" cy="3256630"/>
          </a:xfrm>
        </p:grpSpPr>
        <p:sp>
          <p:nvSpPr>
            <p:cNvPr id="25" name="TextBox 24"/>
            <p:cNvSpPr txBox="1"/>
            <p:nvPr/>
          </p:nvSpPr>
          <p:spPr>
            <a:xfrm>
              <a:off x="1184658" y="4584047"/>
              <a:ext cx="7959342" cy="1015663"/>
            </a:xfrm>
            <a:prstGeom prst="rect">
              <a:avLst/>
            </a:prstGeom>
            <a:solidFill>
              <a:schemeClr val="bg1">
                <a:alpha val="79000"/>
              </a:schemeClr>
            </a:solidFill>
          </p:spPr>
          <p:txBody>
            <a:bodyPr wrap="square" rtlCol="0">
              <a:spAutoFit/>
            </a:bodyPr>
            <a:lstStyle/>
            <a:p>
              <a:r>
                <a:rPr lang="en-US" sz="2000" b="1" dirty="0" smtClean="0">
                  <a:latin typeface="Times New Roman" pitchFamily="18" charset="0"/>
                  <a:cs typeface="Times New Roman" pitchFamily="18" charset="0"/>
                </a:rPr>
                <a:t>DOS Plumes: predecessor of Visual Plumes, runs RSB (pre-NRFIELD) and UM (Updated Merge model; pre-UM3). </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Features auto cell-fill: displays similarity parameters, length scales, </a:t>
              </a:r>
              <a:r>
                <a:rPr lang="en-US" sz="2000" b="1" dirty="0" err="1" smtClean="0">
                  <a:latin typeface="Times New Roman" pitchFamily="18" charset="0"/>
                  <a:cs typeface="Times New Roman" pitchFamily="18" charset="0"/>
                </a:rPr>
                <a:t>cormix</a:t>
              </a:r>
              <a:r>
                <a:rPr lang="en-US" sz="2000" b="1" dirty="0" smtClean="0">
                  <a:latin typeface="Times New Roman" pitchFamily="18" charset="0"/>
                  <a:cs typeface="Times New Roman" pitchFamily="18" charset="0"/>
                </a:rPr>
                <a:t> classes.</a:t>
              </a:r>
            </a:p>
          </p:txBody>
        </p:sp>
        <p:sp>
          <p:nvSpPr>
            <p:cNvPr id="29" name="Oval 28"/>
            <p:cNvSpPr/>
            <p:nvPr/>
          </p:nvSpPr>
          <p:spPr>
            <a:xfrm>
              <a:off x="1184658" y="2343080"/>
              <a:ext cx="1001905" cy="3401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14796" y="2590799"/>
            <a:ext cx="8448203" cy="3382186"/>
            <a:chOff x="314796" y="2590799"/>
            <a:chExt cx="8448203" cy="3382186"/>
          </a:xfrm>
        </p:grpSpPr>
        <p:sp>
          <p:nvSpPr>
            <p:cNvPr id="26" name="TextBox 25"/>
            <p:cNvSpPr txBox="1"/>
            <p:nvPr/>
          </p:nvSpPr>
          <p:spPr>
            <a:xfrm>
              <a:off x="314796" y="5572875"/>
              <a:ext cx="8448203" cy="400110"/>
            </a:xfrm>
            <a:prstGeom prst="rect">
              <a:avLst/>
            </a:prstGeom>
            <a:solidFill>
              <a:schemeClr val="bg1">
                <a:alpha val="79000"/>
              </a:schemeClr>
            </a:solidFill>
          </p:spPr>
          <p:txBody>
            <a:bodyPr wrap="square" rtlCol="0">
              <a:spAutoFit/>
            </a:bodyPr>
            <a:lstStyle/>
            <a:p>
              <a:r>
                <a:rPr lang="en-US" sz="2000" b="1" dirty="0" err="1" smtClean="0">
                  <a:latin typeface="Times New Roman" pitchFamily="18" charset="0"/>
                  <a:cs typeface="Times New Roman" pitchFamily="18" charset="0"/>
                </a:rPr>
                <a:t>Dreamware</a:t>
              </a:r>
              <a:r>
                <a:rPr lang="en-US" sz="2000" b="1" dirty="0" smtClean="0">
                  <a:latin typeface="Times New Roman" pitchFamily="18" charset="0"/>
                  <a:cs typeface="Times New Roman" pitchFamily="18" charset="0"/>
                </a:rPr>
                <a:t> prototype depicts wire-mesh graphics, like UM3, vector based.</a:t>
              </a:r>
            </a:p>
          </p:txBody>
        </p:sp>
        <p:sp>
          <p:nvSpPr>
            <p:cNvPr id="30" name="Oval 29"/>
            <p:cNvSpPr/>
            <p:nvPr/>
          </p:nvSpPr>
          <p:spPr>
            <a:xfrm>
              <a:off x="1129288" y="2590799"/>
              <a:ext cx="1766312" cy="394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255032" y="6010514"/>
            <a:ext cx="8703728" cy="400110"/>
          </a:xfrm>
          <a:prstGeom prst="rect">
            <a:avLst/>
          </a:prstGeom>
          <a:solidFill>
            <a:schemeClr val="accent5">
              <a:lumMod val="20000"/>
              <a:lumOff val="80000"/>
              <a:alpha val="79000"/>
            </a:schemeClr>
          </a:solidFill>
          <a:ln w="19050">
            <a:solidFill>
              <a:srgbClr val="FF0000"/>
            </a:solidFill>
          </a:ln>
        </p:spPr>
        <p:txBody>
          <a:bodyPr wrap="square" rtlCol="0">
            <a:spAutoFit/>
          </a:bodyPr>
          <a:lstStyle/>
          <a:p>
            <a:r>
              <a:rPr lang="en-US" sz="2000" b="1" dirty="0" smtClean="0">
                <a:latin typeface="Times New Roman" pitchFamily="18" charset="0"/>
                <a:cs typeface="Times New Roman" pitchFamily="18" charset="0"/>
              </a:rPr>
              <a:t>All but PDS link to the Brooks far-field algorithm, far-field dispersion model.</a:t>
            </a:r>
          </a:p>
        </p:txBody>
      </p:sp>
      <p:pic>
        <p:nvPicPr>
          <p:cNvPr id="31"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7" name="TextBox 36"/>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864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600" b="1" dirty="0" smtClean="0">
                <a:solidFill>
                  <a:schemeClr val="tx2"/>
                </a:solidFill>
              </a:rPr>
              <a:t>More to come</a:t>
            </a:r>
            <a:endParaRPr lang="en-US" sz="3600" dirty="0">
              <a:solidFill>
                <a:schemeClr val="tx2"/>
              </a:solidFill>
            </a:endParaRPr>
          </a:p>
        </p:txBody>
      </p:sp>
      <p:sp>
        <p:nvSpPr>
          <p:cNvPr id="4" name="TextBox 3"/>
          <p:cNvSpPr txBox="1"/>
          <p:nvPr/>
        </p:nvSpPr>
        <p:spPr>
          <a:xfrm>
            <a:off x="154449" y="990600"/>
            <a:ext cx="8713758" cy="769441"/>
          </a:xfrm>
          <a:prstGeom prst="rect">
            <a:avLst/>
          </a:prstGeom>
          <a:solidFill>
            <a:schemeClr val="bg1"/>
          </a:solidFill>
        </p:spPr>
        <p:txBody>
          <a:bodyPr wrap="square" rtlCol="0">
            <a:spAutoFit/>
          </a:bodyPr>
          <a:lstStyle/>
          <a:p>
            <a:r>
              <a:rPr lang="en-US" sz="2200" b="1" dirty="0" smtClean="0">
                <a:latin typeface="Times New Roman" pitchFamily="18" charset="0"/>
                <a:cs typeface="Times New Roman" pitchFamily="18" charset="0"/>
              </a:rPr>
              <a:t>There is more to follow on empirical, hydrodynamic fluid dynamic codes, empirical, </a:t>
            </a:r>
            <a:r>
              <a:rPr lang="en-US" sz="2200" b="1" dirty="0" err="1" smtClean="0">
                <a:latin typeface="Times New Roman" pitchFamily="18" charset="0"/>
                <a:cs typeface="Times New Roman" pitchFamily="18" charset="0"/>
              </a:rPr>
              <a:t>Eulerian</a:t>
            </a:r>
            <a:r>
              <a:rPr lang="en-US" sz="2200" b="1" dirty="0" smtClean="0">
                <a:latin typeface="Times New Roman" pitchFamily="18" charset="0"/>
                <a:cs typeface="Times New Roman" pitchFamily="18" charset="0"/>
              </a:rPr>
              <a:t> integral flux and </a:t>
            </a:r>
            <a:r>
              <a:rPr lang="en-US" sz="2200" b="1" dirty="0" err="1" smtClean="0">
                <a:latin typeface="Times New Roman" pitchFamily="18" charset="0"/>
                <a:cs typeface="Times New Roman" pitchFamily="18" charset="0"/>
              </a:rPr>
              <a:t>Lagrangian</a:t>
            </a:r>
            <a:r>
              <a:rPr lang="en-US" sz="2200" b="1" dirty="0" smtClean="0">
                <a:latin typeface="Times New Roman" pitchFamily="18" charset="0"/>
                <a:cs typeface="Times New Roman" pitchFamily="18" charset="0"/>
              </a:rPr>
              <a:t> plume models.</a:t>
            </a:r>
            <a:endParaRPr lang="en-US" sz="2200" b="1" dirty="0">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sp>
        <p:nvSpPr>
          <p:cNvPr id="9" name="TextBox 8"/>
          <p:cNvSpPr txBox="1"/>
          <p:nvPr/>
        </p:nvSpPr>
        <p:spPr>
          <a:xfrm>
            <a:off x="395290" y="5791200"/>
            <a:ext cx="8472917" cy="430887"/>
          </a:xfrm>
          <a:prstGeom prst="rect">
            <a:avLst/>
          </a:prstGeom>
          <a:solidFill>
            <a:schemeClr val="bg1"/>
          </a:solidFill>
          <a:ln w="19050">
            <a:solidFill>
              <a:schemeClr val="accent1"/>
            </a:solidFill>
          </a:ln>
        </p:spPr>
        <p:txBody>
          <a:bodyPr wrap="square" rtlCol="0">
            <a:spAutoFit/>
          </a:bodyPr>
          <a:lstStyle/>
          <a:p>
            <a:pPr algn="ctr"/>
            <a:r>
              <a:rPr lang="en-US" sz="2200" b="1" dirty="0" smtClean="0">
                <a:latin typeface="Times New Roman" pitchFamily="18" charset="0"/>
                <a:cs typeface="Times New Roman" pitchFamily="18" charset="0"/>
              </a:rPr>
              <a:t>VP is public domain software </a:t>
            </a:r>
          </a:p>
        </p:txBody>
      </p:sp>
      <p:sp>
        <p:nvSpPr>
          <p:cNvPr id="10" name="TextBox 9"/>
          <p:cNvSpPr txBox="1"/>
          <p:nvPr/>
        </p:nvSpPr>
        <p:spPr>
          <a:xfrm>
            <a:off x="154449" y="2100858"/>
            <a:ext cx="8713758" cy="2831544"/>
          </a:xfrm>
          <a:prstGeom prst="rect">
            <a:avLst/>
          </a:prstGeom>
          <a:solidFill>
            <a:schemeClr val="bg1"/>
          </a:solidFill>
        </p:spPr>
        <p:txBody>
          <a:bodyPr wrap="square" rtlCol="0">
            <a:spAutoFit/>
          </a:bodyPr>
          <a:lstStyle/>
          <a:p>
            <a:r>
              <a:rPr lang="en-US" sz="2200" b="1" dirty="0" smtClean="0">
                <a:latin typeface="Times New Roman" pitchFamily="18" charset="0"/>
                <a:cs typeface="Times New Roman" pitchFamily="18" charset="0"/>
              </a:rPr>
              <a:t>  explain</a:t>
            </a:r>
          </a:p>
          <a:p>
            <a:r>
              <a:rPr lang="en-US" sz="2200" b="1" dirty="0">
                <a:latin typeface="Times New Roman" pitchFamily="18" charset="0"/>
                <a:cs typeface="Times New Roman" pitchFamily="18" charset="0"/>
              </a:rPr>
              <a:t> </a:t>
            </a:r>
            <a:r>
              <a:rPr lang="en-US" sz="2200" b="1" dirty="0" smtClean="0">
                <a:latin typeface="Times New Roman" pitchFamily="18" charset="0"/>
                <a:cs typeface="Times New Roman" pitchFamily="18" charset="0"/>
              </a:rPr>
              <a:t> illustrate</a:t>
            </a:r>
          </a:p>
          <a:p>
            <a:r>
              <a:rPr lang="en-US" sz="2200" b="1" dirty="0" smtClean="0">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demystify</a:t>
            </a:r>
            <a:r>
              <a:rPr lang="en-US" sz="2200" b="1" dirty="0" smtClean="0">
                <a:latin typeface="Times New Roman" pitchFamily="18" charset="0"/>
                <a:cs typeface="Times New Roman" pitchFamily="18" charset="0"/>
              </a:rPr>
              <a:t>“ </a:t>
            </a:r>
          </a:p>
          <a:p>
            <a:r>
              <a:rPr lang="en-US" sz="2200" b="1" dirty="0" smtClean="0">
                <a:latin typeface="Times New Roman" pitchFamily="18" charset="0"/>
                <a:cs typeface="Times New Roman" pitchFamily="18" charset="0"/>
              </a:rPr>
              <a:t>  touch on basic principles of physics</a:t>
            </a:r>
          </a:p>
          <a:p>
            <a:r>
              <a:rPr lang="en-US" sz="2200" b="1" dirty="0">
                <a:latin typeface="Times New Roman" pitchFamily="18" charset="0"/>
                <a:cs typeface="Times New Roman" pitchFamily="18" charset="0"/>
              </a:rPr>
              <a:t> </a:t>
            </a:r>
            <a:r>
              <a:rPr lang="en-US" sz="2200" b="1" dirty="0" smtClean="0">
                <a:latin typeface="Times New Roman" pitchFamily="18" charset="0"/>
                <a:cs typeface="Times New Roman" pitchFamily="18" charset="0"/>
              </a:rPr>
              <a:t> mathematical formulations</a:t>
            </a:r>
          </a:p>
          <a:p>
            <a:r>
              <a:rPr lang="en-US" sz="2200" b="1" dirty="0">
                <a:latin typeface="Times New Roman" pitchFamily="18" charset="0"/>
                <a:cs typeface="Times New Roman" pitchFamily="18" charset="0"/>
              </a:rPr>
              <a:t> </a:t>
            </a:r>
            <a:r>
              <a:rPr lang="en-US" sz="2200" b="1" dirty="0" smtClean="0">
                <a:latin typeface="Times New Roman" pitchFamily="18" charset="0"/>
                <a:cs typeface="Times New Roman" pitchFamily="18" charset="0"/>
              </a:rPr>
              <a:t> modeling assumptions </a:t>
            </a:r>
          </a:p>
          <a:p>
            <a:r>
              <a:rPr lang="en-US" sz="2200" b="1" dirty="0">
                <a:latin typeface="Times New Roman" pitchFamily="18" charset="0"/>
                <a:cs typeface="Times New Roman" pitchFamily="18" charset="0"/>
              </a:rPr>
              <a:t> </a:t>
            </a:r>
            <a:r>
              <a:rPr lang="en-US" sz="2200" b="1" dirty="0" smtClean="0">
                <a:latin typeface="Times New Roman" pitchFamily="18" charset="0"/>
                <a:cs typeface="Times New Roman" pitchFamily="18" charset="0"/>
              </a:rPr>
              <a:t> UM3 examples (built into Visual Plumes--not an external application)</a:t>
            </a:r>
          </a:p>
          <a:p>
            <a:r>
              <a:rPr lang="en-US" sz="2200" b="1" dirty="0" smtClean="0">
                <a:latin typeface="Times New Roman" pitchFamily="18" charset="0"/>
                <a:cs typeface="Times New Roman" pitchFamily="18" charset="0"/>
              </a:rPr>
              <a:t>  examples chosen for simplicity, generality, and teaching potential  </a:t>
            </a:r>
            <a:endParaRPr lang="en-US" sz="2200" b="1" dirty="0">
              <a:latin typeface="Times New Roman" pitchFamily="18" charset="0"/>
              <a:cs typeface="Times New Roman" pitchFamily="18" charset="0"/>
            </a:endParaRPr>
          </a:p>
        </p:txBody>
      </p:sp>
      <p:pic>
        <p:nvPicPr>
          <p:cNvPr id="11"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477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600" b="1" dirty="0" smtClean="0">
                <a:solidFill>
                  <a:schemeClr val="tx2"/>
                </a:solidFill>
              </a:rPr>
              <a:t>Mixing Zone analysis</a:t>
            </a:r>
            <a:endParaRPr lang="en-US" sz="3600" dirty="0">
              <a:solidFill>
                <a:schemeClr val="tx2"/>
              </a:solidFill>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11"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5" name="Group 4"/>
          <p:cNvGrpSpPr/>
          <p:nvPr/>
        </p:nvGrpSpPr>
        <p:grpSpPr>
          <a:xfrm>
            <a:off x="2058089" y="1143000"/>
            <a:ext cx="5040011" cy="4201537"/>
            <a:chOff x="2209800" y="1889700"/>
            <a:chExt cx="5040011" cy="4201537"/>
          </a:xfrm>
        </p:grpSpPr>
        <p:sp>
          <p:nvSpPr>
            <p:cNvPr id="3" name="Oval 2"/>
            <p:cNvSpPr/>
            <p:nvPr/>
          </p:nvSpPr>
          <p:spPr>
            <a:xfrm>
              <a:off x="3276600" y="2342138"/>
              <a:ext cx="2209800" cy="2057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200" y="3350776"/>
              <a:ext cx="2209800" cy="2057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48100" y="3396496"/>
              <a:ext cx="2209800" cy="2057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09800" y="1889700"/>
              <a:ext cx="4343400" cy="4201537"/>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12177" y="2853507"/>
              <a:ext cx="1393223" cy="523220"/>
            </a:xfrm>
            <a:prstGeom prst="rect">
              <a:avLst/>
            </a:prstGeom>
            <a:solidFill>
              <a:schemeClr val="bg1">
                <a:alpha val="0"/>
              </a:schemeClr>
            </a:solidFill>
          </p:spPr>
          <p:txBody>
            <a:bodyPr wrap="square" rtlCol="0">
              <a:spAutoFit/>
            </a:bodyPr>
            <a:lstStyle/>
            <a:p>
              <a:pPr algn="ctr"/>
              <a:r>
                <a:rPr lang="en-US" sz="2800" b="1" dirty="0" smtClean="0">
                  <a:latin typeface="Times New Roman" pitchFamily="18" charset="0"/>
                  <a:cs typeface="Times New Roman" pitchFamily="18" charset="0"/>
                </a:rPr>
                <a:t>Client</a:t>
              </a:r>
            </a:p>
          </p:txBody>
        </p:sp>
        <p:sp>
          <p:nvSpPr>
            <p:cNvPr id="16" name="TextBox 15"/>
            <p:cNvSpPr txBox="1"/>
            <p:nvPr/>
          </p:nvSpPr>
          <p:spPr>
            <a:xfrm>
              <a:off x="5856588" y="2737348"/>
              <a:ext cx="1393223" cy="523220"/>
            </a:xfrm>
            <a:prstGeom prst="rect">
              <a:avLst/>
            </a:prstGeom>
            <a:solidFill>
              <a:schemeClr val="bg1">
                <a:alpha val="0"/>
              </a:schemeClr>
            </a:solidFill>
          </p:spPr>
          <p:txBody>
            <a:bodyPr wrap="square" rtlCol="0">
              <a:spAutoFit/>
            </a:bodyPr>
            <a:lstStyle/>
            <a:p>
              <a:pPr algn="ctr"/>
              <a:r>
                <a:rPr lang="en-US" sz="2800" b="1" dirty="0" smtClean="0">
                  <a:latin typeface="Times New Roman" pitchFamily="18" charset="0"/>
                  <a:cs typeface="Times New Roman" pitchFamily="18" charset="0"/>
                </a:rPr>
                <a:t>World</a:t>
              </a:r>
            </a:p>
          </p:txBody>
        </p:sp>
        <p:sp>
          <p:nvSpPr>
            <p:cNvPr id="17" name="TextBox 16"/>
            <p:cNvSpPr txBox="1"/>
            <p:nvPr/>
          </p:nvSpPr>
          <p:spPr>
            <a:xfrm>
              <a:off x="2579988" y="4379476"/>
              <a:ext cx="1393223" cy="523220"/>
            </a:xfrm>
            <a:prstGeom prst="rect">
              <a:avLst/>
            </a:prstGeom>
            <a:solidFill>
              <a:schemeClr val="bg1">
                <a:alpha val="0"/>
              </a:schemeClr>
            </a:solidFill>
          </p:spPr>
          <p:txBody>
            <a:bodyPr wrap="square" rtlCol="0">
              <a:spAutoFit/>
            </a:bodyPr>
            <a:lstStyle/>
            <a:p>
              <a:pPr algn="ctr"/>
              <a:r>
                <a:rPr lang="en-US" sz="2800" b="1" dirty="0" smtClean="0">
                  <a:latin typeface="Times New Roman" pitchFamily="18" charset="0"/>
                  <a:cs typeface="Times New Roman" pitchFamily="18" charset="0"/>
                </a:rPr>
                <a:t>User</a:t>
              </a:r>
            </a:p>
          </p:txBody>
        </p:sp>
        <p:sp>
          <p:nvSpPr>
            <p:cNvPr id="18" name="TextBox 17"/>
            <p:cNvSpPr txBox="1"/>
            <p:nvPr/>
          </p:nvSpPr>
          <p:spPr>
            <a:xfrm>
              <a:off x="4495112" y="4163586"/>
              <a:ext cx="1787220" cy="1384995"/>
            </a:xfrm>
            <a:prstGeom prst="rect">
              <a:avLst/>
            </a:prstGeom>
            <a:solidFill>
              <a:schemeClr val="bg1">
                <a:alpha val="0"/>
              </a:schemeClr>
            </a:solidFill>
          </p:spPr>
          <p:txBody>
            <a:bodyPr wrap="square" rtlCol="0">
              <a:spAutoFit/>
            </a:bodyPr>
            <a:lstStyle/>
            <a:p>
              <a:pPr algn="ctr"/>
              <a:r>
                <a:rPr lang="en-US" sz="2800" b="1" dirty="0" smtClean="0">
                  <a:latin typeface="Times New Roman" pitchFamily="18" charset="0"/>
                  <a:cs typeface="Times New Roman" pitchFamily="18" charset="0"/>
                </a:rPr>
                <a:t>VP:</a:t>
              </a:r>
            </a:p>
            <a:p>
              <a:pPr algn="ctr"/>
              <a:r>
                <a:rPr lang="en-US" sz="2800" b="1" dirty="0" err="1" smtClean="0">
                  <a:latin typeface="Times New Roman" pitchFamily="18" charset="0"/>
                  <a:cs typeface="Times New Roman" pitchFamily="18" charset="0"/>
                </a:rPr>
                <a:t>dkh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nfd</a:t>
              </a:r>
              <a:r>
                <a:rPr lang="en-US" sz="2800" b="1" dirty="0" smtClean="0">
                  <a:latin typeface="Times New Roman" pitchFamily="18" charset="0"/>
                  <a:cs typeface="Times New Roman" pitchFamily="18" charset="0"/>
                </a:rPr>
                <a:t>, um3…</a:t>
              </a:r>
            </a:p>
          </p:txBody>
        </p:sp>
      </p:grpSp>
      <p:sp>
        <p:nvSpPr>
          <p:cNvPr id="7" name="Oval Callout 6"/>
          <p:cNvSpPr/>
          <p:nvPr/>
        </p:nvSpPr>
        <p:spPr>
          <a:xfrm>
            <a:off x="6843449" y="1081445"/>
            <a:ext cx="1934957" cy="1279368"/>
          </a:xfrm>
          <a:prstGeom prst="wedgeEllipseCallout">
            <a:avLst>
              <a:gd name="adj1" fmla="val -57685"/>
              <a:gd name="adj2" fmla="val 34943"/>
            </a:avLst>
          </a:prstGeom>
          <a:solidFill>
            <a:schemeClr val="accent5">
              <a:lumMod val="20000"/>
              <a:lumOff val="8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What’s the answer?</a:t>
            </a:r>
            <a:endParaRPr lang="en-US" sz="2400" b="1" dirty="0">
              <a:solidFill>
                <a:srgbClr val="FF0000"/>
              </a:solidFill>
            </a:endParaRPr>
          </a:p>
        </p:txBody>
      </p:sp>
      <p:sp>
        <p:nvSpPr>
          <p:cNvPr id="19" name="Oval Callout 18"/>
          <p:cNvSpPr/>
          <p:nvPr/>
        </p:nvSpPr>
        <p:spPr>
          <a:xfrm>
            <a:off x="1189932" y="1143000"/>
            <a:ext cx="1934957" cy="1279368"/>
          </a:xfrm>
          <a:prstGeom prst="wedgeEllipseCallout">
            <a:avLst>
              <a:gd name="adj1" fmla="val 80148"/>
              <a:gd name="adj2" fmla="val 44473"/>
            </a:avLst>
          </a:prstGeom>
          <a:solidFill>
            <a:schemeClr val="accent5">
              <a:lumMod val="20000"/>
              <a:lumOff val="8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What’s the answer?</a:t>
            </a:r>
            <a:endParaRPr lang="en-US" sz="2400" b="1" dirty="0">
              <a:solidFill>
                <a:srgbClr val="FF0000"/>
              </a:solidFill>
            </a:endParaRPr>
          </a:p>
        </p:txBody>
      </p:sp>
      <p:sp>
        <p:nvSpPr>
          <p:cNvPr id="20" name="Oval Callout 19"/>
          <p:cNvSpPr/>
          <p:nvPr/>
        </p:nvSpPr>
        <p:spPr>
          <a:xfrm>
            <a:off x="656532" y="2777202"/>
            <a:ext cx="1934957" cy="1279368"/>
          </a:xfrm>
          <a:prstGeom prst="wedgeEllipseCallout">
            <a:avLst>
              <a:gd name="adj1" fmla="val 59670"/>
              <a:gd name="adj2" fmla="val 33752"/>
            </a:avLst>
          </a:prstGeom>
          <a:solidFill>
            <a:schemeClr val="accent5">
              <a:lumMod val="20000"/>
              <a:lumOff val="8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What’s the answer?</a:t>
            </a:r>
            <a:endParaRPr lang="en-US" sz="2400" b="1" dirty="0">
              <a:solidFill>
                <a:srgbClr val="FF0000"/>
              </a:solidFill>
            </a:endParaRPr>
          </a:p>
        </p:txBody>
      </p:sp>
      <p:sp>
        <p:nvSpPr>
          <p:cNvPr id="21" name="TextBox 20"/>
          <p:cNvSpPr txBox="1"/>
          <p:nvPr/>
        </p:nvSpPr>
        <p:spPr>
          <a:xfrm>
            <a:off x="152400" y="5404545"/>
            <a:ext cx="8839200" cy="1077218"/>
          </a:xfrm>
          <a:prstGeom prst="rect">
            <a:avLst/>
          </a:prstGeom>
          <a:solidFill>
            <a:schemeClr val="bg1"/>
          </a:solidFill>
        </p:spPr>
        <p:txBody>
          <a:bodyPr wrap="square" rtlCol="0">
            <a:spAutoFit/>
          </a:bodyPr>
          <a:lstStyle/>
          <a:p>
            <a:pPr algn="ctr"/>
            <a:r>
              <a:rPr lang="en-US" sz="3200" b="1" dirty="0" smtClean="0">
                <a:latin typeface="Times New Roman" pitchFamily="18" charset="0"/>
                <a:cs typeface="Times New Roman" pitchFamily="18" charset="0"/>
              </a:rPr>
              <a:t>Answers, yes, but no one knows it all (otherwise there’d one). MZ analysis is a partnership</a:t>
            </a:r>
          </a:p>
        </p:txBody>
      </p:sp>
      <p:sp>
        <p:nvSpPr>
          <p:cNvPr id="22" name="Oval Callout 21"/>
          <p:cNvSpPr/>
          <p:nvPr/>
        </p:nvSpPr>
        <p:spPr>
          <a:xfrm>
            <a:off x="6130621" y="3243768"/>
            <a:ext cx="2260570" cy="1463428"/>
          </a:xfrm>
          <a:prstGeom prst="wedgeEllipseCallout">
            <a:avLst>
              <a:gd name="adj1" fmla="val -70060"/>
              <a:gd name="adj2" fmla="val -17163"/>
            </a:avLst>
          </a:prstGeom>
          <a:solidFill>
            <a:schemeClr val="accent5">
              <a:lumMod val="20000"/>
              <a:lumOff val="8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Here are THREE </a:t>
            </a:r>
          </a:p>
          <a:p>
            <a:pPr algn="ctr"/>
            <a:r>
              <a:rPr lang="en-US" sz="2800" b="1" dirty="0" smtClean="0">
                <a:solidFill>
                  <a:srgbClr val="FF0000"/>
                </a:solidFill>
              </a:rPr>
              <a:t>3-)</a:t>
            </a:r>
            <a:endParaRPr lang="en-US" sz="2800" b="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982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600" b="1" dirty="0" smtClean="0">
                <a:solidFill>
                  <a:schemeClr val="tx2"/>
                </a:solidFill>
              </a:rPr>
              <a:t>The problem/model universe</a:t>
            </a:r>
            <a:endParaRPr lang="en-US" sz="3600" dirty="0">
              <a:solidFill>
                <a:schemeClr val="tx2"/>
              </a:solidFill>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sp>
        <p:nvSpPr>
          <p:cNvPr id="9" name="TextBox 8"/>
          <p:cNvSpPr txBox="1"/>
          <p:nvPr/>
        </p:nvSpPr>
        <p:spPr>
          <a:xfrm>
            <a:off x="0" y="5105400"/>
            <a:ext cx="9144000" cy="1569660"/>
          </a:xfrm>
          <a:prstGeom prst="rect">
            <a:avLst/>
          </a:prstGeom>
          <a:solidFill>
            <a:schemeClr val="accent5">
              <a:lumMod val="20000"/>
              <a:lumOff val="80000"/>
              <a:alpha val="61000"/>
            </a:schemeClr>
          </a:solidFill>
        </p:spPr>
        <p:txBody>
          <a:bodyPr wrap="square" rtlCol="0">
            <a:spAutoFit/>
          </a:bodyPr>
          <a:lstStyle/>
          <a:p>
            <a:pPr algn="ctr"/>
            <a:r>
              <a:rPr lang="en-US" sz="3200" b="1" dirty="0" smtClean="0">
                <a:latin typeface="Times New Roman" pitchFamily="18" charset="0"/>
                <a:cs typeface="Times New Roman" pitchFamily="18" charset="0"/>
              </a:rPr>
              <a:t>VP is public domain software</a:t>
            </a:r>
          </a:p>
          <a:p>
            <a:pPr algn="ctr"/>
            <a:r>
              <a:rPr lang="en-US" sz="3200" b="1" dirty="0" smtClean="0">
                <a:latin typeface="Times New Roman" pitchFamily="18" charset="0"/>
                <a:cs typeface="Times New Roman" pitchFamily="18" charset="0"/>
              </a:rPr>
              <a:t>Everyone can be on the same page</a:t>
            </a:r>
          </a:p>
          <a:p>
            <a:pPr algn="ctr"/>
            <a:r>
              <a:rPr lang="en-US" sz="3200" b="1" dirty="0" smtClean="0">
                <a:latin typeface="Times New Roman" pitchFamily="18" charset="0"/>
                <a:cs typeface="Times New Roman" pitchFamily="18" charset="0"/>
              </a:rPr>
              <a:t>Facilitates inter-model comparison &amp; competition </a:t>
            </a:r>
          </a:p>
        </p:txBody>
      </p:sp>
      <p:sp>
        <p:nvSpPr>
          <p:cNvPr id="10" name="TextBox 9"/>
          <p:cNvSpPr txBox="1"/>
          <p:nvPr/>
        </p:nvSpPr>
        <p:spPr>
          <a:xfrm>
            <a:off x="231599" y="812482"/>
            <a:ext cx="8713758" cy="584775"/>
          </a:xfrm>
          <a:prstGeom prst="rect">
            <a:avLst/>
          </a:prstGeom>
          <a:solidFill>
            <a:schemeClr val="bg1"/>
          </a:solidFill>
        </p:spPr>
        <p:txBody>
          <a:bodyPr wrap="square" rtlCol="0">
            <a:spAutoFit/>
          </a:bodyPr>
          <a:lstStyle/>
          <a:p>
            <a:pPr algn="ctr"/>
            <a:r>
              <a:rPr lang="en-US" sz="32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Whom to believe, </a:t>
            </a:r>
            <a:r>
              <a:rPr lang="en-US" sz="2800" b="1" i="1" dirty="0" smtClean="0">
                <a:latin typeface="Times New Roman" pitchFamily="18" charset="0"/>
                <a:cs typeface="Times New Roman" pitchFamily="18" charset="0"/>
              </a:rPr>
              <a:t>best</a:t>
            </a:r>
            <a:r>
              <a:rPr lang="en-US" sz="2800" b="1" dirty="0" smtClean="0">
                <a:latin typeface="Times New Roman" pitchFamily="18" charset="0"/>
                <a:cs typeface="Times New Roman" pitchFamily="18" charset="0"/>
              </a:rPr>
              <a:t>? How feasible?</a:t>
            </a:r>
          </a:p>
        </p:txBody>
      </p:sp>
      <p:pic>
        <p:nvPicPr>
          <p:cNvPr id="11"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5" name="Group 4"/>
          <p:cNvGrpSpPr/>
          <p:nvPr/>
        </p:nvGrpSpPr>
        <p:grpSpPr>
          <a:xfrm>
            <a:off x="2367248" y="1397257"/>
            <a:ext cx="4442460" cy="4201537"/>
            <a:chOff x="2209800" y="1889700"/>
            <a:chExt cx="4442460" cy="4201537"/>
          </a:xfrm>
        </p:grpSpPr>
        <p:sp>
          <p:nvSpPr>
            <p:cNvPr id="3" name="Oval 2"/>
            <p:cNvSpPr/>
            <p:nvPr/>
          </p:nvSpPr>
          <p:spPr>
            <a:xfrm>
              <a:off x="3276600" y="2342138"/>
              <a:ext cx="2209800" cy="2057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200" y="3350776"/>
              <a:ext cx="2209800" cy="2057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48100" y="3396496"/>
              <a:ext cx="2209800" cy="2057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09800" y="1889700"/>
              <a:ext cx="4343400" cy="4201537"/>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05200" y="2853507"/>
              <a:ext cx="1981199" cy="523220"/>
            </a:xfrm>
            <a:prstGeom prst="rect">
              <a:avLst/>
            </a:prstGeom>
            <a:solidFill>
              <a:schemeClr val="bg1">
                <a:alpha val="0"/>
              </a:schemeClr>
            </a:solidFill>
          </p:spPr>
          <p:txBody>
            <a:bodyPr wrap="square" rtlCol="0">
              <a:spAutoFit/>
            </a:bodyPr>
            <a:lstStyle/>
            <a:p>
              <a:pPr algn="ctr"/>
              <a:r>
                <a:rPr lang="en-US" sz="2800" b="1" dirty="0" err="1" smtClean="0">
                  <a:latin typeface="Times New Roman" pitchFamily="18" charset="0"/>
                  <a:cs typeface="Times New Roman" pitchFamily="18" charset="0"/>
                </a:rPr>
                <a:t>Visjet</a:t>
              </a:r>
              <a:r>
                <a:rPr lang="en-US" sz="2800" b="1" dirty="0" smtClean="0">
                  <a:latin typeface="Times New Roman" pitchFamily="18" charset="0"/>
                  <a:cs typeface="Times New Roman" pitchFamily="18" charset="0"/>
                </a:rPr>
                <a:t>…</a:t>
              </a:r>
            </a:p>
          </p:txBody>
        </p:sp>
        <p:sp>
          <p:nvSpPr>
            <p:cNvPr id="16" name="TextBox 15"/>
            <p:cNvSpPr txBox="1"/>
            <p:nvPr/>
          </p:nvSpPr>
          <p:spPr>
            <a:xfrm>
              <a:off x="5259037" y="3089166"/>
              <a:ext cx="1393223" cy="523220"/>
            </a:xfrm>
            <a:prstGeom prst="rect">
              <a:avLst/>
            </a:prstGeom>
            <a:solidFill>
              <a:schemeClr val="bg1">
                <a:alpha val="0"/>
              </a:schemeClr>
            </a:solidFill>
          </p:spPr>
          <p:txBody>
            <a:bodyPr wrap="square" rtlCol="0">
              <a:spAutoFit/>
            </a:bodyPr>
            <a:lstStyle/>
            <a:p>
              <a:pPr algn="ctr"/>
              <a:r>
                <a:rPr lang="en-US" sz="2800" b="1" dirty="0" smtClean="0">
                  <a:latin typeface="Times New Roman" pitchFamily="18" charset="0"/>
                  <a:cs typeface="Times New Roman" pitchFamily="18" charset="0"/>
                </a:rPr>
                <a:t>TOE</a:t>
              </a:r>
            </a:p>
          </p:txBody>
        </p:sp>
        <p:sp>
          <p:nvSpPr>
            <p:cNvPr id="17" name="TextBox 16"/>
            <p:cNvSpPr txBox="1"/>
            <p:nvPr/>
          </p:nvSpPr>
          <p:spPr>
            <a:xfrm>
              <a:off x="2579988" y="4379476"/>
              <a:ext cx="1393223" cy="523220"/>
            </a:xfrm>
            <a:prstGeom prst="rect">
              <a:avLst/>
            </a:prstGeom>
            <a:solidFill>
              <a:schemeClr val="bg1">
                <a:alpha val="0"/>
              </a:schemeClr>
            </a:solidFill>
          </p:spPr>
          <p:txBody>
            <a:bodyPr wrap="square" rtlCol="0">
              <a:spAutoFit/>
            </a:bodyPr>
            <a:lstStyle/>
            <a:p>
              <a:pPr algn="ctr"/>
              <a:r>
                <a:rPr lang="en-US" sz="2800" b="1" dirty="0" err="1" smtClean="0">
                  <a:latin typeface="Times New Roman" pitchFamily="18" charset="0"/>
                  <a:cs typeface="Times New Roman" pitchFamily="18" charset="0"/>
                </a:rPr>
                <a:t>Cormix</a:t>
              </a:r>
              <a:endParaRPr lang="en-US" sz="2800" b="1" dirty="0" smtClean="0">
                <a:latin typeface="Times New Roman" pitchFamily="18" charset="0"/>
                <a:cs typeface="Times New Roman" pitchFamily="18" charset="0"/>
              </a:endParaRPr>
            </a:p>
          </p:txBody>
        </p:sp>
        <p:sp>
          <p:nvSpPr>
            <p:cNvPr id="18" name="TextBox 17"/>
            <p:cNvSpPr txBox="1"/>
            <p:nvPr/>
          </p:nvSpPr>
          <p:spPr>
            <a:xfrm>
              <a:off x="4820268" y="4163586"/>
              <a:ext cx="1580532" cy="523220"/>
            </a:xfrm>
            <a:prstGeom prst="rect">
              <a:avLst/>
            </a:prstGeom>
            <a:solidFill>
              <a:schemeClr val="bg1">
                <a:alpha val="0"/>
              </a:schemeClr>
            </a:solidFill>
          </p:spPr>
          <p:txBody>
            <a:bodyPr wrap="square" rtlCol="0">
              <a:spAutoFit/>
            </a:bodyPr>
            <a:lstStyle/>
            <a:p>
              <a:pPr algn="ctr"/>
              <a:r>
                <a:rPr lang="en-US" sz="2800" b="1" dirty="0" smtClean="0">
                  <a:latin typeface="Times New Roman" pitchFamily="18" charset="0"/>
                  <a:cs typeface="Times New Roman" pitchFamily="18" charset="0"/>
                </a:rPr>
                <a:t>VP</a:t>
              </a:r>
            </a:p>
          </p:txBody>
        </p:sp>
      </p:grpSp>
      <p:sp>
        <p:nvSpPr>
          <p:cNvPr id="24" name="Rounded Rectangular Callout 23"/>
          <p:cNvSpPr/>
          <p:nvPr/>
        </p:nvSpPr>
        <p:spPr>
          <a:xfrm>
            <a:off x="309848" y="2248733"/>
            <a:ext cx="1823752" cy="871210"/>
          </a:xfrm>
          <a:prstGeom prst="wedgeRoundRectCallout">
            <a:avLst>
              <a:gd name="adj1" fmla="val 22254"/>
              <a:gd name="adj2" fmla="val 35897"/>
              <a:gd name="adj3" fmla="val 16667"/>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lumMod val="50000"/>
                  </a:schemeClr>
                </a:solidFill>
                <a:latin typeface="Times New Roman" pitchFamily="18" charset="0"/>
              </a:rPr>
              <a:t>Problem domain</a:t>
            </a:r>
          </a:p>
        </p:txBody>
      </p:sp>
      <p:cxnSp>
        <p:nvCxnSpPr>
          <p:cNvPr id="20" name="Straight Arrow Connector 19"/>
          <p:cNvCxnSpPr/>
          <p:nvPr/>
        </p:nvCxnSpPr>
        <p:spPr>
          <a:xfrm flipV="1">
            <a:off x="1905000" y="2361064"/>
            <a:ext cx="832436" cy="261610"/>
          </a:xfrm>
          <a:prstGeom prst="straightConnector1">
            <a:avLst/>
          </a:prstGeom>
          <a:ln w="31750">
            <a:solidFill>
              <a:schemeClr val="tx2">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022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Mixing effluent in environment—basic science</a:t>
            </a:r>
            <a:endParaRPr lang="en-US" sz="3200" dirty="0">
              <a:solidFill>
                <a:schemeClr val="tx2"/>
              </a:solidFill>
            </a:endParaRPr>
          </a:p>
        </p:txBody>
      </p:sp>
      <p:sp>
        <p:nvSpPr>
          <p:cNvPr id="4" name="TextBox 3"/>
          <p:cNvSpPr txBox="1"/>
          <p:nvPr/>
        </p:nvSpPr>
        <p:spPr>
          <a:xfrm>
            <a:off x="463828" y="990600"/>
            <a:ext cx="8047812" cy="4832092"/>
          </a:xfrm>
          <a:prstGeom prst="rect">
            <a:avLst/>
          </a:prstGeom>
          <a:solidFill>
            <a:schemeClr val="bg1"/>
          </a:solidFill>
          <a:ln w="50800">
            <a:solidFill>
              <a:schemeClr val="accent1">
                <a:shade val="50000"/>
              </a:schemeClr>
            </a:solidFill>
          </a:ln>
        </p:spPr>
        <p:txBody>
          <a:bodyPr wrap="square" rtlCol="0">
            <a:spAutoFit/>
          </a:bodyPr>
          <a:lstStyle/>
          <a:p>
            <a:r>
              <a:rPr lang="en-US" sz="2800" b="1" dirty="0" smtClean="0">
                <a:latin typeface="Times New Roman" pitchFamily="18" charset="0"/>
                <a:cs typeface="Times New Roman" pitchFamily="18" charset="0"/>
              </a:rPr>
              <a:t>Before illustrating by example:</a:t>
            </a:r>
          </a:p>
          <a:p>
            <a:pPr algn="ctr"/>
            <a:r>
              <a:rPr lang="en-US" sz="2800" b="1" dirty="0" smtClean="0">
                <a:latin typeface="Times New Roman" pitchFamily="18" charset="0"/>
                <a:cs typeface="Times New Roman" pitchFamily="18" charset="0"/>
              </a:rPr>
              <a:t>Let us take a brief tour of  plume</a:t>
            </a:r>
          </a:p>
          <a:p>
            <a:pPr algn="ctr"/>
            <a:r>
              <a:rPr lang="en-US" sz="2800" b="1" dirty="0" smtClean="0">
                <a:latin typeface="Times New Roman" pitchFamily="18" charset="0"/>
                <a:cs typeface="Times New Roman" pitchFamily="18" charset="0"/>
              </a:rPr>
              <a:t>problem, physics, and prediction</a:t>
            </a:r>
            <a:endParaRPr lang="en-US" sz="2800" b="1" dirty="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Touch on:</a:t>
            </a:r>
          </a:p>
          <a:p>
            <a:pPr algn="ctr"/>
            <a:r>
              <a:rPr lang="en-US" sz="2800" b="1" dirty="0" smtClean="0">
                <a:latin typeface="Times New Roman" pitchFamily="18" charset="0"/>
                <a:cs typeface="Times New Roman" pitchFamily="18" charset="0"/>
              </a:rPr>
              <a:t>capabilities </a:t>
            </a:r>
          </a:p>
          <a:p>
            <a:pPr algn="ctr"/>
            <a:r>
              <a:rPr lang="en-US" sz="2800" b="1" dirty="0" smtClean="0">
                <a:latin typeface="Times New Roman" pitchFamily="18" charset="0"/>
                <a:cs typeface="Times New Roman" pitchFamily="18" charset="0"/>
              </a:rPr>
              <a:t>limitations </a:t>
            </a:r>
          </a:p>
          <a:p>
            <a:pPr algn="ctr"/>
            <a:r>
              <a:rPr lang="en-US" sz="2800" b="1" dirty="0" smtClean="0">
                <a:latin typeface="Times New Roman" pitchFamily="18" charset="0"/>
                <a:cs typeface="Times New Roman" pitchFamily="18" charset="0"/>
              </a:rPr>
              <a:t>pitfalls </a:t>
            </a:r>
          </a:p>
          <a:p>
            <a:pPr algn="ctr"/>
            <a:r>
              <a:rPr lang="en-US" sz="2800" b="1" dirty="0" smtClean="0">
                <a:latin typeface="Times New Roman" pitchFamily="18" charset="0"/>
                <a:cs typeface="Times New Roman" pitchFamily="18" charset="0"/>
              </a:rPr>
              <a:t>mystery and ambiguity</a:t>
            </a:r>
          </a:p>
          <a:p>
            <a:r>
              <a:rPr lang="en-US" sz="2800" b="1" dirty="0" smtClean="0">
                <a:latin typeface="Times New Roman" pitchFamily="18" charset="0"/>
                <a:cs typeface="Times New Roman" pitchFamily="18" charset="0"/>
              </a:rPr>
              <a:t>And end with promise:</a:t>
            </a:r>
          </a:p>
          <a:p>
            <a:pPr algn="ctr"/>
            <a:r>
              <a:rPr lang="en-US" sz="2800" b="1" dirty="0" smtClean="0">
                <a:latin typeface="Times New Roman" pitchFamily="18" charset="0"/>
                <a:cs typeface="Times New Roman" pitchFamily="18" charset="0"/>
              </a:rPr>
              <a:t>A bonus rule</a:t>
            </a:r>
          </a:p>
          <a:p>
            <a:pPr algn="ctr"/>
            <a:r>
              <a:rPr lang="en-US" sz="2800" b="1" dirty="0" smtClean="0">
                <a:latin typeface="Times New Roman" pitchFamily="18" charset="0"/>
                <a:cs typeface="Times New Roman" pitchFamily="18" charset="0"/>
              </a:rPr>
              <a:t>Reason for optimism and confidence</a:t>
            </a: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sp>
        <p:nvSpPr>
          <p:cNvPr id="7" name="TextBox 6"/>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006671" y="5486400"/>
            <a:ext cx="1009938" cy="12096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6230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20282" y="-1143000"/>
            <a:ext cx="11778569" cy="8833927"/>
          </a:xfrm>
          <a:prstGeom prst="rect">
            <a:avLst/>
          </a:prstGeom>
        </p:spPr>
      </p:pic>
      <p:sp>
        <p:nvSpPr>
          <p:cNvPr id="6" name="Subtitle 2"/>
          <p:cNvSpPr txBox="1">
            <a:spLocks/>
          </p:cNvSpPr>
          <p:nvPr/>
        </p:nvSpPr>
        <p:spPr>
          <a:xfrm>
            <a:off x="5181601" y="5732929"/>
            <a:ext cx="1676399" cy="333935"/>
          </a:xfrm>
          <a:prstGeom prst="rect">
            <a:avLst/>
          </a:prstGeom>
          <a:solidFill>
            <a:srgbClr val="FFFF00">
              <a:alpha val="43000"/>
            </a:srgbClr>
          </a:solidFill>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tx2">
                    <a:lumMod val="50000"/>
                  </a:schemeClr>
                </a:solidFill>
              </a:rPr>
              <a:t>o</a:t>
            </a:r>
            <a:r>
              <a:rPr lang="en-US" sz="1800" b="1" dirty="0" smtClean="0">
                <a:solidFill>
                  <a:schemeClr val="tx2">
                    <a:lumMod val="50000"/>
                  </a:schemeClr>
                </a:solidFill>
              </a:rPr>
              <a:t>ther plumes</a:t>
            </a:r>
          </a:p>
        </p:txBody>
      </p:sp>
      <p:cxnSp>
        <p:nvCxnSpPr>
          <p:cNvPr id="7" name="Straight Arrow Connector 6"/>
          <p:cNvCxnSpPr/>
          <p:nvPr/>
        </p:nvCxnSpPr>
        <p:spPr>
          <a:xfrm flipV="1">
            <a:off x="5878782" y="5105400"/>
            <a:ext cx="0" cy="593882"/>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1" y="315436"/>
            <a:ext cx="9158287" cy="1143000"/>
          </a:xfrm>
        </p:spPr>
        <p:txBody>
          <a:bodyPr>
            <a:normAutofit fontScale="90000"/>
          </a:bodyPr>
          <a:lstStyle/>
          <a:p>
            <a:r>
              <a:rPr lang="en-US" b="1" dirty="0" smtClean="0">
                <a:solidFill>
                  <a:schemeClr val="tx2">
                    <a:lumMod val="50000"/>
                  </a:schemeClr>
                </a:solidFill>
              </a:rPr>
              <a:t>Conceptual model in a snapshot:</a:t>
            </a:r>
            <a:br>
              <a:rPr lang="en-US" b="1" dirty="0" smtClean="0">
                <a:solidFill>
                  <a:schemeClr val="tx2">
                    <a:lumMod val="50000"/>
                  </a:schemeClr>
                </a:solidFill>
              </a:rPr>
            </a:br>
            <a:r>
              <a:rPr lang="en-US" b="1" dirty="0" smtClean="0">
                <a:solidFill>
                  <a:schemeClr val="tx2">
                    <a:lumMod val="50000"/>
                  </a:schemeClr>
                </a:solidFill>
              </a:rPr>
              <a:t>it’s air but, by similarity, it could be water</a:t>
            </a:r>
            <a:endParaRPr lang="en-US" b="1" dirty="0">
              <a:solidFill>
                <a:schemeClr val="tx2">
                  <a:lumMod val="50000"/>
                </a:schemeClr>
              </a:solidFill>
            </a:endParaRPr>
          </a:p>
        </p:txBody>
      </p:sp>
      <p:sp>
        <p:nvSpPr>
          <p:cNvPr id="18" name="Subtitle 2"/>
          <p:cNvSpPr txBox="1">
            <a:spLocks/>
          </p:cNvSpPr>
          <p:nvPr/>
        </p:nvSpPr>
        <p:spPr>
          <a:xfrm>
            <a:off x="228600" y="2317104"/>
            <a:ext cx="2812969" cy="2831812"/>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smtClean="0">
                <a:solidFill>
                  <a:schemeClr val="tx2">
                    <a:lumMod val="50000"/>
                  </a:schemeClr>
                </a:solidFill>
              </a:rPr>
              <a:t>Some questions:</a:t>
            </a:r>
          </a:p>
          <a:p>
            <a:r>
              <a:rPr lang="en-US" sz="1800" b="1" dirty="0" smtClean="0">
                <a:solidFill>
                  <a:schemeClr val="tx2">
                    <a:lumMod val="50000"/>
                  </a:schemeClr>
                </a:solidFill>
              </a:rPr>
              <a:t>Current?</a:t>
            </a:r>
          </a:p>
          <a:p>
            <a:r>
              <a:rPr lang="en-US" sz="1800" b="1" dirty="0" smtClean="0">
                <a:solidFill>
                  <a:schemeClr val="tx2">
                    <a:lumMod val="50000"/>
                  </a:schemeClr>
                </a:solidFill>
              </a:rPr>
              <a:t>Steady?</a:t>
            </a:r>
          </a:p>
          <a:p>
            <a:r>
              <a:rPr lang="en-US" sz="1800" b="1" dirty="0" smtClean="0">
                <a:solidFill>
                  <a:schemeClr val="tx2">
                    <a:lumMod val="50000"/>
                  </a:schemeClr>
                </a:solidFill>
              </a:rPr>
              <a:t>Cross-section round?</a:t>
            </a:r>
          </a:p>
          <a:p>
            <a:r>
              <a:rPr lang="en-US" sz="1800" b="1" dirty="0" smtClean="0">
                <a:solidFill>
                  <a:schemeClr val="tx2">
                    <a:lumMod val="50000"/>
                  </a:schemeClr>
                </a:solidFill>
              </a:rPr>
              <a:t>Jet or plume?</a:t>
            </a:r>
          </a:p>
          <a:p>
            <a:r>
              <a:rPr lang="en-US" sz="1800" b="1" dirty="0" smtClean="0">
                <a:solidFill>
                  <a:schemeClr val="tx2">
                    <a:lumMod val="50000"/>
                  </a:schemeClr>
                </a:solidFill>
              </a:rPr>
              <a:t>Phase changes?</a:t>
            </a:r>
          </a:p>
          <a:p>
            <a:r>
              <a:rPr lang="en-US" sz="1800" b="1" dirty="0" smtClean="0">
                <a:solidFill>
                  <a:schemeClr val="tx2">
                    <a:lumMod val="50000"/>
                  </a:schemeClr>
                </a:solidFill>
              </a:rPr>
              <a:t>Ambient stratification?</a:t>
            </a:r>
          </a:p>
          <a:p>
            <a:r>
              <a:rPr lang="en-US" sz="1800" b="1" dirty="0" smtClean="0">
                <a:solidFill>
                  <a:schemeClr val="tx2">
                    <a:lumMod val="50000"/>
                  </a:schemeClr>
                </a:solidFill>
              </a:rPr>
              <a:t>Dimension imply dilution?</a:t>
            </a:r>
            <a:endParaRPr lang="en-US" sz="2000" dirty="0">
              <a:solidFill>
                <a:schemeClr val="tx2">
                  <a:lumMod val="50000"/>
                </a:schemeClr>
              </a:solidFill>
            </a:endParaRPr>
          </a:p>
        </p:txBody>
      </p:sp>
      <p:cxnSp>
        <p:nvCxnSpPr>
          <p:cNvPr id="21" name="Straight Arrow Connector 20"/>
          <p:cNvCxnSpPr/>
          <p:nvPr/>
        </p:nvCxnSpPr>
        <p:spPr>
          <a:xfrm flipV="1">
            <a:off x="4267200" y="3619500"/>
            <a:ext cx="1295400" cy="1143000"/>
          </a:xfrm>
          <a:prstGeom prst="straightConnector1">
            <a:avLst/>
          </a:prstGeom>
          <a:ln w="63500">
            <a:solidFill>
              <a:schemeClr val="tx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010400" y="6066864"/>
            <a:ext cx="1752600" cy="333936"/>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858000" y="6233832"/>
            <a:ext cx="381001" cy="547968"/>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nl-NL" dirty="0" smtClean="0"/>
              <a:t>EPA Modeling Webinar 22-24 Jan 2013</a:t>
            </a:r>
            <a:endParaRPr lang="en-US" dirty="0"/>
          </a:p>
        </p:txBody>
      </p:sp>
      <p:sp>
        <p:nvSpPr>
          <p:cNvPr id="11" name="Subtitle 2"/>
          <p:cNvSpPr txBox="1">
            <a:spLocks/>
          </p:cNvSpPr>
          <p:nvPr/>
        </p:nvSpPr>
        <p:spPr>
          <a:xfrm>
            <a:off x="3581401" y="4912745"/>
            <a:ext cx="1143000" cy="345055"/>
          </a:xfrm>
          <a:prstGeom prst="rect">
            <a:avLst/>
          </a:prstGeom>
          <a:solidFill>
            <a:srgbClr val="FFFF00">
              <a:alpha val="90000"/>
            </a:srgbClr>
          </a:solidFill>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tx2">
                    <a:lumMod val="50000"/>
                  </a:schemeClr>
                </a:solidFill>
              </a:rPr>
              <a:t>p</a:t>
            </a:r>
            <a:r>
              <a:rPr lang="en-US" sz="1800" b="1" dirty="0" smtClean="0">
                <a:solidFill>
                  <a:schemeClr val="tx2">
                    <a:lumMod val="50000"/>
                  </a:schemeClr>
                </a:solidFill>
              </a:rPr>
              <a:t>lume</a:t>
            </a:r>
            <a:endParaRPr lang="en-US" sz="2000" dirty="0">
              <a:solidFill>
                <a:schemeClr val="tx2">
                  <a:lumMod val="50000"/>
                </a:schemeClr>
              </a:solidFill>
            </a:endParaRPr>
          </a:p>
        </p:txBody>
      </p:sp>
      <p:cxnSp>
        <p:nvCxnSpPr>
          <p:cNvPr id="13" name="Straight Arrow Connector 12"/>
          <p:cNvCxnSpPr/>
          <p:nvPr/>
        </p:nvCxnSpPr>
        <p:spPr>
          <a:xfrm flipH="1">
            <a:off x="533400" y="6066864"/>
            <a:ext cx="1447800" cy="440952"/>
          </a:xfrm>
          <a:prstGeom prst="straightConnector1">
            <a:avLst/>
          </a:prstGeom>
          <a:ln w="635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Subtitle 2"/>
          <p:cNvSpPr txBox="1">
            <a:spLocks/>
          </p:cNvSpPr>
          <p:nvPr/>
        </p:nvSpPr>
        <p:spPr>
          <a:xfrm>
            <a:off x="2133601" y="5641486"/>
            <a:ext cx="1447800" cy="592346"/>
          </a:xfrm>
          <a:prstGeom prst="rect">
            <a:avLst/>
          </a:prstGeom>
          <a:solidFill>
            <a:srgbClr val="FFFF00">
              <a:alpha val="90000"/>
            </a:srgbClr>
          </a:solidFill>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smtClean="0">
                <a:solidFill>
                  <a:schemeClr val="tx2">
                    <a:lumMod val="50000"/>
                  </a:schemeClr>
                </a:solidFill>
              </a:rPr>
              <a:t>Receptor (somewhere)</a:t>
            </a:r>
            <a:endParaRPr lang="en-US" sz="2000" dirty="0">
              <a:solidFill>
                <a:schemeClr val="tx2">
                  <a:lumMod val="50000"/>
                </a:schemeClr>
              </a:solidFill>
            </a:endParaRPr>
          </a:p>
        </p:txBody>
      </p:sp>
      <p:cxnSp>
        <p:nvCxnSpPr>
          <p:cNvPr id="25" name="Straight Arrow Connector 24"/>
          <p:cNvCxnSpPr/>
          <p:nvPr/>
        </p:nvCxnSpPr>
        <p:spPr>
          <a:xfrm flipH="1">
            <a:off x="7880797" y="4348673"/>
            <a:ext cx="381001" cy="1122872"/>
          </a:xfrm>
          <a:prstGeom prst="straightConnector1">
            <a:avLst/>
          </a:prstGeom>
          <a:ln w="63500">
            <a:solidFill>
              <a:schemeClr val="tx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Subtitle 2"/>
          <p:cNvSpPr txBox="1">
            <a:spLocks/>
          </p:cNvSpPr>
          <p:nvPr/>
        </p:nvSpPr>
        <p:spPr>
          <a:xfrm>
            <a:off x="7461697" y="3820545"/>
            <a:ext cx="1143000" cy="370455"/>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smtClean="0">
                <a:solidFill>
                  <a:schemeClr val="tx2">
                    <a:lumMod val="50000"/>
                  </a:schemeClr>
                </a:solidFill>
              </a:rPr>
              <a:t>source</a:t>
            </a:r>
            <a:endParaRPr lang="en-US" sz="2000" dirty="0">
              <a:solidFill>
                <a:schemeClr val="tx2">
                  <a:lumMod val="50000"/>
                </a:schemeClr>
              </a:solidFill>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174865" y="1"/>
            <a:ext cx="969135" cy="533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600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8" grpId="0" animBg="1"/>
      <p:bldP spid="3" grpId="0"/>
      <p:bldP spid="11" grpId="0" animBg="1"/>
      <p:bldP spid="14" grpId="0" animBg="1"/>
      <p:bldP spid="26"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a:solidFill>
                  <a:schemeClr val="tx2"/>
                </a:solidFill>
              </a:rPr>
              <a:t>Software and systems notes and caveats</a:t>
            </a:r>
          </a:p>
        </p:txBody>
      </p:sp>
      <p:sp>
        <p:nvSpPr>
          <p:cNvPr id="4" name="TextBox 3"/>
          <p:cNvSpPr txBox="1"/>
          <p:nvPr/>
        </p:nvSpPr>
        <p:spPr>
          <a:xfrm>
            <a:off x="304800" y="990600"/>
            <a:ext cx="8652699" cy="1477328"/>
          </a:xfrm>
          <a:prstGeom prst="rect">
            <a:avLst/>
          </a:prstGeom>
          <a:solidFill>
            <a:schemeClr val="bg1"/>
          </a:solidFill>
        </p:spPr>
        <p:txBody>
          <a:bodyPr wrap="square" rtlCol="0">
            <a:spAutoFit/>
          </a:bodyPr>
          <a:lstStyle/>
          <a:p>
            <a:pPr marL="0" lvl="1"/>
            <a:r>
              <a:rPr lang="en-US" b="1" dirty="0" smtClean="0">
                <a:latin typeface="Times New Roman" pitchFamily="18" charset="0"/>
                <a:cs typeface="Times New Roman" pitchFamily="18" charset="0"/>
              </a:rPr>
              <a:t>Visual Plumes, a model platform available through EPA: </a:t>
            </a:r>
          </a:p>
          <a:p>
            <a:pPr marL="0" lvl="1"/>
            <a:r>
              <a:rPr lang="en-US" b="1" dirty="0" smtClean="0">
                <a:latin typeface="Times New Roman" pitchFamily="18" charset="0"/>
                <a:cs typeface="Times New Roman" pitchFamily="18" charset="0"/>
              </a:rPr>
              <a:t>CEAM at Athens, Georgia: </a:t>
            </a:r>
            <a:r>
              <a:rPr lang="en-US" b="1" u="sng" dirty="0" smtClean="0">
                <a:solidFill>
                  <a:srgbClr val="0070C0"/>
                </a:solidFill>
                <a:latin typeface="Times New Roman" pitchFamily="18" charset="0"/>
                <a:cs typeface="Times New Roman" pitchFamily="18" charset="0"/>
              </a:rPr>
              <a:t>http</a:t>
            </a:r>
            <a:r>
              <a:rPr lang="en-US" b="1" u="sng" dirty="0">
                <a:solidFill>
                  <a:srgbClr val="0070C0"/>
                </a:solidFill>
                <a:latin typeface="Times New Roman" pitchFamily="18" charset="0"/>
                <a:cs typeface="Times New Roman" pitchFamily="18" charset="0"/>
              </a:rPr>
              <a:t>://www.epa.gov/ceampubl</a:t>
            </a:r>
            <a:r>
              <a:rPr lang="en-US" b="1" u="sng" dirty="0" smtClean="0">
                <a:solidFill>
                  <a:srgbClr val="0070C0"/>
                </a:solidFill>
                <a:latin typeface="Times New Roman" pitchFamily="18" charset="0"/>
                <a:cs typeface="Times New Roman" pitchFamily="18" charset="0"/>
              </a:rPr>
              <a:t>/</a:t>
            </a:r>
          </a:p>
          <a:p>
            <a:pPr marL="0" lvl="1"/>
            <a:r>
              <a:rPr lang="en-US" b="1" dirty="0">
                <a:latin typeface="Times New Roman" pitchFamily="18" charset="0"/>
                <a:cs typeface="Times New Roman" pitchFamily="18" charset="0"/>
              </a:rPr>
              <a:t>Manual: </a:t>
            </a:r>
            <a:r>
              <a:rPr lang="en-US" b="1" dirty="0" smtClean="0">
                <a:solidFill>
                  <a:srgbClr val="FF0000"/>
                </a:solidFill>
                <a:latin typeface="Times New Roman" pitchFamily="18" charset="0"/>
                <a:cs typeface="Times New Roman" pitchFamily="18" charset="0"/>
                <a:hlinkClick r:id="rId3"/>
              </a:rPr>
              <a:t>http</a:t>
            </a:r>
            <a:r>
              <a:rPr lang="en-US" b="1" dirty="0">
                <a:solidFill>
                  <a:srgbClr val="FF0000"/>
                </a:solidFill>
                <a:latin typeface="Times New Roman" pitchFamily="18" charset="0"/>
                <a:cs typeface="Times New Roman" pitchFamily="18" charset="0"/>
                <a:hlinkClick r:id="rId3"/>
              </a:rPr>
              <a:t>://</a:t>
            </a:r>
            <a:r>
              <a:rPr lang="en-US" b="1" dirty="0" smtClean="0">
                <a:solidFill>
                  <a:srgbClr val="FF0000"/>
                </a:solidFill>
                <a:latin typeface="Times New Roman" pitchFamily="18" charset="0"/>
                <a:cs typeface="Times New Roman" pitchFamily="18" charset="0"/>
                <a:hlinkClick r:id="rId3"/>
              </a:rPr>
              <a:t>www.epa.gov/ceampubl/swater/vplume/VP-Manual.pdf</a:t>
            </a:r>
            <a:endParaRPr lang="en-US" b="1" dirty="0" smtClean="0">
              <a:solidFill>
                <a:srgbClr val="FF0000"/>
              </a:solidFill>
              <a:latin typeface="Times New Roman" pitchFamily="18" charset="0"/>
              <a:cs typeface="Times New Roman" pitchFamily="18" charset="0"/>
            </a:endParaRPr>
          </a:p>
          <a:p>
            <a:pPr marL="0" lvl="1"/>
            <a:r>
              <a:rPr lang="en-US" b="1" dirty="0" smtClean="0">
                <a:latin typeface="Times New Roman" pitchFamily="18" charset="0"/>
                <a:cs typeface="Times New Roman" pitchFamily="18" charset="0"/>
              </a:rPr>
              <a:t>Software and update: </a:t>
            </a:r>
            <a:r>
              <a:rPr lang="en-US" b="1" dirty="0">
                <a:latin typeface="Times New Roman" pitchFamily="18" charset="0"/>
                <a:cs typeface="Times New Roman" pitchFamily="18" charset="0"/>
                <a:hlinkClick r:id="rId4"/>
              </a:rPr>
              <a:t>http://</a:t>
            </a:r>
            <a:r>
              <a:rPr lang="en-US" b="1" dirty="0" smtClean="0">
                <a:latin typeface="Times New Roman" pitchFamily="18" charset="0"/>
                <a:cs typeface="Times New Roman" pitchFamily="18" charset="0"/>
                <a:hlinkClick r:id="rId4"/>
              </a:rPr>
              <a:t>www.epa.gov/ceampubl/swater/vplume/index.html</a:t>
            </a:r>
            <a:endParaRPr lang="en-US" b="1" dirty="0" smtClean="0">
              <a:latin typeface="Times New Roman" pitchFamily="18" charset="0"/>
              <a:cs typeface="Times New Roman" pitchFamily="18" charset="0"/>
            </a:endParaRPr>
          </a:p>
          <a:p>
            <a:pPr marL="0" lvl="1"/>
            <a:endParaRPr lang="en-US" b="1" dirty="0" smtClean="0">
              <a:solidFill>
                <a:srgbClr val="FF0000"/>
              </a:solidFill>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7" name="Picture 2"/>
          <p:cNvPicPr>
            <a:picLocks noChangeAspect="1" noChangeArrowheads="1"/>
          </p:cNvPicPr>
          <p:nvPr/>
        </p:nvPicPr>
        <p:blipFill rotWithShape="1">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9037" t="3718" r="11750" b="4506"/>
          <a:stretch/>
        </p:blipFill>
        <p:spPr bwMode="auto">
          <a:xfrm>
            <a:off x="668749" y="2209800"/>
            <a:ext cx="7924800" cy="516212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Oval 8"/>
          <p:cNvSpPr/>
          <p:nvPr/>
        </p:nvSpPr>
        <p:spPr>
          <a:xfrm>
            <a:off x="5334000" y="4597844"/>
            <a:ext cx="1915160" cy="386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1109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Why not the TOE for Visual Plumes?</a:t>
            </a:r>
            <a:endParaRPr lang="en-US" sz="3200" dirty="0">
              <a:solidFill>
                <a:schemeClr val="tx2"/>
              </a:solidFill>
            </a:endParaRPr>
          </a:p>
        </p:txBody>
      </p:sp>
      <p:sp>
        <p:nvSpPr>
          <p:cNvPr id="4" name="TextBox 3"/>
          <p:cNvSpPr txBox="1"/>
          <p:nvPr/>
        </p:nvSpPr>
        <p:spPr>
          <a:xfrm>
            <a:off x="304800" y="990600"/>
            <a:ext cx="8652699" cy="5786199"/>
          </a:xfrm>
          <a:prstGeom prst="rect">
            <a:avLst/>
          </a:prstGeom>
          <a:solidFill>
            <a:schemeClr val="bg1"/>
          </a:solidFill>
        </p:spPr>
        <p:txBody>
          <a:bodyPr wrap="square" rtlCol="0">
            <a:spAutoFit/>
          </a:bodyPr>
          <a:lstStyle/>
          <a:p>
            <a:pPr marL="0" lvl="1"/>
            <a:r>
              <a:rPr lang="en-US" sz="2400" b="1" dirty="0" smtClean="0">
                <a:latin typeface="Times New Roman" pitchFamily="18" charset="0"/>
                <a:cs typeface="Times New Roman" pitchFamily="18" charset="0"/>
              </a:rPr>
              <a:t>Theory of  Everything </a:t>
            </a:r>
          </a:p>
          <a:p>
            <a:pPr marL="0" lvl="1"/>
            <a:endParaRPr lang="en-US" b="1" dirty="0" smtClean="0">
              <a:latin typeface="Times New Roman" pitchFamily="18" charset="0"/>
              <a:cs typeface="Times New Roman" pitchFamily="18" charset="0"/>
            </a:endParaRPr>
          </a:p>
          <a:p>
            <a:pPr marL="0" lvl="1"/>
            <a:r>
              <a:rPr lang="en-US" b="1" dirty="0" smtClean="0">
                <a:latin typeface="Times New Roman" pitchFamily="18" charset="0"/>
                <a:cs typeface="Times New Roman" pitchFamily="18" charset="0"/>
              </a:rPr>
              <a:t>“A </a:t>
            </a:r>
            <a:r>
              <a:rPr lang="en-US" b="1" dirty="0">
                <a:latin typeface="Times New Roman" pitchFamily="18" charset="0"/>
                <a:cs typeface="Times New Roman" pitchFamily="18" charset="0"/>
              </a:rPr>
              <a:t>theory of everything (</a:t>
            </a:r>
            <a:r>
              <a:rPr lang="en-US" b="1" dirty="0" err="1">
                <a:latin typeface="Times New Roman" pitchFamily="18" charset="0"/>
                <a:cs typeface="Times New Roman" pitchFamily="18" charset="0"/>
              </a:rPr>
              <a:t>ToE</a:t>
            </a:r>
            <a:r>
              <a:rPr lang="en-US" b="1" dirty="0">
                <a:latin typeface="Times New Roman" pitchFamily="18" charset="0"/>
                <a:cs typeface="Times New Roman" pitchFamily="18" charset="0"/>
              </a:rPr>
              <a:t>) or final theory is a putative theory of theoretical physics that fully explains and links together all known physical phenomena, and predicts the outcome of any experiment that could be carried out in </a:t>
            </a:r>
            <a:r>
              <a:rPr lang="en-US" b="1" dirty="0" smtClean="0">
                <a:latin typeface="Times New Roman" pitchFamily="18" charset="0"/>
                <a:cs typeface="Times New Roman" pitchFamily="18" charset="0"/>
              </a:rPr>
              <a:t>principle.”</a:t>
            </a:r>
          </a:p>
          <a:p>
            <a:pPr marL="0" lvl="1"/>
            <a:r>
              <a:rPr lang="en-US" b="1" dirty="0">
                <a:solidFill>
                  <a:srgbClr val="00B0F0"/>
                </a:solidFill>
                <a:latin typeface="Times New Roman" pitchFamily="18" charset="0"/>
                <a:cs typeface="Times New Roman" pitchFamily="18" charset="0"/>
              </a:rPr>
              <a:t>http://</a:t>
            </a:r>
            <a:r>
              <a:rPr lang="en-US" b="1" dirty="0" smtClean="0">
                <a:solidFill>
                  <a:srgbClr val="00B0F0"/>
                </a:solidFill>
                <a:latin typeface="Times New Roman" pitchFamily="18" charset="0"/>
                <a:cs typeface="Times New Roman" pitchFamily="18" charset="0"/>
              </a:rPr>
              <a:t>en.wikipedia.org/wiki/Theory_of_everything </a:t>
            </a:r>
          </a:p>
          <a:p>
            <a:pPr marL="0" lvl="1"/>
            <a:endParaRPr lang="en-US" b="1" dirty="0">
              <a:latin typeface="Times New Roman" pitchFamily="18" charset="0"/>
              <a:cs typeface="Times New Roman" pitchFamily="18" charset="0"/>
            </a:endParaRPr>
          </a:p>
          <a:p>
            <a:pPr marL="0" lvl="1"/>
            <a:r>
              <a:rPr lang="en-US" sz="2000" b="1" dirty="0" smtClean="0">
                <a:latin typeface="Times New Roman" pitchFamily="18" charset="0"/>
                <a:cs typeface="Times New Roman" pitchFamily="18" charset="0"/>
              </a:rPr>
              <a:t>In </a:t>
            </a:r>
            <a:r>
              <a:rPr lang="en-US" sz="2000" b="1" dirty="0">
                <a:latin typeface="Times New Roman" pitchFamily="18" charset="0"/>
                <a:cs typeface="Times New Roman" pitchFamily="18" charset="0"/>
              </a:rPr>
              <a:t>plume modeling </a:t>
            </a:r>
            <a:r>
              <a:rPr lang="en-US" sz="2000" b="1" dirty="0" smtClean="0">
                <a:latin typeface="Times New Roman" pitchFamily="18" charset="0"/>
                <a:cs typeface="Times New Roman" pitchFamily="18" charset="0"/>
              </a:rPr>
              <a:t>this dream is called </a:t>
            </a:r>
            <a:r>
              <a:rPr lang="en-US" sz="2000" b="1" dirty="0" smtClean="0">
                <a:solidFill>
                  <a:srgbClr val="FF0000"/>
                </a:solidFill>
                <a:latin typeface="Times New Roman" pitchFamily="18" charset="0"/>
                <a:cs typeface="Times New Roman" pitchFamily="18" charset="0"/>
              </a:rPr>
              <a:t>Computational Fluid Dynamics </a:t>
            </a:r>
            <a:r>
              <a:rPr lang="en-US" sz="2000" b="1" dirty="0" smtClean="0">
                <a:latin typeface="Times New Roman" pitchFamily="18" charset="0"/>
                <a:cs typeface="Times New Roman" pitchFamily="18" charset="0"/>
              </a:rPr>
              <a:t>(CFD). In principle a comprehensive CFD model could model any plume in relationship to other plumes and their bathymetric, chemical, and physical environments. All that is required is precise and accurate knowledge of</a:t>
            </a:r>
          </a:p>
          <a:p>
            <a:pPr marL="0" lvl="1" algn="ctr"/>
            <a:endParaRPr lang="en-US" sz="2000" b="1" dirty="0">
              <a:latin typeface="Times New Roman" pitchFamily="18" charset="0"/>
              <a:cs typeface="Times New Roman" pitchFamily="18" charset="0"/>
            </a:endParaRPr>
          </a:p>
          <a:p>
            <a:pPr marL="0" lvl="1" algn="ctr"/>
            <a:r>
              <a:rPr lang="en-US" sz="2000" b="1" dirty="0" smtClean="0">
                <a:solidFill>
                  <a:srgbClr val="FF0000"/>
                </a:solidFill>
                <a:latin typeface="Times New Roman" pitchFamily="18" charset="0"/>
                <a:cs typeface="Times New Roman" pitchFamily="18" charset="0"/>
              </a:rPr>
              <a:t>Initial conditions (IC)</a:t>
            </a:r>
          </a:p>
          <a:p>
            <a:pPr marL="0" lvl="1" algn="ctr"/>
            <a:r>
              <a:rPr lang="en-US" sz="2000" b="1" dirty="0" smtClean="0">
                <a:solidFill>
                  <a:srgbClr val="FF0000"/>
                </a:solidFill>
                <a:latin typeface="Times New Roman" pitchFamily="18" charset="0"/>
                <a:cs typeface="Times New Roman" pitchFamily="18" charset="0"/>
              </a:rPr>
              <a:t>Boundary conditions (BC)</a:t>
            </a:r>
          </a:p>
          <a:p>
            <a:pPr marL="0" lvl="1" algn="ctr"/>
            <a:r>
              <a:rPr lang="en-US" sz="2000" b="1" dirty="0" smtClean="0">
                <a:solidFill>
                  <a:srgbClr val="FF0000"/>
                </a:solidFill>
                <a:latin typeface="Times New Roman" pitchFamily="18" charset="0"/>
                <a:cs typeface="Times New Roman" pitchFamily="18" charset="0"/>
              </a:rPr>
              <a:t>Forcing functions</a:t>
            </a:r>
          </a:p>
          <a:p>
            <a:pPr marL="0" lvl="1" algn="ctr"/>
            <a:r>
              <a:rPr lang="en-US" sz="2000" b="1" dirty="0" smtClean="0">
                <a:solidFill>
                  <a:srgbClr val="FF0000"/>
                </a:solidFill>
                <a:latin typeface="Times New Roman" pitchFamily="18" charset="0"/>
                <a:cs typeface="Times New Roman" pitchFamily="18" charset="0"/>
              </a:rPr>
              <a:t>Chemistry</a:t>
            </a:r>
          </a:p>
          <a:p>
            <a:pPr marL="0" lvl="1" algn="ctr"/>
            <a:r>
              <a:rPr lang="en-US" sz="2000" b="1" dirty="0" smtClean="0">
                <a:solidFill>
                  <a:srgbClr val="FF0000"/>
                </a:solidFill>
                <a:latin typeface="Times New Roman" pitchFamily="18" charset="0"/>
                <a:cs typeface="Times New Roman" pitchFamily="18" charset="0"/>
              </a:rPr>
              <a:t>Physics</a:t>
            </a:r>
          </a:p>
          <a:p>
            <a:pPr marL="0" lvl="1" algn="ctr"/>
            <a:r>
              <a:rPr lang="en-US" sz="2000" b="1" dirty="0" smtClean="0">
                <a:solidFill>
                  <a:srgbClr val="FF0000"/>
                </a:solidFill>
                <a:latin typeface="Times New Roman" pitchFamily="18" charset="0"/>
                <a:cs typeface="Times New Roman" pitchFamily="18" charset="0"/>
              </a:rPr>
              <a:t>Thermodynamics….</a:t>
            </a:r>
            <a:endParaRPr lang="en-US" sz="2000" b="1" dirty="0">
              <a:solidFill>
                <a:srgbClr val="FF0000"/>
              </a:solidFill>
              <a:latin typeface="Times New Roman" pitchFamily="18" charset="0"/>
              <a:cs typeface="Times New Roman" pitchFamily="18" charset="0"/>
            </a:endParaRPr>
          </a:p>
          <a:p>
            <a:pPr marL="0" lvl="1"/>
            <a:endParaRPr lang="en-US" b="1" dirty="0">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174865" y="1"/>
            <a:ext cx="969135" cy="533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91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6374" name="Picture 6" descr="grid"/>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1276350"/>
            <a:ext cx="4495800" cy="34432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6370" name="Rectangle 2"/>
          <p:cNvSpPr>
            <a:spLocks noGrp="1" noChangeArrowheads="1"/>
          </p:cNvSpPr>
          <p:nvPr>
            <p:ph type="title"/>
          </p:nvPr>
        </p:nvSpPr>
        <p:spPr>
          <a:xfrm>
            <a:off x="0" y="0"/>
            <a:ext cx="9144000" cy="1066800"/>
          </a:xfrm>
        </p:spPr>
        <p:txBody>
          <a:bodyPr>
            <a:normAutofit/>
          </a:bodyPr>
          <a:lstStyle/>
          <a:p>
            <a:r>
              <a:rPr lang="en-US" sz="4000" b="1" dirty="0" smtClean="0">
                <a:solidFill>
                  <a:srgbClr val="000066"/>
                </a:solidFill>
              </a:rPr>
              <a:t>Meet a CFD model: grid </a:t>
            </a:r>
            <a:r>
              <a:rPr lang="en-US" sz="4000" b="1" dirty="0">
                <a:solidFill>
                  <a:srgbClr val="000066"/>
                </a:solidFill>
              </a:rPr>
              <a:t>and </a:t>
            </a:r>
            <a:r>
              <a:rPr lang="en-US" sz="4000" b="1" dirty="0" smtClean="0">
                <a:solidFill>
                  <a:srgbClr val="000066"/>
                </a:solidFill>
              </a:rPr>
              <a:t>input</a:t>
            </a:r>
            <a:endParaRPr lang="en-US" sz="4000" b="1" dirty="0">
              <a:solidFill>
                <a:srgbClr val="000066"/>
              </a:solidFill>
            </a:endParaRPr>
          </a:p>
        </p:txBody>
      </p:sp>
      <p:sp>
        <p:nvSpPr>
          <p:cNvPr id="186372" name="Text Box 4"/>
          <p:cNvSpPr txBox="1">
            <a:spLocks noChangeArrowheads="1"/>
          </p:cNvSpPr>
          <p:nvPr/>
        </p:nvSpPr>
        <p:spPr bwMode="auto">
          <a:xfrm>
            <a:off x="228600" y="4520407"/>
            <a:ext cx="4038600" cy="10156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lgn="ctr">
              <a:buFont typeface="Wingdings" pitchFamily="2" charset="2"/>
              <a:buNone/>
            </a:pPr>
            <a:r>
              <a:rPr lang="en-US" altLang="zh-CN" sz="2000" b="1" dirty="0">
                <a:solidFill>
                  <a:srgbClr val="000066"/>
                </a:solidFill>
                <a:latin typeface="Times New Roman" pitchFamily="18" charset="0"/>
                <a:ea typeface="宋体" pitchFamily="2" charset="-122"/>
              </a:rPr>
              <a:t>FVCOM unstructured model </a:t>
            </a:r>
            <a:r>
              <a:rPr lang="en-US" altLang="zh-CN" sz="2000" b="1" dirty="0" smtClean="0">
                <a:solidFill>
                  <a:srgbClr val="000066"/>
                </a:solidFill>
                <a:latin typeface="Times New Roman" pitchFamily="18" charset="0"/>
                <a:ea typeface="宋体" pitchFamily="2" charset="-122"/>
              </a:rPr>
              <a:t>grid</a:t>
            </a:r>
          </a:p>
          <a:p>
            <a:pPr algn="ctr">
              <a:buFont typeface="Wingdings" pitchFamily="2" charset="2"/>
              <a:buNone/>
            </a:pPr>
            <a:r>
              <a:rPr lang="en-US" altLang="zh-CN" sz="2000" b="1" dirty="0" smtClean="0">
                <a:solidFill>
                  <a:srgbClr val="000066"/>
                </a:solidFill>
                <a:latin typeface="Times New Roman" pitchFamily="18" charset="0"/>
                <a:ea typeface="宋体" pitchFamily="2" charset="-122"/>
              </a:rPr>
              <a:t>Zooming would reveal fine structure, sources, etc.</a:t>
            </a:r>
            <a:endParaRPr lang="en-US" altLang="zh-CN" sz="2000" b="1" dirty="0">
              <a:solidFill>
                <a:srgbClr val="000066"/>
              </a:solidFill>
              <a:latin typeface="Times New Roman" pitchFamily="18" charset="0"/>
              <a:ea typeface="宋体" pitchFamily="2" charset="-122"/>
            </a:endParaRPr>
          </a:p>
        </p:txBody>
      </p:sp>
      <p:pic>
        <p:nvPicPr>
          <p:cNvPr id="186375" name="Picture 7"/>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421188" y="914400"/>
            <a:ext cx="4570412" cy="15541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6376" name="Picture 8"/>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389438" y="2462213"/>
            <a:ext cx="4570412" cy="15541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6377" name="Picture 9"/>
          <p:cNvPicPr>
            <a:picLocks noChangeAspect="1" noChangeArrowheads="1"/>
          </p:cNvPicPr>
          <p:nvPr/>
        </p:nvPicPr>
        <p:blipFill>
          <a:blip r:embed="rId6"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421188" y="3733800"/>
            <a:ext cx="4570412" cy="15319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6378" name="Picture 10" descr="Windstick"/>
          <p:cNvPicPr>
            <a:picLocks noChangeAspect="1" noChangeArrowheads="1"/>
          </p:cNvPicPr>
          <p:nvPr/>
        </p:nvPicPr>
        <p:blipFill>
          <a:blip r:embed="rId7"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12656" t="6847" r="7031" b="52350"/>
          <a:stretch>
            <a:fillRect/>
          </a:stretch>
        </p:blipFill>
        <p:spPr bwMode="auto">
          <a:xfrm>
            <a:off x="4725988" y="5141913"/>
            <a:ext cx="4265612" cy="142398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6381" name="Rectangle 13"/>
          <p:cNvSpPr>
            <a:spLocks noChangeArrowheads="1"/>
          </p:cNvSpPr>
          <p:nvPr/>
        </p:nvSpPr>
        <p:spPr bwMode="auto">
          <a:xfrm>
            <a:off x="4343400" y="838200"/>
            <a:ext cx="4648200" cy="5867400"/>
          </a:xfrm>
          <a:prstGeom prst="rect">
            <a:avLst/>
          </a:prstGeom>
          <a:noFill/>
          <a:ln w="19050" algn="ctr">
            <a:solidFill>
              <a:schemeClr val="tx1"/>
            </a:solidFill>
            <a:miter lim="800000"/>
            <a:headEnd/>
            <a:tailEnd type="none" w="med"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lstStyle/>
          <a:p>
            <a:endParaRPr lang="en-US"/>
          </a:p>
        </p:txBody>
      </p:sp>
      <p:sp>
        <p:nvSpPr>
          <p:cNvPr id="186373" name="Text Box 5"/>
          <p:cNvSpPr txBox="1">
            <a:spLocks noChangeArrowheads="1"/>
          </p:cNvSpPr>
          <p:nvPr/>
        </p:nvSpPr>
        <p:spPr bwMode="auto">
          <a:xfrm>
            <a:off x="4953000" y="5894561"/>
            <a:ext cx="2476500" cy="646331"/>
          </a:xfrm>
          <a:prstGeom prst="rect">
            <a:avLst/>
          </a:prstGeom>
          <a:solidFill>
            <a:schemeClr val="bg1">
              <a:alpha val="0"/>
            </a:schemeClr>
          </a:solidFill>
          <a:ln>
            <a:noFill/>
          </a:ln>
          <a:effectLst/>
          <a:extLst/>
        </p:spPr>
        <p:txBody>
          <a:bodyPr wrap="square">
            <a:spAutoFit/>
          </a:bodyPr>
          <a:lstStyle/>
          <a:p>
            <a:pPr algn="ctr">
              <a:buFont typeface="Wingdings" pitchFamily="2" charset="2"/>
              <a:buNone/>
            </a:pPr>
            <a:r>
              <a:rPr lang="en-US" altLang="zh-CN" b="1" dirty="0" smtClean="0">
                <a:solidFill>
                  <a:srgbClr val="000066"/>
                </a:solidFill>
                <a:latin typeface="Times New Roman" pitchFamily="18" charset="0"/>
                <a:ea typeface="宋体" pitchFamily="2" charset="-122"/>
              </a:rPr>
              <a:t>Wind</a:t>
            </a:r>
            <a:endParaRPr lang="en-US" altLang="zh-CN" b="1" dirty="0">
              <a:solidFill>
                <a:srgbClr val="000066"/>
              </a:solidFill>
              <a:latin typeface="Times New Roman" pitchFamily="18" charset="0"/>
              <a:ea typeface="宋体" pitchFamily="2" charset="-122"/>
            </a:endParaRPr>
          </a:p>
          <a:p>
            <a:pPr algn="ctr">
              <a:buFont typeface="Wingdings" pitchFamily="2" charset="2"/>
              <a:buNone/>
            </a:pPr>
            <a:endParaRPr lang="en-US" altLang="zh-CN" b="1" i="1" dirty="0">
              <a:solidFill>
                <a:schemeClr val="accent2"/>
              </a:solidFill>
              <a:ea typeface="宋体" pitchFamily="2" charset="-122"/>
            </a:endParaRPr>
          </a:p>
        </p:txBody>
      </p:sp>
      <p:sp>
        <p:nvSpPr>
          <p:cNvPr id="11" name="Text Box 5"/>
          <p:cNvSpPr txBox="1">
            <a:spLocks noChangeArrowheads="1"/>
          </p:cNvSpPr>
          <p:nvPr/>
        </p:nvSpPr>
        <p:spPr bwMode="auto">
          <a:xfrm>
            <a:off x="5943600" y="1683732"/>
            <a:ext cx="2476500" cy="369332"/>
          </a:xfrm>
          <a:prstGeom prst="rect">
            <a:avLst/>
          </a:prstGeom>
          <a:solidFill>
            <a:schemeClr val="bg1">
              <a:alpha val="0"/>
            </a:schemeClr>
          </a:solidFill>
          <a:ln>
            <a:noFill/>
          </a:ln>
          <a:effectLst/>
          <a:extLst/>
        </p:spPr>
        <p:txBody>
          <a:bodyPr wrap="square">
            <a:spAutoFit/>
          </a:bodyPr>
          <a:lstStyle/>
          <a:p>
            <a:pPr algn="ctr">
              <a:buFont typeface="Wingdings" pitchFamily="2" charset="2"/>
              <a:buNone/>
            </a:pPr>
            <a:r>
              <a:rPr lang="en-US" altLang="zh-CN" b="1" dirty="0" smtClean="0">
                <a:solidFill>
                  <a:srgbClr val="000066"/>
                </a:solidFill>
                <a:latin typeface="Times New Roman" pitchFamily="18" charset="0"/>
                <a:ea typeface="宋体" pitchFamily="2" charset="-122"/>
              </a:rPr>
              <a:t>Model </a:t>
            </a:r>
            <a:r>
              <a:rPr lang="en-US" altLang="zh-CN" b="1" dirty="0">
                <a:solidFill>
                  <a:srgbClr val="000066"/>
                </a:solidFill>
                <a:latin typeface="Times New Roman" pitchFamily="18" charset="0"/>
                <a:ea typeface="宋体" pitchFamily="2" charset="-122"/>
              </a:rPr>
              <a:t>tidal </a:t>
            </a:r>
            <a:r>
              <a:rPr lang="en-US" altLang="zh-CN" b="1" dirty="0" smtClean="0">
                <a:solidFill>
                  <a:srgbClr val="000066"/>
                </a:solidFill>
                <a:latin typeface="Times New Roman" pitchFamily="18" charset="0"/>
                <a:ea typeface="宋体" pitchFamily="2" charset="-122"/>
              </a:rPr>
              <a:t>forcing</a:t>
            </a:r>
            <a:endParaRPr lang="en-US" altLang="zh-CN" b="1" dirty="0">
              <a:solidFill>
                <a:srgbClr val="000066"/>
              </a:solidFill>
              <a:latin typeface="Times New Roman" pitchFamily="18" charset="0"/>
              <a:ea typeface="宋体" pitchFamily="2" charset="-122"/>
            </a:endParaRPr>
          </a:p>
        </p:txBody>
      </p:sp>
      <p:sp>
        <p:nvSpPr>
          <p:cNvPr id="12" name="Text Box 5"/>
          <p:cNvSpPr txBox="1">
            <a:spLocks noChangeArrowheads="1"/>
          </p:cNvSpPr>
          <p:nvPr/>
        </p:nvSpPr>
        <p:spPr bwMode="auto">
          <a:xfrm>
            <a:off x="6153150" y="4197241"/>
            <a:ext cx="2476500" cy="646331"/>
          </a:xfrm>
          <a:prstGeom prst="rect">
            <a:avLst/>
          </a:prstGeom>
          <a:solidFill>
            <a:schemeClr val="bg1">
              <a:alpha val="0"/>
            </a:schemeClr>
          </a:solidFill>
          <a:ln>
            <a:noFill/>
          </a:ln>
          <a:effectLst/>
          <a:extLst/>
        </p:spPr>
        <p:txBody>
          <a:bodyPr wrap="square">
            <a:spAutoFit/>
          </a:bodyPr>
          <a:lstStyle/>
          <a:p>
            <a:pPr algn="ctr">
              <a:buFont typeface="Wingdings" pitchFamily="2" charset="2"/>
              <a:buNone/>
            </a:pPr>
            <a:r>
              <a:rPr lang="en-US" altLang="zh-CN" b="1" dirty="0" smtClean="0">
                <a:solidFill>
                  <a:srgbClr val="000066"/>
                </a:solidFill>
                <a:latin typeface="Times New Roman" pitchFamily="18" charset="0"/>
                <a:ea typeface="宋体" pitchFamily="2" charset="-122"/>
              </a:rPr>
              <a:t>River </a:t>
            </a:r>
            <a:r>
              <a:rPr lang="en-US" altLang="zh-CN" b="1" dirty="0">
                <a:solidFill>
                  <a:srgbClr val="000066"/>
                </a:solidFill>
                <a:latin typeface="Times New Roman" pitchFamily="18" charset="0"/>
                <a:ea typeface="宋体" pitchFamily="2" charset="-122"/>
              </a:rPr>
              <a:t>flow</a:t>
            </a:r>
          </a:p>
          <a:p>
            <a:pPr algn="ctr">
              <a:buFont typeface="Wingdings" pitchFamily="2" charset="2"/>
              <a:buNone/>
            </a:pPr>
            <a:endParaRPr lang="en-US" altLang="zh-CN" b="1" i="1" dirty="0">
              <a:solidFill>
                <a:schemeClr val="accent2"/>
              </a:solidFill>
              <a:ea typeface="宋体" pitchFamily="2" charset="-122"/>
            </a:endParaRPr>
          </a:p>
        </p:txBody>
      </p:sp>
      <p:sp>
        <p:nvSpPr>
          <p:cNvPr id="13" name="Text Box 5"/>
          <p:cNvSpPr txBox="1">
            <a:spLocks noChangeArrowheads="1"/>
          </p:cNvSpPr>
          <p:nvPr/>
        </p:nvSpPr>
        <p:spPr bwMode="auto">
          <a:xfrm>
            <a:off x="6203950" y="3263662"/>
            <a:ext cx="2476500" cy="369332"/>
          </a:xfrm>
          <a:prstGeom prst="rect">
            <a:avLst/>
          </a:prstGeom>
          <a:solidFill>
            <a:schemeClr val="bg1">
              <a:alpha val="0"/>
            </a:schemeClr>
          </a:solidFill>
          <a:ln>
            <a:noFill/>
          </a:ln>
          <a:effectLst/>
          <a:extLst/>
        </p:spPr>
        <p:txBody>
          <a:bodyPr wrap="square">
            <a:spAutoFit/>
          </a:bodyPr>
          <a:lstStyle/>
          <a:p>
            <a:pPr algn="ctr">
              <a:buFont typeface="Wingdings" pitchFamily="2" charset="2"/>
              <a:buNone/>
            </a:pPr>
            <a:r>
              <a:rPr lang="en-US" altLang="zh-CN" b="1" dirty="0" smtClean="0">
                <a:solidFill>
                  <a:srgbClr val="000066"/>
                </a:solidFill>
                <a:latin typeface="Times New Roman" pitchFamily="18" charset="0"/>
                <a:ea typeface="宋体" pitchFamily="2" charset="-122"/>
              </a:rPr>
              <a:t>Model </a:t>
            </a:r>
            <a:r>
              <a:rPr lang="en-US" altLang="zh-CN" b="1" dirty="0">
                <a:solidFill>
                  <a:srgbClr val="000066"/>
                </a:solidFill>
                <a:latin typeface="Times New Roman" pitchFamily="18" charset="0"/>
                <a:ea typeface="宋体" pitchFamily="2" charset="-122"/>
              </a:rPr>
              <a:t>tidal </a:t>
            </a:r>
            <a:r>
              <a:rPr lang="en-US" altLang="zh-CN" b="1" dirty="0" smtClean="0">
                <a:solidFill>
                  <a:srgbClr val="000066"/>
                </a:solidFill>
                <a:latin typeface="Times New Roman" pitchFamily="18" charset="0"/>
                <a:ea typeface="宋体" pitchFamily="2" charset="-122"/>
              </a:rPr>
              <a:t>forcing</a:t>
            </a:r>
            <a:endParaRPr lang="en-US" altLang="zh-CN" b="1" dirty="0">
              <a:solidFill>
                <a:srgbClr val="000066"/>
              </a:solidFill>
              <a:latin typeface="Times New Roman" pitchFamily="18" charset="0"/>
              <a:ea typeface="宋体" pitchFamily="2" charset="-122"/>
            </a:endParaRPr>
          </a:p>
        </p:txBody>
      </p:sp>
      <p:sp>
        <p:nvSpPr>
          <p:cNvPr id="14" name="TextBox 13"/>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3019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63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6372"/>
                                        </p:tgtEl>
                                        <p:attrNameLst>
                                          <p:attrName>style.visibility</p:attrName>
                                        </p:attrNameLst>
                                      </p:cBhvr>
                                      <p:to>
                                        <p:strVal val="visible"/>
                                      </p:to>
                                    </p:set>
                                    <p:anim calcmode="lin" valueType="num">
                                      <p:cBhvr additive="base">
                                        <p:cTn id="11" dur="500" fill="hold"/>
                                        <p:tgtEl>
                                          <p:spTgt spid="186372"/>
                                        </p:tgtEl>
                                        <p:attrNameLst>
                                          <p:attrName>ppt_x</p:attrName>
                                        </p:attrNameLst>
                                      </p:cBhvr>
                                      <p:tavLst>
                                        <p:tav tm="0">
                                          <p:val>
                                            <p:strVal val="0-#ppt_w/2"/>
                                          </p:val>
                                        </p:tav>
                                        <p:tav tm="100000">
                                          <p:val>
                                            <p:strVal val="#ppt_x"/>
                                          </p:val>
                                        </p:tav>
                                      </p:tavLst>
                                    </p:anim>
                                    <p:anim calcmode="lin" valueType="num">
                                      <p:cBhvr additive="base">
                                        <p:cTn id="12" dur="500" fill="hold"/>
                                        <p:tgtEl>
                                          <p:spTgt spid="18637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6373"/>
                                        </p:tgtEl>
                                        <p:attrNameLst>
                                          <p:attrName>style.visibility</p:attrName>
                                        </p:attrNameLst>
                                      </p:cBhvr>
                                      <p:to>
                                        <p:strVal val="visible"/>
                                      </p:to>
                                    </p:set>
                                    <p:anim calcmode="lin" valueType="num">
                                      <p:cBhvr additive="base">
                                        <p:cTn id="17" dur="500" fill="hold"/>
                                        <p:tgtEl>
                                          <p:spTgt spid="186373"/>
                                        </p:tgtEl>
                                        <p:attrNameLst>
                                          <p:attrName>ppt_x</p:attrName>
                                        </p:attrNameLst>
                                      </p:cBhvr>
                                      <p:tavLst>
                                        <p:tav tm="0">
                                          <p:val>
                                            <p:strVal val="0-#ppt_w/2"/>
                                          </p:val>
                                        </p:tav>
                                        <p:tav tm="100000">
                                          <p:val>
                                            <p:strVal val="#ppt_x"/>
                                          </p:val>
                                        </p:tav>
                                      </p:tavLst>
                                    </p:anim>
                                    <p:anim calcmode="lin" valueType="num">
                                      <p:cBhvr additive="base">
                                        <p:cTn id="18" dur="500" fill="hold"/>
                                        <p:tgtEl>
                                          <p:spTgt spid="1863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2" grpId="0"/>
      <p:bldP spid="186373"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6313" name="Picture 9"/>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46038"/>
            <a:ext cx="9372600" cy="690403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Katrina CFD short.wmv">
            <a:hlinkClick r:id="" action="ppaction://media"/>
          </p:cNvPr>
          <p:cNvPicPr/>
          <p:nvPr>
            <p:ph idx="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228600" y="994873"/>
            <a:ext cx="9906000" cy="5572614"/>
          </a:xfrm>
        </p:spPr>
      </p:pic>
      <p:sp>
        <p:nvSpPr>
          <p:cNvPr id="226308" name="Text Box 4"/>
          <p:cNvSpPr txBox="1">
            <a:spLocks noChangeArrowheads="1"/>
          </p:cNvSpPr>
          <p:nvPr/>
        </p:nvSpPr>
        <p:spPr bwMode="auto">
          <a:xfrm>
            <a:off x="8280400" y="6627813"/>
            <a:ext cx="360363" cy="244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r>
              <a:rPr lang="en-US" sz="1000"/>
              <a:t>hrs</a:t>
            </a:r>
          </a:p>
        </p:txBody>
      </p:sp>
      <p:sp>
        <p:nvSpPr>
          <p:cNvPr id="226311" name="Rectangle 7"/>
          <p:cNvSpPr>
            <a:spLocks noGrp="1" noChangeArrowheads="1"/>
          </p:cNvSpPr>
          <p:nvPr>
            <p:ph type="title"/>
          </p:nvPr>
        </p:nvSpPr>
        <p:spPr>
          <a:xfrm>
            <a:off x="457200" y="0"/>
            <a:ext cx="8229600" cy="1143000"/>
          </a:xfrm>
        </p:spPr>
        <p:txBody>
          <a:bodyPr/>
          <a:lstStyle/>
          <a:p>
            <a:r>
              <a:rPr lang="en-US" sz="3200" b="1" dirty="0" smtClean="0">
                <a:solidFill>
                  <a:srgbClr val="000066"/>
                </a:solidFill>
              </a:rPr>
              <a:t>CFD model output: salinity </a:t>
            </a:r>
            <a:r>
              <a:rPr lang="en-US" sz="3200" b="1" dirty="0">
                <a:solidFill>
                  <a:srgbClr val="000066"/>
                </a:solidFill>
              </a:rPr>
              <a:t>animation</a:t>
            </a:r>
          </a:p>
        </p:txBody>
      </p:sp>
      <p:sp>
        <p:nvSpPr>
          <p:cNvPr id="226312" name="Text Box 8"/>
          <p:cNvSpPr txBox="1">
            <a:spLocks noChangeArrowheads="1"/>
          </p:cNvSpPr>
          <p:nvPr/>
        </p:nvSpPr>
        <p:spPr bwMode="auto">
          <a:xfrm>
            <a:off x="0" y="6276975"/>
            <a:ext cx="4519613" cy="5810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pPr algn="l"/>
            <a:r>
              <a:rPr lang="en-US" sz="1600" b="1">
                <a:solidFill>
                  <a:srgbClr val="FFFF00"/>
                </a:solidFill>
                <a:latin typeface="Times New Roman" pitchFamily="18" charset="0"/>
              </a:rPr>
              <a:t>Discharge from Lake Pontchartrain after Katrina</a:t>
            </a:r>
          </a:p>
          <a:p>
            <a:pPr algn="l"/>
            <a:r>
              <a:rPr lang="en-US" sz="1600" b="1">
                <a:solidFill>
                  <a:srgbClr val="FFFF00"/>
                </a:solidFill>
                <a:latin typeface="Times New Roman" pitchFamily="18" charset="0"/>
              </a:rPr>
              <a:t>Courtesy Tarang Khangaonkar et al., 2005</a:t>
            </a:r>
          </a:p>
        </p:txBody>
      </p:sp>
      <p:sp>
        <p:nvSpPr>
          <p:cNvPr id="226315" name="Line 11"/>
          <p:cNvSpPr>
            <a:spLocks noChangeShapeType="1"/>
          </p:cNvSpPr>
          <p:nvPr/>
        </p:nvSpPr>
        <p:spPr bwMode="auto">
          <a:xfrm flipH="1">
            <a:off x="5562600" y="3276600"/>
            <a:ext cx="685800" cy="1676400"/>
          </a:xfrm>
          <a:prstGeom prst="line">
            <a:avLst/>
          </a:prstGeom>
          <a:noFill/>
          <a:ln w="76200">
            <a:solidFill>
              <a:srgbClr val="000066"/>
            </a:solidFill>
            <a:round/>
            <a:headEnd/>
            <a:tailEnd type="stealth" w="med"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226314" name="Text Box 10"/>
          <p:cNvSpPr txBox="1">
            <a:spLocks noChangeArrowheads="1"/>
          </p:cNvSpPr>
          <p:nvPr/>
        </p:nvSpPr>
        <p:spPr bwMode="auto">
          <a:xfrm>
            <a:off x="5715000" y="2209800"/>
            <a:ext cx="2667000" cy="1006475"/>
          </a:xfrm>
          <a:prstGeom prst="rect">
            <a:avLst/>
          </a:prstGeom>
          <a:solidFill>
            <a:srgbClr val="CCFFFF">
              <a:alpha val="75000"/>
            </a:srgbClr>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l">
              <a:spcBef>
                <a:spcPct val="80000"/>
              </a:spcBef>
              <a:buFont typeface="Wingdings" pitchFamily="2" charset="2"/>
              <a:buNone/>
            </a:pPr>
            <a:r>
              <a:rPr lang="en-US" altLang="zh-CN" sz="2000" b="1">
                <a:solidFill>
                  <a:srgbClr val="000066"/>
                </a:solidFill>
                <a:latin typeface="Times New Roman" pitchFamily="18" charset="0"/>
                <a:ea typeface="宋体" pitchFamily="2" charset="-122"/>
              </a:rPr>
              <a:t>Points to watch</a:t>
            </a:r>
          </a:p>
          <a:p>
            <a:pPr algn="l">
              <a:lnSpc>
                <a:spcPct val="50000"/>
              </a:lnSpc>
              <a:spcBef>
                <a:spcPct val="50000"/>
              </a:spcBef>
              <a:buFont typeface="Wingdings" pitchFamily="2" charset="2"/>
              <a:buNone/>
            </a:pPr>
            <a:r>
              <a:rPr lang="en-US" altLang="zh-CN" sz="2000" b="1">
                <a:solidFill>
                  <a:srgbClr val="000066"/>
                </a:solidFill>
                <a:latin typeface="Times New Roman" pitchFamily="18" charset="0"/>
                <a:ea typeface="宋体" pitchFamily="2" charset="-122"/>
              </a:rPr>
              <a:t>1) Lake Pont. outflow</a:t>
            </a:r>
          </a:p>
          <a:p>
            <a:pPr algn="l">
              <a:lnSpc>
                <a:spcPct val="50000"/>
              </a:lnSpc>
              <a:spcBef>
                <a:spcPct val="50000"/>
              </a:spcBef>
              <a:buFont typeface="Wingdings" pitchFamily="2" charset="2"/>
              <a:buNone/>
            </a:pPr>
            <a:r>
              <a:rPr lang="en-US" altLang="zh-CN" sz="2000" b="1">
                <a:solidFill>
                  <a:srgbClr val="000066"/>
                </a:solidFill>
                <a:latin typeface="Times New Roman" pitchFamily="18" charset="0"/>
                <a:ea typeface="宋体" pitchFamily="2" charset="-122"/>
              </a:rPr>
              <a:t>2) river plume length</a:t>
            </a:r>
          </a:p>
        </p:txBody>
      </p:sp>
      <p:sp>
        <p:nvSpPr>
          <p:cNvPr id="226317" name="Line 13"/>
          <p:cNvSpPr>
            <a:spLocks noChangeShapeType="1"/>
          </p:cNvSpPr>
          <p:nvPr/>
        </p:nvSpPr>
        <p:spPr bwMode="auto">
          <a:xfrm flipH="1" flipV="1">
            <a:off x="3962400" y="2133600"/>
            <a:ext cx="1676400" cy="609600"/>
          </a:xfrm>
          <a:prstGeom prst="line">
            <a:avLst/>
          </a:prstGeom>
          <a:noFill/>
          <a:ln w="76200">
            <a:solidFill>
              <a:srgbClr val="000066"/>
            </a:solidFill>
            <a:round/>
            <a:headEnd/>
            <a:tailEnd type="stealth" w="med"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226319" name="Line 15"/>
          <p:cNvSpPr>
            <a:spLocks noChangeShapeType="1"/>
          </p:cNvSpPr>
          <p:nvPr/>
        </p:nvSpPr>
        <p:spPr bwMode="auto">
          <a:xfrm flipH="1">
            <a:off x="4922043" y="5181600"/>
            <a:ext cx="457200" cy="152400"/>
          </a:xfrm>
          <a:prstGeom prst="line">
            <a:avLst/>
          </a:prstGeom>
          <a:noFill/>
          <a:ln w="63500">
            <a:solidFill>
              <a:srgbClr val="CCFFFF"/>
            </a:solidFill>
            <a:round/>
            <a:headEnd type="stealth" w="med" len="sm"/>
            <a:tailEnd type="stealth" w="med" len="sm"/>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226320" name="Text Box 16"/>
          <p:cNvSpPr txBox="1">
            <a:spLocks noChangeArrowheads="1"/>
          </p:cNvSpPr>
          <p:nvPr/>
        </p:nvSpPr>
        <p:spPr bwMode="auto">
          <a:xfrm>
            <a:off x="4306093" y="4648200"/>
            <a:ext cx="989013" cy="457200"/>
          </a:xfrm>
          <a:prstGeom prst="rect">
            <a:avLst/>
          </a:prstGeom>
          <a:solidFill>
            <a:srgbClr val="00FFFF">
              <a:alpha val="50000"/>
            </a:srgbClr>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63500" algn="ctr">
                <a:solidFill>
                  <a:srgbClr val="CCFFFF"/>
                </a:solidFill>
                <a:miter lim="800000"/>
                <a:headEnd/>
                <a:tailEnd type="none" w="med" len="lg"/>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r>
              <a:rPr lang="en-US" sz="2400" b="1" dirty="0">
                <a:latin typeface="Times New Roman" pitchFamily="18" charset="0"/>
              </a:rPr>
              <a:t>20 km</a:t>
            </a:r>
          </a:p>
        </p:txBody>
      </p:sp>
      <p:sp>
        <p:nvSpPr>
          <p:cNvPr id="13" name="TextBox 12"/>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14" name="Picture 3"/>
          <p:cNvPicPr>
            <a:picLocks noChangeAspect="1" noChangeArrowheads="1"/>
          </p:cNvPicPr>
          <p:nvPr/>
        </p:nvPicPr>
        <p:blipFill>
          <a:blip r:embed="rId7"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5437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6313" name="Picture 9"/>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46038"/>
            <a:ext cx="9372600" cy="690403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Katrina CFD short.wmv">
            <a:hlinkClick r:id="" action="ppaction://media"/>
          </p:cNvPr>
          <p:cNvPicPr/>
          <p:nvPr>
            <p:ph idx="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rotWithShape="1">
          <a:blip r:embed="rId6"/>
          <a:srcRect l="32391" t="23542" r="19429"/>
          <a:stretch/>
        </p:blipFill>
        <p:spPr>
          <a:xfrm>
            <a:off x="-2122851" y="-3415872"/>
            <a:ext cx="11508378" cy="10273872"/>
          </a:xfrm>
        </p:spPr>
      </p:pic>
      <p:sp>
        <p:nvSpPr>
          <p:cNvPr id="226308" name="Text Box 4"/>
          <p:cNvSpPr txBox="1">
            <a:spLocks noChangeArrowheads="1"/>
          </p:cNvSpPr>
          <p:nvPr/>
        </p:nvSpPr>
        <p:spPr bwMode="auto">
          <a:xfrm>
            <a:off x="8280400" y="6627813"/>
            <a:ext cx="360363" cy="244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r>
              <a:rPr lang="en-US" sz="1000"/>
              <a:t>hrs</a:t>
            </a:r>
          </a:p>
        </p:txBody>
      </p:sp>
      <p:sp>
        <p:nvSpPr>
          <p:cNvPr id="226312" name="Text Box 8"/>
          <p:cNvSpPr txBox="1">
            <a:spLocks noChangeArrowheads="1"/>
          </p:cNvSpPr>
          <p:nvPr/>
        </p:nvSpPr>
        <p:spPr bwMode="auto">
          <a:xfrm>
            <a:off x="0" y="6276975"/>
            <a:ext cx="4519613" cy="5810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pPr algn="l"/>
            <a:r>
              <a:rPr lang="en-US" sz="1600" b="1">
                <a:solidFill>
                  <a:srgbClr val="FFFF00"/>
                </a:solidFill>
                <a:latin typeface="Times New Roman" pitchFamily="18" charset="0"/>
              </a:rPr>
              <a:t>Discharge from Lake Pontchartrain after Katrina</a:t>
            </a:r>
          </a:p>
          <a:p>
            <a:pPr algn="l"/>
            <a:r>
              <a:rPr lang="en-US" sz="1600" b="1">
                <a:solidFill>
                  <a:srgbClr val="FFFF00"/>
                </a:solidFill>
                <a:latin typeface="Times New Roman" pitchFamily="18" charset="0"/>
              </a:rPr>
              <a:t>Courtesy Tarang Khangaonkar et al., 2005</a:t>
            </a:r>
          </a:p>
        </p:txBody>
      </p:sp>
      <p:sp>
        <p:nvSpPr>
          <p:cNvPr id="3" name="Title 2"/>
          <p:cNvSpPr>
            <a:spLocks noGrp="1"/>
          </p:cNvSpPr>
          <p:nvPr>
            <p:ph type="title"/>
          </p:nvPr>
        </p:nvSpPr>
        <p:spPr/>
        <p:txBody>
          <a:bodyPr/>
          <a:lstStyle/>
          <a:p>
            <a:r>
              <a:rPr lang="en-US" b="1" dirty="0" smtClean="0"/>
              <a:t>Zooming in a little</a:t>
            </a:r>
            <a:endParaRPr lang="en-US" b="1" dirty="0"/>
          </a:p>
        </p:txBody>
      </p:sp>
      <p:sp>
        <p:nvSpPr>
          <p:cNvPr id="8" name="TextBox 7"/>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9" name="Picture 3"/>
          <p:cNvPicPr>
            <a:picLocks noChangeAspect="1" noChangeArrowheads="1"/>
          </p:cNvPicPr>
          <p:nvPr/>
        </p:nvPicPr>
        <p:blipFill>
          <a:blip r:embed="rId7"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2607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600" b="1" dirty="0" smtClean="0">
                <a:solidFill>
                  <a:schemeClr val="tx2"/>
                </a:solidFill>
              </a:rPr>
              <a:t>Done! </a:t>
            </a:r>
            <a:r>
              <a:rPr lang="en-US" sz="3600" b="1" dirty="0">
                <a:solidFill>
                  <a:schemeClr val="tx2"/>
                </a:solidFill>
              </a:rPr>
              <a:t>E</a:t>
            </a:r>
            <a:r>
              <a:rPr lang="en-US" sz="3600" b="1" dirty="0" smtClean="0">
                <a:solidFill>
                  <a:schemeClr val="tx2"/>
                </a:solidFill>
              </a:rPr>
              <a:t>xcept….</a:t>
            </a:r>
            <a:endParaRPr lang="en-US" sz="3600" dirty="0">
              <a:solidFill>
                <a:schemeClr val="tx2"/>
              </a:solidFill>
            </a:endParaRPr>
          </a:p>
        </p:txBody>
      </p:sp>
      <p:sp>
        <p:nvSpPr>
          <p:cNvPr id="4" name="TextBox 3"/>
          <p:cNvSpPr txBox="1"/>
          <p:nvPr/>
        </p:nvSpPr>
        <p:spPr>
          <a:xfrm>
            <a:off x="304800" y="990600"/>
            <a:ext cx="8652699" cy="5539978"/>
          </a:xfrm>
          <a:prstGeom prst="rect">
            <a:avLst/>
          </a:prstGeom>
          <a:solidFill>
            <a:schemeClr val="bg1"/>
          </a:solidFill>
        </p:spPr>
        <p:txBody>
          <a:bodyPr wrap="square" rtlCol="0">
            <a:spAutoFit/>
          </a:bodyPr>
          <a:lstStyle/>
          <a:p>
            <a:pPr marL="0" lvl="1"/>
            <a:r>
              <a:rPr lang="en-US" sz="2400" b="1" dirty="0" smtClean="0">
                <a:latin typeface="Times New Roman" pitchFamily="18" charset="0"/>
                <a:cs typeface="Times New Roman" pitchFamily="18" charset="0"/>
              </a:rPr>
              <a:t>In theory, we can accurately model plumes using accurate CFD models.</a:t>
            </a:r>
          </a:p>
          <a:p>
            <a:pPr marL="0" lvl="1"/>
            <a:endParaRPr lang="en-US" sz="2400" b="1" dirty="0">
              <a:latin typeface="Times New Roman" pitchFamily="18" charset="0"/>
              <a:cs typeface="Times New Roman" pitchFamily="18" charset="0"/>
            </a:endParaRPr>
          </a:p>
          <a:p>
            <a:pPr marL="0" lvl="1"/>
            <a:r>
              <a:rPr lang="en-US" sz="2400" b="1" dirty="0" smtClean="0">
                <a:latin typeface="Times New Roman" pitchFamily="18" charset="0"/>
                <a:cs typeface="Times New Roman" pitchFamily="18" charset="0"/>
              </a:rPr>
              <a:t>However, consider the</a:t>
            </a:r>
          </a:p>
          <a:p>
            <a:pPr marL="0" lvl="1"/>
            <a:endParaRPr lang="en-US" sz="2400" b="1" dirty="0">
              <a:latin typeface="Times New Roman" pitchFamily="18" charset="0"/>
              <a:cs typeface="Times New Roman" pitchFamily="18" charset="0"/>
            </a:endParaRPr>
          </a:p>
          <a:p>
            <a:pPr marL="0" lvl="1"/>
            <a:r>
              <a:rPr lang="en-US" sz="2400" b="1" dirty="0" smtClean="0">
                <a:latin typeface="Times New Roman" pitchFamily="18" charset="0"/>
                <a:cs typeface="Times New Roman" pitchFamily="18" charset="0"/>
              </a:rPr>
              <a:t>Resources</a:t>
            </a:r>
          </a:p>
          <a:p>
            <a:pPr marL="0" lvl="1"/>
            <a:r>
              <a:rPr lang="en-US" sz="2400" b="1" dirty="0" smtClean="0">
                <a:latin typeface="Times New Roman" pitchFamily="18" charset="0"/>
                <a:cs typeface="Times New Roman" pitchFamily="18" charset="0"/>
              </a:rPr>
              <a:t>Setup</a:t>
            </a:r>
          </a:p>
          <a:p>
            <a:pPr marL="0" lvl="1"/>
            <a:r>
              <a:rPr lang="en-US" sz="2400" b="1" dirty="0" smtClean="0">
                <a:latin typeface="Times New Roman" pitchFamily="18" charset="0"/>
                <a:cs typeface="Times New Roman" pitchFamily="18" charset="0"/>
              </a:rPr>
              <a:t>Data collection (IC, BC….) </a:t>
            </a:r>
          </a:p>
          <a:p>
            <a:pPr marL="0" lvl="1"/>
            <a:r>
              <a:rPr lang="en-US" sz="2400" b="1" dirty="0" smtClean="0">
                <a:latin typeface="Times New Roman" pitchFamily="18" charset="0"/>
                <a:cs typeface="Times New Roman" pitchFamily="18" charset="0"/>
              </a:rPr>
              <a:t>Expense….</a:t>
            </a:r>
          </a:p>
          <a:p>
            <a:pPr marL="0" lvl="1"/>
            <a:endParaRPr lang="en-US" sz="2400" b="1" dirty="0">
              <a:latin typeface="Times New Roman" pitchFamily="18" charset="0"/>
              <a:cs typeface="Times New Roman" pitchFamily="18" charset="0"/>
            </a:endParaRPr>
          </a:p>
          <a:p>
            <a:pPr marL="0" lvl="1"/>
            <a:r>
              <a:rPr lang="en-US" sz="2400" b="1" dirty="0" smtClean="0">
                <a:latin typeface="Times New Roman" pitchFamily="18" charset="0"/>
                <a:cs typeface="Times New Roman" pitchFamily="18" charset="0"/>
              </a:rPr>
              <a:t>We (modelers, users…) must formulate dispersion coefficients everywhere (eddies and turbulence) (models in themselves)</a:t>
            </a:r>
          </a:p>
          <a:p>
            <a:pPr marL="0" lvl="1"/>
            <a:endParaRPr lang="en-US" sz="2400" b="1" dirty="0">
              <a:latin typeface="Times New Roman" pitchFamily="18" charset="0"/>
              <a:cs typeface="Times New Roman" pitchFamily="18" charset="0"/>
            </a:endParaRPr>
          </a:p>
          <a:p>
            <a:pPr marL="0" lvl="1"/>
            <a:r>
              <a:rPr lang="en-US" sz="2400" b="1" dirty="0">
                <a:latin typeface="Times New Roman" pitchFamily="18" charset="0"/>
                <a:cs typeface="Times New Roman" pitchFamily="18" charset="0"/>
              </a:rPr>
              <a:t>A</a:t>
            </a:r>
            <a:r>
              <a:rPr lang="en-US" sz="2400" b="1" dirty="0" smtClean="0">
                <a:latin typeface="Times New Roman" pitchFamily="18" charset="0"/>
                <a:cs typeface="Times New Roman" pitchFamily="18" charset="0"/>
              </a:rPr>
              <a:t> dream for most of us. On to Visual Plumes’ imperfect answers.</a:t>
            </a:r>
            <a:endParaRPr lang="en-US" b="1" dirty="0">
              <a:latin typeface="Times New Roman" pitchFamily="18" charset="0"/>
              <a:cs typeface="Times New Roman" pitchFamily="18" charset="0"/>
            </a:endParaRPr>
          </a:p>
          <a:p>
            <a:pPr marL="0" lvl="1"/>
            <a:endParaRPr lang="en-US" b="1" dirty="0">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72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One alternative: empirical modeling</a:t>
            </a:r>
            <a:endParaRPr lang="en-US" sz="3200" dirty="0">
              <a:solidFill>
                <a:schemeClr val="tx2"/>
              </a:solidFill>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grpSp>
        <p:nvGrpSpPr>
          <p:cNvPr id="5" name="Group 4"/>
          <p:cNvGrpSpPr/>
          <p:nvPr/>
        </p:nvGrpSpPr>
        <p:grpSpPr>
          <a:xfrm>
            <a:off x="4631149" y="1426666"/>
            <a:ext cx="3838438" cy="2438400"/>
            <a:chOff x="5446678" y="3962401"/>
            <a:chExt cx="3838438" cy="24384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446678" y="3962401"/>
              <a:ext cx="3838438" cy="2438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Oval 5"/>
            <p:cNvSpPr/>
            <p:nvPr/>
          </p:nvSpPr>
          <p:spPr>
            <a:xfrm>
              <a:off x="5791200" y="4603751"/>
              <a:ext cx="2118767" cy="501649"/>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04800" y="990600"/>
            <a:ext cx="8652699" cy="5693866"/>
          </a:xfrm>
          <a:prstGeom prst="rect">
            <a:avLst/>
          </a:prstGeom>
          <a:solidFill>
            <a:schemeClr val="bg1">
              <a:alpha val="0"/>
            </a:schemeClr>
          </a:solidFill>
        </p:spPr>
        <p:txBody>
          <a:bodyPr wrap="square" rtlCol="0">
            <a:spAutoFit/>
          </a:bodyPr>
          <a:lstStyle/>
          <a:p>
            <a:pPr marL="0" lvl="1"/>
            <a:r>
              <a:rPr lang="en-US" sz="2400" b="1" dirty="0">
                <a:latin typeface="Times New Roman" pitchFamily="18" charset="0"/>
                <a:cs typeface="Times New Roman" pitchFamily="18" charset="0"/>
              </a:rPr>
              <a:t>W</a:t>
            </a:r>
            <a:r>
              <a:rPr lang="en-US" sz="2400" b="1" dirty="0" smtClean="0">
                <a:latin typeface="Times New Roman" pitchFamily="18" charset="0"/>
                <a:cs typeface="Times New Roman" pitchFamily="18" charset="0"/>
              </a:rPr>
              <a:t>hile we wait for CFD, how about going to the laboratory for solutions? Empirical models.</a:t>
            </a:r>
          </a:p>
          <a:p>
            <a:pPr marL="0" lvl="1"/>
            <a:endParaRPr lang="en-US" sz="2400" b="1" dirty="0">
              <a:latin typeface="Times New Roman" pitchFamily="18" charset="0"/>
              <a:cs typeface="Times New Roman" pitchFamily="18" charset="0"/>
            </a:endParaRPr>
          </a:p>
          <a:p>
            <a:pPr marL="0" lvl="1"/>
            <a:endParaRPr lang="en-US" sz="2400" b="1" dirty="0" smtClean="0">
              <a:latin typeface="Times New Roman" pitchFamily="18" charset="0"/>
              <a:cs typeface="Times New Roman" pitchFamily="18" charset="0"/>
            </a:endParaRPr>
          </a:p>
          <a:p>
            <a:pPr marL="0" lvl="1"/>
            <a:endParaRPr lang="en-US" sz="2400" b="1" dirty="0">
              <a:latin typeface="Times New Roman" pitchFamily="18" charset="0"/>
              <a:cs typeface="Times New Roman" pitchFamily="18" charset="0"/>
            </a:endParaRPr>
          </a:p>
          <a:p>
            <a:pPr marL="0" lvl="1"/>
            <a:r>
              <a:rPr lang="en-US" sz="2400" b="1" dirty="0" smtClean="0">
                <a:latin typeface="Times New Roman" pitchFamily="18" charset="0"/>
                <a:cs typeface="Times New Roman" pitchFamily="18" charset="0"/>
              </a:rPr>
              <a:t>Visual Plumes comes bundled with an older version of the NRFIELD empirical model. (This is essentially the Roberts, Snyder, Baumgartner model, RSB, found in DOS Plumes.) NRFIELD is a stand-alone executable that can be called by VP:</a:t>
            </a:r>
          </a:p>
          <a:p>
            <a:pPr marL="0" lvl="1"/>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VP creates the input file</a:t>
            </a:r>
          </a:p>
          <a:p>
            <a:pPr marL="0" lvl="1"/>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VP initiates NRFIELD execution</a:t>
            </a:r>
          </a:p>
          <a:p>
            <a:pPr marL="0" lvl="1"/>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VP reads the output file and displays output</a:t>
            </a:r>
          </a:p>
          <a:p>
            <a:pPr marL="0" lvl="1"/>
            <a:endParaRPr lang="en-US" sz="2400" b="1" dirty="0" smtClean="0">
              <a:latin typeface="Times New Roman" pitchFamily="18" charset="0"/>
              <a:cs typeface="Times New Roman" pitchFamily="18" charset="0"/>
            </a:endParaRPr>
          </a:p>
          <a:p>
            <a:pPr marL="0" lvl="1"/>
            <a:r>
              <a:rPr lang="en-US" sz="2400" b="1" dirty="0" smtClean="0">
                <a:latin typeface="Times New Roman" pitchFamily="18" charset="0"/>
                <a:cs typeface="Times New Roman" pitchFamily="18" charset="0"/>
              </a:rPr>
              <a:t>Considerations: </a:t>
            </a:r>
            <a:endParaRPr lang="en-US" sz="2400" b="1" dirty="0">
              <a:latin typeface="Times New Roman" pitchFamily="18" charset="0"/>
              <a:cs typeface="Times New Roman" pitchFamily="18" charset="0"/>
            </a:endParaRPr>
          </a:p>
          <a:p>
            <a:pPr marL="0" lvl="1"/>
            <a:r>
              <a:rPr lang="en-US" sz="2000" b="1" dirty="0" smtClean="0">
                <a:latin typeface="Times New Roman" pitchFamily="18" charset="0"/>
                <a:cs typeface="Times New Roman" pitchFamily="18" charset="0"/>
              </a:rPr>
              <a:t>	NRFIELD addresses multiple merging plume problems</a:t>
            </a:r>
          </a:p>
          <a:p>
            <a:pPr marL="0" lvl="1"/>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It is an endpoint model…</a:t>
            </a:r>
            <a:endParaRPr lang="en-US" sz="2000" b="1" dirty="0">
              <a:latin typeface="Times New Roman" pitchFamily="18" charset="0"/>
              <a:cs typeface="Times New Roman" pitchFamily="18" charset="0"/>
            </a:endParaRPr>
          </a:p>
        </p:txBody>
      </p:sp>
      <p:sp>
        <p:nvSpPr>
          <p:cNvPr id="9" name="TextBox 8"/>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92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webnar plume.wmv">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1524000" y="1143000"/>
            <a:ext cx="6096000" cy="4572000"/>
          </a:xfrm>
          <a:prstGeom prst="rect">
            <a:avLst/>
          </a:prstGeom>
        </p:spPr>
      </p:pic>
      <p:sp>
        <p:nvSpPr>
          <p:cNvPr id="28677" name="Text Box 5"/>
          <p:cNvSpPr txBox="1">
            <a:spLocks noChangeArrowheads="1"/>
          </p:cNvSpPr>
          <p:nvPr/>
        </p:nvSpPr>
        <p:spPr bwMode="auto">
          <a:xfrm>
            <a:off x="228600" y="5766078"/>
            <a:ext cx="8724900" cy="646331"/>
          </a:xfrm>
          <a:prstGeom prst="rect">
            <a:avLst/>
          </a:prstGeom>
          <a:solidFill>
            <a:schemeClr val="accent1">
              <a:lumMod val="20000"/>
              <a:lumOff val="80000"/>
              <a:alpha val="88000"/>
            </a:schemeClr>
          </a:solidFill>
          <a:ln>
            <a:noFill/>
          </a:ln>
          <a:effectLst/>
          <a:extLst/>
        </p:spPr>
        <p:txBody>
          <a:bodyPr wrap="square">
            <a:spAutoFit/>
          </a:bodyPr>
          <a:lstStyle/>
          <a:p>
            <a:r>
              <a:rPr lang="en-US" b="1" dirty="0">
                <a:solidFill>
                  <a:schemeClr val="tx2">
                    <a:lumMod val="50000"/>
                  </a:schemeClr>
                </a:solidFill>
              </a:rPr>
              <a:t>A household </a:t>
            </a:r>
            <a:r>
              <a:rPr lang="en-US" b="1" dirty="0" smtClean="0">
                <a:solidFill>
                  <a:schemeClr val="tx2">
                    <a:lumMod val="50000"/>
                  </a:schemeClr>
                </a:solidFill>
              </a:rPr>
              <a:t>dehumidifier plume showing evidence of unexpected behavior. Mimicking the laboratory, will NRFIELD be the first model modified to explain observations?</a:t>
            </a:r>
            <a:endParaRPr lang="en-US" b="1" dirty="0">
              <a:solidFill>
                <a:schemeClr val="tx2">
                  <a:lumMod val="50000"/>
                </a:schemeClr>
              </a:solidFill>
            </a:endParaRPr>
          </a:p>
        </p:txBody>
      </p:sp>
      <p:sp>
        <p:nvSpPr>
          <p:cNvPr id="8" name="Title 7"/>
          <p:cNvSpPr>
            <a:spLocks noGrp="1"/>
          </p:cNvSpPr>
          <p:nvPr>
            <p:ph type="title"/>
          </p:nvPr>
        </p:nvSpPr>
        <p:spPr>
          <a:xfrm>
            <a:off x="533400" y="-15834"/>
            <a:ext cx="8229600" cy="979964"/>
          </a:xfrm>
        </p:spPr>
        <p:txBody>
          <a:bodyPr>
            <a:normAutofit/>
          </a:bodyPr>
          <a:lstStyle/>
          <a:p>
            <a:r>
              <a:rPr lang="en-US" b="1" dirty="0" smtClean="0">
                <a:solidFill>
                  <a:schemeClr val="tx2">
                    <a:lumMod val="50000"/>
                  </a:schemeClr>
                </a:solidFill>
              </a:rPr>
              <a:t>A dense plume</a:t>
            </a:r>
            <a:endParaRPr lang="en-US" b="1" dirty="0">
              <a:solidFill>
                <a:schemeClr val="tx2">
                  <a:lumMod val="50000"/>
                </a:schemeClr>
              </a:solidFill>
            </a:endParaRPr>
          </a:p>
        </p:txBody>
      </p:sp>
      <p:grpSp>
        <p:nvGrpSpPr>
          <p:cNvPr id="4" name="Group 3"/>
          <p:cNvGrpSpPr/>
          <p:nvPr/>
        </p:nvGrpSpPr>
        <p:grpSpPr>
          <a:xfrm>
            <a:off x="6286500" y="819150"/>
            <a:ext cx="2667000" cy="1447800"/>
            <a:chOff x="6449291" y="2057400"/>
            <a:chExt cx="2667000" cy="1447800"/>
          </a:xfrm>
        </p:grpSpPr>
        <p:cxnSp>
          <p:nvCxnSpPr>
            <p:cNvPr id="7" name="Straight Arrow Connector 6"/>
            <p:cNvCxnSpPr/>
            <p:nvPr/>
          </p:nvCxnSpPr>
          <p:spPr>
            <a:xfrm flipH="1">
              <a:off x="6934200" y="2819400"/>
              <a:ext cx="848592" cy="685800"/>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6449291" y="2057400"/>
              <a:ext cx="2667000" cy="933450"/>
            </a:xfrm>
            <a:prstGeom prst="rect">
              <a:avLst/>
            </a:prstGeom>
            <a:solidFill>
              <a:srgbClr val="FFFF00">
                <a:alpha val="90000"/>
              </a:srgbClr>
            </a:solidFill>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smtClean="0">
                  <a:solidFill>
                    <a:schemeClr val="tx2">
                      <a:lumMod val="50000"/>
                    </a:schemeClr>
                  </a:solidFill>
                </a:rPr>
                <a:t>The “plume envelope” or plume boundary maintains a steady appearance</a:t>
              </a:r>
              <a:endParaRPr lang="en-US" sz="2000" dirty="0">
                <a:solidFill>
                  <a:schemeClr val="tx2">
                    <a:lumMod val="50000"/>
                  </a:schemeClr>
                </a:solidFill>
              </a:endParaRPr>
            </a:p>
          </p:txBody>
        </p:sp>
      </p:grpSp>
      <p:grpSp>
        <p:nvGrpSpPr>
          <p:cNvPr id="28673" name="Group 28672"/>
          <p:cNvGrpSpPr/>
          <p:nvPr/>
        </p:nvGrpSpPr>
        <p:grpSpPr>
          <a:xfrm>
            <a:off x="-15240" y="2743200"/>
            <a:ext cx="3144982" cy="1019175"/>
            <a:chOff x="457200" y="2743200"/>
            <a:chExt cx="3144982" cy="1019175"/>
          </a:xfrm>
        </p:grpSpPr>
        <p:cxnSp>
          <p:nvCxnSpPr>
            <p:cNvPr id="13" name="Straight Arrow Connector 12"/>
            <p:cNvCxnSpPr/>
            <p:nvPr/>
          </p:nvCxnSpPr>
          <p:spPr>
            <a:xfrm>
              <a:off x="2611582" y="3343275"/>
              <a:ext cx="990600" cy="419100"/>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Subtitle 2"/>
            <p:cNvSpPr txBox="1">
              <a:spLocks/>
            </p:cNvSpPr>
            <p:nvPr/>
          </p:nvSpPr>
          <p:spPr>
            <a:xfrm>
              <a:off x="457200" y="2743200"/>
              <a:ext cx="2021032" cy="762000"/>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smtClean="0">
                  <a:solidFill>
                    <a:schemeClr val="tx2">
                      <a:lumMod val="50000"/>
                    </a:schemeClr>
                  </a:solidFill>
                </a:rPr>
                <a:t>Evidence of detraining fluid</a:t>
              </a:r>
              <a:endParaRPr lang="en-US" sz="2000" dirty="0">
                <a:solidFill>
                  <a:schemeClr val="tx2">
                    <a:lumMod val="50000"/>
                  </a:schemeClr>
                </a:solidFill>
              </a:endParaRPr>
            </a:p>
          </p:txBody>
        </p:sp>
      </p:grpSp>
      <p:sp>
        <p:nvSpPr>
          <p:cNvPr id="2" name="Footer Placeholder 1"/>
          <p:cNvSpPr>
            <a:spLocks noGrp="1"/>
          </p:cNvSpPr>
          <p:nvPr>
            <p:ph type="ftr" sz="quarter" idx="11"/>
          </p:nvPr>
        </p:nvSpPr>
        <p:spPr/>
        <p:txBody>
          <a:bodyPr/>
          <a:lstStyle/>
          <a:p>
            <a:r>
              <a:rPr lang="nl-NL" smtClean="0"/>
              <a:t>EPA Modeling Webinar 22-24 Jan 2013</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38911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C:\Plumes60\60degreetraj.bmp"/>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600"/>
          <a:stretch/>
        </p:blipFill>
        <p:spPr bwMode="auto">
          <a:xfrm>
            <a:off x="142875" y="777240"/>
            <a:ext cx="8858250" cy="550926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8677" name="Text Box 5"/>
          <p:cNvSpPr txBox="1">
            <a:spLocks noChangeArrowheads="1"/>
          </p:cNvSpPr>
          <p:nvPr/>
        </p:nvSpPr>
        <p:spPr bwMode="auto">
          <a:xfrm>
            <a:off x="276225" y="4953000"/>
            <a:ext cx="8724900" cy="830997"/>
          </a:xfrm>
          <a:prstGeom prst="rect">
            <a:avLst/>
          </a:prstGeom>
          <a:solidFill>
            <a:schemeClr val="accent1">
              <a:lumMod val="20000"/>
              <a:lumOff val="80000"/>
              <a:alpha val="51000"/>
            </a:schemeClr>
          </a:solidFill>
          <a:ln>
            <a:noFill/>
          </a:ln>
          <a:effectLst/>
          <a:extLst/>
        </p:spPr>
        <p:txBody>
          <a:bodyPr wrap="square">
            <a:spAutoFit/>
          </a:bodyPr>
          <a:lstStyle/>
          <a:p>
            <a:pPr algn="ctr"/>
            <a:r>
              <a:rPr lang="en-US" sz="2400" b="1" dirty="0" smtClean="0">
                <a:solidFill>
                  <a:schemeClr val="tx2">
                    <a:lumMod val="50000"/>
                  </a:schemeClr>
                </a:solidFill>
              </a:rPr>
              <a:t>Focus on rise and impact point. </a:t>
            </a:r>
          </a:p>
          <a:p>
            <a:pPr algn="ctr"/>
            <a:r>
              <a:rPr lang="en-US" sz="2400" b="1" dirty="0" smtClean="0">
                <a:solidFill>
                  <a:schemeClr val="tx2">
                    <a:lumMod val="50000"/>
                  </a:schemeClr>
                </a:solidFill>
              </a:rPr>
              <a:t>Red: aspiration coefficient  the standard 0.10; blue: 0.05</a:t>
            </a:r>
            <a:r>
              <a:rPr lang="en-US" b="1" dirty="0" smtClean="0">
                <a:solidFill>
                  <a:schemeClr val="tx2">
                    <a:lumMod val="50000"/>
                  </a:schemeClr>
                </a:solidFill>
              </a:rPr>
              <a:t>.</a:t>
            </a:r>
            <a:endParaRPr lang="en-US" b="1" dirty="0">
              <a:solidFill>
                <a:schemeClr val="tx2">
                  <a:lumMod val="50000"/>
                </a:schemeClr>
              </a:solidFill>
            </a:endParaRPr>
          </a:p>
        </p:txBody>
      </p:sp>
      <p:sp>
        <p:nvSpPr>
          <p:cNvPr id="8" name="Title 7"/>
          <p:cNvSpPr>
            <a:spLocks noGrp="1"/>
          </p:cNvSpPr>
          <p:nvPr>
            <p:ph type="title"/>
          </p:nvPr>
        </p:nvSpPr>
        <p:spPr>
          <a:xfrm>
            <a:off x="533400" y="-15834"/>
            <a:ext cx="8229600" cy="979964"/>
          </a:xfrm>
        </p:spPr>
        <p:txBody>
          <a:bodyPr>
            <a:normAutofit/>
          </a:bodyPr>
          <a:lstStyle/>
          <a:p>
            <a:r>
              <a:rPr lang="en-US" b="1" dirty="0" smtClean="0">
                <a:solidFill>
                  <a:schemeClr val="tx2">
                    <a:lumMod val="50000"/>
                  </a:schemeClr>
                </a:solidFill>
              </a:rPr>
              <a:t>UM3 dense plumes</a:t>
            </a:r>
            <a:endParaRPr lang="en-US" b="1" dirty="0">
              <a:solidFill>
                <a:schemeClr val="tx2">
                  <a:lumMod val="50000"/>
                </a:schemeClr>
              </a:solidFill>
            </a:endParaRPr>
          </a:p>
        </p:txBody>
      </p:sp>
      <p:sp>
        <p:nvSpPr>
          <p:cNvPr id="2" name="Footer Placeholder 1"/>
          <p:cNvSpPr>
            <a:spLocks noGrp="1"/>
          </p:cNvSpPr>
          <p:nvPr>
            <p:ph type="ftr" sz="quarter" idx="11"/>
          </p:nvPr>
        </p:nvSpPr>
        <p:spPr/>
        <p:txBody>
          <a:bodyPr/>
          <a:lstStyle/>
          <a:p>
            <a:r>
              <a:rPr lang="nl-NL" smtClean="0"/>
              <a:t>EPA Modeling Webinar 22-24 Jan 2013</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829623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95300" y="315436"/>
            <a:ext cx="8229600" cy="1143000"/>
          </a:xfrm>
        </p:spPr>
        <p:txBody>
          <a:bodyPr>
            <a:normAutofit/>
          </a:bodyPr>
          <a:lstStyle/>
          <a:p>
            <a:r>
              <a:rPr lang="en-US" b="1" dirty="0" err="1" smtClean="0">
                <a:solidFill>
                  <a:schemeClr val="tx2">
                    <a:lumMod val="50000"/>
                  </a:schemeClr>
                </a:solidFill>
              </a:rPr>
              <a:t>Eulerian</a:t>
            </a:r>
            <a:r>
              <a:rPr lang="en-US" b="1" dirty="0" smtClean="0">
                <a:solidFill>
                  <a:schemeClr val="tx2">
                    <a:lumMod val="50000"/>
                  </a:schemeClr>
                </a:solidFill>
              </a:rPr>
              <a:t> integral flux models</a:t>
            </a:r>
            <a:endParaRPr lang="en-US" b="1" dirty="0">
              <a:solidFill>
                <a:schemeClr val="tx2">
                  <a:lumMod val="50000"/>
                </a:schemeClr>
              </a:solidFill>
            </a:endParaRPr>
          </a:p>
        </p:txBody>
      </p:sp>
      <p:sp>
        <p:nvSpPr>
          <p:cNvPr id="18" name="Subtitle 2"/>
          <p:cNvSpPr txBox="1">
            <a:spLocks/>
          </p:cNvSpPr>
          <p:nvPr/>
        </p:nvSpPr>
        <p:spPr>
          <a:xfrm>
            <a:off x="673100" y="1295400"/>
            <a:ext cx="2812969" cy="3060412"/>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smtClean="0">
                <a:solidFill>
                  <a:schemeClr val="tx2">
                    <a:lumMod val="50000"/>
                  </a:schemeClr>
                </a:solidFill>
              </a:rPr>
              <a:t>VP example:</a:t>
            </a:r>
          </a:p>
          <a:p>
            <a:r>
              <a:rPr lang="en-US" sz="1800" b="1" dirty="0" smtClean="0">
                <a:solidFill>
                  <a:schemeClr val="tx2">
                    <a:lumMod val="50000"/>
                  </a:schemeClr>
                </a:solidFill>
              </a:rPr>
              <a:t>DKHW or UDKHDEN</a:t>
            </a:r>
          </a:p>
          <a:p>
            <a:r>
              <a:rPr lang="en-US" sz="1800" b="1" dirty="0" smtClean="0">
                <a:solidFill>
                  <a:schemeClr val="tx2">
                    <a:lumMod val="50000"/>
                  </a:schemeClr>
                </a:solidFill>
              </a:rPr>
              <a:t>Differential equations</a:t>
            </a:r>
          </a:p>
          <a:p>
            <a:r>
              <a:rPr lang="en-US" sz="1800" b="1" dirty="0" smtClean="0">
                <a:solidFill>
                  <a:schemeClr val="tx2">
                    <a:lumMod val="50000"/>
                  </a:schemeClr>
                </a:solidFill>
              </a:rPr>
              <a:t>Physics of mass, momentum, energy…</a:t>
            </a:r>
          </a:p>
          <a:p>
            <a:r>
              <a:rPr lang="en-US" sz="1800" b="1" dirty="0" smtClean="0">
                <a:solidFill>
                  <a:schemeClr val="tx2">
                    <a:lumMod val="50000"/>
                  </a:schemeClr>
                </a:solidFill>
              </a:rPr>
              <a:t>Integrating factor: ds</a:t>
            </a:r>
          </a:p>
          <a:p>
            <a:r>
              <a:rPr lang="en-US" sz="1800" b="1" dirty="0" smtClean="0">
                <a:solidFill>
                  <a:schemeClr val="tx2">
                    <a:lumMod val="50000"/>
                  </a:schemeClr>
                </a:solidFill>
              </a:rPr>
              <a:t>Flux balances over control </a:t>
            </a:r>
            <a:r>
              <a:rPr lang="en-US" sz="1800" b="1" dirty="0" err="1" smtClean="0">
                <a:solidFill>
                  <a:schemeClr val="tx2">
                    <a:lumMod val="50000"/>
                  </a:schemeClr>
                </a:solidFill>
              </a:rPr>
              <a:t>volumesfixed</a:t>
            </a:r>
            <a:r>
              <a:rPr lang="en-US" sz="1800" b="1" dirty="0" smtClean="0">
                <a:solidFill>
                  <a:schemeClr val="tx2">
                    <a:lumMod val="50000"/>
                  </a:schemeClr>
                </a:solidFill>
              </a:rPr>
              <a:t> in space</a:t>
            </a:r>
          </a:p>
          <a:p>
            <a:r>
              <a:rPr lang="en-US" sz="1800" b="1" dirty="0" smtClean="0">
                <a:solidFill>
                  <a:schemeClr val="tx2">
                    <a:lumMod val="50000"/>
                  </a:schemeClr>
                </a:solidFill>
              </a:rPr>
              <a:t>Steady state assumed</a:t>
            </a:r>
            <a:endParaRPr lang="en-US" sz="2000" dirty="0">
              <a:solidFill>
                <a:schemeClr val="tx2">
                  <a:lumMod val="50000"/>
                </a:schemeClr>
              </a:solidFill>
            </a:endParaRPr>
          </a:p>
        </p:txBody>
      </p:sp>
      <p:sp>
        <p:nvSpPr>
          <p:cNvPr id="3" name="Footer Placeholder 2"/>
          <p:cNvSpPr>
            <a:spLocks noGrp="1"/>
          </p:cNvSpPr>
          <p:nvPr>
            <p:ph type="ftr" sz="quarter" idx="11"/>
          </p:nvPr>
        </p:nvSpPr>
        <p:spPr/>
        <p:txBody>
          <a:bodyPr/>
          <a:lstStyle/>
          <a:p>
            <a:r>
              <a:rPr lang="nl-NL" smtClean="0"/>
              <a:t>EPA Modeling Webinar 22-24 Jan 2013</a:t>
            </a:r>
            <a:endParaRPr lang="en-US"/>
          </a:p>
        </p:txBody>
      </p:sp>
      <p:grpSp>
        <p:nvGrpSpPr>
          <p:cNvPr id="4" name="Group 3"/>
          <p:cNvGrpSpPr/>
          <p:nvPr/>
        </p:nvGrpSpPr>
        <p:grpSpPr>
          <a:xfrm>
            <a:off x="427656" y="4419600"/>
            <a:ext cx="8232912" cy="2581276"/>
            <a:chOff x="427656" y="4419600"/>
            <a:chExt cx="8232912" cy="2581276"/>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27656" y="4419600"/>
              <a:ext cx="8232912" cy="258127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3" name="Oval 12"/>
            <p:cNvSpPr/>
            <p:nvPr/>
          </p:nvSpPr>
          <p:spPr>
            <a:xfrm>
              <a:off x="914400" y="4892675"/>
              <a:ext cx="2118767" cy="501649"/>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5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23240" name="Group 8"/>
          <p:cNvGrpSpPr>
            <a:grpSpLocks/>
          </p:cNvGrpSpPr>
          <p:nvPr/>
        </p:nvGrpSpPr>
        <p:grpSpPr bwMode="auto">
          <a:xfrm>
            <a:off x="777875" y="997634"/>
            <a:ext cx="7680325" cy="5230812"/>
            <a:chOff x="96" y="192"/>
            <a:chExt cx="5424" cy="3792"/>
          </a:xfrm>
        </p:grpSpPr>
        <p:pic>
          <p:nvPicPr>
            <p:cNvPr id="223235"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6" y="192"/>
              <a:ext cx="2640" cy="183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23236" name="Picture 4"/>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880" y="192"/>
              <a:ext cx="2640" cy="183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23237" name="Picture 5"/>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6" y="2160"/>
              <a:ext cx="2640" cy="18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pic>
        <p:nvPicPr>
          <p:cNvPr id="223238" name="Picture 6"/>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638800" y="3810000"/>
            <a:ext cx="2209800" cy="20907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23239" name="Rectangle 7"/>
          <p:cNvSpPr>
            <a:spLocks noGrp="1" noChangeArrowheads="1"/>
          </p:cNvSpPr>
          <p:nvPr>
            <p:ph type="title"/>
          </p:nvPr>
        </p:nvSpPr>
        <p:spPr>
          <a:xfrm>
            <a:off x="401286" y="0"/>
            <a:ext cx="8229600" cy="1143000"/>
          </a:xfrm>
        </p:spPr>
        <p:txBody>
          <a:bodyPr>
            <a:normAutofit/>
          </a:bodyPr>
          <a:lstStyle/>
          <a:p>
            <a:r>
              <a:rPr lang="en-US" sz="2800" b="1" dirty="0" err="1"/>
              <a:t>Unstratified</a:t>
            </a:r>
            <a:r>
              <a:rPr lang="en-US" sz="2800" b="1" dirty="0"/>
              <a:t> buoyant </a:t>
            </a:r>
            <a:r>
              <a:rPr lang="en-US" sz="2800" b="1" dirty="0" smtClean="0"/>
              <a:t>jet in the lab</a:t>
            </a:r>
            <a:br>
              <a:rPr lang="en-US" sz="2800" b="1" dirty="0" smtClean="0"/>
            </a:br>
            <a:r>
              <a:rPr lang="en-US" sz="2800" b="1" dirty="0" smtClean="0"/>
              <a:t>Conceptual morphing</a:t>
            </a:r>
            <a:endParaRPr lang="en-US" sz="2800" b="1" dirty="0">
              <a:solidFill>
                <a:srgbClr val="FF0000"/>
              </a:solidFill>
            </a:endParaRPr>
          </a:p>
        </p:txBody>
      </p:sp>
      <p:sp>
        <p:nvSpPr>
          <p:cNvPr id="2" name="TextBox 1"/>
          <p:cNvSpPr txBox="1"/>
          <p:nvPr/>
        </p:nvSpPr>
        <p:spPr>
          <a:xfrm>
            <a:off x="304800" y="5874503"/>
            <a:ext cx="6858000" cy="830997"/>
          </a:xfrm>
          <a:prstGeom prst="rect">
            <a:avLst/>
          </a:prstGeom>
          <a:noFill/>
        </p:spPr>
        <p:txBody>
          <a:bodyPr wrap="square" rtlCol="0">
            <a:spAutoFit/>
          </a:bodyPr>
          <a:lstStyle/>
          <a:p>
            <a:r>
              <a:rPr lang="en-US" sz="2400" b="1" dirty="0" smtClean="0"/>
              <a:t>We see evidence of steady state, time-averaging, plume morphology (round plume assumption)…</a:t>
            </a:r>
            <a:endParaRPr lang="en-US" sz="2400" dirty="0"/>
          </a:p>
        </p:txBody>
      </p:sp>
      <p:sp>
        <p:nvSpPr>
          <p:cNvPr id="9" name="TextBox 8"/>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9807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a:solidFill>
                  <a:schemeClr val="tx2"/>
                </a:solidFill>
              </a:rPr>
              <a:t>Software and </a:t>
            </a:r>
            <a:r>
              <a:rPr lang="en-US" sz="3200" b="1" dirty="0" smtClean="0">
                <a:solidFill>
                  <a:schemeClr val="tx2"/>
                </a:solidFill>
              </a:rPr>
              <a:t>systems: CEAM website</a:t>
            </a:r>
            <a:endParaRPr lang="en-US" sz="3200" b="1" dirty="0">
              <a:solidFill>
                <a:schemeClr val="tx2"/>
              </a:solidFill>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1143000" y="831669"/>
            <a:ext cx="7550332" cy="5995851"/>
          </a:xfrm>
          <a:prstGeom prst="rect">
            <a:avLst/>
          </a:prstGeom>
          <a:solidFill>
            <a:srgbClr val="00B0F0">
              <a:alpha val="44000"/>
            </a:srgbClr>
          </a:solidFill>
          <a:ln>
            <a:noFill/>
          </a:ln>
          <a:effectLst/>
        </p:spPr>
      </p:pic>
      <p:sp>
        <p:nvSpPr>
          <p:cNvPr id="6" name="Oval 5"/>
          <p:cNvSpPr/>
          <p:nvPr/>
        </p:nvSpPr>
        <p:spPr>
          <a:xfrm>
            <a:off x="838200" y="4191000"/>
            <a:ext cx="1143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0500" y="1556434"/>
            <a:ext cx="8652699" cy="646331"/>
          </a:xfrm>
          <a:prstGeom prst="rect">
            <a:avLst/>
          </a:prstGeom>
          <a:solidFill>
            <a:schemeClr val="bg1">
              <a:alpha val="0"/>
            </a:schemeClr>
          </a:solidFill>
        </p:spPr>
        <p:txBody>
          <a:bodyPr wrap="square" rtlCol="0">
            <a:spAutoFit/>
          </a:bodyPr>
          <a:lstStyle/>
          <a:p>
            <a:pPr marL="0" lvl="1"/>
            <a:r>
              <a:rPr lang="en-US" b="1" dirty="0" smtClean="0">
                <a:latin typeface="Times New Roman" pitchFamily="18" charset="0"/>
                <a:cs typeface="Times New Roman" pitchFamily="18" charset="0"/>
              </a:rPr>
              <a:t>Software and update: </a:t>
            </a:r>
            <a:r>
              <a:rPr lang="en-US" b="1" dirty="0">
                <a:latin typeface="Times New Roman" pitchFamily="18" charset="0"/>
                <a:cs typeface="Times New Roman" pitchFamily="18" charset="0"/>
                <a:hlinkClick r:id="rId4"/>
              </a:rPr>
              <a:t>http://</a:t>
            </a:r>
            <a:r>
              <a:rPr lang="en-US" b="1" dirty="0" smtClean="0">
                <a:latin typeface="Times New Roman" pitchFamily="18" charset="0"/>
                <a:cs typeface="Times New Roman" pitchFamily="18" charset="0"/>
                <a:hlinkClick r:id="rId4"/>
              </a:rPr>
              <a:t>www.epa.gov/ceampubl/swater/vplume/index.html</a:t>
            </a:r>
            <a:endParaRPr lang="en-US" b="1" dirty="0" smtClean="0">
              <a:latin typeface="Times New Roman" pitchFamily="18" charset="0"/>
              <a:cs typeface="Times New Roman" pitchFamily="18" charset="0"/>
            </a:endParaRPr>
          </a:p>
          <a:p>
            <a:pPr marL="0" lvl="1"/>
            <a:endParaRPr lang="en-US" b="1" dirty="0" smtClean="0">
              <a:solidFill>
                <a:srgbClr val="FF0000"/>
              </a:solidFill>
              <a:latin typeface="Times New Roman" pitchFamily="18" charset="0"/>
              <a:cs typeface="Times New Roman" pitchFamily="18" charset="0"/>
            </a:endParaRPr>
          </a:p>
        </p:txBody>
      </p:sp>
      <p:sp>
        <p:nvSpPr>
          <p:cNvPr id="9" name="Oval 8"/>
          <p:cNvSpPr/>
          <p:nvPr/>
        </p:nvSpPr>
        <p:spPr>
          <a:xfrm>
            <a:off x="1828800" y="4152900"/>
            <a:ext cx="1143000" cy="533400"/>
          </a:xfrm>
          <a:prstGeom prst="ellipse">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2819400" y="2895600"/>
            <a:ext cx="3048000" cy="933994"/>
          </a:xfrm>
          <a:prstGeom prst="wedgeRoundRectCallout">
            <a:avLst>
              <a:gd name="adj1" fmla="val -84601"/>
              <a:gd name="adj2" fmla="val 56969"/>
              <a:gd name="adj3" fmla="val 16667"/>
            </a:avLst>
          </a:prstGeom>
          <a:solidFill>
            <a:srgbClr val="00B0F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rPr>
              <a:t>Virtual Beach</a:t>
            </a:r>
          </a:p>
          <a:p>
            <a:pPr algn="ctr"/>
            <a:r>
              <a:rPr lang="en-US" b="1" dirty="0" smtClean="0">
                <a:solidFill>
                  <a:schemeClr val="tx2">
                    <a:lumMod val="50000"/>
                  </a:schemeClr>
                </a:solidFill>
                <a:latin typeface="Times New Roman" pitchFamily="18" charset="0"/>
              </a:rPr>
              <a:t>Authors of Ver. 1 (Research)</a:t>
            </a:r>
          </a:p>
          <a:p>
            <a:pPr algn="ctr"/>
            <a:r>
              <a:rPr lang="en-US" b="1" dirty="0" smtClean="0">
                <a:solidFill>
                  <a:schemeClr val="tx2">
                    <a:lumMod val="50000"/>
                  </a:schemeClr>
                </a:solidFill>
                <a:latin typeface="Times New Roman" pitchFamily="18" charset="0"/>
              </a:rPr>
              <a:t>Frick and </a:t>
            </a:r>
            <a:r>
              <a:rPr lang="en-US" b="1" dirty="0" err="1" smtClean="0">
                <a:solidFill>
                  <a:schemeClr val="tx2">
                    <a:lumMod val="50000"/>
                  </a:schemeClr>
                </a:solidFill>
                <a:latin typeface="Times New Roman" pitchFamily="18" charset="0"/>
              </a:rPr>
              <a:t>Ge</a:t>
            </a:r>
            <a:endParaRPr lang="en-US" b="1" dirty="0">
              <a:solidFill>
                <a:schemeClr val="tx2">
                  <a:lumMod val="50000"/>
                </a:schemeClr>
              </a:solidFill>
              <a:latin typeface="Times New Roman" pitchFamily="18" charset="0"/>
            </a:endParaRPr>
          </a:p>
        </p:txBody>
      </p:sp>
      <p:pic>
        <p:nvPicPr>
          <p:cNvPr id="11" name="Picture 3"/>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17268" y="1"/>
            <a:ext cx="926732" cy="5100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3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6" name="Group 75"/>
          <p:cNvGrpSpPr/>
          <p:nvPr/>
        </p:nvGrpSpPr>
        <p:grpSpPr>
          <a:xfrm>
            <a:off x="3166025" y="5647029"/>
            <a:ext cx="3695700" cy="609600"/>
            <a:chOff x="3166025" y="5647029"/>
            <a:chExt cx="3695700" cy="609600"/>
          </a:xfrm>
        </p:grpSpPr>
        <p:sp>
          <p:nvSpPr>
            <p:cNvPr id="3" name="Oval 2"/>
            <p:cNvSpPr/>
            <p:nvPr/>
          </p:nvSpPr>
          <p:spPr>
            <a:xfrm>
              <a:off x="3166025" y="5647029"/>
              <a:ext cx="3695700" cy="6096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24" idx="0"/>
            </p:cNvCxnSpPr>
            <p:nvPr/>
          </p:nvCxnSpPr>
          <p:spPr>
            <a:xfrm flipH="1">
              <a:off x="4042325" y="5951829"/>
              <a:ext cx="838200" cy="27186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3239" name="Rectangle 7"/>
          <p:cNvSpPr>
            <a:spLocks noGrp="1" noChangeArrowheads="1"/>
          </p:cNvSpPr>
          <p:nvPr>
            <p:ph type="title"/>
          </p:nvPr>
        </p:nvSpPr>
        <p:spPr>
          <a:xfrm>
            <a:off x="401286" y="0"/>
            <a:ext cx="8229600" cy="920676"/>
          </a:xfrm>
        </p:spPr>
        <p:txBody>
          <a:bodyPr>
            <a:normAutofit/>
          </a:bodyPr>
          <a:lstStyle/>
          <a:p>
            <a:r>
              <a:rPr lang="en-US" sz="2800" b="1" dirty="0" smtClean="0">
                <a:solidFill>
                  <a:srgbClr val="002060"/>
                </a:solidFill>
              </a:rPr>
              <a:t>How does numerical </a:t>
            </a:r>
            <a:r>
              <a:rPr lang="en-US" sz="2800" b="1" dirty="0" err="1" smtClean="0">
                <a:solidFill>
                  <a:srgbClr val="002060"/>
                </a:solidFill>
              </a:rPr>
              <a:t>Eulerian</a:t>
            </a:r>
            <a:r>
              <a:rPr lang="en-US" sz="2800" b="1" dirty="0" smtClean="0">
                <a:solidFill>
                  <a:srgbClr val="002060"/>
                </a:solidFill>
              </a:rPr>
              <a:t> method work?</a:t>
            </a:r>
            <a:endParaRPr lang="en-US" sz="2800" b="1" dirty="0">
              <a:solidFill>
                <a:srgbClr val="002060"/>
              </a:solidFill>
            </a:endParaRPr>
          </a:p>
        </p:txBody>
      </p:sp>
      <p:grpSp>
        <p:nvGrpSpPr>
          <p:cNvPr id="80" name="Group 79"/>
          <p:cNvGrpSpPr/>
          <p:nvPr/>
        </p:nvGrpSpPr>
        <p:grpSpPr>
          <a:xfrm>
            <a:off x="4423325" y="5057245"/>
            <a:ext cx="457200" cy="926123"/>
            <a:chOff x="4423325" y="5057245"/>
            <a:chExt cx="457200" cy="926123"/>
          </a:xfrm>
        </p:grpSpPr>
        <p:sp>
          <p:nvSpPr>
            <p:cNvPr id="22" name="Line 11"/>
            <p:cNvSpPr>
              <a:spLocks noChangeShapeType="1"/>
            </p:cNvSpPr>
            <p:nvPr/>
          </p:nvSpPr>
          <p:spPr bwMode="auto">
            <a:xfrm flipV="1">
              <a:off x="4423325" y="5225833"/>
              <a:ext cx="0" cy="757535"/>
            </a:xfrm>
            <a:prstGeom prst="line">
              <a:avLst/>
            </a:prstGeom>
            <a:noFill/>
            <a:ln w="114300">
              <a:solidFill>
                <a:schemeClr val="accent2">
                  <a:lumMod val="75000"/>
                </a:schemeClr>
              </a:solidFill>
              <a:round/>
              <a:headEnd/>
              <a:tailEnd type="triangle" w="sm" len="sm"/>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23" name="Line 11"/>
            <p:cNvSpPr>
              <a:spLocks noChangeShapeType="1"/>
            </p:cNvSpPr>
            <p:nvPr/>
          </p:nvSpPr>
          <p:spPr bwMode="auto">
            <a:xfrm flipV="1">
              <a:off x="4651925" y="5057245"/>
              <a:ext cx="0" cy="914400"/>
            </a:xfrm>
            <a:prstGeom prst="line">
              <a:avLst/>
            </a:prstGeom>
            <a:noFill/>
            <a:ln w="76200">
              <a:solidFill>
                <a:srgbClr val="000066"/>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24" name="Line 11"/>
            <p:cNvSpPr>
              <a:spLocks noChangeShapeType="1"/>
            </p:cNvSpPr>
            <p:nvPr/>
          </p:nvSpPr>
          <p:spPr bwMode="auto">
            <a:xfrm flipV="1">
              <a:off x="4880525" y="5194294"/>
              <a:ext cx="0" cy="757535"/>
            </a:xfrm>
            <a:prstGeom prst="line">
              <a:avLst/>
            </a:prstGeom>
            <a:noFill/>
            <a:ln w="76200">
              <a:solidFill>
                <a:srgbClr val="FF0000"/>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grpSp>
        <p:nvGrpSpPr>
          <p:cNvPr id="79" name="Group 78"/>
          <p:cNvGrpSpPr/>
          <p:nvPr/>
        </p:nvGrpSpPr>
        <p:grpSpPr>
          <a:xfrm>
            <a:off x="5109125" y="5405307"/>
            <a:ext cx="1028700" cy="622722"/>
            <a:chOff x="5109125" y="5405307"/>
            <a:chExt cx="1028700" cy="622722"/>
          </a:xfrm>
        </p:grpSpPr>
        <p:sp>
          <p:nvSpPr>
            <p:cNvPr id="8" name="Oval 7"/>
            <p:cNvSpPr/>
            <p:nvPr/>
          </p:nvSpPr>
          <p:spPr>
            <a:xfrm>
              <a:off x="5109125" y="5799429"/>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410994" y="5796498"/>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680625" y="5799429"/>
              <a:ext cx="228600" cy="228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ne 11"/>
            <p:cNvSpPr>
              <a:spLocks noChangeShapeType="1"/>
            </p:cNvSpPr>
            <p:nvPr/>
          </p:nvSpPr>
          <p:spPr bwMode="auto">
            <a:xfrm flipH="1" flipV="1">
              <a:off x="6137825" y="5405307"/>
              <a:ext cx="0" cy="468923"/>
            </a:xfrm>
            <a:prstGeom prst="line">
              <a:avLst/>
            </a:prstGeom>
            <a:noFill/>
            <a:ln w="38100">
              <a:solidFill>
                <a:srgbClr val="002060"/>
              </a:solidFill>
              <a:round/>
              <a:headEnd/>
              <a:tailEnd type="arrow"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grpSp>
        <p:nvGrpSpPr>
          <p:cNvPr id="87" name="Group 86"/>
          <p:cNvGrpSpPr/>
          <p:nvPr/>
        </p:nvGrpSpPr>
        <p:grpSpPr>
          <a:xfrm>
            <a:off x="339107" y="1116232"/>
            <a:ext cx="2228643" cy="2862322"/>
            <a:chOff x="339107" y="1116232"/>
            <a:chExt cx="2228643" cy="2862322"/>
          </a:xfrm>
        </p:grpSpPr>
        <p:sp>
          <p:nvSpPr>
            <p:cNvPr id="37" name="Oval 36"/>
            <p:cNvSpPr/>
            <p:nvPr/>
          </p:nvSpPr>
          <p:spPr>
            <a:xfrm>
              <a:off x="2040547" y="2478773"/>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674598" y="2750809"/>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057218" y="3065320"/>
              <a:ext cx="228600" cy="228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ine 11"/>
            <p:cNvSpPr>
              <a:spLocks noChangeShapeType="1"/>
            </p:cNvSpPr>
            <p:nvPr/>
          </p:nvSpPr>
          <p:spPr bwMode="auto">
            <a:xfrm flipH="1" flipV="1">
              <a:off x="2269147" y="1639548"/>
              <a:ext cx="0" cy="468923"/>
            </a:xfrm>
            <a:prstGeom prst="line">
              <a:avLst/>
            </a:prstGeom>
            <a:noFill/>
            <a:ln w="38100">
              <a:solidFill>
                <a:srgbClr val="002060"/>
              </a:solidFill>
              <a:round/>
              <a:headEnd/>
              <a:tailEnd type="arrow"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cxnSp>
          <p:nvCxnSpPr>
            <p:cNvPr id="41" name="Straight Connector 40"/>
            <p:cNvCxnSpPr/>
            <p:nvPr/>
          </p:nvCxnSpPr>
          <p:spPr>
            <a:xfrm flipH="1">
              <a:off x="1219018" y="2108471"/>
              <a:ext cx="838200" cy="27186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39107" y="1116232"/>
              <a:ext cx="2228643" cy="2862322"/>
            </a:xfrm>
            <a:prstGeom prst="rect">
              <a:avLst/>
            </a:prstGeom>
            <a:noFill/>
            <a:ln>
              <a:solidFill>
                <a:schemeClr val="accent3">
                  <a:lumMod val="50000"/>
                </a:schemeClr>
              </a:solidFill>
            </a:ln>
          </p:spPr>
          <p:txBody>
            <a:bodyPr wrap="square" rtlCol="0">
              <a:spAutoFit/>
            </a:bodyPr>
            <a:lstStyle/>
            <a:p>
              <a:r>
                <a:rPr lang="en-US" sz="2000" b="1" dirty="0" smtClean="0">
                  <a:solidFill>
                    <a:srgbClr val="002060"/>
                  </a:solidFill>
                </a:rPr>
                <a:t>Define the source:</a:t>
              </a:r>
            </a:p>
            <a:p>
              <a:r>
                <a:rPr lang="en-US" sz="2000" b="1" dirty="0" smtClean="0">
                  <a:solidFill>
                    <a:srgbClr val="002060"/>
                  </a:solidFill>
                </a:rPr>
                <a:t>IC, BC..</a:t>
              </a:r>
            </a:p>
            <a:p>
              <a:r>
                <a:rPr lang="en-US" sz="2000" b="1" dirty="0" smtClean="0">
                  <a:solidFill>
                    <a:srgbClr val="002060"/>
                  </a:solidFill>
                </a:rPr>
                <a:t>velocity vector</a:t>
              </a:r>
            </a:p>
            <a:p>
              <a:r>
                <a:rPr lang="en-US" sz="2000" b="1" dirty="0" smtClean="0">
                  <a:solidFill>
                    <a:srgbClr val="002060"/>
                  </a:solidFill>
                </a:rPr>
                <a:t>radius</a:t>
              </a:r>
            </a:p>
            <a:p>
              <a:r>
                <a:rPr lang="en-US" sz="2000" b="1" dirty="0" smtClean="0">
                  <a:solidFill>
                    <a:srgbClr val="002060"/>
                  </a:solidFill>
                </a:rPr>
                <a:t>temperature</a:t>
              </a:r>
            </a:p>
            <a:p>
              <a:r>
                <a:rPr lang="en-US" sz="2000" b="1" dirty="0" smtClean="0">
                  <a:solidFill>
                    <a:srgbClr val="002060"/>
                  </a:solidFill>
                </a:rPr>
                <a:t>salinity</a:t>
              </a:r>
            </a:p>
            <a:p>
              <a:r>
                <a:rPr lang="en-US" sz="2000" b="1" dirty="0" smtClean="0">
                  <a:solidFill>
                    <a:srgbClr val="002060"/>
                  </a:solidFill>
                </a:rPr>
                <a:t>concentration</a:t>
              </a:r>
            </a:p>
            <a:p>
              <a:r>
                <a:rPr lang="en-US" sz="2000" b="1" dirty="0" smtClean="0">
                  <a:solidFill>
                    <a:srgbClr val="002060"/>
                  </a:solidFill>
                </a:rPr>
                <a:t>current</a:t>
              </a:r>
            </a:p>
            <a:p>
              <a:r>
                <a:rPr lang="en-US" sz="2000" b="1" dirty="0" smtClean="0">
                  <a:solidFill>
                    <a:srgbClr val="002060"/>
                  </a:solidFill>
                </a:rPr>
                <a:t>orientation...</a:t>
              </a:r>
              <a:endParaRPr lang="en-US" sz="2000" b="1" dirty="0">
                <a:solidFill>
                  <a:srgbClr val="002060"/>
                </a:solidFill>
              </a:endParaRPr>
            </a:p>
          </p:txBody>
        </p:sp>
        <p:sp>
          <p:nvSpPr>
            <p:cNvPr id="50" name="Line 11"/>
            <p:cNvSpPr>
              <a:spLocks noChangeShapeType="1"/>
            </p:cNvSpPr>
            <p:nvPr/>
          </p:nvSpPr>
          <p:spPr bwMode="auto">
            <a:xfrm flipH="1" flipV="1">
              <a:off x="1505010" y="3531050"/>
              <a:ext cx="480249" cy="0"/>
            </a:xfrm>
            <a:prstGeom prst="line">
              <a:avLst/>
            </a:prstGeom>
            <a:noFill/>
            <a:ln w="38100">
              <a:solidFill>
                <a:srgbClr val="00B050"/>
              </a:solidFill>
              <a:round/>
              <a:headEnd/>
              <a:tailEnd type="arrow"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grpSp>
        <p:nvGrpSpPr>
          <p:cNvPr id="88" name="Group 87"/>
          <p:cNvGrpSpPr/>
          <p:nvPr/>
        </p:nvGrpSpPr>
        <p:grpSpPr>
          <a:xfrm>
            <a:off x="6595151" y="918771"/>
            <a:ext cx="2228643" cy="2554545"/>
            <a:chOff x="6595151" y="918771"/>
            <a:chExt cx="2228643" cy="2554545"/>
          </a:xfrm>
        </p:grpSpPr>
        <p:sp>
          <p:nvSpPr>
            <p:cNvPr id="34" name="Line 11"/>
            <p:cNvSpPr>
              <a:spLocks noChangeShapeType="1"/>
            </p:cNvSpPr>
            <p:nvPr/>
          </p:nvSpPr>
          <p:spPr bwMode="auto">
            <a:xfrm flipV="1">
              <a:off x="7982247" y="2141667"/>
              <a:ext cx="20344" cy="400110"/>
            </a:xfrm>
            <a:prstGeom prst="line">
              <a:avLst/>
            </a:prstGeom>
            <a:noFill/>
            <a:ln w="114300">
              <a:solidFill>
                <a:schemeClr val="accent2">
                  <a:lumMod val="75000"/>
                </a:schemeClr>
              </a:solidFill>
              <a:round/>
              <a:headEnd/>
              <a:tailEnd type="triangle" w="sm" len="sm"/>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35" name="Line 11"/>
            <p:cNvSpPr>
              <a:spLocks noChangeShapeType="1"/>
            </p:cNvSpPr>
            <p:nvPr/>
          </p:nvSpPr>
          <p:spPr bwMode="auto">
            <a:xfrm flipV="1">
              <a:off x="8573653" y="2262656"/>
              <a:ext cx="14654" cy="558242"/>
            </a:xfrm>
            <a:prstGeom prst="line">
              <a:avLst/>
            </a:prstGeom>
            <a:noFill/>
            <a:ln w="76200">
              <a:solidFill>
                <a:srgbClr val="000066"/>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36" name="Line 11"/>
            <p:cNvSpPr>
              <a:spLocks noChangeShapeType="1"/>
            </p:cNvSpPr>
            <p:nvPr/>
          </p:nvSpPr>
          <p:spPr bwMode="auto">
            <a:xfrm flipV="1">
              <a:off x="8096732" y="2628701"/>
              <a:ext cx="18386" cy="475640"/>
            </a:xfrm>
            <a:prstGeom prst="line">
              <a:avLst/>
            </a:prstGeom>
            <a:noFill/>
            <a:ln w="76200">
              <a:solidFill>
                <a:srgbClr val="FF0000"/>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51" name="TextBox 50"/>
            <p:cNvSpPr txBox="1"/>
            <p:nvPr/>
          </p:nvSpPr>
          <p:spPr>
            <a:xfrm>
              <a:off x="6595151" y="918771"/>
              <a:ext cx="2228643" cy="2554545"/>
            </a:xfrm>
            <a:prstGeom prst="rect">
              <a:avLst/>
            </a:prstGeom>
            <a:noFill/>
            <a:ln>
              <a:solidFill>
                <a:schemeClr val="accent3">
                  <a:lumMod val="50000"/>
                </a:schemeClr>
              </a:solidFill>
            </a:ln>
          </p:spPr>
          <p:txBody>
            <a:bodyPr wrap="square" rtlCol="0">
              <a:spAutoFit/>
            </a:bodyPr>
            <a:lstStyle/>
            <a:p>
              <a:r>
                <a:rPr lang="en-US" sz="2000" b="1" dirty="0" smtClean="0">
                  <a:solidFill>
                    <a:srgbClr val="002060"/>
                  </a:solidFill>
                </a:rPr>
                <a:t>Derive (compute)…</a:t>
              </a:r>
            </a:p>
            <a:p>
              <a:r>
                <a:rPr lang="en-US" sz="2000" b="1" dirty="0" smtClean="0">
                  <a:solidFill>
                    <a:srgbClr val="002060"/>
                  </a:solidFill>
                </a:rPr>
                <a:t>density</a:t>
              </a:r>
            </a:p>
            <a:p>
              <a:r>
                <a:rPr lang="en-US" sz="2000" b="1" dirty="0" smtClean="0">
                  <a:solidFill>
                    <a:srgbClr val="002060"/>
                  </a:solidFill>
                </a:rPr>
                <a:t>buoyancy</a:t>
              </a:r>
            </a:p>
            <a:p>
              <a:r>
                <a:rPr lang="en-US" sz="2000" b="1" dirty="0" smtClean="0">
                  <a:solidFill>
                    <a:srgbClr val="002060"/>
                  </a:solidFill>
                </a:rPr>
                <a:t>area…</a:t>
              </a:r>
            </a:p>
            <a:p>
              <a:r>
                <a:rPr lang="en-US" sz="2000" b="1" dirty="0" smtClean="0">
                  <a:solidFill>
                    <a:srgbClr val="002060"/>
                  </a:solidFill>
                </a:rPr>
                <a:t>mass flux</a:t>
              </a:r>
            </a:p>
            <a:p>
              <a:r>
                <a:rPr lang="en-US" sz="2000" b="1" dirty="0" smtClean="0">
                  <a:solidFill>
                    <a:srgbClr val="002060"/>
                  </a:solidFill>
                </a:rPr>
                <a:t>momentum flux</a:t>
              </a:r>
            </a:p>
            <a:p>
              <a:r>
                <a:rPr lang="en-US" sz="2000" b="1" dirty="0" smtClean="0">
                  <a:solidFill>
                    <a:srgbClr val="002060"/>
                  </a:solidFill>
                </a:rPr>
                <a:t>energy flux</a:t>
              </a:r>
            </a:p>
            <a:p>
              <a:r>
                <a:rPr lang="en-US" sz="2000" b="1" dirty="0" smtClean="0">
                  <a:solidFill>
                    <a:srgbClr val="002060"/>
                  </a:solidFill>
                </a:rPr>
                <a:t>…</a:t>
              </a:r>
              <a:endParaRPr lang="en-US" sz="2000" b="1" dirty="0">
                <a:solidFill>
                  <a:srgbClr val="002060"/>
                </a:solidFill>
              </a:endParaRPr>
            </a:p>
          </p:txBody>
        </p:sp>
      </p:grpSp>
      <p:grpSp>
        <p:nvGrpSpPr>
          <p:cNvPr id="54" name="Group 53"/>
          <p:cNvGrpSpPr/>
          <p:nvPr/>
        </p:nvGrpSpPr>
        <p:grpSpPr>
          <a:xfrm rot="21354163">
            <a:off x="2804075" y="3167682"/>
            <a:ext cx="4057650" cy="1553090"/>
            <a:chOff x="3166025" y="5057245"/>
            <a:chExt cx="3695700" cy="1199384"/>
          </a:xfrm>
        </p:grpSpPr>
        <p:sp>
          <p:nvSpPr>
            <p:cNvPr id="55" name="Oval 54"/>
            <p:cNvSpPr/>
            <p:nvPr/>
          </p:nvSpPr>
          <p:spPr>
            <a:xfrm>
              <a:off x="3166025" y="5647029"/>
              <a:ext cx="3695700" cy="6096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ine 11"/>
            <p:cNvSpPr>
              <a:spLocks noChangeShapeType="1"/>
            </p:cNvSpPr>
            <p:nvPr/>
          </p:nvSpPr>
          <p:spPr bwMode="auto">
            <a:xfrm flipV="1">
              <a:off x="4423325" y="5225833"/>
              <a:ext cx="0" cy="757535"/>
            </a:xfrm>
            <a:prstGeom prst="line">
              <a:avLst/>
            </a:prstGeom>
            <a:noFill/>
            <a:ln w="114300">
              <a:solidFill>
                <a:schemeClr val="accent2">
                  <a:lumMod val="75000"/>
                </a:schemeClr>
              </a:solidFill>
              <a:round/>
              <a:headEnd/>
              <a:tailEnd type="triangle" w="sm" len="sm"/>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57" name="Line 11"/>
            <p:cNvSpPr>
              <a:spLocks noChangeShapeType="1"/>
            </p:cNvSpPr>
            <p:nvPr/>
          </p:nvSpPr>
          <p:spPr bwMode="auto">
            <a:xfrm flipV="1">
              <a:off x="4651925" y="5057245"/>
              <a:ext cx="0" cy="914400"/>
            </a:xfrm>
            <a:prstGeom prst="line">
              <a:avLst/>
            </a:prstGeom>
            <a:noFill/>
            <a:ln w="76200">
              <a:solidFill>
                <a:srgbClr val="000066"/>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58" name="Line 11"/>
            <p:cNvSpPr>
              <a:spLocks noChangeShapeType="1"/>
            </p:cNvSpPr>
            <p:nvPr/>
          </p:nvSpPr>
          <p:spPr bwMode="auto">
            <a:xfrm flipV="1">
              <a:off x="4880525" y="5194294"/>
              <a:ext cx="0" cy="757535"/>
            </a:xfrm>
            <a:prstGeom prst="line">
              <a:avLst/>
            </a:prstGeom>
            <a:noFill/>
            <a:ln w="76200">
              <a:solidFill>
                <a:srgbClr val="FF0000"/>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59" name="Oval 58"/>
            <p:cNvSpPr/>
            <p:nvPr/>
          </p:nvSpPr>
          <p:spPr>
            <a:xfrm>
              <a:off x="5109125" y="5799429"/>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410994" y="5796498"/>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680625" y="5799429"/>
              <a:ext cx="228600" cy="228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ine 11"/>
            <p:cNvSpPr>
              <a:spLocks noChangeShapeType="1"/>
            </p:cNvSpPr>
            <p:nvPr/>
          </p:nvSpPr>
          <p:spPr bwMode="auto">
            <a:xfrm flipH="1" flipV="1">
              <a:off x="6137825" y="5405307"/>
              <a:ext cx="0" cy="468923"/>
            </a:xfrm>
            <a:prstGeom prst="line">
              <a:avLst/>
            </a:prstGeom>
            <a:noFill/>
            <a:ln w="38100">
              <a:solidFill>
                <a:srgbClr val="002060"/>
              </a:solidFill>
              <a:round/>
              <a:headEnd/>
              <a:tailEnd type="arrow"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cxnSp>
          <p:nvCxnSpPr>
            <p:cNvPr id="63" name="Straight Connector 62"/>
            <p:cNvCxnSpPr>
              <a:stCxn id="58" idx="0"/>
            </p:cNvCxnSpPr>
            <p:nvPr/>
          </p:nvCxnSpPr>
          <p:spPr>
            <a:xfrm flipH="1">
              <a:off x="4042325" y="5951829"/>
              <a:ext cx="838200" cy="27186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998677" y="5157253"/>
            <a:ext cx="1419456" cy="140091"/>
            <a:chOff x="6998677" y="5157253"/>
            <a:chExt cx="1419456" cy="140091"/>
          </a:xfrm>
        </p:grpSpPr>
        <p:sp>
          <p:nvSpPr>
            <p:cNvPr id="64" name="Line 11"/>
            <p:cNvSpPr>
              <a:spLocks noChangeShapeType="1"/>
            </p:cNvSpPr>
            <p:nvPr/>
          </p:nvSpPr>
          <p:spPr bwMode="auto">
            <a:xfrm flipH="1" flipV="1">
              <a:off x="6998677" y="5242155"/>
              <a:ext cx="480249" cy="0"/>
            </a:xfrm>
            <a:prstGeom prst="line">
              <a:avLst/>
            </a:prstGeom>
            <a:noFill/>
            <a:ln w="38100">
              <a:solidFill>
                <a:srgbClr val="00B050"/>
              </a:solidFill>
              <a:round/>
              <a:headEnd/>
              <a:tailEnd type="arrow"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65" name="Oval 64"/>
            <p:cNvSpPr/>
            <p:nvPr/>
          </p:nvSpPr>
          <p:spPr>
            <a:xfrm>
              <a:off x="7709473" y="5160184"/>
              <a:ext cx="137160" cy="1371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8011342" y="5157253"/>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8280973" y="5160184"/>
              <a:ext cx="137160" cy="1371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2133857" y="4388591"/>
            <a:ext cx="988912" cy="1583054"/>
            <a:chOff x="2133857" y="4388591"/>
            <a:chExt cx="988912" cy="1583054"/>
          </a:xfrm>
        </p:grpSpPr>
        <p:cxnSp>
          <p:nvCxnSpPr>
            <p:cNvPr id="33" name="Straight Connector 32"/>
            <p:cNvCxnSpPr/>
            <p:nvPr/>
          </p:nvCxnSpPr>
          <p:spPr>
            <a:xfrm>
              <a:off x="2377440" y="5971645"/>
              <a:ext cx="74532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345012" y="4388591"/>
              <a:ext cx="74532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544364" y="5573061"/>
              <a:ext cx="0" cy="378768"/>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533097" y="4388591"/>
              <a:ext cx="0" cy="40234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133857" y="4924104"/>
              <a:ext cx="821013" cy="400110"/>
            </a:xfrm>
            <a:prstGeom prst="rect">
              <a:avLst/>
            </a:prstGeom>
            <a:noFill/>
          </p:spPr>
          <p:txBody>
            <a:bodyPr wrap="square" rtlCol="0">
              <a:spAutoFit/>
            </a:bodyPr>
            <a:lstStyle/>
            <a:p>
              <a:pPr algn="ctr"/>
              <a:r>
                <a:rPr lang="el-GR" sz="2000" b="1" i="1" dirty="0" smtClean="0">
                  <a:solidFill>
                    <a:srgbClr val="002060"/>
                  </a:solidFill>
                </a:rPr>
                <a:t>Δ</a:t>
              </a:r>
              <a:r>
                <a:rPr lang="en-US" sz="2000" b="1" i="1" dirty="0" smtClean="0">
                  <a:solidFill>
                    <a:srgbClr val="002060"/>
                  </a:solidFill>
                </a:rPr>
                <a:t>s</a:t>
              </a:r>
              <a:endParaRPr lang="en-US" sz="2000" i="1" dirty="0">
                <a:solidFill>
                  <a:srgbClr val="002060"/>
                </a:solidFill>
              </a:endParaRPr>
            </a:p>
          </p:txBody>
        </p:sp>
      </p:gr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188508" y="918771"/>
            <a:ext cx="2716907" cy="11464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84" name="Group 83"/>
          <p:cNvGrpSpPr/>
          <p:nvPr/>
        </p:nvGrpSpPr>
        <p:grpSpPr>
          <a:xfrm>
            <a:off x="2567750" y="2065195"/>
            <a:ext cx="4027401" cy="974154"/>
            <a:chOff x="2567750" y="2065195"/>
            <a:chExt cx="4027401" cy="974154"/>
          </a:xfrm>
        </p:grpSpPr>
        <p:sp>
          <p:nvSpPr>
            <p:cNvPr id="83" name="TextBox 82"/>
            <p:cNvSpPr txBox="1"/>
            <p:nvPr/>
          </p:nvSpPr>
          <p:spPr>
            <a:xfrm>
              <a:off x="2567750" y="2208352"/>
              <a:ext cx="4027401" cy="830997"/>
            </a:xfrm>
            <a:prstGeom prst="rect">
              <a:avLst/>
            </a:prstGeom>
            <a:noFill/>
          </p:spPr>
          <p:txBody>
            <a:bodyPr wrap="square" rtlCol="0">
              <a:spAutoFit/>
            </a:bodyPr>
            <a:lstStyle/>
            <a:p>
              <a:pPr algn="ctr"/>
              <a:r>
                <a:rPr lang="en-US" sz="2800" b="1" i="1" dirty="0" smtClean="0">
                  <a:solidFill>
                    <a:srgbClr val="002060"/>
                  </a:solidFill>
                  <a:latin typeface="Times New Roman" pitchFamily="18" charset="0"/>
                  <a:cs typeface="Times New Roman" pitchFamily="18" charset="0"/>
                </a:rPr>
                <a:t>(       )</a:t>
              </a:r>
              <a:r>
                <a:rPr lang="en-US" sz="2800" b="1" i="1" baseline="-25000" dirty="0" smtClean="0">
                  <a:solidFill>
                    <a:srgbClr val="002060"/>
                  </a:solidFill>
                  <a:latin typeface="Times New Roman" pitchFamily="18" charset="0"/>
                  <a:cs typeface="Times New Roman" pitchFamily="18" charset="0"/>
                </a:rPr>
                <a:t>s+</a:t>
              </a:r>
              <a:r>
                <a:rPr lang="el-GR" sz="2800" b="1" i="1" baseline="-25000" dirty="0" smtClean="0">
                  <a:solidFill>
                    <a:srgbClr val="002060"/>
                  </a:solidFill>
                  <a:latin typeface="Times New Roman" pitchFamily="18" charset="0"/>
                  <a:cs typeface="Times New Roman" pitchFamily="18" charset="0"/>
                </a:rPr>
                <a:t>Δ</a:t>
              </a:r>
              <a:r>
                <a:rPr lang="en-US" sz="2800" b="1" i="1" baseline="-25000" dirty="0" smtClean="0">
                  <a:solidFill>
                    <a:srgbClr val="002060"/>
                  </a:solidFill>
                  <a:latin typeface="Times New Roman" pitchFamily="18" charset="0"/>
                  <a:cs typeface="Times New Roman" pitchFamily="18" charset="0"/>
                </a:rPr>
                <a:t>s</a:t>
              </a:r>
              <a:r>
                <a:rPr lang="en-US" sz="2800" b="1" i="1" dirty="0" smtClean="0">
                  <a:solidFill>
                    <a:srgbClr val="002060"/>
                  </a:solidFill>
                  <a:latin typeface="Times New Roman" pitchFamily="18" charset="0"/>
                  <a:cs typeface="Times New Roman" pitchFamily="18" charset="0"/>
                </a:rPr>
                <a:t> = (       )</a:t>
              </a:r>
              <a:r>
                <a:rPr lang="en-US" sz="2800" b="1" i="1" baseline="-25000" dirty="0" smtClean="0">
                  <a:solidFill>
                    <a:srgbClr val="002060"/>
                  </a:solidFill>
                  <a:latin typeface="Times New Roman" pitchFamily="18" charset="0"/>
                  <a:cs typeface="Times New Roman" pitchFamily="18" charset="0"/>
                </a:rPr>
                <a:t>s</a:t>
              </a:r>
              <a:r>
                <a:rPr lang="en-US" sz="2800" b="1" i="1" dirty="0" smtClean="0">
                  <a:solidFill>
                    <a:srgbClr val="002060"/>
                  </a:solidFill>
                  <a:latin typeface="Times New Roman" pitchFamily="18" charset="0"/>
                  <a:cs typeface="Times New Roman" pitchFamily="18" charset="0"/>
                </a:rPr>
                <a:t> + E</a:t>
              </a:r>
              <a:r>
                <a:rPr lang="el-GR" sz="2800" b="1" i="1" dirty="0" smtClean="0">
                  <a:solidFill>
                    <a:srgbClr val="002060"/>
                  </a:solidFill>
                  <a:latin typeface="Times New Roman" pitchFamily="18" charset="0"/>
                  <a:cs typeface="Times New Roman" pitchFamily="18" charset="0"/>
                </a:rPr>
                <a:t>Δ</a:t>
              </a:r>
              <a:r>
                <a:rPr lang="en-US" sz="2800" b="1" i="1" dirty="0">
                  <a:solidFill>
                    <a:srgbClr val="002060"/>
                  </a:solidFill>
                  <a:latin typeface="Times New Roman" pitchFamily="18" charset="0"/>
                  <a:cs typeface="Times New Roman" pitchFamily="18" charset="0"/>
                </a:rPr>
                <a:t>s</a:t>
              </a:r>
              <a:endParaRPr lang="en-US" sz="2800" i="1" dirty="0">
                <a:solidFill>
                  <a:srgbClr val="002060"/>
                </a:solidFill>
                <a:latin typeface="Times New Roman" pitchFamily="18" charset="0"/>
                <a:cs typeface="Times New Roman" pitchFamily="18" charset="0"/>
              </a:endParaRPr>
            </a:p>
            <a:p>
              <a:pPr algn="ctr"/>
              <a:r>
                <a:rPr lang="en-US" sz="2000" b="1" i="1" dirty="0" smtClean="0">
                  <a:solidFill>
                    <a:srgbClr val="002060"/>
                  </a:solidFill>
                </a:rPr>
                <a:t> </a:t>
              </a:r>
              <a:endParaRPr lang="en-US" sz="2000" i="1" baseline="-25000" dirty="0">
                <a:solidFill>
                  <a:srgbClr val="002060"/>
                </a:solidFill>
              </a:endParaRPr>
            </a:p>
          </p:txBody>
        </p:sp>
        <p:grpSp>
          <p:nvGrpSpPr>
            <p:cNvPr id="71" name="Group 70"/>
            <p:cNvGrpSpPr/>
            <p:nvPr/>
          </p:nvGrpSpPr>
          <p:grpSpPr>
            <a:xfrm>
              <a:off x="2675335" y="2065195"/>
              <a:ext cx="3801665" cy="974154"/>
              <a:chOff x="2675335" y="2065195"/>
              <a:chExt cx="3801665" cy="974154"/>
            </a:xfrm>
          </p:grpSpPr>
          <p:pic>
            <p:nvPicPr>
              <p:cNvPr id="86" name="Picture 4"/>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542250" y="2141667"/>
                <a:ext cx="681175" cy="82296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5" name="Picture 4"/>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830621" y="2156449"/>
                <a:ext cx="681175" cy="82296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0" name="Rectangle 69"/>
              <p:cNvSpPr/>
              <p:nvPr/>
            </p:nvSpPr>
            <p:spPr>
              <a:xfrm>
                <a:off x="2675335" y="2065195"/>
                <a:ext cx="3801665" cy="974154"/>
              </a:xfrm>
              <a:prstGeom prst="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p:cNvGrpSpPr/>
          <p:nvPr/>
        </p:nvGrpSpPr>
        <p:grpSpPr>
          <a:xfrm>
            <a:off x="149112" y="4388591"/>
            <a:ext cx="2084866" cy="2274579"/>
            <a:chOff x="149112" y="4388591"/>
            <a:chExt cx="2084866" cy="2274579"/>
          </a:xfrm>
        </p:grpSpPr>
        <p:grpSp>
          <p:nvGrpSpPr>
            <p:cNvPr id="25" name="Group 24"/>
            <p:cNvGrpSpPr/>
            <p:nvPr/>
          </p:nvGrpSpPr>
          <p:grpSpPr>
            <a:xfrm>
              <a:off x="225738" y="4941274"/>
              <a:ext cx="1848333" cy="1721896"/>
              <a:chOff x="-28894" y="4608701"/>
              <a:chExt cx="1848333" cy="1721896"/>
            </a:xfrm>
          </p:grpSpPr>
          <p:sp>
            <p:nvSpPr>
              <p:cNvPr id="12" name="Line 11"/>
              <p:cNvSpPr>
                <a:spLocks noChangeShapeType="1"/>
              </p:cNvSpPr>
              <p:nvPr/>
            </p:nvSpPr>
            <p:spPr bwMode="auto">
              <a:xfrm flipV="1">
                <a:off x="576103" y="4989701"/>
                <a:ext cx="0" cy="914400"/>
              </a:xfrm>
              <a:prstGeom prst="line">
                <a:avLst/>
              </a:prstGeom>
              <a:noFill/>
              <a:ln w="50800">
                <a:solidFill>
                  <a:srgbClr val="000066"/>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14" name="Line 11"/>
              <p:cNvSpPr>
                <a:spLocks noChangeShapeType="1"/>
              </p:cNvSpPr>
              <p:nvPr/>
            </p:nvSpPr>
            <p:spPr bwMode="auto">
              <a:xfrm flipV="1">
                <a:off x="576103" y="5904101"/>
                <a:ext cx="914400" cy="0"/>
              </a:xfrm>
              <a:prstGeom prst="line">
                <a:avLst/>
              </a:prstGeom>
              <a:noFill/>
              <a:ln w="50800">
                <a:solidFill>
                  <a:srgbClr val="000066"/>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15" name="Line 11"/>
              <p:cNvSpPr>
                <a:spLocks noChangeShapeType="1"/>
              </p:cNvSpPr>
              <p:nvPr/>
            </p:nvSpPr>
            <p:spPr bwMode="auto">
              <a:xfrm flipH="1">
                <a:off x="347503" y="5904101"/>
                <a:ext cx="228600" cy="228600"/>
              </a:xfrm>
              <a:prstGeom prst="line">
                <a:avLst/>
              </a:prstGeom>
              <a:noFill/>
              <a:ln w="50800">
                <a:solidFill>
                  <a:srgbClr val="000066"/>
                </a:solidFill>
                <a:round/>
                <a:headEnd/>
                <a:tailEnd type="stealth" w="sm"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6" name="TextBox 5"/>
              <p:cNvSpPr txBox="1"/>
              <p:nvPr/>
            </p:nvSpPr>
            <p:spPr>
              <a:xfrm>
                <a:off x="-28894" y="5868932"/>
                <a:ext cx="325730" cy="461665"/>
              </a:xfrm>
              <a:prstGeom prst="rect">
                <a:avLst/>
              </a:prstGeom>
              <a:noFill/>
            </p:spPr>
            <p:txBody>
              <a:bodyPr wrap="none" rtlCol="0">
                <a:spAutoFit/>
              </a:bodyPr>
              <a:lstStyle/>
              <a:p>
                <a:r>
                  <a:rPr lang="en-US" sz="2400" b="1" i="1" dirty="0" smtClean="0">
                    <a:solidFill>
                      <a:srgbClr val="002060"/>
                    </a:solidFill>
                  </a:rPr>
                  <a:t>x</a:t>
                </a:r>
                <a:endParaRPr lang="en-US" sz="2400" b="1" i="1" dirty="0">
                  <a:solidFill>
                    <a:srgbClr val="002060"/>
                  </a:solidFill>
                </a:endParaRPr>
              </a:p>
            </p:txBody>
          </p:sp>
          <p:sp>
            <p:nvSpPr>
              <p:cNvPr id="19" name="TextBox 18"/>
              <p:cNvSpPr txBox="1"/>
              <p:nvPr/>
            </p:nvSpPr>
            <p:spPr>
              <a:xfrm>
                <a:off x="1490503" y="5652753"/>
                <a:ext cx="328936" cy="461665"/>
              </a:xfrm>
              <a:prstGeom prst="rect">
                <a:avLst/>
              </a:prstGeom>
              <a:noFill/>
            </p:spPr>
            <p:txBody>
              <a:bodyPr wrap="none" rtlCol="0">
                <a:spAutoFit/>
              </a:bodyPr>
              <a:lstStyle/>
              <a:p>
                <a:r>
                  <a:rPr lang="en-US" sz="2400" b="1" i="1" dirty="0" smtClean="0">
                    <a:solidFill>
                      <a:srgbClr val="002060"/>
                    </a:solidFill>
                  </a:rPr>
                  <a:t>y</a:t>
                </a:r>
                <a:endParaRPr lang="en-US" sz="2400" b="1" i="1" dirty="0">
                  <a:solidFill>
                    <a:srgbClr val="002060"/>
                  </a:solidFill>
                </a:endParaRPr>
              </a:p>
            </p:txBody>
          </p:sp>
          <p:sp>
            <p:nvSpPr>
              <p:cNvPr id="21" name="TextBox 20"/>
              <p:cNvSpPr txBox="1"/>
              <p:nvPr/>
            </p:nvSpPr>
            <p:spPr>
              <a:xfrm>
                <a:off x="435426" y="4608701"/>
                <a:ext cx="306494" cy="461665"/>
              </a:xfrm>
              <a:prstGeom prst="rect">
                <a:avLst/>
              </a:prstGeom>
              <a:noFill/>
            </p:spPr>
            <p:txBody>
              <a:bodyPr wrap="none" rtlCol="0">
                <a:spAutoFit/>
              </a:bodyPr>
              <a:lstStyle/>
              <a:p>
                <a:r>
                  <a:rPr lang="en-US" sz="2400" b="1" i="1" dirty="0" smtClean="0">
                    <a:solidFill>
                      <a:srgbClr val="002060"/>
                    </a:solidFill>
                  </a:rPr>
                  <a:t>z</a:t>
                </a:r>
                <a:endParaRPr lang="en-US" sz="2400" b="1" i="1" dirty="0">
                  <a:solidFill>
                    <a:srgbClr val="002060"/>
                  </a:solidFill>
                </a:endParaRPr>
              </a:p>
            </p:txBody>
          </p:sp>
        </p:grpSp>
        <p:sp>
          <p:nvSpPr>
            <p:cNvPr id="81" name="TextBox 80"/>
            <p:cNvSpPr txBox="1"/>
            <p:nvPr/>
          </p:nvSpPr>
          <p:spPr>
            <a:xfrm>
              <a:off x="149112" y="4388591"/>
              <a:ext cx="2084866" cy="646331"/>
            </a:xfrm>
            <a:prstGeom prst="rect">
              <a:avLst/>
            </a:prstGeom>
            <a:noFill/>
          </p:spPr>
          <p:txBody>
            <a:bodyPr wrap="none" rtlCol="0">
              <a:spAutoFit/>
            </a:bodyPr>
            <a:lstStyle/>
            <a:p>
              <a:r>
                <a:rPr lang="en-US" b="1" dirty="0" smtClean="0">
                  <a:solidFill>
                    <a:srgbClr val="002060"/>
                  </a:solidFill>
                </a:rPr>
                <a:t>Define coordinate</a:t>
              </a:r>
            </a:p>
            <a:p>
              <a:r>
                <a:rPr lang="en-US" b="1" dirty="0">
                  <a:solidFill>
                    <a:srgbClr val="002060"/>
                  </a:solidFill>
                </a:rPr>
                <a:t>s</a:t>
              </a:r>
              <a:r>
                <a:rPr lang="en-US" b="1" dirty="0" smtClean="0">
                  <a:solidFill>
                    <a:srgbClr val="002060"/>
                  </a:solidFill>
                </a:rPr>
                <a:t>ystem and location</a:t>
              </a:r>
              <a:endParaRPr lang="en-US" dirty="0"/>
            </a:p>
          </p:txBody>
        </p:sp>
      </p:grpSp>
      <p:grpSp>
        <p:nvGrpSpPr>
          <p:cNvPr id="90" name="Group 89"/>
          <p:cNvGrpSpPr/>
          <p:nvPr/>
        </p:nvGrpSpPr>
        <p:grpSpPr>
          <a:xfrm>
            <a:off x="6998677" y="3922956"/>
            <a:ext cx="2069123" cy="923330"/>
            <a:chOff x="6998677" y="3922956"/>
            <a:chExt cx="2069123" cy="923330"/>
          </a:xfrm>
        </p:grpSpPr>
        <p:pic>
          <p:nvPicPr>
            <p:cNvPr id="4101" name="Picture 5"/>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973083" y="4200240"/>
              <a:ext cx="350837" cy="423863"/>
            </a:xfrm>
            <a:prstGeom prst="rect">
              <a:avLst/>
            </a:prstGeom>
            <a:noFill/>
            <a:ln>
              <a:noFill/>
            </a:ln>
            <a:effectLst/>
          </p:spPr>
        </p:pic>
        <p:sp>
          <p:nvSpPr>
            <p:cNvPr id="89" name="TextBox 88"/>
            <p:cNvSpPr txBox="1"/>
            <p:nvPr/>
          </p:nvSpPr>
          <p:spPr>
            <a:xfrm>
              <a:off x="6998677" y="3922956"/>
              <a:ext cx="2069123" cy="923330"/>
            </a:xfrm>
            <a:prstGeom prst="rect">
              <a:avLst/>
            </a:prstGeom>
            <a:noFill/>
          </p:spPr>
          <p:txBody>
            <a:bodyPr wrap="square" rtlCol="0">
              <a:spAutoFit/>
            </a:bodyPr>
            <a:lstStyle/>
            <a:p>
              <a:r>
                <a:rPr lang="en-US" b="1" dirty="0" smtClean="0">
                  <a:solidFill>
                    <a:srgbClr val="002060"/>
                  </a:solidFill>
                </a:rPr>
                <a:t>By the way, the integral</a:t>
              </a:r>
            </a:p>
            <a:p>
              <a:r>
                <a:rPr lang="en-US" b="1" dirty="0" smtClean="0">
                  <a:solidFill>
                    <a:srgbClr val="002060"/>
                  </a:solidFill>
                </a:rPr>
                <a:t>is the mass flux</a:t>
              </a:r>
              <a:endParaRPr lang="en-US" dirty="0"/>
            </a:p>
          </p:txBody>
        </p:sp>
      </p:grpSp>
      <p:pic>
        <p:nvPicPr>
          <p:cNvPr id="69" name="Picture 3"/>
          <p:cNvPicPr>
            <a:picLocks noChangeAspect="1" noChangeArrowheads="1"/>
          </p:cNvPicPr>
          <p:nvPr/>
        </p:nvPicPr>
        <p:blipFill>
          <a:blip r:embed="rId6"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27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5899355"/>
          </a:xfrm>
          <a:prstGeom prst="rect">
            <a:avLst/>
          </a:prstGeom>
        </p:spPr>
      </p:pic>
      <p:cxnSp>
        <p:nvCxnSpPr>
          <p:cNvPr id="7" name="Straight Arrow Connector 6"/>
          <p:cNvCxnSpPr/>
          <p:nvPr/>
        </p:nvCxnSpPr>
        <p:spPr>
          <a:xfrm flipH="1">
            <a:off x="6477000" y="2879882"/>
            <a:ext cx="1752600" cy="549118"/>
          </a:xfrm>
          <a:prstGeom prst="straightConnector1">
            <a:avLst/>
          </a:prstGeom>
          <a:ln w="508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495300" y="315436"/>
            <a:ext cx="8229600" cy="1143000"/>
          </a:xfrm>
        </p:spPr>
        <p:txBody>
          <a:bodyPr>
            <a:normAutofit fontScale="90000"/>
          </a:bodyPr>
          <a:lstStyle/>
          <a:p>
            <a:r>
              <a:rPr lang="en-US" b="1" dirty="0" smtClean="0">
                <a:solidFill>
                  <a:schemeClr val="tx2">
                    <a:lumMod val="50000"/>
                  </a:schemeClr>
                </a:solidFill>
              </a:rPr>
              <a:t>An </a:t>
            </a:r>
            <a:r>
              <a:rPr lang="en-US" b="1" dirty="0" err="1" smtClean="0">
                <a:solidFill>
                  <a:schemeClr val="tx2">
                    <a:lumMod val="50000"/>
                  </a:schemeClr>
                </a:solidFill>
              </a:rPr>
              <a:t>Eulerian</a:t>
            </a:r>
            <a:r>
              <a:rPr lang="en-US" b="1" dirty="0" smtClean="0">
                <a:solidFill>
                  <a:schemeClr val="tx2">
                    <a:lumMod val="50000"/>
                  </a:schemeClr>
                </a:solidFill>
              </a:rPr>
              <a:t> simulation</a:t>
            </a:r>
            <a:br>
              <a:rPr lang="en-US" b="1" dirty="0" smtClean="0">
                <a:solidFill>
                  <a:schemeClr val="tx2">
                    <a:lumMod val="50000"/>
                  </a:schemeClr>
                </a:solidFill>
              </a:rPr>
            </a:br>
            <a:r>
              <a:rPr lang="en-US" b="1" dirty="0" smtClean="0">
                <a:solidFill>
                  <a:schemeClr val="tx2">
                    <a:lumMod val="50000"/>
                  </a:schemeClr>
                </a:solidFill>
              </a:rPr>
              <a:t>“stacking” the control volumes</a:t>
            </a:r>
            <a:endParaRPr lang="en-US" b="1" dirty="0">
              <a:solidFill>
                <a:schemeClr val="tx2">
                  <a:lumMod val="50000"/>
                </a:schemeClr>
              </a:solidFill>
            </a:endParaRPr>
          </a:p>
        </p:txBody>
      </p:sp>
      <p:sp>
        <p:nvSpPr>
          <p:cNvPr id="18" name="Subtitle 2"/>
          <p:cNvSpPr txBox="1">
            <a:spLocks/>
          </p:cNvSpPr>
          <p:nvPr/>
        </p:nvSpPr>
        <p:spPr>
          <a:xfrm>
            <a:off x="-137110" y="3429000"/>
            <a:ext cx="4480510" cy="3334396"/>
          </a:xfrm>
          <a:prstGeom prst="rect">
            <a:avLst/>
          </a:prstGeom>
          <a:solidFill>
            <a:srgbClr val="FFFF00">
              <a:alpha val="90000"/>
            </a:srgbClr>
          </a:solidFill>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chemeClr val="tx2">
                    <a:lumMod val="50000"/>
                  </a:schemeClr>
                </a:solidFill>
              </a:rPr>
              <a:t>A</a:t>
            </a:r>
            <a:r>
              <a:rPr lang="en-US" sz="2400" b="1" dirty="0" smtClean="0">
                <a:solidFill>
                  <a:schemeClr val="tx2">
                    <a:lumMod val="50000"/>
                  </a:schemeClr>
                </a:solidFill>
              </a:rPr>
              <a:t>n </a:t>
            </a:r>
            <a:r>
              <a:rPr lang="en-US" sz="2400" b="1" dirty="0" err="1" smtClean="0">
                <a:solidFill>
                  <a:schemeClr val="tx2">
                    <a:lumMod val="50000"/>
                  </a:schemeClr>
                </a:solidFill>
              </a:rPr>
              <a:t>Eulerian</a:t>
            </a:r>
            <a:r>
              <a:rPr lang="en-US" sz="2400" b="1" dirty="0" smtClean="0">
                <a:solidFill>
                  <a:schemeClr val="tx2">
                    <a:lumMod val="50000"/>
                  </a:schemeClr>
                </a:solidFill>
              </a:rPr>
              <a:t> control volume</a:t>
            </a:r>
          </a:p>
          <a:p>
            <a:r>
              <a:rPr lang="en-US" sz="2400" b="1" dirty="0">
                <a:solidFill>
                  <a:schemeClr val="tx2">
                    <a:lumMod val="50000"/>
                  </a:schemeClr>
                </a:solidFill>
              </a:rPr>
              <a:t>v</a:t>
            </a:r>
            <a:r>
              <a:rPr lang="en-US" sz="2400" b="1" dirty="0" smtClean="0">
                <a:solidFill>
                  <a:schemeClr val="tx2">
                    <a:lumMod val="50000"/>
                  </a:schemeClr>
                </a:solidFill>
              </a:rPr>
              <a:t>olume “frames” are stationary</a:t>
            </a:r>
          </a:p>
          <a:p>
            <a:r>
              <a:rPr lang="en-US" sz="2400" b="1" dirty="0" smtClean="0">
                <a:solidFill>
                  <a:schemeClr val="tx2">
                    <a:lumMod val="50000"/>
                  </a:schemeClr>
                </a:solidFill>
              </a:rPr>
              <a:t>mass enters right</a:t>
            </a:r>
          </a:p>
          <a:p>
            <a:r>
              <a:rPr lang="en-US" sz="2400" b="1" dirty="0" smtClean="0">
                <a:solidFill>
                  <a:schemeClr val="tx2">
                    <a:lumMod val="50000"/>
                  </a:schemeClr>
                </a:solidFill>
              </a:rPr>
              <a:t>mass enters around edge </a:t>
            </a:r>
          </a:p>
          <a:p>
            <a:r>
              <a:rPr lang="en-US" sz="2400" b="1" dirty="0" smtClean="0">
                <a:solidFill>
                  <a:schemeClr val="tx2">
                    <a:lumMod val="50000"/>
                  </a:schemeClr>
                </a:solidFill>
              </a:rPr>
              <a:t>(entrainment) </a:t>
            </a:r>
          </a:p>
          <a:p>
            <a:r>
              <a:rPr lang="en-US" sz="2400" b="1" dirty="0" smtClean="0">
                <a:solidFill>
                  <a:schemeClr val="tx2">
                    <a:lumMod val="50000"/>
                  </a:schemeClr>
                </a:solidFill>
              </a:rPr>
              <a:t>mass exits left</a:t>
            </a:r>
          </a:p>
          <a:p>
            <a:r>
              <a:rPr lang="en-US" sz="2400" b="1" i="1" dirty="0" smtClean="0">
                <a:solidFill>
                  <a:schemeClr val="tx2">
                    <a:lumMod val="50000"/>
                  </a:schemeClr>
                </a:solidFill>
              </a:rPr>
              <a:t>ds</a:t>
            </a:r>
            <a:r>
              <a:rPr lang="en-US" sz="2400" b="1" dirty="0" smtClean="0">
                <a:solidFill>
                  <a:schemeClr val="tx2">
                    <a:lumMod val="50000"/>
                  </a:schemeClr>
                </a:solidFill>
              </a:rPr>
              <a:t> (or </a:t>
            </a:r>
            <a:r>
              <a:rPr lang="el-GR" sz="2400" b="1" i="1" dirty="0" smtClean="0">
                <a:solidFill>
                  <a:schemeClr val="tx2">
                    <a:lumMod val="50000"/>
                  </a:schemeClr>
                </a:solidFill>
              </a:rPr>
              <a:t>Δ</a:t>
            </a:r>
            <a:r>
              <a:rPr lang="en-US" sz="2400" b="1" i="1" dirty="0" smtClean="0">
                <a:solidFill>
                  <a:schemeClr val="tx2">
                    <a:lumMod val="50000"/>
                  </a:schemeClr>
                </a:solidFill>
              </a:rPr>
              <a:t>s</a:t>
            </a:r>
            <a:r>
              <a:rPr lang="en-US" sz="2400" b="1" dirty="0" smtClean="0">
                <a:solidFill>
                  <a:schemeClr val="tx2">
                    <a:lumMod val="50000"/>
                  </a:schemeClr>
                </a:solidFill>
              </a:rPr>
              <a:t>)   ̴̴ 1.0 port </a:t>
            </a:r>
            <a:r>
              <a:rPr lang="en-US" sz="2400" b="1" dirty="0" err="1" smtClean="0">
                <a:solidFill>
                  <a:schemeClr val="tx2">
                    <a:lumMod val="50000"/>
                  </a:schemeClr>
                </a:solidFill>
              </a:rPr>
              <a:t>dia</a:t>
            </a:r>
            <a:endParaRPr lang="en-US" sz="2400" b="1" dirty="0" smtClean="0">
              <a:solidFill>
                <a:schemeClr val="tx2">
                  <a:lumMod val="50000"/>
                </a:schemeClr>
              </a:solidFill>
            </a:endParaRPr>
          </a:p>
          <a:p>
            <a:r>
              <a:rPr lang="en-US" sz="2400" b="1" dirty="0" smtClean="0">
                <a:solidFill>
                  <a:schemeClr val="tx2">
                    <a:lumMod val="50000"/>
                  </a:schemeClr>
                </a:solidFill>
              </a:rPr>
              <a:t>Mass flux increases</a:t>
            </a:r>
          </a:p>
        </p:txBody>
      </p:sp>
      <p:cxnSp>
        <p:nvCxnSpPr>
          <p:cNvPr id="21" name="Straight Arrow Connector 20"/>
          <p:cNvCxnSpPr/>
          <p:nvPr/>
        </p:nvCxnSpPr>
        <p:spPr>
          <a:xfrm flipV="1">
            <a:off x="3886200" y="3429000"/>
            <a:ext cx="2324101" cy="152400"/>
          </a:xfrm>
          <a:prstGeom prst="straightConnector1">
            <a:avLst/>
          </a:prstGeom>
          <a:ln w="50800">
            <a:solidFill>
              <a:schemeClr val="tx2">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nl-NL" dirty="0" smtClean="0"/>
              <a:t>EPA Modeling Webinar 22-24 Jan 2013</a:t>
            </a:r>
            <a:endParaRPr lang="en-US" dirty="0"/>
          </a:p>
        </p:txBody>
      </p:sp>
      <p:cxnSp>
        <p:nvCxnSpPr>
          <p:cNvPr id="19" name="Straight Arrow Connector 18"/>
          <p:cNvCxnSpPr/>
          <p:nvPr/>
        </p:nvCxnSpPr>
        <p:spPr>
          <a:xfrm flipH="1">
            <a:off x="8077200" y="3032282"/>
            <a:ext cx="304800" cy="2301718"/>
          </a:xfrm>
          <a:prstGeom prst="straightConnector1">
            <a:avLst/>
          </a:prstGeom>
          <a:ln w="508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7564457" y="2364886"/>
            <a:ext cx="1635085" cy="514996"/>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solidFill>
                  <a:schemeClr val="tx2">
                    <a:lumMod val="50000"/>
                  </a:schemeClr>
                </a:solidFill>
              </a:rPr>
              <a:t>distance s</a:t>
            </a:r>
          </a:p>
        </p:txBody>
      </p:sp>
      <p:sp>
        <p:nvSpPr>
          <p:cNvPr id="24" name="Subtitle 2"/>
          <p:cNvSpPr txBox="1">
            <a:spLocks/>
          </p:cNvSpPr>
          <p:nvPr/>
        </p:nvSpPr>
        <p:spPr>
          <a:xfrm>
            <a:off x="0" y="411140"/>
            <a:ext cx="1635085" cy="514996"/>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solidFill>
                  <a:schemeClr val="tx2">
                    <a:lumMod val="50000"/>
                  </a:schemeClr>
                </a:solidFill>
              </a:rPr>
              <a:t>trajectory</a:t>
            </a:r>
          </a:p>
        </p:txBody>
      </p:sp>
      <p:sp>
        <p:nvSpPr>
          <p:cNvPr id="13" name="TextBox 12"/>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14" name="Picture 3"/>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52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Any handy laws/rules on dilution?</a:t>
            </a:r>
            <a:endParaRPr lang="en-US" sz="3200" dirty="0">
              <a:solidFill>
                <a:schemeClr val="tx2"/>
              </a:solidFill>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sp>
        <p:nvSpPr>
          <p:cNvPr id="4" name="TextBox 3"/>
          <p:cNvSpPr txBox="1"/>
          <p:nvPr/>
        </p:nvSpPr>
        <p:spPr>
          <a:xfrm>
            <a:off x="304800" y="1219200"/>
            <a:ext cx="8652699" cy="5139869"/>
          </a:xfrm>
          <a:prstGeom prst="rect">
            <a:avLst/>
          </a:prstGeom>
          <a:solidFill>
            <a:schemeClr val="bg1">
              <a:alpha val="0"/>
            </a:schemeClr>
          </a:solidFill>
        </p:spPr>
        <p:txBody>
          <a:bodyPr wrap="square" rtlCol="0">
            <a:spAutoFit/>
          </a:bodyPr>
          <a:lstStyle/>
          <a:p>
            <a:pPr marL="0" lvl="1"/>
            <a:r>
              <a:rPr lang="en-US" sz="2600" b="1" dirty="0" smtClean="0">
                <a:solidFill>
                  <a:schemeClr val="tx2">
                    <a:lumMod val="50000"/>
                  </a:schemeClr>
                </a:solidFill>
                <a:latin typeface="Times New Roman" pitchFamily="18" charset="0"/>
                <a:cs typeface="Times New Roman" pitchFamily="18" charset="0"/>
              </a:rPr>
              <a:t>As the fluid entering the bottom of the control volume, augmented </a:t>
            </a:r>
            <a:r>
              <a:rPr lang="en-US" sz="2600" b="1" dirty="0">
                <a:solidFill>
                  <a:schemeClr val="tx2">
                    <a:lumMod val="50000"/>
                  </a:schemeClr>
                </a:solidFill>
                <a:latin typeface="Times New Roman" pitchFamily="18" charset="0"/>
                <a:cs typeface="Times New Roman" pitchFamily="18" charset="0"/>
              </a:rPr>
              <a:t>by the entrained fluid coming in from the </a:t>
            </a:r>
            <a:r>
              <a:rPr lang="en-US" sz="2600" b="1" dirty="0" smtClean="0">
                <a:solidFill>
                  <a:schemeClr val="tx2">
                    <a:lumMod val="50000"/>
                  </a:schemeClr>
                </a:solidFill>
                <a:latin typeface="Times New Roman" pitchFamily="18" charset="0"/>
                <a:cs typeface="Times New Roman" pitchFamily="18" charset="0"/>
              </a:rPr>
              <a:t>ambient,  all exits the top of the control volume we may ask:</a:t>
            </a:r>
          </a:p>
          <a:p>
            <a:pPr marL="0" lvl="1"/>
            <a:endParaRPr lang="en-US" sz="2600" b="1" dirty="0" smtClean="0">
              <a:solidFill>
                <a:schemeClr val="tx2">
                  <a:lumMod val="50000"/>
                </a:schemeClr>
              </a:solidFill>
              <a:latin typeface="Times New Roman" pitchFamily="18" charset="0"/>
              <a:cs typeface="Times New Roman" pitchFamily="18" charset="0"/>
            </a:endParaRPr>
          </a:p>
          <a:p>
            <a:pPr marL="0" lvl="1"/>
            <a:r>
              <a:rPr lang="en-US" sz="2600" b="1" dirty="0" smtClean="0">
                <a:solidFill>
                  <a:srgbClr val="FF0000"/>
                </a:solidFill>
                <a:latin typeface="Times New Roman" pitchFamily="18" charset="0"/>
                <a:cs typeface="Times New Roman" pitchFamily="18" charset="0"/>
              </a:rPr>
              <a:t>At </a:t>
            </a:r>
            <a:r>
              <a:rPr lang="en-US" sz="2600" b="1" dirty="0">
                <a:solidFill>
                  <a:srgbClr val="FF0000"/>
                </a:solidFill>
                <a:latin typeface="Times New Roman" pitchFamily="18" charset="0"/>
                <a:cs typeface="Times New Roman" pitchFamily="18" charset="0"/>
              </a:rPr>
              <a:t>some travel distance </a:t>
            </a:r>
            <a:r>
              <a:rPr lang="en-US" sz="2600" b="1" i="1" dirty="0" smtClean="0">
                <a:solidFill>
                  <a:srgbClr val="FF0000"/>
                </a:solidFill>
                <a:latin typeface="Times New Roman" pitchFamily="18" charset="0"/>
                <a:cs typeface="Times New Roman" pitchFamily="18" charset="0"/>
              </a:rPr>
              <a:t>s</a:t>
            </a:r>
            <a:r>
              <a:rPr lang="en-US" sz="2600" b="1" dirty="0" smtClean="0">
                <a:solidFill>
                  <a:srgbClr val="FF0000"/>
                </a:solidFill>
                <a:latin typeface="Times New Roman" pitchFamily="18" charset="0"/>
                <a:cs typeface="Times New Roman" pitchFamily="18" charset="0"/>
              </a:rPr>
              <a:t>, is dilution approximately directly proportional to the area of the cross-section of the plume?</a:t>
            </a:r>
          </a:p>
          <a:p>
            <a:pPr marL="0" lvl="1"/>
            <a:endParaRPr lang="en-US" sz="2600" b="1" dirty="0">
              <a:solidFill>
                <a:srgbClr val="FF0000"/>
              </a:solidFill>
              <a:latin typeface="Times New Roman" pitchFamily="18" charset="0"/>
              <a:cs typeface="Times New Roman" pitchFamily="18" charset="0"/>
            </a:endParaRPr>
          </a:p>
          <a:p>
            <a:pPr marL="0" lvl="1" algn="ctr"/>
            <a:r>
              <a:rPr lang="en-US" sz="2600" b="1" dirty="0" smtClean="0">
                <a:solidFill>
                  <a:srgbClr val="FF0000"/>
                </a:solidFill>
                <a:latin typeface="Times New Roman" pitchFamily="18" charset="0"/>
                <a:cs typeface="Times New Roman" pitchFamily="18" charset="0"/>
              </a:rPr>
              <a:t>Yes or no?</a:t>
            </a:r>
          </a:p>
          <a:p>
            <a:pPr marL="0" lvl="1"/>
            <a:endParaRPr lang="en-US" sz="2400" b="1" dirty="0" smtClean="0">
              <a:latin typeface="Times New Roman" pitchFamily="18" charset="0"/>
              <a:cs typeface="Times New Roman" pitchFamily="18" charset="0"/>
            </a:endParaRPr>
          </a:p>
          <a:p>
            <a:pPr marL="0" lvl="1"/>
            <a:r>
              <a:rPr lang="en-US" sz="2400" b="1" dirty="0">
                <a:latin typeface="Times New Roman" pitchFamily="18" charset="0"/>
                <a:cs typeface="Times New Roman" pitchFamily="18" charset="0"/>
              </a:rPr>
              <a:t>Other than holding the plume shape constant, the significance of steady state is a little obscure (implicit?) with </a:t>
            </a:r>
            <a:r>
              <a:rPr lang="en-US" sz="2400" b="1" dirty="0" err="1">
                <a:latin typeface="Times New Roman" pitchFamily="18" charset="0"/>
                <a:cs typeface="Times New Roman" pitchFamily="18" charset="0"/>
              </a:rPr>
              <a:t>Eulerian</a:t>
            </a:r>
            <a:r>
              <a:rPr lang="en-US" sz="2400" b="1" dirty="0">
                <a:latin typeface="Times New Roman" pitchFamily="18" charset="0"/>
                <a:cs typeface="Times New Roman" pitchFamily="18" charset="0"/>
              </a:rPr>
              <a:t> models. Does it help answer </a:t>
            </a:r>
            <a:r>
              <a:rPr lang="en-US" sz="2400" b="1" dirty="0" smtClean="0">
                <a:latin typeface="Times New Roman" pitchFamily="18" charset="0"/>
                <a:cs typeface="Times New Roman" pitchFamily="18" charset="0"/>
              </a:rPr>
              <a:t>the question? More to follow.</a:t>
            </a:r>
          </a:p>
          <a:p>
            <a:pPr marL="0" lvl="1"/>
            <a:endParaRPr lang="en-US" sz="2400" b="1"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340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Finite difference plume model comparison</a:t>
            </a:r>
            <a:endParaRPr lang="en-US" sz="3200" dirty="0">
              <a:solidFill>
                <a:schemeClr val="tx2"/>
              </a:solidFill>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grpSp>
        <p:nvGrpSpPr>
          <p:cNvPr id="11" name="Group 10"/>
          <p:cNvGrpSpPr/>
          <p:nvPr/>
        </p:nvGrpSpPr>
        <p:grpSpPr>
          <a:xfrm>
            <a:off x="220980" y="3429000"/>
            <a:ext cx="10188517" cy="3092898"/>
            <a:chOff x="220980" y="3429000"/>
            <a:chExt cx="10188517" cy="3092898"/>
          </a:xfrm>
        </p:grpSpPr>
        <p:grpSp>
          <p:nvGrpSpPr>
            <p:cNvPr id="3" name="Group 2"/>
            <p:cNvGrpSpPr/>
            <p:nvPr/>
          </p:nvGrpSpPr>
          <p:grpSpPr>
            <a:xfrm>
              <a:off x="5913697" y="3429000"/>
              <a:ext cx="4495800" cy="2854256"/>
              <a:chOff x="5913697" y="3429000"/>
              <a:chExt cx="4495800" cy="2854256"/>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913697" y="3429000"/>
                <a:ext cx="4495800" cy="285425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Oval 9"/>
              <p:cNvSpPr/>
              <p:nvPr/>
            </p:nvSpPr>
            <p:spPr>
              <a:xfrm>
                <a:off x="6546174" y="4438714"/>
                <a:ext cx="1963496" cy="58720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7" name="TextBox 6"/>
                <p:cNvSpPr txBox="1"/>
                <p:nvPr/>
              </p:nvSpPr>
              <p:spPr>
                <a:xfrm>
                  <a:off x="220980" y="3429000"/>
                  <a:ext cx="8713758" cy="3092898"/>
                </a:xfrm>
                <a:prstGeom prst="rect">
                  <a:avLst/>
                </a:prstGeom>
                <a:solidFill>
                  <a:schemeClr val="bg1">
                    <a:alpha val="30000"/>
                  </a:schemeClr>
                </a:solidFill>
                <a:ln>
                  <a:solidFill>
                    <a:schemeClr val="accent1"/>
                  </a:solidFill>
                </a:ln>
              </p:spPr>
              <p:txBody>
                <a:bodyPr wrap="square" rtlCol="0">
                  <a:spAutoFit/>
                </a:bodyPr>
                <a:lstStyle/>
                <a:p>
                  <a:r>
                    <a:rPr lang="en-US" sz="2400" b="1" dirty="0" smtClean="0">
                      <a:latin typeface="Times New Roman" pitchFamily="18" charset="0"/>
                      <a:cs typeface="Times New Roman" pitchFamily="18" charset="0"/>
                    </a:rPr>
                    <a:t>With the </a:t>
                  </a:r>
                  <a:r>
                    <a:rPr lang="en-US" sz="2400" b="1" dirty="0" err="1" smtClean="0">
                      <a:latin typeface="Times New Roman" pitchFamily="18" charset="0"/>
                      <a:cs typeface="Times New Roman" pitchFamily="18" charset="0"/>
                    </a:rPr>
                    <a:t>Lagrangian</a:t>
                  </a:r>
                  <a:r>
                    <a:rPr lang="en-US" sz="2400" b="1" dirty="0" smtClean="0">
                      <a:latin typeface="Times New Roman" pitchFamily="18" charset="0"/>
                      <a:cs typeface="Times New Roman" pitchFamily="18" charset="0"/>
                    </a:rPr>
                    <a:t> integral flux formulation we will find</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The infinitesimal time </a:t>
                  </a:r>
                  <a:r>
                    <a:rPr lang="en-US" sz="2000" b="1" i="1" dirty="0" err="1" smtClean="0">
                      <a:latin typeface="Times New Roman" pitchFamily="18" charset="0"/>
                      <a:cs typeface="Times New Roman" pitchFamily="18" charset="0"/>
                    </a:rPr>
                    <a:t>dt</a:t>
                  </a:r>
                  <a:r>
                    <a:rPr lang="en-US" sz="2000" b="1" dirty="0" smtClean="0">
                      <a:latin typeface="Times New Roman" pitchFamily="18" charset="0"/>
                      <a:cs typeface="Times New Roman" pitchFamily="18" charset="0"/>
                    </a:rPr>
                    <a:t> is the integrating factor</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The control volume is called the plume element</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It is a material (coherent) element</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Again, differential equations express fluid dynamics (physics)</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e.g. conservation of mass:  </a:t>
                  </a:r>
                  <a14:m>
                    <m:oMath xmlns:m="http://schemas.openxmlformats.org/officeDocument/2006/math">
                      <m:f>
                        <m:fPr>
                          <m:ctrlPr>
                            <a:rPr lang="en-US" sz="2000" b="1" i="1" smtClean="0">
                              <a:latin typeface="Cambria Math"/>
                              <a:cs typeface="Times New Roman" pitchFamily="18" charset="0"/>
                            </a:rPr>
                          </m:ctrlPr>
                        </m:fPr>
                        <m:num>
                          <m:r>
                            <a:rPr lang="en-US" sz="2000" b="1" i="1" smtClean="0">
                              <a:latin typeface="Cambria Math"/>
                              <a:cs typeface="Times New Roman" pitchFamily="18" charset="0"/>
                            </a:rPr>
                            <m:t>𝒅𝒎</m:t>
                          </m:r>
                        </m:num>
                        <m:den>
                          <m:r>
                            <a:rPr lang="en-US" sz="2000" b="1" i="1" smtClean="0">
                              <a:latin typeface="Cambria Math"/>
                              <a:cs typeface="Times New Roman" pitchFamily="18" charset="0"/>
                            </a:rPr>
                            <m:t>𝒅𝒕</m:t>
                          </m:r>
                        </m:den>
                      </m:f>
                      <m:r>
                        <a:rPr lang="en-US" sz="2000" b="1" i="1" smtClean="0">
                          <a:latin typeface="Cambria Math"/>
                          <a:cs typeface="Times New Roman" pitchFamily="18" charset="0"/>
                        </a:rPr>
                        <m:t>=</m:t>
                      </m:r>
                      <m:r>
                        <a:rPr lang="en-US" sz="2000" b="1" i="1" smtClean="0">
                          <a:latin typeface="Cambria Math"/>
                          <a:cs typeface="Times New Roman" pitchFamily="18" charset="0"/>
                        </a:rPr>
                        <m:t>𝒆𝒏𝒕𝒓𝒂𝒊𝒏𝒎𝒆𝒏𝒕</m:t>
                      </m:r>
                    </m:oMath>
                  </a14:m>
                  <a:endParaRPr lang="en-US" sz="2000" b="1" dirty="0" smtClean="0">
                    <a:latin typeface="Times New Roman" pitchFamily="18" charset="0"/>
                    <a:cs typeface="Times New Roman" pitchFamily="18" charset="0"/>
                  </a:endParaRP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where </a:t>
                  </a:r>
                  <a14:m>
                    <m:oMath xmlns:m="http://schemas.openxmlformats.org/officeDocument/2006/math">
                      <m:r>
                        <a:rPr lang="en-US" sz="2000" b="1" i="1" smtClean="0">
                          <a:latin typeface="Cambria Math"/>
                          <a:cs typeface="Times New Roman" pitchFamily="18" charset="0"/>
                        </a:rPr>
                        <m:t>𝒎</m:t>
                      </m:r>
                      <m:r>
                        <a:rPr lang="en-US" sz="2000" b="1" i="1" smtClean="0">
                          <a:latin typeface="Cambria Math"/>
                          <a:cs typeface="Times New Roman" pitchFamily="18" charset="0"/>
                        </a:rPr>
                        <m:t>= </m:t>
                      </m:r>
                      <m:sSub>
                        <m:sSubPr>
                          <m:ctrlPr>
                            <a:rPr lang="en-US" sz="2000" b="1" i="1" smtClean="0">
                              <a:latin typeface="Cambria Math"/>
                              <a:cs typeface="Times New Roman" pitchFamily="18" charset="0"/>
                            </a:rPr>
                          </m:ctrlPr>
                        </m:sSubPr>
                        <m:e>
                          <m:r>
                            <a:rPr lang="en-US" sz="2000" b="1" i="1" smtClean="0">
                              <a:latin typeface="Cambria Math"/>
                              <a:ea typeface="Cambria Math"/>
                              <a:cs typeface="Times New Roman" pitchFamily="18" charset="0"/>
                            </a:rPr>
                            <m:t>𝝆</m:t>
                          </m:r>
                        </m:e>
                        <m:sub>
                          <m:r>
                            <a:rPr lang="en-US" sz="2000" b="1" i="1" smtClean="0">
                              <a:latin typeface="Cambria Math"/>
                              <a:cs typeface="Times New Roman" pitchFamily="18" charset="0"/>
                            </a:rPr>
                            <m:t>𝒑𝒍𝒖𝒎𝒆</m:t>
                          </m:r>
                          <m:r>
                            <a:rPr lang="en-US" sz="2000" b="1" i="1" smtClean="0">
                              <a:latin typeface="Cambria Math"/>
                              <a:cs typeface="Times New Roman" pitchFamily="18" charset="0"/>
                            </a:rPr>
                            <m:t> </m:t>
                          </m:r>
                          <m:r>
                            <a:rPr lang="en-US" sz="2000" b="1" i="1" smtClean="0">
                              <a:latin typeface="Cambria Math"/>
                              <a:cs typeface="Times New Roman" pitchFamily="18" charset="0"/>
                            </a:rPr>
                            <m:t>𝒆𝒍𝒆𝒎𝒆𝒏𝒕</m:t>
                          </m:r>
                        </m:sub>
                      </m:sSub>
                      <m:r>
                        <a:rPr lang="en-US" sz="2000" b="1" i="1" smtClean="0">
                          <a:latin typeface="Cambria Math"/>
                          <a:cs typeface="Times New Roman" pitchFamily="18" charset="0"/>
                        </a:rPr>
                        <m:t> </m:t>
                      </m:r>
                      <m:sSub>
                        <m:sSubPr>
                          <m:ctrlPr>
                            <a:rPr lang="en-US" sz="2000" b="1" i="1" smtClean="0">
                              <a:latin typeface="Cambria Math"/>
                              <a:cs typeface="Times New Roman" pitchFamily="18" charset="0"/>
                            </a:rPr>
                          </m:ctrlPr>
                        </m:sSubPr>
                        <m:e>
                          <m:r>
                            <a:rPr lang="en-US" sz="2000" b="1" i="1" smtClean="0">
                              <a:latin typeface="Cambria Math"/>
                              <a:cs typeface="Times New Roman" pitchFamily="18" charset="0"/>
                            </a:rPr>
                            <m:t>𝒗𝒐𝒍</m:t>
                          </m:r>
                        </m:e>
                        <m:sub>
                          <m:r>
                            <a:rPr lang="en-US" sz="2000" b="1" i="1" smtClean="0">
                              <a:latin typeface="Cambria Math"/>
                              <a:cs typeface="Times New Roman" pitchFamily="18" charset="0"/>
                            </a:rPr>
                            <m:t>𝒑𝒍𝒖𝒎𝒆</m:t>
                          </m:r>
                          <m:r>
                            <a:rPr lang="en-US" sz="2000" b="1" i="1" smtClean="0">
                              <a:latin typeface="Cambria Math"/>
                              <a:cs typeface="Times New Roman" pitchFamily="18" charset="0"/>
                            </a:rPr>
                            <m:t> </m:t>
                          </m:r>
                          <m:r>
                            <a:rPr lang="en-US" sz="2000" b="1" i="1" smtClean="0">
                              <a:latin typeface="Cambria Math"/>
                              <a:cs typeface="Times New Roman" pitchFamily="18" charset="0"/>
                            </a:rPr>
                            <m:t>𝒆𝒍𝒆𝒎𝒆𝒏𝒕</m:t>
                          </m:r>
                        </m:sub>
                      </m:sSub>
                    </m:oMath>
                  </a14:m>
                  <a:endParaRPr lang="en-US" sz="2000" b="1" dirty="0" smtClean="0">
                    <a:latin typeface="Times New Roman" pitchFamily="18" charset="0"/>
                    <a:cs typeface="Times New Roman" pitchFamily="18" charset="0"/>
                  </a:endParaRP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In finite difference models </a:t>
                  </a:r>
                  <a:r>
                    <a:rPr lang="en-US" sz="2000" b="1" i="1" dirty="0" err="1" smtClean="0">
                      <a:latin typeface="Times New Roman" pitchFamily="18" charset="0"/>
                      <a:cs typeface="Times New Roman" pitchFamily="18" charset="0"/>
                    </a:rPr>
                    <a:t>dt</a:t>
                  </a:r>
                  <a:r>
                    <a:rPr lang="en-US" sz="2000" b="1" dirty="0" smtClean="0">
                      <a:latin typeface="Times New Roman" pitchFamily="18" charset="0"/>
                      <a:cs typeface="Times New Roman" pitchFamily="18" charset="0"/>
                    </a:rPr>
                    <a:t> is expressed by  </a:t>
                  </a:r>
                  <a14:m>
                    <m:oMath xmlns:m="http://schemas.openxmlformats.org/officeDocument/2006/math">
                      <m:r>
                        <a:rPr lang="en-US" sz="2000" b="1" i="1" smtClean="0">
                          <a:latin typeface="Cambria Math"/>
                          <a:ea typeface="Cambria Math"/>
                          <a:cs typeface="Times New Roman" pitchFamily="18" charset="0"/>
                        </a:rPr>
                        <m:t>∆</m:t>
                      </m:r>
                      <m:r>
                        <a:rPr lang="en-US" sz="2000" b="1" i="1" smtClean="0">
                          <a:latin typeface="Cambria Math"/>
                          <a:cs typeface="Times New Roman" pitchFamily="18" charset="0"/>
                        </a:rPr>
                        <m:t> </m:t>
                      </m:r>
                      <m:r>
                        <a:rPr lang="en-US" sz="2000" b="1" i="1" smtClean="0">
                          <a:latin typeface="Cambria Math"/>
                          <a:cs typeface="Times New Roman" pitchFamily="18" charset="0"/>
                        </a:rPr>
                        <m:t>𝒕</m:t>
                      </m:r>
                      <m:r>
                        <a:rPr lang="en-US" sz="2000" b="1" i="1" smtClean="0">
                          <a:latin typeface="Cambria Math"/>
                          <a:cs typeface="Times New Roman" pitchFamily="18" charset="0"/>
                        </a:rPr>
                        <m:t>=</m:t>
                      </m:r>
                      <m:r>
                        <a:rPr lang="en-US" sz="2000" b="1" i="1" smtClean="0">
                          <a:latin typeface="Cambria Math"/>
                          <a:cs typeface="Times New Roman" pitchFamily="18" charset="0"/>
                        </a:rPr>
                        <m:t>𝒕</m:t>
                      </m:r>
                      <m:r>
                        <a:rPr lang="en-US" sz="2000" b="1" i="1" baseline="-25000" smtClean="0">
                          <a:latin typeface="Cambria Math"/>
                          <a:cs typeface="Times New Roman" pitchFamily="18" charset="0"/>
                        </a:rPr>
                        <m:t>𝟐</m:t>
                      </m:r>
                      <m:r>
                        <a:rPr lang="en-US" sz="2000" b="1" i="1" smtClean="0">
                          <a:latin typeface="Cambria Math"/>
                          <a:cs typeface="Times New Roman" pitchFamily="18" charset="0"/>
                        </a:rPr>
                        <m:t> −</m:t>
                      </m:r>
                      <m:r>
                        <a:rPr lang="en-US" sz="2000" b="1" i="1" smtClean="0">
                          <a:latin typeface="Cambria Math"/>
                          <a:cs typeface="Times New Roman" pitchFamily="18" charset="0"/>
                        </a:rPr>
                        <m:t>𝒕</m:t>
                      </m:r>
                      <m:r>
                        <a:rPr lang="en-US" sz="2000" b="1" i="1" baseline="-25000" smtClean="0">
                          <a:latin typeface="Cambria Math"/>
                          <a:cs typeface="Times New Roman" pitchFamily="18" charset="0"/>
                        </a:rPr>
                        <m:t>𝟏</m:t>
                      </m:r>
                      <m:r>
                        <a:rPr lang="en-US" sz="2000" b="1" i="1" smtClean="0">
                          <a:latin typeface="Cambria Math"/>
                          <a:cs typeface="Times New Roman" pitchFamily="18" charset="0"/>
                        </a:rPr>
                        <m:t> </m:t>
                      </m:r>
                    </m:oMath>
                  </a14:m>
                  <a:r>
                    <a:rPr lang="en-US" sz="2000" b="1" dirty="0" smtClean="0">
                      <a:latin typeface="Times New Roman" pitchFamily="18" charset="0"/>
                      <a:cs typeface="Times New Roman" pitchFamily="18" charset="0"/>
                    </a:rPr>
                    <a:t>, which is small</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Again, other equations, e.g. eqn. of state, bookkeeping,… round out the model</a:t>
                  </a:r>
                  <a:endParaRPr lang="en-US" sz="2000" b="1" dirty="0">
                    <a:latin typeface="Times New Roman" pitchFamily="18" charset="0"/>
                    <a:cs typeface="Times New Roman" pitchFamily="18"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20980" y="3429000"/>
                  <a:ext cx="8713758" cy="3092898"/>
                </a:xfrm>
                <a:prstGeom prst="rect">
                  <a:avLst/>
                </a:prstGeom>
                <a:blipFill rotWithShape="1">
                  <a:blip r:embed="rId4"/>
                  <a:stretch>
                    <a:fillRect l="-978" t="-1375" r="-489" b="-2358"/>
                  </a:stretch>
                </a:blipFill>
                <a:ln>
                  <a:solidFill>
                    <a:schemeClr val="accent1"/>
                  </a:solidFill>
                </a:ln>
              </p:spPr>
              <p:txBody>
                <a:bodyPr/>
                <a:lstStyle/>
                <a:p>
                  <a:r>
                    <a:rPr lang="en-US">
                      <a:noFill/>
                    </a:rPr>
                    <a:t> </a:t>
                  </a:r>
                </a:p>
              </p:txBody>
            </p:sp>
          </mc:Fallback>
        </mc:AlternateContent>
      </p:grpSp>
      <p:grpSp>
        <p:nvGrpSpPr>
          <p:cNvPr id="6" name="Group 5"/>
          <p:cNvGrpSpPr/>
          <p:nvPr/>
        </p:nvGrpSpPr>
        <p:grpSpPr>
          <a:xfrm>
            <a:off x="220980" y="782962"/>
            <a:ext cx="13904393" cy="2581276"/>
            <a:chOff x="220980" y="782962"/>
            <a:chExt cx="13904393" cy="2581276"/>
          </a:xfrm>
        </p:grpSpPr>
        <p:grpSp>
          <p:nvGrpSpPr>
            <p:cNvPr id="5" name="Group 4"/>
            <p:cNvGrpSpPr/>
            <p:nvPr/>
          </p:nvGrpSpPr>
          <p:grpSpPr>
            <a:xfrm>
              <a:off x="5892461" y="782962"/>
              <a:ext cx="8232912" cy="2581276"/>
              <a:chOff x="5892461" y="782962"/>
              <a:chExt cx="8232912" cy="2581276"/>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892461" y="782962"/>
                <a:ext cx="8232912" cy="258127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3" name="Oval 12"/>
              <p:cNvSpPr/>
              <p:nvPr/>
            </p:nvSpPr>
            <p:spPr>
              <a:xfrm>
                <a:off x="6379205" y="1256037"/>
                <a:ext cx="2118767" cy="501649"/>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4" name="TextBox 3"/>
                <p:cNvSpPr txBox="1"/>
                <p:nvPr/>
              </p:nvSpPr>
              <p:spPr>
                <a:xfrm>
                  <a:off x="220980" y="914400"/>
                  <a:ext cx="8713758" cy="2449838"/>
                </a:xfrm>
                <a:prstGeom prst="rect">
                  <a:avLst/>
                </a:prstGeom>
                <a:solidFill>
                  <a:schemeClr val="bg1">
                    <a:alpha val="30000"/>
                  </a:schemeClr>
                </a:solidFill>
                <a:ln>
                  <a:solidFill>
                    <a:schemeClr val="accent1"/>
                  </a:solidFill>
                </a:ln>
              </p:spPr>
              <p:txBody>
                <a:bodyPr wrap="square" rtlCol="0">
                  <a:spAutoFit/>
                </a:bodyPr>
                <a:lstStyle/>
                <a:p>
                  <a:r>
                    <a:rPr lang="en-US" sz="2400" b="1" dirty="0" smtClean="0">
                      <a:latin typeface="Times New Roman" pitchFamily="18" charset="0"/>
                      <a:cs typeface="Times New Roman" pitchFamily="18" charset="0"/>
                    </a:rPr>
                    <a:t>We just saw the </a:t>
                  </a:r>
                  <a:r>
                    <a:rPr lang="en-US" sz="2400" b="1" dirty="0" err="1" smtClean="0">
                      <a:latin typeface="Times New Roman" pitchFamily="18" charset="0"/>
                      <a:cs typeface="Times New Roman" pitchFamily="18" charset="0"/>
                    </a:rPr>
                    <a:t>Eulerian</a:t>
                  </a:r>
                  <a:r>
                    <a:rPr lang="en-US" sz="2400" b="1" dirty="0" smtClean="0">
                      <a:latin typeface="Times New Roman" pitchFamily="18" charset="0"/>
                      <a:cs typeface="Times New Roman" pitchFamily="18" charset="0"/>
                    </a:rPr>
                    <a:t> integral flux formulation</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The infinitesimal distance </a:t>
                  </a:r>
                  <a:r>
                    <a:rPr lang="en-US" sz="2000" b="1" i="1" dirty="0" smtClean="0">
                      <a:latin typeface="Times New Roman" pitchFamily="18" charset="0"/>
                      <a:cs typeface="Times New Roman" pitchFamily="18" charset="0"/>
                    </a:rPr>
                    <a:t>ds</a:t>
                  </a:r>
                  <a:r>
                    <a:rPr lang="en-US" sz="2000" b="1" dirty="0" smtClean="0">
                      <a:latin typeface="Times New Roman" pitchFamily="18" charset="0"/>
                      <a:cs typeface="Times New Roman" pitchFamily="18" charset="0"/>
                    </a:rPr>
                    <a:t> is the integrating factor</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Differential equations express fluid dynamics (physics)</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e.g. conservation of mass:  </a:t>
                  </a:r>
                  <a14:m>
                    <m:oMath xmlns:m="http://schemas.openxmlformats.org/officeDocument/2006/math">
                      <m:f>
                        <m:fPr>
                          <m:ctrlPr>
                            <a:rPr lang="en-US" sz="2000" b="1" i="1" smtClean="0">
                              <a:latin typeface="Cambria Math"/>
                              <a:cs typeface="Times New Roman" pitchFamily="18" charset="0"/>
                            </a:rPr>
                          </m:ctrlPr>
                        </m:fPr>
                        <m:num>
                          <m:r>
                            <a:rPr lang="en-US" sz="2000" b="1" i="1" smtClean="0">
                              <a:latin typeface="Cambria Math"/>
                              <a:cs typeface="Times New Roman" pitchFamily="18" charset="0"/>
                            </a:rPr>
                            <m:t>𝒅</m:t>
                          </m:r>
                        </m:num>
                        <m:den>
                          <m:r>
                            <a:rPr lang="en-US" sz="2000" b="1" i="1" smtClean="0">
                              <a:latin typeface="Cambria Math"/>
                              <a:cs typeface="Times New Roman" pitchFamily="18" charset="0"/>
                            </a:rPr>
                            <m:t>𝒅𝒔</m:t>
                          </m:r>
                        </m:den>
                      </m:f>
                      <m:nary>
                        <m:naryPr>
                          <m:ctrlPr>
                            <a:rPr lang="en-US" sz="2000" b="1" i="1" smtClean="0">
                              <a:latin typeface="Cambria Math"/>
                              <a:cs typeface="Times New Roman" pitchFamily="18" charset="0"/>
                            </a:rPr>
                          </m:ctrlPr>
                        </m:naryPr>
                        <m:sub>
                          <m:r>
                            <m:rPr>
                              <m:brk m:alnAt="23"/>
                            </m:rPr>
                            <a:rPr lang="en-US" sz="2000" b="1" i="1" smtClean="0">
                              <a:latin typeface="Cambria Math"/>
                              <a:cs typeface="Times New Roman" pitchFamily="18" charset="0"/>
                            </a:rPr>
                            <m:t>𝟎</m:t>
                          </m:r>
                        </m:sub>
                        <m:sup>
                          <m:r>
                            <a:rPr lang="en-US" sz="2000" b="1" i="1" smtClean="0">
                              <a:latin typeface="Cambria Math"/>
                              <a:ea typeface="Cambria Math"/>
                              <a:cs typeface="Times New Roman" pitchFamily="18" charset="0"/>
                            </a:rPr>
                            <m:t>∞</m:t>
                          </m:r>
                        </m:sup>
                        <m:e>
                          <m:acc>
                            <m:accPr>
                              <m:chr m:val="̅"/>
                              <m:ctrlPr>
                                <a:rPr lang="en-US" sz="2000" b="1" i="1" smtClean="0">
                                  <a:latin typeface="Cambria Math"/>
                                  <a:cs typeface="Times New Roman" pitchFamily="18" charset="0"/>
                                </a:rPr>
                              </m:ctrlPr>
                            </m:accPr>
                            <m:e>
                              <m:r>
                                <a:rPr lang="en-US" sz="2000" b="1" i="1" smtClean="0">
                                  <a:latin typeface="Cambria Math"/>
                                  <a:cs typeface="Times New Roman" pitchFamily="18" charset="0"/>
                                </a:rPr>
                                <m:t>𝒖</m:t>
                              </m:r>
                            </m:e>
                          </m:acc>
                          <m:r>
                            <a:rPr lang="en-US" sz="2000" b="1" i="1" smtClean="0">
                              <a:latin typeface="Cambria Math"/>
                              <a:cs typeface="Times New Roman" pitchFamily="18" charset="0"/>
                            </a:rPr>
                            <m:t> </m:t>
                          </m:r>
                          <m:r>
                            <a:rPr lang="en-US" sz="2000" b="1" i="1" smtClean="0">
                              <a:latin typeface="Cambria Math"/>
                              <a:cs typeface="Times New Roman" pitchFamily="18" charset="0"/>
                            </a:rPr>
                            <m:t>𝒓</m:t>
                          </m:r>
                          <m:r>
                            <a:rPr lang="en-US" sz="2000" b="1" i="1" smtClean="0">
                              <a:latin typeface="Cambria Math"/>
                              <a:cs typeface="Times New Roman" pitchFamily="18" charset="0"/>
                            </a:rPr>
                            <m:t> </m:t>
                          </m:r>
                          <m:r>
                            <a:rPr lang="en-US" sz="2000" b="1" i="1" smtClean="0">
                              <a:latin typeface="Cambria Math"/>
                              <a:cs typeface="Times New Roman" pitchFamily="18" charset="0"/>
                            </a:rPr>
                            <m:t>𝒅𝒓</m:t>
                          </m:r>
                          <m:r>
                            <a:rPr lang="en-US" sz="2000" b="1" i="1" smtClean="0">
                              <a:latin typeface="Cambria Math"/>
                              <a:cs typeface="Times New Roman" pitchFamily="18" charset="0"/>
                            </a:rPr>
                            <m:t>=</m:t>
                          </m:r>
                          <m:r>
                            <a:rPr lang="en-US" sz="2000" b="1" i="1" smtClean="0">
                              <a:latin typeface="Cambria Math"/>
                              <a:cs typeface="Times New Roman" pitchFamily="18" charset="0"/>
                            </a:rPr>
                            <m:t>𝒆𝒏𝒕𝒓𝒂𝒊𝒏𝒎𝒆𝒏𝒕</m:t>
                          </m:r>
                        </m:e>
                      </m:nary>
                    </m:oMath>
                  </a14:m>
                  <a:endParaRPr lang="en-US" sz="2000" b="1" dirty="0" smtClean="0">
                    <a:latin typeface="Times New Roman" pitchFamily="18" charset="0"/>
                    <a:cs typeface="Times New Roman" pitchFamily="18" charset="0"/>
                  </a:endParaRP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where the integral is consistent with the choice of control volume</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In finite difference models </a:t>
                  </a:r>
                  <a:r>
                    <a:rPr lang="en-US" sz="2000" b="1" i="1" dirty="0" smtClean="0">
                      <a:latin typeface="Times New Roman" pitchFamily="18" charset="0"/>
                      <a:cs typeface="Times New Roman" pitchFamily="18" charset="0"/>
                    </a:rPr>
                    <a:t>ds</a:t>
                  </a:r>
                  <a:r>
                    <a:rPr lang="en-US" sz="2000" b="1" dirty="0" smtClean="0">
                      <a:latin typeface="Times New Roman" pitchFamily="18" charset="0"/>
                      <a:cs typeface="Times New Roman" pitchFamily="18" charset="0"/>
                    </a:rPr>
                    <a:t> is expressed by  </a:t>
                  </a:r>
                  <a14:m>
                    <m:oMath xmlns:m="http://schemas.openxmlformats.org/officeDocument/2006/math">
                      <m:r>
                        <a:rPr lang="en-US" sz="2000" b="1" i="1" smtClean="0">
                          <a:latin typeface="Cambria Math"/>
                          <a:ea typeface="Cambria Math"/>
                          <a:cs typeface="Times New Roman" pitchFamily="18" charset="0"/>
                        </a:rPr>
                        <m:t>∆</m:t>
                      </m:r>
                      <m:r>
                        <a:rPr lang="en-US" sz="2000" b="1" i="1" smtClean="0">
                          <a:latin typeface="Cambria Math"/>
                          <a:cs typeface="Times New Roman" pitchFamily="18" charset="0"/>
                        </a:rPr>
                        <m:t> </m:t>
                      </m:r>
                      <m:r>
                        <a:rPr lang="en-US" sz="2000" b="1" i="1" smtClean="0">
                          <a:latin typeface="Cambria Math"/>
                          <a:cs typeface="Times New Roman" pitchFamily="18" charset="0"/>
                        </a:rPr>
                        <m:t>𝒔</m:t>
                      </m:r>
                      <m:r>
                        <a:rPr lang="en-US" sz="2000" b="1" i="1" smtClean="0">
                          <a:latin typeface="Cambria Math"/>
                          <a:cs typeface="Times New Roman" pitchFamily="18" charset="0"/>
                        </a:rPr>
                        <m:t>=</m:t>
                      </m:r>
                      <m:r>
                        <a:rPr lang="en-US" sz="2000" b="1" i="1" smtClean="0">
                          <a:latin typeface="Cambria Math"/>
                          <a:cs typeface="Times New Roman" pitchFamily="18" charset="0"/>
                        </a:rPr>
                        <m:t>𝒔</m:t>
                      </m:r>
                      <m:r>
                        <a:rPr lang="en-US" sz="2000" b="1" i="1" baseline="-25000" smtClean="0">
                          <a:latin typeface="Cambria Math"/>
                          <a:cs typeface="Times New Roman" pitchFamily="18" charset="0"/>
                        </a:rPr>
                        <m:t>𝟐</m:t>
                      </m:r>
                      <m:r>
                        <a:rPr lang="en-US" sz="2000" b="1" i="1" smtClean="0">
                          <a:latin typeface="Cambria Math"/>
                          <a:cs typeface="Times New Roman" pitchFamily="18" charset="0"/>
                        </a:rPr>
                        <m:t> −</m:t>
                      </m:r>
                      <m:r>
                        <a:rPr lang="en-US" sz="2000" b="1" i="1" smtClean="0">
                          <a:latin typeface="Cambria Math"/>
                          <a:cs typeface="Times New Roman" pitchFamily="18" charset="0"/>
                        </a:rPr>
                        <m:t>𝒔</m:t>
                      </m:r>
                      <m:r>
                        <a:rPr lang="en-US" sz="2000" b="1" i="1" baseline="-25000" smtClean="0">
                          <a:latin typeface="Cambria Math"/>
                          <a:cs typeface="Times New Roman" pitchFamily="18" charset="0"/>
                        </a:rPr>
                        <m:t>𝟏</m:t>
                      </m:r>
                      <m:r>
                        <a:rPr lang="en-US" sz="2000" b="1" i="1" smtClean="0">
                          <a:latin typeface="Cambria Math"/>
                          <a:cs typeface="Times New Roman" pitchFamily="18" charset="0"/>
                        </a:rPr>
                        <m:t> </m:t>
                      </m:r>
                    </m:oMath>
                  </a14:m>
                  <a:r>
                    <a:rPr lang="en-US" sz="2000" b="1" dirty="0" smtClean="0">
                      <a:latin typeface="Times New Roman" pitchFamily="18" charset="0"/>
                      <a:cs typeface="Times New Roman" pitchFamily="18" charset="0"/>
                    </a:rPr>
                    <a:t>, which is small</a:t>
                  </a: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Other equations, e.g. eqn. of state, bookkeeping,… round out the model</a:t>
                  </a:r>
                  <a:endParaRPr lang="en-US" sz="2000" b="1" dirty="0">
                    <a:latin typeface="Times New Roman" pitchFamily="18" charset="0"/>
                    <a:cs typeface="Times New Roman" pitchFamily="18"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220980" y="914400"/>
                  <a:ext cx="8713758" cy="2449838"/>
                </a:xfrm>
                <a:prstGeom prst="rect">
                  <a:avLst/>
                </a:prstGeom>
                <a:blipFill rotWithShape="1">
                  <a:blip r:embed="rId6"/>
                  <a:stretch>
                    <a:fillRect l="-978" t="-1733" b="-3218"/>
                  </a:stretch>
                </a:blipFill>
                <a:ln>
                  <a:solidFill>
                    <a:schemeClr val="accent1"/>
                  </a:solidFill>
                </a:ln>
              </p:spPr>
              <p:txBody>
                <a:bodyPr/>
                <a:lstStyle/>
                <a:p>
                  <a:r>
                    <a:rPr lang="en-US">
                      <a:noFill/>
                    </a:rPr>
                    <a:t> </a:t>
                  </a:r>
                </a:p>
              </p:txBody>
            </p:sp>
          </mc:Fallback>
        </mc:AlternateContent>
      </p:grpSp>
      <p:sp>
        <p:nvSpPr>
          <p:cNvPr id="14" name="TextBox 13"/>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23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161401" y="152400"/>
            <a:ext cx="4776270" cy="4648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Replication: proving the </a:t>
            </a:r>
            <a:r>
              <a:rPr lang="en-US" sz="3200" b="1" dirty="0" err="1" smtClean="0">
                <a:solidFill>
                  <a:schemeClr val="tx2"/>
                </a:solidFill>
              </a:rPr>
              <a:t>Lagrangian</a:t>
            </a:r>
            <a:r>
              <a:rPr lang="en-US" sz="3200" b="1" dirty="0" smtClean="0">
                <a:solidFill>
                  <a:schemeClr val="tx2"/>
                </a:solidFill>
              </a:rPr>
              <a:t> model</a:t>
            </a:r>
            <a:endParaRPr lang="en-US" sz="3200" dirty="0">
              <a:solidFill>
                <a:schemeClr val="tx2"/>
              </a:solidFill>
            </a:endParaRPr>
          </a:p>
        </p:txBody>
      </p:sp>
      <p:sp>
        <p:nvSpPr>
          <p:cNvPr id="4" name="TextBox 3"/>
          <p:cNvSpPr txBox="1"/>
          <p:nvPr/>
        </p:nvSpPr>
        <p:spPr>
          <a:xfrm>
            <a:off x="220980" y="914400"/>
            <a:ext cx="3970020" cy="5632311"/>
          </a:xfrm>
          <a:prstGeom prst="rect">
            <a:avLst/>
          </a:prstGeom>
          <a:solidFill>
            <a:schemeClr val="bg1"/>
          </a:solidFill>
          <a:ln>
            <a:noFill/>
          </a:ln>
        </p:spPr>
        <p:txBody>
          <a:bodyPr wrap="square" rtlCol="0">
            <a:spAutoFit/>
          </a:bodyPr>
          <a:lstStyle/>
          <a:p>
            <a:r>
              <a:rPr lang="en-US" sz="2000" b="1" dirty="0" err="1" smtClean="0">
                <a:latin typeface="Times New Roman" pitchFamily="18" charset="0"/>
                <a:cs typeface="Times New Roman" pitchFamily="18" charset="0"/>
              </a:rPr>
              <a:t>Eulerian</a:t>
            </a:r>
            <a:r>
              <a:rPr lang="en-US" sz="2000" b="1" dirty="0" smtClean="0">
                <a:latin typeface="Times New Roman" pitchFamily="18" charset="0"/>
                <a:cs typeface="Times New Roman" pitchFamily="18" charset="0"/>
              </a:rPr>
              <a:t> plume models came first (Fan 1967, Weil 1974….)</a:t>
            </a:r>
          </a:p>
          <a:p>
            <a:endParaRPr lang="en-US"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Late to the party, when </a:t>
            </a:r>
            <a:r>
              <a:rPr lang="en-US" sz="2000" b="1" dirty="0" err="1" smtClean="0">
                <a:latin typeface="Times New Roman" pitchFamily="18" charset="0"/>
                <a:cs typeface="Times New Roman" pitchFamily="18" charset="0"/>
              </a:rPr>
              <a:t>Winiarski</a:t>
            </a:r>
            <a:r>
              <a:rPr lang="en-US" sz="2000" b="1" dirty="0" smtClean="0">
                <a:latin typeface="Times New Roman" pitchFamily="18" charset="0"/>
                <a:cs typeface="Times New Roman" pitchFamily="18" charset="0"/>
              </a:rPr>
              <a:t> &amp; Frick developed the </a:t>
            </a:r>
            <a:r>
              <a:rPr lang="en-US" sz="2000" b="1" dirty="0" err="1" smtClean="0">
                <a:latin typeface="Times New Roman" pitchFamily="18" charset="0"/>
                <a:cs typeface="Times New Roman" pitchFamily="18" charset="0"/>
              </a:rPr>
              <a:t>Lagrangian</a:t>
            </a:r>
            <a:r>
              <a:rPr lang="en-US" sz="2000" b="1" dirty="0" smtClean="0">
                <a:latin typeface="Times New Roman" pitchFamily="18" charset="0"/>
                <a:cs typeface="Times New Roman" pitchFamily="18" charset="0"/>
              </a:rPr>
              <a:t> plume model formulation they set out to prove its equivalence to the </a:t>
            </a:r>
            <a:r>
              <a:rPr lang="en-US" sz="2000" b="1" dirty="0" err="1" smtClean="0">
                <a:latin typeface="Times New Roman" pitchFamily="18" charset="0"/>
                <a:cs typeface="Times New Roman" pitchFamily="18" charset="0"/>
              </a:rPr>
              <a:t>Eulerian</a:t>
            </a:r>
            <a:r>
              <a:rPr lang="en-US" sz="2000" b="1" dirty="0" smtClean="0">
                <a:latin typeface="Times New Roman" pitchFamily="18" charset="0"/>
                <a:cs typeface="Times New Roman" pitchFamily="18" charset="0"/>
              </a:rPr>
              <a:t> formulation</a:t>
            </a:r>
          </a:p>
          <a:p>
            <a:endParaRPr lang="en-US" sz="2000" b="1" dirty="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This was successful given the same assumptions: a round plume, steady state, equations of state,….</a:t>
            </a:r>
          </a:p>
          <a:p>
            <a:endParaRPr lang="en-US" sz="2000" b="1" dirty="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The proof was published and clarified the initial conditions of Weil’s </a:t>
            </a:r>
            <a:r>
              <a:rPr lang="en-US" sz="2000" b="1" dirty="0" err="1" smtClean="0">
                <a:latin typeface="Times New Roman" pitchFamily="18" charset="0"/>
                <a:cs typeface="Times New Roman" pitchFamily="18" charset="0"/>
              </a:rPr>
              <a:t>Eulerian</a:t>
            </a:r>
            <a:r>
              <a:rPr lang="en-US" sz="2000" b="1" dirty="0" smtClean="0">
                <a:latin typeface="Times New Roman" pitchFamily="18" charset="0"/>
                <a:cs typeface="Times New Roman" pitchFamily="18" charset="0"/>
              </a:rPr>
              <a:t> plume model integration (upper and middle traces). </a:t>
            </a:r>
            <a:endParaRPr lang="en-US" sz="2000" b="1" dirty="0">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905250" y="4800600"/>
            <a:ext cx="5143500" cy="183939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10" name="Picture 3"/>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186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steady state leads to bonus ? answer</a:t>
            </a:r>
            <a:endParaRPr lang="en-US" sz="3200" dirty="0">
              <a:solidFill>
                <a:schemeClr val="tx2"/>
              </a:solidFill>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sp>
        <p:nvSpPr>
          <p:cNvPr id="4" name="TextBox 3"/>
          <p:cNvSpPr txBox="1"/>
          <p:nvPr/>
        </p:nvSpPr>
        <p:spPr>
          <a:xfrm>
            <a:off x="304800" y="762000"/>
            <a:ext cx="8652699" cy="830997"/>
          </a:xfrm>
          <a:prstGeom prst="rect">
            <a:avLst/>
          </a:prstGeom>
          <a:solidFill>
            <a:schemeClr val="bg1">
              <a:alpha val="0"/>
            </a:schemeClr>
          </a:solidFill>
        </p:spPr>
        <p:txBody>
          <a:bodyPr wrap="square" rtlCol="0">
            <a:spAutoFit/>
          </a:bodyPr>
          <a:lstStyle/>
          <a:p>
            <a:pPr marL="0" lvl="1"/>
            <a:r>
              <a:rPr lang="en-US" sz="2400" b="1" dirty="0" smtClean="0">
                <a:latin typeface="Times New Roman" pitchFamily="18" charset="0"/>
                <a:cs typeface="Times New Roman" pitchFamily="18" charset="0"/>
              </a:rPr>
              <a:t>Two cars stopped, after they start how far apart are they when they reach the open road traveling, say, 60mph (88fps)?</a:t>
            </a:r>
            <a:endParaRPr lang="en-US" b="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304800" y="1612393"/>
            <a:ext cx="3657600" cy="2652921"/>
          </a:xfrm>
          <a:prstGeom prst="rect">
            <a:avLst/>
          </a:prstGeom>
        </p:spPr>
      </p:pic>
      <p:cxnSp>
        <p:nvCxnSpPr>
          <p:cNvPr id="10" name="Straight Arrow Connector 9"/>
          <p:cNvCxnSpPr/>
          <p:nvPr/>
        </p:nvCxnSpPr>
        <p:spPr>
          <a:xfrm>
            <a:off x="1447799" y="2529878"/>
            <a:ext cx="0" cy="609600"/>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2123131"/>
            <a:ext cx="1066799" cy="461665"/>
          </a:xfrm>
          <a:prstGeom prst="rect">
            <a:avLst/>
          </a:prstGeom>
          <a:solidFill>
            <a:schemeClr val="bg1">
              <a:alpha val="0"/>
            </a:schemeClr>
          </a:solidFill>
        </p:spPr>
        <p:txBody>
          <a:bodyPr wrap="square" rtlCol="0">
            <a:spAutoFit/>
          </a:bodyPr>
          <a:lstStyle/>
          <a:p>
            <a:pPr marL="0" lvl="1"/>
            <a:r>
              <a:rPr lang="en-US" sz="2400" b="1" dirty="0" smtClean="0">
                <a:latin typeface="Times New Roman" pitchFamily="18" charset="0"/>
                <a:cs typeface="Times New Roman" pitchFamily="18" charset="0"/>
              </a:rPr>
              <a:t>Car 2</a:t>
            </a:r>
            <a:endParaRPr lang="en-US" b="1" dirty="0">
              <a:latin typeface="Times New Roman" pitchFamily="18" charset="0"/>
              <a:cs typeface="Times New Roman" pitchFamily="18" charset="0"/>
            </a:endParaRPr>
          </a:p>
        </p:txBody>
      </p:sp>
      <p:cxnSp>
        <p:nvCxnSpPr>
          <p:cNvPr id="13" name="Straight Arrow Connector 12"/>
          <p:cNvCxnSpPr/>
          <p:nvPr/>
        </p:nvCxnSpPr>
        <p:spPr>
          <a:xfrm>
            <a:off x="2362199" y="2650874"/>
            <a:ext cx="0" cy="776240"/>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28800" y="2244127"/>
            <a:ext cx="1066799" cy="461665"/>
          </a:xfrm>
          <a:prstGeom prst="rect">
            <a:avLst/>
          </a:prstGeom>
          <a:solidFill>
            <a:schemeClr val="bg1">
              <a:alpha val="0"/>
            </a:schemeClr>
          </a:solidFill>
        </p:spPr>
        <p:txBody>
          <a:bodyPr wrap="square" rtlCol="0">
            <a:spAutoFit/>
          </a:bodyPr>
          <a:lstStyle/>
          <a:p>
            <a:pPr marL="0" lvl="1"/>
            <a:r>
              <a:rPr lang="en-US" sz="2400" b="1" dirty="0" smtClean="0">
                <a:latin typeface="Times New Roman" pitchFamily="18" charset="0"/>
                <a:cs typeface="Times New Roman" pitchFamily="18" charset="0"/>
              </a:rPr>
              <a:t>Car 1</a:t>
            </a:r>
            <a:endParaRPr lang="en-US" b="1" dirty="0">
              <a:latin typeface="Times New Roman" pitchFamily="18" charset="0"/>
              <a:cs typeface="Times New Roman" pitchFamily="18" charset="0"/>
            </a:endParaRPr>
          </a:p>
        </p:txBody>
      </p:sp>
      <p:grpSp>
        <p:nvGrpSpPr>
          <p:cNvPr id="20" name="Group 19"/>
          <p:cNvGrpSpPr/>
          <p:nvPr/>
        </p:nvGrpSpPr>
        <p:grpSpPr>
          <a:xfrm>
            <a:off x="4241800" y="1538079"/>
            <a:ext cx="4572000" cy="2701835"/>
            <a:chOff x="4241800" y="1538079"/>
            <a:chExt cx="4572000" cy="2701835"/>
          </a:xfrm>
        </p:grpSpPr>
        <p:pic>
          <p:nvPicPr>
            <p:cNvPr id="7" name="Picture 6"/>
            <p:cNvPicPr>
              <a:picLocks noChangeAspect="1"/>
            </p:cNvPicPr>
            <p:nvPr/>
          </p:nvPicPr>
          <p:blipFill rotWithShape="1">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4241800" y="2500014"/>
              <a:ext cx="4572000" cy="1739900"/>
            </a:xfrm>
            <a:prstGeom prst="rect">
              <a:avLst/>
            </a:prstGeom>
          </p:spPr>
        </p:pic>
        <p:cxnSp>
          <p:nvCxnSpPr>
            <p:cNvPr id="15" name="Straight Arrow Connector 14"/>
            <p:cNvCxnSpPr/>
            <p:nvPr/>
          </p:nvCxnSpPr>
          <p:spPr>
            <a:xfrm>
              <a:off x="6337298" y="1944826"/>
              <a:ext cx="0" cy="609600"/>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03899" y="1538079"/>
              <a:ext cx="1066799" cy="461665"/>
            </a:xfrm>
            <a:prstGeom prst="rect">
              <a:avLst/>
            </a:prstGeom>
            <a:solidFill>
              <a:schemeClr val="bg1">
                <a:alpha val="0"/>
              </a:schemeClr>
            </a:solidFill>
          </p:spPr>
          <p:txBody>
            <a:bodyPr wrap="square" rtlCol="0">
              <a:spAutoFit/>
            </a:bodyPr>
            <a:lstStyle/>
            <a:p>
              <a:pPr marL="0" lvl="1"/>
              <a:r>
                <a:rPr lang="en-US" sz="2400" b="1" dirty="0" smtClean="0">
                  <a:latin typeface="Times New Roman" pitchFamily="18" charset="0"/>
                  <a:cs typeface="Times New Roman" pitchFamily="18" charset="0"/>
                </a:rPr>
                <a:t>Car 2</a:t>
              </a:r>
              <a:endParaRPr lang="en-US" b="1" dirty="0">
                <a:latin typeface="Times New Roman" pitchFamily="18" charset="0"/>
                <a:cs typeface="Times New Roman" pitchFamily="18" charset="0"/>
              </a:endParaRPr>
            </a:p>
          </p:txBody>
        </p:sp>
        <p:cxnSp>
          <p:nvCxnSpPr>
            <p:cNvPr id="17" name="Straight Arrow Connector 16"/>
            <p:cNvCxnSpPr/>
            <p:nvPr/>
          </p:nvCxnSpPr>
          <p:spPr>
            <a:xfrm flipH="1">
              <a:off x="4605748" y="2018794"/>
              <a:ext cx="533399" cy="359718"/>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05748" y="1612047"/>
              <a:ext cx="1198152" cy="461665"/>
            </a:xfrm>
            <a:prstGeom prst="rect">
              <a:avLst/>
            </a:prstGeom>
            <a:solidFill>
              <a:schemeClr val="bg1">
                <a:alpha val="0"/>
              </a:schemeClr>
            </a:solidFill>
          </p:spPr>
          <p:txBody>
            <a:bodyPr wrap="square" rtlCol="0">
              <a:spAutoFit/>
            </a:bodyPr>
            <a:lstStyle/>
            <a:p>
              <a:pPr marL="0" lvl="1"/>
              <a:r>
                <a:rPr lang="en-US" sz="2400" b="1" dirty="0" smtClean="0">
                  <a:latin typeface="Times New Roman" pitchFamily="18" charset="0"/>
                  <a:cs typeface="Times New Roman" pitchFamily="18" charset="0"/>
                </a:rPr>
                <a:t>Car 1!!</a:t>
              </a:r>
              <a:endParaRPr lang="en-US" b="1" dirty="0">
                <a:latin typeface="Times New Roman" pitchFamily="18" charset="0"/>
                <a:cs typeface="Times New Roman" pitchFamily="18" charset="0"/>
              </a:endParaRPr>
            </a:p>
          </p:txBody>
        </p:sp>
      </p:grpSp>
      <p:sp>
        <p:nvSpPr>
          <p:cNvPr id="21" name="TextBox 20"/>
          <p:cNvSpPr txBox="1"/>
          <p:nvPr/>
        </p:nvSpPr>
        <p:spPr>
          <a:xfrm>
            <a:off x="161101" y="4343400"/>
            <a:ext cx="8796398" cy="1200329"/>
          </a:xfrm>
          <a:prstGeom prst="rect">
            <a:avLst/>
          </a:prstGeom>
          <a:solidFill>
            <a:schemeClr val="bg1">
              <a:alpha val="0"/>
            </a:schemeClr>
          </a:solidFill>
        </p:spPr>
        <p:txBody>
          <a:bodyPr wrap="square" rtlCol="0">
            <a:spAutoFit/>
          </a:bodyPr>
          <a:lstStyle/>
          <a:p>
            <a:pPr marL="0" lvl="1"/>
            <a:r>
              <a:rPr lang="en-US" sz="2400" b="1" dirty="0" smtClean="0">
                <a:latin typeface="Times New Roman" pitchFamily="18" charset="0"/>
                <a:cs typeface="Times New Roman" pitchFamily="18" charset="0"/>
              </a:rPr>
              <a:t>Trick question, we don’t know the answer. However, we would if (1) we </a:t>
            </a:r>
            <a:r>
              <a:rPr lang="en-US" sz="2400" b="1" dirty="0">
                <a:latin typeface="Times New Roman" pitchFamily="18" charset="0"/>
                <a:cs typeface="Times New Roman" pitchFamily="18" charset="0"/>
              </a:rPr>
              <a:t>knew the time between Car 1 and Car 2 </a:t>
            </a:r>
            <a:r>
              <a:rPr lang="en-US" sz="2400" b="1" dirty="0" smtClean="0">
                <a:latin typeface="Times New Roman" pitchFamily="18" charset="0"/>
                <a:cs typeface="Times New Roman" pitchFamily="18" charset="0"/>
              </a:rPr>
              <a:t>starting, and, </a:t>
            </a:r>
          </a:p>
          <a:p>
            <a:pPr marL="0" lvl="1"/>
            <a:r>
              <a:rPr lang="en-US" sz="2400" b="1" dirty="0" smtClean="0">
                <a:latin typeface="Times New Roman" pitchFamily="18" charset="0"/>
                <a:cs typeface="Times New Roman" pitchFamily="18" charset="0"/>
              </a:rPr>
              <a:t>(2) both drivers drove identically (same time history, steady state).</a:t>
            </a:r>
            <a:endParaRPr lang="en-US" b="1" dirty="0">
              <a:latin typeface="Times New Roman" pitchFamily="18" charset="0"/>
              <a:cs typeface="Times New Roman" pitchFamily="18" charset="0"/>
            </a:endParaRPr>
          </a:p>
        </p:txBody>
      </p:sp>
      <p:sp>
        <p:nvSpPr>
          <p:cNvPr id="22" name="TextBox 21"/>
          <p:cNvSpPr txBox="1"/>
          <p:nvPr/>
        </p:nvSpPr>
        <p:spPr>
          <a:xfrm>
            <a:off x="161101" y="5573973"/>
            <a:ext cx="8652699" cy="830997"/>
          </a:xfrm>
          <a:prstGeom prst="rect">
            <a:avLst/>
          </a:prstGeom>
          <a:solidFill>
            <a:schemeClr val="bg1">
              <a:alpha val="0"/>
            </a:schemeClr>
          </a:solidFill>
          <a:ln w="25400">
            <a:solidFill>
              <a:srgbClr val="FF0000"/>
            </a:solidFill>
          </a:ln>
        </p:spPr>
        <p:txBody>
          <a:bodyPr wrap="square" rtlCol="0">
            <a:spAutoFit/>
          </a:bodyPr>
          <a:lstStyle/>
          <a:p>
            <a:pPr marL="0" lvl="1"/>
            <a:r>
              <a:rPr lang="en-US" sz="2400" b="1" dirty="0" smtClean="0">
                <a:latin typeface="Times New Roman" pitchFamily="18" charset="0"/>
                <a:cs typeface="Times New Roman" pitchFamily="18" charset="0"/>
              </a:rPr>
              <a:t>E.g., if they started 1.00sec apart, they would always be 1.00sec apart, which translates to 88ft at 60mph, 44ft at 30mph, etc.</a:t>
            </a:r>
            <a:endParaRPr lang="en-US" b="1" dirty="0">
              <a:latin typeface="Times New Roman" pitchFamily="18" charset="0"/>
              <a:cs typeface="Times New Roman" pitchFamily="18" charset="0"/>
            </a:endParaRPr>
          </a:p>
        </p:txBody>
      </p:sp>
      <p:sp>
        <p:nvSpPr>
          <p:cNvPr id="23" name="TextBox 22"/>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24" name="Picture 3"/>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476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95300" y="315436"/>
            <a:ext cx="8229600" cy="1143000"/>
          </a:xfrm>
        </p:spPr>
        <p:txBody>
          <a:bodyPr>
            <a:normAutofit/>
          </a:bodyPr>
          <a:lstStyle/>
          <a:p>
            <a:r>
              <a:rPr lang="en-US" b="1" dirty="0" err="1" smtClean="0">
                <a:solidFill>
                  <a:schemeClr val="tx2">
                    <a:lumMod val="50000"/>
                  </a:schemeClr>
                </a:solidFill>
              </a:rPr>
              <a:t>Lagrangian</a:t>
            </a:r>
            <a:r>
              <a:rPr lang="en-US" b="1" dirty="0" smtClean="0">
                <a:solidFill>
                  <a:schemeClr val="tx2">
                    <a:lumMod val="50000"/>
                  </a:schemeClr>
                </a:solidFill>
              </a:rPr>
              <a:t> plume element</a:t>
            </a:r>
            <a:endParaRPr lang="en-US" b="1" dirty="0">
              <a:solidFill>
                <a:schemeClr val="tx2">
                  <a:lumMod val="50000"/>
                </a:schemeClr>
              </a:solidFill>
            </a:endParaRPr>
          </a:p>
        </p:txBody>
      </p:sp>
      <p:sp>
        <p:nvSpPr>
          <p:cNvPr id="3" name="Footer Placeholder 2"/>
          <p:cNvSpPr>
            <a:spLocks noGrp="1"/>
          </p:cNvSpPr>
          <p:nvPr>
            <p:ph type="ftr" sz="quarter" idx="11"/>
          </p:nvPr>
        </p:nvSpPr>
        <p:spPr/>
        <p:txBody>
          <a:bodyPr/>
          <a:lstStyle/>
          <a:p>
            <a:r>
              <a:rPr lang="nl-NL" dirty="0" smtClean="0"/>
              <a:t>EPA Modeling Webinar 22-24 Jan 2013</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169275" y="4157542"/>
            <a:ext cx="962025" cy="6381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93100" y="5124451"/>
            <a:ext cx="876300" cy="590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221537" y="2057400"/>
            <a:ext cx="962025" cy="6381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461249" y="2743443"/>
            <a:ext cx="876300" cy="590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4" name="Group 3"/>
          <p:cNvGrpSpPr/>
          <p:nvPr/>
        </p:nvGrpSpPr>
        <p:grpSpPr>
          <a:xfrm>
            <a:off x="6858000" y="5095815"/>
            <a:ext cx="1143000" cy="1272752"/>
            <a:chOff x="6858000" y="5095815"/>
            <a:chExt cx="1143000" cy="1272752"/>
          </a:xfrm>
        </p:grpSpPr>
        <p:cxnSp>
          <p:nvCxnSpPr>
            <p:cNvPr id="21" name="Straight Arrow Connector 20"/>
            <p:cNvCxnSpPr/>
            <p:nvPr/>
          </p:nvCxnSpPr>
          <p:spPr>
            <a:xfrm flipV="1">
              <a:off x="7461249" y="5095815"/>
              <a:ext cx="539751" cy="771587"/>
            </a:xfrm>
            <a:prstGeom prst="straightConnector1">
              <a:avLst/>
            </a:prstGeom>
            <a:ln w="50800">
              <a:solidFill>
                <a:schemeClr val="tx2">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5" name="Subtitle 2"/>
            <p:cNvSpPr txBox="1">
              <a:spLocks/>
            </p:cNvSpPr>
            <p:nvPr/>
          </p:nvSpPr>
          <p:spPr>
            <a:xfrm>
              <a:off x="6858000" y="5876685"/>
              <a:ext cx="1034505" cy="491882"/>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i="1" dirty="0" smtClean="0">
                  <a:solidFill>
                    <a:schemeClr val="tx2">
                      <a:lumMod val="50000"/>
                    </a:schemeClr>
                  </a:solidFill>
                </a:rPr>
                <a:t>h(t=0)</a:t>
              </a:r>
            </a:p>
          </p:txBody>
        </p:sp>
      </p:grpSp>
      <p:sp>
        <p:nvSpPr>
          <p:cNvPr id="17" name="TextBox 16"/>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22" name="Picture 2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834"/>
          <a:stretch/>
        </p:blipFill>
        <p:spPr>
          <a:xfrm>
            <a:off x="25400" y="-76199"/>
            <a:ext cx="9144000" cy="5791200"/>
          </a:xfrm>
          <a:prstGeom prst="rect">
            <a:avLst/>
          </a:prstGeom>
        </p:spPr>
      </p:pic>
      <p:sp>
        <p:nvSpPr>
          <p:cNvPr id="13" name="Subtitle 2"/>
          <p:cNvSpPr txBox="1">
            <a:spLocks/>
          </p:cNvSpPr>
          <p:nvPr/>
        </p:nvSpPr>
        <p:spPr>
          <a:xfrm>
            <a:off x="25400" y="2603262"/>
            <a:ext cx="4013200" cy="4178537"/>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err="1">
                <a:solidFill>
                  <a:schemeClr val="tx2">
                    <a:lumMod val="50000"/>
                  </a:schemeClr>
                </a:solidFill>
              </a:rPr>
              <a:t>Lagrangian</a:t>
            </a:r>
            <a:r>
              <a:rPr lang="en-US" sz="2400" b="1" dirty="0">
                <a:solidFill>
                  <a:schemeClr val="tx2">
                    <a:lumMod val="50000"/>
                  </a:schemeClr>
                </a:solidFill>
              </a:rPr>
              <a:t> m</a:t>
            </a:r>
            <a:r>
              <a:rPr lang="en-US" sz="2400" b="1" dirty="0" smtClean="0">
                <a:solidFill>
                  <a:schemeClr val="tx2">
                    <a:lumMod val="50000"/>
                  </a:schemeClr>
                </a:solidFill>
              </a:rPr>
              <a:t>aterial elements trace through time, all contain </a:t>
            </a:r>
            <a:r>
              <a:rPr lang="en-US" sz="2400" b="1" dirty="0">
                <a:solidFill>
                  <a:schemeClr val="tx2">
                    <a:lumMod val="50000"/>
                  </a:schemeClr>
                </a:solidFill>
              </a:rPr>
              <a:t>the same effluent </a:t>
            </a:r>
            <a:r>
              <a:rPr lang="en-US" sz="2400" b="1" dirty="0" smtClean="0">
                <a:solidFill>
                  <a:schemeClr val="tx2">
                    <a:lumMod val="50000"/>
                  </a:schemeClr>
                </a:solidFill>
              </a:rPr>
              <a:t>they had </a:t>
            </a:r>
            <a:r>
              <a:rPr lang="en-US" sz="2400" b="1" dirty="0">
                <a:solidFill>
                  <a:schemeClr val="tx2">
                    <a:lumMod val="50000"/>
                  </a:schemeClr>
                </a:solidFill>
              </a:rPr>
              <a:t>at age </a:t>
            </a:r>
            <a:r>
              <a:rPr lang="en-US" sz="2400" b="1" dirty="0" smtClean="0">
                <a:solidFill>
                  <a:schemeClr val="tx2">
                    <a:lumMod val="50000"/>
                  </a:schemeClr>
                </a:solidFill>
              </a:rPr>
              <a:t>0</a:t>
            </a:r>
          </a:p>
          <a:p>
            <a:r>
              <a:rPr lang="en-US" sz="2400" b="1" dirty="0" smtClean="0">
                <a:solidFill>
                  <a:schemeClr val="tx2">
                    <a:lumMod val="50000"/>
                  </a:schemeClr>
                </a:solidFill>
              </a:rPr>
              <a:t>Here, </a:t>
            </a:r>
            <a:r>
              <a:rPr lang="en-US" sz="2400" b="1" i="1" dirty="0" err="1" smtClean="0">
                <a:solidFill>
                  <a:schemeClr val="tx2">
                    <a:lumMod val="50000"/>
                  </a:schemeClr>
                </a:solidFill>
              </a:rPr>
              <a:t>dt</a:t>
            </a:r>
            <a:r>
              <a:rPr lang="en-US" sz="2400" b="1" i="1" dirty="0" smtClean="0">
                <a:solidFill>
                  <a:schemeClr val="tx2">
                    <a:lumMod val="50000"/>
                  </a:schemeClr>
                </a:solidFill>
              </a:rPr>
              <a:t> = </a:t>
            </a:r>
            <a:r>
              <a:rPr lang="en-US" sz="2400" b="1" i="1" dirty="0" err="1">
                <a:solidFill>
                  <a:schemeClr val="tx2">
                    <a:lumMod val="50000"/>
                  </a:schemeClr>
                </a:solidFill>
              </a:rPr>
              <a:t>t</a:t>
            </a:r>
            <a:r>
              <a:rPr lang="en-US" sz="2400" b="1" i="1" baseline="-25000" dirty="0" err="1" smtClean="0">
                <a:solidFill>
                  <a:schemeClr val="tx2">
                    <a:lumMod val="50000"/>
                  </a:schemeClr>
                </a:solidFill>
              </a:rPr>
              <a:t>lead</a:t>
            </a:r>
            <a:r>
              <a:rPr lang="en-US" sz="2400" b="1" i="1" dirty="0" smtClean="0">
                <a:solidFill>
                  <a:schemeClr val="tx2">
                    <a:lumMod val="50000"/>
                  </a:schemeClr>
                </a:solidFill>
              </a:rPr>
              <a:t> – </a:t>
            </a:r>
            <a:r>
              <a:rPr lang="en-US" sz="2400" b="1" i="1" dirty="0" err="1">
                <a:solidFill>
                  <a:schemeClr val="tx2">
                    <a:lumMod val="50000"/>
                  </a:schemeClr>
                </a:solidFill>
              </a:rPr>
              <a:t>t</a:t>
            </a:r>
            <a:r>
              <a:rPr lang="en-US" sz="2400" b="1" i="1" baseline="-25000" dirty="0" err="1" smtClean="0">
                <a:solidFill>
                  <a:schemeClr val="tx2">
                    <a:lumMod val="50000"/>
                  </a:schemeClr>
                </a:solidFill>
              </a:rPr>
              <a:t>trail</a:t>
            </a:r>
            <a:r>
              <a:rPr lang="en-US" sz="2400" b="1" i="1" baseline="-25000" dirty="0" smtClean="0">
                <a:solidFill>
                  <a:schemeClr val="tx2">
                    <a:lumMod val="50000"/>
                  </a:schemeClr>
                </a:solidFill>
              </a:rPr>
              <a:t>  </a:t>
            </a:r>
            <a:r>
              <a:rPr lang="en-US" sz="2400" b="1" dirty="0" smtClean="0">
                <a:solidFill>
                  <a:schemeClr val="tx2">
                    <a:lumMod val="50000"/>
                  </a:schemeClr>
                </a:solidFill>
              </a:rPr>
              <a:t>= 4sec</a:t>
            </a:r>
          </a:p>
          <a:p>
            <a:r>
              <a:rPr lang="en-US" sz="2400" b="1" dirty="0" smtClean="0">
                <a:solidFill>
                  <a:schemeClr val="tx2">
                    <a:lumMod val="50000"/>
                  </a:schemeClr>
                </a:solidFill>
              </a:rPr>
              <a:t>Element age (r to l):</a:t>
            </a:r>
          </a:p>
          <a:p>
            <a:r>
              <a:rPr lang="en-US" sz="2400" b="1" dirty="0" smtClean="0">
                <a:solidFill>
                  <a:schemeClr val="tx2">
                    <a:lumMod val="50000"/>
                  </a:schemeClr>
                </a:solidFill>
              </a:rPr>
              <a:t>0, 4, 24, 44, 64, and 94 sec</a:t>
            </a:r>
          </a:p>
          <a:p>
            <a:r>
              <a:rPr lang="en-US" sz="2400" b="1" dirty="0">
                <a:solidFill>
                  <a:schemeClr val="tx2">
                    <a:lumMod val="50000"/>
                  </a:schemeClr>
                </a:solidFill>
              </a:rPr>
              <a:t>Cross-section </a:t>
            </a:r>
            <a:r>
              <a:rPr lang="en-US" sz="2400" b="1" dirty="0" smtClean="0">
                <a:solidFill>
                  <a:schemeClr val="tx2">
                    <a:lumMod val="50000"/>
                  </a:schemeClr>
                </a:solidFill>
              </a:rPr>
              <a:t>round….</a:t>
            </a:r>
            <a:endParaRPr lang="en-US" sz="2400" b="1" dirty="0">
              <a:solidFill>
                <a:schemeClr val="tx2">
                  <a:lumMod val="50000"/>
                </a:schemeClr>
              </a:solidFill>
            </a:endParaRPr>
          </a:p>
          <a:p>
            <a:r>
              <a:rPr lang="en-US" sz="2400" b="1" dirty="0" smtClean="0">
                <a:solidFill>
                  <a:schemeClr val="tx2">
                    <a:lumMod val="50000"/>
                  </a:schemeClr>
                </a:solidFill>
              </a:rPr>
              <a:t>Length (</a:t>
            </a:r>
            <a:r>
              <a:rPr lang="en-US" sz="2400" b="1" i="1" dirty="0" smtClean="0">
                <a:solidFill>
                  <a:schemeClr val="tx2">
                    <a:lumMod val="50000"/>
                  </a:schemeClr>
                </a:solidFill>
              </a:rPr>
              <a:t>h</a:t>
            </a:r>
            <a:r>
              <a:rPr lang="en-US" sz="2400" b="1" dirty="0" smtClean="0">
                <a:solidFill>
                  <a:schemeClr val="tx2">
                    <a:lumMod val="50000"/>
                  </a:schemeClr>
                </a:solidFill>
              </a:rPr>
              <a:t>) is variable, WHY?</a:t>
            </a:r>
          </a:p>
        </p:txBody>
      </p:sp>
      <p:grpSp>
        <p:nvGrpSpPr>
          <p:cNvPr id="6" name="Group 5"/>
          <p:cNvGrpSpPr/>
          <p:nvPr/>
        </p:nvGrpSpPr>
        <p:grpSpPr>
          <a:xfrm>
            <a:off x="5524500" y="4476630"/>
            <a:ext cx="2247900" cy="1730253"/>
            <a:chOff x="5524500" y="4476630"/>
            <a:chExt cx="2247900" cy="1730253"/>
          </a:xfrm>
        </p:grpSpPr>
        <p:cxnSp>
          <p:nvCxnSpPr>
            <p:cNvPr id="16" name="Straight Arrow Connector 15"/>
            <p:cNvCxnSpPr/>
            <p:nvPr/>
          </p:nvCxnSpPr>
          <p:spPr>
            <a:xfrm flipV="1">
              <a:off x="6553200" y="4476630"/>
              <a:ext cx="1219200" cy="1238371"/>
            </a:xfrm>
            <a:prstGeom prst="straightConnector1">
              <a:avLst/>
            </a:prstGeom>
            <a:ln w="50800">
              <a:solidFill>
                <a:schemeClr val="tx2">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0" name="Subtitle 2"/>
            <p:cNvSpPr txBox="1">
              <a:spLocks/>
            </p:cNvSpPr>
            <p:nvPr/>
          </p:nvSpPr>
          <p:spPr>
            <a:xfrm>
              <a:off x="5524500" y="5715001"/>
              <a:ext cx="1034505" cy="491882"/>
            </a:xfrm>
            <a:prstGeom prst="rect">
              <a:avLst/>
            </a:prstGeom>
            <a:solidFill>
              <a:srgbClr val="FFFF00">
                <a:alpha val="90000"/>
              </a:srgb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i="1" dirty="0" smtClean="0">
                  <a:solidFill>
                    <a:schemeClr val="tx2">
                      <a:lumMod val="50000"/>
                    </a:schemeClr>
                  </a:solidFill>
                </a:rPr>
                <a:t>h(t=4)</a:t>
              </a:r>
            </a:p>
          </p:txBody>
        </p:sp>
      </p:grpSp>
      <p:grpSp>
        <p:nvGrpSpPr>
          <p:cNvPr id="7" name="Group 6"/>
          <p:cNvGrpSpPr/>
          <p:nvPr/>
        </p:nvGrpSpPr>
        <p:grpSpPr>
          <a:xfrm>
            <a:off x="4298405" y="3581400"/>
            <a:ext cx="2559595" cy="2006297"/>
            <a:chOff x="4298405" y="3581400"/>
            <a:chExt cx="2559595" cy="2006297"/>
          </a:xfrm>
        </p:grpSpPr>
        <p:cxnSp>
          <p:nvCxnSpPr>
            <p:cNvPr id="14" name="Straight Arrow Connector 13"/>
            <p:cNvCxnSpPr/>
            <p:nvPr/>
          </p:nvCxnSpPr>
          <p:spPr>
            <a:xfrm flipV="1">
              <a:off x="5562600" y="3581400"/>
              <a:ext cx="1295400" cy="1514415"/>
            </a:xfrm>
            <a:prstGeom prst="straightConnector1">
              <a:avLst/>
            </a:prstGeom>
            <a:ln w="50800">
              <a:solidFill>
                <a:schemeClr val="tx2">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5" name="Subtitle 2"/>
            <p:cNvSpPr txBox="1">
              <a:spLocks/>
            </p:cNvSpPr>
            <p:nvPr/>
          </p:nvSpPr>
          <p:spPr>
            <a:xfrm>
              <a:off x="4298405" y="5095815"/>
              <a:ext cx="1055189" cy="491882"/>
            </a:xfrm>
            <a:prstGeom prst="rect">
              <a:avLst/>
            </a:prstGeom>
            <a:solidFill>
              <a:srgbClr val="FFFF00">
                <a:alpha val="90000"/>
              </a:srgbClr>
            </a:solidFill>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i="1" dirty="0" smtClean="0">
                  <a:solidFill>
                    <a:schemeClr val="tx2">
                      <a:lumMod val="50000"/>
                    </a:schemeClr>
                  </a:solidFill>
                </a:rPr>
                <a:t>h(t=24)</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02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fontScale="90000"/>
          </a:bodyPr>
          <a:lstStyle/>
          <a:p>
            <a:r>
              <a:rPr lang="en-US" sz="3200" b="1" dirty="0" smtClean="0">
                <a:solidFill>
                  <a:schemeClr val="tx2"/>
                </a:solidFill>
              </a:rPr>
              <a:t>Steady state and plume element length, </a:t>
            </a:r>
            <a:r>
              <a:rPr lang="en-US" sz="3200" b="1" i="1" dirty="0" smtClean="0">
                <a:solidFill>
                  <a:schemeClr val="tx2"/>
                </a:solidFill>
              </a:rPr>
              <a:t>h</a:t>
            </a:r>
            <a:r>
              <a:rPr lang="en-US" sz="3200" b="1" dirty="0">
                <a:solidFill>
                  <a:schemeClr val="tx2"/>
                </a:solidFill>
              </a:rPr>
              <a:t>;</a:t>
            </a:r>
            <a:r>
              <a:rPr lang="en-US" sz="3200" b="1" dirty="0" smtClean="0">
                <a:solidFill>
                  <a:schemeClr val="tx2"/>
                </a:solidFill>
              </a:rPr>
              <a:t/>
            </a:r>
            <a:br>
              <a:rPr lang="en-US" sz="3200" b="1" dirty="0" smtClean="0">
                <a:solidFill>
                  <a:schemeClr val="tx2"/>
                </a:solidFill>
              </a:rPr>
            </a:br>
            <a:r>
              <a:rPr lang="en-US" sz="3200" b="1" dirty="0" smtClean="0">
                <a:solidFill>
                  <a:schemeClr val="tx2"/>
                </a:solidFill>
              </a:rPr>
              <a:t>the “free” equation gives the answer</a:t>
            </a:r>
            <a:endParaRPr lang="en-US" sz="3200" dirty="0">
              <a:solidFill>
                <a:schemeClr val="tx2"/>
              </a:solidFill>
            </a:endParaRPr>
          </a:p>
        </p:txBody>
      </p:sp>
      <p:sp>
        <p:nvSpPr>
          <p:cNvPr id="4" name="TextBox 3"/>
          <p:cNvSpPr txBox="1"/>
          <p:nvPr/>
        </p:nvSpPr>
        <p:spPr>
          <a:xfrm>
            <a:off x="220980" y="914400"/>
            <a:ext cx="3970020" cy="400110"/>
          </a:xfrm>
          <a:prstGeom prst="rect">
            <a:avLst/>
          </a:prstGeom>
          <a:solidFill>
            <a:schemeClr val="bg1"/>
          </a:solidFill>
          <a:ln>
            <a:noFill/>
          </a:ln>
        </p:spPr>
        <p:txBody>
          <a:bodyPr wrap="square" rtlCol="0">
            <a:spAutoFit/>
          </a:bodyPr>
          <a:lstStyle/>
          <a:p>
            <a:r>
              <a:rPr lang="en-US" sz="2000" b="1" dirty="0" err="1" smtClean="0">
                <a:latin typeface="Times New Roman" pitchFamily="18" charset="0"/>
                <a:cs typeface="Times New Roman" pitchFamily="18" charset="0"/>
              </a:rPr>
              <a:t>Eulerian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pl</a:t>
            </a:r>
            <a:endParaRPr lang="en-US" sz="2000" b="1" dirty="0">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12722" t="12111" r="26175" b="10741"/>
          <a:stretch/>
        </p:blipFill>
        <p:spPr>
          <a:xfrm rot="-5400000">
            <a:off x="238760" y="980440"/>
            <a:ext cx="5422900" cy="5290820"/>
          </a:xfrm>
          <a:prstGeom prst="rect">
            <a:avLst/>
          </a:prstGeom>
        </p:spPr>
      </p:pic>
      <p:sp>
        <p:nvSpPr>
          <p:cNvPr id="11" name="Oval 10"/>
          <p:cNvSpPr/>
          <p:nvPr/>
        </p:nvSpPr>
        <p:spPr>
          <a:xfrm>
            <a:off x="-76199" y="5486400"/>
            <a:ext cx="1676400" cy="501649"/>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167890" y="1547691"/>
            <a:ext cx="1000125" cy="1557459"/>
            <a:chOff x="2167890" y="1547691"/>
            <a:chExt cx="1000125" cy="1557459"/>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167890" y="1547691"/>
              <a:ext cx="962025" cy="6381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291715" y="2514600"/>
              <a:ext cx="876300" cy="590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pic>
        <p:nvPicPr>
          <p:cNvPr id="6" name="Picture 2"/>
          <p:cNvPicPr>
            <a:picLocks noChangeAspect="1" noChangeArrowheads="1"/>
          </p:cNvPicPr>
          <p:nvPr/>
        </p:nvPicPr>
        <p:blipFill>
          <a:blip r:embed="rId6"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791200" y="1191548"/>
            <a:ext cx="1828800" cy="110932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6" name="Subtitle 2"/>
              <p:cNvSpPr txBox="1">
                <a:spLocks/>
              </p:cNvSpPr>
              <p:nvPr/>
            </p:nvSpPr>
            <p:spPr>
              <a:xfrm>
                <a:off x="4572000" y="2406650"/>
                <a:ext cx="4419600" cy="4298950"/>
              </a:xfrm>
              <a:prstGeom prst="rect">
                <a:avLst/>
              </a:prstGeom>
              <a:solidFill>
                <a:srgbClr val="FFFF00">
                  <a:alpha val="90000"/>
                </a:srgbClr>
              </a:solidFill>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solidFill>
                      <a:schemeClr val="tx2">
                        <a:lumMod val="50000"/>
                      </a:schemeClr>
                    </a:solidFill>
                  </a:rPr>
                  <a:t>The mass of the plume element</a:t>
                </a:r>
              </a:p>
              <a:p>
                <a:pPr/>
                <a14:m>
                  <m:oMathPara xmlns:m="http://schemas.openxmlformats.org/officeDocument/2006/math">
                    <m:oMathParaPr>
                      <m:jc m:val="centerGroup"/>
                    </m:oMathParaPr>
                    <m:oMath xmlns:m="http://schemas.openxmlformats.org/officeDocument/2006/math">
                      <m:r>
                        <a:rPr lang="en-US" sz="2400" b="1" i="1" dirty="0" smtClean="0">
                          <a:solidFill>
                            <a:schemeClr val="tx2">
                              <a:lumMod val="50000"/>
                            </a:schemeClr>
                          </a:solidFill>
                          <a:latin typeface="Cambria Math"/>
                        </a:rPr>
                        <m:t>𝒎</m:t>
                      </m:r>
                      <m:r>
                        <a:rPr lang="en-US" sz="2400" b="1" i="1" dirty="0" smtClean="0">
                          <a:solidFill>
                            <a:schemeClr val="tx2">
                              <a:lumMod val="50000"/>
                            </a:schemeClr>
                          </a:solidFill>
                          <a:latin typeface="Cambria Math"/>
                        </a:rPr>
                        <m:t>= </m:t>
                      </m:r>
                      <m:r>
                        <a:rPr lang="en-US" sz="2400" b="1" i="1" dirty="0" smtClean="0">
                          <a:solidFill>
                            <a:schemeClr val="tx2">
                              <a:lumMod val="50000"/>
                            </a:schemeClr>
                          </a:solidFill>
                          <a:latin typeface="Cambria Math"/>
                          <a:ea typeface="Cambria Math"/>
                        </a:rPr>
                        <m:t>𝝆𝝅</m:t>
                      </m:r>
                      <m:r>
                        <a:rPr lang="en-US" sz="2400" b="1" i="1" dirty="0" smtClean="0">
                          <a:solidFill>
                            <a:schemeClr val="tx2">
                              <a:lumMod val="50000"/>
                            </a:schemeClr>
                          </a:solidFill>
                          <a:latin typeface="Cambria Math"/>
                          <a:ea typeface="Cambria Math"/>
                        </a:rPr>
                        <m:t>𝒉</m:t>
                      </m:r>
                      <m:sSup>
                        <m:sSupPr>
                          <m:ctrlPr>
                            <a:rPr lang="en-US" sz="2400" b="1" i="1" dirty="0" smtClean="0">
                              <a:solidFill>
                                <a:schemeClr val="tx2">
                                  <a:lumMod val="50000"/>
                                </a:schemeClr>
                              </a:solidFill>
                              <a:latin typeface="Cambria Math"/>
                              <a:ea typeface="Cambria Math"/>
                            </a:rPr>
                          </m:ctrlPr>
                        </m:sSupPr>
                        <m:e>
                          <m:r>
                            <a:rPr lang="en-US" sz="2400" b="1" i="1" dirty="0" smtClean="0">
                              <a:solidFill>
                                <a:schemeClr val="tx2">
                                  <a:lumMod val="50000"/>
                                </a:schemeClr>
                              </a:solidFill>
                              <a:latin typeface="Cambria Math"/>
                              <a:ea typeface="Cambria Math"/>
                            </a:rPr>
                            <m:t>𝒓</m:t>
                          </m:r>
                        </m:e>
                        <m:sup>
                          <m:r>
                            <a:rPr lang="en-US" sz="2400" b="1" i="1" dirty="0" smtClean="0">
                              <a:solidFill>
                                <a:schemeClr val="tx2">
                                  <a:lumMod val="50000"/>
                                </a:schemeClr>
                              </a:solidFill>
                              <a:latin typeface="Cambria Math"/>
                              <a:ea typeface="Cambria Math"/>
                            </a:rPr>
                            <m:t>𝟐</m:t>
                          </m:r>
                        </m:sup>
                      </m:sSup>
                    </m:oMath>
                  </m:oMathPara>
                </a14:m>
                <a:endParaRPr lang="en-US" sz="2400" b="1" dirty="0" smtClean="0">
                  <a:solidFill>
                    <a:schemeClr val="tx2">
                      <a:lumMod val="50000"/>
                    </a:schemeClr>
                  </a:solidFill>
                </a:endParaRPr>
              </a:p>
              <a:p>
                <a:r>
                  <a:rPr lang="en-US" sz="2400" b="1" dirty="0" smtClean="0">
                    <a:solidFill>
                      <a:schemeClr val="tx2">
                        <a:lumMod val="50000"/>
                      </a:schemeClr>
                    </a:solidFill>
                  </a:rPr>
                  <a:t>or</a:t>
                </a:r>
              </a:p>
              <a:p>
                <a:pPr/>
                <a14:m>
                  <m:oMathPara xmlns:m="http://schemas.openxmlformats.org/officeDocument/2006/math">
                    <m:oMathParaPr>
                      <m:jc m:val="centerGroup"/>
                    </m:oMathParaPr>
                    <m:oMath xmlns:m="http://schemas.openxmlformats.org/officeDocument/2006/math">
                      <m:r>
                        <a:rPr lang="en-US" sz="2400" b="1" i="1" dirty="0" smtClean="0">
                          <a:solidFill>
                            <a:schemeClr val="tx2">
                              <a:lumMod val="50000"/>
                            </a:schemeClr>
                          </a:solidFill>
                          <a:latin typeface="Cambria Math"/>
                        </a:rPr>
                        <m:t>𝒓</m:t>
                      </m:r>
                      <m:r>
                        <a:rPr lang="en-US" sz="2400" b="1" i="1" dirty="0">
                          <a:solidFill>
                            <a:schemeClr val="tx2">
                              <a:lumMod val="50000"/>
                            </a:schemeClr>
                          </a:solidFill>
                          <a:latin typeface="Cambria Math"/>
                        </a:rPr>
                        <m:t>= </m:t>
                      </m:r>
                      <m:rad>
                        <m:radPr>
                          <m:degHide m:val="on"/>
                          <m:ctrlPr>
                            <a:rPr lang="en-US" sz="2400" b="1" i="1" dirty="0" smtClean="0">
                              <a:solidFill>
                                <a:schemeClr val="tx2">
                                  <a:lumMod val="50000"/>
                                </a:schemeClr>
                              </a:solidFill>
                              <a:latin typeface="Cambria Math"/>
                            </a:rPr>
                          </m:ctrlPr>
                        </m:radPr>
                        <m:deg/>
                        <m:e>
                          <m:f>
                            <m:fPr>
                              <m:ctrlPr>
                                <a:rPr lang="en-US" sz="2400" b="1" i="1" dirty="0" smtClean="0">
                                  <a:solidFill>
                                    <a:schemeClr val="tx2">
                                      <a:lumMod val="50000"/>
                                    </a:schemeClr>
                                  </a:solidFill>
                                  <a:latin typeface="Cambria Math"/>
                                </a:rPr>
                              </m:ctrlPr>
                            </m:fPr>
                            <m:num>
                              <m:r>
                                <a:rPr lang="en-US" sz="2400" b="1" i="1" dirty="0" smtClean="0">
                                  <a:solidFill>
                                    <a:schemeClr val="tx2">
                                      <a:lumMod val="50000"/>
                                    </a:schemeClr>
                                  </a:solidFill>
                                  <a:latin typeface="Cambria Math"/>
                                </a:rPr>
                                <m:t>𝒎</m:t>
                              </m:r>
                            </m:num>
                            <m:den>
                              <m:r>
                                <a:rPr lang="en-US" sz="2400" b="1" i="1" dirty="0">
                                  <a:solidFill>
                                    <a:schemeClr val="tx2">
                                      <a:lumMod val="50000"/>
                                    </a:schemeClr>
                                  </a:solidFill>
                                  <a:latin typeface="Cambria Math"/>
                                  <a:ea typeface="Cambria Math"/>
                                </a:rPr>
                                <m:t>𝝆𝝅</m:t>
                              </m:r>
                              <m:r>
                                <a:rPr lang="en-US" sz="2400" b="1" i="1" dirty="0">
                                  <a:solidFill>
                                    <a:schemeClr val="tx2">
                                      <a:lumMod val="50000"/>
                                    </a:schemeClr>
                                  </a:solidFill>
                                  <a:latin typeface="Cambria Math"/>
                                  <a:ea typeface="Cambria Math"/>
                                </a:rPr>
                                <m:t>𝒉</m:t>
                              </m:r>
                            </m:den>
                          </m:f>
                        </m:e>
                      </m:rad>
                    </m:oMath>
                  </m:oMathPara>
                </a14:m>
                <a:endParaRPr lang="en-US" sz="2400" b="1" dirty="0" smtClean="0">
                  <a:solidFill>
                    <a:schemeClr val="tx2">
                      <a:lumMod val="50000"/>
                    </a:schemeClr>
                  </a:solidFill>
                </a:endParaRPr>
              </a:p>
              <a:p>
                <a:r>
                  <a:rPr lang="en-US" sz="2400" b="1" dirty="0" smtClean="0">
                    <a:solidFill>
                      <a:schemeClr val="tx2">
                        <a:lumMod val="50000"/>
                      </a:schemeClr>
                    </a:solidFill>
                  </a:rPr>
                  <a:t>Thus </a:t>
                </a:r>
                <a:r>
                  <a:rPr lang="en-US" sz="2400" b="1" i="1" dirty="0" smtClean="0">
                    <a:solidFill>
                      <a:schemeClr val="tx2">
                        <a:lumMod val="50000"/>
                      </a:schemeClr>
                    </a:solidFill>
                  </a:rPr>
                  <a:t>r</a:t>
                </a:r>
                <a:r>
                  <a:rPr lang="en-US" sz="2400" b="1" dirty="0" smtClean="0">
                    <a:solidFill>
                      <a:schemeClr val="tx2">
                        <a:lumMod val="50000"/>
                      </a:schemeClr>
                    </a:solidFill>
                  </a:rPr>
                  <a:t> is not only a function of the mass of the plume element but also its height (or length) </a:t>
                </a:r>
                <a:r>
                  <a:rPr lang="en-US" sz="2400" b="1" i="1" dirty="0" smtClean="0">
                    <a:solidFill>
                      <a:schemeClr val="tx2">
                        <a:lumMod val="50000"/>
                      </a:schemeClr>
                    </a:solidFill>
                  </a:rPr>
                  <a:t>h</a:t>
                </a:r>
              </a:p>
              <a:p>
                <a:r>
                  <a:rPr lang="en-US" sz="3500" b="1" dirty="0" smtClean="0">
                    <a:solidFill>
                      <a:srgbClr val="FF0000"/>
                    </a:solidFill>
                  </a:rPr>
                  <a:t>The answer to the poll question is NO</a:t>
                </a:r>
              </a:p>
            </p:txBody>
          </p:sp>
        </mc:Choice>
        <mc:Fallback>
          <p:sp>
            <p:nvSpPr>
              <p:cNvPr id="16" name="Subtitle 2"/>
              <p:cNvSpPr txBox="1">
                <a:spLocks noRot="1" noChangeAspect="1" noMove="1" noResize="1" noEditPoints="1" noAdjustHandles="1" noChangeArrowheads="1" noChangeShapeType="1" noTextEdit="1"/>
              </p:cNvSpPr>
              <p:nvPr/>
            </p:nvSpPr>
            <p:spPr>
              <a:xfrm>
                <a:off x="4572000" y="2406650"/>
                <a:ext cx="4419600" cy="4298950"/>
              </a:xfrm>
              <a:prstGeom prst="rect">
                <a:avLst/>
              </a:prstGeom>
              <a:blipFill rotWithShape="1">
                <a:blip r:embed="rId7"/>
                <a:stretch>
                  <a:fillRect l="-828" t="-1702" r="-2207"/>
                </a:stretch>
              </a:blipFill>
            </p:spPr>
            <p:txBody>
              <a:bodyPr/>
              <a:lstStyle/>
              <a:p>
                <a:r>
                  <a:rPr lang="en-US">
                    <a:noFill/>
                  </a:rPr>
                  <a:t> </a:t>
                </a:r>
              </a:p>
            </p:txBody>
          </p:sp>
        </mc:Fallback>
      </mc:AlternateContent>
      <p:pic>
        <p:nvPicPr>
          <p:cNvPr id="14" name="Picture 3"/>
          <p:cNvPicPr>
            <a:picLocks noChangeAspect="1" noChangeArrowheads="1"/>
          </p:cNvPicPr>
          <p:nvPr/>
        </p:nvPicPr>
        <p:blipFill>
          <a:blip r:embed="rId8"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TextBox 14"/>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80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95300" y="315436"/>
            <a:ext cx="8229600" cy="1143000"/>
          </a:xfrm>
        </p:spPr>
        <p:txBody>
          <a:bodyPr>
            <a:normAutofit/>
          </a:bodyPr>
          <a:lstStyle/>
          <a:p>
            <a:r>
              <a:rPr lang="en-US" b="1" dirty="0" smtClean="0">
                <a:solidFill>
                  <a:schemeClr val="tx2">
                    <a:lumMod val="50000"/>
                  </a:schemeClr>
                </a:solidFill>
              </a:rPr>
              <a:t>Corollaries (bonuses)</a:t>
            </a:r>
            <a:endParaRPr lang="en-US" b="1" dirty="0">
              <a:solidFill>
                <a:schemeClr val="tx2">
                  <a:lumMod val="50000"/>
                </a:schemeClr>
              </a:solidFill>
            </a:endParaRPr>
          </a:p>
        </p:txBody>
      </p:sp>
      <p:sp>
        <p:nvSpPr>
          <p:cNvPr id="3" name="Footer Placeholder 2"/>
          <p:cNvSpPr>
            <a:spLocks noGrp="1"/>
          </p:cNvSpPr>
          <p:nvPr>
            <p:ph type="ftr" sz="quarter" idx="11"/>
          </p:nvPr>
        </p:nvSpPr>
        <p:spPr/>
        <p:txBody>
          <a:bodyPr/>
          <a:lstStyle/>
          <a:p>
            <a:r>
              <a:rPr lang="nl-NL" dirty="0" smtClean="0"/>
              <a:t>EPA Modeling Webinar 22-24 Jan 2013</a:t>
            </a:r>
            <a:endParaRPr lang="en-US" dirty="0"/>
          </a:p>
        </p:txBody>
      </p:sp>
      <p:sp>
        <p:nvSpPr>
          <p:cNvPr id="13" name="Subtitle 2"/>
          <p:cNvSpPr txBox="1">
            <a:spLocks/>
          </p:cNvSpPr>
          <p:nvPr/>
        </p:nvSpPr>
        <p:spPr>
          <a:xfrm>
            <a:off x="762000" y="1981200"/>
            <a:ext cx="5181600" cy="4191000"/>
          </a:xfrm>
          <a:prstGeom prst="rect">
            <a:avLst/>
          </a:prstGeom>
          <a:solidFill>
            <a:srgbClr val="FFFF00">
              <a:alpha val="90000"/>
            </a:srgbClr>
          </a:solidFill>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solidFill>
                  <a:schemeClr val="tx2">
                    <a:lumMod val="50000"/>
                  </a:schemeClr>
                </a:solidFill>
              </a:rPr>
              <a:t>A plume discharged to high current will be thin</a:t>
            </a:r>
          </a:p>
          <a:p>
            <a:r>
              <a:rPr lang="en-US" sz="2400" b="1" dirty="0" smtClean="0">
                <a:solidFill>
                  <a:schemeClr val="tx2">
                    <a:lumMod val="50000"/>
                  </a:schemeClr>
                </a:solidFill>
              </a:rPr>
              <a:t>(Dye studies in high current areas will have trouble finding the plume)</a:t>
            </a:r>
          </a:p>
          <a:p>
            <a:r>
              <a:rPr lang="en-US" sz="2400" b="1" dirty="0" smtClean="0">
                <a:solidFill>
                  <a:schemeClr val="tx2">
                    <a:lumMod val="50000"/>
                  </a:schemeClr>
                </a:solidFill>
              </a:rPr>
              <a:t>A plume discharged to low current will be fat, surface hit issues</a:t>
            </a:r>
          </a:p>
          <a:p>
            <a:r>
              <a:rPr lang="en-US" sz="2400" b="1" dirty="0" smtClean="0">
                <a:solidFill>
                  <a:schemeClr val="tx2">
                    <a:lumMod val="50000"/>
                  </a:schemeClr>
                </a:solidFill>
              </a:rPr>
              <a:t>The “free” equation completes the equivalence with the </a:t>
            </a:r>
            <a:r>
              <a:rPr lang="en-US" sz="2400" b="1" dirty="0" err="1" smtClean="0">
                <a:solidFill>
                  <a:schemeClr val="tx2">
                    <a:lumMod val="50000"/>
                  </a:schemeClr>
                </a:solidFill>
              </a:rPr>
              <a:t>Eulerian</a:t>
            </a:r>
            <a:r>
              <a:rPr lang="en-US" sz="2400" b="1" dirty="0" smtClean="0">
                <a:solidFill>
                  <a:schemeClr val="tx2">
                    <a:lumMod val="50000"/>
                  </a:schemeClr>
                </a:solidFill>
              </a:rPr>
              <a:t> formulation</a:t>
            </a:r>
          </a:p>
          <a:p>
            <a:r>
              <a:rPr lang="en-US" sz="2400" b="1" dirty="0" smtClean="0">
                <a:solidFill>
                  <a:schemeClr val="tx2">
                    <a:lumMod val="50000"/>
                  </a:schemeClr>
                </a:solidFill>
              </a:rPr>
              <a:t>Explicit with UM3, these truths are implicit in the </a:t>
            </a:r>
            <a:r>
              <a:rPr lang="en-US" sz="2400" b="1" dirty="0" err="1" smtClean="0">
                <a:solidFill>
                  <a:schemeClr val="tx2">
                    <a:lumMod val="50000"/>
                  </a:schemeClr>
                </a:solidFill>
              </a:rPr>
              <a:t>Eulerian</a:t>
            </a:r>
            <a:r>
              <a:rPr lang="en-US" sz="2400" b="1" dirty="0" smtClean="0">
                <a:solidFill>
                  <a:schemeClr val="tx2">
                    <a:lumMod val="50000"/>
                  </a:schemeClr>
                </a:solidFill>
              </a:rPr>
              <a:t> models</a:t>
            </a:r>
          </a:p>
        </p:txBody>
      </p:sp>
      <p:pic>
        <p:nvPicPr>
          <p:cNvPr id="6"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23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UM3 skeleton or flow chart</a:t>
            </a:r>
            <a:endParaRPr lang="en-US" sz="3200" dirty="0">
              <a:solidFill>
                <a:schemeClr val="tx2"/>
              </a:solidFill>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sp>
        <p:nvSpPr>
          <p:cNvPr id="5" name="Rectangular Callout 4"/>
          <p:cNvSpPr/>
          <p:nvPr/>
        </p:nvSpPr>
        <p:spPr>
          <a:xfrm>
            <a:off x="220980" y="914400"/>
            <a:ext cx="4038600" cy="1412748"/>
          </a:xfrm>
          <a:prstGeom prst="wedgeRectCallout">
            <a:avLst>
              <a:gd name="adj1" fmla="val 59146"/>
              <a:gd name="adj2" fmla="val 2049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cs typeface="Times New Roman" pitchFamily="18" charset="0"/>
              </a:rPr>
              <a:t>Define initial conditions (IC): element mass </a:t>
            </a:r>
            <a:r>
              <a:rPr lang="en-US" b="1" i="1" dirty="0" smtClean="0">
                <a:solidFill>
                  <a:schemeClr val="tx2">
                    <a:lumMod val="50000"/>
                  </a:schemeClr>
                </a:solidFill>
                <a:latin typeface="Times New Roman" pitchFamily="18" charset="0"/>
                <a:cs typeface="Times New Roman" pitchFamily="18" charset="0"/>
              </a:rPr>
              <a:t>m</a:t>
            </a:r>
            <a:r>
              <a:rPr lang="en-US" b="1" dirty="0" smtClean="0">
                <a:solidFill>
                  <a:schemeClr val="tx2">
                    <a:lumMod val="50000"/>
                  </a:schemeClr>
                </a:solidFill>
                <a:latin typeface="Times New Roman" pitchFamily="18" charset="0"/>
                <a:cs typeface="Times New Roman" pitchFamily="18" charset="0"/>
              </a:rPr>
              <a:t>, properties (temperature </a:t>
            </a:r>
            <a:r>
              <a:rPr lang="en-US" b="1" i="1" dirty="0" smtClean="0">
                <a:solidFill>
                  <a:schemeClr val="tx2">
                    <a:lumMod val="50000"/>
                  </a:schemeClr>
                </a:solidFill>
                <a:latin typeface="Times New Roman" pitchFamily="18" charset="0"/>
                <a:cs typeface="Times New Roman" pitchFamily="18" charset="0"/>
              </a:rPr>
              <a:t>T</a:t>
            </a:r>
            <a:r>
              <a:rPr lang="en-US" b="1" dirty="0" smtClean="0">
                <a:solidFill>
                  <a:schemeClr val="tx2">
                    <a:lumMod val="50000"/>
                  </a:schemeClr>
                </a:solidFill>
                <a:latin typeface="Times New Roman" pitchFamily="18" charset="0"/>
                <a:cs typeface="Times New Roman" pitchFamily="18" charset="0"/>
              </a:rPr>
              <a:t>, salinity, time, position…), radius </a:t>
            </a:r>
            <a:r>
              <a:rPr lang="en-US" b="1" i="1" dirty="0" smtClean="0">
                <a:solidFill>
                  <a:schemeClr val="tx2">
                    <a:lumMod val="50000"/>
                  </a:schemeClr>
                </a:solidFill>
                <a:latin typeface="Times New Roman" pitchFamily="18" charset="0"/>
                <a:cs typeface="Times New Roman" pitchFamily="18" charset="0"/>
              </a:rPr>
              <a:t>r</a:t>
            </a:r>
            <a:r>
              <a:rPr lang="en-US" b="1" dirty="0" smtClean="0">
                <a:solidFill>
                  <a:schemeClr val="tx2">
                    <a:lumMod val="50000"/>
                  </a:schemeClr>
                </a:solidFill>
                <a:latin typeface="Times New Roman" pitchFamily="18" charset="0"/>
                <a:cs typeface="Times New Roman" pitchFamily="18" charset="0"/>
              </a:rPr>
              <a:t>, and, of course, </a:t>
            </a:r>
            <a:r>
              <a:rPr lang="en-US" b="1" i="1" dirty="0" smtClean="0">
                <a:solidFill>
                  <a:schemeClr val="tx2">
                    <a:lumMod val="50000"/>
                  </a:schemeClr>
                </a:solidFill>
                <a:latin typeface="Times New Roman" pitchFamily="18" charset="0"/>
                <a:cs typeface="Times New Roman" pitchFamily="18" charset="0"/>
              </a:rPr>
              <a:t>h</a:t>
            </a:r>
            <a:r>
              <a:rPr lang="en-US" b="1" dirty="0" smtClean="0">
                <a:solidFill>
                  <a:schemeClr val="tx2">
                    <a:lumMod val="50000"/>
                  </a:schemeClr>
                </a:solidFill>
                <a:latin typeface="Times New Roman" pitchFamily="18" charset="0"/>
                <a:cs typeface="Times New Roman" pitchFamily="18" charset="0"/>
              </a:rPr>
              <a:t> (or </a:t>
            </a:r>
            <a:r>
              <a:rPr lang="en-US" b="1" i="1" dirty="0" smtClean="0">
                <a:solidFill>
                  <a:schemeClr val="tx2">
                    <a:lumMod val="50000"/>
                  </a:schemeClr>
                </a:solidFill>
                <a:latin typeface="Times New Roman" pitchFamily="18" charset="0"/>
                <a:cs typeface="Times New Roman" pitchFamily="18" charset="0"/>
              </a:rPr>
              <a:t>h</a:t>
            </a:r>
            <a:r>
              <a:rPr lang="en-US" b="1" i="1" baseline="-25000" dirty="0" smtClean="0">
                <a:solidFill>
                  <a:schemeClr val="tx2">
                    <a:lumMod val="50000"/>
                  </a:schemeClr>
                </a:solidFill>
                <a:latin typeface="Times New Roman" pitchFamily="18" charset="0"/>
                <a:cs typeface="Times New Roman" pitchFamily="18" charset="0"/>
              </a:rPr>
              <a:t>o</a:t>
            </a:r>
            <a:r>
              <a:rPr lang="en-US" b="1" dirty="0" smtClean="0">
                <a:solidFill>
                  <a:schemeClr val="tx2">
                    <a:lumMod val="50000"/>
                  </a:schemeClr>
                </a:solidFill>
                <a:latin typeface="Times New Roman" pitchFamily="18" charset="0"/>
                <a:cs typeface="Times New Roman" pitchFamily="18" charset="0"/>
              </a:rPr>
              <a:t>) and </a:t>
            </a:r>
            <a:r>
              <a:rPr lang="el-GR" b="1" dirty="0" smtClean="0">
                <a:solidFill>
                  <a:schemeClr val="tx2">
                    <a:lumMod val="50000"/>
                  </a:schemeClr>
                </a:solidFill>
                <a:latin typeface="Times New Roman" pitchFamily="18" charset="0"/>
                <a:cs typeface="Times New Roman" pitchFamily="18" charset="0"/>
              </a:rPr>
              <a:t>Δ</a:t>
            </a:r>
            <a:r>
              <a:rPr lang="en-US" b="1" i="1" dirty="0" smtClean="0">
                <a:solidFill>
                  <a:schemeClr val="tx2">
                    <a:lumMod val="50000"/>
                  </a:schemeClr>
                </a:solidFill>
                <a:latin typeface="Times New Roman" pitchFamily="18" charset="0"/>
                <a:cs typeface="Times New Roman" pitchFamily="18" charset="0"/>
              </a:rPr>
              <a:t>t</a:t>
            </a:r>
            <a:endParaRPr lang="en-US" b="1" i="1" dirty="0">
              <a:solidFill>
                <a:schemeClr val="tx2">
                  <a:lumMod val="50000"/>
                </a:schemeClr>
              </a:solidFill>
              <a:latin typeface="Times New Roman" pitchFamily="18" charset="0"/>
              <a:cs typeface="Times New Roman" pitchFamily="18" charset="0"/>
            </a:endParaRPr>
          </a:p>
        </p:txBody>
      </p:sp>
      <p:sp>
        <p:nvSpPr>
          <p:cNvPr id="9" name="Rectangular Callout 8"/>
          <p:cNvSpPr/>
          <p:nvPr/>
        </p:nvSpPr>
        <p:spPr>
          <a:xfrm>
            <a:off x="4724400" y="901700"/>
            <a:ext cx="4038600" cy="1412748"/>
          </a:xfrm>
          <a:prstGeom prst="wedgeRectCallout">
            <a:avLst>
              <a:gd name="adj1" fmla="val 59146"/>
              <a:gd name="adj2" fmla="val 2049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50000"/>
                  </a:schemeClr>
                </a:solidFill>
                <a:latin typeface="Times New Roman" pitchFamily="18" charset="0"/>
                <a:cs typeface="Times New Roman" pitchFamily="18" charset="0"/>
              </a:rPr>
              <a:t>Define boundary conditions (BC): ambient properties (temperature T, salinity, current, concentration, decay), stratification of properties</a:t>
            </a:r>
          </a:p>
        </p:txBody>
      </p:sp>
      <p:sp>
        <p:nvSpPr>
          <p:cNvPr id="10" name="Rectangular Callout 9"/>
          <p:cNvSpPr/>
          <p:nvPr/>
        </p:nvSpPr>
        <p:spPr>
          <a:xfrm>
            <a:off x="233680" y="2514600"/>
            <a:ext cx="4038600" cy="1295400"/>
          </a:xfrm>
          <a:prstGeom prst="wedgeRectCallout">
            <a:avLst>
              <a:gd name="adj1" fmla="val 59146"/>
              <a:gd name="adj2" fmla="val 20491"/>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cs typeface="Times New Roman" pitchFamily="18" charset="0"/>
              </a:rPr>
              <a:t>Begin model loop</a:t>
            </a:r>
          </a:p>
          <a:p>
            <a:pPr algn="ctr"/>
            <a:r>
              <a:rPr lang="en-US" b="1" dirty="0" smtClean="0">
                <a:solidFill>
                  <a:schemeClr val="tx2">
                    <a:lumMod val="50000"/>
                  </a:schemeClr>
                </a:solidFill>
                <a:latin typeface="Times New Roman" pitchFamily="18" charset="0"/>
                <a:cs typeface="Times New Roman" pitchFamily="18" charset="0"/>
              </a:rPr>
              <a:t>Bookkeeping: interpret and interpolate the ambient array of properties</a:t>
            </a:r>
          </a:p>
          <a:p>
            <a:pPr algn="ctr"/>
            <a:endParaRPr lang="en-US" b="1" dirty="0">
              <a:solidFill>
                <a:schemeClr val="tx2">
                  <a:lumMod val="50000"/>
                </a:schemeClr>
              </a:solidFill>
              <a:latin typeface="Times New Roman" pitchFamily="18" charset="0"/>
              <a:cs typeface="Times New Roman" pitchFamily="18" charset="0"/>
            </a:endParaRPr>
          </a:p>
        </p:txBody>
      </p:sp>
      <p:sp>
        <p:nvSpPr>
          <p:cNvPr id="11" name="Rectangular Callout 10"/>
          <p:cNvSpPr/>
          <p:nvPr/>
        </p:nvSpPr>
        <p:spPr>
          <a:xfrm>
            <a:off x="4724400" y="2514600"/>
            <a:ext cx="4038600" cy="1295400"/>
          </a:xfrm>
          <a:prstGeom prst="wedgeRectCallout">
            <a:avLst>
              <a:gd name="adj1" fmla="val 59146"/>
              <a:gd name="adj2" fmla="val 20491"/>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cs typeface="Times New Roman" pitchFamily="18" charset="0"/>
              </a:rPr>
              <a:t>Calculate </a:t>
            </a:r>
            <a:r>
              <a:rPr lang="el-GR" b="1" dirty="0">
                <a:solidFill>
                  <a:schemeClr val="tx2">
                    <a:lumMod val="50000"/>
                  </a:schemeClr>
                </a:solidFill>
                <a:latin typeface="Times New Roman" pitchFamily="18" charset="0"/>
                <a:cs typeface="Times New Roman" pitchFamily="18" charset="0"/>
              </a:rPr>
              <a:t>Δ</a:t>
            </a:r>
            <a:r>
              <a:rPr lang="en-US" b="1" i="1" dirty="0">
                <a:solidFill>
                  <a:schemeClr val="tx2">
                    <a:lumMod val="50000"/>
                  </a:schemeClr>
                </a:solidFill>
                <a:latin typeface="Times New Roman" pitchFamily="18" charset="0"/>
                <a:cs typeface="Times New Roman" pitchFamily="18" charset="0"/>
              </a:rPr>
              <a:t>m</a:t>
            </a:r>
            <a:r>
              <a:rPr lang="en-US" b="1" dirty="0">
                <a:solidFill>
                  <a:schemeClr val="tx2">
                    <a:lumMod val="50000"/>
                  </a:schemeClr>
                </a:solidFill>
                <a:latin typeface="Times New Roman" pitchFamily="18" charset="0"/>
                <a:cs typeface="Times New Roman" pitchFamily="18" charset="0"/>
              </a:rPr>
              <a:t>, </a:t>
            </a:r>
            <a:r>
              <a:rPr lang="en-US" b="1" dirty="0" smtClean="0">
                <a:solidFill>
                  <a:schemeClr val="tx2">
                    <a:lumMod val="50000"/>
                  </a:schemeClr>
                </a:solidFill>
                <a:latin typeface="Times New Roman" pitchFamily="18" charset="0"/>
                <a:cs typeface="Times New Roman" pitchFamily="18" charset="0"/>
              </a:rPr>
              <a:t>the mass </a:t>
            </a:r>
            <a:r>
              <a:rPr lang="en-US" b="1" dirty="0">
                <a:solidFill>
                  <a:schemeClr val="tx2">
                    <a:lumMod val="50000"/>
                  </a:schemeClr>
                </a:solidFill>
                <a:latin typeface="Times New Roman" pitchFamily="18" charset="0"/>
                <a:cs typeface="Times New Roman" pitchFamily="18" charset="0"/>
              </a:rPr>
              <a:t>entrained into the plume element in the time step </a:t>
            </a:r>
            <a:r>
              <a:rPr lang="el-GR" b="1" dirty="0">
                <a:solidFill>
                  <a:schemeClr val="tx2">
                    <a:lumMod val="50000"/>
                  </a:schemeClr>
                </a:solidFill>
                <a:latin typeface="Times New Roman" pitchFamily="18" charset="0"/>
                <a:cs typeface="Times New Roman" pitchFamily="18" charset="0"/>
              </a:rPr>
              <a:t>Δ</a:t>
            </a:r>
            <a:r>
              <a:rPr lang="en-US" b="1" i="1" dirty="0">
                <a:solidFill>
                  <a:schemeClr val="tx2">
                    <a:lumMod val="50000"/>
                  </a:schemeClr>
                </a:solidFill>
                <a:latin typeface="Times New Roman" pitchFamily="18" charset="0"/>
                <a:cs typeface="Times New Roman" pitchFamily="18" charset="0"/>
              </a:rPr>
              <a:t>t</a:t>
            </a:r>
            <a:r>
              <a:rPr lang="en-US" b="1" dirty="0">
                <a:solidFill>
                  <a:schemeClr val="tx2">
                    <a:lumMod val="50000"/>
                  </a:schemeClr>
                </a:solidFill>
                <a:latin typeface="Times New Roman" pitchFamily="18" charset="0"/>
                <a:cs typeface="Times New Roman" pitchFamily="18" charset="0"/>
              </a:rPr>
              <a:t>. Requires an </a:t>
            </a:r>
            <a:r>
              <a:rPr lang="en-US" b="1" dirty="0">
                <a:solidFill>
                  <a:srgbClr val="FF0000"/>
                </a:solidFill>
                <a:latin typeface="Times New Roman" pitchFamily="18" charset="0"/>
                <a:cs typeface="Times New Roman" pitchFamily="18" charset="0"/>
              </a:rPr>
              <a:t>entrainment </a:t>
            </a:r>
            <a:r>
              <a:rPr lang="en-US" b="1" dirty="0" smtClean="0">
                <a:solidFill>
                  <a:srgbClr val="FF0000"/>
                </a:solidFill>
                <a:latin typeface="Times New Roman" pitchFamily="18" charset="0"/>
                <a:cs typeface="Times New Roman" pitchFamily="18" charset="0"/>
              </a:rPr>
              <a:t>function</a:t>
            </a:r>
          </a:p>
          <a:p>
            <a:pPr algn="ctr"/>
            <a:endParaRPr lang="en-US" b="1" dirty="0">
              <a:solidFill>
                <a:schemeClr val="tx2">
                  <a:lumMod val="50000"/>
                </a:schemeClr>
              </a:solidFill>
              <a:latin typeface="Times New Roman" pitchFamily="18" charset="0"/>
              <a:cs typeface="Times New Roman" pitchFamily="18" charset="0"/>
            </a:endParaRPr>
          </a:p>
        </p:txBody>
      </p:sp>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2" name="Rectangular Callout 11"/>
              <p:cNvSpPr/>
              <p:nvPr/>
            </p:nvSpPr>
            <p:spPr>
              <a:xfrm>
                <a:off x="246380" y="3962400"/>
                <a:ext cx="4038600" cy="1412748"/>
              </a:xfrm>
              <a:prstGeom prst="wedgeRectCallout">
                <a:avLst>
                  <a:gd name="adj1" fmla="val 59146"/>
                  <a:gd name="adj2" fmla="val 20491"/>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50000"/>
                      </a:schemeClr>
                    </a:solidFill>
                    <a:latin typeface="Times New Roman" pitchFamily="18" charset="0"/>
                    <a:cs typeface="Times New Roman" pitchFamily="18" charset="0"/>
                  </a:rPr>
                  <a:t>Calculate new element properties by mixing </a:t>
                </a:r>
                <a:r>
                  <a:rPr lang="en-US" b="1" i="1" dirty="0">
                    <a:solidFill>
                      <a:schemeClr val="tx2">
                        <a:lumMod val="50000"/>
                      </a:schemeClr>
                    </a:solidFill>
                    <a:latin typeface="Times New Roman" pitchFamily="18" charset="0"/>
                    <a:cs typeface="Times New Roman" pitchFamily="18" charset="0"/>
                  </a:rPr>
                  <a:t>m</a:t>
                </a:r>
                <a:r>
                  <a:rPr lang="en-US" b="1" dirty="0">
                    <a:solidFill>
                      <a:schemeClr val="tx2">
                        <a:lumMod val="50000"/>
                      </a:schemeClr>
                    </a:solidFill>
                    <a:latin typeface="Times New Roman" pitchFamily="18" charset="0"/>
                    <a:cs typeface="Times New Roman" pitchFamily="18" charset="0"/>
                  </a:rPr>
                  <a:t> and </a:t>
                </a:r>
                <a:r>
                  <a:rPr lang="el-GR" b="1" dirty="0">
                    <a:solidFill>
                      <a:schemeClr val="tx2">
                        <a:lumMod val="50000"/>
                      </a:schemeClr>
                    </a:solidFill>
                    <a:latin typeface="Times New Roman" pitchFamily="18" charset="0"/>
                    <a:cs typeface="Times New Roman" pitchFamily="18" charset="0"/>
                  </a:rPr>
                  <a:t>Δ</a:t>
                </a:r>
                <a:r>
                  <a:rPr lang="en-US" b="1" i="1" dirty="0">
                    <a:solidFill>
                      <a:schemeClr val="tx2">
                        <a:lumMod val="50000"/>
                      </a:schemeClr>
                    </a:solidFill>
                    <a:latin typeface="Times New Roman" pitchFamily="18" charset="0"/>
                    <a:cs typeface="Times New Roman" pitchFamily="18" charset="0"/>
                  </a:rPr>
                  <a:t>m.</a:t>
                </a:r>
                <a:r>
                  <a:rPr lang="en-US" b="1" dirty="0">
                    <a:solidFill>
                      <a:schemeClr val="tx2">
                        <a:lumMod val="50000"/>
                      </a:schemeClr>
                    </a:solidFill>
                    <a:latin typeface="Times New Roman" pitchFamily="18" charset="0"/>
                    <a:cs typeface="Times New Roman" pitchFamily="18" charset="0"/>
                  </a:rPr>
                  <a:t> E.g., new salinity:</a:t>
                </a:r>
              </a:p>
              <a:p>
                <a:pPr algn="ctr"/>
                <a14:m>
                  <m:oMathPara xmlns:m="http://schemas.openxmlformats.org/officeDocument/2006/math">
                    <m:oMathParaPr>
                      <m:jc m:val="centerGroup"/>
                    </m:oMathParaPr>
                    <m:oMath xmlns:m="http://schemas.openxmlformats.org/officeDocument/2006/math">
                      <m:sSub>
                        <m:sSubPr>
                          <m:ctrlPr>
                            <a:rPr lang="en-US" b="1" i="1" dirty="0">
                              <a:solidFill>
                                <a:schemeClr val="tx2">
                                  <a:lumMod val="50000"/>
                                </a:schemeClr>
                              </a:solidFill>
                              <a:latin typeface="Cambria Math"/>
                              <a:cs typeface="Times New Roman" pitchFamily="18" charset="0"/>
                            </a:rPr>
                          </m:ctrlPr>
                        </m:sSubPr>
                        <m:e>
                          <m:r>
                            <a:rPr lang="en-US" b="1" i="1" dirty="0">
                              <a:solidFill>
                                <a:schemeClr val="tx2">
                                  <a:lumMod val="50000"/>
                                </a:schemeClr>
                              </a:solidFill>
                              <a:latin typeface="Cambria Math"/>
                              <a:cs typeface="Times New Roman" pitchFamily="18" charset="0"/>
                            </a:rPr>
                            <m:t>𝑺</m:t>
                          </m:r>
                        </m:e>
                        <m:sub>
                          <m:r>
                            <a:rPr lang="en-US" b="1" i="1" dirty="0">
                              <a:solidFill>
                                <a:schemeClr val="tx2">
                                  <a:lumMod val="50000"/>
                                </a:schemeClr>
                              </a:solidFill>
                              <a:latin typeface="Cambria Math"/>
                              <a:cs typeface="Times New Roman" pitchFamily="18" charset="0"/>
                            </a:rPr>
                            <m:t>𝒕</m:t>
                          </m:r>
                          <m:r>
                            <a:rPr lang="en-US" b="1" i="1" dirty="0">
                              <a:solidFill>
                                <a:schemeClr val="tx2">
                                  <a:lumMod val="50000"/>
                                </a:schemeClr>
                              </a:solidFill>
                              <a:latin typeface="Cambria Math"/>
                              <a:cs typeface="Times New Roman" pitchFamily="18" charset="0"/>
                            </a:rPr>
                            <m:t>+∆</m:t>
                          </m:r>
                          <m:r>
                            <a:rPr lang="en-US" b="1" i="1" dirty="0">
                              <a:solidFill>
                                <a:schemeClr val="tx2">
                                  <a:lumMod val="50000"/>
                                </a:schemeClr>
                              </a:solidFill>
                              <a:latin typeface="Cambria Math"/>
                              <a:cs typeface="Times New Roman" pitchFamily="18" charset="0"/>
                            </a:rPr>
                            <m:t>𝒕</m:t>
                          </m:r>
                        </m:sub>
                      </m:sSub>
                      <m:r>
                        <a:rPr lang="en-US" b="1" i="1" dirty="0">
                          <a:solidFill>
                            <a:schemeClr val="tx2">
                              <a:lumMod val="50000"/>
                            </a:schemeClr>
                          </a:solidFill>
                          <a:latin typeface="Cambria Math"/>
                          <a:cs typeface="Times New Roman" pitchFamily="18" charset="0"/>
                        </a:rPr>
                        <m:t>=</m:t>
                      </m:r>
                      <m:sSub>
                        <m:sSubPr>
                          <m:ctrlPr>
                            <a:rPr lang="en-US" b="1" i="1" dirty="0">
                              <a:solidFill>
                                <a:schemeClr val="tx2">
                                  <a:lumMod val="50000"/>
                                </a:schemeClr>
                              </a:solidFill>
                              <a:latin typeface="Cambria Math"/>
                              <a:cs typeface="Times New Roman" pitchFamily="18" charset="0"/>
                            </a:rPr>
                          </m:ctrlPr>
                        </m:sSubPr>
                        <m:e>
                          <m:f>
                            <m:fPr>
                              <m:ctrlPr>
                                <a:rPr lang="en-US" b="1" i="1" dirty="0">
                                  <a:solidFill>
                                    <a:schemeClr val="tx2">
                                      <a:lumMod val="50000"/>
                                    </a:schemeClr>
                                  </a:solidFill>
                                  <a:latin typeface="Cambria Math"/>
                                  <a:cs typeface="Times New Roman" pitchFamily="18" charset="0"/>
                                </a:rPr>
                              </m:ctrlPr>
                            </m:fPr>
                            <m:num>
                              <m:sSub>
                                <m:sSubPr>
                                  <m:ctrlPr>
                                    <a:rPr lang="en-US" b="1" i="1" dirty="0">
                                      <a:solidFill>
                                        <a:schemeClr val="tx2">
                                          <a:lumMod val="50000"/>
                                        </a:schemeClr>
                                      </a:solidFill>
                                      <a:latin typeface="Cambria Math"/>
                                      <a:cs typeface="Times New Roman" pitchFamily="18" charset="0"/>
                                    </a:rPr>
                                  </m:ctrlPr>
                                </m:sSubPr>
                                <m:e>
                                  <m:r>
                                    <a:rPr lang="en-US" b="1" i="1" dirty="0">
                                      <a:solidFill>
                                        <a:schemeClr val="tx2">
                                          <a:lumMod val="50000"/>
                                        </a:schemeClr>
                                      </a:solidFill>
                                      <a:latin typeface="Cambria Math"/>
                                      <a:cs typeface="Times New Roman" pitchFamily="18" charset="0"/>
                                    </a:rPr>
                                    <m:t> </m:t>
                                  </m:r>
                                  <m:r>
                                    <a:rPr lang="en-US" b="1" i="1" dirty="0">
                                      <a:solidFill>
                                        <a:schemeClr val="tx2">
                                          <a:lumMod val="50000"/>
                                        </a:schemeClr>
                                      </a:solidFill>
                                      <a:latin typeface="Cambria Math"/>
                                      <a:cs typeface="Times New Roman" pitchFamily="18" charset="0"/>
                                    </a:rPr>
                                    <m:t>𝑺</m:t>
                                  </m:r>
                                </m:e>
                                <m:sub>
                                  <m:r>
                                    <a:rPr lang="en-US" b="1" i="1" dirty="0">
                                      <a:solidFill>
                                        <a:schemeClr val="tx2">
                                          <a:lumMod val="50000"/>
                                        </a:schemeClr>
                                      </a:solidFill>
                                      <a:latin typeface="Cambria Math"/>
                                      <a:cs typeface="Times New Roman" pitchFamily="18" charset="0"/>
                                    </a:rPr>
                                    <m:t>𝒕</m:t>
                                  </m:r>
                                </m:sub>
                              </m:sSub>
                              <m:r>
                                <a:rPr lang="en-US" b="1" i="1" dirty="0">
                                  <a:solidFill>
                                    <a:schemeClr val="tx2">
                                      <a:lumMod val="50000"/>
                                    </a:schemeClr>
                                  </a:solidFill>
                                  <a:latin typeface="Cambria Math"/>
                                  <a:cs typeface="Times New Roman" pitchFamily="18" charset="0"/>
                                </a:rPr>
                                <m:t>𝒎</m:t>
                              </m:r>
                              <m:r>
                                <a:rPr lang="en-US" b="1" i="1" dirty="0">
                                  <a:solidFill>
                                    <a:schemeClr val="tx2">
                                      <a:lumMod val="50000"/>
                                    </a:schemeClr>
                                  </a:solidFill>
                                  <a:latin typeface="Cambria Math"/>
                                  <a:cs typeface="Times New Roman" pitchFamily="18" charset="0"/>
                                </a:rPr>
                                <m:t>+</m:t>
                              </m:r>
                              <m:sSub>
                                <m:sSubPr>
                                  <m:ctrlPr>
                                    <a:rPr lang="en-US" b="1" i="1" dirty="0">
                                      <a:solidFill>
                                        <a:schemeClr val="tx2">
                                          <a:lumMod val="50000"/>
                                        </a:schemeClr>
                                      </a:solidFill>
                                      <a:latin typeface="Cambria Math"/>
                                      <a:cs typeface="Times New Roman" pitchFamily="18" charset="0"/>
                                    </a:rPr>
                                  </m:ctrlPr>
                                </m:sSubPr>
                                <m:e>
                                  <m:r>
                                    <a:rPr lang="en-US" b="1" i="1" dirty="0">
                                      <a:solidFill>
                                        <a:schemeClr val="tx2">
                                          <a:lumMod val="50000"/>
                                        </a:schemeClr>
                                      </a:solidFill>
                                      <a:latin typeface="Cambria Math"/>
                                      <a:cs typeface="Times New Roman" pitchFamily="18" charset="0"/>
                                    </a:rPr>
                                    <m:t>𝑺</m:t>
                                  </m:r>
                                </m:e>
                                <m:sub>
                                  <m:r>
                                    <a:rPr lang="en-US" b="1" i="1" dirty="0">
                                      <a:solidFill>
                                        <a:schemeClr val="tx2">
                                          <a:lumMod val="50000"/>
                                        </a:schemeClr>
                                      </a:solidFill>
                                      <a:latin typeface="Cambria Math"/>
                                      <a:cs typeface="Times New Roman" pitchFamily="18" charset="0"/>
                                    </a:rPr>
                                    <m:t>𝒂𝒎𝒃</m:t>
                                  </m:r>
                                </m:sub>
                              </m:sSub>
                              <m:r>
                                <a:rPr lang="en-US" b="1" i="1" dirty="0">
                                  <a:solidFill>
                                    <a:schemeClr val="tx2">
                                      <a:lumMod val="50000"/>
                                    </a:schemeClr>
                                  </a:solidFill>
                                  <a:latin typeface="Cambria Math"/>
                                  <a:ea typeface="Cambria Math"/>
                                  <a:cs typeface="Times New Roman" pitchFamily="18" charset="0"/>
                                </a:rPr>
                                <m:t>∆</m:t>
                              </m:r>
                              <m:r>
                                <a:rPr lang="en-US" b="1" i="1" dirty="0">
                                  <a:solidFill>
                                    <a:schemeClr val="tx2">
                                      <a:lumMod val="50000"/>
                                    </a:schemeClr>
                                  </a:solidFill>
                                  <a:latin typeface="Cambria Math"/>
                                  <a:cs typeface="Times New Roman" pitchFamily="18" charset="0"/>
                                </a:rPr>
                                <m:t>𝒎</m:t>
                              </m:r>
                            </m:num>
                            <m:den>
                              <m:r>
                                <a:rPr lang="en-US" b="1" i="1" dirty="0">
                                  <a:solidFill>
                                    <a:schemeClr val="tx2">
                                      <a:lumMod val="50000"/>
                                    </a:schemeClr>
                                  </a:solidFill>
                                  <a:latin typeface="Cambria Math"/>
                                  <a:cs typeface="Times New Roman" pitchFamily="18" charset="0"/>
                                </a:rPr>
                                <m:t>𝒎</m:t>
                              </m:r>
                              <m:r>
                                <a:rPr lang="en-US" b="1" i="1" dirty="0">
                                  <a:solidFill>
                                    <a:schemeClr val="tx2">
                                      <a:lumMod val="50000"/>
                                    </a:schemeClr>
                                  </a:solidFill>
                                  <a:latin typeface="Cambria Math"/>
                                  <a:cs typeface="Times New Roman" pitchFamily="18" charset="0"/>
                                </a:rPr>
                                <m:t>+∆</m:t>
                              </m:r>
                              <m:r>
                                <a:rPr lang="en-US" b="1" i="1" dirty="0">
                                  <a:solidFill>
                                    <a:schemeClr val="tx2">
                                      <a:lumMod val="50000"/>
                                    </a:schemeClr>
                                  </a:solidFill>
                                  <a:latin typeface="Cambria Math"/>
                                  <a:ea typeface="Cambria Math"/>
                                  <a:cs typeface="Times New Roman" pitchFamily="18" charset="0"/>
                                </a:rPr>
                                <m:t>𝒎</m:t>
                              </m:r>
                            </m:den>
                          </m:f>
                        </m:e>
                        <m:sub/>
                      </m:sSub>
                    </m:oMath>
                  </m:oMathPara>
                </a14:m>
                <a:endParaRPr lang="en-US" b="1" dirty="0">
                  <a:solidFill>
                    <a:schemeClr val="tx2">
                      <a:lumMod val="50000"/>
                    </a:schemeClr>
                  </a:solidFill>
                  <a:latin typeface="Times New Roman" pitchFamily="18" charset="0"/>
                  <a:cs typeface="Times New Roman" pitchFamily="18" charset="0"/>
                </a:endParaRPr>
              </a:p>
              <a:p>
                <a:pPr algn="ctr"/>
                <a:endParaRPr lang="en-US" b="1" dirty="0">
                  <a:solidFill>
                    <a:schemeClr val="tx2">
                      <a:lumMod val="50000"/>
                    </a:schemeClr>
                  </a:solidFill>
                  <a:latin typeface="Times New Roman" pitchFamily="18" charset="0"/>
                  <a:cs typeface="Times New Roman" pitchFamily="18" charset="0"/>
                </a:endParaRPr>
              </a:p>
            </p:txBody>
          </p:sp>
        </mc:Choice>
        <mc:Fallback>
          <p:sp>
            <p:nvSpPr>
              <p:cNvPr id="12" name="Rectangular Callout 11"/>
              <p:cNvSpPr>
                <a:spLocks noRot="1" noChangeAspect="1" noMove="1" noResize="1" noEditPoints="1" noAdjustHandles="1" noChangeArrowheads="1" noChangeShapeType="1" noTextEdit="1"/>
              </p:cNvSpPr>
              <p:nvPr/>
            </p:nvSpPr>
            <p:spPr>
              <a:xfrm>
                <a:off x="246380" y="3962400"/>
                <a:ext cx="4038600" cy="1412748"/>
              </a:xfrm>
              <a:prstGeom prst="wedgeRectCallout">
                <a:avLst>
                  <a:gd name="adj1" fmla="val 59146"/>
                  <a:gd name="adj2" fmla="val 20491"/>
                </a:avLst>
              </a:prstGeom>
              <a:blipFill rotWithShape="1">
                <a:blip r:embed="rId3"/>
                <a:stretch>
                  <a:fillRect t="-3390"/>
                </a:stretch>
              </a:blipFill>
              <a:ln>
                <a:solidFill>
                  <a:schemeClr val="accent2">
                    <a:lumMod val="75000"/>
                  </a:schemeClr>
                </a:solidFill>
              </a:ln>
            </p:spPr>
            <p:txBody>
              <a:bodyPr/>
              <a:lstStyle/>
              <a:p>
                <a:r>
                  <a:rPr lang="en-US">
                    <a:noFill/>
                  </a:rPr>
                  <a:t> </a:t>
                </a:r>
              </a:p>
            </p:txBody>
          </p:sp>
        </mc:Fallback>
      </mc:AlternateContent>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3" name="Rectangular Callout 12"/>
              <p:cNvSpPr/>
              <p:nvPr/>
            </p:nvSpPr>
            <p:spPr>
              <a:xfrm>
                <a:off x="4737100" y="3962400"/>
                <a:ext cx="4038600" cy="1412748"/>
              </a:xfrm>
              <a:prstGeom prst="wedgeRectCallout">
                <a:avLst>
                  <a:gd name="adj1" fmla="val 59146"/>
                  <a:gd name="adj2" fmla="val 20491"/>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cs typeface="Times New Roman" pitchFamily="18" charset="0"/>
                  </a:rPr>
                  <a:t>Apply equation of state (</a:t>
                </a:r>
                <a14:m>
                  <m:oMath xmlns:m="http://schemas.openxmlformats.org/officeDocument/2006/math">
                    <m:r>
                      <a:rPr lang="en-US" b="1" i="1" dirty="0">
                        <a:solidFill>
                          <a:schemeClr val="tx2">
                            <a:lumMod val="50000"/>
                          </a:schemeClr>
                        </a:solidFill>
                        <a:latin typeface="Cambria Math"/>
                        <a:ea typeface="Cambria Math"/>
                      </a:rPr>
                      <m:t>𝝆</m:t>
                    </m:r>
                  </m:oMath>
                </a14:m>
                <a:r>
                  <a:rPr lang="en-US" b="1" dirty="0" smtClean="0">
                    <a:solidFill>
                      <a:schemeClr val="tx2">
                        <a:lumMod val="50000"/>
                      </a:schemeClr>
                    </a:solidFill>
                    <a:latin typeface="Times New Roman" pitchFamily="18" charset="0"/>
                    <a:cs typeface="Times New Roman" pitchFamily="18" charset="0"/>
                  </a:rPr>
                  <a:t>, </a:t>
                </a:r>
                <a:r>
                  <a:rPr lang="en-US" b="1" i="1" dirty="0" smtClean="0">
                    <a:solidFill>
                      <a:schemeClr val="tx2">
                        <a:lumMod val="50000"/>
                      </a:schemeClr>
                    </a:solidFill>
                    <a:latin typeface="Times New Roman" pitchFamily="18" charset="0"/>
                    <a:cs typeface="Times New Roman" pitchFamily="18" charset="0"/>
                  </a:rPr>
                  <a:t>S</a:t>
                </a:r>
                <a:r>
                  <a:rPr lang="en-US" b="1" dirty="0" smtClean="0">
                    <a:solidFill>
                      <a:schemeClr val="tx2">
                        <a:lumMod val="50000"/>
                      </a:schemeClr>
                    </a:solidFill>
                    <a:latin typeface="Times New Roman" pitchFamily="18" charset="0"/>
                    <a:cs typeface="Times New Roman" pitchFamily="18" charset="0"/>
                  </a:rPr>
                  <a:t>, </a:t>
                </a:r>
                <a:r>
                  <a:rPr lang="en-US" b="1" i="1" dirty="0" smtClean="0">
                    <a:solidFill>
                      <a:schemeClr val="tx2">
                        <a:lumMod val="50000"/>
                      </a:schemeClr>
                    </a:solidFill>
                    <a:latin typeface="Times New Roman" pitchFamily="18" charset="0"/>
                    <a:cs typeface="Times New Roman" pitchFamily="18" charset="0"/>
                  </a:rPr>
                  <a:t>T</a:t>
                </a:r>
                <a:r>
                  <a:rPr lang="en-US" b="1" dirty="0" smtClean="0">
                    <a:solidFill>
                      <a:schemeClr val="tx2">
                        <a:lumMod val="50000"/>
                      </a:schemeClr>
                    </a:solidFill>
                    <a:latin typeface="Times New Roman" pitchFamily="18" charset="0"/>
                    <a:cs typeface="Times New Roman" pitchFamily="18" charset="0"/>
                  </a:rPr>
                  <a:t>); </a:t>
                </a:r>
                <a:r>
                  <a:rPr lang="en-US" b="1" dirty="0">
                    <a:solidFill>
                      <a:schemeClr val="tx2">
                        <a:lumMod val="50000"/>
                      </a:schemeClr>
                    </a:solidFill>
                    <a:latin typeface="Times New Roman" pitchFamily="18" charset="0"/>
                    <a:cs typeface="Times New Roman" pitchFamily="18" charset="0"/>
                  </a:rPr>
                  <a:t>c</a:t>
                </a:r>
                <a:r>
                  <a:rPr lang="en-US" b="1" dirty="0" smtClean="0">
                    <a:solidFill>
                      <a:schemeClr val="tx2">
                        <a:lumMod val="50000"/>
                      </a:schemeClr>
                    </a:solidFill>
                    <a:latin typeface="Times New Roman" pitchFamily="18" charset="0"/>
                    <a:cs typeface="Times New Roman" pitchFamily="18" charset="0"/>
                  </a:rPr>
                  <a:t>alculate dynamics: momentum, energy, buoyancy; calculate displacement (new position)</a:t>
                </a:r>
                <a:endParaRPr lang="en-US" b="1" dirty="0">
                  <a:solidFill>
                    <a:schemeClr val="tx2">
                      <a:lumMod val="50000"/>
                    </a:schemeClr>
                  </a:solidFill>
                  <a:latin typeface="Times New Roman" pitchFamily="18" charset="0"/>
                  <a:cs typeface="Times New Roman" pitchFamily="18" charset="0"/>
                </a:endParaRPr>
              </a:p>
            </p:txBody>
          </p:sp>
        </mc:Choice>
        <mc:Fallback>
          <p:sp>
            <p:nvSpPr>
              <p:cNvPr id="13" name="Rectangular Callout 12"/>
              <p:cNvSpPr>
                <a:spLocks noRot="1" noChangeAspect="1" noMove="1" noResize="1" noEditPoints="1" noAdjustHandles="1" noChangeArrowheads="1" noChangeShapeType="1" noTextEdit="1"/>
              </p:cNvSpPr>
              <p:nvPr/>
            </p:nvSpPr>
            <p:spPr>
              <a:xfrm>
                <a:off x="4737100" y="3962400"/>
                <a:ext cx="4038600" cy="1412748"/>
              </a:xfrm>
              <a:prstGeom prst="wedgeRectCallout">
                <a:avLst>
                  <a:gd name="adj1" fmla="val 59146"/>
                  <a:gd name="adj2" fmla="val 20491"/>
                </a:avLst>
              </a:prstGeom>
              <a:blipFill rotWithShape="1">
                <a:blip r:embed="rId4"/>
                <a:stretch>
                  <a:fillRect/>
                </a:stretch>
              </a:blipFill>
              <a:ln>
                <a:solidFill>
                  <a:schemeClr val="accent2">
                    <a:lumMod val="75000"/>
                  </a:schemeClr>
                </a:solidFill>
              </a:ln>
            </p:spPr>
            <p:txBody>
              <a:bodyPr/>
              <a:lstStyle/>
              <a:p>
                <a:r>
                  <a:rPr lang="en-US">
                    <a:noFill/>
                  </a:rPr>
                  <a:t> </a:t>
                </a:r>
              </a:p>
            </p:txBody>
          </p:sp>
        </mc:Fallback>
      </mc:AlternateContent>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4" name="Rectangular Callout 13"/>
              <p:cNvSpPr/>
              <p:nvPr/>
            </p:nvSpPr>
            <p:spPr>
              <a:xfrm>
                <a:off x="220980" y="5562600"/>
                <a:ext cx="4038600" cy="858774"/>
              </a:xfrm>
              <a:prstGeom prst="wedgeRectCallout">
                <a:avLst>
                  <a:gd name="adj1" fmla="val 59146"/>
                  <a:gd name="adj2" fmla="val 20491"/>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cs typeface="Times New Roman" pitchFamily="18" charset="0"/>
                  </a:rPr>
                  <a:t>Use the “free” eqn. (</a:t>
                </a:r>
                <a:r>
                  <a:rPr lang="en-US" b="1" i="1" dirty="0" smtClean="0">
                    <a:solidFill>
                      <a:schemeClr val="tx2">
                        <a:lumMod val="50000"/>
                      </a:schemeClr>
                    </a:solidFill>
                    <a:latin typeface="Times New Roman" pitchFamily="18" charset="0"/>
                    <a:cs typeface="Times New Roman" pitchFamily="18" charset="0"/>
                  </a:rPr>
                  <a:t>h</a:t>
                </a:r>
                <a:r>
                  <a:rPr lang="en-US" b="1" dirty="0" smtClean="0">
                    <a:solidFill>
                      <a:schemeClr val="tx2">
                        <a:lumMod val="50000"/>
                      </a:schemeClr>
                    </a:solidFill>
                    <a:latin typeface="Times New Roman" pitchFamily="18" charset="0"/>
                    <a:cs typeface="Times New Roman" pitchFamily="18" charset="0"/>
                  </a:rPr>
                  <a:t>) (steady state) to solve for radius: </a:t>
                </a:r>
                <a14:m>
                  <m:oMath xmlns:m="http://schemas.openxmlformats.org/officeDocument/2006/math">
                    <m:r>
                      <a:rPr lang="en-US" b="1" i="1" dirty="0">
                        <a:solidFill>
                          <a:schemeClr val="tx2">
                            <a:lumMod val="50000"/>
                          </a:schemeClr>
                        </a:solidFill>
                        <a:latin typeface="Cambria Math"/>
                      </a:rPr>
                      <m:t>𝒓</m:t>
                    </m:r>
                    <m:r>
                      <a:rPr lang="en-US" b="1" i="1" dirty="0">
                        <a:solidFill>
                          <a:schemeClr val="tx2">
                            <a:lumMod val="50000"/>
                          </a:schemeClr>
                        </a:solidFill>
                        <a:latin typeface="Cambria Math"/>
                      </a:rPr>
                      <m:t>= </m:t>
                    </m:r>
                    <m:rad>
                      <m:radPr>
                        <m:degHide m:val="on"/>
                        <m:ctrlPr>
                          <a:rPr lang="en-US" b="1" i="1" dirty="0">
                            <a:solidFill>
                              <a:schemeClr val="tx2">
                                <a:lumMod val="50000"/>
                              </a:schemeClr>
                            </a:solidFill>
                            <a:latin typeface="Cambria Math"/>
                          </a:rPr>
                        </m:ctrlPr>
                      </m:radPr>
                      <m:deg/>
                      <m:e>
                        <m:f>
                          <m:fPr>
                            <m:ctrlPr>
                              <a:rPr lang="en-US" b="1" i="1" dirty="0">
                                <a:solidFill>
                                  <a:schemeClr val="tx2">
                                    <a:lumMod val="50000"/>
                                  </a:schemeClr>
                                </a:solidFill>
                                <a:latin typeface="Cambria Math"/>
                              </a:rPr>
                            </m:ctrlPr>
                          </m:fPr>
                          <m:num>
                            <m:r>
                              <a:rPr lang="en-US" b="1" i="1" dirty="0">
                                <a:solidFill>
                                  <a:schemeClr val="tx2">
                                    <a:lumMod val="50000"/>
                                  </a:schemeClr>
                                </a:solidFill>
                                <a:latin typeface="Cambria Math"/>
                              </a:rPr>
                              <m:t>𝒎</m:t>
                            </m:r>
                          </m:num>
                          <m:den>
                            <m:r>
                              <a:rPr lang="en-US" b="1" i="1" dirty="0">
                                <a:solidFill>
                                  <a:schemeClr val="tx2">
                                    <a:lumMod val="50000"/>
                                  </a:schemeClr>
                                </a:solidFill>
                                <a:latin typeface="Cambria Math"/>
                                <a:ea typeface="Cambria Math"/>
                              </a:rPr>
                              <m:t>𝝆𝝅</m:t>
                            </m:r>
                            <m:r>
                              <a:rPr lang="en-US" b="1" i="1" dirty="0">
                                <a:solidFill>
                                  <a:schemeClr val="tx2">
                                    <a:lumMod val="50000"/>
                                  </a:schemeClr>
                                </a:solidFill>
                                <a:latin typeface="Cambria Math"/>
                                <a:ea typeface="Cambria Math"/>
                              </a:rPr>
                              <m:t>𝒉</m:t>
                            </m:r>
                          </m:den>
                        </m:f>
                      </m:e>
                    </m:rad>
                  </m:oMath>
                </a14:m>
                <a:endParaRPr lang="en-US" b="1" dirty="0">
                  <a:solidFill>
                    <a:schemeClr val="tx2">
                      <a:lumMod val="50000"/>
                    </a:schemeClr>
                  </a:solidFill>
                  <a:latin typeface="Times New Roman" pitchFamily="18" charset="0"/>
                  <a:cs typeface="Times New Roman" pitchFamily="18" charset="0"/>
                </a:endParaRPr>
              </a:p>
            </p:txBody>
          </p:sp>
        </mc:Choice>
        <mc:Fallback>
          <p:sp>
            <p:nvSpPr>
              <p:cNvPr id="14" name="Rectangular Callout 13"/>
              <p:cNvSpPr>
                <a:spLocks noRot="1" noChangeAspect="1" noMove="1" noResize="1" noEditPoints="1" noAdjustHandles="1" noChangeArrowheads="1" noChangeShapeType="1" noTextEdit="1"/>
              </p:cNvSpPr>
              <p:nvPr/>
            </p:nvSpPr>
            <p:spPr>
              <a:xfrm>
                <a:off x="220980" y="5562600"/>
                <a:ext cx="4038600" cy="858774"/>
              </a:xfrm>
              <a:prstGeom prst="wedgeRectCallout">
                <a:avLst>
                  <a:gd name="adj1" fmla="val 59146"/>
                  <a:gd name="adj2" fmla="val 20491"/>
                </a:avLst>
              </a:prstGeom>
              <a:blipFill rotWithShape="1">
                <a:blip r:embed="rId5"/>
                <a:stretch>
                  <a:fillRect t="-6250"/>
                </a:stretch>
              </a:blipFill>
              <a:ln>
                <a:solidFill>
                  <a:schemeClr val="accent2">
                    <a:lumMod val="75000"/>
                  </a:schemeClr>
                </a:solidFill>
              </a:ln>
            </p:spPr>
            <p:txBody>
              <a:bodyPr/>
              <a:lstStyle/>
              <a:p>
                <a:r>
                  <a:rPr lang="en-US">
                    <a:noFill/>
                  </a:rPr>
                  <a:t> </a:t>
                </a:r>
              </a:p>
            </p:txBody>
          </p:sp>
        </mc:Fallback>
      </mc:AlternateContent>
      <p:sp>
        <p:nvSpPr>
          <p:cNvPr id="15" name="Rectangular Callout 14"/>
          <p:cNvSpPr/>
          <p:nvPr/>
        </p:nvSpPr>
        <p:spPr>
          <a:xfrm>
            <a:off x="4749800" y="5562600"/>
            <a:ext cx="4038600" cy="858774"/>
          </a:xfrm>
          <a:prstGeom prst="wedgeRectCallout">
            <a:avLst>
              <a:gd name="adj1" fmla="val 59146"/>
              <a:gd name="adj2" fmla="val 20491"/>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cs typeface="Times New Roman" pitchFamily="18" charset="0"/>
              </a:rPr>
              <a:t>More bookkeeping, like output. </a:t>
            </a:r>
          </a:p>
          <a:p>
            <a:pPr algn="ctr"/>
            <a:r>
              <a:rPr lang="en-US" b="1" dirty="0" smtClean="0">
                <a:solidFill>
                  <a:schemeClr val="tx2">
                    <a:lumMod val="50000"/>
                  </a:schemeClr>
                </a:solidFill>
                <a:latin typeface="Times New Roman" pitchFamily="18" charset="0"/>
                <a:cs typeface="Times New Roman" pitchFamily="18" charset="0"/>
              </a:rPr>
              <a:t>Finally, return to the beginning of the model loop</a:t>
            </a:r>
            <a:endParaRPr lang="en-US" b="1" dirty="0">
              <a:solidFill>
                <a:schemeClr val="tx2">
                  <a:lumMod val="50000"/>
                </a:schemeClr>
              </a:solidFill>
              <a:latin typeface="Times New Roman" pitchFamily="18" charset="0"/>
              <a:cs typeface="Times New Roman" pitchFamily="18" charset="0"/>
            </a:endParaRPr>
          </a:p>
        </p:txBody>
      </p:sp>
      <p:pic>
        <p:nvPicPr>
          <p:cNvPr id="16" name="Picture 3"/>
          <p:cNvPicPr>
            <a:picLocks noChangeAspect="1" noChangeArrowheads="1"/>
          </p:cNvPicPr>
          <p:nvPr/>
        </p:nvPicPr>
        <p:blipFill>
          <a:blip r:embed="rId6"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07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a:solidFill>
                  <a:schemeClr val="tx2"/>
                </a:solidFill>
              </a:rPr>
              <a:t>Software and </a:t>
            </a:r>
            <a:r>
              <a:rPr lang="en-US" sz="3200" b="1" dirty="0" smtClean="0">
                <a:solidFill>
                  <a:schemeClr val="tx2"/>
                </a:solidFill>
              </a:rPr>
              <a:t>systems: install and setup</a:t>
            </a:r>
            <a:endParaRPr lang="en-US" sz="3200" b="1" dirty="0">
              <a:solidFill>
                <a:schemeClr val="tx2"/>
              </a:solidFill>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sp>
        <p:nvSpPr>
          <p:cNvPr id="6" name="Oval 5"/>
          <p:cNvSpPr/>
          <p:nvPr/>
        </p:nvSpPr>
        <p:spPr>
          <a:xfrm>
            <a:off x="838200" y="4191000"/>
            <a:ext cx="1143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0500" y="1556434"/>
            <a:ext cx="8652699" cy="369332"/>
          </a:xfrm>
          <a:prstGeom prst="rect">
            <a:avLst/>
          </a:prstGeom>
          <a:solidFill>
            <a:schemeClr val="bg1">
              <a:alpha val="0"/>
            </a:schemeClr>
          </a:solidFill>
        </p:spPr>
        <p:txBody>
          <a:bodyPr wrap="square" rtlCol="0">
            <a:spAutoFit/>
          </a:bodyPr>
          <a:lstStyle/>
          <a:p>
            <a:pPr marL="0" lvl="1"/>
            <a:r>
              <a:rPr lang="en-US" b="1" dirty="0" smtClean="0">
                <a:latin typeface="Times New Roman" pitchFamily="18" charset="0"/>
                <a:cs typeface="Times New Roman" pitchFamily="18" charset="0"/>
              </a:rPr>
              <a:t>Software</a:t>
            </a:r>
            <a:endParaRPr lang="en-US" b="1" dirty="0" smtClean="0">
              <a:solidFill>
                <a:srgbClr val="FF0000"/>
              </a:solidFill>
              <a:latin typeface="Times New Roman" pitchFamily="18" charset="0"/>
              <a:cs typeface="Times New Roman" pitchFamily="18" charset="0"/>
            </a:endParaRPr>
          </a:p>
        </p:txBody>
      </p:sp>
      <p:sp>
        <p:nvSpPr>
          <p:cNvPr id="9" name="Oval 8"/>
          <p:cNvSpPr/>
          <p:nvPr/>
        </p:nvSpPr>
        <p:spPr>
          <a:xfrm>
            <a:off x="1828800" y="4152900"/>
            <a:ext cx="1143000" cy="533400"/>
          </a:xfrm>
          <a:prstGeom prst="ellipse">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584200" y="762000"/>
            <a:ext cx="8098971" cy="557929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Rounded Rectangular Callout 10"/>
          <p:cNvSpPr/>
          <p:nvPr/>
        </p:nvSpPr>
        <p:spPr>
          <a:xfrm>
            <a:off x="1143000" y="1436300"/>
            <a:ext cx="1905000" cy="609600"/>
          </a:xfrm>
          <a:prstGeom prst="wedgeRoundRectCallout">
            <a:avLst>
              <a:gd name="adj1" fmla="val 52921"/>
              <a:gd name="adj2" fmla="val 11506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50000"/>
                  </a:schemeClr>
                </a:solidFill>
                <a:latin typeface="Times New Roman" pitchFamily="18" charset="0"/>
              </a:rPr>
              <a:t>Visual </a:t>
            </a:r>
            <a:r>
              <a:rPr lang="en-US" b="1" dirty="0" smtClean="0">
                <a:solidFill>
                  <a:schemeClr val="tx2">
                    <a:lumMod val="50000"/>
                  </a:schemeClr>
                </a:solidFill>
                <a:latin typeface="Times New Roman" pitchFamily="18" charset="0"/>
              </a:rPr>
              <a:t>Plumes</a:t>
            </a:r>
            <a:endParaRPr lang="en-US" b="1" dirty="0">
              <a:solidFill>
                <a:schemeClr val="tx2">
                  <a:lumMod val="50000"/>
                </a:schemeClr>
              </a:solidFill>
              <a:latin typeface="Times New Roman" pitchFamily="18" charset="0"/>
            </a:endParaRPr>
          </a:p>
        </p:txBody>
      </p:sp>
      <p:grpSp>
        <p:nvGrpSpPr>
          <p:cNvPr id="13" name="Group 12"/>
          <p:cNvGrpSpPr/>
          <p:nvPr/>
        </p:nvGrpSpPr>
        <p:grpSpPr>
          <a:xfrm>
            <a:off x="4176484" y="2172900"/>
            <a:ext cx="3138716" cy="989400"/>
            <a:chOff x="4176484" y="2172900"/>
            <a:chExt cx="3138716" cy="989400"/>
          </a:xfrm>
        </p:grpSpPr>
        <p:cxnSp>
          <p:nvCxnSpPr>
            <p:cNvPr id="15" name="Straight Arrow Connector 14"/>
            <p:cNvCxnSpPr/>
            <p:nvPr/>
          </p:nvCxnSpPr>
          <p:spPr>
            <a:xfrm flipH="1">
              <a:off x="4176485" y="2172900"/>
              <a:ext cx="914399" cy="0"/>
            </a:xfrm>
            <a:prstGeom prst="straightConnector1">
              <a:avLst/>
            </a:prstGeom>
            <a:ln w="31750">
              <a:solidFill>
                <a:schemeClr val="tx2">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176484" y="2819400"/>
              <a:ext cx="914399" cy="0"/>
            </a:xfrm>
            <a:prstGeom prst="straightConnector1">
              <a:avLst/>
            </a:prstGeom>
            <a:ln w="31750">
              <a:solidFill>
                <a:schemeClr val="tx2">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176485" y="2971800"/>
              <a:ext cx="914399" cy="0"/>
            </a:xfrm>
            <a:prstGeom prst="straightConnector1">
              <a:avLst/>
            </a:prstGeom>
            <a:ln w="31750">
              <a:solidFill>
                <a:schemeClr val="tx2">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39767" y="3162300"/>
              <a:ext cx="914399" cy="0"/>
            </a:xfrm>
            <a:prstGeom prst="straightConnector1">
              <a:avLst/>
            </a:prstGeom>
            <a:ln w="31750">
              <a:solidFill>
                <a:schemeClr val="tx2">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sp>
          <p:nvSpPr>
            <p:cNvPr id="19" name="Rounded Rectangular Callout 18"/>
            <p:cNvSpPr/>
            <p:nvPr/>
          </p:nvSpPr>
          <p:spPr>
            <a:xfrm>
              <a:off x="5638800" y="2350700"/>
              <a:ext cx="1676400" cy="609600"/>
            </a:xfrm>
            <a:prstGeom prst="wedgeRoundRectCallout">
              <a:avLst>
                <a:gd name="adj1" fmla="val 22254"/>
                <a:gd name="adj2" fmla="val 35897"/>
                <a:gd name="adj3" fmla="val 16667"/>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2">
                      <a:lumMod val="50000"/>
                    </a:schemeClr>
                  </a:solidFill>
                  <a:latin typeface="Times New Roman" pitchFamily="18" charset="0"/>
                </a:rPr>
                <a:t>calleable</a:t>
              </a:r>
              <a:r>
                <a:rPr lang="en-US" b="1" dirty="0">
                  <a:solidFill>
                    <a:schemeClr val="tx2">
                      <a:lumMod val="50000"/>
                    </a:schemeClr>
                  </a:solidFill>
                  <a:latin typeface="Times New Roman" pitchFamily="18" charset="0"/>
                </a:rPr>
                <a:t> </a:t>
              </a:r>
              <a:r>
                <a:rPr lang="en-US" b="1" dirty="0" smtClean="0">
                  <a:solidFill>
                    <a:schemeClr val="tx2">
                      <a:lumMod val="50000"/>
                    </a:schemeClr>
                  </a:solidFill>
                  <a:latin typeface="Times New Roman" pitchFamily="18" charset="0"/>
                </a:rPr>
                <a:t>VP</a:t>
              </a:r>
              <a:endParaRPr lang="en-US" b="1" dirty="0">
                <a:solidFill>
                  <a:schemeClr val="tx2">
                    <a:lumMod val="50000"/>
                  </a:schemeClr>
                </a:solidFill>
                <a:latin typeface="Times New Roman" pitchFamily="18" charset="0"/>
              </a:endParaRPr>
            </a:p>
            <a:p>
              <a:pPr algn="ctr"/>
              <a:r>
                <a:rPr lang="en-US" b="1" dirty="0">
                  <a:solidFill>
                    <a:schemeClr val="tx2">
                      <a:lumMod val="50000"/>
                    </a:schemeClr>
                  </a:solidFill>
                  <a:latin typeface="Times New Roman" pitchFamily="18" charset="0"/>
                </a:rPr>
                <a:t>e</a:t>
              </a:r>
              <a:r>
                <a:rPr lang="en-US" b="1" dirty="0" smtClean="0">
                  <a:solidFill>
                    <a:schemeClr val="tx2">
                      <a:lumMod val="50000"/>
                    </a:schemeClr>
                  </a:solidFill>
                  <a:latin typeface="Times New Roman" pitchFamily="18" charset="0"/>
                </a:rPr>
                <a:t>xternal </a:t>
              </a:r>
              <a:r>
                <a:rPr lang="en-US" b="1" dirty="0" err="1" smtClean="0">
                  <a:solidFill>
                    <a:schemeClr val="tx2">
                      <a:lumMod val="50000"/>
                    </a:schemeClr>
                  </a:solidFill>
                  <a:latin typeface="Times New Roman" pitchFamily="18" charset="0"/>
                </a:rPr>
                <a:t>exe’s</a:t>
              </a:r>
              <a:endParaRPr lang="en-US" b="1" dirty="0" smtClean="0">
                <a:solidFill>
                  <a:schemeClr val="tx2">
                    <a:lumMod val="50000"/>
                  </a:schemeClr>
                </a:solidFill>
                <a:latin typeface="Times New Roman" pitchFamily="18" charset="0"/>
              </a:endParaRPr>
            </a:p>
          </p:txBody>
        </p:sp>
      </p:grpSp>
      <p:sp>
        <p:nvSpPr>
          <p:cNvPr id="23" name="Rounded Rectangular Callout 22"/>
          <p:cNvSpPr/>
          <p:nvPr/>
        </p:nvSpPr>
        <p:spPr>
          <a:xfrm>
            <a:off x="4686300" y="1283900"/>
            <a:ext cx="1905000" cy="609600"/>
          </a:xfrm>
          <a:prstGeom prst="wedgeRoundRectCallout">
            <a:avLst>
              <a:gd name="adj1" fmla="val -76412"/>
              <a:gd name="adj2" fmla="val 6714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rPr>
              <a:t>DOS Plumes</a:t>
            </a:r>
            <a:endParaRPr lang="en-US" b="1" dirty="0">
              <a:solidFill>
                <a:schemeClr val="tx2">
                  <a:lumMod val="50000"/>
                </a:schemeClr>
              </a:solidFill>
              <a:latin typeface="Times New Roman" pitchFamily="18" charset="0"/>
            </a:endParaRPr>
          </a:p>
        </p:txBody>
      </p:sp>
      <p:sp>
        <p:nvSpPr>
          <p:cNvPr id="24" name="Rounded Rectangular Callout 23"/>
          <p:cNvSpPr/>
          <p:nvPr/>
        </p:nvSpPr>
        <p:spPr>
          <a:xfrm>
            <a:off x="5382984" y="4686300"/>
            <a:ext cx="1905000" cy="609600"/>
          </a:xfrm>
          <a:prstGeom prst="wedgeRoundRectCallout">
            <a:avLst>
              <a:gd name="adj1" fmla="val -89745"/>
              <a:gd name="adj2" fmla="val 67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latin typeface="Times New Roman" pitchFamily="18" charset="0"/>
              </a:rPr>
              <a:t>Project files</a:t>
            </a:r>
            <a:endParaRPr lang="en-US" b="1" dirty="0">
              <a:solidFill>
                <a:schemeClr val="tx2">
                  <a:lumMod val="50000"/>
                </a:schemeClr>
              </a:solidFill>
              <a:latin typeface="Times New Roman" pitchFamily="18" charset="0"/>
            </a:endParaRP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17268" y="1"/>
            <a:ext cx="926732" cy="5100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98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3328" y="137596"/>
            <a:ext cx="839395" cy="1005404"/>
          </a:xfrm>
          <a:prstGeom prst="rect">
            <a:avLst/>
          </a:prstGeom>
        </p:spPr>
      </p:pic>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The name of the game: entrainment</a:t>
            </a:r>
            <a:endParaRPr lang="en-US" sz="3200" dirty="0">
              <a:solidFill>
                <a:schemeClr val="tx2"/>
              </a:solidFill>
            </a:endParaRPr>
          </a:p>
        </p:txBody>
      </p:sp>
      <p:sp>
        <p:nvSpPr>
          <p:cNvPr id="4" name="TextBox 3"/>
          <p:cNvSpPr txBox="1"/>
          <p:nvPr/>
        </p:nvSpPr>
        <p:spPr>
          <a:xfrm>
            <a:off x="218731" y="886837"/>
            <a:ext cx="8694420" cy="5632311"/>
          </a:xfrm>
          <a:prstGeom prst="rect">
            <a:avLst/>
          </a:prstGeom>
          <a:solidFill>
            <a:schemeClr val="accent5">
              <a:lumMod val="20000"/>
              <a:lumOff val="80000"/>
              <a:alpha val="84000"/>
            </a:schemeClr>
          </a:solidFill>
          <a:ln>
            <a:noFill/>
          </a:ln>
        </p:spPr>
        <p:txBody>
          <a:bodyPr wrap="square" rtlCol="0">
            <a:spAutoFit/>
          </a:bodyPr>
          <a:lstStyle/>
          <a:p>
            <a:r>
              <a:rPr lang="en-US" sz="2400" b="1" dirty="0" smtClean="0">
                <a:latin typeface="Times New Roman" pitchFamily="18" charset="0"/>
                <a:cs typeface="Times New Roman" pitchFamily="18" charset="0"/>
              </a:rPr>
              <a:t>	Considering that </a:t>
            </a:r>
            <a:r>
              <a:rPr lang="en-US" sz="2400" b="1" dirty="0" smtClean="0">
                <a:solidFill>
                  <a:srgbClr val="FF0000"/>
                </a:solidFill>
                <a:latin typeface="Times New Roman" pitchFamily="18" charset="0"/>
                <a:cs typeface="Times New Roman" pitchFamily="18" charset="0"/>
              </a:rPr>
              <a:t>identical</a:t>
            </a:r>
            <a:r>
              <a:rPr lang="en-US" sz="2400" b="1" dirty="0" smtClean="0">
                <a:latin typeface="Times New Roman" pitchFamily="18" charset="0"/>
                <a:cs typeface="Times New Roman" pitchFamily="18" charset="0"/>
              </a:rPr>
              <a:t> assumptions result in </a:t>
            </a:r>
            <a:r>
              <a:rPr lang="en-US" sz="2400" b="1" dirty="0" err="1" smtClean="0">
                <a:latin typeface="Times New Roman" pitchFamily="18" charset="0"/>
                <a:cs typeface="Times New Roman" pitchFamily="18" charset="0"/>
              </a:rPr>
              <a:t>Eulerian</a:t>
            </a:r>
            <a:r>
              <a:rPr lang="en-US" sz="2400" b="1" dirty="0" smtClean="0">
                <a:latin typeface="Times New Roman" pitchFamily="18" charset="0"/>
                <a:cs typeface="Times New Roman" pitchFamily="18" charset="0"/>
              </a:rPr>
              <a:t> integral flux and </a:t>
            </a:r>
            <a:r>
              <a:rPr lang="en-US" sz="2400" b="1" dirty="0" err="1" smtClean="0">
                <a:latin typeface="Times New Roman" pitchFamily="18" charset="0"/>
                <a:cs typeface="Times New Roman" pitchFamily="18" charset="0"/>
              </a:rPr>
              <a:t>Lagrangian</a:t>
            </a:r>
            <a:r>
              <a:rPr lang="en-US" sz="2400" b="1" dirty="0" smtClean="0">
                <a:latin typeface="Times New Roman" pitchFamily="18" charset="0"/>
                <a:cs typeface="Times New Roman" pitchFamily="18" charset="0"/>
              </a:rPr>
              <a:t> model </a:t>
            </a:r>
            <a:r>
              <a:rPr lang="en-US" sz="2400" b="1" dirty="0" smtClean="0">
                <a:solidFill>
                  <a:srgbClr val="FF0000"/>
                </a:solidFill>
                <a:latin typeface="Times New Roman" pitchFamily="18" charset="0"/>
                <a:cs typeface="Times New Roman" pitchFamily="18" charset="0"/>
              </a:rPr>
              <a:t>equivalence</a:t>
            </a:r>
            <a:r>
              <a:rPr lang="en-US" sz="2400" b="1" dirty="0" smtClean="0">
                <a:latin typeface="Times New Roman" pitchFamily="18" charset="0"/>
                <a:cs typeface="Times New Roman" pitchFamily="18" charset="0"/>
              </a:rPr>
              <a:t>, what sets integral models apart are the assumptions (if the underlying assumptions are different)</a:t>
            </a:r>
          </a:p>
          <a:p>
            <a:endParaRPr lang="en-US" sz="2400" b="1" dirty="0" smtClean="0">
              <a:latin typeface="Times New Roman" pitchFamily="18" charset="0"/>
              <a:cs typeface="Times New Roman" pitchFamily="18" charset="0"/>
            </a:endParaRPr>
          </a:p>
          <a:p>
            <a:pPr marL="914400" lvl="1" indent="-457200">
              <a:buAutoNum type="arabicParenBoth"/>
            </a:pPr>
            <a:r>
              <a:rPr lang="en-US" sz="2400" b="1" dirty="0" smtClean="0">
                <a:latin typeface="Times New Roman" pitchFamily="18" charset="0"/>
                <a:cs typeface="Times New Roman" pitchFamily="18" charset="0"/>
              </a:rPr>
              <a:t>entrainment hypotheses (functions)</a:t>
            </a:r>
          </a:p>
          <a:p>
            <a:pPr marL="914400" lvl="1" indent="-457200">
              <a:buAutoNum type="arabicParenBoth"/>
            </a:pPr>
            <a:r>
              <a:rPr lang="en-US" sz="2400" b="1" dirty="0" smtClean="0">
                <a:latin typeface="Times New Roman" pitchFamily="18" charset="0"/>
                <a:cs typeface="Times New Roman" pitchFamily="18" charset="0"/>
              </a:rPr>
              <a:t>numerical convergence scheme</a:t>
            </a:r>
          </a:p>
          <a:p>
            <a:pPr marL="914400" lvl="1" indent="-457200">
              <a:buAutoNum type="arabicParenBoth"/>
            </a:pPr>
            <a:r>
              <a:rPr lang="en-US" sz="2400" b="1" dirty="0" smtClean="0">
                <a:latin typeface="Times New Roman" pitchFamily="18" charset="0"/>
                <a:cs typeface="Times New Roman" pitchFamily="18" charset="0"/>
              </a:rPr>
              <a:t>ancillary capabilities like plume merging and treatment of surfaces</a:t>
            </a:r>
          </a:p>
          <a:p>
            <a:pPr marL="914400" lvl="1" indent="-457200">
              <a:buAutoNum type="arabicParenBoth"/>
            </a:pPr>
            <a:r>
              <a:rPr lang="en-US" sz="2400" b="1" dirty="0" smtClean="0">
                <a:latin typeface="Times New Roman" pitchFamily="18" charset="0"/>
                <a:cs typeface="Times New Roman" pitchFamily="18" charset="0"/>
              </a:rPr>
              <a:t>Facilities: unit conversion, time-series input, and other capabilities or constraints</a:t>
            </a:r>
          </a:p>
          <a:p>
            <a:pPr lvl="1"/>
            <a:endParaRPr lang="en-US" sz="2400" b="1" dirty="0">
              <a:latin typeface="Times New Roman" pitchFamily="18" charset="0"/>
              <a:cs typeface="Times New Roman" pitchFamily="18" charset="0"/>
            </a:endParaRPr>
          </a:p>
          <a:p>
            <a:pPr marL="0" lvl="1"/>
            <a:r>
              <a:rPr lang="en-US" sz="2400" b="1" dirty="0">
                <a:latin typeface="Times New Roman" pitchFamily="18" charset="0"/>
                <a:cs typeface="Times New Roman" pitchFamily="18" charset="0"/>
              </a:rPr>
              <a:t>G</a:t>
            </a:r>
            <a:r>
              <a:rPr lang="en-US" sz="2400" b="1" dirty="0" smtClean="0">
                <a:latin typeface="Times New Roman" pitchFamily="18" charset="0"/>
                <a:cs typeface="Times New Roman" pitchFamily="18" charset="0"/>
              </a:rPr>
              <a:t>iven the assessment satisfies the underlying assumptions used in model development (viz</a:t>
            </a:r>
            <a:r>
              <a:rPr lang="en-US" sz="2400" b="1" dirty="0">
                <a:latin typeface="Times New Roman" pitchFamily="18" charset="0"/>
                <a:cs typeface="Times New Roman" pitchFamily="18" charset="0"/>
              </a:rPr>
              <a:t>. deep water and steady state</a:t>
            </a:r>
            <a:r>
              <a:rPr lang="en-US" sz="2400" b="1" dirty="0" smtClean="0">
                <a:latin typeface="Times New Roman" pitchFamily="18" charset="0"/>
                <a:cs typeface="Times New Roman" pitchFamily="18" charset="0"/>
              </a:rPr>
              <a:t>) the </a:t>
            </a:r>
            <a:r>
              <a:rPr lang="en-US" sz="2400" b="1" dirty="0" smtClean="0">
                <a:solidFill>
                  <a:srgbClr val="FF0000"/>
                </a:solidFill>
                <a:latin typeface="Times New Roman" pitchFamily="18" charset="0"/>
                <a:cs typeface="Times New Roman" pitchFamily="18" charset="0"/>
              </a:rPr>
              <a:t>entrainment</a:t>
            </a:r>
            <a:r>
              <a:rPr lang="en-US" sz="2400" b="1" dirty="0" smtClean="0">
                <a:latin typeface="Times New Roman" pitchFamily="18" charset="0"/>
                <a:cs typeface="Times New Roman" pitchFamily="18" charset="0"/>
              </a:rPr>
              <a:t> functions deserve the greatest attention.</a:t>
            </a: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pic>
        <p:nvPicPr>
          <p:cNvPr id="6"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158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381000"/>
            <a:ext cx="8305800" cy="762000"/>
          </a:xfrm>
        </p:spPr>
        <p:txBody>
          <a:bodyPr/>
          <a:lstStyle/>
          <a:p>
            <a:r>
              <a:rPr lang="en-US" b="1" dirty="0" smtClean="0">
                <a:solidFill>
                  <a:schemeClr val="accent2"/>
                </a:solidFill>
              </a:rPr>
              <a:t>Early entrainment conception</a:t>
            </a:r>
            <a:endParaRPr lang="en-US" b="1" dirty="0"/>
          </a:p>
        </p:txBody>
      </p:sp>
      <p:pic>
        <p:nvPicPr>
          <p:cNvPr id="4101" name="Picture 5" descr="C:\mixzone course\Lagrange\lagaspforced.jpg"/>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62000" y="1219200"/>
            <a:ext cx="7696200" cy="28384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Subtitle 2"/>
          <p:cNvSpPr txBox="1">
            <a:spLocks/>
          </p:cNvSpPr>
          <p:nvPr/>
        </p:nvSpPr>
        <p:spPr>
          <a:xfrm>
            <a:off x="1752600" y="3626844"/>
            <a:ext cx="5410200" cy="424953"/>
          </a:xfrm>
          <a:prstGeom prst="rect">
            <a:avLst/>
          </a:prstGeom>
          <a:solidFill>
            <a:srgbClr val="FFFF00">
              <a:alpha val="43000"/>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solidFill>
                  <a:schemeClr val="tx2">
                    <a:lumMod val="50000"/>
                  </a:schemeClr>
                </a:solidFill>
              </a:rPr>
              <a:t>historical context</a:t>
            </a:r>
            <a:endParaRPr lang="en-US" sz="2400" dirty="0">
              <a:solidFill>
                <a:schemeClr val="tx2">
                  <a:lumMod val="50000"/>
                </a:schemeClr>
              </a:solidFill>
            </a:endParaRPr>
          </a:p>
        </p:txBody>
      </p:sp>
      <p:sp>
        <p:nvSpPr>
          <p:cNvPr id="2" name="Footer Placeholder 1"/>
          <p:cNvSpPr>
            <a:spLocks noGrp="1"/>
          </p:cNvSpPr>
          <p:nvPr>
            <p:ph type="ftr" sz="quarter" idx="11"/>
          </p:nvPr>
        </p:nvSpPr>
        <p:spPr/>
        <p:txBody>
          <a:bodyPr/>
          <a:lstStyle/>
          <a:p>
            <a:r>
              <a:rPr lang="nl-NL" dirty="0" smtClean="0"/>
              <a:t>EPA Modeling Webinar 22-24 Jan 2013</a:t>
            </a:r>
            <a:endParaRPr lang="en-US" dirty="0"/>
          </a:p>
        </p:txBody>
      </p:sp>
      <p:sp>
        <p:nvSpPr>
          <p:cNvPr id="4" name="TextBox 3"/>
          <p:cNvSpPr txBox="1"/>
          <p:nvPr/>
        </p:nvSpPr>
        <p:spPr>
          <a:xfrm>
            <a:off x="381000" y="4191000"/>
            <a:ext cx="8382000" cy="2585323"/>
          </a:xfrm>
          <a:prstGeom prst="rect">
            <a:avLst/>
          </a:prstGeom>
          <a:noFill/>
        </p:spPr>
        <p:txBody>
          <a:bodyPr wrap="square" rtlCol="0">
            <a:spAutoFit/>
          </a:bodyPr>
          <a:lstStyle/>
          <a:p>
            <a:r>
              <a:rPr lang="en-US" sz="2400" b="1" dirty="0"/>
              <a:t>a) </a:t>
            </a:r>
            <a:r>
              <a:rPr lang="en-US" sz="2400" b="1" dirty="0">
                <a:solidFill>
                  <a:srgbClr val="FF0000"/>
                </a:solidFill>
              </a:rPr>
              <a:t>forced entrainment </a:t>
            </a:r>
            <a:r>
              <a:rPr lang="en-US" sz="2400" b="1" dirty="0"/>
              <a:t>due to </a:t>
            </a:r>
            <a:r>
              <a:rPr lang="en-US" sz="2400" b="1" dirty="0" smtClean="0"/>
              <a:t>current (more next 3 slides)</a:t>
            </a:r>
            <a:endParaRPr lang="en-US" sz="2400" b="1" dirty="0"/>
          </a:p>
          <a:p>
            <a:r>
              <a:rPr lang="en-US" sz="2400" b="1" dirty="0"/>
              <a:t>b</a:t>
            </a:r>
            <a:r>
              <a:rPr lang="en-US" sz="2400" b="1" dirty="0">
                <a:solidFill>
                  <a:srgbClr val="FF0000"/>
                </a:solidFill>
              </a:rPr>
              <a:t>) aspiration entrainment </a:t>
            </a:r>
            <a:r>
              <a:rPr lang="en-US" sz="2400" b="1" dirty="0"/>
              <a:t>due to </a:t>
            </a:r>
            <a:r>
              <a:rPr lang="en-US" sz="2400" b="1" dirty="0" smtClean="0"/>
              <a:t>suction: </a:t>
            </a:r>
            <a:r>
              <a:rPr lang="en-US" sz="2400" b="1" dirty="0"/>
              <a:t>t</a:t>
            </a:r>
            <a:r>
              <a:rPr lang="en-US" sz="2400" b="1" dirty="0" smtClean="0"/>
              <a:t>his mechanism is due to the Bernoulli effect; the inflow velocity is proportional to the surface area of the element and the velocity shear between the average plume element velocity and the ambient velocity; it is governed by an </a:t>
            </a:r>
            <a:r>
              <a:rPr lang="en-US" sz="2400" b="1" dirty="0" smtClean="0">
                <a:solidFill>
                  <a:srgbClr val="FF0000"/>
                </a:solidFill>
              </a:rPr>
              <a:t>adjustable aspiration entrainment coefficient</a:t>
            </a:r>
            <a:endParaRPr lang="en-US" sz="2400" b="1" dirty="0">
              <a:solidFill>
                <a:srgbClr val="FF0000"/>
              </a:solidFill>
            </a:endParaRP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6426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381000"/>
            <a:ext cx="8305800" cy="762000"/>
          </a:xfrm>
        </p:spPr>
        <p:txBody>
          <a:bodyPr/>
          <a:lstStyle/>
          <a:p>
            <a:r>
              <a:rPr lang="en-US" b="1" dirty="0" smtClean="0">
                <a:solidFill>
                  <a:schemeClr val="accent2"/>
                </a:solidFill>
              </a:rPr>
              <a:t>Projected Area Entrainment (PAE)</a:t>
            </a:r>
            <a:endParaRPr lang="en-US" b="1" dirty="0"/>
          </a:p>
        </p:txBody>
      </p:sp>
      <p:sp>
        <p:nvSpPr>
          <p:cNvPr id="2" name="Footer Placeholder 1"/>
          <p:cNvSpPr>
            <a:spLocks noGrp="1"/>
          </p:cNvSpPr>
          <p:nvPr>
            <p:ph type="ftr" sz="quarter" idx="11"/>
          </p:nvPr>
        </p:nvSpPr>
        <p:spPr/>
        <p:txBody>
          <a:bodyPr/>
          <a:lstStyle/>
          <a:p>
            <a:r>
              <a:rPr lang="nl-NL" smtClean="0"/>
              <a:t>EPA Modeling Webinar 22-24 Jan 2013</a:t>
            </a:r>
            <a:endParaRPr lang="en-US"/>
          </a:p>
        </p:txBody>
      </p:sp>
      <p:sp>
        <p:nvSpPr>
          <p:cNvPr id="8" name="Text Box 5"/>
          <p:cNvSpPr txBox="1">
            <a:spLocks noChangeArrowheads="1"/>
          </p:cNvSpPr>
          <p:nvPr/>
        </p:nvSpPr>
        <p:spPr bwMode="auto">
          <a:xfrm>
            <a:off x="285749" y="6019800"/>
            <a:ext cx="8229601" cy="67710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r>
              <a:rPr lang="en-US" sz="2000" b="1" dirty="0" smtClean="0">
                <a:solidFill>
                  <a:srgbClr val="FF0000"/>
                </a:solidFill>
              </a:rPr>
              <a:t>The </a:t>
            </a:r>
            <a:r>
              <a:rPr lang="en-US" sz="2000" b="1" dirty="0">
                <a:solidFill>
                  <a:srgbClr val="FF0000"/>
                </a:solidFill>
              </a:rPr>
              <a:t>PAE hypothesis appears to </a:t>
            </a:r>
            <a:r>
              <a:rPr lang="en-US" sz="2000" b="1" dirty="0" smtClean="0">
                <a:solidFill>
                  <a:srgbClr val="FF0000"/>
                </a:solidFill>
              </a:rPr>
              <a:t>require no </a:t>
            </a:r>
            <a:r>
              <a:rPr lang="en-US" sz="2000" b="1" dirty="0">
                <a:solidFill>
                  <a:srgbClr val="FF0000"/>
                </a:solidFill>
              </a:rPr>
              <a:t>adjustment; the coefficient is 1.0.</a:t>
            </a:r>
          </a:p>
          <a:p>
            <a:endParaRPr lang="en-US" b="1" dirty="0">
              <a:solidFill>
                <a:srgbClr val="FF0000"/>
              </a:solidFill>
            </a:endParaRPr>
          </a:p>
        </p:txBody>
      </p:sp>
      <p:grpSp>
        <p:nvGrpSpPr>
          <p:cNvPr id="11" name="Group 10"/>
          <p:cNvGrpSpPr/>
          <p:nvPr/>
        </p:nvGrpSpPr>
        <p:grpSpPr>
          <a:xfrm>
            <a:off x="-152400" y="1272540"/>
            <a:ext cx="6477000" cy="3009900"/>
            <a:chOff x="1371600" y="914400"/>
            <a:chExt cx="6477000" cy="3009900"/>
          </a:xfrm>
        </p:grpSpPr>
        <p:pic>
          <p:nvPicPr>
            <p:cNvPr id="12" name="Picture 5" descr="C:\mixzone course\Lagrange\bfri18lagelmnt.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929640"/>
              <a:ext cx="2638425" cy="2971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6" descr="C:\mixzone course\Lagrange\bfri21pae.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914400"/>
              <a:ext cx="4114800" cy="30099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14" name="Text Box 5"/>
          <p:cNvSpPr txBox="1">
            <a:spLocks noChangeArrowheads="1"/>
          </p:cNvSpPr>
          <p:nvPr/>
        </p:nvSpPr>
        <p:spPr bwMode="auto">
          <a:xfrm>
            <a:off x="5219700" y="1272540"/>
            <a:ext cx="3924300" cy="132343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lgn="ctr"/>
            <a:r>
              <a:rPr lang="en-US" sz="2000" b="1" dirty="0" smtClean="0"/>
              <a:t>Perspective and three orthogonal views of the plume element as conceived in UM3</a:t>
            </a:r>
          </a:p>
          <a:p>
            <a:pPr algn="ctr"/>
            <a:r>
              <a:rPr lang="en-US" sz="2000" b="1" dirty="0"/>
              <a:t>(in a. </a:t>
            </a:r>
            <a:r>
              <a:rPr lang="en-US" sz="2000" b="1" dirty="0" smtClean="0"/>
              <a:t>it’s the </a:t>
            </a:r>
            <a:r>
              <a:rPr lang="en-US" sz="2000" b="1" dirty="0"/>
              <a:t>area of the ring)</a:t>
            </a:r>
          </a:p>
        </p:txBody>
      </p:sp>
      <p:sp>
        <p:nvSpPr>
          <p:cNvPr id="15" name="Text Box 5"/>
          <p:cNvSpPr txBox="1">
            <a:spLocks noChangeArrowheads="1"/>
          </p:cNvSpPr>
          <p:nvPr/>
        </p:nvSpPr>
        <p:spPr bwMode="auto">
          <a:xfrm>
            <a:off x="285749" y="4282440"/>
            <a:ext cx="8572500" cy="206210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r>
              <a:rPr lang="en-US" sz="2000" b="1" dirty="0" smtClean="0"/>
              <a:t>The PAE hypothesis postulates forced entrainment =</a:t>
            </a:r>
          </a:p>
          <a:p>
            <a:pPr>
              <a:lnSpc>
                <a:spcPts val="1200"/>
              </a:lnSpc>
            </a:pPr>
            <a:endParaRPr lang="en-US" sz="2000" b="1" dirty="0" smtClean="0"/>
          </a:p>
          <a:p>
            <a:pPr algn="ctr"/>
            <a:r>
              <a:rPr lang="en-US" sz="2000" b="1" dirty="0" smtClean="0"/>
              <a:t>(ambient density)*( current)*(total area projected to the </a:t>
            </a:r>
            <a:r>
              <a:rPr lang="en-US" sz="2000" b="1" dirty="0"/>
              <a:t>current)</a:t>
            </a:r>
          </a:p>
          <a:p>
            <a:pPr>
              <a:lnSpc>
                <a:spcPts val="1200"/>
              </a:lnSpc>
            </a:pPr>
            <a:endParaRPr lang="en-US" sz="2000" b="1" dirty="0"/>
          </a:p>
          <a:p>
            <a:r>
              <a:rPr lang="en-US" sz="2000" b="1" dirty="0" smtClean="0"/>
              <a:t>Total projected area of the plume element  (3D conception) = </a:t>
            </a:r>
            <a:endParaRPr lang="en-US" sz="2000" b="1" dirty="0"/>
          </a:p>
          <a:p>
            <a:pPr>
              <a:lnSpc>
                <a:spcPts val="1200"/>
              </a:lnSpc>
            </a:pPr>
            <a:endParaRPr lang="en-US" sz="2000" b="1" dirty="0"/>
          </a:p>
          <a:p>
            <a:pPr algn="ctr"/>
            <a:r>
              <a:rPr lang="en-US" sz="2000" b="1" dirty="0" smtClean="0"/>
              <a:t>(a</a:t>
            </a:r>
            <a:r>
              <a:rPr lang="en-US" sz="2000" b="1" dirty="0"/>
              <a:t>) </a:t>
            </a:r>
            <a:r>
              <a:rPr lang="en-US" sz="2000" b="1" dirty="0" smtClean="0"/>
              <a:t>growth + (b</a:t>
            </a:r>
            <a:r>
              <a:rPr lang="en-US" sz="2000" b="1" dirty="0"/>
              <a:t>) </a:t>
            </a:r>
            <a:r>
              <a:rPr lang="en-US" sz="2000" b="1" dirty="0" smtClean="0"/>
              <a:t>cross-flow</a:t>
            </a:r>
            <a:r>
              <a:rPr lang="en-US" sz="2000" b="1" dirty="0"/>
              <a:t> </a:t>
            </a:r>
            <a:r>
              <a:rPr lang="en-US" sz="2000" b="1" dirty="0" smtClean="0"/>
              <a:t>+ </a:t>
            </a:r>
            <a:r>
              <a:rPr lang="en-US" sz="2000" b="1" dirty="0"/>
              <a:t>(c) cylinder and </a:t>
            </a:r>
            <a:r>
              <a:rPr lang="en-US" sz="2000" b="1" dirty="0" smtClean="0"/>
              <a:t>curvature</a:t>
            </a:r>
            <a:endParaRPr lang="en-US" sz="2000" b="1" dirty="0">
              <a:solidFill>
                <a:srgbClr val="FF0000"/>
              </a:solidFill>
            </a:endParaRPr>
          </a:p>
          <a:p>
            <a:endParaRPr lang="en-US" b="1" dirty="0">
              <a:solidFill>
                <a:srgbClr val="FF0000"/>
              </a:solidFill>
            </a:endParaRPr>
          </a:p>
        </p:txBody>
      </p:sp>
      <p:pic>
        <p:nvPicPr>
          <p:cNvPr id="16" name="Picture 3"/>
          <p:cNvPicPr>
            <a:picLocks noChangeAspect="1" noChangeArrowheads="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3" name="Group 2"/>
          <p:cNvGrpSpPr/>
          <p:nvPr/>
        </p:nvGrpSpPr>
        <p:grpSpPr>
          <a:xfrm>
            <a:off x="0" y="1968161"/>
            <a:ext cx="1147762" cy="2051389"/>
            <a:chOff x="0" y="1968161"/>
            <a:chExt cx="1147762" cy="2051389"/>
          </a:xfrm>
        </p:grpSpPr>
        <p:pic>
          <p:nvPicPr>
            <p:cNvPr id="17"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5737" y="1968161"/>
              <a:ext cx="962025" cy="6381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3429000"/>
              <a:ext cx="876300" cy="590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721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smtClean="0">
                <a:solidFill>
                  <a:schemeClr val="tx2"/>
                </a:solidFill>
              </a:rPr>
              <a:t>Follow science for the answer--yes, but…</a:t>
            </a:r>
            <a:endParaRPr lang="en-US" sz="3200" dirty="0">
              <a:solidFill>
                <a:schemeClr val="tx2"/>
              </a:solidFill>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sp>
        <p:nvSpPr>
          <p:cNvPr id="4" name="TextBox 3"/>
          <p:cNvSpPr txBox="1"/>
          <p:nvPr/>
        </p:nvSpPr>
        <p:spPr>
          <a:xfrm>
            <a:off x="304800" y="810042"/>
            <a:ext cx="8652699" cy="6063198"/>
          </a:xfrm>
          <a:prstGeom prst="rect">
            <a:avLst/>
          </a:prstGeom>
          <a:solidFill>
            <a:schemeClr val="bg1">
              <a:alpha val="0"/>
            </a:schemeClr>
          </a:solidFill>
        </p:spPr>
        <p:txBody>
          <a:bodyPr wrap="square" rtlCol="0">
            <a:spAutoFit/>
          </a:bodyPr>
          <a:lstStyle/>
          <a:p>
            <a:pPr marL="0" lvl="1"/>
            <a:r>
              <a:rPr lang="en-US" sz="2600" b="1" dirty="0" smtClean="0">
                <a:solidFill>
                  <a:schemeClr val="tx2">
                    <a:lumMod val="50000"/>
                  </a:schemeClr>
                </a:solidFill>
                <a:latin typeface="Times New Roman" pitchFamily="18" charset="0"/>
                <a:cs typeface="Times New Roman" pitchFamily="18" charset="0"/>
              </a:rPr>
              <a:t>Before recognizing the significance of steady state (aka </a:t>
            </a:r>
            <a:r>
              <a:rPr lang="en-US" sz="2600" b="1" dirty="0" err="1" smtClean="0">
                <a:solidFill>
                  <a:schemeClr val="tx2">
                    <a:lumMod val="50000"/>
                  </a:schemeClr>
                </a:solidFill>
                <a:latin typeface="Times New Roman" pitchFamily="18" charset="0"/>
                <a:cs typeface="Times New Roman" pitchFamily="18" charset="0"/>
              </a:rPr>
              <a:t>jse</a:t>
            </a:r>
            <a:r>
              <a:rPr lang="en-US" sz="2600" b="1" dirty="0" smtClean="0">
                <a:solidFill>
                  <a:schemeClr val="tx2">
                    <a:lumMod val="50000"/>
                  </a:schemeClr>
                </a:solidFill>
                <a:latin typeface="Times New Roman" pitchFamily="18" charset="0"/>
                <a:cs typeface="Times New Roman" pitchFamily="18" charset="0"/>
                <a:sym typeface="Wingdings" pitchFamily="2" charset="2"/>
              </a:rPr>
              <a:t>)</a:t>
            </a:r>
            <a:endParaRPr lang="en-US" sz="2600" b="1" dirty="0" smtClean="0">
              <a:solidFill>
                <a:schemeClr val="tx2">
                  <a:lumMod val="50000"/>
                </a:schemeClr>
              </a:solidFill>
              <a:latin typeface="Times New Roman" pitchFamily="18" charset="0"/>
              <a:cs typeface="Times New Roman" pitchFamily="18" charset="0"/>
            </a:endParaRPr>
          </a:p>
          <a:p>
            <a:pPr marL="0" lvl="1"/>
            <a:endParaRPr lang="en-US" sz="2600" b="1" dirty="0">
              <a:solidFill>
                <a:srgbClr val="FF0000"/>
              </a:solidFill>
              <a:latin typeface="Times New Roman" pitchFamily="18" charset="0"/>
              <a:cs typeface="Times New Roman" pitchFamily="18" charset="0"/>
            </a:endParaRPr>
          </a:p>
          <a:p>
            <a:pPr marL="0" lvl="1" algn="ctr"/>
            <a:r>
              <a:rPr lang="en-US" sz="2600" b="1" dirty="0" smtClean="0">
                <a:solidFill>
                  <a:schemeClr val="tx2">
                    <a:lumMod val="50000"/>
                  </a:schemeClr>
                </a:solidFill>
                <a:latin typeface="Times New Roman" pitchFamily="18" charset="0"/>
                <a:cs typeface="Times New Roman" pitchFamily="18" charset="0"/>
              </a:rPr>
              <a:t>Developing the </a:t>
            </a:r>
            <a:r>
              <a:rPr lang="en-US" sz="2600" b="1" dirty="0" err="1" smtClean="0">
                <a:solidFill>
                  <a:schemeClr val="tx2">
                    <a:lumMod val="50000"/>
                  </a:schemeClr>
                </a:solidFill>
                <a:latin typeface="Times New Roman" pitchFamily="18" charset="0"/>
                <a:cs typeface="Times New Roman" pitchFamily="18" charset="0"/>
              </a:rPr>
              <a:t>Lagrangian</a:t>
            </a:r>
            <a:r>
              <a:rPr lang="en-US" sz="2600" b="1" dirty="0" smtClean="0">
                <a:solidFill>
                  <a:schemeClr val="tx2">
                    <a:lumMod val="50000"/>
                  </a:schemeClr>
                </a:solidFill>
                <a:latin typeface="Times New Roman" pitchFamily="18" charset="0"/>
                <a:cs typeface="Times New Roman" pitchFamily="18" charset="0"/>
              </a:rPr>
              <a:t> “pre-UM3” from scratch took about a year.</a:t>
            </a:r>
            <a:r>
              <a:rPr lang="en-US" sz="2600" b="1" dirty="0">
                <a:solidFill>
                  <a:srgbClr val="FF0000"/>
                </a:solidFill>
                <a:latin typeface="Times New Roman" pitchFamily="18" charset="0"/>
                <a:cs typeface="Times New Roman" pitchFamily="18" charset="0"/>
              </a:rPr>
              <a:t> </a:t>
            </a:r>
            <a:endParaRPr lang="en-US" sz="2600" b="1" dirty="0" smtClean="0">
              <a:solidFill>
                <a:srgbClr val="FF0000"/>
              </a:solidFill>
              <a:latin typeface="Times New Roman" pitchFamily="18" charset="0"/>
              <a:cs typeface="Times New Roman" pitchFamily="18" charset="0"/>
            </a:endParaRPr>
          </a:p>
          <a:p>
            <a:pPr marL="0" lvl="1" algn="ctr"/>
            <a:endParaRPr lang="en-US" sz="2600" b="1" dirty="0" smtClean="0">
              <a:solidFill>
                <a:srgbClr val="FF0000"/>
              </a:solidFill>
              <a:latin typeface="Times New Roman" pitchFamily="18" charset="0"/>
              <a:cs typeface="Times New Roman" pitchFamily="18" charset="0"/>
            </a:endParaRPr>
          </a:p>
          <a:p>
            <a:pPr marL="0" lvl="1" algn="ctr"/>
            <a:r>
              <a:rPr lang="en-US" sz="2600" b="1" dirty="0" smtClean="0">
                <a:solidFill>
                  <a:schemeClr val="tx2">
                    <a:lumMod val="50000"/>
                  </a:schemeClr>
                </a:solidFill>
                <a:latin typeface="Times New Roman" pitchFamily="18" charset="0"/>
                <a:cs typeface="Times New Roman" pitchFamily="18" charset="0"/>
              </a:rPr>
              <a:t>?About </a:t>
            </a:r>
            <a:r>
              <a:rPr lang="en-US" sz="2600" b="1" dirty="0">
                <a:solidFill>
                  <a:schemeClr val="tx2">
                    <a:lumMod val="50000"/>
                  </a:schemeClr>
                </a:solidFill>
                <a:latin typeface="Times New Roman" pitchFamily="18" charset="0"/>
                <a:cs typeface="Times New Roman" pitchFamily="18" charset="0"/>
              </a:rPr>
              <a:t>how many entrainment assumptions/hypotheses did W&amp;F try in the effort to obtain good fit to Fan’s data?</a:t>
            </a:r>
          </a:p>
          <a:p>
            <a:pPr marL="0" lvl="1" algn="ctr"/>
            <a:r>
              <a:rPr lang="en-US" sz="2600" b="1" dirty="0">
                <a:solidFill>
                  <a:srgbClr val="FF0000"/>
                </a:solidFill>
                <a:latin typeface="Times New Roman" pitchFamily="18" charset="0"/>
                <a:cs typeface="Times New Roman" pitchFamily="18" charset="0"/>
              </a:rPr>
              <a:t>1, 2, 5, 10, 20, 50?</a:t>
            </a:r>
          </a:p>
          <a:p>
            <a:pPr marL="0" lvl="1"/>
            <a:endParaRPr lang="en-US" sz="2600" b="1" dirty="0" smtClean="0">
              <a:solidFill>
                <a:schemeClr val="tx2">
                  <a:lumMod val="50000"/>
                </a:schemeClr>
              </a:solidFill>
              <a:latin typeface="Times New Roman" pitchFamily="18" charset="0"/>
              <a:cs typeface="Times New Roman" pitchFamily="18" charset="0"/>
            </a:endParaRPr>
          </a:p>
          <a:p>
            <a:pPr marL="0" lvl="1" algn="ctr"/>
            <a:r>
              <a:rPr lang="en-US" sz="2600" b="1" dirty="0" smtClean="0">
                <a:solidFill>
                  <a:schemeClr val="tx2">
                    <a:lumMod val="50000"/>
                  </a:schemeClr>
                </a:solidFill>
                <a:latin typeface="Times New Roman" pitchFamily="18" charset="0"/>
                <a:cs typeface="Times New Roman" pitchFamily="18" charset="0"/>
              </a:rPr>
              <a:t>?After adding the “free” equation for plume element length, how many revisions before formulating the forced entrainment equation as a function of </a:t>
            </a:r>
            <a:r>
              <a:rPr lang="en-US" sz="2600" b="1" i="1" dirty="0" smtClean="0">
                <a:solidFill>
                  <a:schemeClr val="tx2">
                    <a:lumMod val="50000"/>
                  </a:schemeClr>
                </a:solidFill>
                <a:latin typeface="Times New Roman" pitchFamily="18" charset="0"/>
                <a:cs typeface="Times New Roman" pitchFamily="18" charset="0"/>
              </a:rPr>
              <a:t>r, h,</a:t>
            </a:r>
            <a:r>
              <a:rPr lang="en-US" sz="2600" b="1" dirty="0" smtClean="0">
                <a:solidFill>
                  <a:schemeClr val="tx2">
                    <a:lumMod val="50000"/>
                  </a:schemeClr>
                </a:solidFill>
                <a:latin typeface="Times New Roman" pitchFamily="18" charset="0"/>
                <a:cs typeface="Times New Roman" pitchFamily="18" charset="0"/>
              </a:rPr>
              <a:t> and </a:t>
            </a:r>
            <a:r>
              <a:rPr lang="el-GR" sz="2600" b="1" i="1" dirty="0" smtClean="0">
                <a:solidFill>
                  <a:schemeClr val="tx2">
                    <a:lumMod val="50000"/>
                  </a:schemeClr>
                </a:solidFill>
                <a:latin typeface="Times New Roman" pitchFamily="18" charset="0"/>
                <a:cs typeface="Times New Roman" pitchFamily="18" charset="0"/>
              </a:rPr>
              <a:t>θ</a:t>
            </a:r>
            <a:r>
              <a:rPr lang="en-US" sz="2600" b="1" dirty="0" smtClean="0">
                <a:solidFill>
                  <a:schemeClr val="tx2">
                    <a:lumMod val="50000"/>
                  </a:schemeClr>
                </a:solidFill>
                <a:latin typeface="Times New Roman" pitchFamily="18" charset="0"/>
                <a:cs typeface="Times New Roman" pitchFamily="18" charset="0"/>
              </a:rPr>
              <a:t>?</a:t>
            </a:r>
            <a:endParaRPr lang="en-US" sz="2600" b="1" dirty="0" smtClean="0">
              <a:solidFill>
                <a:srgbClr val="FF0000"/>
              </a:solidFill>
              <a:latin typeface="Times New Roman" pitchFamily="18" charset="0"/>
              <a:cs typeface="Times New Roman" pitchFamily="18" charset="0"/>
            </a:endParaRPr>
          </a:p>
          <a:p>
            <a:pPr marL="0" lvl="1" algn="ctr"/>
            <a:r>
              <a:rPr lang="en-US" sz="2600" b="1" dirty="0" smtClean="0">
                <a:solidFill>
                  <a:srgbClr val="FF0000"/>
                </a:solidFill>
                <a:latin typeface="Times New Roman" pitchFamily="18" charset="0"/>
                <a:cs typeface="Times New Roman" pitchFamily="18" charset="0"/>
              </a:rPr>
              <a:t>1</a:t>
            </a:r>
            <a:r>
              <a:rPr lang="en-US" sz="2600" b="1" dirty="0">
                <a:solidFill>
                  <a:srgbClr val="FF0000"/>
                </a:solidFill>
                <a:latin typeface="Times New Roman" pitchFamily="18" charset="0"/>
                <a:cs typeface="Times New Roman" pitchFamily="18" charset="0"/>
              </a:rPr>
              <a:t>, 2, 5, 10?</a:t>
            </a:r>
          </a:p>
          <a:p>
            <a:pPr marL="0" lvl="1" algn="ctr"/>
            <a:endParaRPr lang="en-US" sz="2600" b="1" dirty="0" smtClean="0">
              <a:solidFill>
                <a:schemeClr val="tx2">
                  <a:lumMod val="50000"/>
                </a:schemeClr>
              </a:solidFill>
              <a:latin typeface="Times New Roman" pitchFamily="18" charset="0"/>
              <a:cs typeface="Times New Roman" pitchFamily="18" charset="0"/>
            </a:endParaRPr>
          </a:p>
          <a:p>
            <a:pPr marL="0" lvl="1"/>
            <a:endParaRPr lang="en-US" sz="2400" b="1"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601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9 Oct 07</a:t>
            </a:r>
          </a:p>
        </p:txBody>
      </p:sp>
      <p:sp>
        <p:nvSpPr>
          <p:cNvPr id="9" name="Slide Number Placeholder 5"/>
          <p:cNvSpPr>
            <a:spLocks noGrp="1"/>
          </p:cNvSpPr>
          <p:nvPr>
            <p:ph type="sldNum" sz="quarter" idx="12"/>
          </p:nvPr>
        </p:nvSpPr>
        <p:spPr/>
        <p:txBody>
          <a:bodyPr/>
          <a:lstStyle/>
          <a:p>
            <a:fld id="{AFF39E0B-0F4E-4A6F-8B4F-0EB1D02C7BE9}" type="slidenum">
              <a:rPr lang="en-US"/>
              <a:pPr/>
              <a:t>44</a:t>
            </a:fld>
            <a:endParaRPr lang="en-US"/>
          </a:p>
        </p:txBody>
      </p:sp>
      <p:sp>
        <p:nvSpPr>
          <p:cNvPr id="233474" name="Rectangle 2"/>
          <p:cNvSpPr>
            <a:spLocks noGrp="1" noChangeArrowheads="1"/>
          </p:cNvSpPr>
          <p:nvPr>
            <p:ph type="title"/>
          </p:nvPr>
        </p:nvSpPr>
        <p:spPr>
          <a:xfrm>
            <a:off x="381000" y="381000"/>
            <a:ext cx="8305800" cy="762000"/>
          </a:xfrm>
        </p:spPr>
        <p:txBody>
          <a:bodyPr>
            <a:normAutofit fontScale="90000"/>
          </a:bodyPr>
          <a:lstStyle/>
          <a:p>
            <a:r>
              <a:rPr lang="en-US" sz="4000" b="1" dirty="0" smtClean="0">
                <a:solidFill>
                  <a:srgbClr val="000099"/>
                </a:solidFill>
                <a:latin typeface="Arial" charset="0"/>
              </a:rPr>
              <a:t>Dream model element &amp; entrainment</a:t>
            </a:r>
            <a:endParaRPr lang="en-US" sz="4000" b="1" dirty="0">
              <a:solidFill>
                <a:srgbClr val="000099"/>
              </a:solidFill>
              <a:latin typeface="Arial" charset="0"/>
            </a:endParaRPr>
          </a:p>
        </p:txBody>
      </p:sp>
      <p:sp>
        <p:nvSpPr>
          <p:cNvPr id="233475" name="Rectangle 3"/>
          <p:cNvSpPr>
            <a:spLocks noGrp="1" noChangeArrowheads="1"/>
          </p:cNvSpPr>
          <p:nvPr>
            <p:ph type="body" idx="1"/>
          </p:nvPr>
        </p:nvSpPr>
        <p:spPr>
          <a:xfrm>
            <a:off x="533400" y="4495800"/>
            <a:ext cx="8001000" cy="1676400"/>
          </a:xfrm>
        </p:spPr>
        <p:txBody>
          <a:bodyPr/>
          <a:lstStyle/>
          <a:p>
            <a:r>
              <a:rPr lang="en-US" sz="2800"/>
              <a:t>Wedge shape and overlap (left)</a:t>
            </a:r>
          </a:p>
          <a:p>
            <a:r>
              <a:rPr lang="en-US" sz="2800"/>
              <a:t>The concept of all approaching ambient fluid being captured by the plume element (middle and right)</a:t>
            </a:r>
            <a:endParaRPr lang="en-US">
              <a:solidFill>
                <a:srgbClr val="FF3300"/>
              </a:solidFill>
            </a:endParaRPr>
          </a:p>
        </p:txBody>
      </p:sp>
      <p:pic>
        <p:nvPicPr>
          <p:cNvPr id="233476" name="Picture 4" descr="lagelemnt"/>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1066800"/>
            <a:ext cx="2379663" cy="3352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3477" name="Picture 5" descr="lagpae"/>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1066800"/>
            <a:ext cx="2482850" cy="3352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3478" name="Picture 6" descr="lagpaeside"/>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1066800"/>
            <a:ext cx="2598738" cy="3352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26297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975166"/>
          </a:xfrm>
        </p:spPr>
        <p:txBody>
          <a:bodyPr>
            <a:normAutofit/>
          </a:bodyPr>
          <a:lstStyle/>
          <a:p>
            <a:r>
              <a:rPr lang="en-US" sz="3200" b="1" dirty="0">
                <a:solidFill>
                  <a:schemeClr val="tx2"/>
                </a:solidFill>
              </a:rPr>
              <a:t>M</a:t>
            </a:r>
            <a:r>
              <a:rPr lang="en-US" sz="3200" b="1" dirty="0" smtClean="0">
                <a:solidFill>
                  <a:schemeClr val="tx2"/>
                </a:solidFill>
              </a:rPr>
              <a:t>odel convergence scheme discontinuity</a:t>
            </a:r>
            <a:endParaRPr lang="en-US" sz="3200" dirty="0">
              <a:solidFill>
                <a:schemeClr val="tx2"/>
              </a:solidFill>
            </a:endParaRPr>
          </a:p>
        </p:txBody>
      </p:sp>
      <p:sp>
        <p:nvSpPr>
          <p:cNvPr id="8" name="Footer Placeholder 7"/>
          <p:cNvSpPr>
            <a:spLocks noGrp="1"/>
          </p:cNvSpPr>
          <p:nvPr>
            <p:ph type="ftr" sz="quarter" idx="11"/>
          </p:nvPr>
        </p:nvSpPr>
        <p:spPr/>
        <p:txBody>
          <a:bodyPr/>
          <a:lstStyle/>
          <a:p>
            <a:r>
              <a:rPr lang="nl-NL" dirty="0" smtClean="0"/>
              <a:t>EPA Modeling Webinar 22-24 Jan 2013</a:t>
            </a:r>
            <a:endParaRPr lang="en-US" dirty="0"/>
          </a:p>
        </p:txBody>
      </p:sp>
      <p:sp>
        <p:nvSpPr>
          <p:cNvPr id="5" name="TextBox 4"/>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grpSp>
        <p:nvGrpSpPr>
          <p:cNvPr id="4" name="Group 3"/>
          <p:cNvGrpSpPr/>
          <p:nvPr/>
        </p:nvGrpSpPr>
        <p:grpSpPr>
          <a:xfrm>
            <a:off x="4343400" y="998220"/>
            <a:ext cx="4876800" cy="4800600"/>
            <a:chOff x="4343400" y="998220"/>
            <a:chExt cx="4876800" cy="4800600"/>
          </a:xfrm>
        </p:grpSpPr>
        <p:pic>
          <p:nvPicPr>
            <p:cNvPr id="10" name="Picture 9"/>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343400" y="998220"/>
              <a:ext cx="4648200" cy="4800600"/>
            </a:xfrm>
            <a:prstGeom prst="rect">
              <a:avLst/>
            </a:prstGeom>
            <a:noFill/>
            <a:ln>
              <a:noFill/>
            </a:ln>
          </p:spPr>
        </p:pic>
        <p:sp>
          <p:nvSpPr>
            <p:cNvPr id="13" name="TextBox 12"/>
            <p:cNvSpPr txBox="1"/>
            <p:nvPr/>
          </p:nvSpPr>
          <p:spPr>
            <a:xfrm>
              <a:off x="4876800" y="1269141"/>
              <a:ext cx="2502824" cy="400110"/>
            </a:xfrm>
            <a:prstGeom prst="rect">
              <a:avLst/>
            </a:prstGeom>
            <a:noFill/>
          </p:spPr>
          <p:txBody>
            <a:bodyPr wrap="square" rtlCol="0">
              <a:spAutoFit/>
            </a:bodyPr>
            <a:lstStyle/>
            <a:p>
              <a:pPr algn="ctr"/>
              <a:r>
                <a:rPr lang="en-US" sz="2000" b="1" dirty="0" smtClean="0"/>
                <a:t>2.5” ports</a:t>
              </a:r>
              <a:endParaRPr lang="en-US" sz="2000" b="1" dirty="0"/>
            </a:p>
          </p:txBody>
        </p:sp>
        <p:sp>
          <p:nvSpPr>
            <p:cNvPr id="14" name="TextBox 13"/>
            <p:cNvSpPr txBox="1"/>
            <p:nvPr/>
          </p:nvSpPr>
          <p:spPr>
            <a:xfrm>
              <a:off x="6717376" y="2572833"/>
              <a:ext cx="2502824" cy="400110"/>
            </a:xfrm>
            <a:prstGeom prst="rect">
              <a:avLst/>
            </a:prstGeom>
            <a:noFill/>
          </p:spPr>
          <p:txBody>
            <a:bodyPr wrap="square" rtlCol="0">
              <a:spAutoFit/>
            </a:bodyPr>
            <a:lstStyle/>
            <a:p>
              <a:pPr algn="ctr"/>
              <a:r>
                <a:rPr lang="en-US" sz="2000" b="1" dirty="0"/>
                <a:t>3</a:t>
              </a:r>
              <a:r>
                <a:rPr lang="en-US" sz="2000" b="1" dirty="0" smtClean="0"/>
                <a:t>.5” ports</a:t>
              </a:r>
              <a:endParaRPr lang="en-US" sz="2000" b="1" dirty="0"/>
            </a:p>
          </p:txBody>
        </p:sp>
      </p:grpSp>
      <p:sp>
        <p:nvSpPr>
          <p:cNvPr id="15" name="TextBox 14"/>
          <p:cNvSpPr txBox="1"/>
          <p:nvPr/>
        </p:nvSpPr>
        <p:spPr>
          <a:xfrm>
            <a:off x="173874" y="4176982"/>
            <a:ext cx="4931526" cy="2308324"/>
          </a:xfrm>
          <a:prstGeom prst="rect">
            <a:avLst/>
          </a:prstGeom>
          <a:solidFill>
            <a:schemeClr val="accent5">
              <a:lumMod val="20000"/>
              <a:lumOff val="80000"/>
              <a:alpha val="56000"/>
            </a:schemeClr>
          </a:solidFill>
        </p:spPr>
        <p:txBody>
          <a:bodyPr wrap="square" rtlCol="0">
            <a:spAutoFit/>
          </a:bodyPr>
          <a:lstStyle/>
          <a:p>
            <a:r>
              <a:rPr lang="en-US" sz="2400" b="1" dirty="0" smtClean="0"/>
              <a:t>Figure: Two diffuser sections.  Each of the 6 dilution estimates correspond to port spacing varying from 3.66 to 3.565m, very little. Between 3.570 and 3.565m the predicted DKH dilution increases over 8%.</a:t>
            </a:r>
            <a:endParaRPr lang="en-US" sz="2400" b="1" dirty="0"/>
          </a:p>
        </p:txBody>
      </p:sp>
      <p:sp>
        <p:nvSpPr>
          <p:cNvPr id="17" name="TextBox 16"/>
          <p:cNvSpPr txBox="1"/>
          <p:nvPr/>
        </p:nvSpPr>
        <p:spPr>
          <a:xfrm>
            <a:off x="4724400" y="5831206"/>
            <a:ext cx="4495800" cy="830997"/>
          </a:xfrm>
          <a:prstGeom prst="rect">
            <a:avLst/>
          </a:prstGeom>
          <a:solidFill>
            <a:schemeClr val="accent6">
              <a:lumMod val="20000"/>
              <a:lumOff val="80000"/>
            </a:schemeClr>
          </a:solidFill>
        </p:spPr>
        <p:txBody>
          <a:bodyPr wrap="square" rtlCol="0">
            <a:spAutoFit/>
          </a:bodyPr>
          <a:lstStyle/>
          <a:p>
            <a:r>
              <a:rPr lang="en-US" sz="2400" b="1" dirty="0"/>
              <a:t>W</a:t>
            </a:r>
            <a:r>
              <a:rPr lang="en-US" sz="2400" b="1" dirty="0" smtClean="0"/>
              <a:t>hich side of the discontinuity has the more accurate solution?</a:t>
            </a:r>
            <a:endParaRPr lang="en-US" sz="2400" b="1" dirty="0"/>
          </a:p>
        </p:txBody>
      </p:sp>
      <p:pic>
        <p:nvPicPr>
          <p:cNvPr id="18"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TextBox 15"/>
          <p:cNvSpPr txBox="1"/>
          <p:nvPr/>
        </p:nvSpPr>
        <p:spPr>
          <a:xfrm>
            <a:off x="220980" y="838200"/>
            <a:ext cx="4884420" cy="3139321"/>
          </a:xfrm>
          <a:prstGeom prst="rect">
            <a:avLst/>
          </a:prstGeom>
          <a:solidFill>
            <a:schemeClr val="accent6">
              <a:lumMod val="20000"/>
              <a:lumOff val="80000"/>
              <a:alpha val="51000"/>
            </a:schemeClr>
          </a:solidFill>
          <a:ln>
            <a:noFill/>
          </a:ln>
        </p:spPr>
        <p:txBody>
          <a:bodyPr wrap="square" rtlCol="0">
            <a:spAutoFit/>
          </a:bodyPr>
          <a:lstStyle/>
          <a:p>
            <a:r>
              <a:rPr lang="en-US" sz="2200" b="1" dirty="0" smtClean="0">
                <a:latin typeface="Times New Roman" pitchFamily="18" charset="0"/>
                <a:cs typeface="Times New Roman" pitchFamily="18" charset="0"/>
              </a:rPr>
              <a:t>Differential equations (DE) express changes with time or distance</a:t>
            </a:r>
          </a:p>
          <a:p>
            <a:r>
              <a:rPr lang="en-US" sz="2200" b="1" dirty="0" smtClean="0">
                <a:latin typeface="Times New Roman" pitchFamily="18" charset="0"/>
                <a:cs typeface="Times New Roman" pitchFamily="18" charset="0"/>
              </a:rPr>
              <a:t>that </a:t>
            </a:r>
            <a:r>
              <a:rPr lang="en-US" sz="2200" b="1" dirty="0" smtClean="0">
                <a:solidFill>
                  <a:srgbClr val="FF0000"/>
                </a:solidFill>
                <a:latin typeface="Times New Roman" pitchFamily="18" charset="0"/>
                <a:cs typeface="Times New Roman" pitchFamily="18" charset="0"/>
              </a:rPr>
              <a:t>cannot be solved exactly </a:t>
            </a:r>
            <a:r>
              <a:rPr lang="en-US" sz="2200" b="1" dirty="0" smtClean="0">
                <a:latin typeface="Times New Roman" pitchFamily="18" charset="0"/>
                <a:cs typeface="Times New Roman" pitchFamily="18" charset="0"/>
              </a:rPr>
              <a:t>(analytically).</a:t>
            </a:r>
          </a:p>
          <a:p>
            <a:r>
              <a:rPr lang="en-US" sz="2200" b="1" dirty="0" smtClean="0">
                <a:latin typeface="Times New Roman" pitchFamily="18" charset="0"/>
                <a:cs typeface="Times New Roman" pitchFamily="18" charset="0"/>
              </a:rPr>
              <a:t>Solving stiff equations means, in UM3, a new </a:t>
            </a:r>
            <a:r>
              <a:rPr lang="el-GR" sz="2200" b="1" dirty="0" smtClean="0">
                <a:latin typeface="Times New Roman" pitchFamily="18" charset="0"/>
                <a:cs typeface="Times New Roman" pitchFamily="18" charset="0"/>
              </a:rPr>
              <a:t>Δ</a:t>
            </a:r>
            <a:r>
              <a:rPr lang="en-US" sz="2200" b="1" i="1" dirty="0" smtClean="0">
                <a:latin typeface="Times New Roman" pitchFamily="18" charset="0"/>
                <a:cs typeface="Times New Roman" pitchFamily="18" charset="0"/>
              </a:rPr>
              <a:t>t</a:t>
            </a:r>
            <a:r>
              <a:rPr lang="en-US" sz="2200" b="1" dirty="0">
                <a:latin typeface="Times New Roman" pitchFamily="18" charset="0"/>
                <a:cs typeface="Times New Roman" pitchFamily="18" charset="0"/>
              </a:rPr>
              <a:t> </a:t>
            </a:r>
            <a:r>
              <a:rPr lang="en-US" sz="2200" b="1" dirty="0" smtClean="0">
                <a:latin typeface="Times New Roman" pitchFamily="18" charset="0"/>
                <a:cs typeface="Times New Roman" pitchFamily="18" charset="0"/>
              </a:rPr>
              <a:t>= </a:t>
            </a:r>
            <a:r>
              <a:rPr lang="en-US" sz="2200" b="1" i="1" dirty="0" smtClean="0">
                <a:latin typeface="Times New Roman" pitchFamily="18" charset="0"/>
                <a:cs typeface="Times New Roman" pitchFamily="18" charset="0"/>
              </a:rPr>
              <a:t>t</a:t>
            </a:r>
            <a:r>
              <a:rPr lang="en-US" sz="2200" b="1" i="1" baseline="-25000" dirty="0" smtClean="0">
                <a:latin typeface="Times New Roman" pitchFamily="18" charset="0"/>
                <a:cs typeface="Times New Roman" pitchFamily="18" charset="0"/>
              </a:rPr>
              <a:t>2</a:t>
            </a:r>
            <a:r>
              <a:rPr lang="en-US" sz="2200" b="1" i="1" dirty="0" smtClean="0">
                <a:latin typeface="Times New Roman" pitchFamily="18" charset="0"/>
                <a:cs typeface="Times New Roman" pitchFamily="18" charset="0"/>
              </a:rPr>
              <a:t> – t</a:t>
            </a:r>
            <a:r>
              <a:rPr lang="en-US" sz="2200" b="1" i="1" baseline="-25000" dirty="0" smtClean="0">
                <a:latin typeface="Times New Roman" pitchFamily="18" charset="0"/>
                <a:cs typeface="Times New Roman" pitchFamily="18" charset="0"/>
              </a:rPr>
              <a:t>1</a:t>
            </a:r>
            <a:r>
              <a:rPr lang="en-US" sz="2200" b="1" dirty="0" smtClean="0">
                <a:latin typeface="Times New Roman" pitchFamily="18" charset="0"/>
                <a:cs typeface="Times New Roman" pitchFamily="18" charset="0"/>
              </a:rPr>
              <a:t> each step </a:t>
            </a:r>
            <a:endParaRPr lang="en-US" sz="2200" b="1" i="1" baseline="-25000" dirty="0" smtClean="0">
              <a:latin typeface="Times New Roman" pitchFamily="18" charset="0"/>
              <a:cs typeface="Times New Roman" pitchFamily="18" charset="0"/>
            </a:endParaRPr>
          </a:p>
          <a:p>
            <a:r>
              <a:rPr lang="en-US" sz="2200" b="1" dirty="0" smtClean="0">
                <a:latin typeface="Times New Roman" pitchFamily="18" charset="0"/>
                <a:cs typeface="Times New Roman" pitchFamily="18" charset="0"/>
              </a:rPr>
              <a:t>UM3: </a:t>
            </a:r>
            <a:r>
              <a:rPr lang="el-GR" sz="2200" b="1" dirty="0">
                <a:latin typeface="Times New Roman" pitchFamily="18" charset="0"/>
                <a:cs typeface="Times New Roman" pitchFamily="18" charset="0"/>
              </a:rPr>
              <a:t>Δ</a:t>
            </a:r>
            <a:r>
              <a:rPr lang="en-US" sz="2200" b="1" i="1" dirty="0">
                <a:latin typeface="Times New Roman" pitchFamily="18" charset="0"/>
                <a:cs typeface="Times New Roman" pitchFamily="18" charset="0"/>
              </a:rPr>
              <a:t>t</a:t>
            </a:r>
            <a:r>
              <a:rPr lang="en-US" sz="2200" b="1" dirty="0">
                <a:latin typeface="Times New Roman" pitchFamily="18" charset="0"/>
                <a:cs typeface="Times New Roman" pitchFamily="18" charset="0"/>
              </a:rPr>
              <a:t> </a:t>
            </a:r>
            <a:r>
              <a:rPr lang="en-US" sz="2200" b="1" dirty="0" smtClean="0">
                <a:latin typeface="Times New Roman" pitchFamily="18" charset="0"/>
                <a:cs typeface="Times New Roman" pitchFamily="18" charset="0"/>
              </a:rPr>
              <a:t>changes gradually &amp; smoothly</a:t>
            </a:r>
          </a:p>
          <a:p>
            <a:r>
              <a:rPr lang="en-US" sz="2200" b="1" dirty="0" smtClean="0">
                <a:latin typeface="Times New Roman" pitchFamily="18" charset="0"/>
                <a:cs typeface="Times New Roman" pitchFamily="18" charset="0"/>
              </a:rPr>
              <a:t>DKH: </a:t>
            </a:r>
            <a:r>
              <a:rPr lang="el-GR" sz="2200" b="1" dirty="0" smtClean="0">
                <a:latin typeface="Times New Roman" pitchFamily="18" charset="0"/>
                <a:cs typeface="Times New Roman" pitchFamily="18" charset="0"/>
              </a:rPr>
              <a:t>Δ</a:t>
            </a:r>
            <a:r>
              <a:rPr lang="en-US" sz="2200" b="1" dirty="0" smtClean="0">
                <a:latin typeface="Times New Roman" pitchFamily="18" charset="0"/>
                <a:cs typeface="Times New Roman" pitchFamily="18" charset="0"/>
              </a:rPr>
              <a:t>s changes relatively larger</a:t>
            </a:r>
            <a:endParaRPr lang="en-US" sz="22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497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8" name="Picture 6"/>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90600" y="990600"/>
            <a:ext cx="7391400" cy="47609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3554" name="Rectangle 2"/>
          <p:cNvSpPr>
            <a:spLocks noGrp="1" noChangeArrowheads="1"/>
          </p:cNvSpPr>
          <p:nvPr>
            <p:ph type="title"/>
          </p:nvPr>
        </p:nvSpPr>
        <p:spPr>
          <a:xfrm>
            <a:off x="304800" y="304800"/>
            <a:ext cx="8534400" cy="990600"/>
          </a:xfrm>
        </p:spPr>
        <p:txBody>
          <a:bodyPr>
            <a:normAutofit/>
          </a:bodyPr>
          <a:lstStyle/>
          <a:p>
            <a:r>
              <a:rPr lang="en-US" b="1" dirty="0">
                <a:solidFill>
                  <a:srgbClr val="000099"/>
                </a:solidFill>
              </a:rPr>
              <a:t>Model </a:t>
            </a:r>
            <a:r>
              <a:rPr lang="en-US" b="1" dirty="0" smtClean="0">
                <a:solidFill>
                  <a:srgbClr val="000099"/>
                </a:solidFill>
              </a:rPr>
              <a:t>comparison example</a:t>
            </a:r>
            <a:r>
              <a:rPr lang="en-US" b="1" dirty="0">
                <a:solidFill>
                  <a:srgbClr val="000099"/>
                </a:solidFill>
              </a:rPr>
              <a:t>: 1-port</a:t>
            </a:r>
          </a:p>
        </p:txBody>
      </p:sp>
      <p:sp>
        <p:nvSpPr>
          <p:cNvPr id="5" name="TextBox 4"/>
          <p:cNvSpPr txBox="1"/>
          <p:nvPr/>
        </p:nvSpPr>
        <p:spPr>
          <a:xfrm>
            <a:off x="304800" y="5792420"/>
            <a:ext cx="8268591" cy="830997"/>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r>
              <a:rPr lang="en-US" sz="2400" b="1" dirty="0">
                <a:latin typeface="Times New Roman" pitchFamily="18" charset="0"/>
                <a:cs typeface="Times New Roman" pitchFamily="18" charset="0"/>
              </a:rPr>
              <a:t>Fan Run </a:t>
            </a:r>
            <a:r>
              <a:rPr lang="en-US" sz="2400" b="1" dirty="0" smtClean="0">
                <a:latin typeface="Times New Roman" pitchFamily="18" charset="0"/>
                <a:cs typeface="Times New Roman" pitchFamily="18" charset="0"/>
              </a:rPr>
              <a:t>16 input; </a:t>
            </a:r>
            <a:r>
              <a:rPr lang="en-US" sz="2400" b="1" dirty="0">
                <a:latin typeface="Times New Roman" pitchFamily="18" charset="0"/>
                <a:cs typeface="Times New Roman" pitchFamily="18" charset="0"/>
              </a:rPr>
              <a:t>DKHW </a:t>
            </a:r>
            <a:r>
              <a:rPr lang="en-US" sz="2400" b="1" dirty="0" smtClean="0">
                <a:latin typeface="Times New Roman" pitchFamily="18" charset="0"/>
                <a:cs typeface="Times New Roman" pitchFamily="18" charset="0"/>
              </a:rPr>
              <a:t>(blue) and UM3 (red) simulations. Stagnant, density stratified environment.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361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90600"/>
          </a:xfrm>
        </p:spPr>
        <p:txBody>
          <a:bodyPr/>
          <a:lstStyle/>
          <a:p>
            <a:r>
              <a:rPr lang="en-US" b="1" dirty="0" smtClean="0">
                <a:solidFill>
                  <a:srgbClr val="000099"/>
                </a:solidFill>
              </a:rPr>
              <a:t>VP verification example</a:t>
            </a:r>
            <a:endParaRPr lang="en-US" b="1" dirty="0">
              <a:solidFill>
                <a:srgbClr val="000099"/>
              </a:solidFill>
            </a:endParaRPr>
          </a:p>
        </p:txBody>
      </p:sp>
      <p:graphicFrame>
        <p:nvGraphicFramePr>
          <p:cNvPr id="24581" name="Object 5"/>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671202487"/>
              </p:ext>
            </p:extLst>
          </p:nvPr>
        </p:nvGraphicFramePr>
        <p:xfrm>
          <a:off x="990600" y="1143000"/>
          <a:ext cx="7467600" cy="4838700"/>
        </p:xfrm>
        <a:graphic>
          <a:graphicData uri="http://schemas.openxmlformats.org/presentationml/2006/ole">
            <p:oleObj spid="_x0000_s1134" name="Bitmap Image" r:id="rId4" imgW="8733333" imgH="5657143" progId="">
              <p:embed/>
            </p:oleObj>
          </a:graphicData>
        </a:graphic>
      </p:graphicFrame>
      <p:sp>
        <p:nvSpPr>
          <p:cNvPr id="5" name="TextBox 4"/>
          <p:cNvSpPr txBox="1"/>
          <p:nvPr/>
        </p:nvSpPr>
        <p:spPr>
          <a:xfrm>
            <a:off x="301488" y="5943600"/>
            <a:ext cx="8610600" cy="830997"/>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r>
              <a:rPr lang="en-US" sz="2400" b="1" dirty="0" smtClean="0">
                <a:latin typeface="Times New Roman" pitchFamily="18" charset="0"/>
                <a:cs typeface="Times New Roman" pitchFamily="18" charset="0"/>
              </a:rPr>
              <a:t>Same input as previous slide. VP allows input from text files, a capability used to show the experimental plume trace.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62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9937" y="190500"/>
            <a:ext cx="7772400" cy="1143000"/>
          </a:xfrm>
        </p:spPr>
        <p:txBody>
          <a:bodyPr/>
          <a:lstStyle/>
          <a:p>
            <a:r>
              <a:rPr lang="en-US" b="1" dirty="0" smtClean="0">
                <a:solidFill>
                  <a:srgbClr val="000099"/>
                </a:solidFill>
              </a:rPr>
              <a:t>Example UM3 verification</a:t>
            </a:r>
            <a:endParaRPr lang="en-US" b="1" dirty="0">
              <a:solidFill>
                <a:srgbClr val="000099"/>
              </a:solidFill>
            </a:endParaRPr>
          </a:p>
        </p:txBody>
      </p:sp>
      <p:sp>
        <p:nvSpPr>
          <p:cNvPr id="43011" name="Text Box 3"/>
          <p:cNvSpPr txBox="1">
            <a:spLocks noChangeArrowheads="1"/>
          </p:cNvSpPr>
          <p:nvPr/>
        </p:nvSpPr>
        <p:spPr bwMode="auto">
          <a:xfrm>
            <a:off x="304800" y="6096000"/>
            <a:ext cx="8702675" cy="7016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r>
              <a:rPr lang="en-US" sz="2000" b="1" dirty="0"/>
              <a:t>Six center panels, UMERGE (UM3 predecessor) model predictions. </a:t>
            </a:r>
            <a:r>
              <a:rPr lang="en-US" sz="2000" b="1" dirty="0" err="1"/>
              <a:t>Schatzmann’s</a:t>
            </a:r>
            <a:r>
              <a:rPr lang="en-US" sz="2000" b="1" dirty="0"/>
              <a:t> multi-parameter model predictions in margins. Data from Fan, 1967.</a:t>
            </a:r>
          </a:p>
        </p:txBody>
      </p:sp>
      <p:pic>
        <p:nvPicPr>
          <p:cNvPr id="43012" name="Picture 4" descr="C:\mixzone course\Lagrange\lagumcfschz.jpg"/>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93725" y="1219200"/>
            <a:ext cx="3816350" cy="4800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3013" name="Picture 5" descr="C:\mixzone course\Lagrange\lagumcfschz2.jpg"/>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724400" y="1219200"/>
            <a:ext cx="4051300" cy="4800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3014" name="Rectangle 6"/>
          <p:cNvSpPr>
            <a:spLocks noChangeArrowheads="1"/>
          </p:cNvSpPr>
          <p:nvPr/>
        </p:nvSpPr>
        <p:spPr bwMode="auto">
          <a:xfrm>
            <a:off x="838200" y="762000"/>
            <a:ext cx="7772400" cy="1143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ctr"/>
          <a:lstStyle/>
          <a:p>
            <a:pPr algn="ctr"/>
            <a:r>
              <a:rPr lang="en-US" sz="4400">
                <a:solidFill>
                  <a:schemeClr val="tx2"/>
                </a:solidFill>
              </a:rPr>
              <a:t/>
            </a:r>
            <a:br>
              <a:rPr lang="en-US" sz="4400">
                <a:solidFill>
                  <a:schemeClr val="tx2"/>
                </a:solidFill>
              </a:rPr>
            </a:br>
            <a:endParaRPr lang="en-US" sz="4400">
              <a:solidFill>
                <a:schemeClr val="tx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20635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1660966"/>
          </a:xfrm>
        </p:spPr>
        <p:txBody>
          <a:bodyPr>
            <a:normAutofit/>
          </a:bodyPr>
          <a:lstStyle/>
          <a:p>
            <a:r>
              <a:rPr lang="en-US" sz="3600" b="1" dirty="0" smtClean="0">
                <a:solidFill>
                  <a:schemeClr val="tx2"/>
                </a:solidFill>
              </a:rPr>
              <a:t>Preface to the live demonstration</a:t>
            </a:r>
            <a:endParaRPr lang="en-US" sz="3600" dirty="0">
              <a:solidFill>
                <a:schemeClr val="tx2"/>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54449" y="5486400"/>
            <a:ext cx="1009938" cy="1209675"/>
          </a:xfrm>
          <a:prstGeom prst="rect">
            <a:avLst/>
          </a:prstGeom>
        </p:spPr>
      </p:pic>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11"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91191" y="11940"/>
            <a:ext cx="752809" cy="414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0446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3"/>
            <a:ext cx="8763000" cy="1102503"/>
          </a:xfrm>
        </p:spPr>
        <p:txBody>
          <a:bodyPr>
            <a:normAutofit/>
          </a:bodyPr>
          <a:lstStyle/>
          <a:p>
            <a:r>
              <a:rPr lang="en-US" sz="3200" b="1" dirty="0" smtClean="0">
                <a:solidFill>
                  <a:schemeClr val="tx2"/>
                </a:solidFill>
              </a:rPr>
              <a:t>After setup:</a:t>
            </a:r>
            <a:br>
              <a:rPr lang="en-US" sz="3200" b="1" dirty="0" smtClean="0">
                <a:solidFill>
                  <a:schemeClr val="tx2"/>
                </a:solidFill>
              </a:rPr>
            </a:br>
            <a:r>
              <a:rPr lang="en-US" sz="3200" b="1" dirty="0" smtClean="0">
                <a:solidFill>
                  <a:schemeClr val="tx2"/>
                </a:solidFill>
              </a:rPr>
              <a:t>Software </a:t>
            </a:r>
            <a:r>
              <a:rPr lang="en-US" sz="3200" b="1" dirty="0">
                <a:solidFill>
                  <a:schemeClr val="tx2"/>
                </a:solidFill>
              </a:rPr>
              <a:t>and </a:t>
            </a:r>
            <a:r>
              <a:rPr lang="en-US" sz="3200" b="1" dirty="0" smtClean="0">
                <a:solidFill>
                  <a:schemeClr val="tx2"/>
                </a:solidFill>
              </a:rPr>
              <a:t>systems: OS and use issues</a:t>
            </a:r>
            <a:endParaRPr lang="en-US" sz="3200" b="1" dirty="0">
              <a:solidFill>
                <a:schemeClr val="tx2"/>
              </a:solidFill>
            </a:endParaRPr>
          </a:p>
        </p:txBody>
      </p:sp>
      <p:sp>
        <p:nvSpPr>
          <p:cNvPr id="8" name="Footer Placeholder 7"/>
          <p:cNvSpPr>
            <a:spLocks noGrp="1"/>
          </p:cNvSpPr>
          <p:nvPr>
            <p:ph type="ftr" sz="quarter" idx="11"/>
          </p:nvPr>
        </p:nvSpPr>
        <p:spPr/>
        <p:txBody>
          <a:bodyPr/>
          <a:lstStyle/>
          <a:p>
            <a:r>
              <a:rPr lang="nl-NL" smtClean="0"/>
              <a:t>EPA Modeling Webinar 22-24 Jan 2013</a:t>
            </a:r>
            <a:endParaRPr lang="en-US"/>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17268" y="1"/>
            <a:ext cx="926732" cy="5100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475359" y="1143000"/>
            <a:ext cx="8268591" cy="1938992"/>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r>
              <a:rPr lang="en-US" sz="2400" b="1" dirty="0" smtClean="0">
                <a:latin typeface="Times New Roman" pitchFamily="18" charset="0"/>
                <a:cs typeface="Times New Roman" pitchFamily="18" charset="0"/>
              </a:rPr>
              <a:t>Most of VP: Windows XP and earlier</a:t>
            </a:r>
          </a:p>
          <a:p>
            <a:r>
              <a:rPr lang="en-US" sz="2400" b="1" dirty="0" smtClean="0">
                <a:latin typeface="Times New Roman" pitchFamily="18" charset="0"/>
                <a:cs typeface="Times New Roman" pitchFamily="18" charset="0"/>
              </a:rPr>
              <a:t>Coding: Delphi 7 (no relation to Windows 7) and earlier</a:t>
            </a:r>
          </a:p>
          <a:p>
            <a:r>
              <a:rPr lang="en-US" sz="2400" b="1" dirty="0" smtClean="0">
                <a:latin typeface="Times New Roman" pitchFamily="18" charset="0"/>
                <a:cs typeface="Times New Roman" pitchFamily="18" charset="0"/>
              </a:rPr>
              <a:t>90% interface</a:t>
            </a:r>
          </a:p>
          <a:p>
            <a:r>
              <a:rPr lang="en-US" sz="2400" b="1" dirty="0" smtClean="0">
                <a:latin typeface="Times New Roman" pitchFamily="18" charset="0"/>
                <a:cs typeface="Times New Roman" pitchFamily="18" charset="0"/>
              </a:rPr>
              <a:t>Dependence on DLLs</a:t>
            </a:r>
          </a:p>
          <a:p>
            <a:r>
              <a:rPr lang="en-US" sz="2400" b="1" dirty="0" smtClean="0">
                <a:latin typeface="Times New Roman" pitchFamily="18" charset="0"/>
                <a:cs typeface="Times New Roman" pitchFamily="18" charset="0"/>
              </a:rPr>
              <a:t>Borland Database Engine (e.g. BDEinfosetup.exe)</a:t>
            </a:r>
            <a:endParaRPr lang="en-US" sz="2400" b="1" dirty="0">
              <a:latin typeface="Times New Roman" pitchFamily="18" charset="0"/>
              <a:cs typeface="Times New Roman" pitchFamily="18" charset="0"/>
            </a:endParaRPr>
          </a:p>
        </p:txBody>
      </p:sp>
      <p:sp>
        <p:nvSpPr>
          <p:cNvPr id="12" name="TextBox 11"/>
          <p:cNvSpPr txBox="1"/>
          <p:nvPr/>
        </p:nvSpPr>
        <p:spPr>
          <a:xfrm>
            <a:off x="475359" y="3200400"/>
            <a:ext cx="8268591" cy="1200329"/>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r>
              <a:rPr lang="en-US" sz="2400" b="1" dirty="0" smtClean="0">
                <a:latin typeface="Times New Roman" pitchFamily="18" charset="0"/>
                <a:cs typeface="Times New Roman" pitchFamily="18" charset="0"/>
              </a:rPr>
              <a:t>Vista, Windows 7, Windows 8</a:t>
            </a:r>
          </a:p>
          <a:p>
            <a:r>
              <a:rPr lang="en-US" sz="2400" b="1" dirty="0" smtClean="0">
                <a:latin typeface="Times New Roman" pitchFamily="18" charset="0"/>
                <a:cs typeface="Times New Roman" pitchFamily="18" charset="0"/>
              </a:rPr>
              <a:t>Users Operating System experience</a:t>
            </a:r>
          </a:p>
          <a:p>
            <a:r>
              <a:rPr lang="en-US" sz="2400" b="1" dirty="0" smtClean="0">
                <a:latin typeface="Times New Roman" pitchFamily="18" charset="0"/>
                <a:cs typeface="Times New Roman" pitchFamily="18" charset="0"/>
              </a:rPr>
              <a:t>User as novice: most issues can be resolved, not always easily</a:t>
            </a:r>
            <a:endParaRPr lang="en-US" sz="2400" b="1" dirty="0">
              <a:latin typeface="Times New Roman" pitchFamily="18" charset="0"/>
              <a:cs typeface="Times New Roman" pitchFamily="18" charset="0"/>
            </a:endParaRPr>
          </a:p>
        </p:txBody>
      </p:sp>
      <p:sp>
        <p:nvSpPr>
          <p:cNvPr id="15" name="TextBox 14"/>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
        <p:nvSpPr>
          <p:cNvPr id="17" name="TextBox 16"/>
          <p:cNvSpPr txBox="1"/>
          <p:nvPr/>
        </p:nvSpPr>
        <p:spPr>
          <a:xfrm>
            <a:off x="475359" y="4495800"/>
            <a:ext cx="8268591" cy="1569660"/>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r>
              <a:rPr lang="en-US" sz="2400" b="1" dirty="0" smtClean="0">
                <a:latin typeface="Times New Roman" pitchFamily="18" charset="0"/>
                <a:cs typeface="Times New Roman" pitchFamily="18" charset="0"/>
              </a:rPr>
              <a:t>VP Upgrade example: install the BDE somehow;</a:t>
            </a:r>
          </a:p>
          <a:p>
            <a:r>
              <a:rPr lang="en-US" sz="2400" b="1" dirty="0" smtClean="0">
                <a:latin typeface="Times New Roman" pitchFamily="18" charset="0"/>
                <a:cs typeface="Times New Roman" pitchFamily="18" charset="0"/>
              </a:rPr>
              <a:t>then, open </a:t>
            </a:r>
            <a:r>
              <a:rPr lang="en-US" sz="2400" b="1" dirty="0">
                <a:latin typeface="Times New Roman" pitchFamily="18" charset="0"/>
                <a:cs typeface="Times New Roman" pitchFamily="18" charset="0"/>
              </a:rPr>
              <a:t>Plumes.exe </a:t>
            </a:r>
            <a:r>
              <a:rPr lang="en-US" sz="2400" b="1" dirty="0" smtClean="0">
                <a:latin typeface="Times New Roman" pitchFamily="18" charset="0"/>
                <a:cs typeface="Times New Roman" pitchFamily="18" charset="0"/>
              </a:rPr>
              <a:t>as Administrator; if </a:t>
            </a:r>
            <a:r>
              <a:rPr lang="en-US" sz="2400" b="1" dirty="0" err="1" smtClean="0">
                <a:latin typeface="Times New Roman" pitchFamily="18" charset="0"/>
                <a:cs typeface="Times New Roman" pitchFamily="18" charset="0"/>
              </a:rPr>
              <a:t>vptempstorage</a:t>
            </a:r>
            <a:r>
              <a:rPr lang="en-US" sz="2400" b="1" dirty="0" smtClean="0">
                <a:latin typeface="Times New Roman" pitchFamily="18" charset="0"/>
                <a:cs typeface="Times New Roman" pitchFamily="18" charset="0"/>
              </a:rPr>
              <a:t> error, retry; choose No, start a new project; UM3; if the error recurs, try again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849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7" grpId="0"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r="26778"/>
          <a:stretch/>
        </p:blipFill>
        <p:spPr bwMode="auto">
          <a:xfrm>
            <a:off x="0" y="1"/>
            <a:ext cx="9144000" cy="70336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Fan 16 diffuser tab</a:t>
            </a:r>
            <a:endParaRPr lang="en-US" b="1" dirty="0">
              <a:solidFill>
                <a:srgbClr val="000099"/>
              </a:solidFill>
            </a:endParaRPr>
          </a:p>
        </p:txBody>
      </p:sp>
      <p:sp>
        <p:nvSpPr>
          <p:cNvPr id="5" name="TextBox 4"/>
          <p:cNvSpPr txBox="1"/>
          <p:nvPr/>
        </p:nvSpPr>
        <p:spPr>
          <a:xfrm>
            <a:off x="2061541" y="3729335"/>
            <a:ext cx="3584712" cy="461665"/>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selected case and input</a:t>
            </a:r>
            <a:endParaRPr lang="en-US" sz="2400" b="1" dirty="0">
              <a:latin typeface="Times New Roman" pitchFamily="18" charset="0"/>
              <a:cs typeface="Times New Roman" pitchFamily="18" charset="0"/>
            </a:endParaRPr>
          </a:p>
        </p:txBody>
      </p:sp>
      <p:sp>
        <p:nvSpPr>
          <p:cNvPr id="6" name="TextBox 5"/>
          <p:cNvSpPr txBox="1"/>
          <p:nvPr/>
        </p:nvSpPr>
        <p:spPr>
          <a:xfrm>
            <a:off x="1033669" y="1044760"/>
            <a:ext cx="2055744" cy="461665"/>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Project title</a:t>
            </a:r>
            <a:endParaRPr lang="en-US" sz="2400" b="1" dirty="0">
              <a:latin typeface="Times New Roman" pitchFamily="18" charset="0"/>
              <a:cs typeface="Times New Roman" pitchFamily="18" charset="0"/>
            </a:endParaRPr>
          </a:p>
        </p:txBody>
      </p:sp>
      <p:sp>
        <p:nvSpPr>
          <p:cNvPr id="7" name="TextBox 6"/>
          <p:cNvSpPr txBox="1"/>
          <p:nvPr/>
        </p:nvSpPr>
        <p:spPr>
          <a:xfrm>
            <a:off x="3733800" y="1611868"/>
            <a:ext cx="2362200" cy="1200329"/>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Ambient file list</a:t>
            </a:r>
          </a:p>
          <a:p>
            <a:pPr algn="ctr"/>
            <a:r>
              <a:rPr lang="en-US" sz="2400" b="1" dirty="0" smtClean="0">
                <a:latin typeface="Times New Roman" pitchFamily="18" charset="0"/>
                <a:cs typeface="Times New Roman" pitchFamily="18" charset="0"/>
              </a:rPr>
              <a:t>(one shown,</a:t>
            </a:r>
          </a:p>
          <a:p>
            <a:pPr algn="ctr"/>
            <a:r>
              <a:rPr lang="en-US" sz="2400" b="1" dirty="0">
                <a:latin typeface="Times New Roman" pitchFamily="18" charset="0"/>
                <a:cs typeface="Times New Roman" pitchFamily="18" charset="0"/>
              </a:rPr>
              <a:t>r</a:t>
            </a:r>
            <a:r>
              <a:rPr lang="en-US" sz="2400" b="1" dirty="0" smtClean="0">
                <a:latin typeface="Times New Roman" pitchFamily="18" charset="0"/>
                <a:cs typeface="Times New Roman" pitchFamily="18" charset="0"/>
              </a:rPr>
              <a:t>-click menu)</a:t>
            </a:r>
            <a:endParaRPr lang="en-US" sz="2400" b="1" dirty="0">
              <a:latin typeface="Times New Roman" pitchFamily="18" charset="0"/>
              <a:cs typeface="Times New Roman" pitchFamily="18" charset="0"/>
            </a:endParaRPr>
          </a:p>
        </p:txBody>
      </p:sp>
      <p:sp>
        <p:nvSpPr>
          <p:cNvPr id="8" name="TextBox 7"/>
          <p:cNvSpPr txBox="1"/>
          <p:nvPr/>
        </p:nvSpPr>
        <p:spPr>
          <a:xfrm>
            <a:off x="6096000" y="1090926"/>
            <a:ext cx="1293744" cy="830997"/>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set tab jump</a:t>
            </a:r>
            <a:endParaRPr lang="en-US" sz="2400" b="1" dirty="0">
              <a:latin typeface="Times New Roman" pitchFamily="18" charset="0"/>
              <a:cs typeface="Times New Roman" pitchFamily="18" charset="0"/>
            </a:endParaRPr>
          </a:p>
        </p:txBody>
      </p:sp>
      <p:sp>
        <p:nvSpPr>
          <p:cNvPr id="9" name="TextBox 8"/>
          <p:cNvSpPr txBox="1"/>
          <p:nvPr/>
        </p:nvSpPr>
        <p:spPr>
          <a:xfrm>
            <a:off x="7431158" y="1243325"/>
            <a:ext cx="1560442" cy="830997"/>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configure models</a:t>
            </a:r>
            <a:endParaRPr lang="en-US" sz="2400" b="1" dirty="0">
              <a:latin typeface="Times New Roman" pitchFamily="18" charset="0"/>
              <a:cs typeface="Times New Roman" pitchFamily="18" charset="0"/>
            </a:endParaRPr>
          </a:p>
        </p:txBody>
      </p:sp>
      <p:sp>
        <p:nvSpPr>
          <p:cNvPr id="10" name="TextBox 9"/>
          <p:cNvSpPr txBox="1"/>
          <p:nvPr/>
        </p:nvSpPr>
        <p:spPr>
          <a:xfrm>
            <a:off x="7383118" y="2154765"/>
            <a:ext cx="1560442" cy="830997"/>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run scheme</a:t>
            </a:r>
            <a:endParaRPr lang="en-US" sz="2400" b="1" dirty="0">
              <a:latin typeface="Times New Roman" pitchFamily="18" charset="0"/>
              <a:cs typeface="Times New Roman" pitchFamily="18" charset="0"/>
            </a:endParaRPr>
          </a:p>
        </p:txBody>
      </p:sp>
      <p:sp>
        <p:nvSpPr>
          <p:cNvPr id="11" name="TextBox 10"/>
          <p:cNvSpPr txBox="1"/>
          <p:nvPr/>
        </p:nvSpPr>
        <p:spPr>
          <a:xfrm>
            <a:off x="6096000" y="2219944"/>
            <a:ext cx="1293744" cy="830997"/>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selected model</a:t>
            </a:r>
            <a:endParaRPr lang="en-US" sz="2400" b="1" dirty="0">
              <a:latin typeface="Times New Roman" pitchFamily="18" charset="0"/>
              <a:cs typeface="Times New Roman" pitchFamily="18" charset="0"/>
            </a:endParaRPr>
          </a:p>
        </p:txBody>
      </p:sp>
      <p:sp>
        <p:nvSpPr>
          <p:cNvPr id="12" name="TextBox 11"/>
          <p:cNvSpPr txBox="1"/>
          <p:nvPr/>
        </p:nvSpPr>
        <p:spPr>
          <a:xfrm>
            <a:off x="685800" y="4191000"/>
            <a:ext cx="1679712" cy="830997"/>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diffuser table</a:t>
            </a:r>
            <a:endParaRPr lang="en-US" sz="2400" b="1" dirty="0">
              <a:latin typeface="Times New Roman" pitchFamily="18" charset="0"/>
              <a:cs typeface="Times New Roman" pitchFamily="18" charset="0"/>
            </a:endParaRPr>
          </a:p>
        </p:txBody>
      </p:sp>
      <p:sp>
        <p:nvSpPr>
          <p:cNvPr id="13" name="TextBox 12"/>
          <p:cNvSpPr txBox="1"/>
          <p:nvPr/>
        </p:nvSpPr>
        <p:spPr>
          <a:xfrm>
            <a:off x="5522016" y="3309838"/>
            <a:ext cx="1861102" cy="461665"/>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adjust units</a:t>
            </a:r>
            <a:endParaRPr lang="en-US" sz="2400" b="1" dirty="0">
              <a:latin typeface="Times New Roman" pitchFamily="18" charset="0"/>
              <a:cs typeface="Times New Roman" pitchFamily="18" charset="0"/>
            </a:endParaRPr>
          </a:p>
        </p:txBody>
      </p:sp>
      <p:sp>
        <p:nvSpPr>
          <p:cNvPr id="14" name="TextBox 13"/>
          <p:cNvSpPr txBox="1"/>
          <p:nvPr/>
        </p:nvSpPr>
        <p:spPr>
          <a:xfrm>
            <a:off x="7389744" y="3540670"/>
            <a:ext cx="1293744" cy="1200329"/>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click unit for menu</a:t>
            </a:r>
            <a:endParaRPr lang="en-US" sz="2400" b="1" dirty="0">
              <a:latin typeface="Times New Roman" pitchFamily="18" charset="0"/>
              <a:cs typeface="Times New Roman" pitchFamily="18" charset="0"/>
            </a:endParaRPr>
          </a:p>
        </p:txBody>
      </p:sp>
      <p:sp>
        <p:nvSpPr>
          <p:cNvPr id="15" name="TextBox 14"/>
          <p:cNvSpPr txBox="1"/>
          <p:nvPr/>
        </p:nvSpPr>
        <p:spPr>
          <a:xfrm>
            <a:off x="300243" y="5507715"/>
            <a:ext cx="1982027" cy="830997"/>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show parameters</a:t>
            </a:r>
            <a:endParaRPr lang="en-US" sz="2400" b="1" dirty="0">
              <a:latin typeface="Times New Roman" pitchFamily="18" charset="0"/>
              <a:cs typeface="Times New Roman" pitchFamily="18" charset="0"/>
            </a:endParaRPr>
          </a:p>
        </p:txBody>
      </p:sp>
      <p:sp>
        <p:nvSpPr>
          <p:cNvPr id="16" name="TextBox 15"/>
          <p:cNvSpPr txBox="1"/>
          <p:nvPr/>
        </p:nvSpPr>
        <p:spPr>
          <a:xfrm>
            <a:off x="3962400" y="5692382"/>
            <a:ext cx="3584712" cy="461665"/>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click in time-series files</a:t>
            </a:r>
            <a:endParaRPr lang="en-US" sz="2400" b="1" dirty="0">
              <a:latin typeface="Times New Roman" pitchFamily="18" charset="0"/>
              <a:cs typeface="Times New Roman" pitchFamily="18" charset="0"/>
            </a:endParaRPr>
          </a:p>
        </p:txBody>
      </p:sp>
      <p:sp>
        <p:nvSpPr>
          <p:cNvPr id="17" name="TextBox 16"/>
          <p:cNvSpPr txBox="1"/>
          <p:nvPr/>
        </p:nvSpPr>
        <p:spPr>
          <a:xfrm>
            <a:off x="0" y="1733802"/>
            <a:ext cx="3584712" cy="461665"/>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space for project notes</a:t>
            </a:r>
            <a:endParaRPr lang="en-US" sz="2400" b="1" dirty="0">
              <a:latin typeface="Times New Roman" pitchFamily="18" charset="0"/>
              <a:cs typeface="Times New Roman" pitchFamily="18" charset="0"/>
            </a:endParaRPr>
          </a:p>
        </p:txBody>
      </p:sp>
      <p:sp>
        <p:nvSpPr>
          <p:cNvPr id="18" name="TextBox 17"/>
          <p:cNvSpPr txBox="1"/>
          <p:nvPr/>
        </p:nvSpPr>
        <p:spPr>
          <a:xfrm>
            <a:off x="2282270" y="629261"/>
            <a:ext cx="2055744" cy="461665"/>
          </a:xfrm>
          <a:prstGeom prst="rect">
            <a:avLst/>
          </a:prstGeom>
          <a:solidFill>
            <a:schemeClr val="bg1">
              <a:alpha val="2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Active tabs</a:t>
            </a:r>
            <a:endParaRPr lang="en-US" sz="2400" b="1" dirty="0">
              <a:latin typeface="Times New Roman" pitchFamily="18" charset="0"/>
              <a:cs typeface="Times New Roman" pitchFamily="18" charset="0"/>
            </a:endParaRPr>
          </a:p>
        </p:txBody>
      </p:sp>
      <p:sp>
        <p:nvSpPr>
          <p:cNvPr id="19" name="TextBox 18"/>
          <p:cNvSpPr txBox="1"/>
          <p:nvPr/>
        </p:nvSpPr>
        <p:spPr>
          <a:xfrm>
            <a:off x="121752" y="149447"/>
            <a:ext cx="2469047" cy="461665"/>
          </a:xfrm>
          <a:prstGeom prst="rect">
            <a:avLst/>
          </a:prstGeom>
          <a:solidFill>
            <a:schemeClr val="bg1">
              <a:alpha val="21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menus, buttons</a:t>
            </a:r>
            <a:endParaRPr lang="en-US" sz="2400" b="1" dirty="0">
              <a:latin typeface="Times New Roman" pitchFamily="18" charset="0"/>
              <a:cs typeface="Times New Roman" pitchFamily="18" charset="0"/>
            </a:endParaRP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63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r="28042"/>
          <a:stretch/>
        </p:blipFill>
        <p:spPr bwMode="auto">
          <a:xfrm>
            <a:off x="0" y="1"/>
            <a:ext cx="9144000" cy="715727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a:solidFill>
            <a:schemeClr val="accent6">
              <a:lumMod val="20000"/>
              <a:lumOff val="80000"/>
              <a:alpha val="28000"/>
            </a:schemeClr>
          </a:solidFill>
        </p:spPr>
        <p:txBody>
          <a:bodyPr/>
          <a:lstStyle/>
          <a:p>
            <a:r>
              <a:rPr lang="en-US" b="1" dirty="0" smtClean="0">
                <a:solidFill>
                  <a:srgbClr val="000099"/>
                </a:solidFill>
              </a:rPr>
              <a:t>Fan 16 diffuser tab</a:t>
            </a:r>
            <a:endParaRPr lang="en-US" b="1" dirty="0">
              <a:solidFill>
                <a:srgbClr val="000099"/>
              </a:solidFill>
            </a:endParaRPr>
          </a:p>
        </p:txBody>
      </p:sp>
      <p:sp>
        <p:nvSpPr>
          <p:cNvPr id="5" name="TextBox 4"/>
          <p:cNvSpPr txBox="1"/>
          <p:nvPr/>
        </p:nvSpPr>
        <p:spPr>
          <a:xfrm>
            <a:off x="2802835" y="1828800"/>
            <a:ext cx="3584712" cy="461665"/>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extrapolation modes</a:t>
            </a:r>
            <a:endParaRPr lang="en-US" sz="2400" b="1" dirty="0">
              <a:latin typeface="Times New Roman" pitchFamily="18" charset="0"/>
              <a:cs typeface="Times New Roman" pitchFamily="18" charset="0"/>
            </a:endParaRPr>
          </a:p>
        </p:txBody>
      </p:sp>
      <p:sp>
        <p:nvSpPr>
          <p:cNvPr id="7" name="TextBox 6"/>
          <p:cNvSpPr txBox="1"/>
          <p:nvPr/>
        </p:nvSpPr>
        <p:spPr>
          <a:xfrm>
            <a:off x="121753" y="3491444"/>
            <a:ext cx="1466852" cy="830997"/>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Ambient file list</a:t>
            </a:r>
          </a:p>
        </p:txBody>
      </p:sp>
      <p:sp>
        <p:nvSpPr>
          <p:cNvPr id="12" name="TextBox 11"/>
          <p:cNvSpPr txBox="1"/>
          <p:nvPr/>
        </p:nvSpPr>
        <p:spPr>
          <a:xfrm>
            <a:off x="5334000" y="3775500"/>
            <a:ext cx="1679712" cy="830997"/>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ambient table</a:t>
            </a:r>
            <a:endParaRPr lang="en-US" sz="2400" b="1" dirty="0">
              <a:latin typeface="Times New Roman" pitchFamily="18" charset="0"/>
              <a:cs typeface="Times New Roman" pitchFamily="18" charset="0"/>
            </a:endParaRPr>
          </a:p>
        </p:txBody>
      </p:sp>
      <p:sp>
        <p:nvSpPr>
          <p:cNvPr id="13" name="TextBox 12"/>
          <p:cNvSpPr txBox="1"/>
          <p:nvPr/>
        </p:nvSpPr>
        <p:spPr>
          <a:xfrm>
            <a:off x="6364356" y="2143718"/>
            <a:ext cx="1861102" cy="461665"/>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select units</a:t>
            </a:r>
            <a:endParaRPr lang="en-US" sz="2400" b="1" dirty="0">
              <a:latin typeface="Times New Roman" pitchFamily="18" charset="0"/>
              <a:cs typeface="Times New Roman" pitchFamily="18" charset="0"/>
            </a:endParaRPr>
          </a:p>
        </p:txBody>
      </p:sp>
      <p:sp>
        <p:nvSpPr>
          <p:cNvPr id="16" name="TextBox 15"/>
          <p:cNvSpPr txBox="1"/>
          <p:nvPr/>
        </p:nvSpPr>
        <p:spPr>
          <a:xfrm>
            <a:off x="3962400" y="5692382"/>
            <a:ext cx="3584712" cy="461665"/>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click in time-series files</a:t>
            </a:r>
            <a:endParaRPr lang="en-US" sz="2400" b="1" dirty="0">
              <a:latin typeface="Times New Roman" pitchFamily="18" charset="0"/>
              <a:cs typeface="Times New Roman" pitchFamily="18" charset="0"/>
            </a:endParaRPr>
          </a:p>
        </p:txBody>
      </p:sp>
      <p:sp>
        <p:nvSpPr>
          <p:cNvPr id="17" name="TextBox 16"/>
          <p:cNvSpPr txBox="1"/>
          <p:nvPr/>
        </p:nvSpPr>
        <p:spPr>
          <a:xfrm>
            <a:off x="62948" y="2478841"/>
            <a:ext cx="1525656" cy="830997"/>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run active model</a:t>
            </a:r>
            <a:endParaRPr lang="en-US" sz="2400" b="1" dirty="0">
              <a:latin typeface="Times New Roman" pitchFamily="18" charset="0"/>
              <a:cs typeface="Times New Roman" pitchFamily="18" charset="0"/>
            </a:endParaRPr>
          </a:p>
        </p:txBody>
      </p:sp>
      <p:sp>
        <p:nvSpPr>
          <p:cNvPr id="18" name="TextBox 17"/>
          <p:cNvSpPr txBox="1"/>
          <p:nvPr/>
        </p:nvSpPr>
        <p:spPr>
          <a:xfrm>
            <a:off x="2282270" y="629261"/>
            <a:ext cx="2055744" cy="461665"/>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Active tabs</a:t>
            </a:r>
            <a:endParaRPr lang="en-US" sz="2400" b="1" dirty="0">
              <a:latin typeface="Times New Roman" pitchFamily="18" charset="0"/>
              <a:cs typeface="Times New Roman" pitchFamily="18" charset="0"/>
            </a:endParaRPr>
          </a:p>
        </p:txBody>
      </p:sp>
      <p:sp>
        <p:nvSpPr>
          <p:cNvPr id="19" name="TextBox 18"/>
          <p:cNvSpPr txBox="1"/>
          <p:nvPr/>
        </p:nvSpPr>
        <p:spPr>
          <a:xfrm>
            <a:off x="121752" y="149447"/>
            <a:ext cx="2469047" cy="461665"/>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menus, buttons</a:t>
            </a:r>
            <a:endParaRPr lang="en-US" sz="2400" b="1" dirty="0">
              <a:latin typeface="Times New Roman" pitchFamily="18" charset="0"/>
              <a:cs typeface="Times New Roman" pitchFamily="18" charset="0"/>
            </a:endParaRP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1" name="Oval 20"/>
          <p:cNvSpPr/>
          <p:nvPr/>
        </p:nvSpPr>
        <p:spPr>
          <a:xfrm>
            <a:off x="2471942" y="2808189"/>
            <a:ext cx="1866072" cy="683255"/>
          </a:xfrm>
          <a:prstGeom prst="ellipse">
            <a:avLst/>
          </a:prstGeom>
          <a:solidFill>
            <a:schemeClr val="accent6">
              <a:lumMod val="20000"/>
              <a:lumOff val="80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sparse input</a:t>
            </a:r>
            <a:endParaRPr lang="en-US" b="1" dirty="0">
              <a:solidFill>
                <a:schemeClr val="tx2">
                  <a:lumMod val="50000"/>
                </a:schemeClr>
              </a:solidFill>
            </a:endParaRPr>
          </a:p>
        </p:txBody>
      </p:sp>
      <p:sp>
        <p:nvSpPr>
          <p:cNvPr id="22" name="Oval 21"/>
          <p:cNvSpPr/>
          <p:nvPr/>
        </p:nvSpPr>
        <p:spPr>
          <a:xfrm>
            <a:off x="6206985" y="2649882"/>
            <a:ext cx="1866072" cy="683255"/>
          </a:xfrm>
          <a:prstGeom prst="ellipse">
            <a:avLst/>
          </a:prstGeom>
          <a:solidFill>
            <a:schemeClr val="accent6">
              <a:lumMod val="20000"/>
              <a:lumOff val="80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sparse input</a:t>
            </a:r>
            <a:endParaRPr lang="en-US" b="1" dirty="0">
              <a:solidFill>
                <a:schemeClr val="tx2">
                  <a:lumMod val="50000"/>
                </a:schemeClr>
              </a:solidFill>
            </a:endParaRPr>
          </a:p>
        </p:txBody>
      </p:sp>
      <p:sp>
        <p:nvSpPr>
          <p:cNvPr id="23" name="TextBox 22"/>
          <p:cNvSpPr txBox="1"/>
          <p:nvPr/>
        </p:nvSpPr>
        <p:spPr>
          <a:xfrm>
            <a:off x="4953000" y="5230717"/>
            <a:ext cx="3584712" cy="461665"/>
          </a:xfrm>
          <a:prstGeom prst="rect">
            <a:avLst/>
          </a:prstGeom>
          <a:solidFill>
            <a:schemeClr val="accent6">
              <a:lumMod val="20000"/>
              <a:lumOff val="80000"/>
              <a:alpha val="28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file redirection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00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animBg="1"/>
      <p:bldP spid="16" grpId="0" animBg="1"/>
      <p:bldP spid="17" grpId="0" animBg="1"/>
      <p:bldP spid="18" grpId="0" animBg="1"/>
      <p:bldP spid="19" grpId="0" animBg="1"/>
      <p:bldP spid="21" grpId="0" animBg="1"/>
      <p:bldP spid="22" grpId="0" animBg="1"/>
      <p:bldP spid="23" grpId="0" animBg="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r="26251"/>
          <a:stretch/>
        </p:blipFill>
        <p:spPr bwMode="auto">
          <a:xfrm>
            <a:off x="0" y="0"/>
            <a:ext cx="9144000" cy="698345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Fan 16 settings tab</a:t>
            </a:r>
            <a:endParaRPr lang="en-US" b="1" dirty="0">
              <a:solidFill>
                <a:srgbClr val="000099"/>
              </a:solidFill>
            </a:endParaRPr>
          </a:p>
        </p:txBody>
      </p:sp>
      <p:sp>
        <p:nvSpPr>
          <p:cNvPr id="5" name="TextBox 4"/>
          <p:cNvSpPr txBox="1"/>
          <p:nvPr/>
        </p:nvSpPr>
        <p:spPr>
          <a:xfrm>
            <a:off x="2802835" y="1828800"/>
            <a:ext cx="3140765"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parameter settings</a:t>
            </a:r>
          </a:p>
          <a:p>
            <a:r>
              <a:rPr lang="en-US" dirty="0"/>
              <a:t>Sub-model selection</a:t>
            </a:r>
          </a:p>
        </p:txBody>
      </p:sp>
      <p:sp>
        <p:nvSpPr>
          <p:cNvPr id="7" name="TextBox 6"/>
          <p:cNvSpPr txBox="1"/>
          <p:nvPr/>
        </p:nvSpPr>
        <p:spPr>
          <a:xfrm>
            <a:off x="446014" y="4495800"/>
            <a:ext cx="2055745" cy="1569660"/>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graphics control</a:t>
            </a:r>
          </a:p>
          <a:p>
            <a:r>
              <a:rPr lang="en-US" dirty="0"/>
              <a:t>contour concentration</a:t>
            </a:r>
          </a:p>
        </p:txBody>
      </p:sp>
      <p:sp>
        <p:nvSpPr>
          <p:cNvPr id="12" name="TextBox 11"/>
          <p:cNvSpPr txBox="1"/>
          <p:nvPr/>
        </p:nvSpPr>
        <p:spPr>
          <a:xfrm>
            <a:off x="5881480" y="3295470"/>
            <a:ext cx="1679712" cy="1200329"/>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output variable selection</a:t>
            </a:r>
          </a:p>
        </p:txBody>
      </p:sp>
      <p:sp>
        <p:nvSpPr>
          <p:cNvPr id="13" name="TextBox 12"/>
          <p:cNvSpPr txBox="1"/>
          <p:nvPr/>
        </p:nvSpPr>
        <p:spPr>
          <a:xfrm>
            <a:off x="6452211" y="1219200"/>
            <a:ext cx="1861102"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text output appearance</a:t>
            </a:r>
          </a:p>
        </p:txBody>
      </p:sp>
      <p:sp>
        <p:nvSpPr>
          <p:cNvPr id="18" name="TextBox 17"/>
          <p:cNvSpPr txBox="1"/>
          <p:nvPr/>
        </p:nvSpPr>
        <p:spPr>
          <a:xfrm>
            <a:off x="446015" y="1524000"/>
            <a:ext cx="2055744"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context sensitive cells</a:t>
            </a: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2" name="Oval 21"/>
          <p:cNvSpPr/>
          <p:nvPr/>
        </p:nvSpPr>
        <p:spPr>
          <a:xfrm>
            <a:off x="3086928" y="4154172"/>
            <a:ext cx="1866072" cy="683255"/>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reserved</a:t>
            </a:r>
            <a:endParaRPr lang="en-US" b="1" dirty="0">
              <a:solidFill>
                <a:schemeClr val="tx2">
                  <a:lumMod val="50000"/>
                </a:schemeClr>
              </a:solidFill>
            </a:endParaRPr>
          </a:p>
        </p:txBody>
      </p:sp>
      <p:sp>
        <p:nvSpPr>
          <p:cNvPr id="23" name="TextBox 22"/>
          <p:cNvSpPr txBox="1"/>
          <p:nvPr/>
        </p:nvSpPr>
        <p:spPr>
          <a:xfrm>
            <a:off x="6173856" y="4818965"/>
            <a:ext cx="2821056" cy="461665"/>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UM3 settings</a:t>
            </a:r>
            <a:endParaRPr lang="en-US" sz="2400" b="1" dirty="0">
              <a:latin typeface="Times New Roman" pitchFamily="18" charset="0"/>
              <a:cs typeface="Times New Roman" pitchFamily="18" charset="0"/>
            </a:endParaRPr>
          </a:p>
        </p:txBody>
      </p:sp>
      <p:sp>
        <p:nvSpPr>
          <p:cNvPr id="24" name="TextBox 23"/>
          <p:cNvSpPr txBox="1"/>
          <p:nvPr/>
        </p:nvSpPr>
        <p:spPr>
          <a:xfrm>
            <a:off x="7382761" y="2847705"/>
            <a:ext cx="1544291" cy="1569660"/>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active output variable list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524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animBg="1"/>
      <p:bldP spid="18" grpId="0" animBg="1"/>
      <p:bldP spid="22"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4763"/>
            <a:ext cx="9144000" cy="654834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Fan 16 text output tab, UM3</a:t>
            </a:r>
            <a:endParaRPr lang="en-US" b="1" dirty="0">
              <a:solidFill>
                <a:srgbClr val="000099"/>
              </a:solidFill>
            </a:endParaRPr>
          </a:p>
        </p:txBody>
      </p:sp>
      <p:sp>
        <p:nvSpPr>
          <p:cNvPr id="12" name="TextBox 11"/>
          <p:cNvSpPr txBox="1"/>
          <p:nvPr/>
        </p:nvSpPr>
        <p:spPr>
          <a:xfrm>
            <a:off x="634030" y="3117155"/>
            <a:ext cx="1679712" cy="1200329"/>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initial dilution simulation</a:t>
            </a:r>
            <a:endParaRPr lang="en-US" dirty="0"/>
          </a:p>
        </p:txBody>
      </p:sp>
      <p:sp>
        <p:nvSpPr>
          <p:cNvPr id="13" name="TextBox 12"/>
          <p:cNvSpPr txBox="1"/>
          <p:nvPr/>
        </p:nvSpPr>
        <p:spPr>
          <a:xfrm>
            <a:off x="3352800" y="1634698"/>
            <a:ext cx="1861102"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a</a:t>
            </a:r>
            <a:r>
              <a:rPr lang="en-US" dirty="0" smtClean="0"/>
              <a:t>mbient table</a:t>
            </a:r>
            <a:endParaRPr lang="en-US" dirty="0"/>
          </a:p>
        </p:txBody>
      </p:sp>
      <p:sp>
        <p:nvSpPr>
          <p:cNvPr id="17" name="TextBox 16"/>
          <p:cNvSpPr txBox="1"/>
          <p:nvPr/>
        </p:nvSpPr>
        <p:spPr>
          <a:xfrm>
            <a:off x="228600" y="1238458"/>
            <a:ext cx="5181600"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model ID, case #, project ID</a:t>
            </a:r>
            <a:endParaRPr lang="en-US" dirty="0"/>
          </a:p>
        </p:txBody>
      </p:sp>
      <p:sp>
        <p:nvSpPr>
          <p:cNvPr id="18" name="TextBox 17"/>
          <p:cNvSpPr txBox="1"/>
          <p:nvPr/>
        </p:nvSpPr>
        <p:spPr>
          <a:xfrm>
            <a:off x="62948" y="757535"/>
            <a:ext cx="4030238"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data post process options</a:t>
            </a:r>
            <a:endParaRPr lang="en-US" dirty="0"/>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2" name="Oval 21"/>
          <p:cNvSpPr/>
          <p:nvPr/>
        </p:nvSpPr>
        <p:spPr>
          <a:xfrm>
            <a:off x="3295736" y="3975856"/>
            <a:ext cx="1866072" cy="683255"/>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Dilution factor</a:t>
            </a:r>
            <a:endParaRPr lang="en-US" b="1" dirty="0">
              <a:solidFill>
                <a:schemeClr val="tx2">
                  <a:lumMod val="50000"/>
                </a:schemeClr>
              </a:solidFill>
            </a:endParaRPr>
          </a:p>
        </p:txBody>
      </p:sp>
      <p:sp>
        <p:nvSpPr>
          <p:cNvPr id="23" name="TextBox 22"/>
          <p:cNvSpPr txBox="1"/>
          <p:nvPr/>
        </p:nvSpPr>
        <p:spPr>
          <a:xfrm>
            <a:off x="5993904" y="3717319"/>
            <a:ext cx="2821056" cy="461665"/>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a:latin typeface="Times New Roman" pitchFamily="18" charset="0"/>
                <a:cs typeface="Times New Roman" pitchFamily="18" charset="0"/>
              </a:rPr>
              <a:t>e</a:t>
            </a:r>
            <a:r>
              <a:rPr lang="en-US" sz="2400" b="1" dirty="0" smtClean="0">
                <a:latin typeface="Times New Roman" pitchFamily="18" charset="0"/>
                <a:cs typeface="Times New Roman" pitchFamily="18" charset="0"/>
              </a:rPr>
              <a:t>ndpoint notes</a:t>
            </a:r>
            <a:endParaRPr lang="en-US" sz="2400" b="1" dirty="0">
              <a:latin typeface="Times New Roman" pitchFamily="18" charset="0"/>
              <a:cs typeface="Times New Roman" pitchFamily="18" charset="0"/>
            </a:endParaRPr>
          </a:p>
        </p:txBody>
      </p:sp>
      <p:sp>
        <p:nvSpPr>
          <p:cNvPr id="24" name="TextBox 23"/>
          <p:cNvSpPr txBox="1"/>
          <p:nvPr/>
        </p:nvSpPr>
        <p:spPr>
          <a:xfrm>
            <a:off x="523870" y="2616872"/>
            <a:ext cx="6425293"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diffuser and effluent echo</a:t>
            </a:r>
            <a:endParaRPr lang="en-US" dirty="0"/>
          </a:p>
        </p:txBody>
      </p:sp>
      <p:sp>
        <p:nvSpPr>
          <p:cNvPr id="15" name="TextBox 14"/>
          <p:cNvSpPr txBox="1"/>
          <p:nvPr/>
        </p:nvSpPr>
        <p:spPr>
          <a:xfrm>
            <a:off x="903214" y="4876800"/>
            <a:ext cx="2821056" cy="1569660"/>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far-field simulation if Brooks far-field algorithm linkage is set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297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P spid="22" grpId="0" animBg="1"/>
      <p:bldP spid="23" grpId="0" animBg="1"/>
      <p:bldP spid="24" grpId="0" animBg="1"/>
      <p:bldP spid="15"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2233"/>
            <a:ext cx="9144000" cy="692590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Fan 16 text graphics tab, UM3</a:t>
            </a:r>
            <a:endParaRPr lang="en-US" b="1" dirty="0">
              <a:solidFill>
                <a:srgbClr val="000099"/>
              </a:solidFill>
            </a:endParaRPr>
          </a:p>
        </p:txBody>
      </p:sp>
      <p:sp>
        <p:nvSpPr>
          <p:cNvPr id="12" name="TextBox 11"/>
          <p:cNvSpPr txBox="1"/>
          <p:nvPr/>
        </p:nvSpPr>
        <p:spPr>
          <a:xfrm>
            <a:off x="1716478" y="4197446"/>
            <a:ext cx="1679712"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plan view</a:t>
            </a:r>
            <a:endParaRPr lang="en-US" dirty="0"/>
          </a:p>
        </p:txBody>
      </p:sp>
      <p:sp>
        <p:nvSpPr>
          <p:cNvPr id="13" name="TextBox 12"/>
          <p:cNvSpPr txBox="1"/>
          <p:nvPr/>
        </p:nvSpPr>
        <p:spPr>
          <a:xfrm>
            <a:off x="5334000" y="1431723"/>
            <a:ext cx="1861102" cy="1200329"/>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plume &amp; density stratification</a:t>
            </a:r>
            <a:endParaRPr lang="en-US" dirty="0"/>
          </a:p>
        </p:txBody>
      </p:sp>
      <p:sp>
        <p:nvSpPr>
          <p:cNvPr id="17" name="TextBox 16"/>
          <p:cNvSpPr txBox="1"/>
          <p:nvPr/>
        </p:nvSpPr>
        <p:spPr>
          <a:xfrm>
            <a:off x="1177368" y="1343021"/>
            <a:ext cx="2272748"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elevation view</a:t>
            </a:r>
          </a:p>
        </p:txBody>
      </p:sp>
      <p:sp>
        <p:nvSpPr>
          <p:cNvPr id="18" name="TextBox 17"/>
          <p:cNvSpPr txBox="1"/>
          <p:nvPr/>
        </p:nvSpPr>
        <p:spPr>
          <a:xfrm>
            <a:off x="0" y="1804687"/>
            <a:ext cx="1080052"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c</a:t>
            </a:r>
            <a:r>
              <a:rPr lang="en-US" dirty="0" smtClean="0"/>
              <a:t>lear modes</a:t>
            </a:r>
            <a:endParaRPr lang="en-US" dirty="0"/>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2" name="Oval 21"/>
          <p:cNvSpPr/>
          <p:nvPr/>
        </p:nvSpPr>
        <p:spPr>
          <a:xfrm>
            <a:off x="0" y="4428278"/>
            <a:ext cx="1437540" cy="461665"/>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Color </a:t>
            </a:r>
            <a:endParaRPr lang="en-US" b="1" dirty="0">
              <a:solidFill>
                <a:schemeClr val="tx2">
                  <a:lumMod val="50000"/>
                </a:schemeClr>
              </a:solidFill>
            </a:endParaRPr>
          </a:p>
        </p:txBody>
      </p:sp>
      <p:sp>
        <p:nvSpPr>
          <p:cNvPr id="23" name="TextBox 22"/>
          <p:cNvSpPr txBox="1"/>
          <p:nvPr/>
        </p:nvSpPr>
        <p:spPr>
          <a:xfrm>
            <a:off x="5507497" y="4086650"/>
            <a:ext cx="2493503" cy="1200329"/>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dilution or effective dilution graphic</a:t>
            </a:r>
            <a:endParaRPr lang="en-US" sz="2400" b="1" dirty="0">
              <a:latin typeface="Times New Roman" pitchFamily="18" charset="0"/>
              <a:cs typeface="Times New Roman" pitchFamily="18" charset="0"/>
            </a:endParaRPr>
          </a:p>
        </p:txBody>
      </p:sp>
      <p:sp>
        <p:nvSpPr>
          <p:cNvPr id="24" name="TextBox 23"/>
          <p:cNvSpPr txBox="1"/>
          <p:nvPr/>
        </p:nvSpPr>
        <p:spPr>
          <a:xfrm>
            <a:off x="3724268" y="1662556"/>
            <a:ext cx="1385567" cy="1938992"/>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2-click in margins for graph settings</a:t>
            </a:r>
            <a:endParaRPr lang="en-US" dirty="0"/>
          </a:p>
        </p:txBody>
      </p:sp>
      <p:sp>
        <p:nvSpPr>
          <p:cNvPr id="15" name="TextBox 14"/>
          <p:cNvSpPr txBox="1"/>
          <p:nvPr/>
        </p:nvSpPr>
        <p:spPr>
          <a:xfrm>
            <a:off x="76654" y="3243189"/>
            <a:ext cx="1653120" cy="1200329"/>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4-panel or endpoint </a:t>
            </a:r>
            <a:r>
              <a:rPr lang="en-US" sz="2400" b="1" dirty="0" err="1" smtClean="0">
                <a:latin typeface="Times New Roman" pitchFamily="18" charset="0"/>
                <a:cs typeface="Times New Roman" pitchFamily="18" charset="0"/>
              </a:rPr>
              <a:t>grahps</a:t>
            </a:r>
            <a:endParaRPr lang="en-US" sz="2400" b="1" dirty="0">
              <a:latin typeface="Times New Roman" pitchFamily="18" charset="0"/>
              <a:cs typeface="Times New Roman" pitchFamily="18" charset="0"/>
            </a:endParaRPr>
          </a:p>
        </p:txBody>
      </p:sp>
      <p:sp>
        <p:nvSpPr>
          <p:cNvPr id="19" name="TextBox 18"/>
          <p:cNvSpPr txBox="1"/>
          <p:nvPr/>
        </p:nvSpPr>
        <p:spPr>
          <a:xfrm>
            <a:off x="92507" y="4671574"/>
            <a:ext cx="2169722" cy="1200329"/>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auto scale</a:t>
            </a:r>
          </a:p>
          <a:p>
            <a:pPr algn="ctr"/>
            <a:r>
              <a:rPr lang="en-US" sz="2400" b="1" dirty="0" smtClean="0">
                <a:latin typeface="Times New Roman" pitchFamily="18" charset="0"/>
                <a:cs typeface="Times New Roman" pitchFamily="18" charset="0"/>
              </a:rPr>
              <a:t>line thickness</a:t>
            </a:r>
          </a:p>
          <a:p>
            <a:pPr algn="ctr"/>
            <a:r>
              <a:rPr lang="en-US" sz="2400" b="1" dirty="0" smtClean="0">
                <a:latin typeface="Times New Roman" pitchFamily="18" charset="0"/>
                <a:cs typeface="Times New Roman" pitchFamily="18" charset="0"/>
              </a:rPr>
              <a:t>save to file</a:t>
            </a:r>
          </a:p>
        </p:txBody>
      </p:sp>
      <p:sp>
        <p:nvSpPr>
          <p:cNvPr id="21" name="Oval 20"/>
          <p:cNvSpPr/>
          <p:nvPr/>
        </p:nvSpPr>
        <p:spPr>
          <a:xfrm>
            <a:off x="-357488" y="5641070"/>
            <a:ext cx="1957688" cy="759730"/>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Import data </a:t>
            </a:r>
            <a:endParaRPr lang="en-US" b="1" dirty="0">
              <a:solidFill>
                <a:schemeClr val="tx2">
                  <a:lumMod val="50000"/>
                </a:schemeClr>
              </a:solidFill>
            </a:endParaRPr>
          </a:p>
        </p:txBody>
      </p:sp>
      <p:sp>
        <p:nvSpPr>
          <p:cNvPr id="25" name="TextBox 24"/>
          <p:cNvSpPr txBox="1"/>
          <p:nvPr/>
        </p:nvSpPr>
        <p:spPr>
          <a:xfrm>
            <a:off x="193394" y="762000"/>
            <a:ext cx="2272748"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4-panel view</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018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P spid="22" grpId="0" animBg="1"/>
      <p:bldP spid="23" grpId="0" animBg="1"/>
      <p:bldP spid="24" grpId="0" animBg="1"/>
      <p:bldP spid="15" grpId="0" animBg="1"/>
      <p:bldP spid="19" grpId="0" animBg="1"/>
      <p:bldP spid="21" grpId="0" animBg="1"/>
      <p:bldP spid="25"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0"/>
            <a:ext cx="9144000" cy="692837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After Fan data import</a:t>
            </a:r>
            <a:endParaRPr lang="en-US" b="1" dirty="0">
              <a:solidFill>
                <a:srgbClr val="000099"/>
              </a:solidFill>
            </a:endParaRPr>
          </a:p>
        </p:txBody>
      </p:sp>
      <p:sp>
        <p:nvSpPr>
          <p:cNvPr id="17" name="TextBox 16"/>
          <p:cNvSpPr txBox="1"/>
          <p:nvPr/>
        </p:nvSpPr>
        <p:spPr>
          <a:xfrm>
            <a:off x="2496622" y="2057400"/>
            <a:ext cx="2272748"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New trace in black</a:t>
            </a:r>
            <a:endParaRPr lang="en-US" dirty="0"/>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9" name="TextBox 18"/>
          <p:cNvSpPr txBox="1"/>
          <p:nvPr/>
        </p:nvSpPr>
        <p:spPr>
          <a:xfrm>
            <a:off x="4117621" y="3810000"/>
            <a:ext cx="2169722" cy="461665"/>
          </a:xfrm>
          <a:prstGeom prst="rect">
            <a:avLst/>
          </a:prstGeom>
          <a:solidFill>
            <a:schemeClr val="bg1">
              <a:alpha val="79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Text file dialog</a:t>
            </a:r>
          </a:p>
        </p:txBody>
      </p:sp>
      <p:sp>
        <p:nvSpPr>
          <p:cNvPr id="21" name="Oval 20"/>
          <p:cNvSpPr/>
          <p:nvPr/>
        </p:nvSpPr>
        <p:spPr>
          <a:xfrm>
            <a:off x="0" y="5526794"/>
            <a:ext cx="1447800" cy="759730"/>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Import data </a:t>
            </a:r>
            <a:endParaRPr lang="en-US" b="1" dirty="0">
              <a:solidFill>
                <a:schemeClr val="tx2">
                  <a:lumMod val="50000"/>
                </a:schemeClr>
              </a:solidFill>
            </a:endParaRPr>
          </a:p>
        </p:txBody>
      </p:sp>
      <p:sp>
        <p:nvSpPr>
          <p:cNvPr id="25" name="TextBox 24"/>
          <p:cNvSpPr txBox="1"/>
          <p:nvPr/>
        </p:nvSpPr>
        <p:spPr>
          <a:xfrm>
            <a:off x="193394" y="762000"/>
            <a:ext cx="2272748"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4-panel view</a:t>
            </a:r>
            <a:endParaRPr lang="en-US" dirty="0"/>
          </a:p>
        </p:txBody>
      </p:sp>
      <p:sp>
        <p:nvSpPr>
          <p:cNvPr id="26" name="TextBox 25"/>
          <p:cNvSpPr txBox="1"/>
          <p:nvPr/>
        </p:nvSpPr>
        <p:spPr>
          <a:xfrm>
            <a:off x="4921770" y="2095917"/>
            <a:ext cx="2272748"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New trace in black</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69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5" grpId="0" animBg="1"/>
      <p:bldP spid="26"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152400"/>
            <a:ext cx="7772400" cy="762000"/>
          </a:xfrm>
        </p:spPr>
        <p:txBody>
          <a:bodyPr/>
          <a:lstStyle/>
          <a:p>
            <a:r>
              <a:rPr lang="en-US" b="1" dirty="0" smtClean="0">
                <a:solidFill>
                  <a:srgbClr val="000099"/>
                </a:solidFill>
              </a:rPr>
              <a:t>Flat data text file</a:t>
            </a:r>
            <a:endParaRPr lang="en-US" b="1" dirty="0">
              <a:solidFill>
                <a:srgbClr val="000099"/>
              </a:solidFill>
            </a:endParaRPr>
          </a:p>
        </p:txBody>
      </p:sp>
      <p:pic>
        <p:nvPicPr>
          <p:cNvPr id="20"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xtBox 1"/>
          <p:cNvSpPr txBox="1"/>
          <p:nvPr/>
        </p:nvSpPr>
        <p:spPr>
          <a:xfrm>
            <a:off x="533400" y="838200"/>
            <a:ext cx="2438400" cy="5909310"/>
          </a:xfrm>
          <a:prstGeom prst="rect">
            <a:avLst/>
          </a:prstGeom>
          <a:noFill/>
          <a:ln>
            <a:solidFill>
              <a:schemeClr val="tx1">
                <a:lumMod val="95000"/>
                <a:lumOff val="5000"/>
              </a:schemeClr>
            </a:solidFill>
          </a:ln>
        </p:spPr>
        <p:txBody>
          <a:bodyPr wrap="square" rtlCol="0">
            <a:spAutoFit/>
          </a:bodyPr>
          <a:lstStyle/>
          <a:p>
            <a:r>
              <a:rPr lang="en-US" dirty="0"/>
              <a:t>side view</a:t>
            </a:r>
          </a:p>
          <a:p>
            <a:r>
              <a:rPr lang="en-US" dirty="0"/>
              <a:t>  0.0001   1.0145</a:t>
            </a:r>
          </a:p>
          <a:p>
            <a:r>
              <a:rPr lang="en-US" dirty="0"/>
              <a:t>  0.0068   1.0157</a:t>
            </a:r>
          </a:p>
          <a:p>
            <a:r>
              <a:rPr lang="en-US" dirty="0"/>
              <a:t>  0.0149   1.0158</a:t>
            </a:r>
          </a:p>
          <a:p>
            <a:r>
              <a:rPr lang="en-US" dirty="0"/>
              <a:t>  0.0197   1.0161</a:t>
            </a:r>
          </a:p>
          <a:p>
            <a:r>
              <a:rPr lang="en-US" dirty="0"/>
              <a:t>  0.0264   1.0159</a:t>
            </a:r>
          </a:p>
          <a:p>
            <a:r>
              <a:rPr lang="en-US" dirty="0"/>
              <a:t>  0.0339   1.0164</a:t>
            </a:r>
          </a:p>
          <a:p>
            <a:r>
              <a:rPr lang="en-US" dirty="0"/>
              <a:t>  0.0423   1.0182</a:t>
            </a:r>
          </a:p>
          <a:p>
            <a:r>
              <a:rPr lang="en-US" dirty="0"/>
              <a:t>  0.0491   1.0191</a:t>
            </a:r>
          </a:p>
          <a:p>
            <a:r>
              <a:rPr lang="en-US" dirty="0"/>
              <a:t>  0.0565   1.0180</a:t>
            </a:r>
          </a:p>
          <a:p>
            <a:r>
              <a:rPr lang="en-US" dirty="0"/>
              <a:t>  0.0638   1.0180</a:t>
            </a:r>
          </a:p>
          <a:p>
            <a:r>
              <a:rPr lang="en-US" dirty="0"/>
              <a:t>  0.0676   1.0186</a:t>
            </a:r>
          </a:p>
          <a:p>
            <a:r>
              <a:rPr lang="en-US" dirty="0"/>
              <a:t>  0.0776   1.0177</a:t>
            </a:r>
          </a:p>
          <a:p>
            <a:r>
              <a:rPr lang="en-US" dirty="0"/>
              <a:t>  0.0830   1.0169</a:t>
            </a:r>
          </a:p>
          <a:p>
            <a:r>
              <a:rPr lang="en-US" dirty="0"/>
              <a:t>  0.0912   1.0146</a:t>
            </a:r>
          </a:p>
          <a:p>
            <a:r>
              <a:rPr lang="en-US" dirty="0"/>
              <a:t>  0.1000   1.0118</a:t>
            </a:r>
          </a:p>
          <a:p>
            <a:r>
              <a:rPr lang="en-US" dirty="0"/>
              <a:t>  0.1084   1.0100</a:t>
            </a:r>
          </a:p>
          <a:p>
            <a:r>
              <a:rPr lang="en-US" dirty="0"/>
              <a:t>  0.1155   1.0053</a:t>
            </a:r>
          </a:p>
          <a:p>
            <a:r>
              <a:rPr lang="en-US" dirty="0"/>
              <a:t>  0.1181   1.0024</a:t>
            </a:r>
          </a:p>
          <a:p>
            <a:r>
              <a:rPr lang="en-US" dirty="0"/>
              <a:t>  0.1236   1.0003</a:t>
            </a:r>
          </a:p>
          <a:p>
            <a:r>
              <a:rPr lang="en-US" dirty="0"/>
              <a:t>  0.1285   </a:t>
            </a:r>
            <a:r>
              <a:rPr lang="en-US" dirty="0" smtClean="0"/>
              <a:t>0.9976….</a:t>
            </a:r>
            <a:endParaRPr lang="en-US" dirty="0"/>
          </a:p>
        </p:txBody>
      </p:sp>
      <p:sp>
        <p:nvSpPr>
          <p:cNvPr id="11" name="TextBox 10"/>
          <p:cNvSpPr txBox="1"/>
          <p:nvPr/>
        </p:nvSpPr>
        <p:spPr>
          <a:xfrm>
            <a:off x="3276600" y="838200"/>
            <a:ext cx="2438400" cy="5909310"/>
          </a:xfrm>
          <a:prstGeom prst="rect">
            <a:avLst/>
          </a:prstGeom>
          <a:noFill/>
          <a:ln>
            <a:solidFill>
              <a:schemeClr val="tx1">
                <a:lumMod val="95000"/>
                <a:lumOff val="5000"/>
              </a:schemeClr>
            </a:solidFill>
          </a:ln>
        </p:spPr>
        <p:txBody>
          <a:bodyPr wrap="square" rtlCol="0">
            <a:spAutoFit/>
          </a:bodyPr>
          <a:lstStyle/>
          <a:p>
            <a:r>
              <a:rPr lang="en-US" dirty="0" smtClean="0"/>
              <a:t>  0.4373   </a:t>
            </a:r>
            <a:r>
              <a:rPr lang="en-US" dirty="0"/>
              <a:t>0.8854</a:t>
            </a:r>
          </a:p>
          <a:p>
            <a:r>
              <a:rPr lang="en-US" dirty="0"/>
              <a:t>  0.4468   0.8878</a:t>
            </a:r>
          </a:p>
          <a:p>
            <a:endParaRPr lang="en-US" dirty="0"/>
          </a:p>
          <a:p>
            <a:r>
              <a:rPr lang="en-US" dirty="0"/>
              <a:t>  0.4047   0.7966</a:t>
            </a:r>
          </a:p>
          <a:p>
            <a:r>
              <a:rPr lang="en-US" dirty="0"/>
              <a:t>0.3985   0.7965</a:t>
            </a:r>
          </a:p>
          <a:p>
            <a:r>
              <a:rPr lang="en-US" dirty="0"/>
              <a:t>  0.3920   0.7966</a:t>
            </a:r>
          </a:p>
          <a:p>
            <a:r>
              <a:rPr lang="en-US" dirty="0"/>
              <a:t>  0.3855   0.7961</a:t>
            </a:r>
          </a:p>
          <a:p>
            <a:r>
              <a:rPr lang="en-US" dirty="0"/>
              <a:t>  0.3800   0.7961</a:t>
            </a:r>
          </a:p>
          <a:p>
            <a:r>
              <a:rPr lang="en-US" dirty="0"/>
              <a:t>  0.3723   0.7958</a:t>
            </a:r>
          </a:p>
          <a:p>
            <a:r>
              <a:rPr lang="en-US" dirty="0"/>
              <a:t>  0.3651   0.7943</a:t>
            </a:r>
          </a:p>
          <a:p>
            <a:r>
              <a:rPr lang="en-US" dirty="0"/>
              <a:t>  0.3581   0.7932</a:t>
            </a:r>
          </a:p>
          <a:p>
            <a:r>
              <a:rPr lang="en-US" dirty="0"/>
              <a:t>  0.3536   0.7918</a:t>
            </a:r>
          </a:p>
          <a:p>
            <a:r>
              <a:rPr lang="en-US" dirty="0"/>
              <a:t>  0.3477   0.7923</a:t>
            </a:r>
          </a:p>
          <a:p>
            <a:r>
              <a:rPr lang="en-US" dirty="0"/>
              <a:t>  0.3420   0.7927</a:t>
            </a:r>
          </a:p>
          <a:p>
            <a:r>
              <a:rPr lang="en-US" dirty="0"/>
              <a:t>  0.3353   0.7920</a:t>
            </a:r>
          </a:p>
          <a:p>
            <a:r>
              <a:rPr lang="en-US" dirty="0"/>
              <a:t>  0.3286   0.7884</a:t>
            </a:r>
          </a:p>
          <a:p>
            <a:r>
              <a:rPr lang="en-US" dirty="0"/>
              <a:t>  0.3254   0.7864</a:t>
            </a:r>
          </a:p>
          <a:p>
            <a:r>
              <a:rPr lang="en-US" dirty="0"/>
              <a:t>  0.3211   0.7843</a:t>
            </a:r>
          </a:p>
          <a:p>
            <a:r>
              <a:rPr lang="en-US" dirty="0"/>
              <a:t>  0.3169   0.7831</a:t>
            </a:r>
          </a:p>
          <a:p>
            <a:r>
              <a:rPr lang="en-US" dirty="0"/>
              <a:t>  0.3116   0.7834</a:t>
            </a:r>
          </a:p>
          <a:p>
            <a:r>
              <a:rPr lang="en-US" dirty="0"/>
              <a:t>  0.3077   </a:t>
            </a:r>
            <a:r>
              <a:rPr lang="en-US" dirty="0" smtClean="0"/>
              <a:t>0.7838….</a:t>
            </a:r>
            <a:endParaRPr lang="en-US" dirty="0"/>
          </a:p>
        </p:txBody>
      </p:sp>
      <p:sp>
        <p:nvSpPr>
          <p:cNvPr id="12" name="TextBox 11"/>
          <p:cNvSpPr txBox="1"/>
          <p:nvPr/>
        </p:nvSpPr>
        <p:spPr>
          <a:xfrm>
            <a:off x="5874913" y="838200"/>
            <a:ext cx="2438400" cy="3416320"/>
          </a:xfrm>
          <a:prstGeom prst="rect">
            <a:avLst/>
          </a:prstGeom>
          <a:noFill/>
          <a:ln>
            <a:solidFill>
              <a:schemeClr val="tx1">
                <a:lumMod val="95000"/>
                <a:lumOff val="5000"/>
              </a:schemeClr>
            </a:solidFill>
          </a:ln>
        </p:spPr>
        <p:txBody>
          <a:bodyPr wrap="square" rtlCol="0">
            <a:spAutoFit/>
          </a:bodyPr>
          <a:lstStyle/>
          <a:p>
            <a:r>
              <a:rPr lang="en-US" dirty="0"/>
              <a:t> </a:t>
            </a:r>
            <a:r>
              <a:rPr lang="en-US" dirty="0" smtClean="0"/>
              <a:t> 0.0485   </a:t>
            </a:r>
            <a:r>
              <a:rPr lang="en-US" dirty="0"/>
              <a:t>0.9988</a:t>
            </a:r>
          </a:p>
          <a:p>
            <a:r>
              <a:rPr lang="en-US" dirty="0"/>
              <a:t>  0.0411   1.0011</a:t>
            </a:r>
          </a:p>
          <a:p>
            <a:r>
              <a:rPr lang="en-US" dirty="0"/>
              <a:t>  0.0343   1.0028</a:t>
            </a:r>
          </a:p>
          <a:p>
            <a:r>
              <a:rPr lang="en-US" dirty="0"/>
              <a:t>  0.0273   1.0065</a:t>
            </a:r>
          </a:p>
          <a:p>
            <a:r>
              <a:rPr lang="en-US" dirty="0"/>
              <a:t>  0.0212   1.0084</a:t>
            </a:r>
          </a:p>
          <a:p>
            <a:r>
              <a:rPr lang="en-US" dirty="0"/>
              <a:t>  0.0168   1.0095</a:t>
            </a:r>
          </a:p>
          <a:p>
            <a:r>
              <a:rPr lang="en-US" dirty="0"/>
              <a:t>  0.0099   1.0114</a:t>
            </a:r>
          </a:p>
          <a:p>
            <a:r>
              <a:rPr lang="en-US" dirty="0"/>
              <a:t>  0.0042   1.0126</a:t>
            </a:r>
          </a:p>
          <a:p>
            <a:r>
              <a:rPr lang="en-US" dirty="0"/>
              <a:t> -0.0001   1.0124</a:t>
            </a:r>
          </a:p>
          <a:p>
            <a:r>
              <a:rPr lang="en-US" dirty="0"/>
              <a:t>density profile</a:t>
            </a:r>
          </a:p>
          <a:p>
            <a:r>
              <a:rPr lang="en-US" dirty="0"/>
              <a:t>17.3 0.0</a:t>
            </a:r>
          </a:p>
          <a:p>
            <a:r>
              <a:rPr lang="en-US" dirty="0"/>
              <a:t>25.2 1.0</a:t>
            </a:r>
          </a:p>
        </p:txBody>
      </p:sp>
      <p:sp>
        <p:nvSpPr>
          <p:cNvPr id="13" name="TextBox 12"/>
          <p:cNvSpPr txBox="1"/>
          <p:nvPr/>
        </p:nvSpPr>
        <p:spPr>
          <a:xfrm>
            <a:off x="105842" y="1177498"/>
            <a:ext cx="2272748" cy="1200329"/>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Key words to indicate elevation view</a:t>
            </a:r>
            <a:endParaRPr lang="en-US" dirty="0"/>
          </a:p>
        </p:txBody>
      </p:sp>
      <p:sp>
        <p:nvSpPr>
          <p:cNvPr id="14" name="TextBox 13"/>
          <p:cNvSpPr txBox="1"/>
          <p:nvPr/>
        </p:nvSpPr>
        <p:spPr>
          <a:xfrm>
            <a:off x="345794" y="2539157"/>
            <a:ext cx="2272748"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plume outline</a:t>
            </a:r>
          </a:p>
          <a:p>
            <a:r>
              <a:rPr lang="en-US" dirty="0" smtClean="0"/>
              <a:t>x-y coordinates</a:t>
            </a:r>
            <a:endParaRPr lang="en-US" dirty="0"/>
          </a:p>
        </p:txBody>
      </p:sp>
      <p:sp>
        <p:nvSpPr>
          <p:cNvPr id="15" name="TextBox 14"/>
          <p:cNvSpPr txBox="1"/>
          <p:nvPr/>
        </p:nvSpPr>
        <p:spPr>
          <a:xfrm>
            <a:off x="2971800" y="1177498"/>
            <a:ext cx="2272748"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blank line to lift pen</a:t>
            </a:r>
            <a:endParaRPr lang="en-US" dirty="0"/>
          </a:p>
        </p:txBody>
      </p:sp>
      <p:sp>
        <p:nvSpPr>
          <p:cNvPr id="18" name="TextBox 17"/>
          <p:cNvSpPr txBox="1"/>
          <p:nvPr/>
        </p:nvSpPr>
        <p:spPr>
          <a:xfrm>
            <a:off x="5882426" y="2509956"/>
            <a:ext cx="2272748" cy="1200329"/>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Key words to indicate density panel</a:t>
            </a:r>
            <a:endParaRPr lang="en-US" dirty="0"/>
          </a:p>
        </p:txBody>
      </p:sp>
      <p:sp>
        <p:nvSpPr>
          <p:cNvPr id="22" name="TextBox 21"/>
          <p:cNvSpPr txBox="1"/>
          <p:nvPr/>
        </p:nvSpPr>
        <p:spPr>
          <a:xfrm>
            <a:off x="5784360" y="3857834"/>
            <a:ext cx="2272748"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a:t>plume </a:t>
            </a:r>
            <a:r>
              <a:rPr lang="en-US" dirty="0" smtClean="0"/>
              <a:t>density</a:t>
            </a:r>
            <a:endParaRPr lang="en-US" dirty="0"/>
          </a:p>
          <a:p>
            <a:r>
              <a:rPr lang="en-US" dirty="0" smtClean="0"/>
              <a:t>coordinates</a:t>
            </a:r>
            <a:endParaRPr lang="en-US" dirty="0"/>
          </a:p>
        </p:txBody>
      </p:sp>
      <p:sp>
        <p:nvSpPr>
          <p:cNvPr id="23" name="TextBox 22"/>
          <p:cNvSpPr txBox="1"/>
          <p:nvPr/>
        </p:nvSpPr>
        <p:spPr>
          <a:xfrm>
            <a:off x="6172200" y="5181600"/>
            <a:ext cx="2272748" cy="830997"/>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VP manual has detail</a:t>
            </a:r>
            <a:endParaRPr lang="en-US" dirty="0"/>
          </a:p>
        </p:txBody>
      </p:sp>
      <p:sp>
        <p:nvSpPr>
          <p:cNvPr id="24" name="TextBox 23"/>
          <p:cNvSpPr txBox="1"/>
          <p:nvPr/>
        </p:nvSpPr>
        <p:spPr>
          <a:xfrm>
            <a:off x="1835426" y="6197292"/>
            <a:ext cx="3650974" cy="461665"/>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….omitted data (notes)</a:t>
            </a:r>
            <a:endParaRPr lang="en-US" dirty="0"/>
          </a:p>
        </p:txBody>
      </p:sp>
      <p:sp>
        <p:nvSpPr>
          <p:cNvPr id="27" name="TextBox 26"/>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680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22" grpId="0" animBg="1"/>
      <p:bldP spid="23" grpId="0" animBg="1"/>
      <p:bldP spid="24"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343400" y="609600"/>
            <a:ext cx="4953000" cy="1143000"/>
          </a:xfrm>
        </p:spPr>
        <p:txBody>
          <a:bodyPr>
            <a:normAutofit fontScale="90000"/>
          </a:bodyPr>
          <a:lstStyle/>
          <a:p>
            <a:r>
              <a:rPr lang="en-US" b="1" dirty="0" smtClean="0">
                <a:solidFill>
                  <a:srgbClr val="000099"/>
                </a:solidFill>
              </a:rPr>
              <a:t>Multi-run example</a:t>
            </a:r>
            <a:br>
              <a:rPr lang="en-US" b="1" dirty="0" smtClean="0">
                <a:solidFill>
                  <a:srgbClr val="000099"/>
                </a:solidFill>
              </a:rPr>
            </a:br>
            <a:r>
              <a:rPr lang="en-US" b="1" dirty="0" smtClean="0">
                <a:solidFill>
                  <a:srgbClr val="000099"/>
                </a:solidFill>
              </a:rPr>
              <a:t>Dominguez </a:t>
            </a:r>
            <a:r>
              <a:rPr lang="en-US" b="1" dirty="0">
                <a:solidFill>
                  <a:srgbClr val="000099"/>
                </a:solidFill>
              </a:rPr>
              <a:t>Channel</a:t>
            </a:r>
          </a:p>
        </p:txBody>
      </p:sp>
      <p:sp>
        <p:nvSpPr>
          <p:cNvPr id="26627" name="Rectangle 3"/>
          <p:cNvSpPr>
            <a:spLocks noChangeArrowheads="1"/>
          </p:cNvSpPr>
          <p:nvPr/>
        </p:nvSpPr>
        <p:spPr bwMode="auto">
          <a:xfrm>
            <a:off x="5562600" y="2667000"/>
            <a:ext cx="2743200" cy="3810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Project map</a:t>
            </a:r>
          </a:p>
          <a:p>
            <a:pPr marL="342900" indent="-342900">
              <a:spcBef>
                <a:spcPct val="20000"/>
              </a:spcBef>
              <a:buFontTx/>
              <a:buChar char="•"/>
            </a:pPr>
            <a:r>
              <a:rPr lang="en-US" sz="3200"/>
              <a:t>Channel</a:t>
            </a:r>
            <a:endParaRPr lang="en-US"/>
          </a:p>
        </p:txBody>
      </p:sp>
      <p:pic>
        <p:nvPicPr>
          <p:cNvPr id="26628" name="Picture 4" descr="A:\ACTAmap.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00038" y="228600"/>
            <a:ext cx="4359275" cy="6477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6630" name="Line 6"/>
          <p:cNvSpPr>
            <a:spLocks noChangeShapeType="1"/>
          </p:cNvSpPr>
          <p:nvPr/>
        </p:nvSpPr>
        <p:spPr bwMode="auto">
          <a:xfrm flipH="1">
            <a:off x="2362200" y="3581400"/>
            <a:ext cx="3276600" cy="1519238"/>
          </a:xfrm>
          <a:prstGeom prst="line">
            <a:avLst/>
          </a:prstGeom>
          <a:noFill/>
          <a:ln w="57150">
            <a:solidFill>
              <a:srgbClr val="FFFF00"/>
            </a:solidFill>
            <a:round/>
            <a:headEnd/>
            <a:tailEnd type="stealth" w="lg"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31440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772400" cy="990600"/>
          </a:xfrm>
        </p:spPr>
        <p:txBody>
          <a:bodyPr/>
          <a:lstStyle/>
          <a:p>
            <a:r>
              <a:rPr lang="en-US" b="1">
                <a:solidFill>
                  <a:srgbClr val="000099"/>
                </a:solidFill>
              </a:rPr>
              <a:t>Tidal Channel Excursion</a:t>
            </a:r>
          </a:p>
        </p:txBody>
      </p:sp>
      <p:pic>
        <p:nvPicPr>
          <p:cNvPr id="27652" name="Picture 4" descr="C:\CEAM-Visual-Plumes (Ver 1.0)\Mixing zone course units\MZ9-Verification\Tidal-excursion.jpg"/>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28600" y="1212850"/>
            <a:ext cx="8686800" cy="52641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74420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81000"/>
            <a:ext cx="7772400" cy="990600"/>
          </a:xfrm>
        </p:spPr>
        <p:txBody>
          <a:bodyPr/>
          <a:lstStyle/>
          <a:p>
            <a:r>
              <a:rPr lang="en-US" b="1" dirty="0">
                <a:solidFill>
                  <a:srgbClr val="000099"/>
                </a:solidFill>
              </a:rPr>
              <a:t>Time-Series </a:t>
            </a:r>
            <a:r>
              <a:rPr lang="en-US" b="1" dirty="0" smtClean="0">
                <a:solidFill>
                  <a:srgbClr val="000099"/>
                </a:solidFill>
              </a:rPr>
              <a:t>Approach output</a:t>
            </a:r>
            <a:endParaRPr lang="en-US" b="1" dirty="0">
              <a:solidFill>
                <a:srgbClr val="000099"/>
              </a:solidFill>
            </a:endParaRPr>
          </a:p>
        </p:txBody>
      </p:sp>
      <p:pic>
        <p:nvPicPr>
          <p:cNvPr id="32771" name="Picture 3" descr="C:\CEAM-Visual-Plumes (Ver 1.0)\Mixing zone course units\MZ9-Verification\Dominguez Chcon.bmp"/>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85800" y="1447800"/>
            <a:ext cx="8001000" cy="512603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223874" y="1295400"/>
            <a:ext cx="2272748" cy="1200329"/>
          </a:xfrm>
          <a:prstGeom prst="rect">
            <a:avLst/>
          </a:prstGeom>
          <a:solidFill>
            <a:schemeClr val="bg1">
              <a:alpha val="60000"/>
            </a:schemeClr>
          </a:solidFill>
          <a:ln w="25400">
            <a:solidFill>
              <a:schemeClr val="tx2">
                <a:lumMod val="60000"/>
                <a:lumOff val="40000"/>
              </a:schemeClr>
            </a:solidFill>
          </a:ln>
        </p:spPr>
        <p:txBody>
          <a:bodyPr wrap="square" rtlCol="0">
            <a:spAutoFit/>
          </a:bodyPr>
          <a:lstStyle>
            <a:defPPr>
              <a:defRPr lang="en-US"/>
            </a:defPPr>
            <a:lvl1pPr algn="ctr">
              <a:defRPr sz="2400" b="1">
                <a:latin typeface="Times New Roman" pitchFamily="18" charset="0"/>
                <a:cs typeface="Times New Roman" pitchFamily="18" charset="0"/>
              </a:defRPr>
            </a:lvl1pPr>
          </a:lstStyle>
          <a:p>
            <a:r>
              <a:rPr lang="en-US" dirty="0" smtClean="0"/>
              <a:t>Time-series, another VP graph option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886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52400" y="2743200"/>
            <a:ext cx="8839200" cy="2800767"/>
          </a:xfrm>
          <a:prstGeom prst="rect">
            <a:avLst/>
          </a:prstGeom>
          <a:noFill/>
        </p:spPr>
        <p:txBody>
          <a:bodyPr wrap="square" rtlCol="0">
            <a:spAutoFit/>
          </a:bodyPr>
          <a:lstStyle/>
          <a:p>
            <a:pPr algn="ctr"/>
            <a:r>
              <a:rPr lang="en-US" sz="4400" b="1" dirty="0" smtClean="0"/>
              <a:t>Reference material</a:t>
            </a:r>
          </a:p>
          <a:p>
            <a:pPr algn="ctr"/>
            <a:r>
              <a:rPr lang="en-US" sz="4400" b="1" dirty="0" smtClean="0"/>
              <a:t>(also, when slides are viewed in </a:t>
            </a:r>
            <a:r>
              <a:rPr lang="en-US" sz="4400" b="1" dirty="0" err="1" smtClean="0"/>
              <a:t>Powerpoint</a:t>
            </a:r>
            <a:r>
              <a:rPr lang="en-US" sz="4400" b="1" dirty="0" smtClean="0"/>
              <a:t>, check for additional notes)</a:t>
            </a:r>
            <a:endParaRPr lang="en-US" sz="4400" b="1" dirty="0"/>
          </a:p>
        </p:txBody>
      </p:sp>
      <p:sp>
        <p:nvSpPr>
          <p:cNvPr id="2" name="TextBox 1"/>
          <p:cNvSpPr txBox="1"/>
          <p:nvPr/>
        </p:nvSpPr>
        <p:spPr>
          <a:xfrm>
            <a:off x="318654" y="228600"/>
            <a:ext cx="8534400" cy="28992552"/>
          </a:xfrm>
          <a:prstGeom prst="rect">
            <a:avLst/>
          </a:prstGeom>
          <a:solidFill>
            <a:schemeClr val="accent5">
              <a:lumMod val="20000"/>
              <a:lumOff val="80000"/>
              <a:alpha val="71000"/>
            </a:schemeClr>
          </a:solidFill>
        </p:spPr>
        <p:txBody>
          <a:bodyPr wrap="square" rtlCol="0">
            <a:spAutoFit/>
          </a:bodyPr>
          <a:lstStyle/>
          <a:p>
            <a:r>
              <a:rPr lang="en-US" sz="1000" b="1" dirty="0">
                <a:latin typeface="Times New Roman" pitchFamily="18" charset="0"/>
                <a:cs typeface="Times New Roman" pitchFamily="18" charset="0"/>
              </a:rPr>
              <a:t>Terms and Definitions</a:t>
            </a:r>
            <a:endParaRPr lang="en-US" sz="1000" dirty="0">
              <a:latin typeface="Times New Roman" pitchFamily="18" charset="0"/>
              <a:cs typeface="Times New Roman" pitchFamily="18" charset="0"/>
            </a:endParaRPr>
          </a:p>
          <a:p>
            <a:r>
              <a:rPr lang="en-US" sz="1000" b="1" dirty="0">
                <a:latin typeface="Times New Roman" pitchFamily="18" charset="0"/>
                <a:cs typeface="Times New Roman" pitchFamily="18" charset="0"/>
              </a:rPr>
              <a:t> </a:t>
            </a:r>
            <a:endParaRPr lang="en-US" sz="1000" dirty="0">
              <a:latin typeface="Times New Roman" pitchFamily="18" charset="0"/>
              <a:cs typeface="Times New Roman" pitchFamily="18" charset="0"/>
            </a:endParaRPr>
          </a:p>
          <a:p>
            <a:r>
              <a:rPr lang="en-US" sz="1000" b="1" dirty="0">
                <a:latin typeface="Times New Roman" pitchFamily="18" charset="0"/>
                <a:cs typeface="Times New Roman" pitchFamily="18" charset="0"/>
              </a:rPr>
              <a:t> </a:t>
            </a:r>
            <a:endParaRPr lang="en-US" sz="1000" dirty="0">
              <a:latin typeface="Times New Roman" pitchFamily="18" charset="0"/>
              <a:cs typeface="Times New Roman" pitchFamily="18" charset="0"/>
            </a:endParaRP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Aspiration entrainment:  tends to be the dominant entrainment mechanism in low currents, including stagnant ambient; in UM3 it is proportional to the area the plume shares with the ambient fluid; where plumes are merged and are demarcated by vertical reflection planes it is assumed that the plume and its neighbor gain and lose equivalent amounts of mass so that no net entrainment occurs across those vertical surfaces, only over the surfaces still exposed to ambient fluid admittedly </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Background buildup technique:  an alternative approach to simulating the effects of merging; plumes are not restricted to the reflection technique but rather act in isolation with the effects of merging accounted for through changes to the plume’s background conditions, particularly the background pollutant concentration; the approach more closely mimics actual mixing mechanisms but, to be rigorous, would involve not only adjusting the background concentration due to the presence of upstream plumes but the physical environment the plume in question occupies, including all variables and velocities</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Co-flowing plumes:  the condition where the effluent discharge and the ambient current flow in the same direction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Control volume:  the modeling analogue of the plume element in the </a:t>
            </a:r>
            <a:r>
              <a:rPr lang="en-US" sz="1000" dirty="0" err="1">
                <a:latin typeface="Times New Roman" pitchFamily="18" charset="0"/>
                <a:cs typeface="Times New Roman" pitchFamily="18" charset="0"/>
              </a:rPr>
              <a:t>Eulerian</a:t>
            </a:r>
            <a:r>
              <a:rPr lang="en-US" sz="1000" dirty="0">
                <a:latin typeface="Times New Roman" pitchFamily="18" charset="0"/>
                <a:cs typeface="Times New Roman" pitchFamily="18" charset="0"/>
              </a:rPr>
              <a:t> plume model formulation, integral flux equations;  unlike the plume element, the model accounts for flux changes as a function of </a:t>
            </a:r>
            <a:r>
              <a:rPr lang="en-US" sz="1000" i="1" dirty="0">
                <a:latin typeface="Times New Roman" pitchFamily="18" charset="0"/>
                <a:cs typeface="Times New Roman" pitchFamily="18" charset="0"/>
              </a:rPr>
              <a:t>s</a:t>
            </a:r>
            <a:r>
              <a:rPr lang="en-US" sz="1000" dirty="0">
                <a:latin typeface="Times New Roman" pitchFamily="18" charset="0"/>
                <a:cs typeface="Times New Roman" pitchFamily="18" charset="0"/>
              </a:rPr>
              <a:t>, the distance along the plume trajectory, the integration step being </a:t>
            </a:r>
            <a:r>
              <a:rPr lang="en-US" sz="1000" i="1" dirty="0">
                <a:latin typeface="Times New Roman" pitchFamily="18" charset="0"/>
                <a:cs typeface="Times New Roman" pitchFamily="18" charset="0"/>
              </a:rPr>
              <a:t>ds</a:t>
            </a:r>
            <a:r>
              <a:rPr lang="en-US" sz="1000" dirty="0">
                <a:latin typeface="Times New Roman" pitchFamily="18" charset="0"/>
                <a:cs typeface="Times New Roman" pitchFamily="18" charset="0"/>
              </a:rPr>
              <a:t>; the stiffness of the model equations requires management of </a:t>
            </a:r>
            <a:r>
              <a:rPr lang="en-US" sz="1000" i="1" dirty="0">
                <a:latin typeface="Times New Roman" pitchFamily="18" charset="0"/>
                <a:cs typeface="Times New Roman" pitchFamily="18" charset="0"/>
              </a:rPr>
              <a:t>ds</a:t>
            </a:r>
            <a:r>
              <a:rPr lang="en-US" sz="1000" dirty="0">
                <a:latin typeface="Times New Roman" pitchFamily="18" charset="0"/>
                <a:cs typeface="Times New Roman" pitchFamily="18" charset="0"/>
              </a:rPr>
              <a:t> that can lead to discontinuous changes in the endpoint dilution as input conditions are changed only incrementally; also sometimes referred to as the plume element, the analogous </a:t>
            </a:r>
            <a:r>
              <a:rPr lang="en-US" sz="1000" dirty="0" err="1">
                <a:latin typeface="Times New Roman" pitchFamily="18" charset="0"/>
                <a:cs typeface="Times New Roman" pitchFamily="18" charset="0"/>
              </a:rPr>
              <a:t>Lagrangian</a:t>
            </a:r>
            <a:r>
              <a:rPr lang="en-US" sz="1000" dirty="0">
                <a:latin typeface="Times New Roman" pitchFamily="18" charset="0"/>
                <a:cs typeface="Times New Roman" pitchFamily="18" charset="0"/>
              </a:rPr>
              <a:t> control volume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Counter-flowing plumes:  the condition where the effluent discharge flows in the opposite direction of the ambient current</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Critical Initial Dilution:  the flow weighted average of a diffuser plumes’ endpoint dilutions; this review recommends that for the purposes of calculating the CID that merged plumes be treated as grouped entities each with their combined CID</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Cross-current:  ambient current not either co-flowing or counter-flowing will possess a component of velocity that is perpendicular to the plume at the port; cross-currents add another term to the entrainment equations, for example, as in UM3, and will tend to increase overall entrainment in the absence of merging; it is important in reducing the spacing between plumes to values less than the physical spacing</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Deep-water assumption:  integral plume models such as UD and UM3 were developed with the assumption that water depth would not constrain the motion of the plume; the reason for adopting the assumption was to simplify the theory; the models do not plume-water surface interaction; other steps or models must be taken to model the plume beyond the point where any part of it hits the surface (although some relaxation for slightly grazing the surface might be tolerable)</a:t>
            </a:r>
          </a:p>
          <a:p>
            <a:r>
              <a:rPr lang="en-US" sz="1000" dirty="0">
                <a:latin typeface="Times New Roman" pitchFamily="18" charset="0"/>
                <a:cs typeface="Times New Roman" pitchFamily="18" charset="0"/>
              </a:rPr>
              <a:t> </a:t>
            </a:r>
          </a:p>
          <a:p>
            <a:r>
              <a:rPr lang="en-US" sz="1000" dirty="0" err="1">
                <a:latin typeface="Times New Roman" pitchFamily="18" charset="0"/>
                <a:cs typeface="Times New Roman" pitchFamily="18" charset="0"/>
              </a:rPr>
              <a:t>Densimetric</a:t>
            </a:r>
            <a:r>
              <a:rPr lang="en-US" sz="1000" dirty="0">
                <a:latin typeface="Times New Roman" pitchFamily="18" charset="0"/>
                <a:cs typeface="Times New Roman" pitchFamily="18" charset="0"/>
              </a:rPr>
              <a:t> Froude number: this is a similarity parameter that expresses the relative importance (ratio) of kinetic and potential energy inherent in the plume element at the source; small values represent pure plumes that possess little or no initial velocity (like a heated plate), large values are momentum dominated jets with little or no buoyancy perhaps requiring pump pressure to attain the high velocities; in vertical plumes (like natural draft cooling towers) values less than unity are plumes that possess excess buoyancy to briefly accelerate the plume element at the source causing it to stretch out and dynamically contract its diameter, the analogous mechanism experienced in seawater intrusion; finally, the similarity property allows plumes to be compared across spatial scales, plumes with the same similarity parameters exhibiting the same morphology (plume shape) when plotted in dimensionless terms (for example, in terms of diameters downstream and vertically)</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DKHw.exe: a version of UDKHDEN that was developed explicitly for use with Visual Plumes (Frick et al. 2004); replaced in this review by an updated version of UDKHDEN (called UD) after </a:t>
            </a:r>
            <a:r>
              <a:rPr lang="en-US" sz="1000" dirty="0" err="1">
                <a:latin typeface="Times New Roman" pitchFamily="18" charset="0"/>
                <a:cs typeface="Times New Roman" pitchFamily="18" charset="0"/>
              </a:rPr>
              <a:t>DKHw</a:t>
            </a:r>
            <a:r>
              <a:rPr lang="en-US" sz="1000" dirty="0">
                <a:latin typeface="Times New Roman" pitchFamily="18" charset="0"/>
                <a:cs typeface="Times New Roman" pitchFamily="18" charset="0"/>
              </a:rPr>
              <a:t> was found to exhibit spurious density behavior in isolated instances and its further use was suspended </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Effective dilution: effective dilution is the ratio of effluent concentration to plume element concentration, particularly plume element concentration at an endpoint condition; when the ambient concentration is zero the effective dilution is equal to the volume dilution, or more correctly, the mass dilution; judged from an environmental perspective, as opposed to a mechanical mixing perspective, the effective dilution is a better measure of plume performance than volume dilution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Effective spacing:  is the spacing between centerlines of plumes measured </a:t>
            </a:r>
            <a:r>
              <a:rPr lang="en-US" sz="1000" dirty="0" err="1">
                <a:latin typeface="Times New Roman" pitchFamily="18" charset="0"/>
                <a:cs typeface="Times New Roman" pitchFamily="18" charset="0"/>
              </a:rPr>
              <a:t>perpendiculat</a:t>
            </a:r>
            <a:r>
              <a:rPr lang="en-US" sz="1000" dirty="0">
                <a:latin typeface="Times New Roman" pitchFamily="18" charset="0"/>
                <a:cs typeface="Times New Roman" pitchFamily="18" charset="0"/>
              </a:rPr>
              <a:t> to their trajectories at given points; in terms of the mathematics of the plume model, it continuously estimates the separation between the vertical reflection planes used to constrain the plume element to its allotment of space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Endpoint criterion:  Initial Dilution models usually report when significant conditions are met, for example trapping level, maximum rise, merging, and surface hit; these conditions can serve as endpoint markers, or criteria, for modeling or regulatory purposes </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Endpoint dilution:  the dilution corresponding to some regulatory or modeling criterion for determining diffuser performance, like the trapping level, maximum rise, or surface hit condition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Entrainment:  discharged plumes are usually energetic, possessing kinetic energy (great velocity or momentum) and potential energy of buoyancy that converts into kinetic energy along the plume trajectory; through the Bernoulli effect the plume shear velocity aspirates, or entrains, ambient fluid into the plume; ambient water delivered at the plume boundary by current is also entrained by virtue of the turbulence in the plume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Far-field:  when using integral models such as UD and UM3 the modeling domain is often divided into near-field and far-field subdomains; far-field dispersion is dominated by ambient passive diffusion processes and the rate of dilution is comparatively small; in VP the Brooks far-field algorithm may be used to estimate additional plume dilution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Forced entrainment:  tends to be the dominant entrainment mechanism in moderate and high currents; in UM3 it is proportional to the area the plume projects to the current and is developed using the Projected Area Entrainment Hypothesis; where plumes are merged and are demarcated by vertical reflection planes it is assumed that the plume and its neighbor gain and lose equivalent amounts of mass so that no net entrainment occurs across those vertical surfaces, only over the surfaces still exposed to ambient fluid</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Grouped plumes:  plumes that fully merge into a single entity as would be seen by an observer located at the downstream mixing zone boundary; the CID of grouped plumes would be based on the product of a single joint representative initial dilution and the combined flow of all contributing plumes</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Guidelines: the Puerto Rico EQB April 1988 interim guidelines—Mixing Zone and Bioassay Guidelines</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Half-spacing technique: a simplifying technique to simulate cross-diffuser merging the basic assumption being that counter-flowing plumes will flow across the diffuser and merge with the co-flowing plumes on the other side and will do so achieving about the same mass or volume dilution; seen at some distance downstream, as at the mixing zone boundary, the </a:t>
            </a:r>
            <a:r>
              <a:rPr lang="en-US" sz="1000" dirty="0" err="1">
                <a:latin typeface="Times New Roman" pitchFamily="18" charset="0"/>
                <a:cs typeface="Times New Roman" pitchFamily="18" charset="0"/>
              </a:rPr>
              <a:t>coflowing</a:t>
            </a:r>
            <a:r>
              <a:rPr lang="en-US" sz="1000" dirty="0">
                <a:latin typeface="Times New Roman" pitchFamily="18" charset="0"/>
                <a:cs typeface="Times New Roman" pitchFamily="18" charset="0"/>
              </a:rPr>
              <a:t> and </a:t>
            </a:r>
            <a:r>
              <a:rPr lang="en-US" sz="1000" dirty="0" err="1">
                <a:latin typeface="Times New Roman" pitchFamily="18" charset="0"/>
                <a:cs typeface="Times New Roman" pitchFamily="18" charset="0"/>
              </a:rPr>
              <a:t>counterflowing</a:t>
            </a:r>
            <a:r>
              <a:rPr lang="en-US" sz="1000" dirty="0">
                <a:latin typeface="Times New Roman" pitchFamily="18" charset="0"/>
                <a:cs typeface="Times New Roman" pitchFamily="18" charset="0"/>
              </a:rPr>
              <a:t> plumes’ details are considered relatively unimportant and it appears as if two plumes at half the spacing are issued from downstream side of the diffuser; used in lieu of the more rigorous background buildup technique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Initial dilution:  the plume dilution that results from the action of internal plume turbulence; the turbulence arises from velocity shear between the plume and the ambient; plume velocity, or momentum, is provided at the source and maintained to greater or lesser extent by the conversion of buoyancy into vertical velocity; experiments show that plume turbulence generally “collapses” near, but beyond, the point of maximum rise, hence it is often used as the endpoint for the initial dilution process</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Isolated plumes:  either plumes from single port discharges or plume from multiport discharges that do not interact with other plumes; the definition can be troublesome when plumes do not merge in their near-field regions but a far-field portion of the upstream plume recirculates and interacts with the downstream plume in its near-field, then the downstream plume cannot be considered to be isolated and merging techniques should be considered</a:t>
            </a:r>
          </a:p>
          <a:p>
            <a:r>
              <a:rPr lang="en-US" sz="1000" dirty="0">
                <a:latin typeface="Times New Roman" pitchFamily="18" charset="0"/>
                <a:cs typeface="Times New Roman" pitchFamily="18" charset="0"/>
              </a:rPr>
              <a:t> </a:t>
            </a:r>
          </a:p>
          <a:p>
            <a:r>
              <a:rPr lang="en-US" sz="1000" dirty="0" err="1">
                <a:latin typeface="Times New Roman" pitchFamily="18" charset="0"/>
                <a:cs typeface="Times New Roman" pitchFamily="18" charset="0"/>
              </a:rPr>
              <a:t>Lmz</a:t>
            </a:r>
            <a:r>
              <a:rPr lang="en-US" sz="1000" dirty="0">
                <a:latin typeface="Times New Roman" pitchFamily="18" charset="0"/>
                <a:cs typeface="Times New Roman" pitchFamily="18" charset="0"/>
              </a:rPr>
              <a:t>, mixing zone length scale:  for both UD and UM3 simulations Visual Plumes can display the trajectory of a plume and the plume boundaries, i.e. its variable diameter, in plan view, i.e., as if on a map; given the coordinates are provided, VP can also display the configuration of the diffuser, like the diffuser axis; </a:t>
            </a:r>
            <a:r>
              <a:rPr lang="en-US" sz="1000" dirty="0" err="1">
                <a:latin typeface="Times New Roman" pitchFamily="18" charset="0"/>
                <a:cs typeface="Times New Roman" pitchFamily="18" charset="0"/>
              </a:rPr>
              <a:t>Lmz</a:t>
            </a:r>
            <a:r>
              <a:rPr lang="en-US" sz="1000" dirty="0">
                <a:latin typeface="Times New Roman" pitchFamily="18" charset="0"/>
                <a:cs typeface="Times New Roman" pitchFamily="18" charset="0"/>
              </a:rPr>
              <a:t> is the distance between outermost end of the diameter drawn perpendicular to the plume trajectory at the endpoint dilution and the nearest point on the diffuser axis, i.e. perpendicular to the diffuser axis</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Maximum rise:  the greatest rise of buoyant plumes in density stratified medium often considered to be the end of the initial dilution region, thus an endpoint criterion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Merging plumes:  many discharges involve multiple plumes issuing from submerged diffusers; depending on the spacing between them, these plumes will generally interact with each other either in the initial dilution or the far-field region; Initial Dilution models such as DKHDEN and UM3 were originally developed around single plumes discharged to deep water and use the reflection technique to estimate the effects of merging on dilution </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Near-field:  when using integral models such as UD and UM3 the modeling domain is often divided into near-field and far-field subdomains; the near-field is the region in which initial dilution occurs and the plume element moves from source to maximum rise, other endpoint criteria not encountered; the energy of the plume is the primary generator of internal turbulence that serves to entrain ambient fluid</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Normal:  used synonymously with perpendicular</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Perpendicular:  used synonymously with normal or normal to</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Physical spacing:  at its most elemental is the physical distance between neighboring ports as from port centerline to centerline; the physical spacing, the diffuser geometry, the current angle, and the merging technique together determine the spacing that defines the separation between plume centerlines at different points along the trajectory</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Plume element:  in the </a:t>
            </a:r>
            <a:r>
              <a:rPr lang="en-US" sz="1000" dirty="0" err="1">
                <a:latin typeface="Times New Roman" pitchFamily="18" charset="0"/>
                <a:cs typeface="Times New Roman" pitchFamily="18" charset="0"/>
              </a:rPr>
              <a:t>Lagrangian</a:t>
            </a:r>
            <a:r>
              <a:rPr lang="en-US" sz="1000" dirty="0">
                <a:latin typeface="Times New Roman" pitchFamily="18" charset="0"/>
                <a:cs typeface="Times New Roman" pitchFamily="18" charset="0"/>
              </a:rPr>
              <a:t> framework on which UM3 is based the plume element is initially defined to be a right cylinder with the diameter of the port or vena </a:t>
            </a:r>
            <a:r>
              <a:rPr lang="en-US" sz="1000" dirty="0" err="1">
                <a:latin typeface="Times New Roman" pitchFamily="18" charset="0"/>
                <a:cs typeface="Times New Roman" pitchFamily="18" charset="0"/>
              </a:rPr>
              <a:t>contracta</a:t>
            </a:r>
            <a:r>
              <a:rPr lang="en-US" sz="1000" dirty="0">
                <a:latin typeface="Times New Roman" pitchFamily="18" charset="0"/>
                <a:cs typeface="Times New Roman" pitchFamily="18" charset="0"/>
              </a:rPr>
              <a:t> and an arbitrary but small height, </a:t>
            </a:r>
            <a:r>
              <a:rPr lang="en-US" sz="1000" i="1" dirty="0">
                <a:latin typeface="Times New Roman" pitchFamily="18" charset="0"/>
                <a:cs typeface="Times New Roman" pitchFamily="18" charset="0"/>
              </a:rPr>
              <a:t>h;</a:t>
            </a:r>
            <a:r>
              <a:rPr lang="en-US" sz="1000" dirty="0">
                <a:latin typeface="Times New Roman" pitchFamily="18" charset="0"/>
                <a:cs typeface="Times New Roman" pitchFamily="18" charset="0"/>
              </a:rPr>
              <a:t> a fundamental axiom of the model is that all mass originally in the plume element remains in the plume element even as it grows from entrainment and moves along its trajectory; the steady state assumption allows </a:t>
            </a:r>
            <a:r>
              <a:rPr lang="en-US" sz="1000" i="1" dirty="0">
                <a:latin typeface="Times New Roman" pitchFamily="18" charset="0"/>
                <a:cs typeface="Times New Roman" pitchFamily="18" charset="0"/>
              </a:rPr>
              <a:t>h</a:t>
            </a:r>
            <a:r>
              <a:rPr lang="en-US" sz="1000" dirty="0">
                <a:latin typeface="Times New Roman" pitchFamily="18" charset="0"/>
                <a:cs typeface="Times New Roman" pitchFamily="18" charset="0"/>
              </a:rPr>
              <a:t> to be computed at any point and forms the basis for the “jelly sandwich” equation (redistribution of mass normal to the plume axis); in general, the plume element takes on the shape of a circular wedge with its faces normal to the plume axis; the independent variable is time and quantities such as the amount of entrainment are computed in small time steps; the term plume element may also include the analogous concept of the control volume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Projected area: the apparent area of the plume element seen by an observer sighting along the direction of the current approaching the plume; the mathematical projection of the plume element onto a vertical plane normal to the current direction; the total area projected by the entire plume onto a vertical plane normal to the current direction; the total forced entrainment would be proportional to the total projected area excluding area above the water surface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Quarter-spacing technique: a simplifying technique to simultaneously simulate cross-diffuser and cross-leg merging in wye diffuser configuration where the plumes from the upstream leg are believed to flow into and merge with plumes of the downstream leg; seen at some distance downstream, as at the most downstream mixing zone boundary, the </a:t>
            </a:r>
            <a:r>
              <a:rPr lang="en-US" sz="1000" dirty="0" err="1">
                <a:latin typeface="Times New Roman" pitchFamily="18" charset="0"/>
                <a:cs typeface="Times New Roman" pitchFamily="18" charset="0"/>
              </a:rPr>
              <a:t>coflowing</a:t>
            </a:r>
            <a:r>
              <a:rPr lang="en-US" sz="1000" dirty="0">
                <a:latin typeface="Times New Roman" pitchFamily="18" charset="0"/>
                <a:cs typeface="Times New Roman" pitchFamily="18" charset="0"/>
              </a:rPr>
              <a:t> and </a:t>
            </a:r>
            <a:r>
              <a:rPr lang="en-US" sz="1000" dirty="0" err="1">
                <a:latin typeface="Times New Roman" pitchFamily="18" charset="0"/>
                <a:cs typeface="Times New Roman" pitchFamily="18" charset="0"/>
              </a:rPr>
              <a:t>counterflowing</a:t>
            </a:r>
            <a:r>
              <a:rPr lang="en-US" sz="1000" dirty="0">
                <a:latin typeface="Times New Roman" pitchFamily="18" charset="0"/>
                <a:cs typeface="Times New Roman" pitchFamily="18" charset="0"/>
              </a:rPr>
              <a:t> plumes’ details are considered relatively unimportant and it appears as if four plumes at quarter spacing are issued from downstream side of the downstream leg of the diffuser; often used in lieu of the more rigorous background buildup technique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Reflection technique:  at their common boundaries merging plumes entrain each other, one’s diameter intrudes into the body of the other, and vice versa; any mass common to two entities requires careful accounting for mass to assure there is not double accounting; the reflection technique provides imaginary vertical planes between plumes that assure the conservation of mass; each plume is allotted its own space into which to develop; both entrainment and growth must occur at the remaining free surface the plume shares with the ambient fluid</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Spacing distance:  the spacing between plumes determines how much of the plumes trajectory is subject to plume merging; measured horizontally perpendicular to the plume centerline trajectory, merging begins when the plume diameter becomes larger than the spacing distance; in general, the spacing distance varies along the plume trajectory because the plume trajectory will bend into cross-currents and therefore identical trajectories from neighboring plumes spacing distance will be a function of where the plume element is along the trajectory at the time of interest</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Steady state:  an important assumption that makes the mathematical formulation of entrainment models tractable; steady state implies the morphology, or shape or envelope, of the plumes are invariant in time; successive releases of effluent (the initial control volume or plume element) perform the same motions as they flow through the stationary envelope from discharge to maximum rise (and beyond); in UM3 the assumption makes it possible to calculate the length of the plume element at any point along the trajectory, that, coupled with the change in mass during the time step and the equation of state, allows the plume diameter to be computed at any point; steady state also indirectly determines the spacing between plumes</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Surface hit criterion:  entrainment is a plume surface phenomenon, when plume boundaries reach the surface the plume area available to entrainment is reduced or cut off and the underlying model assumptions are no longer satisfied in the way the model was developed; to be conservative the criterion should be considered to be an endpoint condition for initial dilution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Trapping level:  the depth at which the plume control volume or plume element possesses the same density as the ambient fluid at that depth; in many instances the plume continues to develop beyond this point, ultimately reaching its maximum rise or the surface water depth and density stratification permitting; in the early days of modeling this was the most popular modeling endpoint but most modelers agree that maximum rise or surface hit are the important endpoints in determining initial dilution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UD:  the most recent version of the DKHDEN three-dimensional </a:t>
            </a:r>
            <a:r>
              <a:rPr lang="en-US" sz="1000" dirty="0" err="1">
                <a:latin typeface="Times New Roman" pitchFamily="18" charset="0"/>
                <a:cs typeface="Times New Roman" pitchFamily="18" charset="0"/>
              </a:rPr>
              <a:t>Eulerian</a:t>
            </a:r>
            <a:r>
              <a:rPr lang="en-US" sz="1000" dirty="0">
                <a:latin typeface="Times New Roman" pitchFamily="18" charset="0"/>
                <a:cs typeface="Times New Roman" pitchFamily="18" charset="0"/>
              </a:rPr>
              <a:t> integral flux plume model; a subroutine has been written for Visual Plumes to read and interpret UD output, providing information of the plume boundary surface hit condition and set up with an estimate of the reduced spacing when run from VP</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UDKHDEN:  a three-dimensional </a:t>
            </a:r>
            <a:r>
              <a:rPr lang="en-US" sz="1000" dirty="0" err="1">
                <a:latin typeface="Times New Roman" pitchFamily="18" charset="0"/>
                <a:cs typeface="Times New Roman" pitchFamily="18" charset="0"/>
              </a:rPr>
              <a:t>Eulerian</a:t>
            </a:r>
            <a:r>
              <a:rPr lang="en-US" sz="1000" dirty="0">
                <a:latin typeface="Times New Roman" pitchFamily="18" charset="0"/>
                <a:cs typeface="Times New Roman" pitchFamily="18" charset="0"/>
              </a:rPr>
              <a:t> integral flux plume model; a version, </a:t>
            </a:r>
            <a:r>
              <a:rPr lang="en-US" sz="1000" dirty="0" err="1">
                <a:latin typeface="Times New Roman" pitchFamily="18" charset="0"/>
                <a:cs typeface="Times New Roman" pitchFamily="18" charset="0"/>
              </a:rPr>
              <a:t>DKHw</a:t>
            </a:r>
            <a:r>
              <a:rPr lang="en-US" sz="1000" dirty="0">
                <a:latin typeface="Times New Roman" pitchFamily="18" charset="0"/>
                <a:cs typeface="Times New Roman" pitchFamily="18" charset="0"/>
              </a:rPr>
              <a:t>, was developed to run in Visual Plumes; a 2011 updated version UD is used herein; other models include UM3, a </a:t>
            </a:r>
            <a:r>
              <a:rPr lang="en-US" sz="1000" dirty="0" err="1">
                <a:latin typeface="Times New Roman" pitchFamily="18" charset="0"/>
                <a:cs typeface="Times New Roman" pitchFamily="18" charset="0"/>
              </a:rPr>
              <a:t>Lagrangian</a:t>
            </a:r>
            <a:r>
              <a:rPr lang="en-US" sz="1000" dirty="0">
                <a:latin typeface="Times New Roman" pitchFamily="18" charset="0"/>
                <a:cs typeface="Times New Roman" pitchFamily="18" charset="0"/>
              </a:rPr>
              <a:t> model, and NRFIELD, an empirical model of multi-port diffusers; UM3 is developed around the concept of the plume element</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UM3:  a three-dimensional </a:t>
            </a:r>
            <a:r>
              <a:rPr lang="en-US" sz="1000" dirty="0" err="1">
                <a:latin typeface="Times New Roman" pitchFamily="18" charset="0"/>
                <a:cs typeface="Times New Roman" pitchFamily="18" charset="0"/>
              </a:rPr>
              <a:t>Lagrangian</a:t>
            </a:r>
            <a:r>
              <a:rPr lang="en-US" sz="1000" dirty="0">
                <a:latin typeface="Times New Roman" pitchFamily="18" charset="0"/>
                <a:cs typeface="Times New Roman" pitchFamily="18" charset="0"/>
              </a:rPr>
              <a:t> plume model found in Visual Plumes, other models include </a:t>
            </a:r>
            <a:r>
              <a:rPr lang="en-US" sz="1000" dirty="0" err="1">
                <a:latin typeface="Times New Roman" pitchFamily="18" charset="0"/>
                <a:cs typeface="Times New Roman" pitchFamily="18" charset="0"/>
              </a:rPr>
              <a:t>DKHw</a:t>
            </a:r>
            <a:r>
              <a:rPr lang="en-US" sz="1000" dirty="0">
                <a:latin typeface="Times New Roman" pitchFamily="18" charset="0"/>
                <a:cs typeface="Times New Roman" pitchFamily="18" charset="0"/>
              </a:rPr>
              <a:t>, an </a:t>
            </a:r>
            <a:r>
              <a:rPr lang="en-US" sz="1000" dirty="0" err="1">
                <a:latin typeface="Times New Roman" pitchFamily="18" charset="0"/>
                <a:cs typeface="Times New Roman" pitchFamily="18" charset="0"/>
              </a:rPr>
              <a:t>Eulerian</a:t>
            </a:r>
            <a:r>
              <a:rPr lang="en-US" sz="1000" dirty="0">
                <a:latin typeface="Times New Roman" pitchFamily="18" charset="0"/>
                <a:cs typeface="Times New Roman" pitchFamily="18" charset="0"/>
              </a:rPr>
              <a:t> integral flux model, and </a:t>
            </a:r>
            <a:r>
              <a:rPr lang="en-US" sz="1000" dirty="0" err="1">
                <a:latin typeface="Times New Roman" pitchFamily="18" charset="0"/>
                <a:cs typeface="Times New Roman" pitchFamily="18" charset="0"/>
              </a:rPr>
              <a:t>Nearfield</a:t>
            </a:r>
            <a:r>
              <a:rPr lang="en-US" sz="1000" dirty="0">
                <a:latin typeface="Times New Roman" pitchFamily="18" charset="0"/>
                <a:cs typeface="Times New Roman" pitchFamily="18" charset="0"/>
              </a:rPr>
              <a:t>, an empirical model of multi-port diffusers; UM3 is developed around the concept of the plume element</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Vena </a:t>
            </a:r>
            <a:r>
              <a:rPr lang="en-US" sz="1000" dirty="0" err="1">
                <a:latin typeface="Times New Roman" pitchFamily="18" charset="0"/>
                <a:cs typeface="Times New Roman" pitchFamily="18" charset="0"/>
              </a:rPr>
              <a:t>contracta</a:t>
            </a:r>
            <a:r>
              <a:rPr lang="en-US" sz="1000" dirty="0">
                <a:latin typeface="Times New Roman" pitchFamily="18" charset="0"/>
                <a:cs typeface="Times New Roman" pitchFamily="18" charset="0"/>
              </a:rPr>
              <a:t>:  the minimum area cross-section in the fluid stream discharging from a port or any orifice; the area and velocity at that point are used to help define the initial conditions for model input</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Visual Plumes: the EPA platform for running several plume models in common, including UD, UM3, and NRFIELD</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Volume dilution:  the common quantity used to characterize the effectiveness of a diffuser; the problem with volume dilution is that often it does not differentiate between water volume entrained from the prevailing ambient fluid and water volume representing entrained plume fluid; the half and quarter spacing techniques normally would guard against misuse of volume dilution but, with wye diffusers, generally the half-spacing technique alone would not; effective dilution avoids the pitfalls of volume dilution and represents the mass balance of both effluent and entrained sources</a:t>
            </a:r>
          </a:p>
          <a:p>
            <a:r>
              <a:rPr lang="en-US" sz="1000" dirty="0">
                <a:latin typeface="Times New Roman" pitchFamily="18" charset="0"/>
                <a:cs typeface="Times New Roman" pitchFamily="18" charset="0"/>
              </a:rPr>
              <a:t> </a:t>
            </a:r>
          </a:p>
          <a:p>
            <a:r>
              <a:rPr lang="en-US" sz="1000" dirty="0" err="1">
                <a:latin typeface="Times New Roman" pitchFamily="18" charset="0"/>
                <a:cs typeface="Times New Roman" pitchFamily="18" charset="0"/>
              </a:rPr>
              <a:t>Wastefield</a:t>
            </a:r>
            <a:r>
              <a:rPr lang="en-US" sz="1000" dirty="0">
                <a:latin typeface="Times New Roman" pitchFamily="18" charset="0"/>
                <a:cs typeface="Times New Roman" pitchFamily="18" charset="0"/>
              </a:rPr>
              <a:t> width and merging:  one way to better estimate the effects of merging plumes issued from a cluster of sources is to run the individual plumes in the context of the current speed and direction (plan view geometry) to estimate the </a:t>
            </a:r>
            <a:r>
              <a:rPr lang="en-US" sz="1000" dirty="0" err="1">
                <a:latin typeface="Times New Roman" pitchFamily="18" charset="0"/>
                <a:cs typeface="Times New Roman" pitchFamily="18" charset="0"/>
              </a:rPr>
              <a:t>wastefield</a:t>
            </a:r>
            <a:r>
              <a:rPr lang="en-US" sz="1000" dirty="0">
                <a:latin typeface="Times New Roman" pitchFamily="18" charset="0"/>
                <a:cs typeface="Times New Roman" pitchFamily="18" charset="0"/>
              </a:rPr>
              <a:t> width and use that information to estimate the effective reduced spacing, and, finally, rerun the plumes with the reduced spacing to obtain a final estimate of the initial dilution</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Worst case conditions:  as a substitute for a lack of ambient measurements or to simplify the process of modeling all possible conditions and analyzing the results statistically, worst case conditions may be developed that will provide a conservative initial dilution estimate when used as input conditions to the model of choice; worst case conditions are often limited to a low current speed (like ten percentile) and a stable ambient density (or salinity and temperature) stratification; for merging plumes this approach should be expanded to include current direction, as co-flowing plumes will generally not represent the worst case</a:t>
            </a:r>
          </a:p>
          <a:p>
            <a:endParaRPr lang="en-US" sz="1000"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nl-NL" smtClean="0"/>
              <a:t>EPA Modeling Webinar 22-24 Jan 2013</a:t>
            </a:r>
            <a:endParaRPr lang="en-US"/>
          </a:p>
        </p:txBody>
      </p:sp>
      <p:sp>
        <p:nvSpPr>
          <p:cNvPr id="30722" name="Rectangle 2"/>
          <p:cNvSpPr>
            <a:spLocks noGrp="1" noChangeArrowheads="1"/>
          </p:cNvSpPr>
          <p:nvPr>
            <p:ph type="title"/>
          </p:nvPr>
        </p:nvSpPr>
        <p:spPr>
          <a:xfrm>
            <a:off x="168275" y="0"/>
            <a:ext cx="8763000" cy="990600"/>
          </a:xfrm>
        </p:spPr>
        <p:txBody>
          <a:bodyPr>
            <a:normAutofit/>
          </a:bodyPr>
          <a:lstStyle/>
          <a:p>
            <a:r>
              <a:rPr lang="en-US" b="1" dirty="0" smtClean="0">
                <a:solidFill>
                  <a:schemeClr val="tx2">
                    <a:lumMod val="50000"/>
                  </a:schemeClr>
                </a:solidFill>
              </a:rPr>
              <a:t>Terms and definitions</a:t>
            </a:r>
            <a:endParaRPr lang="en-US" b="1" dirty="0">
              <a:solidFill>
                <a:schemeClr val="tx2">
                  <a:lumMod val="50000"/>
                </a:schemeClr>
              </a:solidFill>
            </a:endParaRPr>
          </a:p>
        </p:txBody>
      </p:sp>
      <p:sp>
        <p:nvSpPr>
          <p:cNvPr id="6" name="TextBox 5"/>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826816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04800"/>
            <a:ext cx="7772400" cy="990600"/>
          </a:xfrm>
        </p:spPr>
        <p:txBody>
          <a:bodyPr/>
          <a:lstStyle/>
          <a:p>
            <a:r>
              <a:rPr lang="en-US" b="1">
                <a:solidFill>
                  <a:srgbClr val="000099"/>
                </a:solidFill>
              </a:rPr>
              <a:t>Maximum Impact</a:t>
            </a:r>
          </a:p>
        </p:txBody>
      </p:sp>
      <p:sp>
        <p:nvSpPr>
          <p:cNvPr id="21507" name="Rectangle 3"/>
          <p:cNvSpPr>
            <a:spLocks noChangeArrowheads="1"/>
          </p:cNvSpPr>
          <p:nvPr/>
        </p:nvSpPr>
        <p:spPr bwMode="auto">
          <a:xfrm>
            <a:off x="457200" y="5943600"/>
            <a:ext cx="7467600" cy="609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Surface temperature elevation hot spot	</a:t>
            </a:r>
            <a:endParaRPr lang="en-US"/>
          </a:p>
        </p:txBody>
      </p:sp>
      <p:graphicFrame>
        <p:nvGraphicFramePr>
          <p:cNvPr id="21509" name="Object 5"/>
          <p:cNvGraphicFramePr>
            <a:graphicFrameLocks noChangeAspect="1"/>
          </p:cNvGraphicFramePr>
          <p:nvPr/>
        </p:nvGraphicFramePr>
        <p:xfrm>
          <a:off x="0" y="1171575"/>
          <a:ext cx="9144000" cy="4513263"/>
        </p:xfrm>
        <a:graphic>
          <a:graphicData uri="http://schemas.openxmlformats.org/presentationml/2006/ole">
            <p:oleObj spid="_x0000_s2155" name="Bitmap Image" r:id="rId4" imgW="8047619" imgH="39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35962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304800"/>
            <a:ext cx="7772400" cy="990600"/>
          </a:xfrm>
        </p:spPr>
        <p:txBody>
          <a:bodyPr/>
          <a:lstStyle/>
          <a:p>
            <a:r>
              <a:rPr lang="en-US" b="1">
                <a:solidFill>
                  <a:srgbClr val="000099"/>
                </a:solidFill>
              </a:rPr>
              <a:t>Summary</a:t>
            </a:r>
          </a:p>
        </p:txBody>
      </p:sp>
      <p:sp>
        <p:nvSpPr>
          <p:cNvPr id="22531" name="Rectangle 3"/>
          <p:cNvSpPr>
            <a:spLocks noChangeArrowheads="1"/>
          </p:cNvSpPr>
          <p:nvPr/>
        </p:nvSpPr>
        <p:spPr bwMode="auto">
          <a:xfrm>
            <a:off x="457200" y="5943600"/>
            <a:ext cx="7467600" cy="609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Verification? Verifying the verifier.</a:t>
            </a:r>
            <a:endParaRPr lang="en-US"/>
          </a:p>
        </p:txBody>
      </p:sp>
      <p:graphicFrame>
        <p:nvGraphicFramePr>
          <p:cNvPr id="22533" name="Object 5"/>
          <p:cNvGraphicFramePr>
            <a:graphicFrameLocks noChangeAspect="1"/>
          </p:cNvGraphicFramePr>
          <p:nvPr/>
        </p:nvGraphicFramePr>
        <p:xfrm>
          <a:off x="1219200" y="1219200"/>
          <a:ext cx="6629400" cy="4781550"/>
        </p:xfrm>
        <a:graphic>
          <a:graphicData uri="http://schemas.openxmlformats.org/presentationml/2006/ole">
            <p:oleObj spid="_x0000_s3179" name="Bitmap Image" r:id="rId4" imgW="6219048" imgH="4486901" progId="">
              <p:embed/>
            </p:oleObj>
          </a:graphicData>
        </a:graphic>
      </p:graphicFrame>
      <p:sp>
        <p:nvSpPr>
          <p:cNvPr id="22534" name="Oval 6"/>
          <p:cNvSpPr>
            <a:spLocks noChangeArrowheads="1"/>
          </p:cNvSpPr>
          <p:nvPr/>
        </p:nvSpPr>
        <p:spPr bwMode="auto">
          <a:xfrm>
            <a:off x="2209800" y="2590800"/>
            <a:ext cx="685800" cy="685800"/>
          </a:xfrm>
          <a:prstGeom prst="ellipse">
            <a:avLst/>
          </a:prstGeom>
          <a:noFill/>
          <a:ln w="57150">
            <a:solidFill>
              <a:srgbClr val="FFFF00"/>
            </a:solidFill>
            <a:round/>
            <a:headEnd/>
            <a:tailEnd type="none" w="med" len="lg"/>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576788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8275" y="0"/>
            <a:ext cx="8763000" cy="990600"/>
          </a:xfrm>
        </p:spPr>
        <p:txBody>
          <a:bodyPr/>
          <a:lstStyle/>
          <a:p>
            <a:r>
              <a:rPr lang="en-US" b="1" dirty="0">
                <a:solidFill>
                  <a:schemeClr val="tx2">
                    <a:lumMod val="50000"/>
                  </a:schemeClr>
                </a:solidFill>
              </a:rPr>
              <a:t>Simulating </a:t>
            </a:r>
            <a:r>
              <a:rPr lang="en-US" b="1" dirty="0" smtClean="0">
                <a:solidFill>
                  <a:schemeClr val="tx2">
                    <a:lumMod val="50000"/>
                  </a:schemeClr>
                </a:solidFill>
              </a:rPr>
              <a:t>merging with UM3</a:t>
            </a:r>
            <a:endParaRPr lang="en-US" b="1" dirty="0">
              <a:solidFill>
                <a:schemeClr val="tx2">
                  <a:lumMod val="50000"/>
                </a:schemeClr>
              </a:solidFill>
            </a:endParaRPr>
          </a:p>
        </p:txBody>
      </p:sp>
      <p:sp>
        <p:nvSpPr>
          <p:cNvPr id="30723" name="Rectangle 3"/>
          <p:cNvSpPr>
            <a:spLocks noGrp="1" noChangeArrowheads="1"/>
          </p:cNvSpPr>
          <p:nvPr>
            <p:ph type="body" idx="1"/>
          </p:nvPr>
        </p:nvSpPr>
        <p:spPr>
          <a:xfrm>
            <a:off x="381000" y="3962400"/>
            <a:ext cx="8763000" cy="2362200"/>
          </a:xfrm>
          <a:noFill/>
          <a:ln/>
        </p:spPr>
        <p:txBody>
          <a:bodyPr>
            <a:normAutofit lnSpcReduction="10000"/>
          </a:bodyPr>
          <a:lstStyle/>
          <a:p>
            <a:r>
              <a:rPr lang="en-US" sz="2800" b="1" dirty="0"/>
              <a:t>When neighboring plumes merge, the mass is shifted in a direction perpendicular to the axis of the </a:t>
            </a:r>
            <a:r>
              <a:rPr lang="en-US" sz="2800" b="1" dirty="0" err="1"/>
              <a:t>wastefield</a:t>
            </a:r>
            <a:endParaRPr lang="en-US" sz="2800" b="1" dirty="0"/>
          </a:p>
          <a:p>
            <a:r>
              <a:rPr lang="en-US" sz="2800" b="1" dirty="0"/>
              <a:t>This is known as the reflection technique</a:t>
            </a:r>
          </a:p>
          <a:p>
            <a:r>
              <a:rPr lang="en-US" sz="2800" b="1" dirty="0"/>
              <a:t>UM’s algorithm is patterned after </a:t>
            </a:r>
            <a:r>
              <a:rPr lang="en-US" sz="2800" b="1" dirty="0" err="1" smtClean="0"/>
              <a:t>DKHw</a:t>
            </a:r>
            <a:r>
              <a:rPr lang="en-US" sz="2800" b="1" dirty="0" smtClean="0"/>
              <a:t> (UDKHDEN)</a:t>
            </a:r>
            <a:endParaRPr lang="en-US" sz="2800" b="1" dirty="0"/>
          </a:p>
          <a:p>
            <a:r>
              <a:rPr lang="en-US" sz="2800" b="1" dirty="0"/>
              <a:t>In a and b, mass is conserved by this technique</a:t>
            </a:r>
            <a:endParaRPr lang="en-US" b="1" dirty="0"/>
          </a:p>
        </p:txBody>
      </p:sp>
      <p:pic>
        <p:nvPicPr>
          <p:cNvPr id="30724" name="Picture 4" descr="C:\mixzone course\Lagrange\bfri26reflect.jpg"/>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52400" y="914400"/>
            <a:ext cx="5257800" cy="27114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725" name="Picture 5" descr="C:\mixzone course\Lagrange\bfri28mass.jpg"/>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181600" y="914400"/>
            <a:ext cx="3776663" cy="273526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Subtitle 2"/>
          <p:cNvSpPr txBox="1">
            <a:spLocks/>
          </p:cNvSpPr>
          <p:nvPr/>
        </p:nvSpPr>
        <p:spPr>
          <a:xfrm>
            <a:off x="381000" y="3200897"/>
            <a:ext cx="6477000" cy="424953"/>
          </a:xfrm>
          <a:prstGeom prst="rect">
            <a:avLst/>
          </a:prstGeom>
          <a:solidFill>
            <a:srgbClr val="FFFF00">
              <a:alpha val="43000"/>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solidFill>
                  <a:schemeClr val="tx2">
                    <a:lumMod val="50000"/>
                  </a:schemeClr>
                </a:solidFill>
              </a:rPr>
              <a:t>An example of additional model capabilities</a:t>
            </a:r>
            <a:endParaRPr lang="en-US" sz="2400" dirty="0">
              <a:solidFill>
                <a:schemeClr val="tx2">
                  <a:lumMod val="50000"/>
                </a:schemeClr>
              </a:solidFill>
            </a:endParaRPr>
          </a:p>
        </p:txBody>
      </p:sp>
      <p:sp>
        <p:nvSpPr>
          <p:cNvPr id="2" name="Footer Placeholder 1"/>
          <p:cNvSpPr>
            <a:spLocks noGrp="1"/>
          </p:cNvSpPr>
          <p:nvPr>
            <p:ph type="ftr" sz="quarter" idx="11"/>
          </p:nvPr>
        </p:nvSpPr>
        <p:spPr/>
        <p:txBody>
          <a:bodyPr/>
          <a:lstStyle/>
          <a:p>
            <a:r>
              <a:rPr lang="nl-NL" dirty="0" smtClean="0"/>
              <a:t>EPA Modeling Webinar 22-24 Jan 2013</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51825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8275" y="0"/>
            <a:ext cx="8763000" cy="990600"/>
          </a:xfrm>
        </p:spPr>
        <p:txBody>
          <a:bodyPr/>
          <a:lstStyle/>
          <a:p>
            <a:r>
              <a:rPr lang="en-US" b="1" dirty="0" smtClean="0">
                <a:solidFill>
                  <a:schemeClr val="tx2">
                    <a:lumMod val="50000"/>
                  </a:schemeClr>
                </a:solidFill>
              </a:rPr>
              <a:t>UM3 Very </a:t>
            </a:r>
            <a:r>
              <a:rPr lang="en-US" b="1" dirty="0">
                <a:solidFill>
                  <a:schemeClr val="tx2">
                    <a:lumMod val="50000"/>
                  </a:schemeClr>
                </a:solidFill>
              </a:rPr>
              <a:t>S</a:t>
            </a:r>
            <a:r>
              <a:rPr lang="en-US" b="1" dirty="0" smtClean="0">
                <a:solidFill>
                  <a:schemeClr val="tx2">
                    <a:lumMod val="50000"/>
                  </a:schemeClr>
                </a:solidFill>
              </a:rPr>
              <a:t>hallow </a:t>
            </a:r>
            <a:r>
              <a:rPr lang="en-US" b="1" dirty="0">
                <a:solidFill>
                  <a:schemeClr val="tx2">
                    <a:lumMod val="50000"/>
                  </a:schemeClr>
                </a:solidFill>
              </a:rPr>
              <a:t>W</a:t>
            </a:r>
            <a:r>
              <a:rPr lang="en-US" b="1" dirty="0" smtClean="0">
                <a:solidFill>
                  <a:schemeClr val="tx2">
                    <a:lumMod val="50000"/>
                  </a:schemeClr>
                </a:solidFill>
              </a:rPr>
              <a:t>ater capability</a:t>
            </a:r>
            <a:endParaRPr lang="en-US" b="1" dirty="0">
              <a:solidFill>
                <a:schemeClr val="tx2">
                  <a:lumMod val="50000"/>
                </a:schemeClr>
              </a:solidFill>
            </a:endParaRPr>
          </a:p>
        </p:txBody>
      </p:sp>
      <p:sp>
        <p:nvSpPr>
          <p:cNvPr id="2" name="Footer Placeholder 1"/>
          <p:cNvSpPr>
            <a:spLocks noGrp="1"/>
          </p:cNvSpPr>
          <p:nvPr>
            <p:ph type="ftr" sz="quarter" idx="11"/>
          </p:nvPr>
        </p:nvSpPr>
        <p:spPr/>
        <p:txBody>
          <a:bodyPr/>
          <a:lstStyle/>
          <a:p>
            <a:r>
              <a:rPr lang="nl-NL" dirty="0" smtClean="0"/>
              <a:t>EPA Modeling Webinar 22-24 Jan 2013</a:t>
            </a:r>
            <a:endParaRPr lang="en-US" dirty="0"/>
          </a:p>
        </p:txBody>
      </p:sp>
      <p:sp>
        <p:nvSpPr>
          <p:cNvPr id="8" name="Rectangle 3"/>
          <p:cNvSpPr txBox="1">
            <a:spLocks noChangeArrowheads="1"/>
          </p:cNvSpPr>
          <p:nvPr/>
        </p:nvSpPr>
        <p:spPr>
          <a:xfrm>
            <a:off x="393700" y="1143000"/>
            <a:ext cx="5638800" cy="3505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t>If the merging diagram is rotated 90 degrees then it is a representation for shallow water, where the bottom and surface are represented by the two planes of reflection.</a:t>
            </a:r>
          </a:p>
          <a:p>
            <a:r>
              <a:rPr lang="en-US" sz="2400" b="1" dirty="0"/>
              <a:t>The true depth becomes associated with spacing (L in the diagram), thus spacing will represent depth.</a:t>
            </a:r>
          </a:p>
          <a:p>
            <a:r>
              <a:rPr lang="en-US" sz="2400" b="1" dirty="0"/>
              <a:t>The width of the water body (river, channel) becomes associated with the depth</a:t>
            </a:r>
            <a:r>
              <a:rPr lang="en-US" sz="2400" b="1" dirty="0" smtClean="0"/>
              <a:t>.</a:t>
            </a:r>
            <a:endParaRPr lang="en-US" sz="2400" b="1" dirty="0"/>
          </a:p>
        </p:txBody>
      </p:sp>
      <p:pic>
        <p:nvPicPr>
          <p:cNvPr id="9" name="Picture 7" descr="C:\DOE MZ 2000\3rd Edition, DOS PLUMES\DOS Manual\manfig6vertical.bmp"/>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242050" y="1600200"/>
            <a:ext cx="1993900" cy="4114800"/>
          </a:xfrm>
          <a:prstGeom prst="rect">
            <a:avLst/>
          </a:prstGeo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97944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89453" y="6485306"/>
            <a:ext cx="748748" cy="338554"/>
          </a:xfrm>
          <a:prstGeom prst="rect">
            <a:avLst/>
          </a:prstGeom>
          <a:solidFill>
            <a:schemeClr val="accent5">
              <a:lumMod val="20000"/>
              <a:lumOff val="80000"/>
              <a:alpha val="79000"/>
            </a:schemeClr>
          </a:solidFill>
          <a:ln w="25400">
            <a:solidFill>
              <a:schemeClr val="tx2">
                <a:lumMod val="60000"/>
                <a:lumOff val="40000"/>
              </a:schemeClr>
            </a:solidFill>
          </a:ln>
        </p:spPr>
        <p:txBody>
          <a:bodyPr wrap="square" rtlCol="0">
            <a:spAutoFit/>
          </a:bodyPr>
          <a:lstStyle/>
          <a:p>
            <a:r>
              <a:rPr lang="en-US" sz="1600" b="1" dirty="0" smtClean="0">
                <a:latin typeface="Times New Roman" pitchFamily="18" charset="0"/>
                <a:cs typeface="Times New Roman" pitchFamily="18" charset="0"/>
              </a:rPr>
              <a:t>Notes</a:t>
            </a:r>
            <a:endParaRPr lang="en-US" sz="1600" b="1" dirty="0">
              <a:latin typeface="Times New Roman" pitchFamily="18" charset="0"/>
              <a:cs typeface="Times New Roman" pitchFamily="18" charset="0"/>
            </a:endParaRPr>
          </a:p>
        </p:txBody>
      </p:sp>
      <p:pic>
        <p:nvPicPr>
          <p:cNvPr id="59394" name="Picture 4"/>
          <p:cNvPicPr>
            <a:picLocks noChangeAspect="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1978742" y="1473200"/>
            <a:ext cx="4857750" cy="3929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9395" name="Rectangle 2"/>
          <p:cNvSpPr>
            <a:spLocks noGrp="1" noChangeArrowheads="1"/>
          </p:cNvSpPr>
          <p:nvPr>
            <p:ph type="title"/>
          </p:nvPr>
        </p:nvSpPr>
        <p:spPr>
          <a:xfrm>
            <a:off x="111125" y="-25400"/>
            <a:ext cx="8909050" cy="1676400"/>
          </a:xfrm>
        </p:spPr>
        <p:txBody>
          <a:bodyPr>
            <a:normAutofit/>
          </a:bodyPr>
          <a:lstStyle/>
          <a:p>
            <a:pPr eaLnBrk="1" hangingPunct="1"/>
            <a:r>
              <a:rPr lang="da-DK" sz="3200" b="1" dirty="0" smtClean="0">
                <a:solidFill>
                  <a:srgbClr val="000066"/>
                </a:solidFill>
                <a:latin typeface="Arial" charset="0"/>
              </a:rPr>
              <a:t>Model limitations</a:t>
            </a:r>
            <a:br>
              <a:rPr lang="da-DK" sz="3200" b="1" dirty="0" smtClean="0">
                <a:solidFill>
                  <a:srgbClr val="000066"/>
                </a:solidFill>
                <a:latin typeface="Arial" charset="0"/>
              </a:rPr>
            </a:br>
            <a:r>
              <a:rPr lang="da-DK" sz="3200" b="1" dirty="0" smtClean="0">
                <a:solidFill>
                  <a:srgbClr val="000066"/>
                </a:solidFill>
                <a:latin typeface="Arial" charset="0"/>
              </a:rPr>
              <a:t>Liseth experiments in zero current </a:t>
            </a:r>
            <a:br>
              <a:rPr lang="da-DK" sz="3200" b="1" dirty="0" smtClean="0">
                <a:solidFill>
                  <a:srgbClr val="000066"/>
                </a:solidFill>
                <a:latin typeface="Arial" charset="0"/>
              </a:rPr>
            </a:br>
            <a:r>
              <a:rPr lang="da-DK" sz="3200" b="1" dirty="0" smtClean="0">
                <a:solidFill>
                  <a:srgbClr val="000066"/>
                </a:solidFill>
                <a:latin typeface="Arial" charset="0"/>
              </a:rPr>
              <a:t>Zero current worst case: viable?</a:t>
            </a:r>
            <a:endParaRPr lang="en-US" sz="3200" b="1" dirty="0" smtClean="0">
              <a:solidFill>
                <a:srgbClr val="000066"/>
              </a:solidFill>
              <a:latin typeface="Arial" charset="0"/>
            </a:endParaRPr>
          </a:p>
        </p:txBody>
      </p:sp>
      <p:sp>
        <p:nvSpPr>
          <p:cNvPr id="14347" name="TextBox 5"/>
          <p:cNvSpPr txBox="1">
            <a:spLocks noChangeArrowheads="1"/>
          </p:cNvSpPr>
          <p:nvPr/>
        </p:nvSpPr>
        <p:spPr bwMode="auto">
          <a:xfrm>
            <a:off x="0" y="2250758"/>
            <a:ext cx="1905000" cy="132343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r" eaLnBrk="1" hangingPunct="1">
              <a:defRPr/>
            </a:pPr>
            <a:r>
              <a:rPr lang="en-US" sz="2000" b="1" dirty="0" smtClean="0">
                <a:solidFill>
                  <a:schemeClr val="tx2">
                    <a:lumMod val="50000"/>
                  </a:schemeClr>
                </a:solidFill>
              </a:rPr>
              <a:t>Single plume trajectory: ambient current = zero</a:t>
            </a:r>
          </a:p>
        </p:txBody>
      </p:sp>
      <p:sp>
        <p:nvSpPr>
          <p:cNvPr id="19" name="TextBox 5"/>
          <p:cNvSpPr txBox="1">
            <a:spLocks noChangeArrowheads="1"/>
          </p:cNvSpPr>
          <p:nvPr/>
        </p:nvSpPr>
        <p:spPr bwMode="auto">
          <a:xfrm>
            <a:off x="6836492" y="2004537"/>
            <a:ext cx="2231308" cy="19389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r>
              <a:rPr lang="en-US" sz="2000" b="1" dirty="0" smtClean="0">
                <a:solidFill>
                  <a:schemeClr val="tx2">
                    <a:lumMod val="50000"/>
                  </a:schemeClr>
                </a:solidFill>
              </a:rPr>
              <a:t>Same plume in the presence of its opposite twin: “ambient” current (red arrows) is no longer zero</a:t>
            </a:r>
          </a:p>
        </p:txBody>
      </p:sp>
      <p:cxnSp>
        <p:nvCxnSpPr>
          <p:cNvPr id="14" name="Straight Arrow Connector 13"/>
          <p:cNvCxnSpPr/>
          <p:nvPr/>
        </p:nvCxnSpPr>
        <p:spPr>
          <a:xfrm flipH="1">
            <a:off x="5922961" y="2703446"/>
            <a:ext cx="455461" cy="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41005" y="2723323"/>
            <a:ext cx="458070" cy="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nl-NL" dirty="0" smtClean="0"/>
              <a:t>EPA Modeling Webinar 22-24 Jan 2013</a:t>
            </a:r>
            <a:endParaRPr lang="en-US" dirty="0"/>
          </a:p>
        </p:txBody>
      </p:sp>
      <p:sp>
        <p:nvSpPr>
          <p:cNvPr id="18" name="TextBox 17"/>
          <p:cNvSpPr txBox="1"/>
          <p:nvPr/>
        </p:nvSpPr>
        <p:spPr>
          <a:xfrm>
            <a:off x="208280" y="5486400"/>
            <a:ext cx="8713758" cy="830997"/>
          </a:xfrm>
          <a:prstGeom prst="rect">
            <a:avLst/>
          </a:prstGeom>
          <a:solidFill>
            <a:schemeClr val="bg1"/>
          </a:solidFill>
          <a:ln>
            <a:solidFill>
              <a:schemeClr val="accent1"/>
            </a:solidFill>
          </a:ln>
        </p:spPr>
        <p:txBody>
          <a:bodyPr wrap="square" rtlCol="0">
            <a:spAutoFit/>
          </a:bodyPr>
          <a:lstStyle/>
          <a:p>
            <a:pPr algn="ctr"/>
            <a:r>
              <a:rPr lang="en-US" sz="2400" b="1" dirty="0" smtClean="0">
                <a:latin typeface="Times New Roman" pitchFamily="18" charset="0"/>
                <a:cs typeface="Times New Roman" pitchFamily="18" charset="0"/>
              </a:rPr>
              <a:t>When plumes aspirate they generate inflowing current nearby. </a:t>
            </a:r>
            <a:r>
              <a:rPr lang="en-US" sz="2400" b="1" dirty="0">
                <a:latin typeface="Times New Roman" pitchFamily="18" charset="0"/>
                <a:cs typeface="Times New Roman" pitchFamily="18" charset="0"/>
              </a:rPr>
              <a:t>S</a:t>
            </a:r>
            <a:r>
              <a:rPr lang="en-US" sz="2400" b="1" dirty="0" smtClean="0">
                <a:latin typeface="Times New Roman" pitchFamily="18" charset="0"/>
                <a:cs typeface="Times New Roman" pitchFamily="18" charset="0"/>
              </a:rPr>
              <a:t>elf-induced current is not addressed by VP models.</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40123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670366"/>
          </a:xfrm>
        </p:spPr>
        <p:txBody>
          <a:bodyPr>
            <a:normAutofit fontScale="90000"/>
          </a:bodyPr>
          <a:lstStyle/>
          <a:p>
            <a:r>
              <a:rPr lang="en-US" b="1" dirty="0" smtClean="0">
                <a:solidFill>
                  <a:schemeClr val="tx2">
                    <a:lumMod val="50000"/>
                  </a:schemeClr>
                </a:solidFill>
              </a:rPr>
              <a:t>References and acknowledgements</a:t>
            </a:r>
            <a:endParaRPr lang="en-US" b="1" dirty="0">
              <a:solidFill>
                <a:schemeClr val="tx2">
                  <a:lumMod val="50000"/>
                </a:schemeClr>
              </a:solidFill>
            </a:endParaRPr>
          </a:p>
        </p:txBody>
      </p:sp>
      <p:sp>
        <p:nvSpPr>
          <p:cNvPr id="4" name="TextBox 3"/>
          <p:cNvSpPr txBox="1"/>
          <p:nvPr/>
        </p:nvSpPr>
        <p:spPr>
          <a:xfrm>
            <a:off x="137160" y="838200"/>
            <a:ext cx="8991600" cy="461665"/>
          </a:xfrm>
          <a:prstGeom prst="rect">
            <a:avLst/>
          </a:prstGeom>
          <a:noFill/>
        </p:spPr>
        <p:txBody>
          <a:bodyPr wrap="square" rtlCol="0">
            <a:spAutoFit/>
          </a:bodyPr>
          <a:lstStyle/>
          <a:p>
            <a:pPr marL="457200" indent="-457200">
              <a:buAutoNum type="arabicParenR"/>
            </a:pPr>
            <a:r>
              <a:rPr lang="en-US" sz="2400" b="1" dirty="0" smtClean="0">
                <a:latin typeface="Times New Roman" pitchFamily="18" charset="0"/>
                <a:cs typeface="Times New Roman" pitchFamily="18" charset="0"/>
              </a:rPr>
              <a:t>To </a:t>
            </a:r>
            <a:r>
              <a:rPr lang="en-US" sz="2400" b="1" smtClean="0">
                <a:latin typeface="Times New Roman" pitchFamily="18" charset="0"/>
                <a:cs typeface="Times New Roman" pitchFamily="18" charset="0"/>
              </a:rPr>
              <a:t>be completed…</a:t>
            </a:r>
            <a:endParaRPr lang="en-US" sz="2400" b="1" dirty="0" smtClean="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nl-NL" smtClean="0"/>
              <a:t>EPA Modeling Webinar 22-24 Jan 2013</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588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670366"/>
          </a:xfrm>
        </p:spPr>
        <p:txBody>
          <a:bodyPr>
            <a:normAutofit fontScale="90000"/>
          </a:bodyPr>
          <a:lstStyle/>
          <a:p>
            <a:r>
              <a:rPr lang="en-US" b="1" dirty="0" smtClean="0">
                <a:solidFill>
                  <a:schemeClr val="tx2">
                    <a:lumMod val="50000"/>
                  </a:schemeClr>
                </a:solidFill>
              </a:rPr>
              <a:t>Conclusions and Recommendations</a:t>
            </a:r>
            <a:endParaRPr lang="en-US" b="1" dirty="0">
              <a:solidFill>
                <a:schemeClr val="tx2">
                  <a:lumMod val="50000"/>
                </a:schemeClr>
              </a:solidFill>
            </a:endParaRPr>
          </a:p>
        </p:txBody>
      </p:sp>
      <p:sp>
        <p:nvSpPr>
          <p:cNvPr id="4" name="TextBox 3"/>
          <p:cNvSpPr txBox="1"/>
          <p:nvPr/>
        </p:nvSpPr>
        <p:spPr>
          <a:xfrm>
            <a:off x="137160" y="838200"/>
            <a:ext cx="8991600" cy="5262979"/>
          </a:xfrm>
          <a:prstGeom prst="rect">
            <a:avLst/>
          </a:prstGeom>
          <a:noFill/>
        </p:spPr>
        <p:txBody>
          <a:bodyPr wrap="square" rtlCol="0">
            <a:spAutoFit/>
          </a:bodyPr>
          <a:lstStyle/>
          <a:p>
            <a:pPr marL="457200" indent="-457200">
              <a:buAutoNum type="arabicParenR"/>
            </a:pPr>
            <a:r>
              <a:rPr lang="en-US" sz="2400" b="1" dirty="0" smtClean="0">
                <a:latin typeface="Times New Roman" pitchFamily="18" charset="0"/>
                <a:cs typeface="Times New Roman" pitchFamily="18" charset="0"/>
              </a:rPr>
              <a:t>Visual Plumes, model manager, </a:t>
            </a:r>
            <a:r>
              <a:rPr lang="en-US" sz="2400" b="1" dirty="0" smtClean="0">
                <a:solidFill>
                  <a:srgbClr val="FF0000"/>
                </a:solidFill>
                <a:latin typeface="Times New Roman" pitchFamily="18" charset="0"/>
                <a:cs typeface="Times New Roman" pitchFamily="18" charset="0"/>
              </a:rPr>
              <a:t>native</a:t>
            </a:r>
            <a:r>
              <a:rPr lang="en-US" sz="2400" b="1" dirty="0" smtClean="0">
                <a:latin typeface="Times New Roman" pitchFamily="18" charset="0"/>
                <a:cs typeface="Times New Roman" pitchFamily="18" charset="0"/>
              </a:rPr>
              <a:t> and callable (</a:t>
            </a:r>
            <a:r>
              <a:rPr lang="en-US" sz="2400" b="1" dirty="0" smtClean="0">
                <a:solidFill>
                  <a:srgbClr val="FF0000"/>
                </a:solidFill>
                <a:latin typeface="Times New Roman" pitchFamily="18" charset="0"/>
                <a:cs typeface="Times New Roman" pitchFamily="18" charset="0"/>
              </a:rPr>
              <a:t>exe</a:t>
            </a:r>
            <a:r>
              <a:rPr lang="en-US" sz="2400" b="1" dirty="0" smtClean="0">
                <a:latin typeface="Times New Roman" pitchFamily="18" charset="0"/>
                <a:cs typeface="Times New Roman" pitchFamily="18" charset="0"/>
              </a:rPr>
              <a:t>) models</a:t>
            </a:r>
          </a:p>
          <a:p>
            <a:pPr marL="457200" indent="-457200">
              <a:buAutoNum type="arabicParenR"/>
            </a:pPr>
            <a:r>
              <a:rPr lang="en-US" sz="2400" b="1" dirty="0" smtClean="0">
                <a:latin typeface="Times New Roman" pitchFamily="18" charset="0"/>
                <a:cs typeface="Times New Roman" pitchFamily="18" charset="0"/>
              </a:rPr>
              <a:t>Ease of use: sparse input, units conversion, time-series files…</a:t>
            </a:r>
          </a:p>
          <a:p>
            <a:pPr marL="457200" indent="-457200">
              <a:buAutoNum type="arabicParenR"/>
            </a:pPr>
            <a:r>
              <a:rPr lang="en-US" sz="2400" b="1" dirty="0" smtClean="0">
                <a:latin typeface="Times New Roman" pitchFamily="18" charset="0"/>
                <a:cs typeface="Times New Roman" pitchFamily="18" charset="0"/>
              </a:rPr>
              <a:t>Public domain, inter-model comparison</a:t>
            </a:r>
          </a:p>
          <a:p>
            <a:pPr marL="457200" indent="-457200">
              <a:buAutoNum type="arabicParenR"/>
            </a:pPr>
            <a:r>
              <a:rPr lang="en-US" sz="2400" b="1" dirty="0" smtClean="0">
                <a:latin typeface="Times New Roman" pitchFamily="18" charset="0"/>
                <a:cs typeface="Times New Roman" pitchFamily="18" charset="0"/>
              </a:rPr>
              <a:t>Plume morphology, steady state and the “free” equation (</a:t>
            </a:r>
            <a:r>
              <a:rPr lang="en-US" sz="2400" b="1" dirty="0" err="1" smtClean="0">
                <a:latin typeface="Times New Roman" pitchFamily="18" charset="0"/>
                <a:cs typeface="Times New Roman" pitchFamily="18" charset="0"/>
              </a:rPr>
              <a:t>jse</a:t>
            </a:r>
            <a:r>
              <a:rPr lang="en-US" sz="2400" b="1" dirty="0" smtClean="0">
                <a:latin typeface="Times New Roman" pitchFamily="18" charset="0"/>
                <a:cs typeface="Times New Roman" pitchFamily="18" charset="0"/>
              </a:rPr>
              <a:t>)</a:t>
            </a:r>
          </a:p>
          <a:p>
            <a:pPr marL="457200" indent="-457200">
              <a:buAutoNum type="arabicParenR"/>
            </a:pPr>
            <a:r>
              <a:rPr lang="en-US" sz="2400" b="1" dirty="0" smtClean="0">
                <a:latin typeface="Times New Roman" pitchFamily="18" charset="0"/>
                <a:cs typeface="Times New Roman" pitchFamily="18" charset="0"/>
              </a:rPr>
              <a:t>Strong basic physics, finite difference models, </a:t>
            </a:r>
            <a:r>
              <a:rPr lang="en-US" sz="2400" b="1" dirty="0" err="1" smtClean="0">
                <a:latin typeface="Times New Roman" pitchFamily="18" charset="0"/>
                <a:cs typeface="Times New Roman" pitchFamily="18" charset="0"/>
              </a:rPr>
              <a:t>Lagrangian</a:t>
            </a:r>
            <a:r>
              <a:rPr lang="en-US" sz="2400" b="1" dirty="0" smtClean="0">
                <a:latin typeface="Times New Roman" pitchFamily="18" charset="0"/>
                <a:cs typeface="Times New Roman" pitchFamily="18" charset="0"/>
              </a:rPr>
              <a:t> (UM3, native) and </a:t>
            </a:r>
            <a:r>
              <a:rPr lang="en-US" sz="2400" b="1" dirty="0" err="1" smtClean="0">
                <a:latin typeface="Times New Roman" pitchFamily="18" charset="0"/>
                <a:cs typeface="Times New Roman" pitchFamily="18" charset="0"/>
              </a:rPr>
              <a:t>Eulerian</a:t>
            </a:r>
            <a:r>
              <a:rPr lang="en-US" sz="2400" b="1" dirty="0" smtClean="0">
                <a:latin typeface="Times New Roman" pitchFamily="18" charset="0"/>
                <a:cs typeface="Times New Roman" pitchFamily="18" charset="0"/>
              </a:rPr>
              <a:t> (DKH</a:t>
            </a:r>
            <a:r>
              <a:rPr lang="en-US" sz="2400" b="1" smtClean="0">
                <a:latin typeface="Times New Roman" pitchFamily="18" charset="0"/>
                <a:cs typeface="Times New Roman" pitchFamily="18" charset="0"/>
              </a:rPr>
              <a:t>, exe)</a:t>
            </a:r>
            <a:endParaRPr lang="en-US" sz="2400" b="1" dirty="0" smtClean="0">
              <a:latin typeface="Times New Roman" pitchFamily="18" charset="0"/>
              <a:cs typeface="Times New Roman" pitchFamily="18" charset="0"/>
            </a:endParaRPr>
          </a:p>
          <a:p>
            <a:pPr marL="457200" indent="-457200">
              <a:buAutoNum type="arabicParenR"/>
            </a:pPr>
            <a:r>
              <a:rPr lang="en-US" sz="2400" b="1" dirty="0" smtClean="0">
                <a:latin typeface="Times New Roman" pitchFamily="18" charset="0"/>
                <a:cs typeface="Times New Roman" pitchFamily="18" charset="0"/>
              </a:rPr>
              <a:t>Dimensional model empirical NRFIELD, multi-port T-riser diffusers; ongoing research on dense plumes</a:t>
            </a:r>
          </a:p>
          <a:p>
            <a:pPr marL="457200" indent="-457200">
              <a:buFontTx/>
              <a:buAutoNum type="arabicParenR"/>
            </a:pPr>
            <a:r>
              <a:rPr lang="en-US" sz="2400" b="1" dirty="0">
                <a:latin typeface="Times New Roman" pitchFamily="18" charset="0"/>
                <a:cs typeface="Times New Roman" pitchFamily="18" charset="0"/>
              </a:rPr>
              <a:t>Linkage to Brooks far-field </a:t>
            </a:r>
            <a:r>
              <a:rPr lang="en-US" sz="2400" b="1" dirty="0" smtClean="0">
                <a:latin typeface="Times New Roman" pitchFamily="18" charset="0"/>
                <a:cs typeface="Times New Roman" pitchFamily="18" charset="0"/>
              </a:rPr>
              <a:t>equations</a:t>
            </a:r>
          </a:p>
          <a:p>
            <a:pPr marL="457200" indent="-457200">
              <a:buFontTx/>
              <a:buAutoNum type="arabicParenR"/>
            </a:pPr>
            <a:r>
              <a:rPr lang="en-US" sz="2400" b="1" dirty="0">
                <a:latin typeface="Times New Roman" pitchFamily="18" charset="0"/>
                <a:cs typeface="Times New Roman" pitchFamily="18" charset="0"/>
              </a:rPr>
              <a:t>DOS Plumes: </a:t>
            </a:r>
            <a:r>
              <a:rPr lang="en-US" sz="2400" b="1" dirty="0" smtClean="0">
                <a:latin typeface="Times New Roman" pitchFamily="18" charset="0"/>
                <a:cs typeface="Times New Roman" pitchFamily="18" charset="0"/>
              </a:rPr>
              <a:t>legacy UM </a:t>
            </a:r>
            <a:r>
              <a:rPr lang="en-US" sz="2400" b="1" dirty="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RSB, similarity parameters, Very Shallow Water (VSW) technique and </a:t>
            </a:r>
            <a:r>
              <a:rPr lang="en-US" sz="2400" b="1" dirty="0" err="1" smtClean="0">
                <a:latin typeface="Times New Roman" pitchFamily="18" charset="0"/>
                <a:cs typeface="Times New Roman" pitchFamily="18" charset="0"/>
              </a:rPr>
              <a:t>Cormix</a:t>
            </a:r>
            <a:r>
              <a:rPr lang="en-US" sz="2400" b="1" dirty="0" smtClean="0">
                <a:latin typeface="Times New Roman" pitchFamily="18" charset="0"/>
                <a:cs typeface="Times New Roman" pitchFamily="18" charset="0"/>
              </a:rPr>
              <a:t> classes</a:t>
            </a:r>
          </a:p>
          <a:p>
            <a:pPr marL="457200" indent="-457200">
              <a:buFontTx/>
              <a:buAutoNum type="arabicParenR"/>
            </a:pPr>
            <a:r>
              <a:rPr lang="en-US" sz="2400" b="1" dirty="0" smtClean="0">
                <a:latin typeface="Times New Roman" pitchFamily="18" charset="0"/>
                <a:cs typeface="Times New Roman" pitchFamily="18" charset="0"/>
              </a:rPr>
              <a:t>Extensive guidance, DOS and Visual Plumes</a:t>
            </a:r>
          </a:p>
          <a:p>
            <a:pPr marL="457200" indent="-457200">
              <a:buAutoNum type="arabicParenR"/>
            </a:pPr>
            <a:r>
              <a:rPr lang="en-US" sz="2400" b="1" dirty="0">
                <a:latin typeface="Times New Roman" pitchFamily="18" charset="0"/>
                <a:cs typeface="Times New Roman" pitchFamily="18" charset="0"/>
              </a:rPr>
              <a:t>M</a:t>
            </a:r>
            <a:r>
              <a:rPr lang="en-US" sz="2400" b="1" dirty="0" smtClean="0">
                <a:latin typeface="Times New Roman" pitchFamily="18" charset="0"/>
                <a:cs typeface="Times New Roman" pitchFamily="18" charset="0"/>
              </a:rPr>
              <a:t>ixing zone course documentation (Frick et al. 2005) illustrates the use of the PDS as well as the other models</a:t>
            </a:r>
          </a:p>
        </p:txBody>
      </p:sp>
      <p:sp>
        <p:nvSpPr>
          <p:cNvPr id="6" name="Footer Placeholder 5"/>
          <p:cNvSpPr>
            <a:spLocks noGrp="1"/>
          </p:cNvSpPr>
          <p:nvPr>
            <p:ph type="ftr" sz="quarter" idx="11"/>
          </p:nvPr>
        </p:nvSpPr>
        <p:spPr/>
        <p:txBody>
          <a:bodyPr/>
          <a:lstStyle/>
          <a:p>
            <a:r>
              <a:rPr lang="nl-NL" smtClean="0"/>
              <a:t>EPA Modeling Webinar 22-24 Jan 2013</a:t>
            </a:r>
            <a:endParaRPr lang="en-US"/>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13313" y="1"/>
            <a:ext cx="830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85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686800" cy="1356166"/>
          </a:xfrm>
        </p:spPr>
        <p:txBody>
          <a:bodyPr>
            <a:normAutofit fontScale="90000"/>
          </a:bodyPr>
          <a:lstStyle/>
          <a:p>
            <a:r>
              <a:rPr lang="en-US" b="1" dirty="0" smtClean="0">
                <a:solidFill>
                  <a:schemeClr val="tx2">
                    <a:lumMod val="50000"/>
                  </a:schemeClr>
                </a:solidFill>
              </a:rPr>
              <a:t>Conclusions and Recommendations</a:t>
            </a:r>
            <a:br>
              <a:rPr lang="en-US" b="1" dirty="0" smtClean="0">
                <a:solidFill>
                  <a:schemeClr val="tx2">
                    <a:lumMod val="50000"/>
                  </a:schemeClr>
                </a:solidFill>
              </a:rPr>
            </a:br>
            <a:r>
              <a:rPr lang="en-US" b="1" dirty="0" smtClean="0">
                <a:solidFill>
                  <a:schemeClr val="tx2">
                    <a:lumMod val="50000"/>
                  </a:schemeClr>
                </a:solidFill>
              </a:rPr>
              <a:t>continued</a:t>
            </a:r>
            <a:endParaRPr lang="en-US" b="1" dirty="0">
              <a:solidFill>
                <a:schemeClr val="tx2">
                  <a:lumMod val="50000"/>
                </a:schemeClr>
              </a:solidFill>
            </a:endParaRPr>
          </a:p>
        </p:txBody>
      </p:sp>
      <p:sp>
        <p:nvSpPr>
          <p:cNvPr id="4" name="TextBox 3"/>
          <p:cNvSpPr txBox="1"/>
          <p:nvPr/>
        </p:nvSpPr>
        <p:spPr>
          <a:xfrm>
            <a:off x="457200" y="1524000"/>
            <a:ext cx="8656320" cy="4401205"/>
          </a:xfrm>
          <a:prstGeom prst="rect">
            <a:avLst/>
          </a:prstGeom>
          <a:noFill/>
        </p:spPr>
        <p:txBody>
          <a:bodyPr wrap="square" rtlCol="0">
            <a:spAutoFit/>
          </a:bodyPr>
          <a:lstStyle/>
          <a:p>
            <a:pPr marL="457200" indent="-457200">
              <a:buAutoNum type="arabicParenR"/>
            </a:pPr>
            <a:r>
              <a:rPr lang="en-US" sz="2800" b="1" dirty="0" smtClean="0">
                <a:latin typeface="Times New Roman" pitchFamily="18" charset="0"/>
                <a:cs typeface="Times New Roman" pitchFamily="18" charset="0"/>
              </a:rPr>
              <a:t>Visual Plumes has capabilities and flaws</a:t>
            </a:r>
          </a:p>
          <a:p>
            <a:pPr marL="457200" indent="-457200">
              <a:buAutoNum type="arabicParenR"/>
            </a:pPr>
            <a:r>
              <a:rPr lang="en-US" sz="2800" b="1" dirty="0" smtClean="0">
                <a:latin typeface="Times New Roman" pitchFamily="18" charset="0"/>
                <a:cs typeface="Times New Roman" pitchFamily="18" charset="0"/>
              </a:rPr>
              <a:t>Can operating system problems be solved?</a:t>
            </a:r>
          </a:p>
          <a:p>
            <a:pPr marL="457200" indent="-457200">
              <a:buAutoNum type="arabicParenR"/>
            </a:pPr>
            <a:r>
              <a:rPr lang="en-US" sz="2800" b="1" dirty="0" smtClean="0">
                <a:latin typeface="Times New Roman" pitchFamily="18" charset="0"/>
                <a:cs typeface="Times New Roman" pitchFamily="18" charset="0"/>
              </a:rPr>
              <a:t>Resources</a:t>
            </a:r>
          </a:p>
          <a:p>
            <a:pPr marL="457200" indent="-457200">
              <a:buAutoNum type="arabicParenR"/>
            </a:pPr>
            <a:r>
              <a:rPr lang="en-US" sz="2800" b="1" dirty="0" smtClean="0">
                <a:latin typeface="Times New Roman" pitchFamily="18" charset="0"/>
                <a:cs typeface="Times New Roman" pitchFamily="18" charset="0"/>
              </a:rPr>
              <a:t>Can progress be propagated?</a:t>
            </a:r>
          </a:p>
          <a:p>
            <a:pPr marL="457200" indent="-457200">
              <a:buAutoNum type="arabicParenR"/>
            </a:pPr>
            <a:r>
              <a:rPr lang="en-US" sz="2800" b="1" dirty="0" smtClean="0">
                <a:latin typeface="Times New Roman" pitchFamily="18" charset="0"/>
                <a:cs typeface="Times New Roman" pitchFamily="18" charset="0"/>
              </a:rPr>
              <a:t>Diversity is honesty</a:t>
            </a:r>
          </a:p>
          <a:p>
            <a:pPr marL="457200" indent="-457200">
              <a:buAutoNum type="arabicParenR"/>
            </a:pPr>
            <a:r>
              <a:rPr lang="en-US" sz="2800" b="1" dirty="0">
                <a:latin typeface="Times New Roman" pitchFamily="18" charset="0"/>
                <a:cs typeface="Times New Roman" pitchFamily="18" charset="0"/>
              </a:rPr>
              <a:t>A</a:t>
            </a:r>
            <a:r>
              <a:rPr lang="en-US" sz="2800" b="1" dirty="0" smtClean="0">
                <a:latin typeface="Times New Roman" pitchFamily="18" charset="0"/>
                <a:cs typeface="Times New Roman" pitchFamily="18" charset="0"/>
              </a:rPr>
              <a:t>nswers meaningful in conflicting contexts</a:t>
            </a:r>
          </a:p>
          <a:p>
            <a:pPr marL="457200" indent="-457200">
              <a:buAutoNum type="arabicParenR"/>
            </a:pPr>
            <a:r>
              <a:rPr lang="en-US" sz="2800" b="1" dirty="0" smtClean="0">
                <a:latin typeface="Times New Roman" pitchFamily="18" charset="0"/>
                <a:cs typeface="Times New Roman" pitchFamily="18" charset="0"/>
              </a:rPr>
              <a:t>Progress more certain</a:t>
            </a:r>
          </a:p>
          <a:p>
            <a:pPr marL="457200" indent="-457200">
              <a:buAutoNum type="arabicParenR"/>
            </a:pPr>
            <a:r>
              <a:rPr lang="en-US" sz="2800" b="1" dirty="0" smtClean="0">
                <a:latin typeface="Times New Roman" pitchFamily="18" charset="0"/>
                <a:cs typeface="Times New Roman" pitchFamily="18" charset="0"/>
              </a:rPr>
              <a:t>Replacing VP? Inevitable </a:t>
            </a:r>
          </a:p>
          <a:p>
            <a:pPr marL="457200" indent="-457200">
              <a:buAutoNum type="arabicParenR"/>
            </a:pPr>
            <a:r>
              <a:rPr lang="en-US" sz="2800" b="1" dirty="0" smtClean="0">
                <a:latin typeface="Times New Roman" pitchFamily="18" charset="0"/>
                <a:cs typeface="Times New Roman" pitchFamily="18" charset="0"/>
              </a:rPr>
              <a:t>User facilities, physics</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multi-model, partnership….   A concept worth improving and refining</a:t>
            </a:r>
            <a:endParaRPr lang="en-US" sz="2400" b="1" dirty="0" smtClean="0">
              <a:latin typeface="Times New Roman" pitchFamily="18" charset="0"/>
              <a:cs typeface="Times New Roman" pitchFamily="18" charset="0"/>
            </a:endParaRPr>
          </a:p>
        </p:txBody>
      </p:sp>
      <p:sp>
        <p:nvSpPr>
          <p:cNvPr id="5" name="Title 1"/>
          <p:cNvSpPr txBox="1">
            <a:spLocks/>
          </p:cNvSpPr>
          <p:nvPr/>
        </p:nvSpPr>
        <p:spPr>
          <a:xfrm>
            <a:off x="254000" y="6019800"/>
            <a:ext cx="2870200" cy="8715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50000"/>
                  </a:schemeClr>
                </a:solidFill>
              </a:rPr>
              <a:t>Thank you</a:t>
            </a:r>
            <a:endParaRPr lang="en-US" b="1" dirty="0">
              <a:solidFill>
                <a:schemeClr val="tx2">
                  <a:lumMod val="50000"/>
                </a:schemeClr>
              </a:solidFill>
            </a:endParaRPr>
          </a:p>
        </p:txBody>
      </p:sp>
      <p:sp>
        <p:nvSpPr>
          <p:cNvPr id="6" name="Footer Placeholder 5"/>
          <p:cNvSpPr>
            <a:spLocks noGrp="1"/>
          </p:cNvSpPr>
          <p:nvPr>
            <p:ph type="ftr" sz="quarter" idx="11"/>
          </p:nvPr>
        </p:nvSpPr>
        <p:spPr/>
        <p:txBody>
          <a:bodyPr/>
          <a:lstStyle/>
          <a:p>
            <a:r>
              <a:rPr lang="nl-NL" smtClean="0"/>
              <a:t>EPA Modeling Webinar 22-24 Jan 2013</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20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2938" y="838200"/>
            <a:ext cx="8403274" cy="6019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228600" y="15434"/>
            <a:ext cx="8763000" cy="1051366"/>
          </a:xfrm>
        </p:spPr>
        <p:txBody>
          <a:bodyPr>
            <a:normAutofit/>
          </a:bodyPr>
          <a:lstStyle/>
          <a:p>
            <a:r>
              <a:rPr lang="en-US" b="1" dirty="0" smtClean="0">
                <a:solidFill>
                  <a:schemeClr val="tx2">
                    <a:lumMod val="50000"/>
                  </a:schemeClr>
                </a:solidFill>
              </a:rPr>
              <a:t>L.N. Fan Run 16</a:t>
            </a:r>
            <a:endParaRPr lang="en-US" b="1" dirty="0">
              <a:solidFill>
                <a:schemeClr val="tx2">
                  <a:lumMod val="50000"/>
                </a:schemeClr>
              </a:solidFill>
            </a:endParaRPr>
          </a:p>
        </p:txBody>
      </p:sp>
      <p:sp>
        <p:nvSpPr>
          <p:cNvPr id="4" name="TextBox 3"/>
          <p:cNvSpPr txBox="1"/>
          <p:nvPr/>
        </p:nvSpPr>
        <p:spPr>
          <a:xfrm>
            <a:off x="8001000" y="4988185"/>
            <a:ext cx="2133600" cy="400110"/>
          </a:xfrm>
          <a:prstGeom prst="rect">
            <a:avLst/>
          </a:prstGeom>
          <a:noFill/>
        </p:spPr>
        <p:txBody>
          <a:bodyPr wrap="square" rtlCol="0">
            <a:spAutoFit/>
          </a:bodyPr>
          <a:lstStyle/>
          <a:p>
            <a:pPr marL="457200" indent="-457200">
              <a:buAutoNum type="arabicParenR"/>
            </a:pPr>
            <a:r>
              <a:rPr lang="en-US" sz="2000" b="1" dirty="0" smtClean="0">
                <a:latin typeface="Times New Roman" pitchFamily="18" charset="0"/>
                <a:cs typeface="Times New Roman" pitchFamily="18" charset="0"/>
              </a:rPr>
              <a:t>Co-flow</a:t>
            </a:r>
            <a:endParaRPr lang="en-US" sz="2400" b="1" dirty="0" smtClean="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nl-NL" dirty="0" smtClean="0"/>
              <a:t>EPA Modeling Webinar 22-24 Jan 2013</a:t>
            </a:r>
            <a:endParaRPr lang="en-US" dirty="0"/>
          </a:p>
        </p:txBody>
      </p:sp>
      <p:sp>
        <p:nvSpPr>
          <p:cNvPr id="7" name="Oval 6"/>
          <p:cNvSpPr/>
          <p:nvPr/>
        </p:nvSpPr>
        <p:spPr>
          <a:xfrm>
            <a:off x="642938" y="685800"/>
            <a:ext cx="4233862" cy="2590800"/>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88769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60000">
            <a:off x="428624" y="71764"/>
            <a:ext cx="8286750" cy="719137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5334000" y="5638800"/>
            <a:ext cx="3733800" cy="1051366"/>
          </a:xfrm>
        </p:spPr>
        <p:txBody>
          <a:bodyPr>
            <a:normAutofit fontScale="90000"/>
          </a:bodyPr>
          <a:lstStyle/>
          <a:p>
            <a:r>
              <a:rPr lang="en-US" b="1" dirty="0" smtClean="0">
                <a:solidFill>
                  <a:schemeClr val="tx2">
                    <a:lumMod val="50000"/>
                  </a:schemeClr>
                </a:solidFill>
              </a:rPr>
              <a:t>Fan Run 16 data</a:t>
            </a:r>
            <a:endParaRPr lang="en-US" b="1" dirty="0">
              <a:solidFill>
                <a:schemeClr val="tx2">
                  <a:lumMod val="50000"/>
                </a:schemeClr>
              </a:solidFill>
            </a:endParaRPr>
          </a:p>
        </p:txBody>
      </p:sp>
      <p:sp>
        <p:nvSpPr>
          <p:cNvPr id="4" name="TextBox 3"/>
          <p:cNvSpPr txBox="1"/>
          <p:nvPr/>
        </p:nvSpPr>
        <p:spPr>
          <a:xfrm>
            <a:off x="76200" y="3467397"/>
            <a:ext cx="8915400" cy="276999"/>
          </a:xfrm>
          <a:prstGeom prst="rect">
            <a:avLst/>
          </a:prstGeom>
          <a:solidFill>
            <a:schemeClr val="accent5">
              <a:lumMod val="20000"/>
              <a:lumOff val="80000"/>
              <a:alpha val="10000"/>
            </a:schemeClr>
          </a:solidFill>
          <a:ln w="19050">
            <a:solidFill>
              <a:srgbClr val="0070C0"/>
            </a:solidFill>
          </a:ln>
        </p:spPr>
        <p:txBody>
          <a:bodyPr wrap="square" rtlCol="0">
            <a:spAutoFit/>
          </a:bodyPr>
          <a:lstStyle/>
          <a:p>
            <a:pPr marL="457200" indent="-457200">
              <a:buAutoNum type="arabicParenR"/>
            </a:pPr>
            <a:endParaRPr lang="en-US" sz="1200" b="1" dirty="0" smtClean="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nl-NL" dirty="0" smtClean="0"/>
              <a:t>EPA Modeling Webinar 22-24 Jan 2013</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066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2200" y="273496"/>
            <a:ext cx="6553200" cy="646127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nl-NL" smtClean="0"/>
              <a:t>EPA Modeling Webinar 22-24 Jan 2013</a:t>
            </a:r>
            <a:endParaRPr lang="en-US"/>
          </a:p>
        </p:txBody>
      </p:sp>
      <p:sp>
        <p:nvSpPr>
          <p:cNvPr id="30722" name="Rectangle 2"/>
          <p:cNvSpPr>
            <a:spLocks noGrp="1" noChangeArrowheads="1"/>
          </p:cNvSpPr>
          <p:nvPr>
            <p:ph type="title"/>
          </p:nvPr>
        </p:nvSpPr>
        <p:spPr>
          <a:xfrm>
            <a:off x="46037" y="2133600"/>
            <a:ext cx="4632325" cy="990600"/>
          </a:xfrm>
          <a:solidFill>
            <a:schemeClr val="accent5">
              <a:lumMod val="20000"/>
              <a:lumOff val="80000"/>
            </a:schemeClr>
          </a:solidFill>
        </p:spPr>
        <p:txBody>
          <a:bodyPr>
            <a:normAutofit fontScale="90000"/>
          </a:bodyPr>
          <a:lstStyle/>
          <a:p>
            <a:r>
              <a:rPr lang="en-US" b="1" dirty="0" smtClean="0">
                <a:solidFill>
                  <a:schemeClr val="tx2">
                    <a:lumMod val="50000"/>
                  </a:schemeClr>
                </a:solidFill>
              </a:rPr>
              <a:t>Recommended Tutorial</a:t>
            </a:r>
            <a:endParaRPr lang="en-US" b="1" dirty="0">
              <a:solidFill>
                <a:schemeClr val="tx2">
                  <a:lumMod val="50000"/>
                </a:schemeClr>
              </a:solidFill>
            </a:endParaRPr>
          </a:p>
        </p:txBody>
      </p:sp>
      <p:sp>
        <p:nvSpPr>
          <p:cNvPr id="8" name="TextBox 7"/>
          <p:cNvSpPr txBox="1"/>
          <p:nvPr/>
        </p:nvSpPr>
        <p:spPr>
          <a:xfrm>
            <a:off x="463827" y="3650397"/>
            <a:ext cx="2316482" cy="1938992"/>
          </a:xfrm>
          <a:prstGeom prst="rect">
            <a:avLst/>
          </a:prstGeom>
          <a:solidFill>
            <a:schemeClr val="bg1">
              <a:alpha val="6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Get the VP manual!! Tutorial starts on page</a:t>
            </a:r>
          </a:p>
          <a:p>
            <a:pPr algn="ctr"/>
            <a:r>
              <a:rPr lang="en-US" sz="2400" b="1" dirty="0" smtClean="0">
                <a:latin typeface="Times New Roman" pitchFamily="18" charset="0"/>
                <a:cs typeface="Times New Roman" pitchFamily="18" charset="0"/>
              </a:rPr>
              <a:t>4.7 to 4.20</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82088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 y="-22563"/>
            <a:ext cx="9144000"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152400" y="3636376"/>
            <a:ext cx="4686300" cy="1051366"/>
          </a:xfrm>
        </p:spPr>
        <p:txBody>
          <a:bodyPr>
            <a:normAutofit fontScale="90000"/>
          </a:bodyPr>
          <a:lstStyle/>
          <a:p>
            <a:r>
              <a:rPr lang="en-US" b="1" dirty="0" smtClean="0">
                <a:solidFill>
                  <a:schemeClr val="tx2">
                    <a:lumMod val="50000"/>
                  </a:schemeClr>
                </a:solidFill>
              </a:rPr>
              <a:t>Fan Run 16 VP input</a:t>
            </a:r>
            <a:endParaRPr lang="en-US" b="1" dirty="0">
              <a:solidFill>
                <a:schemeClr val="tx2">
                  <a:lumMod val="50000"/>
                </a:schemeClr>
              </a:solidFill>
            </a:endParaRPr>
          </a:p>
        </p:txBody>
      </p:sp>
      <p:sp>
        <p:nvSpPr>
          <p:cNvPr id="4" name="TextBox 3"/>
          <p:cNvSpPr txBox="1"/>
          <p:nvPr/>
        </p:nvSpPr>
        <p:spPr>
          <a:xfrm>
            <a:off x="76200" y="3467397"/>
            <a:ext cx="8915400" cy="276999"/>
          </a:xfrm>
          <a:prstGeom prst="rect">
            <a:avLst/>
          </a:prstGeom>
          <a:solidFill>
            <a:schemeClr val="accent5">
              <a:lumMod val="20000"/>
              <a:lumOff val="80000"/>
              <a:alpha val="10000"/>
            </a:schemeClr>
          </a:solidFill>
          <a:ln w="19050">
            <a:solidFill>
              <a:srgbClr val="0070C0"/>
            </a:solidFill>
          </a:ln>
        </p:spPr>
        <p:txBody>
          <a:bodyPr wrap="square" rtlCol="0">
            <a:spAutoFit/>
          </a:bodyPr>
          <a:lstStyle/>
          <a:p>
            <a:pPr marL="457200" indent="-457200">
              <a:buAutoNum type="arabicParenR"/>
            </a:pPr>
            <a:endParaRPr lang="en-US" sz="1200" b="1" dirty="0" smtClean="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nl-NL" dirty="0" smtClean="0"/>
              <a:t>EPA Modeling Webinar 22-24 Jan 2013</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44392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434"/>
            <a:ext cx="8763000" cy="1051366"/>
          </a:xfrm>
        </p:spPr>
        <p:txBody>
          <a:bodyPr>
            <a:normAutofit/>
          </a:bodyPr>
          <a:lstStyle/>
          <a:p>
            <a:r>
              <a:rPr lang="en-US" b="1" dirty="0" smtClean="0">
                <a:solidFill>
                  <a:schemeClr val="tx2">
                    <a:lumMod val="50000"/>
                  </a:schemeClr>
                </a:solidFill>
              </a:rPr>
              <a:t>Worst Case</a:t>
            </a:r>
            <a:endParaRPr lang="en-US" b="1" dirty="0">
              <a:solidFill>
                <a:schemeClr val="tx2">
                  <a:lumMod val="50000"/>
                </a:schemeClr>
              </a:solidFill>
            </a:endParaRPr>
          </a:p>
        </p:txBody>
      </p:sp>
      <p:sp>
        <p:nvSpPr>
          <p:cNvPr id="4" name="TextBox 3"/>
          <p:cNvSpPr txBox="1"/>
          <p:nvPr/>
        </p:nvSpPr>
        <p:spPr>
          <a:xfrm>
            <a:off x="368300" y="1066800"/>
            <a:ext cx="8534400" cy="4770537"/>
          </a:xfrm>
          <a:prstGeom prst="rect">
            <a:avLst/>
          </a:prstGeom>
          <a:noFill/>
        </p:spPr>
        <p:txBody>
          <a:bodyPr wrap="square" rtlCol="0">
            <a:spAutoFit/>
          </a:bodyPr>
          <a:lstStyle/>
          <a:p>
            <a:pPr marL="457200" indent="-457200">
              <a:buAutoNum type="arabicParenR"/>
            </a:pPr>
            <a:r>
              <a:rPr lang="en-US" sz="2000" b="1" dirty="0" smtClean="0">
                <a:latin typeface="Times New Roman" pitchFamily="18" charset="0"/>
                <a:cs typeface="Times New Roman" pitchFamily="18" charset="0"/>
              </a:rPr>
              <a:t>Co-flow conditions are not generally worst case for multi-port diffusers</a:t>
            </a:r>
          </a:p>
          <a:p>
            <a:pPr marL="914400" lvl="1" indent="-457200">
              <a:buAutoNum type="arabicParenR"/>
            </a:pPr>
            <a:r>
              <a:rPr lang="en-US" sz="2000" b="1" dirty="0" smtClean="0">
                <a:latin typeface="Times New Roman" pitchFamily="18" charset="0"/>
                <a:cs typeface="Times New Roman" pitchFamily="18" charset="0"/>
              </a:rPr>
              <a:t>Current direction is important</a:t>
            </a:r>
          </a:p>
          <a:p>
            <a:pPr marL="457200" indent="-457200">
              <a:buAutoNum type="arabicParenR"/>
            </a:pPr>
            <a:r>
              <a:rPr lang="en-US" sz="2000" b="1" dirty="0" smtClean="0">
                <a:latin typeface="Times New Roman" pitchFamily="18" charset="0"/>
                <a:cs typeface="Times New Roman" pitchFamily="18" charset="0"/>
              </a:rPr>
              <a:t>Integral models should account for variable plume spacing</a:t>
            </a:r>
          </a:p>
          <a:p>
            <a:pPr marL="457200" indent="-457200">
              <a:buAutoNum type="arabicParenR"/>
            </a:pPr>
            <a:r>
              <a:rPr lang="en-US" sz="2000" b="1" dirty="0" smtClean="0">
                <a:latin typeface="Times New Roman" pitchFamily="18" charset="0"/>
                <a:cs typeface="Times New Roman" pitchFamily="18" charset="0"/>
              </a:rPr>
              <a:t>Existing models sometimes can be used in a way to compensate for these deficiencies where they exist:</a:t>
            </a:r>
          </a:p>
          <a:p>
            <a:pPr marL="914400" lvl="1" indent="-457200">
              <a:buAutoNum type="arabicParenR"/>
            </a:pPr>
            <a:r>
              <a:rPr lang="en-US" sz="2000" b="1" dirty="0" smtClean="0">
                <a:latin typeface="Times New Roman" pitchFamily="18" charset="0"/>
                <a:cs typeface="Times New Roman" pitchFamily="18" charset="0"/>
              </a:rPr>
              <a:t>As in DOS Plumes, input reduced spacing instead of port spacing</a:t>
            </a:r>
          </a:p>
          <a:p>
            <a:pPr marL="914400" lvl="1" indent="-457200">
              <a:buAutoNum type="arabicParenR"/>
            </a:pPr>
            <a:r>
              <a:rPr lang="en-US" sz="2000" b="1" dirty="0" smtClean="0">
                <a:latin typeface="Times New Roman" pitchFamily="18" charset="0"/>
                <a:cs typeface="Times New Roman" pitchFamily="18" charset="0"/>
              </a:rPr>
              <a:t>Post-process output to determine dilution at the point of plume impact</a:t>
            </a:r>
          </a:p>
          <a:p>
            <a:pPr marL="457200" indent="-457200">
              <a:buFontTx/>
              <a:buAutoNum type="arabicParenR"/>
            </a:pPr>
            <a:r>
              <a:rPr lang="en-US" sz="2000" b="1" dirty="0">
                <a:latin typeface="Times New Roman" pitchFamily="18" charset="0"/>
                <a:cs typeface="Times New Roman" pitchFamily="18" charset="0"/>
              </a:rPr>
              <a:t>And, </a:t>
            </a:r>
            <a:r>
              <a:rPr lang="en-US" sz="2000" b="1" dirty="0" smtClean="0">
                <a:latin typeface="Times New Roman" pitchFamily="18" charset="0"/>
                <a:cs typeface="Times New Roman" pitchFamily="18" charset="0"/>
              </a:rPr>
              <a:t>not explicitly addressed here, the </a:t>
            </a:r>
            <a:r>
              <a:rPr lang="en-US" sz="2000" b="1" dirty="0">
                <a:latin typeface="Times New Roman" pitchFamily="18" charset="0"/>
                <a:cs typeface="Times New Roman" pitchFamily="18" charset="0"/>
              </a:rPr>
              <a:t>plume centerline should not be used to determine when plumes </a:t>
            </a:r>
            <a:r>
              <a:rPr lang="en-US" sz="2000" b="1" dirty="0" smtClean="0">
                <a:latin typeface="Times New Roman" pitchFamily="18" charset="0"/>
                <a:cs typeface="Times New Roman" pitchFamily="18" charset="0"/>
              </a:rPr>
              <a:t>surface (rather the plume edge)</a:t>
            </a:r>
          </a:p>
          <a:p>
            <a:pPr marL="457200" indent="-457200">
              <a:buAutoNum type="arabicParenR"/>
            </a:pPr>
            <a:r>
              <a:rPr lang="en-US" sz="2000" b="1" dirty="0" smtClean="0">
                <a:latin typeface="Times New Roman" pitchFamily="18" charset="0"/>
                <a:cs typeface="Times New Roman" pitchFamily="18" charset="0"/>
              </a:rPr>
              <a:t>Also, if using weighted average dilution as a measure of overall diffuser performance, merged plumes should be considered in aggregate</a:t>
            </a:r>
          </a:p>
          <a:p>
            <a:pPr marL="457200" indent="-457200">
              <a:buAutoNum type="arabicParenR"/>
            </a:pPr>
            <a:r>
              <a:rPr lang="en-US" sz="2000" b="1" dirty="0" smtClean="0">
                <a:latin typeface="Times New Roman" pitchFamily="18" charset="0"/>
                <a:cs typeface="Times New Roman" pitchFamily="18" charset="0"/>
              </a:rPr>
              <a:t>VP provides a time-series capability useful for better identifying </a:t>
            </a:r>
            <a:r>
              <a:rPr lang="en-US" sz="2000" b="1" smtClean="0">
                <a:latin typeface="Times New Roman" pitchFamily="18" charset="0"/>
                <a:cs typeface="Times New Roman" pitchFamily="18" charset="0"/>
              </a:rPr>
              <a:t>worst-case conditions</a:t>
            </a:r>
            <a:endParaRPr lang="en-US" sz="2000" b="1" dirty="0" smtClean="0">
              <a:latin typeface="Times New Roman" pitchFamily="18" charset="0"/>
              <a:cs typeface="Times New Roman" pitchFamily="18" charset="0"/>
            </a:endParaRPr>
          </a:p>
          <a:p>
            <a:pPr marL="914400" lvl="1" indent="-457200">
              <a:buAutoNum type="arabicParenR"/>
            </a:pPr>
            <a:endParaRPr lang="en-US" sz="2400" b="1" dirty="0" smtClean="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nl-NL" smtClean="0"/>
              <a:t>EPA Modeling Webinar 22-24 Jan 2013</a:t>
            </a:r>
            <a:endParaRPr lang="en-US"/>
          </a:p>
        </p:txBody>
      </p:sp>
      <p:sp>
        <p:nvSpPr>
          <p:cNvPr id="7" name="Oval 6"/>
          <p:cNvSpPr/>
          <p:nvPr/>
        </p:nvSpPr>
        <p:spPr>
          <a:xfrm>
            <a:off x="292100" y="5526794"/>
            <a:ext cx="1447800" cy="759730"/>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Bonus slide</a:t>
            </a:r>
            <a:endParaRPr lang="en-US" b="1" dirty="0">
              <a:solidFill>
                <a:schemeClr val="tx2">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14145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941763" y="152400"/>
            <a:ext cx="5049837" cy="1524000"/>
          </a:xfrm>
        </p:spPr>
        <p:txBody>
          <a:bodyPr>
            <a:normAutofit/>
          </a:bodyPr>
          <a:lstStyle/>
          <a:p>
            <a:r>
              <a:rPr lang="en-US" sz="2400" b="1" dirty="0" smtClean="0">
                <a:solidFill>
                  <a:schemeClr val="accent2"/>
                </a:solidFill>
              </a:rPr>
              <a:t>Vector </a:t>
            </a:r>
            <a:r>
              <a:rPr lang="en-US" sz="2400" b="1" dirty="0" err="1" smtClean="0">
                <a:solidFill>
                  <a:schemeClr val="accent2"/>
                </a:solidFill>
              </a:rPr>
              <a:t>Lagrangian</a:t>
            </a:r>
            <a:r>
              <a:rPr lang="en-US" sz="2400" b="1" dirty="0" smtClean="0">
                <a:solidFill>
                  <a:schemeClr val="accent2"/>
                </a:solidFill>
              </a:rPr>
              <a:t> model:</a:t>
            </a:r>
            <a:br>
              <a:rPr lang="en-US" sz="2400" b="1" dirty="0" smtClean="0">
                <a:solidFill>
                  <a:schemeClr val="accent2"/>
                </a:solidFill>
              </a:rPr>
            </a:br>
            <a:r>
              <a:rPr lang="en-US" sz="2400" b="1" dirty="0" smtClean="0">
                <a:solidFill>
                  <a:schemeClr val="accent2"/>
                </a:solidFill>
              </a:rPr>
              <a:t>Mathematical and Physical necessities</a:t>
            </a:r>
            <a:endParaRPr lang="en-US" sz="2400" b="1" dirty="0">
              <a:solidFill>
                <a:schemeClr val="accent2"/>
              </a:solidFill>
            </a:endParaRPr>
          </a:p>
        </p:txBody>
      </p:sp>
      <p:pic>
        <p:nvPicPr>
          <p:cNvPr id="10246" name="Picture 6" descr="C:\mixzone course\Lagrange\lagfish.jpg"/>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28600" y="405606"/>
            <a:ext cx="3713163" cy="584041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Date Placeholder 3"/>
          <p:cNvSpPr txBox="1">
            <a:spLocks/>
          </p:cNvSpPr>
          <p:nvPr/>
        </p:nvSpPr>
        <p:spPr>
          <a:xfrm>
            <a:off x="457200" y="6356350"/>
            <a:ext cx="2514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EPA Modeling Webinar, Jan 2013</a:t>
            </a:r>
            <a:endParaRPr lang="en-US" dirty="0"/>
          </a:p>
        </p:txBody>
      </p:sp>
      <p:sp>
        <p:nvSpPr>
          <p:cNvPr id="7" name="Text Box 5"/>
          <p:cNvSpPr txBox="1">
            <a:spLocks noChangeArrowheads="1"/>
          </p:cNvSpPr>
          <p:nvPr/>
        </p:nvSpPr>
        <p:spPr bwMode="auto">
          <a:xfrm>
            <a:off x="3941763" y="1524001"/>
            <a:ext cx="5202237" cy="4524315"/>
          </a:xfrm>
          <a:prstGeom prst="rect">
            <a:avLst/>
          </a:prstGeom>
          <a:solidFill>
            <a:schemeClr val="accent1">
              <a:lumMod val="20000"/>
              <a:lumOff val="80000"/>
              <a:alpha val="88000"/>
            </a:schemeClr>
          </a:solidFill>
          <a:ln>
            <a:noFill/>
          </a:ln>
          <a:effectLst/>
          <a:extLst/>
        </p:spPr>
        <p:txBody>
          <a:bodyPr wrap="square">
            <a:spAutoFit/>
          </a:bodyPr>
          <a:lstStyle/>
          <a:p>
            <a:pPr marL="342900" indent="-342900">
              <a:buAutoNum type="arabicParenR"/>
            </a:pPr>
            <a:r>
              <a:rPr lang="en-US" b="1" dirty="0" smtClean="0">
                <a:solidFill>
                  <a:schemeClr val="tx2">
                    <a:lumMod val="50000"/>
                  </a:schemeClr>
                </a:solidFill>
              </a:rPr>
              <a:t>UM3 simulates the overall “average behavior” of the plume along the plume trajectory</a:t>
            </a:r>
          </a:p>
          <a:p>
            <a:pPr marL="342900" indent="-342900">
              <a:buAutoNum type="arabicParenR"/>
            </a:pPr>
            <a:r>
              <a:rPr lang="en-US" b="1" dirty="0" smtClean="0">
                <a:solidFill>
                  <a:schemeClr val="tx2">
                    <a:lumMod val="50000"/>
                  </a:schemeClr>
                </a:solidFill>
              </a:rPr>
              <a:t>Wire frame depiction conforms roughly to the idea or the shape of the plume element</a:t>
            </a:r>
          </a:p>
          <a:p>
            <a:pPr marL="342900" indent="-342900">
              <a:buAutoNum type="arabicParenR"/>
            </a:pPr>
            <a:r>
              <a:rPr lang="en-US" b="1" dirty="0" smtClean="0">
                <a:solidFill>
                  <a:schemeClr val="tx2">
                    <a:lumMod val="50000"/>
                  </a:schemeClr>
                </a:solidFill>
              </a:rPr>
              <a:t>However,  the equal spacing between cross-sections does not conform to maintaining only effluent particles in the plume element defined at the source</a:t>
            </a:r>
          </a:p>
          <a:p>
            <a:pPr marL="342900" indent="-342900">
              <a:buAutoNum type="arabicParenR"/>
            </a:pPr>
            <a:r>
              <a:rPr lang="en-US" b="1" dirty="0" smtClean="0">
                <a:solidFill>
                  <a:schemeClr val="tx2">
                    <a:lumMod val="50000"/>
                  </a:schemeClr>
                </a:solidFill>
              </a:rPr>
              <a:t>Typically plume effluent velocities exceed current velocities and hence the plume element tends to decrease with distance from the source</a:t>
            </a:r>
          </a:p>
          <a:p>
            <a:pPr marL="800100" lvl="1" indent="-342900">
              <a:buAutoNum type="arabicParenR"/>
            </a:pPr>
            <a:r>
              <a:rPr lang="en-US" b="1" dirty="0" smtClean="0">
                <a:solidFill>
                  <a:schemeClr val="tx2">
                    <a:lumMod val="50000"/>
                  </a:schemeClr>
                </a:solidFill>
              </a:rPr>
              <a:t>This implies the leading edge of the element  has a lesser velocity than the trailing edge</a:t>
            </a:r>
          </a:p>
          <a:p>
            <a:pPr marL="800100" lvl="1" indent="-342900">
              <a:buAutoNum type="arabicParenR"/>
            </a:pPr>
            <a:r>
              <a:rPr lang="en-US" b="1" dirty="0" smtClean="0">
                <a:solidFill>
                  <a:schemeClr val="tx2">
                    <a:lumMod val="50000"/>
                  </a:schemeClr>
                </a:solidFill>
              </a:rPr>
              <a:t>By mass continuity, the plume element radius grows from this velocity convergence (the jelly-sandwich equation)</a:t>
            </a:r>
            <a:endParaRPr lang="en-US" sz="1600" b="1" dirty="0">
              <a:solidFill>
                <a:schemeClr val="tx2">
                  <a:lumMod val="50000"/>
                </a:schemeClr>
              </a:solidFill>
            </a:endParaRPr>
          </a:p>
        </p:txBody>
      </p:sp>
      <p:sp>
        <p:nvSpPr>
          <p:cNvPr id="2" name="Footer Placeholder 1"/>
          <p:cNvSpPr>
            <a:spLocks noGrp="1"/>
          </p:cNvSpPr>
          <p:nvPr>
            <p:ph type="ftr" sz="quarter" idx="11"/>
          </p:nvPr>
        </p:nvSpPr>
        <p:spPr/>
        <p:txBody>
          <a:bodyPr/>
          <a:lstStyle/>
          <a:p>
            <a:r>
              <a:rPr lang="nl-NL" smtClean="0"/>
              <a:t>EPA Modeling Webinar 22-24 Jan 2013</a:t>
            </a:r>
            <a:endParaRPr lang="en-US"/>
          </a:p>
        </p:txBody>
      </p:sp>
      <p:sp>
        <p:nvSpPr>
          <p:cNvPr id="8" name="Oval 7"/>
          <p:cNvSpPr/>
          <p:nvPr/>
        </p:nvSpPr>
        <p:spPr>
          <a:xfrm>
            <a:off x="6542881" y="6098270"/>
            <a:ext cx="1447800" cy="759730"/>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Bonus slide</a:t>
            </a:r>
            <a:endParaRPr lang="en-US" b="1" dirty="0">
              <a:solidFill>
                <a:schemeClr val="tx2">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4578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r="26778"/>
          <a:stretch/>
        </p:blipFill>
        <p:spPr bwMode="auto">
          <a:xfrm>
            <a:off x="0" y="1"/>
            <a:ext cx="9144000" cy="70336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578" name="Rectangle 2"/>
          <p:cNvSpPr>
            <a:spLocks noGrp="1" noChangeArrowheads="1"/>
          </p:cNvSpPr>
          <p:nvPr>
            <p:ph type="title"/>
          </p:nvPr>
        </p:nvSpPr>
        <p:spPr>
          <a:xfrm>
            <a:off x="121752" y="152400"/>
            <a:ext cx="8869848" cy="762000"/>
          </a:xfrm>
        </p:spPr>
        <p:txBody>
          <a:bodyPr>
            <a:normAutofit fontScale="90000"/>
          </a:bodyPr>
          <a:lstStyle/>
          <a:p>
            <a:r>
              <a:rPr lang="en-US" b="1" dirty="0">
                <a:solidFill>
                  <a:schemeClr val="tx2"/>
                </a:solidFill>
              </a:rPr>
              <a:t>Visual Plumes Manager/ Model Platform</a:t>
            </a:r>
            <a:endParaRPr lang="en-US" b="1" dirty="0">
              <a:solidFill>
                <a:srgbClr val="000099"/>
              </a:solidFill>
            </a:endParaRPr>
          </a:p>
        </p:txBody>
      </p:sp>
      <p:sp>
        <p:nvSpPr>
          <p:cNvPr id="19" name="TextBox 18"/>
          <p:cNvSpPr txBox="1"/>
          <p:nvPr/>
        </p:nvSpPr>
        <p:spPr>
          <a:xfrm>
            <a:off x="1371600" y="2819400"/>
            <a:ext cx="2316482" cy="830997"/>
          </a:xfrm>
          <a:prstGeom prst="rect">
            <a:avLst/>
          </a:prstGeom>
          <a:solidFill>
            <a:schemeClr val="bg1">
              <a:alpha val="62000"/>
            </a:schemeClr>
          </a:solidFill>
          <a:ln w="25400">
            <a:solidFill>
              <a:schemeClr val="tx2">
                <a:lumMod val="60000"/>
                <a:lumOff val="40000"/>
              </a:schemeClr>
            </a:solidFill>
          </a:ln>
        </p:spPr>
        <p:txBody>
          <a:bodyPr wrap="square" rtlCol="0">
            <a:spAutoFit/>
          </a:bodyPr>
          <a:lstStyle/>
          <a:p>
            <a:pPr algn="ctr"/>
            <a:r>
              <a:rPr lang="en-US" sz="2400" b="1" dirty="0" smtClean="0">
                <a:latin typeface="Times New Roman" pitchFamily="18" charset="0"/>
                <a:cs typeface="Times New Roman" pitchFamily="18" charset="0"/>
              </a:rPr>
              <a:t>VP’s main tab: the Diffuser tab</a:t>
            </a:r>
            <a:endParaRPr lang="en-US" sz="2400" b="1" dirty="0">
              <a:latin typeface="Times New Roman" pitchFamily="18" charset="0"/>
              <a:cs typeface="Times New Roman" pitchFamily="18" charset="0"/>
            </a:endParaRPr>
          </a:p>
        </p:txBody>
      </p:sp>
      <p:sp>
        <p:nvSpPr>
          <p:cNvPr id="30" name="Oval 29"/>
          <p:cNvSpPr/>
          <p:nvPr/>
        </p:nvSpPr>
        <p:spPr>
          <a:xfrm>
            <a:off x="-60878" y="609600"/>
            <a:ext cx="1661077"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9217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r="28042"/>
          <a:stretch/>
        </p:blipFill>
        <p:spPr bwMode="auto">
          <a:xfrm>
            <a:off x="0" y="1"/>
            <a:ext cx="9144000" cy="715727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4" name="Rectangle 2"/>
          <p:cNvSpPr>
            <a:spLocks noGrp="1" noChangeArrowheads="1"/>
          </p:cNvSpPr>
          <p:nvPr>
            <p:ph type="title"/>
          </p:nvPr>
        </p:nvSpPr>
        <p:spPr>
          <a:xfrm>
            <a:off x="121752" y="152400"/>
            <a:ext cx="8869848" cy="762000"/>
          </a:xfrm>
        </p:spPr>
        <p:txBody>
          <a:bodyPr>
            <a:normAutofit/>
          </a:bodyPr>
          <a:lstStyle/>
          <a:p>
            <a:r>
              <a:rPr lang="en-US" b="1" dirty="0" smtClean="0">
                <a:solidFill>
                  <a:schemeClr val="tx2"/>
                </a:solidFill>
              </a:rPr>
              <a:t>The Ambient tab</a:t>
            </a:r>
            <a:endParaRPr lang="en-US" b="1" dirty="0">
              <a:solidFill>
                <a:srgbClr val="000099"/>
              </a:solidFill>
            </a:endParaRPr>
          </a:p>
        </p:txBody>
      </p:sp>
      <p:sp>
        <p:nvSpPr>
          <p:cNvPr id="25" name="Oval 24"/>
          <p:cNvSpPr/>
          <p:nvPr/>
        </p:nvSpPr>
        <p:spPr>
          <a:xfrm>
            <a:off x="1447800" y="624840"/>
            <a:ext cx="1905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6437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10635</TotalTime>
  <Words>10881</Words>
  <Application>Microsoft Macintosh PowerPoint</Application>
  <PresentationFormat>On-screen Show (4:3)</PresentationFormat>
  <Paragraphs>1058</Paragraphs>
  <Slides>72</Slides>
  <Notes>72</Notes>
  <HiddenSlides>0</HiddenSlides>
  <MMClips>3</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Office Theme</vt:lpstr>
      <vt:lpstr>Bitmap Image</vt:lpstr>
      <vt:lpstr>Introduction to Visual Plumes</vt:lpstr>
      <vt:lpstr>Software and systems notes and caveats</vt:lpstr>
      <vt:lpstr>Software and systems: CEAM website</vt:lpstr>
      <vt:lpstr>Software and systems: install and setup</vt:lpstr>
      <vt:lpstr>After setup: Software and systems: OS and use issues</vt:lpstr>
      <vt:lpstr>Terms and definitions</vt:lpstr>
      <vt:lpstr>Recommended Tutorial</vt:lpstr>
      <vt:lpstr>Visual Plumes Manager/ Model Platform</vt:lpstr>
      <vt:lpstr>The Ambient tab</vt:lpstr>
      <vt:lpstr>The Settings tab</vt:lpstr>
      <vt:lpstr>The Text tab</vt:lpstr>
      <vt:lpstr>The Graphics tab</vt:lpstr>
      <vt:lpstr>Example r-click pop-up menu</vt:lpstr>
      <vt:lpstr>Visual Plumes Model Suite</vt:lpstr>
      <vt:lpstr>More to come</vt:lpstr>
      <vt:lpstr>Mixing Zone analysis</vt:lpstr>
      <vt:lpstr>The problem/model universe</vt:lpstr>
      <vt:lpstr>Mixing effluent in environment—basic science</vt:lpstr>
      <vt:lpstr>Conceptual model in a snapshot: it’s air but, by similarity, it could be water</vt:lpstr>
      <vt:lpstr>Why not the TOE for Visual Plumes?</vt:lpstr>
      <vt:lpstr>Meet a CFD model: grid and input</vt:lpstr>
      <vt:lpstr>CFD model output: salinity animation</vt:lpstr>
      <vt:lpstr>Zooming in a little</vt:lpstr>
      <vt:lpstr>Done! Except….</vt:lpstr>
      <vt:lpstr>One alternative: empirical modeling</vt:lpstr>
      <vt:lpstr>A dense plume</vt:lpstr>
      <vt:lpstr>UM3 dense plumes</vt:lpstr>
      <vt:lpstr>Eulerian integral flux models</vt:lpstr>
      <vt:lpstr>Unstratified buoyant jet in the lab Conceptual morphing</vt:lpstr>
      <vt:lpstr>How does numerical Eulerian method work?</vt:lpstr>
      <vt:lpstr>An Eulerian simulation “stacking” the control volumes</vt:lpstr>
      <vt:lpstr>Any handy laws/rules on dilution?</vt:lpstr>
      <vt:lpstr>Finite difference plume model comparison</vt:lpstr>
      <vt:lpstr>Replication: proving the Lagrangian model</vt:lpstr>
      <vt:lpstr>steady state leads to bonus ? answer</vt:lpstr>
      <vt:lpstr>Lagrangian plume element</vt:lpstr>
      <vt:lpstr>Steady state and plume element length, h; the “free” equation gives the answer</vt:lpstr>
      <vt:lpstr>Corollaries (bonuses)</vt:lpstr>
      <vt:lpstr>UM3 skeleton or flow chart</vt:lpstr>
      <vt:lpstr>The name of the game: entrainment</vt:lpstr>
      <vt:lpstr>Early entrainment conception</vt:lpstr>
      <vt:lpstr>Projected Area Entrainment (PAE)</vt:lpstr>
      <vt:lpstr>Follow science for the answer--yes, but…</vt:lpstr>
      <vt:lpstr>Dream model element &amp; entrainment</vt:lpstr>
      <vt:lpstr>Model convergence scheme discontinuity</vt:lpstr>
      <vt:lpstr>Model comparison example: 1-port</vt:lpstr>
      <vt:lpstr>VP verification example</vt:lpstr>
      <vt:lpstr>Example UM3 verification</vt:lpstr>
      <vt:lpstr>Preface to the live demonstration</vt:lpstr>
      <vt:lpstr>Fan 16 diffuser tab</vt:lpstr>
      <vt:lpstr>Fan 16 diffuser tab</vt:lpstr>
      <vt:lpstr>Fan 16 settings tab</vt:lpstr>
      <vt:lpstr>Fan 16 text output tab, UM3</vt:lpstr>
      <vt:lpstr>Fan 16 text graphics tab, UM3</vt:lpstr>
      <vt:lpstr>After Fan data import</vt:lpstr>
      <vt:lpstr>Flat data text file</vt:lpstr>
      <vt:lpstr>Multi-run example Dominguez Channel</vt:lpstr>
      <vt:lpstr>Tidal Channel Excursion</vt:lpstr>
      <vt:lpstr>Time-Series Approach output</vt:lpstr>
      <vt:lpstr>Maximum Impact</vt:lpstr>
      <vt:lpstr>Summary</vt:lpstr>
      <vt:lpstr>Simulating merging with UM3</vt:lpstr>
      <vt:lpstr>UM3 Very Shallow Water capability</vt:lpstr>
      <vt:lpstr>Model limitations Liseth experiments in zero current  Zero current worst case: viable?</vt:lpstr>
      <vt:lpstr>References and acknowledgements</vt:lpstr>
      <vt:lpstr>Conclusions and Recommendations</vt:lpstr>
      <vt:lpstr>Conclusions and Recommendations continued</vt:lpstr>
      <vt:lpstr>L.N. Fan Run 16</vt:lpstr>
      <vt:lpstr>Fan Run 16 data</vt:lpstr>
      <vt:lpstr>Fan Run 16 VP input</vt:lpstr>
      <vt:lpstr>Worst Case</vt:lpstr>
      <vt:lpstr>Vector Lagrangian model: Mathematical and Physical necessities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vpc</dc:creator>
  <cp:lastModifiedBy>Peter Riddle</cp:lastModifiedBy>
  <cp:revision>500</cp:revision>
  <cp:lastPrinted>2013-01-22T13:02:01Z</cp:lastPrinted>
  <dcterms:created xsi:type="dcterms:W3CDTF">2013-01-22T12:57:33Z</dcterms:created>
  <dcterms:modified xsi:type="dcterms:W3CDTF">2013-01-22T13:02:52Z</dcterms:modified>
</cp:coreProperties>
</file>