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2" r:id="rId3"/>
    <p:sldMasterId id="2147483767" r:id="rId4"/>
  </p:sldMasterIdLst>
  <p:notesMasterIdLst>
    <p:notesMasterId r:id="rId38"/>
  </p:notesMasterIdLst>
  <p:sldIdLst>
    <p:sldId id="328" r:id="rId5"/>
    <p:sldId id="330" r:id="rId6"/>
    <p:sldId id="256" r:id="rId7"/>
    <p:sldId id="290" r:id="rId8"/>
    <p:sldId id="312" r:id="rId9"/>
    <p:sldId id="291" r:id="rId10"/>
    <p:sldId id="316" r:id="rId11"/>
    <p:sldId id="297" r:id="rId12"/>
    <p:sldId id="258" r:id="rId13"/>
    <p:sldId id="261" r:id="rId14"/>
    <p:sldId id="279" r:id="rId15"/>
    <p:sldId id="282" r:id="rId16"/>
    <p:sldId id="280" r:id="rId17"/>
    <p:sldId id="262" r:id="rId18"/>
    <p:sldId id="257" r:id="rId19"/>
    <p:sldId id="260" r:id="rId20"/>
    <p:sldId id="266" r:id="rId21"/>
    <p:sldId id="268" r:id="rId22"/>
    <p:sldId id="267" r:id="rId23"/>
    <p:sldId id="269" r:id="rId24"/>
    <p:sldId id="332" r:id="rId25"/>
    <p:sldId id="333" r:id="rId26"/>
    <p:sldId id="270" r:id="rId27"/>
    <p:sldId id="283" r:id="rId28"/>
    <p:sldId id="284" r:id="rId29"/>
    <p:sldId id="285" r:id="rId30"/>
    <p:sldId id="286" r:id="rId31"/>
    <p:sldId id="336" r:id="rId32"/>
    <p:sldId id="334" r:id="rId33"/>
    <p:sldId id="337" r:id="rId34"/>
    <p:sldId id="338" r:id="rId35"/>
    <p:sldId id="342" r:id="rId36"/>
    <p:sldId id="339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accent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E1FE"/>
    <a:srgbClr val="9AF0C1"/>
    <a:srgbClr val="0000FF"/>
    <a:srgbClr val="FFFF00"/>
    <a:srgbClr val="AFF0FF"/>
    <a:srgbClr val="A3E7BD"/>
    <a:srgbClr val="996600"/>
    <a:srgbClr val="0269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0" autoAdjust="0"/>
    <p:restoredTop sz="94133" autoAdjust="0"/>
  </p:normalViewPr>
  <p:slideViewPr>
    <p:cSldViewPr>
      <p:cViewPr>
        <p:scale>
          <a:sx n="75" d="100"/>
          <a:sy n="75" d="100"/>
        </p:scale>
        <p:origin x="-1164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3A159-55A5-49F7-83A5-3A9E99B6EE5F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4A665-B7BE-4E12-A16E-DE5052B23C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2200" y="533400"/>
            <a:ext cx="18288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3340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533400"/>
            <a:ext cx="73152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62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124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62400" y="1981200"/>
            <a:ext cx="3124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62400" y="4114800"/>
            <a:ext cx="3124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1628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6400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-tan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773613"/>
            <a:ext cx="1828800" cy="17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-tan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1828800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Logo-tan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1828800" cy="177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ltGray">
          <a:xfrm>
            <a:off x="990600" y="3505200"/>
            <a:ext cx="7772400" cy="2438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white">
          <a:xfrm>
            <a:off x="1038225" y="3733800"/>
            <a:ext cx="7648575" cy="21383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273800" y="533400"/>
            <a:ext cx="2438400" cy="304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2112963" y="685800"/>
            <a:ext cx="6599237" cy="15875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4200" y="6248400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5826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5826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83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F5788-BC07-4FE0-A20F-E0C5CD51B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5B85-A413-4F19-89D6-C3864170B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E66D5-3B12-4070-AC3F-705D1DFC2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2D463-818B-4810-AE67-FE6C91B72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56C9C-D508-41FF-B0FE-373E91872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7794A-E20A-482C-A07D-CA52686B9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D91E3-6C2E-4CFB-898C-5C47BF3E1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43891-A4DD-439C-B679-1813BBA9C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DFF44-ED1E-4344-9F40-B2667B65A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6D579-24FD-475B-8CF1-B40F0474F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3FB8B5-0B1F-4C7E-A13E-DC7601E8D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4F5788-BC07-4FE0-A20F-E0C5CD51B0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635B85-A413-4F19-89D6-C3864170BF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124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3124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BF7E66D5-3B12-4070-AC3F-705D1DFC2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82D463-818B-4810-AE67-FE6C91B726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56C9C-D508-41FF-B0FE-373E918722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7794A-E20A-482C-A07D-CA52686B90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D91E3-6C2E-4CFB-898C-5C47BF3E11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343891-A4DD-439C-B679-1813BBA9C1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3DFF44-ED1E-4344-9F40-B2667B65A0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E6D579-24FD-475B-8CF1-B40F0474F8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FB8B5-0B1F-4C7E-A13E-DC7601E8D0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533400"/>
            <a:ext cx="8153400" cy="12192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24314"/>
                  <a:invGamma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533400" y="1905000"/>
            <a:ext cx="6477000" cy="41910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162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6400800" cy="411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 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400" b="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5B557F"/>
                    </a:outerShdw>
                  </a:cont>
                  <a:cont type="tree" name="">
                    <a:effect ref="fillLine"/>
                    <a:outerShdw dist="38100" dir="2700000" algn="tl">
                      <a:srgbClr val="1D1933"/>
                    </a:outerShdw>
                  </a:cont>
                  <a:effect ref="fillLine"/>
                </a:effectDag>
                <a:latin typeface="Futura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graphicFrame>
        <p:nvGraphicFramePr>
          <p:cNvPr id="1026" name="Object 12"/>
          <p:cNvGraphicFramePr>
            <a:graphicFrameLocks noChangeAspect="1"/>
          </p:cNvGraphicFramePr>
          <p:nvPr/>
        </p:nvGraphicFramePr>
        <p:xfrm>
          <a:off x="7894638" y="5561013"/>
          <a:ext cx="1249362" cy="1296987"/>
        </p:xfrm>
        <a:graphic>
          <a:graphicData uri="http://schemas.openxmlformats.org/presentationml/2006/ole">
            <p:oleObj spid="_x0000_s1026" name="CorelDRAW" r:id="rId17" imgW="2516400" imgH="2449080" progId="">
              <p:embed/>
            </p:oleObj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ts val="48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55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Char char="•"/>
        <a:defRPr sz="2400">
          <a:solidFill>
            <a:schemeClr val="tx1"/>
          </a:solidFill>
          <a:latin typeface="+mn-lt"/>
        </a:defRPr>
      </a:lvl2pPr>
      <a:lvl3pPr marL="1257300" indent="-17145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­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ogo-tan-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4419600"/>
            <a:ext cx="2438400" cy="237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172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rgbClr val="008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09600" y="1219200"/>
            <a:ext cx="2514600" cy="3048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609600" y="1447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38138" indent="-3381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35013" indent="-2825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</a:defRPr>
      </a:lvl2pPr>
      <a:lvl3pPr marL="1093788" indent="-2444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431925" indent="-223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768475" indent="-2222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225675" indent="-2222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682875" indent="-2222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140075" indent="-2222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97275" indent="-2222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734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4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5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6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36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6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36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6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6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B18E2625-7AF3-468C-8DD1-9EC993CB8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73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6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17.xml"/><Relationship Id="rId7" Type="http://schemas.openxmlformats.org/officeDocument/2006/relationships/slide" Target="slide2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6.xml"/><Relationship Id="rId6" Type="http://schemas.openxmlformats.org/officeDocument/2006/relationships/slide" Target="slide21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5.xml"/><Relationship Id="rId4" Type="http://schemas.openxmlformats.org/officeDocument/2006/relationships/slide" Target="slide1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" Target="slide6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slide" Target="slide3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7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6638" y="1905000"/>
            <a:ext cx="3154362" cy="3276600"/>
          </a:xfrm>
          <a:prstGeom prst="rect">
            <a:avLst/>
          </a:prstGeom>
          <a:solidFill>
            <a:srgbClr val="AFF0FF"/>
          </a:solidFill>
          <a:ln w="9525">
            <a:noFill/>
            <a:miter lim="800000"/>
            <a:headEnd/>
            <a:tailEnd/>
          </a:ln>
        </p:spPr>
      </p:pic>
      <p:pic>
        <p:nvPicPr>
          <p:cNvPr id="9219" name="Picture 17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7382" y="1905000"/>
            <a:ext cx="3200399" cy="3276600"/>
          </a:xfrm>
          <a:prstGeom prst="rect">
            <a:avLst/>
          </a:prstGeom>
          <a:solidFill>
            <a:srgbClr val="AFF0FF"/>
          </a:solidFill>
          <a:ln w="9525">
            <a:noFill/>
            <a:miter lim="800000"/>
            <a:headEnd/>
            <a:tailEnd/>
          </a:ln>
        </p:spPr>
      </p:pic>
      <p:sp>
        <p:nvSpPr>
          <p:cNvPr id="9220" name="Line 180"/>
          <p:cNvSpPr>
            <a:spLocks noChangeShapeType="1"/>
          </p:cNvSpPr>
          <p:nvPr/>
        </p:nvSpPr>
        <p:spPr bwMode="auto">
          <a:xfrm>
            <a:off x="990600" y="2286000"/>
            <a:ext cx="3192944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21" name="Line 181"/>
          <p:cNvSpPr>
            <a:spLocks noChangeShapeType="1"/>
          </p:cNvSpPr>
          <p:nvPr/>
        </p:nvSpPr>
        <p:spPr bwMode="auto">
          <a:xfrm>
            <a:off x="4527382" y="2286000"/>
            <a:ext cx="324501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22" name="Freeform 182"/>
          <p:cNvSpPr>
            <a:spLocks/>
          </p:cNvSpPr>
          <p:nvPr/>
        </p:nvSpPr>
        <p:spPr bwMode="auto">
          <a:xfrm>
            <a:off x="5562600" y="2286000"/>
            <a:ext cx="1447800" cy="2209800"/>
          </a:xfrm>
          <a:custGeom>
            <a:avLst/>
            <a:gdLst>
              <a:gd name="T0" fmla="*/ 0 w 1056"/>
              <a:gd name="T1" fmla="*/ 2514600 h 1600"/>
              <a:gd name="T2" fmla="*/ 304800 w 1056"/>
              <a:gd name="T3" fmla="*/ 2514600 h 1600"/>
              <a:gd name="T4" fmla="*/ 685800 w 1056"/>
              <a:gd name="T5" fmla="*/ 2362200 h 1600"/>
              <a:gd name="T6" fmla="*/ 838200 w 1056"/>
              <a:gd name="T7" fmla="*/ 2209800 h 1600"/>
              <a:gd name="T8" fmla="*/ 1143000 w 1056"/>
              <a:gd name="T9" fmla="*/ 1752600 h 1600"/>
              <a:gd name="T10" fmla="*/ 1524000 w 1056"/>
              <a:gd name="T11" fmla="*/ 609600 h 1600"/>
              <a:gd name="T12" fmla="*/ 1676400 w 1056"/>
              <a:gd name="T13" fmla="*/ 0 h 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56"/>
              <a:gd name="T22" fmla="*/ 0 h 1600"/>
              <a:gd name="T23" fmla="*/ 1056 w 1056"/>
              <a:gd name="T24" fmla="*/ 1600 h 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56" h="1600">
                <a:moveTo>
                  <a:pt x="0" y="1584"/>
                </a:moveTo>
                <a:cubicBezTo>
                  <a:pt x="60" y="1592"/>
                  <a:pt x="120" y="1600"/>
                  <a:pt x="192" y="1584"/>
                </a:cubicBezTo>
                <a:cubicBezTo>
                  <a:pt x="264" y="1568"/>
                  <a:pt x="376" y="1520"/>
                  <a:pt x="432" y="1488"/>
                </a:cubicBezTo>
                <a:cubicBezTo>
                  <a:pt x="488" y="1456"/>
                  <a:pt x="480" y="1456"/>
                  <a:pt x="528" y="1392"/>
                </a:cubicBezTo>
                <a:cubicBezTo>
                  <a:pt x="576" y="1328"/>
                  <a:pt x="648" y="1272"/>
                  <a:pt x="720" y="1104"/>
                </a:cubicBezTo>
                <a:cubicBezTo>
                  <a:pt x="792" y="936"/>
                  <a:pt x="904" y="568"/>
                  <a:pt x="960" y="384"/>
                </a:cubicBezTo>
                <a:cubicBezTo>
                  <a:pt x="1016" y="200"/>
                  <a:pt x="1036" y="100"/>
                  <a:pt x="1056" y="0"/>
                </a:cubicBezTo>
              </a:path>
            </a:pathLst>
          </a:custGeom>
          <a:noFill/>
          <a:ln w="254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" name="Text Box 183"/>
          <p:cNvSpPr txBox="1">
            <a:spLocks noChangeArrowheads="1"/>
          </p:cNvSpPr>
          <p:nvPr/>
        </p:nvSpPr>
        <p:spPr bwMode="auto">
          <a:xfrm>
            <a:off x="1066800" y="4783598"/>
            <a:ext cx="3129085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>
                <a:solidFill>
                  <a:srgbClr val="0000FF"/>
                </a:solidFill>
              </a:rPr>
              <a:t>Instantaneous snapshot</a:t>
            </a:r>
          </a:p>
        </p:txBody>
      </p:sp>
      <p:sp>
        <p:nvSpPr>
          <p:cNvPr id="9224" name="Text Box 184"/>
          <p:cNvSpPr txBox="1">
            <a:spLocks noChangeArrowheads="1"/>
          </p:cNvSpPr>
          <p:nvPr/>
        </p:nvSpPr>
        <p:spPr bwMode="auto">
          <a:xfrm>
            <a:off x="1355725" y="595312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225" name="Text Box 185"/>
          <p:cNvSpPr txBox="1">
            <a:spLocks noChangeArrowheads="1"/>
          </p:cNvSpPr>
          <p:nvPr/>
        </p:nvSpPr>
        <p:spPr bwMode="auto">
          <a:xfrm>
            <a:off x="4527381" y="4774990"/>
            <a:ext cx="3180117" cy="46166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00FF"/>
                </a:solidFill>
              </a:rPr>
              <a:t>Time average </a:t>
            </a:r>
            <a:r>
              <a:rPr lang="en-US" sz="2400" dirty="0" smtClean="0">
                <a:solidFill>
                  <a:srgbClr val="0000FF"/>
                </a:solidFill>
              </a:rPr>
              <a:t>image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9227" name="Text Box 187"/>
          <p:cNvSpPr txBox="1">
            <a:spLocks noChangeArrowheads="1"/>
          </p:cNvSpPr>
          <p:nvPr/>
        </p:nvSpPr>
        <p:spPr bwMode="auto">
          <a:xfrm>
            <a:off x="2667000" y="5257800"/>
            <a:ext cx="3211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Based on: Phil Roberts, Georgia Tech, 2003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4800" y="228600"/>
            <a:ext cx="8839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What to look for when reviewing a Mixing Zone Study in WA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38400" y="914400"/>
            <a:ext cx="46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dirty="0" smtClean="0">
                <a:solidFill>
                  <a:srgbClr val="00B0F0"/>
                </a:solidFill>
                <a:ea typeface="Calibri" pitchFamily="34" charset="0"/>
                <a:cs typeface="Times New Roman" pitchFamily="18" charset="0"/>
              </a:rPr>
              <a:t>EPA Mixing Zone Webinar Workshop Series</a:t>
            </a:r>
            <a:endParaRPr lang="en-US" sz="2000" dirty="0" smtClean="0">
              <a:solidFill>
                <a:srgbClr val="00B0F0"/>
              </a:solidFill>
            </a:endParaRPr>
          </a:p>
          <a:p>
            <a:pPr lvl="0" algn="ctr"/>
            <a:r>
              <a:rPr lang="en-US" sz="2000" dirty="0" smtClean="0">
                <a:solidFill>
                  <a:srgbClr val="00B0F0"/>
                </a:solidFill>
                <a:ea typeface="Calibri" pitchFamily="34" charset="0"/>
                <a:cs typeface="Times New Roman" pitchFamily="18" charset="0"/>
              </a:rPr>
              <a:t>January 22-24, 2013</a:t>
            </a:r>
            <a:endParaRPr lang="en-US" sz="2000" dirty="0" smtClean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4800" y="6550223"/>
            <a:ext cx="1923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Anise Ahmed, Ph.D., P.E.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924800" cy="685800"/>
          </a:xfrm>
        </p:spPr>
        <p:txBody>
          <a:bodyPr/>
          <a:lstStyle/>
          <a:p>
            <a:pPr eaLnBrk="1" hangingPunct="1"/>
            <a:r>
              <a:rPr lang="en-US" sz="3800" smtClean="0"/>
              <a:t>Maximum Size: </a:t>
            </a:r>
            <a:r>
              <a:rPr lang="en-US" sz="3200" smtClean="0">
                <a:solidFill>
                  <a:srgbClr val="003399"/>
                </a:solidFill>
              </a:rPr>
              <a:t>Streams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8077200" cy="5105400"/>
          </a:xfrm>
        </p:spPr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rgbClr val="003399"/>
                </a:solidFill>
                <a:latin typeface="Verdana" pitchFamily="34" charset="0"/>
              </a:rPr>
              <a:t>Hydraulic Limitation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rgbClr val="003399"/>
                </a:solidFill>
              </a:rPr>
              <a:t>  Can use only max stream flow of 25% 7Q10</a:t>
            </a:r>
            <a:endParaRPr lang="en-US" sz="1600" smtClean="0">
              <a:latin typeface="Verdana" pitchFamily="34" charset="0"/>
            </a:endParaRP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1600" smtClean="0">
              <a:latin typeface="Verdana" pitchFamily="34" charset="0"/>
            </a:endParaRP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rgbClr val="003399"/>
                </a:solidFill>
                <a:latin typeface="Verdana" pitchFamily="34" charset="0"/>
              </a:rPr>
              <a:t>Distance Limitation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1905000" y="2743200"/>
            <a:ext cx="6781803" cy="3886200"/>
            <a:chOff x="1200" y="1728"/>
            <a:chExt cx="4272" cy="2448"/>
          </a:xfrm>
        </p:grpSpPr>
        <p:sp>
          <p:nvSpPr>
            <p:cNvPr id="4102" name="Rectangle 92"/>
            <p:cNvSpPr>
              <a:spLocks noChangeArrowheads="1"/>
            </p:cNvSpPr>
            <p:nvPr/>
          </p:nvSpPr>
          <p:spPr bwMode="auto">
            <a:xfrm>
              <a:off x="1680" y="1824"/>
              <a:ext cx="3648" cy="2256"/>
            </a:xfrm>
            <a:prstGeom prst="rect">
              <a:avLst/>
            </a:prstGeom>
            <a:solidFill>
              <a:srgbClr val="68FAFE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Line 87"/>
            <p:cNvSpPr>
              <a:spLocks noChangeShapeType="1"/>
            </p:cNvSpPr>
            <p:nvPr/>
          </p:nvSpPr>
          <p:spPr bwMode="auto">
            <a:xfrm>
              <a:off x="5232" y="1824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90"/>
            <p:cNvGrpSpPr>
              <a:grpSpLocks/>
            </p:cNvGrpSpPr>
            <p:nvPr/>
          </p:nvGrpSpPr>
          <p:grpSpPr bwMode="auto">
            <a:xfrm>
              <a:off x="1200" y="1728"/>
              <a:ext cx="4272" cy="2448"/>
              <a:chOff x="1200" y="1728"/>
              <a:chExt cx="4272" cy="2448"/>
            </a:xfrm>
          </p:grpSpPr>
          <p:grpSp>
            <p:nvGrpSpPr>
              <p:cNvPr id="4105" name="Group 55"/>
              <p:cNvGrpSpPr>
                <a:grpSpLocks/>
              </p:cNvGrpSpPr>
              <p:nvPr/>
            </p:nvGrpSpPr>
            <p:grpSpPr bwMode="auto">
              <a:xfrm>
                <a:off x="1632" y="1728"/>
                <a:ext cx="3744" cy="2448"/>
                <a:chOff x="1632" y="1728"/>
                <a:chExt cx="3744" cy="2448"/>
              </a:xfrm>
            </p:grpSpPr>
            <p:sp>
              <p:nvSpPr>
                <p:cNvPr id="4110" name="Rectangle 51"/>
                <p:cNvSpPr>
                  <a:spLocks noChangeArrowheads="1"/>
                </p:cNvSpPr>
                <p:nvPr/>
              </p:nvSpPr>
              <p:spPr bwMode="auto">
                <a:xfrm>
                  <a:off x="1632" y="4080"/>
                  <a:ext cx="36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111" name="Group 27"/>
                <p:cNvGrpSpPr>
                  <a:grpSpLocks/>
                </p:cNvGrpSpPr>
                <p:nvPr/>
              </p:nvGrpSpPr>
              <p:grpSpPr bwMode="auto">
                <a:xfrm>
                  <a:off x="1632" y="1824"/>
                  <a:ext cx="3685" cy="2256"/>
                  <a:chOff x="960" y="1152"/>
                  <a:chExt cx="4368" cy="2640"/>
                </a:xfrm>
              </p:grpSpPr>
              <p:sp>
                <p:nvSpPr>
                  <p:cNvPr id="4113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1152"/>
                    <a:ext cx="417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4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960" y="3792"/>
                    <a:ext cx="436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5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296" y="2400"/>
                    <a:ext cx="144" cy="1392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16" name="Oval 31"/>
                  <p:cNvSpPr>
                    <a:spLocks noChangeArrowheads="1"/>
                  </p:cNvSpPr>
                  <p:nvPr/>
                </p:nvSpPr>
                <p:spPr bwMode="auto">
                  <a:xfrm flipH="1" flipV="1">
                    <a:off x="1345" y="2448"/>
                    <a:ext cx="47" cy="47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17" name="Oval 32"/>
                  <p:cNvSpPr>
                    <a:spLocks noChangeArrowheads="1"/>
                  </p:cNvSpPr>
                  <p:nvPr/>
                </p:nvSpPr>
                <p:spPr bwMode="auto">
                  <a:xfrm flipH="1" flipV="1">
                    <a:off x="1344" y="2544"/>
                    <a:ext cx="47" cy="47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18" name="Oval 33"/>
                  <p:cNvSpPr>
                    <a:spLocks noChangeArrowheads="1"/>
                  </p:cNvSpPr>
                  <p:nvPr/>
                </p:nvSpPr>
                <p:spPr bwMode="auto">
                  <a:xfrm flipH="1" flipV="1">
                    <a:off x="1344" y="2640"/>
                    <a:ext cx="47" cy="47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19" name="Oval 34"/>
                  <p:cNvSpPr>
                    <a:spLocks noChangeArrowheads="1"/>
                  </p:cNvSpPr>
                  <p:nvPr/>
                </p:nvSpPr>
                <p:spPr bwMode="auto">
                  <a:xfrm flipH="1" flipV="1">
                    <a:off x="1344" y="2736"/>
                    <a:ext cx="47" cy="47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20" name="AutoShape 35"/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2352" y="1296"/>
                    <a:ext cx="720" cy="2640"/>
                  </a:xfrm>
                  <a:custGeom>
                    <a:avLst/>
                    <a:gdLst>
                      <a:gd name="T0" fmla="*/ 21 w 21600"/>
                      <a:gd name="T1" fmla="*/ 161 h 21600"/>
                      <a:gd name="T2" fmla="*/ 12 w 21600"/>
                      <a:gd name="T3" fmla="*/ 323 h 21600"/>
                      <a:gd name="T4" fmla="*/ 3 w 21600"/>
                      <a:gd name="T5" fmla="*/ 161 h 21600"/>
                      <a:gd name="T6" fmla="*/ 12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CCFFFF">
                      <a:alpha val="87057"/>
                    </a:srgbClr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2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2640"/>
                    <a:ext cx="57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2400"/>
                    <a:ext cx="0" cy="43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44" y="1296"/>
                    <a:ext cx="0" cy="96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4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1296"/>
                    <a:ext cx="0" cy="81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5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1488"/>
                    <a:ext cx="26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6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1271"/>
                    <a:ext cx="2125" cy="27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Chronic</a:t>
                    </a:r>
                    <a:r>
                      <a:rPr lang="en-US" sz="1800"/>
                      <a:t>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Zone =300 feet + d</a:t>
                    </a:r>
                  </a:p>
                </p:txBody>
              </p:sp>
              <p:sp>
                <p:nvSpPr>
                  <p:cNvPr id="4127" name="Line 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80" y="1584"/>
                    <a:ext cx="0" cy="57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8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1344" y="1920"/>
                    <a:ext cx="3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29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88" y="1680"/>
                    <a:ext cx="336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0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1824" y="1680"/>
                    <a:ext cx="1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1" name="Text Box 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05" y="1560"/>
                    <a:ext cx="2326" cy="27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Acute Zone = 10% of Chronic</a:t>
                    </a:r>
                  </a:p>
                </p:txBody>
              </p:sp>
              <p:sp>
                <p:nvSpPr>
                  <p:cNvPr id="4132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256"/>
                    <a:ext cx="43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3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080" y="2976"/>
                    <a:ext cx="4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4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272" y="2256"/>
                    <a:ext cx="0" cy="72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35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359" y="2468"/>
                    <a:ext cx="785" cy="27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1800">
                        <a:solidFill>
                          <a:schemeClr val="tx1"/>
                        </a:solidFill>
                        <a:latin typeface="Times New Roman" pitchFamily="18" charset="0"/>
                        <a:sym typeface="Symbol" pitchFamily="18" charset="2"/>
                      </a:rPr>
                      <a:t> </a:t>
                    </a:r>
                    <a:r>
                      <a:rPr lang="en-US" sz="1800">
                        <a:solidFill>
                          <a:schemeClr val="tx1"/>
                        </a:solidFill>
                        <a:latin typeface="Times New Roman" pitchFamily="18" charset="0"/>
                      </a:rPr>
                      <a:t>25%W</a:t>
                    </a:r>
                  </a:p>
                </p:txBody>
              </p:sp>
            </p:grpSp>
            <p:sp>
              <p:nvSpPr>
                <p:cNvPr id="4112" name="Rectangle 52"/>
                <p:cNvSpPr>
                  <a:spLocks noChangeArrowheads="1"/>
                </p:cNvSpPr>
                <p:nvPr/>
              </p:nvSpPr>
              <p:spPr bwMode="auto">
                <a:xfrm>
                  <a:off x="1680" y="1728"/>
                  <a:ext cx="3696" cy="9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06" name="Text Box 53"/>
              <p:cNvSpPr txBox="1">
                <a:spLocks noChangeArrowheads="1"/>
              </p:cNvSpPr>
              <p:nvPr/>
            </p:nvSpPr>
            <p:spPr bwMode="auto">
              <a:xfrm>
                <a:off x="1200" y="3168"/>
                <a:ext cx="5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>
                    <a:solidFill>
                      <a:schemeClr val="tx1"/>
                    </a:solidFill>
                    <a:latin typeface="Times New Roman" pitchFamily="18" charset="0"/>
                  </a:rPr>
                  <a:t>diffuser</a:t>
                </a:r>
              </a:p>
            </p:txBody>
          </p:sp>
          <p:sp>
            <p:nvSpPr>
              <p:cNvPr id="4107" name="Line 54"/>
              <p:cNvSpPr>
                <a:spLocks noChangeShapeType="1"/>
              </p:cNvSpPr>
              <p:nvPr/>
            </p:nvSpPr>
            <p:spPr bwMode="auto">
              <a:xfrm flipV="1">
                <a:off x="1680" y="3072"/>
                <a:ext cx="24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Text Box 88"/>
              <p:cNvSpPr txBox="1">
                <a:spLocks noChangeArrowheads="1"/>
              </p:cNvSpPr>
              <p:nvPr/>
            </p:nvSpPr>
            <p:spPr bwMode="auto">
              <a:xfrm>
                <a:off x="5210" y="2256"/>
                <a:ext cx="26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dirty="0" smtClean="0">
                    <a:solidFill>
                      <a:schemeClr val="tx1"/>
                    </a:solidFill>
                    <a:latin typeface="Times New Roman" pitchFamily="18" charset="0"/>
                  </a:rPr>
                  <a:t>W</a:t>
                </a:r>
                <a:endParaRPr lang="en-US" sz="1800" dirty="0">
                  <a:solidFill>
                    <a:schemeClr val="tx1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9" name="Text Box 89"/>
              <p:cNvSpPr txBox="1">
                <a:spLocks noChangeArrowheads="1"/>
              </p:cNvSpPr>
              <p:nvPr/>
            </p:nvSpPr>
            <p:spPr bwMode="auto">
              <a:xfrm>
                <a:off x="2582" y="3622"/>
                <a:ext cx="1731" cy="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d = depth of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diffuser at 7Q10</a:t>
                </a:r>
              </a:p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W = width of stream at 7Q10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p:grpSp>
      </p:grpSp>
      <p:graphicFrame>
        <p:nvGraphicFramePr>
          <p:cNvPr id="4098" name="Object 95"/>
          <p:cNvGraphicFramePr>
            <a:graphicFrameLocks noChangeAspect="1"/>
          </p:cNvGraphicFramePr>
          <p:nvPr>
            <p:ph sz="half" idx="2"/>
          </p:nvPr>
        </p:nvGraphicFramePr>
        <p:xfrm>
          <a:off x="5334000" y="1600200"/>
          <a:ext cx="2895600" cy="684213"/>
        </p:xfrm>
        <a:graphic>
          <a:graphicData uri="http://schemas.openxmlformats.org/presentationml/2006/ole">
            <p:oleObj spid="_x0000_s4098" name="Equation" r:id="rId3" imgW="18288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83"/>
          <p:cNvSpPr>
            <a:spLocks noChangeArrowheads="1"/>
          </p:cNvSpPr>
          <p:nvPr/>
        </p:nvSpPr>
        <p:spPr bwMode="auto">
          <a:xfrm>
            <a:off x="1600200" y="2981325"/>
            <a:ext cx="2143125" cy="200025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Size: </a:t>
            </a:r>
            <a:r>
              <a:rPr lang="en-US" sz="3200" smtClean="0">
                <a:solidFill>
                  <a:srgbClr val="003399"/>
                </a:solidFill>
              </a:rPr>
              <a:t>Estuaries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b="1" dirty="0" smtClean="0">
                <a:solidFill>
                  <a:srgbClr val="003399"/>
                </a:solidFill>
              </a:rPr>
              <a:t>Distance Limitations</a:t>
            </a:r>
          </a:p>
        </p:txBody>
      </p:sp>
      <p:sp>
        <p:nvSpPr>
          <p:cNvPr id="40965" name="Text Box 66"/>
          <p:cNvSpPr txBox="1">
            <a:spLocks noChangeArrowheads="1"/>
          </p:cNvSpPr>
          <p:nvPr/>
        </p:nvSpPr>
        <p:spPr bwMode="auto">
          <a:xfrm>
            <a:off x="5876925" y="3924300"/>
            <a:ext cx="258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W = width of waterway</a:t>
            </a:r>
          </a:p>
        </p:txBody>
      </p:sp>
      <p:sp>
        <p:nvSpPr>
          <p:cNvPr id="40966" name="Rectangle 67"/>
          <p:cNvSpPr>
            <a:spLocks noChangeAspect="1" noChangeArrowheads="1"/>
          </p:cNvSpPr>
          <p:nvPr/>
        </p:nvSpPr>
        <p:spPr bwMode="auto">
          <a:xfrm>
            <a:off x="1104900" y="5610225"/>
            <a:ext cx="58674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7" name="Rectangle 69"/>
          <p:cNvSpPr>
            <a:spLocks noChangeAspect="1" noChangeArrowheads="1"/>
          </p:cNvSpPr>
          <p:nvPr/>
        </p:nvSpPr>
        <p:spPr bwMode="auto">
          <a:xfrm>
            <a:off x="2571750" y="3762375"/>
            <a:ext cx="180975" cy="1847850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8" name="Oval 70"/>
          <p:cNvSpPr>
            <a:spLocks noChangeAspect="1" noChangeArrowheads="1"/>
          </p:cNvSpPr>
          <p:nvPr/>
        </p:nvSpPr>
        <p:spPr bwMode="auto">
          <a:xfrm flipH="1" flipV="1">
            <a:off x="2628900" y="3790950"/>
            <a:ext cx="66675" cy="57150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9" name="Oval 71"/>
          <p:cNvSpPr>
            <a:spLocks noChangeAspect="1" noChangeArrowheads="1"/>
          </p:cNvSpPr>
          <p:nvPr/>
        </p:nvSpPr>
        <p:spPr bwMode="auto">
          <a:xfrm flipH="1" flipV="1">
            <a:off x="2628900" y="3914775"/>
            <a:ext cx="66675" cy="66675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70" name="Oval 72"/>
          <p:cNvSpPr>
            <a:spLocks noChangeAspect="1" noChangeArrowheads="1"/>
          </p:cNvSpPr>
          <p:nvPr/>
        </p:nvSpPr>
        <p:spPr bwMode="auto">
          <a:xfrm flipH="1" flipV="1">
            <a:off x="2628900" y="4048125"/>
            <a:ext cx="66675" cy="66675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71" name="Oval 73"/>
          <p:cNvSpPr>
            <a:spLocks noChangeAspect="1" noChangeArrowheads="1"/>
          </p:cNvSpPr>
          <p:nvPr/>
        </p:nvSpPr>
        <p:spPr bwMode="auto">
          <a:xfrm flipH="1" flipV="1">
            <a:off x="2628900" y="4181475"/>
            <a:ext cx="66675" cy="57150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72" name="Line 74"/>
          <p:cNvSpPr>
            <a:spLocks noChangeAspect="1" noChangeShapeType="1"/>
          </p:cNvSpPr>
          <p:nvPr/>
        </p:nvSpPr>
        <p:spPr bwMode="auto">
          <a:xfrm flipV="1">
            <a:off x="3067050" y="3495675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Line 75"/>
          <p:cNvSpPr>
            <a:spLocks noChangeAspect="1" noChangeShapeType="1"/>
          </p:cNvSpPr>
          <p:nvPr/>
        </p:nvSpPr>
        <p:spPr bwMode="auto">
          <a:xfrm flipV="1">
            <a:off x="3733800" y="2324100"/>
            <a:ext cx="1588" cy="876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Text Box 77"/>
          <p:cNvSpPr txBox="1">
            <a:spLocks noChangeAspect="1" noChangeArrowheads="1"/>
          </p:cNvSpPr>
          <p:nvPr/>
        </p:nvSpPr>
        <p:spPr bwMode="auto">
          <a:xfrm>
            <a:off x="3810000" y="2438400"/>
            <a:ext cx="3429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Chronic Zone = 400 feet + 2d</a:t>
            </a:r>
          </a:p>
        </p:txBody>
      </p:sp>
      <p:sp>
        <p:nvSpPr>
          <p:cNvPr id="40975" name="Line 78"/>
          <p:cNvSpPr>
            <a:spLocks noChangeAspect="1" noChangeShapeType="1"/>
          </p:cNvSpPr>
          <p:nvPr/>
        </p:nvSpPr>
        <p:spPr bwMode="auto">
          <a:xfrm flipV="1">
            <a:off x="1600200" y="2390775"/>
            <a:ext cx="1588" cy="781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6" name="Oval 84"/>
          <p:cNvSpPr>
            <a:spLocks noChangeArrowheads="1"/>
          </p:cNvSpPr>
          <p:nvPr/>
        </p:nvSpPr>
        <p:spPr bwMode="auto">
          <a:xfrm>
            <a:off x="2257425" y="3571875"/>
            <a:ext cx="819150" cy="85725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Text Box 82"/>
          <p:cNvSpPr txBox="1">
            <a:spLocks noChangeAspect="1" noChangeArrowheads="1"/>
          </p:cNvSpPr>
          <p:nvPr/>
        </p:nvSpPr>
        <p:spPr bwMode="auto">
          <a:xfrm>
            <a:off x="4114800" y="3505200"/>
            <a:ext cx="2409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Acute Zone = 10% of Chronic</a:t>
            </a:r>
          </a:p>
        </p:txBody>
      </p:sp>
      <p:sp>
        <p:nvSpPr>
          <p:cNvPr id="40978" name="Line 85"/>
          <p:cNvSpPr>
            <a:spLocks noChangeAspect="1" noChangeShapeType="1"/>
          </p:cNvSpPr>
          <p:nvPr/>
        </p:nvSpPr>
        <p:spPr bwMode="auto">
          <a:xfrm flipV="1">
            <a:off x="2266950" y="3486150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Text Box 86"/>
          <p:cNvSpPr txBox="1">
            <a:spLocks noChangeArrowheads="1"/>
          </p:cNvSpPr>
          <p:nvPr/>
        </p:nvSpPr>
        <p:spPr bwMode="auto">
          <a:xfrm>
            <a:off x="2514600" y="5867400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  <a:latin typeface="Times New Roman" pitchFamily="18" charset="0"/>
              </a:rPr>
              <a:t>d = depth of diffuser at </a:t>
            </a:r>
            <a:r>
              <a:rPr lang="en-US" sz="1800" b="0" dirty="0" smtClean="0">
                <a:solidFill>
                  <a:schemeClr val="tx1"/>
                </a:solidFill>
                <a:latin typeface="Times New Roman" pitchFamily="18" charset="0"/>
              </a:rPr>
              <a:t>MLLW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Times New Roman" pitchFamily="18" charset="0"/>
              </a:rPr>
              <a:t>W = width of waterway at MLLW </a:t>
            </a:r>
            <a:endParaRPr lang="en-US" sz="1800" b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0980" name="Rectangle 87"/>
          <p:cNvSpPr>
            <a:spLocks noChangeAspect="1" noChangeArrowheads="1"/>
          </p:cNvSpPr>
          <p:nvPr/>
        </p:nvSpPr>
        <p:spPr bwMode="auto">
          <a:xfrm>
            <a:off x="1066800" y="2057400"/>
            <a:ext cx="5867400" cy="15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81" name="Text Box 89"/>
          <p:cNvSpPr txBox="1">
            <a:spLocks noChangeArrowheads="1"/>
          </p:cNvSpPr>
          <p:nvPr/>
        </p:nvSpPr>
        <p:spPr bwMode="auto">
          <a:xfrm>
            <a:off x="3962400" y="2667000"/>
            <a:ext cx="2705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(not to exceed 25% of W) </a:t>
            </a:r>
          </a:p>
        </p:txBody>
      </p:sp>
      <p:sp>
        <p:nvSpPr>
          <p:cNvPr id="40982" name="Text Box 90"/>
          <p:cNvSpPr txBox="1">
            <a:spLocks noChangeArrowheads="1"/>
          </p:cNvSpPr>
          <p:nvPr/>
        </p:nvSpPr>
        <p:spPr bwMode="auto">
          <a:xfrm>
            <a:off x="1885950" y="5229225"/>
            <a:ext cx="7048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Ebb</a:t>
            </a:r>
          </a:p>
        </p:txBody>
      </p:sp>
      <p:sp>
        <p:nvSpPr>
          <p:cNvPr id="40983" name="Text Box 91"/>
          <p:cNvSpPr txBox="1">
            <a:spLocks noChangeArrowheads="1"/>
          </p:cNvSpPr>
          <p:nvPr/>
        </p:nvSpPr>
        <p:spPr bwMode="auto">
          <a:xfrm>
            <a:off x="3524250" y="5248275"/>
            <a:ext cx="9715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Flood</a:t>
            </a:r>
          </a:p>
        </p:txBody>
      </p:sp>
      <p:sp>
        <p:nvSpPr>
          <p:cNvPr id="40984" name="Freeform 92"/>
          <p:cNvSpPr>
            <a:spLocks/>
          </p:cNvSpPr>
          <p:nvPr/>
        </p:nvSpPr>
        <p:spPr bwMode="auto">
          <a:xfrm flipH="1" flipV="1">
            <a:off x="3505200" y="5105400"/>
            <a:ext cx="409575" cy="123825"/>
          </a:xfrm>
          <a:custGeom>
            <a:avLst/>
            <a:gdLst>
              <a:gd name="T0" fmla="*/ 0 w 43"/>
              <a:gd name="T1" fmla="*/ 0 h 13"/>
              <a:gd name="T2" fmla="*/ 85725 w 43"/>
              <a:gd name="T3" fmla="*/ 104775 h 13"/>
              <a:gd name="T4" fmla="*/ 238125 w 43"/>
              <a:gd name="T5" fmla="*/ 104775 h 13"/>
              <a:gd name="T6" fmla="*/ 409575 w 43"/>
              <a:gd name="T7" fmla="*/ 9525 h 13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13"/>
              <a:gd name="T14" fmla="*/ 43 w 43"/>
              <a:gd name="T15" fmla="*/ 13 h 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13">
                <a:moveTo>
                  <a:pt x="0" y="0"/>
                </a:moveTo>
                <a:cubicBezTo>
                  <a:pt x="2" y="4"/>
                  <a:pt x="5" y="9"/>
                  <a:pt x="9" y="11"/>
                </a:cubicBezTo>
                <a:cubicBezTo>
                  <a:pt x="13" y="13"/>
                  <a:pt x="19" y="13"/>
                  <a:pt x="25" y="11"/>
                </a:cubicBezTo>
                <a:cubicBezTo>
                  <a:pt x="31" y="9"/>
                  <a:pt x="40" y="2"/>
                  <a:pt x="43" y="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5" name="Freeform 93"/>
          <p:cNvSpPr>
            <a:spLocks/>
          </p:cNvSpPr>
          <p:nvPr/>
        </p:nvSpPr>
        <p:spPr bwMode="auto">
          <a:xfrm>
            <a:off x="1676400" y="5153025"/>
            <a:ext cx="409575" cy="123825"/>
          </a:xfrm>
          <a:custGeom>
            <a:avLst/>
            <a:gdLst>
              <a:gd name="T0" fmla="*/ 0 w 43"/>
              <a:gd name="T1" fmla="*/ 0 h 13"/>
              <a:gd name="T2" fmla="*/ 85725 w 43"/>
              <a:gd name="T3" fmla="*/ 104775 h 13"/>
              <a:gd name="T4" fmla="*/ 238125 w 43"/>
              <a:gd name="T5" fmla="*/ 104775 h 13"/>
              <a:gd name="T6" fmla="*/ 409575 w 43"/>
              <a:gd name="T7" fmla="*/ 9525 h 13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13"/>
              <a:gd name="T14" fmla="*/ 43 w 43"/>
              <a:gd name="T15" fmla="*/ 13 h 1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13">
                <a:moveTo>
                  <a:pt x="0" y="0"/>
                </a:moveTo>
                <a:cubicBezTo>
                  <a:pt x="2" y="4"/>
                  <a:pt x="5" y="9"/>
                  <a:pt x="9" y="11"/>
                </a:cubicBezTo>
                <a:cubicBezTo>
                  <a:pt x="13" y="13"/>
                  <a:pt x="19" y="13"/>
                  <a:pt x="25" y="11"/>
                </a:cubicBezTo>
                <a:cubicBezTo>
                  <a:pt x="31" y="9"/>
                  <a:pt x="40" y="2"/>
                  <a:pt x="43" y="1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Line 96"/>
          <p:cNvSpPr>
            <a:spLocks noChangeShapeType="1"/>
          </p:cNvSpPr>
          <p:nvPr/>
        </p:nvSpPr>
        <p:spPr bwMode="auto">
          <a:xfrm>
            <a:off x="6781800" y="4343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97"/>
          <p:cNvSpPr>
            <a:spLocks noChangeShapeType="1"/>
          </p:cNvSpPr>
          <p:nvPr/>
        </p:nvSpPr>
        <p:spPr bwMode="auto">
          <a:xfrm flipV="1">
            <a:off x="6781800" y="2209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Line 98"/>
          <p:cNvSpPr>
            <a:spLocks noChangeShapeType="1"/>
          </p:cNvSpPr>
          <p:nvPr/>
        </p:nvSpPr>
        <p:spPr bwMode="auto">
          <a:xfrm>
            <a:off x="1600200" y="2819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9" name="Line 99"/>
          <p:cNvSpPr>
            <a:spLocks noChangeShapeType="1"/>
          </p:cNvSpPr>
          <p:nvPr/>
        </p:nvSpPr>
        <p:spPr bwMode="auto">
          <a:xfrm flipV="1">
            <a:off x="2514600" y="2590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100"/>
          <p:cNvSpPr>
            <a:spLocks noChangeShapeType="1"/>
          </p:cNvSpPr>
          <p:nvPr/>
        </p:nvSpPr>
        <p:spPr bwMode="auto">
          <a:xfrm>
            <a:off x="3276600" y="259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1" name="Line 101"/>
          <p:cNvSpPr>
            <a:spLocks noChangeShapeType="1"/>
          </p:cNvSpPr>
          <p:nvPr/>
        </p:nvSpPr>
        <p:spPr bwMode="auto">
          <a:xfrm>
            <a:off x="2895600" y="3276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2" name="Line 102"/>
          <p:cNvSpPr>
            <a:spLocks noChangeShapeType="1"/>
          </p:cNvSpPr>
          <p:nvPr/>
        </p:nvSpPr>
        <p:spPr bwMode="auto">
          <a:xfrm>
            <a:off x="22860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93" name="Line 103"/>
          <p:cNvSpPr>
            <a:spLocks noChangeShapeType="1"/>
          </p:cNvSpPr>
          <p:nvPr/>
        </p:nvSpPr>
        <p:spPr bwMode="auto">
          <a:xfrm flipH="1">
            <a:off x="25908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Line 104"/>
          <p:cNvSpPr>
            <a:spLocks noChangeShapeType="1"/>
          </p:cNvSpPr>
          <p:nvPr/>
        </p:nvSpPr>
        <p:spPr bwMode="auto">
          <a:xfrm>
            <a:off x="1066800" y="2209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Line 105"/>
          <p:cNvSpPr>
            <a:spLocks noChangeShapeType="1"/>
          </p:cNvSpPr>
          <p:nvPr/>
        </p:nvSpPr>
        <p:spPr bwMode="auto">
          <a:xfrm>
            <a:off x="1066800" y="5638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2"/>
          <p:cNvSpPr>
            <a:spLocks noChangeArrowheads="1"/>
          </p:cNvSpPr>
          <p:nvPr/>
        </p:nvSpPr>
        <p:spPr bwMode="auto">
          <a:xfrm>
            <a:off x="1600200" y="2981325"/>
            <a:ext cx="2143125" cy="200025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Maximum Size: </a:t>
            </a:r>
            <a:r>
              <a:rPr lang="en-US" sz="3200" smtClean="0">
                <a:solidFill>
                  <a:srgbClr val="003399"/>
                </a:solidFill>
              </a:rPr>
              <a:t>Oceans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1800" b="1" smtClean="0">
                <a:solidFill>
                  <a:srgbClr val="003399"/>
                </a:solidFill>
              </a:rPr>
              <a:t>Distance Limitations</a:t>
            </a:r>
          </a:p>
        </p:txBody>
      </p:sp>
      <p:sp>
        <p:nvSpPr>
          <p:cNvPr id="41989" name="Rectangle 6"/>
          <p:cNvSpPr>
            <a:spLocks noChangeAspect="1" noChangeArrowheads="1"/>
          </p:cNvSpPr>
          <p:nvPr/>
        </p:nvSpPr>
        <p:spPr bwMode="auto">
          <a:xfrm>
            <a:off x="1104900" y="5610225"/>
            <a:ext cx="5867400" cy="152400"/>
          </a:xfrm>
          <a:prstGeom prst="rect">
            <a:avLst/>
          </a:prstGeom>
          <a:solidFill>
            <a:srgbClr val="FFCC00"/>
          </a:solidFill>
          <a:ln w="9525">
            <a:solidFill>
              <a:srgbClr val="FFCC99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0" name="Rectangle 7"/>
          <p:cNvSpPr>
            <a:spLocks noChangeAspect="1" noChangeArrowheads="1"/>
          </p:cNvSpPr>
          <p:nvPr/>
        </p:nvSpPr>
        <p:spPr bwMode="auto">
          <a:xfrm>
            <a:off x="2571750" y="3762375"/>
            <a:ext cx="180975" cy="1847850"/>
          </a:xfrm>
          <a:prstGeom prst="rect">
            <a:avLst/>
          </a:prstGeom>
          <a:solidFill>
            <a:srgbClr val="FFFFE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1" name="Oval 8"/>
          <p:cNvSpPr>
            <a:spLocks noChangeAspect="1" noChangeArrowheads="1"/>
          </p:cNvSpPr>
          <p:nvPr/>
        </p:nvSpPr>
        <p:spPr bwMode="auto">
          <a:xfrm flipH="1" flipV="1">
            <a:off x="2628900" y="3790950"/>
            <a:ext cx="66675" cy="57150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2" name="Oval 9"/>
          <p:cNvSpPr>
            <a:spLocks noChangeAspect="1" noChangeArrowheads="1"/>
          </p:cNvSpPr>
          <p:nvPr/>
        </p:nvSpPr>
        <p:spPr bwMode="auto">
          <a:xfrm flipH="1" flipV="1">
            <a:off x="2628900" y="3914775"/>
            <a:ext cx="66675" cy="66675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3" name="Oval 10"/>
          <p:cNvSpPr>
            <a:spLocks noChangeAspect="1" noChangeArrowheads="1"/>
          </p:cNvSpPr>
          <p:nvPr/>
        </p:nvSpPr>
        <p:spPr bwMode="auto">
          <a:xfrm flipH="1" flipV="1">
            <a:off x="2628900" y="4048125"/>
            <a:ext cx="66675" cy="66675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4" name="Oval 11"/>
          <p:cNvSpPr>
            <a:spLocks noChangeAspect="1" noChangeArrowheads="1"/>
          </p:cNvSpPr>
          <p:nvPr/>
        </p:nvSpPr>
        <p:spPr bwMode="auto">
          <a:xfrm flipH="1" flipV="1">
            <a:off x="2628900" y="4181475"/>
            <a:ext cx="66675" cy="57150"/>
          </a:xfrm>
          <a:prstGeom prst="ellipse">
            <a:avLst/>
          </a:prstGeom>
          <a:solidFill>
            <a:srgbClr val="CCCC9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1995" name="Line 12"/>
          <p:cNvSpPr>
            <a:spLocks noChangeAspect="1" noChangeShapeType="1"/>
          </p:cNvSpPr>
          <p:nvPr/>
        </p:nvSpPr>
        <p:spPr bwMode="auto">
          <a:xfrm flipV="1">
            <a:off x="3067050" y="3495675"/>
            <a:ext cx="1588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Line 13"/>
          <p:cNvSpPr>
            <a:spLocks noChangeAspect="1" noChangeShapeType="1"/>
          </p:cNvSpPr>
          <p:nvPr/>
        </p:nvSpPr>
        <p:spPr bwMode="auto">
          <a:xfrm flipV="1">
            <a:off x="3733800" y="2324100"/>
            <a:ext cx="1588" cy="876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Text Box 14"/>
          <p:cNvSpPr txBox="1">
            <a:spLocks noChangeAspect="1" noChangeArrowheads="1"/>
          </p:cNvSpPr>
          <p:nvPr/>
        </p:nvSpPr>
        <p:spPr bwMode="auto">
          <a:xfrm>
            <a:off x="3810000" y="2438400"/>
            <a:ext cx="34290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Chronic Zone = 600 feet + 2d</a:t>
            </a:r>
          </a:p>
        </p:txBody>
      </p:sp>
      <p:sp>
        <p:nvSpPr>
          <p:cNvPr id="41998" name="Line 15"/>
          <p:cNvSpPr>
            <a:spLocks noChangeAspect="1" noChangeShapeType="1"/>
          </p:cNvSpPr>
          <p:nvPr/>
        </p:nvSpPr>
        <p:spPr bwMode="auto">
          <a:xfrm flipV="1">
            <a:off x="1600200" y="2390775"/>
            <a:ext cx="1588" cy="7810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Oval 16"/>
          <p:cNvSpPr>
            <a:spLocks noChangeArrowheads="1"/>
          </p:cNvSpPr>
          <p:nvPr/>
        </p:nvSpPr>
        <p:spPr bwMode="auto">
          <a:xfrm>
            <a:off x="2257425" y="3571875"/>
            <a:ext cx="819150" cy="857250"/>
          </a:xfrm>
          <a:prstGeom prst="ellipse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0" name="Text Box 17"/>
          <p:cNvSpPr txBox="1">
            <a:spLocks noChangeAspect="1" noChangeArrowheads="1"/>
          </p:cNvSpPr>
          <p:nvPr/>
        </p:nvSpPr>
        <p:spPr bwMode="auto">
          <a:xfrm>
            <a:off x="4114800" y="3505200"/>
            <a:ext cx="2409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Acute Zone = 10% of Chronic</a:t>
            </a:r>
          </a:p>
        </p:txBody>
      </p:sp>
      <p:sp>
        <p:nvSpPr>
          <p:cNvPr id="42001" name="Line 18"/>
          <p:cNvSpPr>
            <a:spLocks noChangeAspect="1" noChangeShapeType="1"/>
          </p:cNvSpPr>
          <p:nvPr/>
        </p:nvSpPr>
        <p:spPr bwMode="auto">
          <a:xfrm flipV="1">
            <a:off x="2266950" y="3486150"/>
            <a:ext cx="15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2" name="Text Box 19"/>
          <p:cNvSpPr txBox="1">
            <a:spLocks noChangeArrowheads="1"/>
          </p:cNvSpPr>
          <p:nvPr/>
        </p:nvSpPr>
        <p:spPr bwMode="auto">
          <a:xfrm>
            <a:off x="2438400" y="62484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d = depth of diffuser at MLLW </a:t>
            </a:r>
          </a:p>
        </p:txBody>
      </p:sp>
      <p:sp>
        <p:nvSpPr>
          <p:cNvPr id="42003" name="Text Box 22"/>
          <p:cNvSpPr txBox="1">
            <a:spLocks noChangeArrowheads="1"/>
          </p:cNvSpPr>
          <p:nvPr/>
        </p:nvSpPr>
        <p:spPr bwMode="auto">
          <a:xfrm>
            <a:off x="1885950" y="5229225"/>
            <a:ext cx="7048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Ebb</a:t>
            </a:r>
          </a:p>
        </p:txBody>
      </p:sp>
      <p:sp>
        <p:nvSpPr>
          <p:cNvPr id="42004" name="Text Box 23"/>
          <p:cNvSpPr txBox="1">
            <a:spLocks noChangeArrowheads="1"/>
          </p:cNvSpPr>
          <p:nvPr/>
        </p:nvSpPr>
        <p:spPr bwMode="auto">
          <a:xfrm>
            <a:off x="3524250" y="5248275"/>
            <a:ext cx="9715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800" b="0">
                <a:solidFill>
                  <a:schemeClr val="tx1"/>
                </a:solidFill>
                <a:latin typeface="Times New Roman" pitchFamily="18" charset="0"/>
              </a:rPr>
              <a:t>Flood</a:t>
            </a: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600200" y="28194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6" name="Line 29"/>
          <p:cNvSpPr>
            <a:spLocks noChangeShapeType="1"/>
          </p:cNvSpPr>
          <p:nvPr/>
        </p:nvSpPr>
        <p:spPr bwMode="auto">
          <a:xfrm flipV="1">
            <a:off x="2514600" y="2590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7" name="Line 30"/>
          <p:cNvSpPr>
            <a:spLocks noChangeShapeType="1"/>
          </p:cNvSpPr>
          <p:nvPr/>
        </p:nvSpPr>
        <p:spPr bwMode="auto">
          <a:xfrm>
            <a:off x="3276600" y="259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8" name="Line 31"/>
          <p:cNvSpPr>
            <a:spLocks noChangeShapeType="1"/>
          </p:cNvSpPr>
          <p:nvPr/>
        </p:nvSpPr>
        <p:spPr bwMode="auto">
          <a:xfrm>
            <a:off x="2895600" y="3276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09" name="Line 32"/>
          <p:cNvSpPr>
            <a:spLocks noChangeShapeType="1"/>
          </p:cNvSpPr>
          <p:nvPr/>
        </p:nvSpPr>
        <p:spPr bwMode="auto">
          <a:xfrm>
            <a:off x="2286000" y="3505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10" name="Line 33"/>
          <p:cNvSpPr>
            <a:spLocks noChangeShapeType="1"/>
          </p:cNvSpPr>
          <p:nvPr/>
        </p:nvSpPr>
        <p:spPr bwMode="auto">
          <a:xfrm flipH="1">
            <a:off x="2590800" y="3276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1" name="Line 35"/>
          <p:cNvSpPr>
            <a:spLocks noChangeShapeType="1"/>
          </p:cNvSpPr>
          <p:nvPr/>
        </p:nvSpPr>
        <p:spPr bwMode="auto">
          <a:xfrm>
            <a:off x="1066800" y="5638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12" name="Line 36"/>
          <p:cNvSpPr>
            <a:spLocks noChangeShapeType="1"/>
          </p:cNvSpPr>
          <p:nvPr/>
        </p:nvSpPr>
        <p:spPr bwMode="auto">
          <a:xfrm flipV="1">
            <a:off x="1752600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13" name="Line 37"/>
          <p:cNvSpPr>
            <a:spLocks noChangeShapeType="1"/>
          </p:cNvSpPr>
          <p:nvPr/>
        </p:nvSpPr>
        <p:spPr bwMode="auto">
          <a:xfrm>
            <a:off x="3962400" y="4572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915400" cy="1143000"/>
          </a:xfrm>
        </p:spPr>
        <p:txBody>
          <a:bodyPr/>
          <a:lstStyle/>
          <a:p>
            <a:pPr eaLnBrk="1" hangingPunct="1"/>
            <a:r>
              <a:rPr lang="en-US" sz="3800" smtClean="0">
                <a:hlinkClick r:id="rId2" action="ppaction://hlinksldjump"/>
              </a:rPr>
              <a:t>Maximum Size</a:t>
            </a:r>
            <a:r>
              <a:rPr lang="en-US" sz="3800" smtClean="0"/>
              <a:t>: </a:t>
            </a:r>
            <a:r>
              <a:rPr lang="en-US" sz="2800" smtClean="0">
                <a:solidFill>
                  <a:srgbClr val="003399"/>
                </a:solidFill>
              </a:rPr>
              <a:t>Lakes/Reservoirs (&gt;15 days detention)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b="1" smtClean="0">
                <a:solidFill>
                  <a:srgbClr val="003399"/>
                </a:solidFill>
              </a:rPr>
              <a:t>Mixing zones not allowed unless</a:t>
            </a:r>
            <a:r>
              <a:rPr lang="en-US" sz="2400" smtClean="0"/>
              <a:t>:</a:t>
            </a:r>
          </a:p>
          <a:p>
            <a:pPr lvl="1" eaLnBrk="1" hangingPunct="1"/>
            <a:r>
              <a:rPr lang="en-US" smtClean="0"/>
              <a:t>All other options are exhausted</a:t>
            </a:r>
          </a:p>
          <a:p>
            <a:pPr lvl="1" eaLnBrk="1" hangingPunct="1"/>
            <a:r>
              <a:rPr lang="en-US" smtClean="0"/>
              <a:t>Overriding public interest</a:t>
            </a:r>
          </a:p>
          <a:p>
            <a:pPr lvl="1" eaLnBrk="1" hangingPunct="1"/>
            <a:r>
              <a:rPr lang="en-US" smtClean="0"/>
              <a:t>Advanced waste treatment is provided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z="2400" b="1" smtClean="0">
                <a:solidFill>
                  <a:srgbClr val="003399"/>
                </a:solidFill>
              </a:rPr>
              <a:t>If Allowed</a:t>
            </a:r>
            <a:r>
              <a:rPr lang="en-US" sz="2400" smtClean="0">
                <a:solidFill>
                  <a:srgbClr val="003399"/>
                </a:solidFill>
              </a:rPr>
              <a:t>:</a:t>
            </a:r>
          </a:p>
          <a:p>
            <a:pPr lvl="1" eaLnBrk="1" hangingPunct="1"/>
            <a:r>
              <a:rPr lang="en-US" smtClean="0"/>
              <a:t>Cannot use more than 10% of waterbody volume</a:t>
            </a:r>
          </a:p>
          <a:p>
            <a:pPr lvl="1" eaLnBrk="1" hangingPunct="1"/>
            <a:r>
              <a:rPr lang="en-US" smtClean="0"/>
              <a:t>Cannot use more than 10% of surface area</a:t>
            </a:r>
          </a:p>
          <a:p>
            <a:pPr lvl="1" eaLnBrk="1" hangingPunct="1"/>
            <a:r>
              <a:rPr lang="en-US" smtClean="0"/>
              <a:t>Cannot use more than 15% of width of waterbody.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 action="ppaction://hlinksldjump"/>
              </a:rPr>
              <a:t>Minimize Mixing Zones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solidFill>
                  <a:srgbClr val="003399"/>
                </a:solidFill>
              </a:rPr>
              <a:t>Where possible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Use less than 25% 7Q10 ambient flow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Use less than 25% stream width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n-US" sz="2400" smtClean="0"/>
              <a:t>Use smaller mixing zones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&lt; 300 feet for streams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&lt; 200 feet for estuaries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mtClean="0"/>
              <a:t>&lt; 300 feet for oceans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 action="ppaction://hlinksldjump"/>
              </a:rPr>
              <a:t>No environmental harm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391400" cy="3200400"/>
          </a:xfrm>
        </p:spPr>
        <p:txBody>
          <a:bodyPr/>
          <a:lstStyle/>
          <a:p>
            <a:pPr eaLnBrk="1" hangingPunct="1"/>
            <a:r>
              <a:rPr lang="en-US" smtClean="0"/>
              <a:t>No loss of sensitive or important habitat, </a:t>
            </a:r>
          </a:p>
          <a:p>
            <a:pPr eaLnBrk="1" hangingPunct="1"/>
            <a:r>
              <a:rPr lang="en-US" smtClean="0"/>
              <a:t>No interference with existing or characteristic uses of the waterbody</a:t>
            </a:r>
          </a:p>
          <a:p>
            <a:pPr eaLnBrk="1" hangingPunct="1"/>
            <a:r>
              <a:rPr lang="en-US" smtClean="0"/>
              <a:t>No resulting damage to the ecosystem</a:t>
            </a:r>
          </a:p>
          <a:p>
            <a:pPr eaLnBrk="1" hangingPunct="1"/>
            <a:r>
              <a:rPr lang="en-US" smtClean="0"/>
              <a:t>No adverse public health affect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 action="ppaction://hlinksldjump"/>
              </a:rPr>
              <a:t>Critical Conditions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Flow and Concentration</a:t>
            </a:r>
          </a:p>
          <a:p>
            <a:pPr lvl="1" eaLnBrk="1" hangingPunct="1"/>
            <a:r>
              <a:rPr lang="en-US" dirty="0" smtClean="0">
                <a:hlinkClick r:id="rId3" action="ppaction://hlinksldjump"/>
              </a:rPr>
              <a:t>Ambient flow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4" action="ppaction://hlinksldjump"/>
              </a:rPr>
              <a:t>Effluent flow</a:t>
            </a:r>
            <a:endParaRPr lang="en-US" dirty="0" smtClean="0"/>
          </a:p>
          <a:p>
            <a:pPr lvl="1" eaLnBrk="1" hangingPunct="1"/>
            <a:r>
              <a:rPr lang="en-US" dirty="0" smtClean="0">
                <a:hlinkClick r:id="rId5" action="ppaction://hlinksldjump"/>
              </a:rPr>
              <a:t>Ambient/Effluent concentrations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6" action="ppaction://hlinksldjump"/>
              </a:rPr>
              <a:t>Depth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7" action="ppaction://hlinksldjump"/>
              </a:rPr>
              <a:t>Stratification</a:t>
            </a:r>
            <a:endParaRPr lang="en-US" dirty="0" smtClean="0"/>
          </a:p>
          <a:p>
            <a:pPr eaLnBrk="1" hangingPunct="1"/>
            <a:r>
              <a:rPr lang="en-US" dirty="0" smtClean="0">
                <a:hlinkClick r:id="rId8" action="ppaction://hlinksldjump"/>
              </a:rPr>
              <a:t>Dilution type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hlinkClick r:id="rId2" action="ppaction://hlinksldjump"/>
              </a:rPr>
              <a:t>Ambient Flow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991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Freshwater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Acute and Chronic …… 7Q10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Carcinogen ………………  Harmonic Flow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Non-Carcinogen ………  7Q10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Saltwater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Acute …… 10</a:t>
            </a:r>
            <a:r>
              <a:rPr lang="en-US" baseline="30000" dirty="0" smtClean="0"/>
              <a:t>th</a:t>
            </a:r>
            <a:r>
              <a:rPr lang="en-US" dirty="0" smtClean="0"/>
              <a:t> % or 90</a:t>
            </a:r>
            <a:r>
              <a:rPr lang="en-US" baseline="30000" dirty="0" smtClean="0"/>
              <a:t>th</a:t>
            </a:r>
            <a:r>
              <a:rPr lang="en-US" dirty="0" smtClean="0"/>
              <a:t> % current velocity*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Chronic/ ………………  50</a:t>
            </a:r>
            <a:r>
              <a:rPr lang="en-US" baseline="30000" dirty="0" smtClean="0"/>
              <a:t>th</a:t>
            </a:r>
            <a:r>
              <a:rPr lang="en-US" dirty="0" smtClean="0"/>
              <a:t> % current velocity*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	Carcinogen/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	Non-Carcinogen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/>
              <a:t>* </a:t>
            </a:r>
            <a:r>
              <a:rPr lang="en-US" sz="1800" dirty="0" smtClean="0"/>
              <a:t>Evaluated over a spring and neap tide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hlinkClick r:id="rId2" action="ppaction://hlinksldjump"/>
              </a:rPr>
              <a:t>Effluent Flow</a:t>
            </a:r>
            <a:endParaRPr lang="en-US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382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 Acute … highest daily </a:t>
            </a:r>
            <a:r>
              <a:rPr lang="en-US" dirty="0" err="1" smtClean="0"/>
              <a:t>Q</a:t>
            </a:r>
            <a:r>
              <a:rPr lang="en-US" b="1" baseline="-25000" dirty="0" err="1" smtClean="0"/>
              <a:t>max</a:t>
            </a:r>
            <a:r>
              <a:rPr lang="en-US" sz="2400" dirty="0" smtClean="0"/>
              <a:t> in last 3 years</a:t>
            </a:r>
          </a:p>
          <a:p>
            <a:pPr eaLnBrk="1" hangingPunct="1">
              <a:defRPr/>
            </a:pPr>
            <a:r>
              <a:rPr lang="en-US" sz="2400" dirty="0" smtClean="0"/>
              <a:t>Chronic/Non-Carcinogens … highest monthly </a:t>
            </a:r>
            <a:r>
              <a:rPr lang="en-US" dirty="0" err="1" smtClean="0"/>
              <a:t>Q</a:t>
            </a:r>
            <a:r>
              <a:rPr lang="en-US" b="1" baseline="-25000" dirty="0" err="1" smtClean="0"/>
              <a:t>avg</a:t>
            </a:r>
            <a:r>
              <a:rPr lang="en-US" sz="2400" dirty="0" smtClean="0"/>
              <a:t> 					  in last 3 years</a:t>
            </a:r>
          </a:p>
          <a:p>
            <a:pPr eaLnBrk="1" hangingPunct="1">
              <a:defRPr/>
            </a:pPr>
            <a:r>
              <a:rPr lang="en-US" sz="2400" dirty="0" smtClean="0"/>
              <a:t>Carcinogens … Annual Average Flow</a:t>
            </a:r>
          </a:p>
          <a:p>
            <a:pPr eaLnBrk="1" hangingPunct="1">
              <a:defRPr/>
            </a:pPr>
            <a:r>
              <a:rPr lang="en-US" sz="2400" dirty="0" err="1" smtClean="0"/>
              <a:t>Stormwater</a:t>
            </a:r>
            <a:r>
              <a:rPr lang="en-US" sz="2400" dirty="0" smtClean="0"/>
              <a:t> (Western WA): </a:t>
            </a:r>
          </a:p>
          <a:p>
            <a:pPr lvl="1" eaLnBrk="1" hangingPunct="1">
              <a:defRPr/>
            </a:pPr>
            <a:r>
              <a:rPr lang="en-US" sz="2000" dirty="0" smtClean="0"/>
              <a:t>Acute …… 1-hour peak flow from 2-yr 6-hr storm event</a:t>
            </a:r>
          </a:p>
          <a:p>
            <a:pPr lvl="1" eaLnBrk="1" hangingPunct="1">
              <a:defRPr/>
            </a:pPr>
            <a:r>
              <a:rPr lang="en-US" sz="2000" dirty="0" smtClean="0"/>
              <a:t>Chronic ..... Average flow from 2-yr 72-hr storm event</a:t>
            </a: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Intermittent flow: </a:t>
            </a:r>
          </a:p>
          <a:p>
            <a:pPr lvl="1" eaLnBrk="1" hangingPunct="1">
              <a:defRPr/>
            </a:pPr>
            <a:r>
              <a:rPr lang="en-US" sz="2000" dirty="0" smtClean="0"/>
              <a:t>Estimate DF using 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max</a:t>
            </a:r>
            <a:r>
              <a:rPr lang="en-US" sz="1600" dirty="0" smtClean="0"/>
              <a:t>  </a:t>
            </a:r>
          </a:p>
          <a:p>
            <a:pPr lvl="1" eaLnBrk="1" hangingPunct="1">
              <a:defRPr/>
            </a:pPr>
            <a:r>
              <a:rPr lang="en-US" sz="2000" dirty="0" smtClean="0"/>
              <a:t>Increase DF by (Q</a:t>
            </a:r>
            <a:r>
              <a:rPr lang="en-US" sz="2000" baseline="-25000" dirty="0" smtClean="0"/>
              <a:t>1-hr </a:t>
            </a:r>
            <a:r>
              <a:rPr lang="en-US" sz="2000" baseline="-25000" dirty="0" err="1" smtClean="0"/>
              <a:t>avg</a:t>
            </a:r>
            <a:r>
              <a:rPr lang="en-US" sz="2000" dirty="0" smtClean="0"/>
              <a:t>/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max</a:t>
            </a:r>
            <a:r>
              <a:rPr lang="en-US" sz="2000" dirty="0" smtClean="0"/>
              <a:t>) for acute</a:t>
            </a:r>
          </a:p>
          <a:p>
            <a:pPr lvl="1" eaLnBrk="1" hangingPunct="1">
              <a:defRPr/>
            </a:pPr>
            <a:r>
              <a:rPr lang="en-US" sz="2000" dirty="0" smtClean="0"/>
              <a:t>Increase DF by (Q</a:t>
            </a:r>
            <a:r>
              <a:rPr lang="en-US" sz="2000" baseline="-25000" dirty="0" smtClean="0"/>
              <a:t>4-day </a:t>
            </a:r>
            <a:r>
              <a:rPr lang="en-US" sz="2000" baseline="-25000" dirty="0" err="1" smtClean="0"/>
              <a:t>avg</a:t>
            </a:r>
            <a:r>
              <a:rPr lang="en-US" sz="2000" dirty="0" smtClean="0"/>
              <a:t>/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max</a:t>
            </a:r>
            <a:r>
              <a:rPr lang="en-US" sz="2000" dirty="0" smtClean="0"/>
              <a:t>) for chronic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For Estimating Volumetric Dilution Factor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2971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Ambient Concentration:</a:t>
            </a:r>
          </a:p>
          <a:p>
            <a:pPr lvl="1" eaLnBrk="1" hangingPunct="1">
              <a:defRPr/>
            </a:pPr>
            <a:r>
              <a:rPr lang="en-US" sz="2400" dirty="0" smtClean="0"/>
              <a:t>Assume zero when no reflux</a:t>
            </a:r>
          </a:p>
          <a:p>
            <a:pPr lvl="1" eaLnBrk="1" hangingPunct="1">
              <a:defRPr/>
            </a:pPr>
            <a:r>
              <a:rPr lang="en-US" sz="2400" dirty="0" smtClean="0"/>
              <a:t>If reflux is present use reflux as ambient </a:t>
            </a:r>
          </a:p>
          <a:p>
            <a:pPr lvl="1" eaLnBrk="1" hangingPunct="1">
              <a:buFontTx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dirty="0" smtClean="0"/>
              <a:t>Effluent Concentration: </a:t>
            </a:r>
          </a:p>
          <a:p>
            <a:pPr lvl="1" eaLnBrk="1" hangingPunct="1">
              <a:defRPr/>
            </a:pPr>
            <a:r>
              <a:rPr lang="en-US" sz="2400" dirty="0" smtClean="0"/>
              <a:t>Assume 100% or 100 </a:t>
            </a:r>
            <a:r>
              <a:rPr lang="en-US" sz="2400" dirty="0" err="1" smtClean="0"/>
              <a:t>ppm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8077200" cy="4724400"/>
          </a:xfrm>
          <a:solidFill>
            <a:schemeClr val="bg1">
              <a:alpha val="59999"/>
            </a:schemeClr>
          </a:solidFill>
        </p:spPr>
        <p:txBody>
          <a:bodyPr/>
          <a:lstStyle/>
          <a:p>
            <a:r>
              <a:rPr lang="en-US" sz="2400" dirty="0" smtClean="0"/>
              <a:t>Fraction of effluent at any location: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r>
              <a:rPr lang="en-US" sz="2400" dirty="0" smtClean="0"/>
              <a:t>Volumetric Dilution factor: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Concentration based dilution factor: 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162800" cy="1219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How dilution is defined in WA?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984875" y="1143000"/>
          <a:ext cx="1787525" cy="1012825"/>
        </p:xfrm>
        <a:graphic>
          <a:graphicData uri="http://schemas.openxmlformats.org/presentationml/2006/ole">
            <p:oleObj spid="_x0000_s136194" name="Equation" r:id="rId3" imgW="761760" imgH="431640" progId="Equation.3">
              <p:embed/>
            </p:oleObj>
          </a:graphicData>
        </a:graphic>
      </p:graphicFrame>
      <p:pic>
        <p:nvPicPr>
          <p:cNvPr id="114696" name="Object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953000"/>
            <a:ext cx="1828800" cy="815975"/>
          </a:xfrm>
          <a:prstGeom prst="rect">
            <a:avLst/>
          </a:prstGeom>
          <a:solidFill>
            <a:srgbClr val="33CCCC"/>
          </a:solidFill>
          <a:ln w="22225">
            <a:solidFill>
              <a:srgbClr val="0000FF"/>
            </a:solidFill>
            <a:miter lim="800000"/>
            <a:headEnd/>
            <a:tailEnd/>
          </a:ln>
        </p:spPr>
      </p:pic>
      <p:graphicFrame>
        <p:nvGraphicFramePr>
          <p:cNvPr id="114694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939863" y="2743200"/>
          <a:ext cx="2765737" cy="1022746"/>
        </p:xfrm>
        <a:graphic>
          <a:graphicData uri="http://schemas.openxmlformats.org/presentationml/2006/ole">
            <p:oleObj spid="_x0000_s136196" name="Equation" r:id="rId5" imgW="1168200" imgH="431640" progId="Equation.3">
              <p:embed/>
            </p:oleObj>
          </a:graphicData>
        </a:graphic>
      </p:graphicFrame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2438400" y="4343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14698" name="Object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876800"/>
            <a:ext cx="1262063" cy="850900"/>
          </a:xfrm>
          <a:prstGeom prst="rect">
            <a:avLst/>
          </a:prstGeom>
          <a:solidFill>
            <a:srgbClr val="33CCCC"/>
          </a:solidFill>
          <a:ln w="22225">
            <a:solidFill>
              <a:srgbClr val="0000FF"/>
            </a:solidFill>
            <a:miter lim="800000"/>
            <a:headEnd/>
            <a:tailEnd/>
          </a:ln>
          <a:effectLst/>
        </p:spPr>
      </p:pic>
      <p:sp>
        <p:nvSpPr>
          <p:cNvPr id="114699" name="Line 11"/>
          <p:cNvSpPr>
            <a:spLocks noChangeShapeType="1"/>
          </p:cNvSpPr>
          <p:nvPr/>
        </p:nvSpPr>
        <p:spPr bwMode="auto">
          <a:xfrm>
            <a:off x="3810000" y="5334000"/>
            <a:ext cx="1066800" cy="0"/>
          </a:xfrm>
          <a:prstGeom prst="line">
            <a:avLst/>
          </a:prstGeom>
          <a:noFill/>
          <a:ln w="38100">
            <a:solidFill>
              <a:srgbClr val="33CC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7697788" y="2743200"/>
          <a:ext cx="781050" cy="1022350"/>
        </p:xfrm>
        <a:graphic>
          <a:graphicData uri="http://schemas.openxmlformats.org/presentationml/2006/ole">
            <p:oleObj spid="_x0000_s136198" name="Equation" r:id="rId7" imgW="330120" imgH="431640" progId="Equation.3">
              <p:embed/>
            </p:oleObj>
          </a:graphicData>
        </a:graphic>
      </p:graphicFrame>
      <p:cxnSp>
        <p:nvCxnSpPr>
          <p:cNvPr id="13" name="Straight Connector 12"/>
          <p:cNvCxnSpPr/>
          <p:nvPr/>
        </p:nvCxnSpPr>
        <p:spPr bwMode="auto">
          <a:xfrm flipH="1">
            <a:off x="7467600" y="2133600"/>
            <a:ext cx="1447800" cy="1981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315200" y="2362200"/>
            <a:ext cx="1524000" cy="1752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hlinkClick r:id="rId3" action="ppaction://hlinksldjump"/>
              </a:rPr>
              <a:t>For Reasonable Potential Calculation</a:t>
            </a:r>
            <a:endParaRPr lang="en-US" sz="3600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209800"/>
            <a:ext cx="8229600" cy="4495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Ambient concentration (Ca)</a:t>
            </a:r>
          </a:p>
          <a:p>
            <a:pPr lvl="1" eaLnBrk="1" hangingPunct="1">
              <a:defRPr/>
            </a:pPr>
            <a:r>
              <a:rPr lang="en-US" sz="2400" dirty="0" smtClean="0"/>
              <a:t>Acute/Chronic …. 90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or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percentile</a:t>
            </a:r>
          </a:p>
          <a:p>
            <a:pPr lvl="1" eaLnBrk="1" hangingPunct="1">
              <a:defRPr/>
            </a:pPr>
            <a:r>
              <a:rPr lang="en-US" sz="2400" dirty="0" smtClean="0"/>
              <a:t>Carcinogen/ ……………… Geometric Mean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/>
              <a:t>   Non-Carcinogen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>Effluent concentration (</a:t>
            </a:r>
            <a:r>
              <a:rPr lang="en-US" sz="2800" dirty="0" err="1" smtClean="0"/>
              <a:t>Ce</a:t>
            </a:r>
            <a:r>
              <a:rPr lang="en-US" sz="2800" dirty="0" smtClean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(Acute/Chronic): </a:t>
            </a:r>
            <a:r>
              <a:rPr lang="en-US" sz="2400" dirty="0" err="1" smtClean="0"/>
              <a:t>Cmax</a:t>
            </a:r>
            <a:r>
              <a:rPr lang="en-US" sz="2400" dirty="0" smtClean="0"/>
              <a:t> x F*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/>
              <a:t>(Carcinogen and non-): C</a:t>
            </a:r>
            <a:r>
              <a:rPr lang="en-US" sz="2800" baseline="-25000" dirty="0" smtClean="0"/>
              <a:t>50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buNone/>
              <a:defRPr/>
            </a:pPr>
            <a:r>
              <a:rPr lang="en-US" sz="1800" dirty="0" smtClean="0"/>
              <a:t>* uncertainty factor =&gt; based on number of samples, CV, and confidence interval (EPA, TSD, Table 3-1, 3-2)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990600"/>
          <a:ext cx="4876800" cy="1239187"/>
        </p:xfrm>
        <a:graphic>
          <a:graphicData uri="http://schemas.openxmlformats.org/presentationml/2006/ole">
            <p:oleObj spid="_x0000_s209921" name="Equation" r:id="rId4" imgW="1549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Depth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Freshwater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Acute and Chronic …… at 7Q10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Carcinogen ………………  at Harmonic Flow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Non-Carcinogen ………  at 7Q10</a:t>
            </a:r>
          </a:p>
          <a:p>
            <a:pPr lvl="1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Tidally influenced Freshwater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Same as above but at MLLW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Marine waters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At MLLW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Stratification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density profile that gives the least mixing</a:t>
            </a:r>
          </a:p>
          <a:p>
            <a:r>
              <a:rPr lang="en-US" dirty="0" smtClean="0"/>
              <a:t>Evaluate both:</a:t>
            </a:r>
          </a:p>
          <a:p>
            <a:pPr lvl="1"/>
            <a:r>
              <a:rPr lang="en-US" dirty="0" err="1" smtClean="0"/>
              <a:t>maxium</a:t>
            </a:r>
            <a:r>
              <a:rPr lang="en-US" dirty="0" smtClean="0"/>
              <a:t> stratification (</a:t>
            </a:r>
            <a:r>
              <a:rPr lang="en-US" sz="1800" dirty="0" smtClean="0"/>
              <a:t>largest differential in sigma-t values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minimum stratification (</a:t>
            </a:r>
            <a:r>
              <a:rPr lang="en-US" sz="1800" dirty="0" smtClean="0"/>
              <a:t>smallest differential in sigma-t values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Human Health</a:t>
            </a:r>
          </a:p>
          <a:p>
            <a:pPr lvl="1"/>
            <a:r>
              <a:rPr lang="en-US" dirty="0" smtClean="0"/>
              <a:t>Use average of maximum and minimum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hlinkClick r:id="rId2" action="ppaction://hlinksldjump"/>
              </a:rPr>
              <a:t>Dilution Type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Unidirectional flow:</a:t>
            </a:r>
          </a:p>
          <a:p>
            <a:pPr lvl="1" eaLnBrk="1" hangingPunct="1">
              <a:defRPr/>
            </a:pPr>
            <a:r>
              <a:rPr lang="en-US" smtClean="0"/>
              <a:t>Acute and Chronic ……  Centerline</a:t>
            </a:r>
          </a:p>
          <a:p>
            <a:pPr lvl="1" eaLnBrk="1" hangingPunct="1">
              <a:defRPr/>
            </a:pPr>
            <a:r>
              <a:rPr lang="en-US" smtClean="0"/>
              <a:t>Human Health …… flux average</a:t>
            </a:r>
          </a:p>
          <a:p>
            <a:pPr lvl="1" eaLnBrk="1" hangingPunct="1">
              <a:buFontTx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Marine and rotating flows: </a:t>
            </a:r>
          </a:p>
          <a:p>
            <a:pPr lvl="1" eaLnBrk="1" hangingPunct="1">
              <a:defRPr/>
            </a:pPr>
            <a:r>
              <a:rPr lang="en-US" smtClean="0"/>
              <a:t>Acute and Chronic/ …… Flux average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	Human Health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hlinkClick r:id="rId2" action="ppaction://hlinksldjump"/>
              </a:rPr>
              <a:t>Overlapping Mixing Zones</a:t>
            </a:r>
            <a:endParaRPr lang="en-US" dirty="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Allowed where:</a:t>
            </a:r>
          </a:p>
          <a:p>
            <a:pPr eaLnBrk="1" hangingPunct="1">
              <a:defRPr/>
            </a:pPr>
            <a:r>
              <a:rPr lang="en-US" sz="2800" dirty="0" smtClean="0"/>
              <a:t>Combined size meets the maximum mixing zone size limitations </a:t>
            </a:r>
          </a:p>
          <a:p>
            <a:pPr eaLnBrk="1" hangingPunct="1">
              <a:buNone/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2800" dirty="0" smtClean="0"/>
              <a:t>No barrier to migration of indigenous organisms  with potential for ecosystem damage</a:t>
            </a:r>
          </a:p>
        </p:txBody>
      </p:sp>
      <p:sp>
        <p:nvSpPr>
          <p:cNvPr id="4" name="Isosceles Triangle 3"/>
          <p:cNvSpPr/>
          <p:nvPr/>
        </p:nvSpPr>
        <p:spPr bwMode="auto">
          <a:xfrm rot="16200000">
            <a:off x="3810000" y="5105400"/>
            <a:ext cx="609600" cy="13716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 rot="16200000">
            <a:off x="3276600" y="4876801"/>
            <a:ext cx="609600" cy="13716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  <a:effectLst/>
                <a:hlinkClick r:id="rId2" action="ppaction://hlinksldjump"/>
              </a:rPr>
              <a:t>EXTENDED MIXING ZONES</a:t>
            </a:r>
            <a:endParaRPr lang="en-US" smtClean="0">
              <a:solidFill>
                <a:schemeClr val="tx1"/>
              </a:solidFill>
              <a:effectLst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May be considered for: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Discharges existing prior to 1992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Where altering the size increases protection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Where volume of effluent is more beneficial than removing the discharge.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Necessary for social or economic development in the area.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hlinkClick r:id="rId2" action="ppaction://hlinksldjump"/>
              </a:rPr>
              <a:t>Mixing zones for Stormwater </a:t>
            </a:r>
            <a:endParaRPr lang="en-US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Maybe granted exemption from size limitations if:</a:t>
            </a:r>
          </a:p>
          <a:p>
            <a:pPr eaLnBrk="1" hangingPunct="1">
              <a:defRPr/>
            </a:pPr>
            <a:r>
              <a:rPr lang="en-US" dirty="0" smtClean="0"/>
              <a:t>All BMP’S have been applied</a:t>
            </a:r>
          </a:p>
          <a:p>
            <a:pPr eaLnBrk="1" hangingPunct="1">
              <a:defRPr/>
            </a:pPr>
            <a:r>
              <a:rPr lang="en-US" dirty="0" smtClean="0"/>
              <a:t>No potential threat to</a:t>
            </a:r>
          </a:p>
          <a:p>
            <a:pPr lvl="1" eaLnBrk="1" hangingPunct="1">
              <a:defRPr/>
            </a:pPr>
            <a:r>
              <a:rPr lang="en-US" dirty="0" smtClean="0"/>
              <a:t>Sensitive habitat and ecosystem</a:t>
            </a:r>
          </a:p>
          <a:p>
            <a:pPr lvl="1" eaLnBrk="1" hangingPunct="1">
              <a:defRPr/>
            </a:pPr>
            <a:r>
              <a:rPr lang="en-US" dirty="0" smtClean="0"/>
              <a:t>Public health</a:t>
            </a:r>
          </a:p>
          <a:p>
            <a:pPr lvl="1" eaLnBrk="1" hangingPunct="1">
              <a:defRPr/>
            </a:pPr>
            <a:r>
              <a:rPr lang="en-US" dirty="0" smtClean="0"/>
              <a:t>Beneficial uses</a:t>
            </a:r>
          </a:p>
          <a:p>
            <a:pPr eaLnBrk="1" hangingPunct="1">
              <a:defRPr/>
            </a:pPr>
            <a:r>
              <a:rPr lang="en-US" dirty="0" smtClean="0"/>
              <a:t>No barrier to migration of indigenous organisms with potential for ecosystem damage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hlinkClick r:id="rId2" action="ppaction://hlinksldjump"/>
              </a:rPr>
              <a:t>Mixing zones for CSO’s</a:t>
            </a:r>
            <a:endParaRPr lang="en-US" dirty="0" smtClean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buClrTx/>
              <a:buFontTx/>
              <a:buChar char="•"/>
              <a:defRPr/>
            </a:pPr>
            <a:r>
              <a:rPr lang="en-US" dirty="0" smtClean="0"/>
              <a:t>Must comply with all mixing zone requirements</a:t>
            </a:r>
          </a:p>
          <a:p>
            <a:pPr eaLnBrk="1" hangingPunct="1">
              <a:spcBef>
                <a:spcPct val="50000"/>
              </a:spcBef>
              <a:buClrTx/>
              <a:buFontTx/>
              <a:buChar char="•"/>
              <a:defRPr/>
            </a:pPr>
            <a:r>
              <a:rPr lang="en-US" dirty="0" smtClean="0"/>
              <a:t>But, exempt from size criteria once a year provided “no environmental harm” clause is fulfilled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UM3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229600" cy="4709160"/>
          </a:xfrm>
        </p:spPr>
        <p:txBody>
          <a:bodyPr/>
          <a:lstStyle/>
          <a:p>
            <a:pPr marL="514350" indent="-514350">
              <a:buClr>
                <a:srgbClr val="002060"/>
              </a:buClr>
              <a:buSzPct val="75000"/>
              <a:buFont typeface="Arial" pitchFamily="34" charset="0"/>
              <a:buChar char="•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Simulates 3D plume trajectory</a:t>
            </a:r>
          </a:p>
          <a:p>
            <a:pPr marL="514350" indent="-514350">
              <a:buClr>
                <a:srgbClr val="002060"/>
              </a:buClr>
              <a:buSzPct val="75000"/>
              <a:buFont typeface="Arial" pitchFamily="34" charset="0"/>
              <a:buChar char="•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Predicts centerline  based on 3/2 power (~</a:t>
            </a:r>
            <a:r>
              <a:rPr lang="en-US" dirty="0" err="1" smtClean="0">
                <a:ea typeface="Verdana" pitchFamily="34" charset="0"/>
                <a:cs typeface="Verdana" pitchFamily="34" charset="0"/>
              </a:rPr>
              <a:t>gaussian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) profile and top-hat (average) concentrations </a:t>
            </a:r>
          </a:p>
          <a:p>
            <a:pPr marL="514350" indent="-514350">
              <a:buClr>
                <a:srgbClr val="002060"/>
              </a:buClr>
              <a:buSzPct val="75000"/>
              <a:buFont typeface="Arial" pitchFamily="34" charset="0"/>
              <a:buChar char="•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Merging simulated with reflection technique</a:t>
            </a:r>
          </a:p>
          <a:p>
            <a:pPr marL="514350" indent="-514350">
              <a:buClr>
                <a:srgbClr val="002060"/>
              </a:buClr>
              <a:buSzPct val="75000"/>
              <a:buFont typeface="Arial" pitchFamily="34" charset="0"/>
              <a:buChar char="•"/>
            </a:pPr>
            <a:r>
              <a:rPr lang="en-US" dirty="0" smtClean="0">
                <a:ea typeface="Verdana" pitchFamily="34" charset="0"/>
                <a:cs typeface="Verdana" pitchFamily="34" charset="0"/>
              </a:rPr>
              <a:t>Does not directly resolve lateral or bottom boundary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VSW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8000"/>
          </a:xfrm>
        </p:spPr>
        <p:txBody>
          <a:bodyPr/>
          <a:lstStyle/>
          <a:p>
            <a:r>
              <a:rPr lang="en-US" dirty="0" smtClean="0"/>
              <a:t>Same as UM3 but applied to very shallow waters (water depth ≤ 3 pipe </a:t>
            </a:r>
            <a:r>
              <a:rPr lang="en-US" dirty="0" err="1" smtClean="0"/>
              <a:t>dia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Resolves bottom constraint (bottom hit) by reflection technique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8382000" cy="3124200"/>
          </a:xfrm>
          <a:noFill/>
        </p:spPr>
        <p:txBody>
          <a:bodyPr/>
          <a:lstStyle/>
          <a:p>
            <a:pPr marL="225425" indent="-225425" algn="l">
              <a:buFontTx/>
              <a:buChar char="•"/>
              <a:tabLst>
                <a:tab pos="225425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hlinkClick r:id="rId2" action="ppaction://hlinksldjump"/>
              </a:rPr>
              <a:t>Apply AKART prior to mixing zone authorization</a:t>
            </a:r>
            <a:r>
              <a:rPr lang="en-US" sz="2400" dirty="0" smtClean="0">
                <a:solidFill>
                  <a:schemeClr val="tx2"/>
                </a:solidFill>
                <a:hlinkClick r:id="rId3" action="ppaction://hlinksldjump"/>
              </a:rPr>
              <a:t> 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225425" indent="-225425" algn="l">
              <a:buFontTx/>
              <a:buChar char="•"/>
              <a:tabLst>
                <a:tab pos="225425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hlinkClick r:id="rId3" action="ppaction://hlinksldjump"/>
              </a:rPr>
              <a:t>Maximum size of mixing zone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225425" indent="-225425" algn="l">
              <a:buFontTx/>
              <a:buChar char="•"/>
              <a:tabLst>
                <a:tab pos="225425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hlinkClick r:id="rId4" action="ppaction://hlinksldjump"/>
              </a:rPr>
              <a:t>Minimize mixing zones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225425" indent="-225425" algn="l">
              <a:buFontTx/>
              <a:buChar char="•"/>
              <a:tabLst>
                <a:tab pos="225425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hlinkClick r:id="rId5" action="ppaction://hlinksldjump"/>
              </a:rPr>
              <a:t>Must prove no environmental harm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225425" indent="-225425" algn="l">
              <a:buFontTx/>
              <a:buChar char="•"/>
              <a:tabLst>
                <a:tab pos="225425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hlinkClick r:id="rId6" action="ppaction://hlinksldjump"/>
              </a:rPr>
              <a:t>Consider critical conditions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8077200" cy="1371600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Mixing Zones in WA</a:t>
            </a:r>
            <a:r>
              <a:rPr lang="en-US" sz="4400" b="0" dirty="0" smtClean="0"/>
              <a:t> </a:t>
            </a:r>
            <a:r>
              <a:rPr lang="en-US" sz="2400" dirty="0" smtClean="0"/>
              <a:t>(WAC-173-201A-400)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RSB….”range of experiment”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Straight diffuser, uniformly spaced round ports on T-risers, horizontal ports in marine waters with plumes merging rapidly  with length scale ratios: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8200" y="2895600"/>
          <a:ext cx="1973263" cy="838200"/>
        </p:xfrm>
        <a:graphic>
          <a:graphicData uri="http://schemas.openxmlformats.org/presentationml/2006/ole">
            <p:oleObj spid="_x0000_s199682" name="Equation" r:id="rId4" imgW="1015920" imgH="431640" progId="Equation.3">
              <p:embed/>
            </p:oleObj>
          </a:graphicData>
        </a:graphic>
      </p:graphicFrame>
      <p:graphicFrame>
        <p:nvGraphicFramePr>
          <p:cNvPr id="199684" name="Object 4"/>
          <p:cNvGraphicFramePr>
            <a:graphicFrameLocks noChangeAspect="1"/>
          </p:cNvGraphicFramePr>
          <p:nvPr/>
        </p:nvGraphicFramePr>
        <p:xfrm>
          <a:off x="2057400" y="2895600"/>
          <a:ext cx="1898650" cy="838200"/>
        </p:xfrm>
        <a:graphic>
          <a:graphicData uri="http://schemas.openxmlformats.org/presentationml/2006/ole">
            <p:oleObj spid="_x0000_s199684" name="Equation" r:id="rId5" imgW="977760" imgH="4316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6119336"/>
            <a:ext cx="58768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 = port spacing;</a:t>
            </a:r>
          </a:p>
          <a:p>
            <a:r>
              <a:rPr lang="en-US" dirty="0" smtClean="0"/>
              <a:t> lb = relates buoyancy per unit diffuser length to brunt </a:t>
            </a:r>
            <a:r>
              <a:rPr lang="en-US" dirty="0" err="1" smtClean="0"/>
              <a:t>Vaisala</a:t>
            </a:r>
            <a:r>
              <a:rPr lang="en-US" dirty="0" smtClean="0"/>
              <a:t> density frequency;</a:t>
            </a:r>
          </a:p>
          <a:p>
            <a:r>
              <a:rPr lang="en-US" dirty="0" smtClean="0"/>
              <a:t> lm = relates momentum to density per unit length</a:t>
            </a: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3733800"/>
            <a:ext cx="36099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CORMIX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CORMIX 1 </a:t>
            </a:r>
            <a:r>
              <a:rPr lang="en-US" sz="2400" dirty="0" smtClean="0"/>
              <a:t>single port positive/neutral buoyant discharges</a:t>
            </a:r>
          </a:p>
          <a:p>
            <a:r>
              <a:rPr lang="en-US" dirty="0" smtClean="0"/>
              <a:t>CORMIX 2 multiport positive/neutral buoyant discharges</a:t>
            </a:r>
          </a:p>
          <a:p>
            <a:pPr lvl="1"/>
            <a:r>
              <a:rPr lang="en-US" dirty="0" smtClean="0"/>
              <a:t>Uses “equivalent slot diffuser”</a:t>
            </a:r>
          </a:p>
          <a:p>
            <a:pPr lvl="1"/>
            <a:r>
              <a:rPr lang="en-US" dirty="0" smtClean="0"/>
              <a:t>May need CORMIX1 if plume details near each port are desired</a:t>
            </a:r>
          </a:p>
          <a:p>
            <a:r>
              <a:rPr lang="en-US" dirty="0" smtClean="0"/>
              <a:t>CORMIX 3 </a:t>
            </a:r>
            <a:r>
              <a:rPr lang="en-US" sz="2400" dirty="0" smtClean="0"/>
              <a:t>buoyant surface discharge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 action="ppaction://hlinksldjump"/>
              </a:rPr>
              <a:t>RIVPLUME (based on Fischer et al. 1979)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4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Single port, short diffuser, or bank discharge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Plume completely and rapidly vertically mixed within the acute zone. So a 2-D model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Uses mean cross-sectional velocity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It incorporates boundary effects of shoreline through superposition</a:t>
            </a:r>
          </a:p>
          <a:p>
            <a:r>
              <a:rPr lang="en-US" dirty="0" smtClean="0"/>
              <a:t>Cannot model ambient density stratification, dense plumes or tidal buildup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 action="ppaction://hlinksldjump"/>
              </a:rPr>
              <a:t>CFD (Computational Fluid Dynamics)</a:t>
            </a:r>
            <a:endParaRPr lang="en-US" dirty="0"/>
          </a:p>
        </p:txBody>
      </p:sp>
      <p:pic>
        <p:nvPicPr>
          <p:cNvPr id="2017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7227" y="1600200"/>
            <a:ext cx="788718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" y="5867400"/>
            <a:ext cx="3820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Mesh = 2.5  million grid cells (600 ft by 300 ft)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6550223"/>
            <a:ext cx="365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AF0C1"/>
                </a:solidFill>
              </a:rPr>
              <a:t>Courtesy:  Dr. Lin Fangbiao, </a:t>
            </a:r>
            <a:r>
              <a:rPr lang="en-US" dirty="0" err="1" smtClean="0">
                <a:solidFill>
                  <a:srgbClr val="9AF0C1"/>
                </a:solidFill>
              </a:rPr>
              <a:t>Stantec</a:t>
            </a:r>
            <a:r>
              <a:rPr lang="en-US" dirty="0" smtClean="0">
                <a:solidFill>
                  <a:srgbClr val="9AF0C1"/>
                </a:solidFill>
              </a:rPr>
              <a:t> Corporation</a:t>
            </a:r>
            <a:endParaRPr lang="en-US" dirty="0">
              <a:solidFill>
                <a:srgbClr val="9AF0C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Other Mixing zone regulations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hlinkClick r:id="rId2" action="ppaction://hlinksldjump"/>
              </a:rPr>
              <a:t>Overlapping mixing zones</a:t>
            </a:r>
            <a:endParaRPr lang="en-US" smtClean="0"/>
          </a:p>
          <a:p>
            <a:r>
              <a:rPr lang="en-US" smtClean="0">
                <a:hlinkClick r:id="rId3" action="ppaction://hlinksldjump"/>
              </a:rPr>
              <a:t>Extended mixing zones</a:t>
            </a:r>
            <a:endParaRPr lang="en-US" smtClean="0"/>
          </a:p>
          <a:p>
            <a:r>
              <a:rPr lang="en-US" smtClean="0">
                <a:hlinkClick r:id="rId4" action="ppaction://hlinksldjump"/>
              </a:rPr>
              <a:t>Mixing zones for stormwater</a:t>
            </a:r>
            <a:endParaRPr lang="en-US" smtClean="0"/>
          </a:p>
          <a:p>
            <a:r>
              <a:rPr lang="en-US" smtClean="0">
                <a:hlinkClick r:id="rId5" action="ppaction://hlinksldjump"/>
              </a:rPr>
              <a:t>Mixing zones for CSOs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Mixing zones and 303(d) listing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43800" cy="28194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Arial" pitchFamily="34" charset="0"/>
              </a:rPr>
              <a:t>Cannot authorize discharge that contributes to an impairment</a:t>
            </a:r>
            <a:r>
              <a:rPr lang="en-US" b="1" dirty="0" smtClean="0">
                <a:latin typeface="Arial" pitchFamily="34" charset="0"/>
              </a:rPr>
              <a:t> </a:t>
            </a:r>
          </a:p>
          <a:p>
            <a:r>
              <a:rPr lang="en-US" u="sng" dirty="0" smtClean="0">
                <a:solidFill>
                  <a:schemeClr val="tx2"/>
                </a:solidFill>
                <a:latin typeface="Arial" pitchFamily="34" charset="0"/>
              </a:rPr>
              <a:t>Mixing zone may be authorized</a:t>
            </a:r>
            <a:r>
              <a:rPr lang="en-US" dirty="0" smtClean="0">
                <a:solidFill>
                  <a:schemeClr val="tx2"/>
                </a:solidFill>
                <a:latin typeface="Arial" pitchFamily="34" charset="0"/>
              </a:rPr>
              <a:t> if no impairment is found at the point of discharge</a:t>
            </a:r>
            <a:endParaRPr lang="en-US" b="1" dirty="0" smtClean="0">
              <a:latin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33400" y="5270500"/>
            <a:ext cx="2873722" cy="368300"/>
          </a:xfrm>
          <a:custGeom>
            <a:avLst/>
            <a:gdLst>
              <a:gd name="connsiteX0" fmla="*/ 32517 w 2906239"/>
              <a:gd name="connsiteY0" fmla="*/ 685800 h 722795"/>
              <a:gd name="connsiteX1" fmla="*/ 184917 w 2906239"/>
              <a:gd name="connsiteY1" fmla="*/ 571500 h 722795"/>
              <a:gd name="connsiteX2" fmla="*/ 197617 w 2906239"/>
              <a:gd name="connsiteY2" fmla="*/ 533400 h 722795"/>
              <a:gd name="connsiteX3" fmla="*/ 235717 w 2906239"/>
              <a:gd name="connsiteY3" fmla="*/ 508000 h 722795"/>
              <a:gd name="connsiteX4" fmla="*/ 337317 w 2906239"/>
              <a:gd name="connsiteY4" fmla="*/ 406400 h 722795"/>
              <a:gd name="connsiteX5" fmla="*/ 400817 w 2906239"/>
              <a:gd name="connsiteY5" fmla="*/ 381000 h 722795"/>
              <a:gd name="connsiteX6" fmla="*/ 515117 w 2906239"/>
              <a:gd name="connsiteY6" fmla="*/ 317500 h 722795"/>
              <a:gd name="connsiteX7" fmla="*/ 565917 w 2906239"/>
              <a:gd name="connsiteY7" fmla="*/ 279400 h 722795"/>
              <a:gd name="connsiteX8" fmla="*/ 692917 w 2906239"/>
              <a:gd name="connsiteY8" fmla="*/ 228600 h 722795"/>
              <a:gd name="connsiteX9" fmla="*/ 756417 w 2906239"/>
              <a:gd name="connsiteY9" fmla="*/ 152400 h 722795"/>
              <a:gd name="connsiteX10" fmla="*/ 832617 w 2906239"/>
              <a:gd name="connsiteY10" fmla="*/ 114300 h 722795"/>
              <a:gd name="connsiteX11" fmla="*/ 959617 w 2906239"/>
              <a:gd name="connsiteY11" fmla="*/ 38100 h 722795"/>
              <a:gd name="connsiteX12" fmla="*/ 997717 w 2906239"/>
              <a:gd name="connsiteY12" fmla="*/ 12700 h 722795"/>
              <a:gd name="connsiteX13" fmla="*/ 1048517 w 2906239"/>
              <a:gd name="connsiteY13" fmla="*/ 0 h 722795"/>
              <a:gd name="connsiteX14" fmla="*/ 1200917 w 2906239"/>
              <a:gd name="connsiteY14" fmla="*/ 12700 h 722795"/>
              <a:gd name="connsiteX15" fmla="*/ 1518417 w 2906239"/>
              <a:gd name="connsiteY15" fmla="*/ 88900 h 722795"/>
              <a:gd name="connsiteX16" fmla="*/ 1645417 w 2906239"/>
              <a:gd name="connsiteY16" fmla="*/ 114300 h 722795"/>
              <a:gd name="connsiteX17" fmla="*/ 1708917 w 2906239"/>
              <a:gd name="connsiteY17" fmla="*/ 127000 h 722795"/>
              <a:gd name="connsiteX18" fmla="*/ 1823217 w 2906239"/>
              <a:gd name="connsiteY18" fmla="*/ 152400 h 722795"/>
              <a:gd name="connsiteX19" fmla="*/ 1937517 w 2906239"/>
              <a:gd name="connsiteY19" fmla="*/ 165100 h 722795"/>
              <a:gd name="connsiteX20" fmla="*/ 1988317 w 2906239"/>
              <a:gd name="connsiteY20" fmla="*/ 177800 h 722795"/>
              <a:gd name="connsiteX21" fmla="*/ 2382017 w 2906239"/>
              <a:gd name="connsiteY21" fmla="*/ 190500 h 722795"/>
              <a:gd name="connsiteX22" fmla="*/ 2420117 w 2906239"/>
              <a:gd name="connsiteY22" fmla="*/ 241300 h 722795"/>
              <a:gd name="connsiteX23" fmla="*/ 2483617 w 2906239"/>
              <a:gd name="connsiteY23" fmla="*/ 254000 h 722795"/>
              <a:gd name="connsiteX24" fmla="*/ 2585217 w 2906239"/>
              <a:gd name="connsiteY24" fmla="*/ 266700 h 722795"/>
              <a:gd name="connsiteX25" fmla="*/ 2750317 w 2906239"/>
              <a:gd name="connsiteY25" fmla="*/ 304800 h 722795"/>
              <a:gd name="connsiteX26" fmla="*/ 2826517 w 2906239"/>
              <a:gd name="connsiteY26" fmla="*/ 330200 h 722795"/>
              <a:gd name="connsiteX27" fmla="*/ 2902717 w 2906239"/>
              <a:gd name="connsiteY27" fmla="*/ 393700 h 722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2906239" h="722795">
                <a:moveTo>
                  <a:pt x="32517" y="685800"/>
                </a:moveTo>
                <a:cubicBezTo>
                  <a:pt x="99162" y="585833"/>
                  <a:pt x="0" y="722795"/>
                  <a:pt x="184917" y="571500"/>
                </a:cubicBezTo>
                <a:cubicBezTo>
                  <a:pt x="195278" y="563023"/>
                  <a:pt x="189254" y="543853"/>
                  <a:pt x="197617" y="533400"/>
                </a:cubicBezTo>
                <a:cubicBezTo>
                  <a:pt x="207152" y="521481"/>
                  <a:pt x="224423" y="518267"/>
                  <a:pt x="235717" y="508000"/>
                </a:cubicBezTo>
                <a:cubicBezTo>
                  <a:pt x="271156" y="475783"/>
                  <a:pt x="292848" y="424188"/>
                  <a:pt x="337317" y="406400"/>
                </a:cubicBezTo>
                <a:cubicBezTo>
                  <a:pt x="358484" y="397933"/>
                  <a:pt x="380803" y="391916"/>
                  <a:pt x="400817" y="381000"/>
                </a:cubicBezTo>
                <a:cubicBezTo>
                  <a:pt x="538063" y="306138"/>
                  <a:pt x="426171" y="347149"/>
                  <a:pt x="515117" y="317500"/>
                </a:cubicBezTo>
                <a:cubicBezTo>
                  <a:pt x="532050" y="304800"/>
                  <a:pt x="546575" y="287997"/>
                  <a:pt x="565917" y="279400"/>
                </a:cubicBezTo>
                <a:cubicBezTo>
                  <a:pt x="688580" y="224883"/>
                  <a:pt x="570931" y="320090"/>
                  <a:pt x="692917" y="228600"/>
                </a:cubicBezTo>
                <a:cubicBezTo>
                  <a:pt x="776139" y="166183"/>
                  <a:pt x="691880" y="216937"/>
                  <a:pt x="756417" y="152400"/>
                </a:cubicBezTo>
                <a:cubicBezTo>
                  <a:pt x="796739" y="112078"/>
                  <a:pt x="787857" y="138402"/>
                  <a:pt x="832617" y="114300"/>
                </a:cubicBezTo>
                <a:cubicBezTo>
                  <a:pt x="876085" y="90894"/>
                  <a:pt x="918540" y="65485"/>
                  <a:pt x="959617" y="38100"/>
                </a:cubicBezTo>
                <a:cubicBezTo>
                  <a:pt x="972317" y="29633"/>
                  <a:pt x="983688" y="18713"/>
                  <a:pt x="997717" y="12700"/>
                </a:cubicBezTo>
                <a:cubicBezTo>
                  <a:pt x="1013760" y="5824"/>
                  <a:pt x="1031584" y="4233"/>
                  <a:pt x="1048517" y="0"/>
                </a:cubicBezTo>
                <a:cubicBezTo>
                  <a:pt x="1099317" y="4233"/>
                  <a:pt x="1151072" y="2019"/>
                  <a:pt x="1200917" y="12700"/>
                </a:cubicBezTo>
                <a:cubicBezTo>
                  <a:pt x="1668968" y="112997"/>
                  <a:pt x="1210281" y="54663"/>
                  <a:pt x="1518417" y="88900"/>
                </a:cubicBezTo>
                <a:cubicBezTo>
                  <a:pt x="1591441" y="113241"/>
                  <a:pt x="1528671" y="94842"/>
                  <a:pt x="1645417" y="114300"/>
                </a:cubicBezTo>
                <a:cubicBezTo>
                  <a:pt x="1666709" y="117849"/>
                  <a:pt x="1687810" y="122477"/>
                  <a:pt x="1708917" y="127000"/>
                </a:cubicBezTo>
                <a:cubicBezTo>
                  <a:pt x="1747080" y="135178"/>
                  <a:pt x="1784719" y="145984"/>
                  <a:pt x="1823217" y="152400"/>
                </a:cubicBezTo>
                <a:cubicBezTo>
                  <a:pt x="1861030" y="158702"/>
                  <a:pt x="1899417" y="160867"/>
                  <a:pt x="1937517" y="165100"/>
                </a:cubicBezTo>
                <a:cubicBezTo>
                  <a:pt x="1954450" y="169333"/>
                  <a:pt x="1970891" y="176804"/>
                  <a:pt x="1988317" y="177800"/>
                </a:cubicBezTo>
                <a:cubicBezTo>
                  <a:pt x="2119405" y="185291"/>
                  <a:pt x="2252113" y="171396"/>
                  <a:pt x="2382017" y="190500"/>
                </a:cubicBezTo>
                <a:cubicBezTo>
                  <a:pt x="2402958" y="193580"/>
                  <a:pt x="2402168" y="230082"/>
                  <a:pt x="2420117" y="241300"/>
                </a:cubicBezTo>
                <a:cubicBezTo>
                  <a:pt x="2438422" y="252740"/>
                  <a:pt x="2462282" y="250718"/>
                  <a:pt x="2483617" y="254000"/>
                </a:cubicBezTo>
                <a:cubicBezTo>
                  <a:pt x="2517350" y="259190"/>
                  <a:pt x="2551484" y="261510"/>
                  <a:pt x="2585217" y="266700"/>
                </a:cubicBezTo>
                <a:cubicBezTo>
                  <a:pt x="2622637" y="272457"/>
                  <a:pt x="2725312" y="296465"/>
                  <a:pt x="2750317" y="304800"/>
                </a:cubicBezTo>
                <a:cubicBezTo>
                  <a:pt x="2775717" y="313267"/>
                  <a:pt x="2802570" y="318226"/>
                  <a:pt x="2826517" y="330200"/>
                </a:cubicBezTo>
                <a:cubicBezTo>
                  <a:pt x="2906239" y="370061"/>
                  <a:pt x="2902717" y="352316"/>
                  <a:pt x="2902717" y="393700"/>
                </a:cubicBezTo>
              </a:path>
            </a:pathLst>
          </a:custGeom>
          <a:noFill/>
          <a:ln w="508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403600" y="5475062"/>
            <a:ext cx="1676400" cy="316138"/>
          </a:xfrm>
          <a:custGeom>
            <a:avLst/>
            <a:gdLst>
              <a:gd name="connsiteX0" fmla="*/ 0 w 1676400"/>
              <a:gd name="connsiteY0" fmla="*/ 26327 h 316138"/>
              <a:gd name="connsiteX1" fmla="*/ 139700 w 1676400"/>
              <a:gd name="connsiteY1" fmla="*/ 26327 h 316138"/>
              <a:gd name="connsiteX2" fmla="*/ 190500 w 1676400"/>
              <a:gd name="connsiteY2" fmla="*/ 64427 h 316138"/>
              <a:gd name="connsiteX3" fmla="*/ 254000 w 1676400"/>
              <a:gd name="connsiteY3" fmla="*/ 153327 h 316138"/>
              <a:gd name="connsiteX4" fmla="*/ 381000 w 1676400"/>
              <a:gd name="connsiteY4" fmla="*/ 191427 h 316138"/>
              <a:gd name="connsiteX5" fmla="*/ 419100 w 1676400"/>
              <a:gd name="connsiteY5" fmla="*/ 204127 h 316138"/>
              <a:gd name="connsiteX6" fmla="*/ 673100 w 1676400"/>
              <a:gd name="connsiteY6" fmla="*/ 229527 h 316138"/>
              <a:gd name="connsiteX7" fmla="*/ 965200 w 1676400"/>
              <a:gd name="connsiteY7" fmla="*/ 254927 h 316138"/>
              <a:gd name="connsiteX8" fmla="*/ 1028700 w 1676400"/>
              <a:gd name="connsiteY8" fmla="*/ 267627 h 316138"/>
              <a:gd name="connsiteX9" fmla="*/ 1079500 w 1676400"/>
              <a:gd name="connsiteY9" fmla="*/ 293027 h 316138"/>
              <a:gd name="connsiteX10" fmla="*/ 1270000 w 1676400"/>
              <a:gd name="connsiteY10" fmla="*/ 293027 h 316138"/>
              <a:gd name="connsiteX11" fmla="*/ 1397000 w 1676400"/>
              <a:gd name="connsiteY11" fmla="*/ 254927 h 316138"/>
              <a:gd name="connsiteX12" fmla="*/ 1435100 w 1676400"/>
              <a:gd name="connsiteY12" fmla="*/ 229527 h 316138"/>
              <a:gd name="connsiteX13" fmla="*/ 1676400 w 1676400"/>
              <a:gd name="connsiteY13" fmla="*/ 216827 h 31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676400" h="316138">
                <a:moveTo>
                  <a:pt x="0" y="26327"/>
                </a:moveTo>
                <a:cubicBezTo>
                  <a:pt x="56397" y="7528"/>
                  <a:pt x="60718" y="0"/>
                  <a:pt x="139700" y="26327"/>
                </a:cubicBezTo>
                <a:cubicBezTo>
                  <a:pt x="159780" y="33020"/>
                  <a:pt x="173567" y="51727"/>
                  <a:pt x="190500" y="64427"/>
                </a:cubicBezTo>
                <a:cubicBezTo>
                  <a:pt x="211872" y="107170"/>
                  <a:pt x="213955" y="124723"/>
                  <a:pt x="254000" y="153327"/>
                </a:cubicBezTo>
                <a:cubicBezTo>
                  <a:pt x="303555" y="188723"/>
                  <a:pt x="319146" y="177682"/>
                  <a:pt x="381000" y="191427"/>
                </a:cubicBezTo>
                <a:cubicBezTo>
                  <a:pt x="394068" y="194331"/>
                  <a:pt x="405895" y="201926"/>
                  <a:pt x="419100" y="204127"/>
                </a:cubicBezTo>
                <a:cubicBezTo>
                  <a:pt x="461973" y="211272"/>
                  <a:pt x="639032" y="226430"/>
                  <a:pt x="673100" y="229527"/>
                </a:cubicBezTo>
                <a:cubicBezTo>
                  <a:pt x="812368" y="264344"/>
                  <a:pt x="658809" y="229394"/>
                  <a:pt x="965200" y="254927"/>
                </a:cubicBezTo>
                <a:cubicBezTo>
                  <a:pt x="986711" y="256720"/>
                  <a:pt x="1007533" y="263394"/>
                  <a:pt x="1028700" y="267627"/>
                </a:cubicBezTo>
                <a:cubicBezTo>
                  <a:pt x="1045633" y="276094"/>
                  <a:pt x="1061366" y="287587"/>
                  <a:pt x="1079500" y="293027"/>
                </a:cubicBezTo>
                <a:cubicBezTo>
                  <a:pt x="1156536" y="316138"/>
                  <a:pt x="1185155" y="302454"/>
                  <a:pt x="1270000" y="293027"/>
                </a:cubicBezTo>
                <a:cubicBezTo>
                  <a:pt x="1298397" y="285928"/>
                  <a:pt x="1378448" y="267295"/>
                  <a:pt x="1397000" y="254927"/>
                </a:cubicBezTo>
                <a:cubicBezTo>
                  <a:pt x="1409700" y="246460"/>
                  <a:pt x="1420480" y="233913"/>
                  <a:pt x="1435100" y="229527"/>
                </a:cubicBezTo>
                <a:cubicBezTo>
                  <a:pt x="1501381" y="209643"/>
                  <a:pt x="1617796" y="216827"/>
                  <a:pt x="1676400" y="216827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5041900" y="4952496"/>
            <a:ext cx="2304791" cy="749804"/>
          </a:xfrm>
          <a:custGeom>
            <a:avLst/>
            <a:gdLst>
              <a:gd name="connsiteX0" fmla="*/ 0 w 2304791"/>
              <a:gd name="connsiteY0" fmla="*/ 749804 h 749804"/>
              <a:gd name="connsiteX1" fmla="*/ 736600 w 2304791"/>
              <a:gd name="connsiteY1" fmla="*/ 737104 h 749804"/>
              <a:gd name="connsiteX2" fmla="*/ 774700 w 2304791"/>
              <a:gd name="connsiteY2" fmla="*/ 724404 h 749804"/>
              <a:gd name="connsiteX3" fmla="*/ 838200 w 2304791"/>
              <a:gd name="connsiteY3" fmla="*/ 673604 h 749804"/>
              <a:gd name="connsiteX4" fmla="*/ 927100 w 2304791"/>
              <a:gd name="connsiteY4" fmla="*/ 610104 h 749804"/>
              <a:gd name="connsiteX5" fmla="*/ 977900 w 2304791"/>
              <a:gd name="connsiteY5" fmla="*/ 584704 h 749804"/>
              <a:gd name="connsiteX6" fmla="*/ 1079500 w 2304791"/>
              <a:gd name="connsiteY6" fmla="*/ 495804 h 749804"/>
              <a:gd name="connsiteX7" fmla="*/ 1117600 w 2304791"/>
              <a:gd name="connsiteY7" fmla="*/ 483104 h 749804"/>
              <a:gd name="connsiteX8" fmla="*/ 1206500 w 2304791"/>
              <a:gd name="connsiteY8" fmla="*/ 432304 h 749804"/>
              <a:gd name="connsiteX9" fmla="*/ 1282700 w 2304791"/>
              <a:gd name="connsiteY9" fmla="*/ 406904 h 749804"/>
              <a:gd name="connsiteX10" fmla="*/ 1333500 w 2304791"/>
              <a:gd name="connsiteY10" fmla="*/ 368804 h 749804"/>
              <a:gd name="connsiteX11" fmla="*/ 1371600 w 2304791"/>
              <a:gd name="connsiteY11" fmla="*/ 356104 h 749804"/>
              <a:gd name="connsiteX12" fmla="*/ 1447800 w 2304791"/>
              <a:gd name="connsiteY12" fmla="*/ 305304 h 749804"/>
              <a:gd name="connsiteX13" fmla="*/ 1955800 w 2304791"/>
              <a:gd name="connsiteY13" fmla="*/ 254504 h 749804"/>
              <a:gd name="connsiteX14" fmla="*/ 1993900 w 2304791"/>
              <a:gd name="connsiteY14" fmla="*/ 229104 h 749804"/>
              <a:gd name="connsiteX15" fmla="*/ 2032000 w 2304791"/>
              <a:gd name="connsiteY15" fmla="*/ 216404 h 749804"/>
              <a:gd name="connsiteX16" fmla="*/ 2108200 w 2304791"/>
              <a:gd name="connsiteY16" fmla="*/ 152904 h 749804"/>
              <a:gd name="connsiteX17" fmla="*/ 2222500 w 2304791"/>
              <a:gd name="connsiteY17" fmla="*/ 89404 h 749804"/>
              <a:gd name="connsiteX18" fmla="*/ 2298700 w 2304791"/>
              <a:gd name="connsiteY18" fmla="*/ 25904 h 749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304791" h="749804">
                <a:moveTo>
                  <a:pt x="0" y="749804"/>
                </a:moveTo>
                <a:lnTo>
                  <a:pt x="736600" y="737104"/>
                </a:lnTo>
                <a:cubicBezTo>
                  <a:pt x="749980" y="736665"/>
                  <a:pt x="764247" y="732767"/>
                  <a:pt x="774700" y="724404"/>
                </a:cubicBezTo>
                <a:cubicBezTo>
                  <a:pt x="884762" y="636355"/>
                  <a:pt x="717879" y="725170"/>
                  <a:pt x="838200" y="673604"/>
                </a:cubicBezTo>
                <a:cubicBezTo>
                  <a:pt x="942620" y="628852"/>
                  <a:pt x="839984" y="672329"/>
                  <a:pt x="927100" y="610104"/>
                </a:cubicBezTo>
                <a:cubicBezTo>
                  <a:pt x="942506" y="599100"/>
                  <a:pt x="962754" y="596063"/>
                  <a:pt x="977900" y="584704"/>
                </a:cubicBezTo>
                <a:cubicBezTo>
                  <a:pt x="1056593" y="525684"/>
                  <a:pt x="998117" y="542308"/>
                  <a:pt x="1079500" y="495804"/>
                </a:cubicBezTo>
                <a:cubicBezTo>
                  <a:pt x="1091123" y="489162"/>
                  <a:pt x="1105626" y="489091"/>
                  <a:pt x="1117600" y="483104"/>
                </a:cubicBezTo>
                <a:cubicBezTo>
                  <a:pt x="1209243" y="437282"/>
                  <a:pt x="1095174" y="476834"/>
                  <a:pt x="1206500" y="432304"/>
                </a:cubicBezTo>
                <a:cubicBezTo>
                  <a:pt x="1231359" y="422360"/>
                  <a:pt x="1282700" y="406904"/>
                  <a:pt x="1282700" y="406904"/>
                </a:cubicBezTo>
                <a:cubicBezTo>
                  <a:pt x="1299633" y="394204"/>
                  <a:pt x="1315122" y="379306"/>
                  <a:pt x="1333500" y="368804"/>
                </a:cubicBezTo>
                <a:cubicBezTo>
                  <a:pt x="1345123" y="362162"/>
                  <a:pt x="1361147" y="364467"/>
                  <a:pt x="1371600" y="356104"/>
                </a:cubicBezTo>
                <a:cubicBezTo>
                  <a:pt x="1451332" y="292319"/>
                  <a:pt x="1331133" y="334471"/>
                  <a:pt x="1447800" y="305304"/>
                </a:cubicBezTo>
                <a:cubicBezTo>
                  <a:pt x="1620245" y="190341"/>
                  <a:pt x="1431323" y="306952"/>
                  <a:pt x="1955800" y="254504"/>
                </a:cubicBezTo>
                <a:cubicBezTo>
                  <a:pt x="1970988" y="252985"/>
                  <a:pt x="1980248" y="235930"/>
                  <a:pt x="1993900" y="229104"/>
                </a:cubicBezTo>
                <a:cubicBezTo>
                  <a:pt x="2005874" y="223117"/>
                  <a:pt x="2020026" y="222391"/>
                  <a:pt x="2032000" y="216404"/>
                </a:cubicBezTo>
                <a:cubicBezTo>
                  <a:pt x="2086458" y="189175"/>
                  <a:pt x="2057643" y="192226"/>
                  <a:pt x="2108200" y="152904"/>
                </a:cubicBezTo>
                <a:cubicBezTo>
                  <a:pt x="2304791" y="0"/>
                  <a:pt x="2107529" y="153277"/>
                  <a:pt x="2222500" y="89404"/>
                </a:cubicBezTo>
                <a:cubicBezTo>
                  <a:pt x="2302222" y="45114"/>
                  <a:pt x="2298700" y="67903"/>
                  <a:pt x="2298700" y="25904"/>
                </a:cubicBezTo>
              </a:path>
            </a:pathLst>
          </a:custGeom>
          <a:noFill/>
          <a:ln w="508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12" name="Straight Arrow Connector 11"/>
          <p:cNvCxnSpPr>
            <a:stCxn id="10" idx="18"/>
          </p:cNvCxnSpPr>
          <p:nvPr/>
        </p:nvCxnSpPr>
        <p:spPr bwMode="auto">
          <a:xfrm flipV="1">
            <a:off x="7340601" y="4800600"/>
            <a:ext cx="279399" cy="1778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10" idx="10"/>
          </p:cNvCxnSpPr>
          <p:nvPr/>
        </p:nvCxnSpPr>
        <p:spPr bwMode="auto">
          <a:xfrm flipH="1" flipV="1">
            <a:off x="6375401" y="5321300"/>
            <a:ext cx="25399" cy="774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15000" y="6172200"/>
            <a:ext cx="16321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Discharge OK </a:t>
            </a:r>
            <a:endParaRPr lang="en-US" sz="20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038600" y="4572000"/>
            <a:ext cx="0" cy="1143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590800" y="4114800"/>
            <a:ext cx="3054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Discharge  generally not OK </a:t>
            </a:r>
            <a:endParaRPr lang="en-US" sz="2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914400" y="5486400"/>
            <a:ext cx="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0" y="58674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OK if no further impairment  of downstream  listing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733800" y="6096000"/>
            <a:ext cx="1106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303d listing</a:t>
            </a:r>
            <a:endParaRPr lang="en-US" sz="16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4" name="Left Brace 23"/>
          <p:cNvSpPr/>
          <p:nvPr/>
        </p:nvSpPr>
        <p:spPr bwMode="auto">
          <a:xfrm rot="16200000">
            <a:off x="4000500" y="5143501"/>
            <a:ext cx="381000" cy="1524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Mixing Zone Models used in WA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Theoretical Models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 action="ppaction://hlinksldjump"/>
              </a:rPr>
              <a:t>Visual PLUMES (UM3, VSW, etc.)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3" action="ppaction://hlinksldjump"/>
              </a:rPr>
              <a:t>RIVPLUME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4" action="ppaction://hlinksldjump"/>
              </a:rPr>
              <a:t>CFD (being reviewed)</a:t>
            </a:r>
            <a:endParaRPr lang="en-US" dirty="0" smtClean="0"/>
          </a:p>
          <a:p>
            <a:r>
              <a:rPr lang="en-US" dirty="0" smtClean="0"/>
              <a:t>  Empirical Models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5" action="ppaction://hlinksldjump"/>
              </a:rPr>
              <a:t>RSB (NRFIELD)</a:t>
            </a:r>
            <a:endParaRPr lang="en-US" dirty="0" smtClean="0"/>
          </a:p>
          <a:p>
            <a:r>
              <a:rPr lang="en-US" dirty="0" smtClean="0"/>
              <a:t>   Semi-Empirical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6" action="ppaction://hlinksldjump"/>
              </a:rPr>
              <a:t>CORMIX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162800" cy="1219200"/>
          </a:xfrm>
        </p:spPr>
        <p:txBody>
          <a:bodyPr/>
          <a:lstStyle/>
          <a:p>
            <a:pPr>
              <a:defRPr/>
            </a:pPr>
            <a:r>
              <a:rPr lang="en-US" smtClean="0"/>
              <a:t>Mixing zones and impaired water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ph idx="1"/>
          </p:nvPr>
        </p:nvGraphicFramePr>
        <p:xfrm>
          <a:off x="0" y="1219200"/>
          <a:ext cx="7924800" cy="4964113"/>
        </p:xfrm>
        <a:graphic>
          <a:graphicData uri="http://schemas.openxmlformats.org/presentationml/2006/ole">
            <p:oleObj spid="_x0000_s3074" name="Chart" r:id="rId3" imgW="5991149" imgH="3753002" progId="Excel.Sheet.8">
              <p:embed/>
            </p:oleObj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6525" y="6410325"/>
            <a:ext cx="14747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Anise Ahmed, P.E.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114800"/>
          </a:xfrm>
          <a:solidFill>
            <a:schemeClr val="bg1">
              <a:alpha val="63136"/>
            </a:schemeClr>
          </a:solidFill>
        </p:spPr>
        <p:txBody>
          <a:bodyPr/>
          <a:lstStyle/>
          <a:p>
            <a:pPr marL="338138" indent="-338138">
              <a:buFont typeface="Wingdings" pitchFamily="2" charset="2"/>
              <a:buNone/>
            </a:pPr>
            <a:endParaRPr lang="en-US" dirty="0" smtClean="0"/>
          </a:p>
          <a:p>
            <a:pPr marL="338138" indent="-338138" algn="ctr">
              <a:buFont typeface="Wingdings" pitchFamily="2" charset="2"/>
              <a:buNone/>
            </a:pPr>
            <a:endParaRPr lang="en-US" sz="3200" dirty="0" smtClean="0"/>
          </a:p>
          <a:p>
            <a:pPr marL="338138" indent="-338138" algn="ctr">
              <a:buFont typeface="Wingdings" pitchFamily="2" charset="2"/>
              <a:buNone/>
            </a:pPr>
            <a:r>
              <a:rPr lang="en-US" sz="2400" dirty="0" smtClean="0"/>
              <a:t>http://www.ecy.wa.gov/programs/eap/mixzone/mixzone.html</a:t>
            </a:r>
          </a:p>
          <a:p>
            <a:pPr marL="338138" indent="-338138" algn="ctr">
              <a:buFont typeface="Wingdings" pitchFamily="2" charset="2"/>
              <a:buNone/>
            </a:pPr>
            <a:r>
              <a:rPr lang="en-US" sz="3200" dirty="0" smtClean="0"/>
              <a:t>The End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228600" y="7620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Mixing Zones </a:t>
            </a:r>
            <a:r>
              <a:rPr lang="en-US" sz="4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Guidance in </a:t>
            </a: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2" action="ppaction://hlinksldjump"/>
              </a:rPr>
              <a:t>AKART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229600" cy="4114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3399"/>
                </a:solidFill>
              </a:rPr>
              <a:t>All known, available, and reasonable treatment</a:t>
            </a:r>
          </a:p>
          <a:p>
            <a:pPr eaLnBrk="1" hangingPunct="1"/>
            <a:r>
              <a:rPr lang="en-US" smtClean="0">
                <a:solidFill>
                  <a:srgbClr val="003399"/>
                </a:solidFill>
              </a:rPr>
              <a:t>Similar to BAT but more restrictive, i.e. requires current reasonable technology</a:t>
            </a:r>
          </a:p>
          <a:p>
            <a:pPr eaLnBrk="1" hangingPunct="1"/>
            <a:r>
              <a:rPr lang="en-US" smtClean="0">
                <a:solidFill>
                  <a:srgbClr val="003399"/>
                </a:solidFill>
              </a:rPr>
              <a:t>Dilution only allowed after AKART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earth">
  <a:themeElements>
    <a:clrScheme name="earth 12">
      <a:dk1>
        <a:srgbClr val="000000"/>
      </a:dk1>
      <a:lt1>
        <a:srgbClr val="FFFFFF"/>
      </a:lt1>
      <a:dk2>
        <a:srgbClr val="312B55"/>
      </a:dk2>
      <a:lt2>
        <a:srgbClr val="FFCC00"/>
      </a:lt2>
      <a:accent1>
        <a:srgbClr val="0066FF"/>
      </a:accent1>
      <a:accent2>
        <a:srgbClr val="CC0000"/>
      </a:accent2>
      <a:accent3>
        <a:srgbClr val="ADACB4"/>
      </a:accent3>
      <a:accent4>
        <a:srgbClr val="DADADA"/>
      </a:accent4>
      <a:accent5>
        <a:srgbClr val="AAB8FF"/>
      </a:accent5>
      <a:accent6>
        <a:srgbClr val="B90000"/>
      </a:accent6>
      <a:hlink>
        <a:srgbClr val="FFFF00"/>
      </a:hlink>
      <a:folHlink>
        <a:srgbClr val="969696"/>
      </a:folHlink>
    </a:clrScheme>
    <a:fontScheme name="earth">
      <a:majorFont>
        <a:latin typeface="Arial Narro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ear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rt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8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rth 9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rth 10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rth 11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rth 12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14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15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8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9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0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1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12">
        <a:dk1>
          <a:srgbClr val="000000"/>
        </a:dk1>
        <a:lt1>
          <a:srgbClr val="FFFFFF"/>
        </a:lt1>
        <a:dk2>
          <a:srgbClr val="312B55"/>
        </a:dk2>
        <a:lt2>
          <a:srgbClr val="FFCC00"/>
        </a:lt2>
        <a:accent1>
          <a:srgbClr val="0066FF"/>
        </a:accent1>
        <a:accent2>
          <a:srgbClr val="CC0000"/>
        </a:accent2>
        <a:accent3>
          <a:srgbClr val="ADACB4"/>
        </a:accent3>
        <a:accent4>
          <a:srgbClr val="DADADA"/>
        </a:accent4>
        <a:accent5>
          <a:srgbClr val="AAB8FF"/>
        </a:accent5>
        <a:accent6>
          <a:srgbClr val="B90000"/>
        </a:accent6>
        <a:hlink>
          <a:srgbClr val="FFFF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ecoslide-1</Template>
  <TotalTime>3685</TotalTime>
  <Words>1150</Words>
  <Application>Microsoft Office PowerPoint</Application>
  <PresentationFormat>On-screen Show (4:3)</PresentationFormat>
  <Paragraphs>232</Paragraphs>
  <Slides>33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earth</vt:lpstr>
      <vt:lpstr>Layers</vt:lpstr>
      <vt:lpstr>Cliff</vt:lpstr>
      <vt:lpstr>Apex</vt:lpstr>
      <vt:lpstr>CorelDRAW</vt:lpstr>
      <vt:lpstr>Equation</vt:lpstr>
      <vt:lpstr>Chart</vt:lpstr>
      <vt:lpstr>Slide 1</vt:lpstr>
      <vt:lpstr>How dilution is defined in WA?</vt:lpstr>
      <vt:lpstr>Mixing Zones in WA (WAC-173-201A-400)</vt:lpstr>
      <vt:lpstr>Other Mixing zone regulations</vt:lpstr>
      <vt:lpstr>Mixing zones and 303(d) listing</vt:lpstr>
      <vt:lpstr>Mixing Zone Models used in WA</vt:lpstr>
      <vt:lpstr>Mixing zones and impaired water</vt:lpstr>
      <vt:lpstr>Slide 8</vt:lpstr>
      <vt:lpstr>AKART</vt:lpstr>
      <vt:lpstr>Maximum Size: Streams</vt:lpstr>
      <vt:lpstr>Maximum Size: Estuaries</vt:lpstr>
      <vt:lpstr>Maximum Size: Oceans</vt:lpstr>
      <vt:lpstr>Maximum Size: Lakes/Reservoirs (&gt;15 days detention)</vt:lpstr>
      <vt:lpstr>Minimize Mixing Zones</vt:lpstr>
      <vt:lpstr>No environmental harm</vt:lpstr>
      <vt:lpstr>Critical Conditions</vt:lpstr>
      <vt:lpstr>Ambient Flow</vt:lpstr>
      <vt:lpstr>Effluent Flow</vt:lpstr>
      <vt:lpstr>For Estimating Volumetric Dilution Factor</vt:lpstr>
      <vt:lpstr>For Reasonable Potential Calculation</vt:lpstr>
      <vt:lpstr>Depth</vt:lpstr>
      <vt:lpstr>Stratification</vt:lpstr>
      <vt:lpstr>Dilution Type</vt:lpstr>
      <vt:lpstr>Overlapping Mixing Zones</vt:lpstr>
      <vt:lpstr>EXTENDED MIXING ZONES</vt:lpstr>
      <vt:lpstr>Mixing zones for Stormwater </vt:lpstr>
      <vt:lpstr>Mixing zones for CSO’s</vt:lpstr>
      <vt:lpstr>UM3</vt:lpstr>
      <vt:lpstr>VSW</vt:lpstr>
      <vt:lpstr>RSB….”range of experiment”</vt:lpstr>
      <vt:lpstr>CORMIX</vt:lpstr>
      <vt:lpstr>RIVPLUME (based on Fischer et al. 1979)</vt:lpstr>
      <vt:lpstr>CFD (Computational Fluid Dynamics)</vt:lpstr>
    </vt:vector>
  </TitlesOfParts>
  <Company>Dept of Ecology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Leonard</dc:creator>
  <cp:lastModifiedBy>Anise Ahmed</cp:lastModifiedBy>
  <cp:revision>217</cp:revision>
  <dcterms:created xsi:type="dcterms:W3CDTF">2003-12-19T21:40:16Z</dcterms:created>
  <dcterms:modified xsi:type="dcterms:W3CDTF">2013-01-22T15:39:14Z</dcterms:modified>
</cp:coreProperties>
</file>