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57" r:id="rId4"/>
    <p:sldId id="258" r:id="rId5"/>
    <p:sldId id="263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25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01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D439F5-D167-4EE1-B543-EF5E3E7A13BD}" type="datetimeFigureOut">
              <a:rPr lang="en-US" smtClean="0"/>
              <a:t>1/17/2013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77361-F7FA-450B-9996-2C9ECC472E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D77361-F7FA-450B-9996-2C9ECC472E7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Dye study result could trump model result if measured dilution is </a:t>
            </a:r>
            <a:r>
              <a:rPr lang="en-US" u="sng" dirty="0" smtClean="0"/>
              <a:t>less than </a:t>
            </a:r>
            <a:r>
              <a:rPr lang="en-US" dirty="0" smtClean="0"/>
              <a:t>modeled minimum dilution</a:t>
            </a:r>
          </a:p>
          <a:p>
            <a:pPr lvl="1"/>
            <a:r>
              <a:rPr lang="en-US" dirty="0" smtClean="0"/>
              <a:t>Any examples of this </a:t>
            </a:r>
            <a:r>
              <a:rPr lang="en-US" smtClean="0"/>
              <a:t>out</a:t>
            </a:r>
            <a:r>
              <a:rPr lang="en-US" baseline="0" smtClean="0"/>
              <a:t> there</a:t>
            </a:r>
            <a:r>
              <a:rPr lang="en-US" smtClean="0"/>
              <a:t>?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D77361-F7FA-450B-9996-2C9ECC472E7D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0657-9315-4C6A-8044-8011C7A6E6B8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B8A4-88AC-4E56-9FEC-3B7F9F31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0657-9315-4C6A-8044-8011C7A6E6B8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B8A4-88AC-4E56-9FEC-3B7F9F31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0657-9315-4C6A-8044-8011C7A6E6B8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B8A4-88AC-4E56-9FEC-3B7F9F31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0657-9315-4C6A-8044-8011C7A6E6B8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B8A4-88AC-4E56-9FEC-3B7F9F31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0657-9315-4C6A-8044-8011C7A6E6B8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B8A4-88AC-4E56-9FEC-3B7F9F31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0657-9315-4C6A-8044-8011C7A6E6B8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B8A4-88AC-4E56-9FEC-3B7F9F31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0657-9315-4C6A-8044-8011C7A6E6B8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B8A4-88AC-4E56-9FEC-3B7F9F31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0657-9315-4C6A-8044-8011C7A6E6B8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B8A4-88AC-4E56-9FEC-3B7F9F31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0657-9315-4C6A-8044-8011C7A6E6B8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B8A4-88AC-4E56-9FEC-3B7F9F31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0657-9315-4C6A-8044-8011C7A6E6B8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B8A4-88AC-4E56-9FEC-3B7F9F31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70657-9315-4C6A-8044-8011C7A6E6B8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CB8A4-88AC-4E56-9FEC-3B7F9F31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70657-9315-4C6A-8044-8011C7A6E6B8}" type="datetimeFigureOut">
              <a:rPr lang="en-US" smtClean="0"/>
              <a:pPr/>
              <a:t>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CB8A4-88AC-4E56-9FEC-3B7F9F3181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of Mixing Zone Studies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Ben Cope</a:t>
            </a:r>
          </a:p>
          <a:p>
            <a:r>
              <a:rPr lang="en-US" dirty="0" smtClean="0"/>
              <a:t>EPA Region 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and Policy Intersection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Science</a:t>
            </a:r>
          </a:p>
          <a:p>
            <a:pPr lvl="1"/>
            <a:r>
              <a:rPr lang="en-US" dirty="0" smtClean="0"/>
              <a:t>e.g., data analysis, mixing theory, equations, model selection and results</a:t>
            </a:r>
          </a:p>
          <a:p>
            <a:r>
              <a:rPr lang="en-US" dirty="0" smtClean="0"/>
              <a:t>Policy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.g., model inputs and associated assumptions, decisions related to narrative guidelines</a:t>
            </a:r>
          </a:p>
          <a:p>
            <a:pPr lvl="1"/>
            <a:r>
              <a:rPr lang="en-US" dirty="0" smtClean="0"/>
              <a:t>And obviously, final delineation of the mixing zone size/dilution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Applicant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Detailed description of discharge</a:t>
            </a:r>
          </a:p>
          <a:p>
            <a:r>
              <a:rPr lang="en-US" dirty="0" smtClean="0"/>
              <a:t>Detailed description of receiving water</a:t>
            </a:r>
          </a:p>
          <a:p>
            <a:r>
              <a:rPr lang="en-US" dirty="0" smtClean="0"/>
              <a:t>MZ restrictions applicable to this discharge</a:t>
            </a:r>
          </a:p>
          <a:p>
            <a:r>
              <a:rPr lang="en-US" dirty="0" smtClean="0"/>
              <a:t>Dilution model applied and why</a:t>
            </a:r>
          </a:p>
          <a:p>
            <a:r>
              <a:rPr lang="en-US" u="sng" dirty="0" smtClean="0"/>
              <a:t>Minimum</a:t>
            </a:r>
            <a:r>
              <a:rPr lang="en-US" dirty="0" smtClean="0"/>
              <a:t> dilution-with-distance table(s)</a:t>
            </a:r>
          </a:p>
          <a:p>
            <a:r>
              <a:rPr lang="en-US" dirty="0" smtClean="0"/>
              <a:t>Model inputs/outputs attached to report</a:t>
            </a:r>
          </a:p>
          <a:p>
            <a:r>
              <a:rPr lang="en-US" dirty="0" smtClean="0"/>
              <a:t>Model files shared with the agency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Conservative assumptions are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 seek minimum dilution scenario</a:t>
            </a:r>
          </a:p>
          <a:p>
            <a:pPr lvl="1"/>
            <a:r>
              <a:rPr lang="en-US" dirty="0" smtClean="0"/>
              <a:t>Minimum flow in rivers</a:t>
            </a:r>
          </a:p>
          <a:p>
            <a:pPr lvl="1"/>
            <a:r>
              <a:rPr lang="en-US" dirty="0" smtClean="0"/>
              <a:t>Range of current speeds and stratification in marine waters (e.g., 10</a:t>
            </a:r>
            <a:r>
              <a:rPr lang="en-US" baseline="30000" dirty="0" smtClean="0"/>
              <a:t>th</a:t>
            </a:r>
            <a:r>
              <a:rPr lang="en-US" dirty="0" smtClean="0"/>
              <a:t> and 90</a:t>
            </a:r>
            <a:r>
              <a:rPr lang="en-US" baseline="30000" dirty="0" smtClean="0"/>
              <a:t>th</a:t>
            </a:r>
            <a:r>
              <a:rPr lang="en-US" dirty="0" smtClean="0"/>
              <a:t> percentiles)</a:t>
            </a:r>
          </a:p>
          <a:p>
            <a:pPr lvl="1"/>
            <a:r>
              <a:rPr lang="en-US" dirty="0" smtClean="0"/>
              <a:t>Range of effluent flow that includes maximum</a:t>
            </a:r>
          </a:p>
          <a:p>
            <a:pPr lvl="1"/>
            <a:r>
              <a:rPr lang="en-US" dirty="0" smtClean="0"/>
              <a:t>High end (e.g., 95</a:t>
            </a:r>
            <a:r>
              <a:rPr lang="en-US" baseline="30000" dirty="0" smtClean="0"/>
              <a:t>th</a:t>
            </a:r>
            <a:r>
              <a:rPr lang="en-US" dirty="0" smtClean="0"/>
              <a:t> percentile) upstream/background concentration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Interesting real-world info, but…</a:t>
            </a:r>
          </a:p>
          <a:p>
            <a:endParaRPr lang="en-US" dirty="0" smtClean="0"/>
          </a:p>
          <a:p>
            <a:r>
              <a:rPr lang="en-US" dirty="0" smtClean="0"/>
              <a:t>Issue 1:  Did study period represent critical conditions…i.e., minimum dilution?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Likely not</a:t>
            </a:r>
          </a:p>
          <a:p>
            <a:pPr lvl="1"/>
            <a:r>
              <a:rPr lang="en-US" dirty="0" smtClean="0"/>
              <a:t>Models allow us to combine conservative </a:t>
            </a:r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They are reasonably well-tested tools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Issue 2: Did dye sampling hit the main plume?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Implementing all the narratives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Use of conservative dilution estimates</a:t>
            </a:r>
          </a:p>
          <a:p>
            <a:pPr lvl="1"/>
            <a:r>
              <a:rPr lang="en-US" dirty="0" smtClean="0"/>
              <a:t>Gives confidence that the actual radius of criteria </a:t>
            </a:r>
            <a:r>
              <a:rPr lang="en-US" dirty="0" err="1" smtClean="0"/>
              <a:t>exceedances</a:t>
            </a:r>
            <a:r>
              <a:rPr lang="en-US" dirty="0" smtClean="0"/>
              <a:t> will be equal or less than the authorized radius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Analysis of “applicant need” for dilution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directions of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743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u="sng" dirty="0" smtClean="0"/>
              <a:t>Direction 1: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sz="2800" dirty="0" smtClean="0"/>
              <a:t>Start with allowable size based on state rules, determine dilution with distance using mass balance or model, and back-calculate the allowable effluent concentration.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5105400"/>
            <a:ext cx="15240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62200" y="5105400"/>
            <a:ext cx="3048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819400" y="4572000"/>
            <a:ext cx="4038600" cy="1295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0" y="37338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</a:p>
          <a:p>
            <a:pPr algn="ctr"/>
            <a:r>
              <a:rPr lang="en-US" dirty="0" smtClean="0"/>
              <a:t>Mixing zone extent defined upfront by </a:t>
            </a:r>
            <a:r>
              <a:rPr lang="en-US" dirty="0" err="1" smtClean="0"/>
              <a:t>regs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0" y="5867400"/>
            <a:ext cx="304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</a:p>
          <a:p>
            <a:pPr algn="ctr"/>
            <a:r>
              <a:rPr lang="en-US" dirty="0" smtClean="0"/>
              <a:t>Volumetric dilution at edge of mixing zone</a:t>
            </a:r>
            <a:endParaRPr lang="en-US" dirty="0"/>
          </a:p>
        </p:txBody>
      </p:sp>
      <p:sp>
        <p:nvSpPr>
          <p:cNvPr id="9" name="Arc 8"/>
          <p:cNvSpPr/>
          <p:nvPr/>
        </p:nvSpPr>
        <p:spPr>
          <a:xfrm>
            <a:off x="6248400" y="5334000"/>
            <a:ext cx="1219200" cy="838200"/>
          </a:xfrm>
          <a:prstGeom prst="arc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2743200" y="5219700"/>
            <a:ext cx="4114800" cy="11430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 rot="16200000">
            <a:off x="5791200" y="3810000"/>
            <a:ext cx="1219200" cy="1524000"/>
          </a:xfrm>
          <a:prstGeom prst="arc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85800" y="5562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</a:p>
          <a:p>
            <a:pPr algn="ctr"/>
            <a:r>
              <a:rPr lang="en-US" dirty="0" smtClean="0"/>
              <a:t>Dilution, background conc., and WQ criterion used to back-calculate limit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…The other direction…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743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u="sng" dirty="0" smtClean="0"/>
              <a:t>Direction 2</a:t>
            </a:r>
          </a:p>
          <a:p>
            <a:pPr>
              <a:buNone/>
            </a:pPr>
            <a:r>
              <a:rPr lang="en-US" dirty="0" smtClean="0"/>
              <a:t>    Start with the expected effluent concentration, determine dilution with distance using mass balance or model, and estimate the distance to point where the waste field is diluted to the standard.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5105400"/>
            <a:ext cx="1524000" cy="22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62200" y="5105400"/>
            <a:ext cx="3048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0" y="3733800"/>
            <a:ext cx="251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</a:t>
            </a:r>
          </a:p>
          <a:p>
            <a:pPr algn="ctr"/>
            <a:r>
              <a:rPr lang="en-US" dirty="0" smtClean="0"/>
              <a:t>Mixing zone extent defined by expected effluent and dilution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05400" y="5562600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</a:t>
            </a:r>
          </a:p>
          <a:p>
            <a:pPr algn="ctr"/>
            <a:r>
              <a:rPr lang="en-US" dirty="0" smtClean="0"/>
              <a:t>Accounting for background, determine distance from outfall where WQC are met</a:t>
            </a:r>
            <a:endParaRPr lang="en-US" dirty="0"/>
          </a:p>
        </p:txBody>
      </p:sp>
      <p:sp>
        <p:nvSpPr>
          <p:cNvPr id="9" name="Arc 8"/>
          <p:cNvSpPr/>
          <p:nvPr/>
        </p:nvSpPr>
        <p:spPr>
          <a:xfrm>
            <a:off x="4419600" y="5257800"/>
            <a:ext cx="1981200" cy="838200"/>
          </a:xfrm>
          <a:prstGeom prst="arc">
            <a:avLst>
              <a:gd name="adj1" fmla="val 16200000"/>
              <a:gd name="adj2" fmla="val 0"/>
            </a:avLst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743201" y="4953000"/>
            <a:ext cx="2590799" cy="266700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prstDash val="sys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 rot="17133412">
            <a:off x="5351088" y="3940213"/>
            <a:ext cx="1219200" cy="1752600"/>
          </a:xfrm>
          <a:prstGeom prst="arc">
            <a:avLst/>
          </a:prstGeom>
          <a:ln w="158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85800" y="55626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</a:p>
          <a:p>
            <a:pPr algn="ctr"/>
            <a:r>
              <a:rPr lang="en-US" dirty="0" smtClean="0"/>
              <a:t>Expected discharge concentration identified</a:t>
            </a:r>
          </a:p>
          <a:p>
            <a:pPr algn="ctr"/>
            <a:r>
              <a:rPr lang="en-US" dirty="0" smtClean="0"/>
              <a:t>upfront</a:t>
            </a:r>
            <a:endParaRPr lang="en-US" dirty="0"/>
          </a:p>
        </p:txBody>
      </p:sp>
      <p:sp>
        <p:nvSpPr>
          <p:cNvPr id="16" name="Freeform 15"/>
          <p:cNvSpPr/>
          <p:nvPr/>
        </p:nvSpPr>
        <p:spPr>
          <a:xfrm rot="219214">
            <a:off x="3147461" y="4494998"/>
            <a:ext cx="482867" cy="1578543"/>
          </a:xfrm>
          <a:custGeom>
            <a:avLst/>
            <a:gdLst>
              <a:gd name="connsiteX0" fmla="*/ 0 w 482867"/>
              <a:gd name="connsiteY0" fmla="*/ 0 h 1578543"/>
              <a:gd name="connsiteX1" fmla="*/ 336884 w 482867"/>
              <a:gd name="connsiteY1" fmla="*/ 250257 h 1578543"/>
              <a:gd name="connsiteX2" fmla="*/ 471638 w 482867"/>
              <a:gd name="connsiteY2" fmla="*/ 741145 h 1578543"/>
              <a:gd name="connsiteX3" fmla="*/ 404261 w 482867"/>
              <a:gd name="connsiteY3" fmla="*/ 1251284 h 1578543"/>
              <a:gd name="connsiteX4" fmla="*/ 202131 w 482867"/>
              <a:gd name="connsiteY4" fmla="*/ 1578543 h 1578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2867" h="1578543">
                <a:moveTo>
                  <a:pt x="0" y="0"/>
                </a:moveTo>
                <a:cubicBezTo>
                  <a:pt x="129139" y="63366"/>
                  <a:pt x="258278" y="126733"/>
                  <a:pt x="336884" y="250257"/>
                </a:cubicBezTo>
                <a:cubicBezTo>
                  <a:pt x="415490" y="373781"/>
                  <a:pt x="460409" y="574307"/>
                  <a:pt x="471638" y="741145"/>
                </a:cubicBezTo>
                <a:cubicBezTo>
                  <a:pt x="482867" y="907983"/>
                  <a:pt x="449179" y="1111718"/>
                  <a:pt x="404261" y="1251284"/>
                </a:cubicBezTo>
                <a:cubicBezTo>
                  <a:pt x="359343" y="1390850"/>
                  <a:pt x="237424" y="1520791"/>
                  <a:pt x="202131" y="157854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 rot="219214">
            <a:off x="3658328" y="4509581"/>
            <a:ext cx="482867" cy="1578543"/>
          </a:xfrm>
          <a:custGeom>
            <a:avLst/>
            <a:gdLst>
              <a:gd name="connsiteX0" fmla="*/ 0 w 482867"/>
              <a:gd name="connsiteY0" fmla="*/ 0 h 1578543"/>
              <a:gd name="connsiteX1" fmla="*/ 336884 w 482867"/>
              <a:gd name="connsiteY1" fmla="*/ 250257 h 1578543"/>
              <a:gd name="connsiteX2" fmla="*/ 471638 w 482867"/>
              <a:gd name="connsiteY2" fmla="*/ 741145 h 1578543"/>
              <a:gd name="connsiteX3" fmla="*/ 404261 w 482867"/>
              <a:gd name="connsiteY3" fmla="*/ 1251284 h 1578543"/>
              <a:gd name="connsiteX4" fmla="*/ 202131 w 482867"/>
              <a:gd name="connsiteY4" fmla="*/ 1578543 h 1578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2867" h="1578543">
                <a:moveTo>
                  <a:pt x="0" y="0"/>
                </a:moveTo>
                <a:cubicBezTo>
                  <a:pt x="129139" y="63366"/>
                  <a:pt x="258278" y="126733"/>
                  <a:pt x="336884" y="250257"/>
                </a:cubicBezTo>
                <a:cubicBezTo>
                  <a:pt x="415490" y="373781"/>
                  <a:pt x="460409" y="574307"/>
                  <a:pt x="471638" y="741145"/>
                </a:cubicBezTo>
                <a:cubicBezTo>
                  <a:pt x="482867" y="907983"/>
                  <a:pt x="449179" y="1111718"/>
                  <a:pt x="404261" y="1251284"/>
                </a:cubicBezTo>
                <a:cubicBezTo>
                  <a:pt x="359343" y="1390850"/>
                  <a:pt x="237424" y="1520791"/>
                  <a:pt x="202131" y="157854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rot="219214">
            <a:off x="4267928" y="4509581"/>
            <a:ext cx="482867" cy="1578543"/>
          </a:xfrm>
          <a:custGeom>
            <a:avLst/>
            <a:gdLst>
              <a:gd name="connsiteX0" fmla="*/ 0 w 482867"/>
              <a:gd name="connsiteY0" fmla="*/ 0 h 1578543"/>
              <a:gd name="connsiteX1" fmla="*/ 336884 w 482867"/>
              <a:gd name="connsiteY1" fmla="*/ 250257 h 1578543"/>
              <a:gd name="connsiteX2" fmla="*/ 471638 w 482867"/>
              <a:gd name="connsiteY2" fmla="*/ 741145 h 1578543"/>
              <a:gd name="connsiteX3" fmla="*/ 404261 w 482867"/>
              <a:gd name="connsiteY3" fmla="*/ 1251284 h 1578543"/>
              <a:gd name="connsiteX4" fmla="*/ 202131 w 482867"/>
              <a:gd name="connsiteY4" fmla="*/ 1578543 h 1578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2867" h="1578543">
                <a:moveTo>
                  <a:pt x="0" y="0"/>
                </a:moveTo>
                <a:cubicBezTo>
                  <a:pt x="129139" y="63366"/>
                  <a:pt x="258278" y="126733"/>
                  <a:pt x="336884" y="250257"/>
                </a:cubicBezTo>
                <a:cubicBezTo>
                  <a:pt x="415490" y="373781"/>
                  <a:pt x="460409" y="574307"/>
                  <a:pt x="471638" y="741145"/>
                </a:cubicBezTo>
                <a:cubicBezTo>
                  <a:pt x="482867" y="907983"/>
                  <a:pt x="449179" y="1111718"/>
                  <a:pt x="404261" y="1251284"/>
                </a:cubicBezTo>
                <a:cubicBezTo>
                  <a:pt x="359343" y="1390850"/>
                  <a:pt x="237424" y="1520791"/>
                  <a:pt x="202131" y="157854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 rot="219214">
            <a:off x="4877528" y="4503676"/>
            <a:ext cx="482867" cy="1578543"/>
          </a:xfrm>
          <a:custGeom>
            <a:avLst/>
            <a:gdLst>
              <a:gd name="connsiteX0" fmla="*/ 0 w 482867"/>
              <a:gd name="connsiteY0" fmla="*/ 0 h 1578543"/>
              <a:gd name="connsiteX1" fmla="*/ 336884 w 482867"/>
              <a:gd name="connsiteY1" fmla="*/ 250257 h 1578543"/>
              <a:gd name="connsiteX2" fmla="*/ 471638 w 482867"/>
              <a:gd name="connsiteY2" fmla="*/ 741145 h 1578543"/>
              <a:gd name="connsiteX3" fmla="*/ 404261 w 482867"/>
              <a:gd name="connsiteY3" fmla="*/ 1251284 h 1578543"/>
              <a:gd name="connsiteX4" fmla="*/ 202131 w 482867"/>
              <a:gd name="connsiteY4" fmla="*/ 1578543 h 1578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2867" h="1578543">
                <a:moveTo>
                  <a:pt x="0" y="0"/>
                </a:moveTo>
                <a:cubicBezTo>
                  <a:pt x="129139" y="63366"/>
                  <a:pt x="258278" y="126733"/>
                  <a:pt x="336884" y="250257"/>
                </a:cubicBezTo>
                <a:cubicBezTo>
                  <a:pt x="415490" y="373781"/>
                  <a:pt x="460409" y="574307"/>
                  <a:pt x="471638" y="741145"/>
                </a:cubicBezTo>
                <a:cubicBezTo>
                  <a:pt x="482867" y="907983"/>
                  <a:pt x="449179" y="1111718"/>
                  <a:pt x="404261" y="1251284"/>
                </a:cubicBezTo>
                <a:cubicBezTo>
                  <a:pt x="359343" y="1390850"/>
                  <a:pt x="237424" y="1520791"/>
                  <a:pt x="202131" y="1578543"/>
                </a:cubicBezTo>
              </a:path>
            </a:pathLst>
          </a:cu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380</Words>
  <Application>Microsoft Office PowerPoint</Application>
  <PresentationFormat>On-screen Show (4:3)</PresentationFormat>
  <Paragraphs>64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Review of Mixing Zone Studies</vt:lpstr>
      <vt:lpstr>Science and Policy Intersection</vt:lpstr>
      <vt:lpstr>Applicant Documentation</vt:lpstr>
      <vt:lpstr>Conservative assumptions are key</vt:lpstr>
      <vt:lpstr>Dye Studies</vt:lpstr>
      <vt:lpstr>Agency responsibilities</vt:lpstr>
      <vt:lpstr>Two directions of analysis</vt:lpstr>
      <vt:lpstr>…The other direction…</vt:lpstr>
    </vt:vector>
  </TitlesOfParts>
  <Company>US-EPA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of Mixing Zone Studies</dc:title>
  <dc:creator>Ben Cope</dc:creator>
  <cp:lastModifiedBy>Ben Cope</cp:lastModifiedBy>
  <cp:revision>36</cp:revision>
  <dcterms:created xsi:type="dcterms:W3CDTF">2013-01-16T18:18:27Z</dcterms:created>
  <dcterms:modified xsi:type="dcterms:W3CDTF">2013-01-18T01:33:31Z</dcterms:modified>
</cp:coreProperties>
</file>