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2" r:id="rId4"/>
  </p:sldMasterIdLst>
  <p:notesMasterIdLst>
    <p:notesMasterId r:id="rId40"/>
  </p:notesMasterIdLst>
  <p:handoutMasterIdLst>
    <p:handoutMasterId r:id="rId41"/>
  </p:handoutMasterIdLst>
  <p:sldIdLst>
    <p:sldId id="562" r:id="rId5"/>
    <p:sldId id="337" r:id="rId6"/>
    <p:sldId id="563" r:id="rId7"/>
    <p:sldId id="564" r:id="rId8"/>
    <p:sldId id="571" r:id="rId9"/>
    <p:sldId id="390" r:id="rId10"/>
    <p:sldId id="391" r:id="rId11"/>
    <p:sldId id="502" r:id="rId12"/>
    <p:sldId id="547" r:id="rId13"/>
    <p:sldId id="389" r:id="rId14"/>
    <p:sldId id="392" r:id="rId15"/>
    <p:sldId id="548" r:id="rId16"/>
    <p:sldId id="395" r:id="rId17"/>
    <p:sldId id="340" r:id="rId18"/>
    <p:sldId id="549" r:id="rId19"/>
    <p:sldId id="550" r:id="rId20"/>
    <p:sldId id="551" r:id="rId21"/>
    <p:sldId id="552" r:id="rId22"/>
    <p:sldId id="556" r:id="rId23"/>
    <p:sldId id="553" r:id="rId24"/>
    <p:sldId id="546" r:id="rId25"/>
    <p:sldId id="557" r:id="rId26"/>
    <p:sldId id="558" r:id="rId27"/>
    <p:sldId id="567" r:id="rId28"/>
    <p:sldId id="566" r:id="rId29"/>
    <p:sldId id="554" r:id="rId30"/>
    <p:sldId id="572" r:id="rId31"/>
    <p:sldId id="573" r:id="rId32"/>
    <p:sldId id="574" r:id="rId33"/>
    <p:sldId id="575" r:id="rId34"/>
    <p:sldId id="576" r:id="rId35"/>
    <p:sldId id="577" r:id="rId36"/>
    <p:sldId id="578" r:id="rId37"/>
    <p:sldId id="555" r:id="rId38"/>
    <p:sldId id="565" r:id="rId39"/>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B10B0"/>
    <a:srgbClr val="4DE1EA"/>
    <a:srgbClr val="008080"/>
    <a:srgbClr val="006666"/>
    <a:srgbClr val="006600"/>
    <a:srgbClr val="339933"/>
    <a:srgbClr val="0099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66" autoAdjust="0"/>
    <p:restoredTop sz="78980" autoAdjust="0"/>
  </p:normalViewPr>
  <p:slideViewPr>
    <p:cSldViewPr>
      <p:cViewPr varScale="1">
        <p:scale>
          <a:sx n="51" d="100"/>
          <a:sy n="51" d="100"/>
        </p:scale>
        <p:origin x="1627" y="53"/>
      </p:cViewPr>
      <p:guideLst>
        <p:guide orient="horz" pos="2160"/>
        <p:guide pos="2880"/>
      </p:guideLst>
    </p:cSldViewPr>
  </p:slideViewPr>
  <p:outlineViewPr>
    <p:cViewPr>
      <p:scale>
        <a:sx n="33" d="100"/>
        <a:sy n="33" d="100"/>
      </p:scale>
      <p:origin x="0" y="0"/>
    </p:cViewPr>
  </p:outlineViewPr>
  <p:notesTextViewPr>
    <p:cViewPr>
      <p:scale>
        <a:sx n="150" d="100"/>
        <a:sy n="150" d="100"/>
      </p:scale>
      <p:origin x="0" y="-3389"/>
    </p:cViewPr>
  </p:notesTextViewPr>
  <p:notesViewPr>
    <p:cSldViewPr>
      <p:cViewPr varScale="1">
        <p:scale>
          <a:sx n="49" d="100"/>
          <a:sy n="49" d="100"/>
        </p:scale>
        <p:origin x="2650" y="7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3170583" cy="482027"/>
          </a:xfrm>
          <a:prstGeom prst="rect">
            <a:avLst/>
          </a:prstGeom>
        </p:spPr>
        <p:txBody>
          <a:bodyPr vert="horz" lIns="94840" tIns="47421" rIns="94840" bIns="47421" rtlCol="0"/>
          <a:lstStyle>
            <a:lvl1pPr algn="l">
              <a:defRPr sz="1200"/>
            </a:lvl1pPr>
          </a:lstStyle>
          <a:p>
            <a:endParaRPr lang="en-US"/>
          </a:p>
        </p:txBody>
      </p:sp>
      <p:sp>
        <p:nvSpPr>
          <p:cNvPr id="3" name="Date Placeholder 2"/>
          <p:cNvSpPr>
            <a:spLocks noGrp="1"/>
          </p:cNvSpPr>
          <p:nvPr>
            <p:ph type="dt" sz="quarter" idx="1"/>
          </p:nvPr>
        </p:nvSpPr>
        <p:spPr>
          <a:xfrm>
            <a:off x="4142963" y="2"/>
            <a:ext cx="3170583" cy="482027"/>
          </a:xfrm>
          <a:prstGeom prst="rect">
            <a:avLst/>
          </a:prstGeom>
        </p:spPr>
        <p:txBody>
          <a:bodyPr vert="horz" lIns="94840" tIns="47421" rIns="94840" bIns="47421" rtlCol="0"/>
          <a:lstStyle>
            <a:lvl1pPr algn="r">
              <a:defRPr sz="1200"/>
            </a:lvl1pPr>
          </a:lstStyle>
          <a:p>
            <a:fld id="{4B19510F-295A-4C40-B2AF-F5C579220BCF}" type="datetimeFigureOut">
              <a:rPr lang="en-US" smtClean="0"/>
              <a:t>10/26/2015</a:t>
            </a:fld>
            <a:endParaRPr lang="en-US"/>
          </a:p>
        </p:txBody>
      </p:sp>
      <p:sp>
        <p:nvSpPr>
          <p:cNvPr id="4" name="Footer Placeholder 3"/>
          <p:cNvSpPr>
            <a:spLocks noGrp="1"/>
          </p:cNvSpPr>
          <p:nvPr>
            <p:ph type="ftr" sz="quarter" idx="2"/>
          </p:nvPr>
        </p:nvSpPr>
        <p:spPr>
          <a:xfrm>
            <a:off x="1" y="9119174"/>
            <a:ext cx="3170583" cy="482027"/>
          </a:xfrm>
          <a:prstGeom prst="rect">
            <a:avLst/>
          </a:prstGeom>
        </p:spPr>
        <p:txBody>
          <a:bodyPr vert="horz" lIns="94840" tIns="47421" rIns="94840" bIns="47421" rtlCol="0" anchor="b"/>
          <a:lstStyle>
            <a:lvl1pPr algn="l">
              <a:defRPr sz="1200"/>
            </a:lvl1pPr>
          </a:lstStyle>
          <a:p>
            <a:r>
              <a:rPr lang="en-US" smtClean="0"/>
              <a:t>10/29/15: RCRA Expert Webinar Series -     How Does a Rookie Survive State Authorization?</a:t>
            </a:r>
            <a:endParaRPr lang="en-US"/>
          </a:p>
        </p:txBody>
      </p:sp>
      <p:sp>
        <p:nvSpPr>
          <p:cNvPr id="5" name="Slide Number Placeholder 4"/>
          <p:cNvSpPr>
            <a:spLocks noGrp="1"/>
          </p:cNvSpPr>
          <p:nvPr>
            <p:ph type="sldNum" sz="quarter" idx="3"/>
          </p:nvPr>
        </p:nvSpPr>
        <p:spPr>
          <a:xfrm>
            <a:off x="4142963" y="9119174"/>
            <a:ext cx="3170583" cy="482027"/>
          </a:xfrm>
          <a:prstGeom prst="rect">
            <a:avLst/>
          </a:prstGeom>
        </p:spPr>
        <p:txBody>
          <a:bodyPr vert="horz" lIns="94840" tIns="47421" rIns="94840" bIns="47421" rtlCol="0" anchor="b"/>
          <a:lstStyle>
            <a:lvl1pPr algn="r">
              <a:defRPr sz="1200"/>
            </a:lvl1pPr>
          </a:lstStyle>
          <a:p>
            <a:fld id="{6107E1DE-44FF-4976-9E13-B8650AE69422}" type="slidenum">
              <a:rPr lang="en-US" smtClean="0"/>
              <a:t>‹#›</a:t>
            </a:fld>
            <a:endParaRPr lang="en-US"/>
          </a:p>
        </p:txBody>
      </p:sp>
    </p:spTree>
    <p:extLst>
      <p:ext uri="{BB962C8B-B14F-4D97-AF65-F5344CB8AC3E}">
        <p14:creationId xmlns:p14="http://schemas.microsoft.com/office/powerpoint/2010/main" val="1997441548"/>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169920" cy="480060"/>
          </a:xfrm>
          <a:prstGeom prst="rect">
            <a:avLst/>
          </a:prstGeom>
        </p:spPr>
        <p:txBody>
          <a:bodyPr vert="horz" lIns="96638" tIns="48318" rIns="96638" bIns="48318" rtlCol="0"/>
          <a:lstStyle>
            <a:lvl1pPr algn="l">
              <a:defRPr sz="1200"/>
            </a:lvl1pPr>
          </a:lstStyle>
          <a:p>
            <a:endParaRPr lang="en-US" dirty="0"/>
          </a:p>
        </p:txBody>
      </p:sp>
      <p:sp>
        <p:nvSpPr>
          <p:cNvPr id="3" name="Date Placeholder 2"/>
          <p:cNvSpPr>
            <a:spLocks noGrp="1"/>
          </p:cNvSpPr>
          <p:nvPr>
            <p:ph type="dt" idx="1"/>
          </p:nvPr>
        </p:nvSpPr>
        <p:spPr>
          <a:xfrm>
            <a:off x="4143590" y="0"/>
            <a:ext cx="3169920" cy="480060"/>
          </a:xfrm>
          <a:prstGeom prst="rect">
            <a:avLst/>
          </a:prstGeom>
        </p:spPr>
        <p:txBody>
          <a:bodyPr vert="horz" lIns="96638" tIns="48318" rIns="96638" bIns="48318" rtlCol="0"/>
          <a:lstStyle>
            <a:lvl1pPr algn="r">
              <a:defRPr sz="1200"/>
            </a:lvl1pPr>
          </a:lstStyle>
          <a:p>
            <a:fld id="{74A90B2E-34C5-4001-8DD0-DD59B4864EC2}" type="datetimeFigureOut">
              <a:rPr lang="en-US" smtClean="0"/>
              <a:pPr/>
              <a:t>10/26/2015</a:t>
            </a:fld>
            <a:endParaRPr lang="en-US" dirty="0"/>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6638" tIns="48318" rIns="96638" bIns="48318" rtlCol="0" anchor="ctr"/>
          <a:lstStyle/>
          <a:p>
            <a:endParaRPr lang="en-US" dirty="0"/>
          </a:p>
        </p:txBody>
      </p:sp>
      <p:sp>
        <p:nvSpPr>
          <p:cNvPr id="5" name="Notes Placeholder 4"/>
          <p:cNvSpPr>
            <a:spLocks noGrp="1"/>
          </p:cNvSpPr>
          <p:nvPr>
            <p:ph type="body" sz="quarter" idx="3"/>
          </p:nvPr>
        </p:nvSpPr>
        <p:spPr>
          <a:xfrm>
            <a:off x="731521" y="4560571"/>
            <a:ext cx="5852160" cy="4320540"/>
          </a:xfrm>
          <a:prstGeom prst="rect">
            <a:avLst/>
          </a:prstGeom>
        </p:spPr>
        <p:txBody>
          <a:bodyPr vert="horz" lIns="96638" tIns="48318" rIns="96638" bIns="4831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2" y="9119475"/>
            <a:ext cx="3169920" cy="480060"/>
          </a:xfrm>
          <a:prstGeom prst="rect">
            <a:avLst/>
          </a:prstGeom>
        </p:spPr>
        <p:txBody>
          <a:bodyPr vert="horz" lIns="96638" tIns="48318" rIns="96638" bIns="48318" rtlCol="0" anchor="b"/>
          <a:lstStyle>
            <a:lvl1pPr algn="l">
              <a:defRPr sz="1200"/>
            </a:lvl1pPr>
          </a:lstStyle>
          <a:p>
            <a:r>
              <a:rPr lang="en-US" smtClean="0"/>
              <a:t>10/29/15: RCRA Expert Webinar Series -     How Does a Rookie Survive State Authorization?</a:t>
            </a:r>
            <a:endParaRPr lang="en-US" dirty="0"/>
          </a:p>
        </p:txBody>
      </p:sp>
      <p:sp>
        <p:nvSpPr>
          <p:cNvPr id="7" name="Slide Number Placeholder 6"/>
          <p:cNvSpPr>
            <a:spLocks noGrp="1"/>
          </p:cNvSpPr>
          <p:nvPr>
            <p:ph type="sldNum" sz="quarter" idx="5"/>
          </p:nvPr>
        </p:nvSpPr>
        <p:spPr>
          <a:xfrm>
            <a:off x="4143590" y="9119475"/>
            <a:ext cx="3169920" cy="480060"/>
          </a:xfrm>
          <a:prstGeom prst="rect">
            <a:avLst/>
          </a:prstGeom>
        </p:spPr>
        <p:txBody>
          <a:bodyPr vert="horz" lIns="96638" tIns="48318" rIns="96638" bIns="48318" rtlCol="0" anchor="b"/>
          <a:lstStyle>
            <a:lvl1pPr algn="r">
              <a:defRPr sz="1200"/>
            </a:lvl1pPr>
          </a:lstStyle>
          <a:p>
            <a:fld id="{4D2EE607-FC2B-4A90-B5A7-A1B877402938}" type="slidenum">
              <a:rPr lang="en-US" smtClean="0"/>
              <a:pPr/>
              <a:t>‹#›</a:t>
            </a:fld>
            <a:endParaRPr lang="en-US" dirty="0"/>
          </a:p>
        </p:txBody>
      </p:sp>
    </p:spTree>
    <p:extLst>
      <p:ext uri="{BB962C8B-B14F-4D97-AF65-F5344CB8AC3E}">
        <p14:creationId xmlns:p14="http://schemas.microsoft.com/office/powerpoint/2010/main" val="397442705"/>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intranet.epa.gov/adplibrary/adp-milestones/fedreg.htm#submit"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www.epa.gov/wastes/laws-regs/state/index.htm"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2.epa.gov/laws-regulations/summary-resource-conservation-and-recovery-act" TargetMode="External"/><Relationship Id="rId2" Type="http://schemas.openxmlformats.org/officeDocument/2006/relationships/slide" Target="../slides/slide9.xml"/><Relationship Id="rId1" Type="http://schemas.openxmlformats.org/officeDocument/2006/relationships/notesMaster" Target="../notesMasters/notesMaster1.xml"/><Relationship Id="rId6" Type="http://schemas.openxmlformats.org/officeDocument/2006/relationships/hyperlink" Target="http://www.epa.gov/epawaste/laws-regs" TargetMode="External"/><Relationship Id="rId5" Type="http://schemas.openxmlformats.org/officeDocument/2006/relationships/hyperlink" Target="http://www.gpo.gov/fdsys/browse/collectionCfr.action?collectionCode=CFR" TargetMode="External"/><Relationship Id="rId4" Type="http://schemas.openxmlformats.org/officeDocument/2006/relationships/hyperlink" Target="http://www2.epa.gov/hwgenerators/resource-conservation-and-recovery-act-rcra-orientation-manual"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smtClean="0"/>
              <a:t>10/29/15: RCRA Expert Webinar Series -     How Does a Rookie Survive State Authorization?</a:t>
            </a:r>
            <a:endParaRPr lang="en-US" dirty="0"/>
          </a:p>
        </p:txBody>
      </p:sp>
      <p:sp>
        <p:nvSpPr>
          <p:cNvPr id="6" name="Slide Number Placeholder 5"/>
          <p:cNvSpPr>
            <a:spLocks noGrp="1"/>
          </p:cNvSpPr>
          <p:nvPr>
            <p:ph type="sldNum" sz="quarter" idx="12"/>
          </p:nvPr>
        </p:nvSpPr>
        <p:spPr/>
        <p:txBody>
          <a:bodyPr/>
          <a:lstStyle/>
          <a:p>
            <a:fld id="{4D2EE607-FC2B-4A90-B5A7-A1B877402938}" type="slidenum">
              <a:rPr lang="en-US" smtClean="0"/>
              <a:pPr/>
              <a:t>1</a:t>
            </a:fld>
            <a:endParaRPr lang="en-US" dirty="0"/>
          </a:p>
        </p:txBody>
      </p:sp>
    </p:spTree>
    <p:extLst>
      <p:ext uri="{BB962C8B-B14F-4D97-AF65-F5344CB8AC3E}">
        <p14:creationId xmlns:p14="http://schemas.microsoft.com/office/powerpoint/2010/main" val="16987764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pPr>
              <a:lnSpc>
                <a:spcPct val="107000"/>
              </a:lnSpc>
            </a:pPr>
            <a:r>
              <a:rPr lang="en-US" dirty="0">
                <a:latin typeface="Calibri" panose="020F0502020204030204" pitchFamily="34" charset="0"/>
                <a:ea typeface="Calibri" panose="020F0502020204030204" pitchFamily="34" charset="0"/>
                <a:cs typeface="Times New Roman" panose="02020603050405020304" pitchFamily="18" charset="0"/>
              </a:rPr>
              <a:t>Notes:</a:t>
            </a:r>
          </a:p>
          <a:p>
            <a:pPr marL="770582" lvl="1" indent="-296378">
              <a:lnSpc>
                <a:spcPct val="107000"/>
              </a:lnSpc>
              <a:buFont typeface="+mj-lt"/>
              <a:buAutoNum type="alphaLcPeriod"/>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770582" lvl="1" indent="-296378">
              <a:lnSpc>
                <a:spcPct val="107000"/>
              </a:lnSpc>
              <a:buFont typeface="+mj-lt"/>
              <a:buAutoNum type="alphaLcPeriod"/>
            </a:pPr>
            <a:r>
              <a:rPr lang="en-US" dirty="0">
                <a:latin typeface="Calibri" panose="020F0502020204030204" pitchFamily="34" charset="0"/>
                <a:ea typeface="Calibri" panose="020F0502020204030204" pitchFamily="34" charset="0"/>
                <a:cs typeface="Times New Roman" panose="02020603050405020304" pitchFamily="18" charset="0"/>
              </a:rPr>
              <a:t>Base Program:  The foundation of the State Authorization begins with the Base Program which relied on the 1976 RCRA statutes and the Federal regulations that were in effect as of July 1982.  Once a State received Based authorization, it became an “authorized state” and its program that had been authorized is implemented </a:t>
            </a:r>
            <a:r>
              <a:rPr lang="en-US" dirty="0" smtClean="0">
                <a:latin typeface="Calibri" panose="020F0502020204030204" pitchFamily="34" charset="0"/>
                <a:ea typeface="Calibri" panose="020F0502020204030204" pitchFamily="34" charset="0"/>
                <a:cs typeface="Times New Roman" panose="02020603050405020304" pitchFamily="18" charset="0"/>
              </a:rPr>
              <a:t>by </a:t>
            </a:r>
            <a:r>
              <a:rPr lang="en-US" dirty="0">
                <a:latin typeface="Calibri" panose="020F0502020204030204" pitchFamily="34" charset="0"/>
                <a:ea typeface="Calibri" panose="020F0502020204030204" pitchFamily="34" charset="0"/>
                <a:cs typeface="Times New Roman" panose="02020603050405020304" pitchFamily="18" charset="0"/>
              </a:rPr>
              <a:t>the State in lieu of EPA.  </a:t>
            </a:r>
            <a:r>
              <a:rPr lang="en-US" dirty="0" smtClean="0">
                <a:latin typeface="Calibri" panose="020F0502020204030204" pitchFamily="34" charset="0"/>
                <a:ea typeface="Calibri" panose="020F0502020204030204" pitchFamily="34" charset="0"/>
                <a:cs typeface="Times New Roman" panose="02020603050405020304" pitchFamily="18" charset="0"/>
              </a:rPr>
              <a:t>All States, except for Iowa and Alaska, are authorized for the Base Program.</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770582" lvl="1" indent="-296378">
              <a:lnSpc>
                <a:spcPct val="107000"/>
              </a:lnSpc>
              <a:buFont typeface="+mj-lt"/>
              <a:buAutoNum type="alphaLcPeriod"/>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770582" lvl="1" indent="-296378">
              <a:lnSpc>
                <a:spcPct val="107000"/>
              </a:lnSpc>
              <a:buFont typeface="+mj-lt"/>
              <a:buAutoNum type="alphaLcPeriod"/>
            </a:pPr>
            <a:r>
              <a:rPr lang="en-US" dirty="0">
                <a:latin typeface="Calibri" panose="020F0502020204030204" pitchFamily="34" charset="0"/>
                <a:ea typeface="Calibri" panose="020F0502020204030204" pitchFamily="34" charset="0"/>
                <a:cs typeface="Times New Roman" panose="02020603050405020304" pitchFamily="18" charset="0"/>
              </a:rPr>
              <a:t>HSWA Amendments:  After the Base </a:t>
            </a:r>
            <a:r>
              <a:rPr lang="en-US" dirty="0" smtClean="0">
                <a:latin typeface="Calibri" panose="020F0502020204030204" pitchFamily="34" charset="0"/>
                <a:ea typeface="Calibri" panose="020F0502020204030204" pitchFamily="34" charset="0"/>
                <a:cs typeface="Times New Roman" panose="02020603050405020304" pitchFamily="18" charset="0"/>
              </a:rPr>
              <a:t>Program, </a:t>
            </a:r>
            <a:r>
              <a:rPr lang="en-US" dirty="0">
                <a:latin typeface="Calibri" panose="020F0502020204030204" pitchFamily="34" charset="0"/>
                <a:ea typeface="Calibri" panose="020F0502020204030204" pitchFamily="34" charset="0"/>
                <a:cs typeface="Times New Roman" panose="02020603050405020304" pitchFamily="18" charset="0"/>
              </a:rPr>
              <a:t>something really happened</a:t>
            </a:r>
            <a:r>
              <a:rPr lang="en-US" dirty="0" smtClean="0">
                <a:latin typeface="Calibri" panose="020F0502020204030204" pitchFamily="34" charset="0"/>
                <a:ea typeface="Calibri" panose="020F0502020204030204" pitchFamily="34" charset="0"/>
                <a:cs typeface="Times New Roman" panose="02020603050405020304" pitchFamily="18" charset="0"/>
              </a:rPr>
              <a:t>.</a:t>
            </a:r>
            <a:r>
              <a:rPr lang="en-US" baseline="0" dirty="0" smtClean="0">
                <a:latin typeface="Calibri" panose="020F0502020204030204" pitchFamily="34" charset="0"/>
                <a:ea typeface="Calibri" panose="020F0502020204030204" pitchFamily="34" charset="0"/>
                <a:cs typeface="Times New Roman" panose="02020603050405020304" pitchFamily="18" charset="0"/>
              </a:rPr>
              <a:t> </a:t>
            </a:r>
            <a:r>
              <a:rPr lang="en-US" dirty="0" smtClean="0">
                <a:latin typeface="Calibri" panose="020F0502020204030204" pitchFamily="34" charset="0"/>
                <a:ea typeface="Calibri" panose="020F0502020204030204" pitchFamily="34" charset="0"/>
                <a:cs typeface="Times New Roman" panose="02020603050405020304" pitchFamily="18" charset="0"/>
              </a:rPr>
              <a:t>There </a:t>
            </a:r>
            <a:r>
              <a:rPr lang="en-US" dirty="0">
                <a:latin typeface="Calibri" panose="020F0502020204030204" pitchFamily="34" charset="0"/>
                <a:ea typeface="Calibri" panose="020F0502020204030204" pitchFamily="34" charset="0"/>
                <a:cs typeface="Times New Roman" panose="02020603050405020304" pitchFamily="18" charset="0"/>
              </a:rPr>
              <a:t>was an amendment that was made called the Hazardous and Solid Waste Amendment of 1984 (HSWA). The enactment of HSWA resulted in significant EPA presence in authorized States, with the State and EPA managing different parts of the hazardous waste program within a State.  HSWA established the “hammer provisions” or statutory requirements that go into effect automatically (with the force of the regulations) if EPA failed to issue regulations by certain dates.  Major programs introduced by the HSWA amendments included such programs as corrective action, land disposal restrictions and boilers and industrial furnaces.</a:t>
            </a:r>
          </a:p>
          <a:p>
            <a:pPr marL="770582" lvl="1" indent="-296378">
              <a:lnSpc>
                <a:spcPct val="107000"/>
              </a:lnSpc>
              <a:buFont typeface="+mj-lt"/>
              <a:buAutoNum type="alphaLcPeriod"/>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770582" lvl="1" indent="-296378">
              <a:lnSpc>
                <a:spcPct val="107000"/>
              </a:lnSpc>
              <a:buFont typeface="+mj-lt"/>
              <a:buAutoNum type="alphaLcPeriod"/>
            </a:pPr>
            <a:r>
              <a:rPr lang="en-US" dirty="0">
                <a:latin typeface="Calibri" panose="020F0502020204030204" pitchFamily="34" charset="0"/>
                <a:ea typeface="Calibri" panose="020F0502020204030204" pitchFamily="34" charset="0"/>
                <a:cs typeface="Times New Roman" panose="02020603050405020304" pitchFamily="18" charset="0"/>
              </a:rPr>
              <a:t>Be Familiar with historical Authorization Documents:  EPA developed specific documents for the Base program, including the rationale for State </a:t>
            </a:r>
            <a:r>
              <a:rPr lang="en-US" dirty="0" smtClean="0">
                <a:latin typeface="Calibri" panose="020F0502020204030204" pitchFamily="34" charset="0"/>
                <a:ea typeface="Calibri" panose="020F0502020204030204" pitchFamily="34" charset="0"/>
                <a:cs typeface="Times New Roman" panose="02020603050405020304" pitchFamily="18" charset="0"/>
              </a:rPr>
              <a:t>authorization. This included guidance </a:t>
            </a:r>
            <a:r>
              <a:rPr lang="en-US" dirty="0">
                <a:latin typeface="Calibri" panose="020F0502020204030204" pitchFamily="34" charset="0"/>
                <a:ea typeface="Calibri" panose="020F0502020204030204" pitchFamily="34" charset="0"/>
                <a:cs typeface="Times New Roman" panose="02020603050405020304" pitchFamily="18" charset="0"/>
              </a:rPr>
              <a:t>relative to the requirements for State authorization under 40 CFR Part 271.  You may find in your EPA Regional or State historical records, the State Consolidated </a:t>
            </a:r>
            <a:r>
              <a:rPr lang="en-US" dirty="0" smtClean="0">
                <a:latin typeface="Calibri" panose="020F0502020204030204" pitchFamily="34" charset="0"/>
                <a:ea typeface="Calibri" panose="020F0502020204030204" pitchFamily="34" charset="0"/>
                <a:cs typeface="Times New Roman" panose="02020603050405020304" pitchFamily="18" charset="0"/>
              </a:rPr>
              <a:t>RCRA Authorization </a:t>
            </a:r>
            <a:r>
              <a:rPr lang="en-US" dirty="0">
                <a:latin typeface="Calibri" panose="020F0502020204030204" pitchFamily="34" charset="0"/>
                <a:ea typeface="Calibri" panose="020F0502020204030204" pitchFamily="34" charset="0"/>
                <a:cs typeface="Times New Roman" panose="02020603050405020304" pitchFamily="18" charset="0"/>
              </a:rPr>
              <a:t>Manual (SCRAM).  While some of the guidance in the SCRAM have been superseded by newer guidance, the SCRAM will shed light on some of the State’s historical records you come across.  In addition, there </a:t>
            </a:r>
            <a:r>
              <a:rPr lang="en-US" dirty="0" smtClean="0">
                <a:latin typeface="Calibri" panose="020F0502020204030204" pitchFamily="34" charset="0"/>
                <a:ea typeface="Calibri" panose="020F0502020204030204" pitchFamily="34" charset="0"/>
                <a:cs typeface="Times New Roman" panose="02020603050405020304" pitchFamily="18" charset="0"/>
              </a:rPr>
              <a:t>is still </a:t>
            </a:r>
            <a:r>
              <a:rPr lang="en-US" dirty="0">
                <a:latin typeface="Calibri" panose="020F0502020204030204" pitchFamily="34" charset="0"/>
                <a:ea typeface="Calibri" panose="020F0502020204030204" pitchFamily="34" charset="0"/>
                <a:cs typeface="Times New Roman" panose="02020603050405020304" pitchFamily="18" charset="0"/>
              </a:rPr>
              <a:t>some information that </a:t>
            </a:r>
            <a:r>
              <a:rPr lang="en-US" dirty="0" smtClean="0">
                <a:latin typeface="Calibri" panose="020F0502020204030204" pitchFamily="34" charset="0"/>
                <a:ea typeface="Calibri" panose="020F0502020204030204" pitchFamily="34" charset="0"/>
                <a:cs typeface="Times New Roman" panose="02020603050405020304" pitchFamily="18" charset="0"/>
              </a:rPr>
              <a:t>is </a:t>
            </a:r>
            <a:r>
              <a:rPr lang="en-US" dirty="0">
                <a:latin typeface="Calibri" panose="020F0502020204030204" pitchFamily="34" charset="0"/>
                <a:ea typeface="Calibri" panose="020F0502020204030204" pitchFamily="34" charset="0"/>
                <a:cs typeface="Times New Roman" panose="02020603050405020304" pitchFamily="18" charset="0"/>
              </a:rPr>
              <a:t>relevant, including EPA’s guidance for areas of State authorization which have not changed since the Base program.  The SCRAM will help in your understanding of the </a:t>
            </a:r>
            <a:r>
              <a:rPr lang="en-US" dirty="0" smtClean="0">
                <a:latin typeface="Calibri" panose="020F0502020204030204" pitchFamily="34" charset="0"/>
                <a:ea typeface="Calibri" panose="020F0502020204030204" pitchFamily="34" charset="0"/>
                <a:cs typeface="Times New Roman" panose="02020603050405020304" pitchFamily="18" charset="0"/>
              </a:rPr>
              <a:t>guidance, </a:t>
            </a:r>
            <a:r>
              <a:rPr lang="en-US" dirty="0">
                <a:latin typeface="Calibri" panose="020F0502020204030204" pitchFamily="34" charset="0"/>
                <a:ea typeface="Calibri" panose="020F0502020204030204" pitchFamily="34" charset="0"/>
                <a:cs typeface="Times New Roman" panose="02020603050405020304" pitchFamily="18" charset="0"/>
              </a:rPr>
              <a:t>for EPA </a:t>
            </a:r>
            <a:r>
              <a:rPr lang="en-US" dirty="0" smtClean="0">
                <a:latin typeface="Calibri" panose="020F0502020204030204" pitchFamily="34" charset="0"/>
                <a:ea typeface="Calibri" panose="020F0502020204030204" pitchFamily="34" charset="0"/>
                <a:cs typeface="Times New Roman" panose="02020603050405020304" pitchFamily="18" charset="0"/>
              </a:rPr>
              <a:t>requirements, </a:t>
            </a:r>
            <a:r>
              <a:rPr lang="en-US" dirty="0">
                <a:latin typeface="Calibri" panose="020F0502020204030204" pitchFamily="34" charset="0"/>
                <a:ea typeface="Calibri" panose="020F0502020204030204" pitchFamily="34" charset="0"/>
                <a:cs typeface="Times New Roman" panose="02020603050405020304" pitchFamily="18" charset="0"/>
              </a:rPr>
              <a:t>and those documents submitted by States for Base authorization, including:</a:t>
            </a:r>
          </a:p>
          <a:p>
            <a:pPr marL="1185513" lvl="2" indent="-237103">
              <a:lnSpc>
                <a:spcPct val="107000"/>
              </a:lnSpc>
              <a:buFont typeface="+mj-lt"/>
              <a:buAutoNum type="romanLcPeriod"/>
            </a:pPr>
            <a:r>
              <a:rPr lang="en-US" dirty="0">
                <a:latin typeface="Calibri" panose="020F0502020204030204" pitchFamily="34" charset="0"/>
                <a:ea typeface="Calibri" panose="020F0502020204030204" pitchFamily="34" charset="0"/>
                <a:cs typeface="Times New Roman" panose="02020603050405020304" pitchFamily="18" charset="0"/>
              </a:rPr>
              <a:t>Guidance for the 40 CFR Part 271 requirements;</a:t>
            </a:r>
          </a:p>
          <a:p>
            <a:pPr marL="1185513" lvl="2" indent="-237103">
              <a:lnSpc>
                <a:spcPct val="107000"/>
              </a:lnSpc>
              <a:buFont typeface="+mj-lt"/>
              <a:buAutoNum type="romanLcPeriod"/>
            </a:pPr>
            <a:r>
              <a:rPr lang="en-US" dirty="0">
                <a:latin typeface="Calibri" panose="020F0502020204030204" pitchFamily="34" charset="0"/>
                <a:ea typeface="Calibri" panose="020F0502020204030204" pitchFamily="34" charset="0"/>
                <a:cs typeface="Times New Roman" panose="02020603050405020304" pitchFamily="18" charset="0"/>
              </a:rPr>
              <a:t>State Base Program Legislation and subsequent HSWA Statutory Checklists </a:t>
            </a:r>
          </a:p>
          <a:p>
            <a:pPr marL="1185513" lvl="2" indent="-237103">
              <a:lnSpc>
                <a:spcPct val="107000"/>
              </a:lnSpc>
              <a:buFont typeface="+mj-lt"/>
              <a:buAutoNum type="romanLcPeriod"/>
            </a:pPr>
            <a:r>
              <a:rPr lang="en-US" dirty="0">
                <a:latin typeface="Calibri" panose="020F0502020204030204" pitchFamily="34" charset="0"/>
                <a:ea typeface="Calibri" panose="020F0502020204030204" pitchFamily="34" charset="0"/>
                <a:cs typeface="Times New Roman" panose="02020603050405020304" pitchFamily="18" charset="0"/>
              </a:rPr>
              <a:t>Base Program Checklists</a:t>
            </a:r>
          </a:p>
          <a:p>
            <a:pPr marL="1659717" lvl="3" indent="-237103">
              <a:lnSpc>
                <a:spcPct val="107000"/>
              </a:lnSpc>
              <a:buFont typeface="+mj-lt"/>
              <a:buAutoNum type="arabicParenBoth"/>
            </a:pPr>
            <a:r>
              <a:rPr lang="en-US" dirty="0">
                <a:latin typeface="Calibri" panose="020F0502020204030204" pitchFamily="34" charset="0"/>
                <a:ea typeface="Calibri" panose="020F0502020204030204" pitchFamily="34" charset="0"/>
                <a:cs typeface="Times New Roman" panose="02020603050405020304" pitchFamily="18" charset="0"/>
              </a:rPr>
              <a:t>Checklist IA (Part 261, Subpart A), </a:t>
            </a:r>
          </a:p>
          <a:p>
            <a:pPr marL="1659717" lvl="3" indent="-237103">
              <a:lnSpc>
                <a:spcPct val="107000"/>
              </a:lnSpc>
              <a:buFont typeface="+mj-lt"/>
              <a:buAutoNum type="arabicParenBoth"/>
            </a:pPr>
            <a:r>
              <a:rPr lang="en-US" dirty="0">
                <a:latin typeface="Calibri" panose="020F0502020204030204" pitchFamily="34" charset="0"/>
                <a:ea typeface="Calibri" panose="020F0502020204030204" pitchFamily="34" charset="0"/>
                <a:cs typeface="Times New Roman" panose="02020603050405020304" pitchFamily="18" charset="0"/>
              </a:rPr>
              <a:t>Checklist IB (Part 261, Subpart D)</a:t>
            </a:r>
          </a:p>
          <a:p>
            <a:pPr marL="1659717" lvl="3" indent="-237103">
              <a:lnSpc>
                <a:spcPct val="107000"/>
              </a:lnSpc>
              <a:buFont typeface="+mj-lt"/>
              <a:buAutoNum type="arabicParenBoth"/>
            </a:pPr>
            <a:r>
              <a:rPr lang="en-US" dirty="0">
                <a:latin typeface="Calibri" panose="020F0502020204030204" pitchFamily="34" charset="0"/>
                <a:ea typeface="Calibri" panose="020F0502020204030204" pitchFamily="34" charset="0"/>
                <a:cs typeface="Times New Roman" panose="02020603050405020304" pitchFamily="18" charset="0"/>
              </a:rPr>
              <a:t>Checklist IC (Part 261, Subpart C)</a:t>
            </a:r>
          </a:p>
          <a:p>
            <a:pPr marL="1659717" lvl="3" indent="-237103">
              <a:lnSpc>
                <a:spcPct val="107000"/>
              </a:lnSpc>
              <a:buFont typeface="+mj-lt"/>
              <a:buAutoNum type="arabicParenBoth"/>
            </a:pPr>
            <a:r>
              <a:rPr lang="en-US" dirty="0">
                <a:latin typeface="Calibri" panose="020F0502020204030204" pitchFamily="34" charset="0"/>
                <a:ea typeface="Calibri" panose="020F0502020204030204" pitchFamily="34" charset="0"/>
                <a:cs typeface="Times New Roman" panose="02020603050405020304" pitchFamily="18" charset="0"/>
              </a:rPr>
              <a:t>Checklist II (Part 262)</a:t>
            </a:r>
          </a:p>
          <a:p>
            <a:pPr marL="1659717" lvl="3" indent="-237103">
              <a:lnSpc>
                <a:spcPct val="107000"/>
              </a:lnSpc>
              <a:buFont typeface="+mj-lt"/>
              <a:buAutoNum type="arabicParenBoth"/>
            </a:pPr>
            <a:r>
              <a:rPr lang="en-US" dirty="0">
                <a:latin typeface="Calibri" panose="020F0502020204030204" pitchFamily="34" charset="0"/>
                <a:ea typeface="Calibri" panose="020F0502020204030204" pitchFamily="34" charset="0"/>
                <a:cs typeface="Times New Roman" panose="02020603050405020304" pitchFamily="18" charset="0"/>
              </a:rPr>
              <a:t>Checklist III (Part 263)</a:t>
            </a:r>
          </a:p>
          <a:p>
            <a:pPr marL="1659717" lvl="3" indent="-237103">
              <a:lnSpc>
                <a:spcPct val="107000"/>
              </a:lnSpc>
              <a:buFont typeface="+mj-lt"/>
              <a:buAutoNum type="arabicParenBoth"/>
            </a:pPr>
            <a:r>
              <a:rPr lang="en-US" dirty="0">
                <a:latin typeface="Calibri" panose="020F0502020204030204" pitchFamily="34" charset="0"/>
                <a:ea typeface="Calibri" panose="020F0502020204030204" pitchFamily="34" charset="0"/>
                <a:cs typeface="Times New Roman" panose="02020603050405020304" pitchFamily="18" charset="0"/>
              </a:rPr>
              <a:t>Checklist IVA (Part 264)</a:t>
            </a:r>
          </a:p>
          <a:p>
            <a:pPr marL="1659717" lvl="3" indent="-237103">
              <a:lnSpc>
                <a:spcPct val="107000"/>
              </a:lnSpc>
              <a:buFont typeface="+mj-lt"/>
              <a:buAutoNum type="arabicParenBoth"/>
            </a:pPr>
            <a:r>
              <a:rPr lang="en-US" dirty="0">
                <a:latin typeface="Calibri" panose="020F0502020204030204" pitchFamily="34" charset="0"/>
                <a:ea typeface="Calibri" panose="020F0502020204030204" pitchFamily="34" charset="0"/>
                <a:cs typeface="Times New Roman" panose="02020603050405020304" pitchFamily="18" charset="0"/>
              </a:rPr>
              <a:t>Checklist IVB (Part 265)</a:t>
            </a:r>
          </a:p>
          <a:p>
            <a:pPr marL="1659717" lvl="3" indent="-237103">
              <a:lnSpc>
                <a:spcPct val="107000"/>
              </a:lnSpc>
              <a:buFont typeface="+mj-lt"/>
              <a:buAutoNum type="arabicParenBoth"/>
            </a:pPr>
            <a:r>
              <a:rPr lang="en-US" dirty="0">
                <a:latin typeface="Calibri" panose="020F0502020204030204" pitchFamily="34" charset="0"/>
                <a:ea typeface="Calibri" panose="020F0502020204030204" pitchFamily="34" charset="0"/>
                <a:cs typeface="Times New Roman" panose="02020603050405020304" pitchFamily="18" charset="0"/>
              </a:rPr>
              <a:t>Checklist V (Parts 270 and 124)</a:t>
            </a:r>
          </a:p>
          <a:p>
            <a:pPr marL="1185513" lvl="2" indent="-237103">
              <a:lnSpc>
                <a:spcPct val="107000"/>
              </a:lnSpc>
              <a:buFont typeface="+mj-lt"/>
              <a:buAutoNum type="romanLcPeriod"/>
            </a:pPr>
            <a:r>
              <a:rPr lang="en-US" dirty="0">
                <a:latin typeface="Calibri" panose="020F0502020204030204" pitchFamily="34" charset="0"/>
                <a:ea typeface="Calibri" panose="020F0502020204030204" pitchFamily="34" charset="0"/>
                <a:cs typeface="Times New Roman" panose="02020603050405020304" pitchFamily="18" charset="0"/>
              </a:rPr>
              <a:t>Program Description (PD) Guidance and PD Review Checklist</a:t>
            </a:r>
          </a:p>
          <a:p>
            <a:pPr marL="1185513" lvl="2" indent="-237103">
              <a:lnSpc>
                <a:spcPct val="107000"/>
              </a:lnSpc>
              <a:buFont typeface="+mj-lt"/>
              <a:buAutoNum type="romanLcPeriod"/>
            </a:pPr>
            <a:r>
              <a:rPr lang="en-US" dirty="0">
                <a:latin typeface="Calibri" panose="020F0502020204030204" pitchFamily="34" charset="0"/>
                <a:ea typeface="Calibri" panose="020F0502020204030204" pitchFamily="34" charset="0"/>
                <a:cs typeface="Times New Roman" panose="02020603050405020304" pitchFamily="18" charset="0"/>
              </a:rPr>
              <a:t>Memorandum of Agreement (MOA) and MOA Review Checklist</a:t>
            </a:r>
          </a:p>
          <a:p>
            <a:pPr marL="1185513" lvl="2" indent="-237103">
              <a:lnSpc>
                <a:spcPct val="107000"/>
              </a:lnSpc>
              <a:buFont typeface="+mj-lt"/>
              <a:buAutoNum type="romanLcPeriod"/>
            </a:pPr>
            <a:r>
              <a:rPr lang="en-US" dirty="0">
                <a:latin typeface="Calibri" panose="020F0502020204030204" pitchFamily="34" charset="0"/>
                <a:ea typeface="Calibri" panose="020F0502020204030204" pitchFamily="34" charset="0"/>
                <a:cs typeface="Times New Roman" panose="02020603050405020304" pitchFamily="18" charset="0"/>
              </a:rPr>
              <a:t>Attorney General Statement (AGS) and AGS Review Checklist</a:t>
            </a:r>
          </a:p>
          <a:p>
            <a:pPr marL="1185513" lvl="2" indent="-237103">
              <a:lnSpc>
                <a:spcPct val="107000"/>
              </a:lnSpc>
              <a:buFont typeface="+mj-lt"/>
              <a:buAutoNum type="romanLcPeriod"/>
            </a:pPr>
            <a:r>
              <a:rPr lang="en-US" dirty="0">
                <a:latin typeface="Calibri" panose="020F0502020204030204" pitchFamily="34" charset="0"/>
                <a:ea typeface="Calibri" panose="020F0502020204030204" pitchFamily="34" charset="0"/>
                <a:cs typeface="Times New Roman" panose="02020603050405020304" pitchFamily="18" charset="0"/>
              </a:rPr>
              <a:t>Availability of Information Guidance and Checklist</a:t>
            </a:r>
          </a:p>
          <a:p>
            <a:pPr marL="1185513" lvl="2" indent="-237103">
              <a:lnSpc>
                <a:spcPct val="107000"/>
              </a:lnSpc>
              <a:buFont typeface="+mj-lt"/>
              <a:buAutoNum type="romanLcPeriod"/>
            </a:pPr>
            <a:r>
              <a:rPr lang="en-US" dirty="0">
                <a:latin typeface="Calibri" panose="020F0502020204030204" pitchFamily="34" charset="0"/>
                <a:ea typeface="Calibri" panose="020F0502020204030204" pitchFamily="34" charset="0"/>
                <a:cs typeface="Times New Roman" panose="02020603050405020304" pitchFamily="18" charset="0"/>
              </a:rPr>
              <a:t>Guidelines for Capability Assessments</a:t>
            </a:r>
          </a:p>
          <a:p>
            <a:pPr marL="770582" lvl="1" indent="-296378">
              <a:lnSpc>
                <a:spcPct val="107000"/>
              </a:lnSpc>
              <a:buFont typeface="+mj-lt"/>
              <a:buAutoNum type="alphaLcPeriod"/>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770582" lvl="1" indent="-296378">
              <a:lnSpc>
                <a:spcPct val="107000"/>
              </a:lnSpc>
              <a:buFont typeface="+mj-lt"/>
              <a:buAutoNum type="alphaLcPeriod"/>
            </a:pPr>
            <a:r>
              <a:rPr lang="en-US" dirty="0">
                <a:latin typeface="Calibri" panose="020F0502020204030204" pitchFamily="34" charset="0"/>
                <a:ea typeface="Calibri" panose="020F0502020204030204" pitchFamily="34" charset="0"/>
                <a:cs typeface="Times New Roman" panose="02020603050405020304" pitchFamily="18" charset="0"/>
              </a:rPr>
              <a:t>Know the authorization history of your State and be familiar with the previous documents submitted to EPA for authorization.</a:t>
            </a:r>
          </a:p>
          <a:p>
            <a:pPr marL="770582" lvl="1" indent="-296378">
              <a:lnSpc>
                <a:spcPct val="107000"/>
              </a:lnSpc>
              <a:buFont typeface="+mj-lt"/>
              <a:buAutoNum type="alphaLcPeriod"/>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770582" lvl="1" indent="-296378">
              <a:lnSpc>
                <a:spcPct val="107000"/>
              </a:lnSpc>
              <a:buFont typeface="+mj-lt"/>
              <a:buAutoNum type="alphaLcPeriod"/>
            </a:pPr>
            <a:r>
              <a:rPr lang="en-US" dirty="0">
                <a:latin typeface="Calibri" panose="020F0502020204030204" pitchFamily="34" charset="0"/>
                <a:ea typeface="Calibri" panose="020F0502020204030204" pitchFamily="34" charset="0"/>
                <a:cs typeface="Times New Roman" panose="02020603050405020304" pitchFamily="18" charset="0"/>
              </a:rPr>
              <a:t>Understand the impacts of implementation of the State’s authorized program on the regulated communities.  Remember that the regulated communities also evaluate the State’s program when EPA grants final authorization to a State to administer the hazardous waste program.</a:t>
            </a:r>
          </a:p>
          <a:p>
            <a:endParaRPr lang="en-US" dirty="0"/>
          </a:p>
        </p:txBody>
      </p:sp>
      <p:sp>
        <p:nvSpPr>
          <p:cNvPr id="4" name="Slide Number Placeholder 3"/>
          <p:cNvSpPr>
            <a:spLocks noGrp="1"/>
          </p:cNvSpPr>
          <p:nvPr>
            <p:ph type="sldNum" sz="quarter" idx="10"/>
          </p:nvPr>
        </p:nvSpPr>
        <p:spPr/>
        <p:txBody>
          <a:bodyPr/>
          <a:lstStyle/>
          <a:p>
            <a:fld id="{4D2EE607-FC2B-4A90-B5A7-A1B877402938}" type="slidenum">
              <a:rPr lang="en-US" smtClean="0"/>
              <a:pPr/>
              <a:t>10</a:t>
            </a:fld>
            <a:endParaRPr lang="en-US" dirty="0"/>
          </a:p>
        </p:txBody>
      </p:sp>
      <p:sp>
        <p:nvSpPr>
          <p:cNvPr id="5" name="Footer Placeholder 4"/>
          <p:cNvSpPr>
            <a:spLocks noGrp="1"/>
          </p:cNvSpPr>
          <p:nvPr>
            <p:ph type="ftr" sz="quarter" idx="11"/>
          </p:nvPr>
        </p:nvSpPr>
        <p:spPr/>
        <p:txBody>
          <a:bodyPr/>
          <a:lstStyle/>
          <a:p>
            <a:r>
              <a:rPr lang="en-US" smtClean="0"/>
              <a:t>10/29/15: RCRA Expert Webinar Series -     How Does a Rookie Survive State Authorization?</a:t>
            </a:r>
            <a:endParaRPr lang="en-US" dirty="0"/>
          </a:p>
        </p:txBody>
      </p:sp>
      <p:sp>
        <p:nvSpPr>
          <p:cNvPr id="6" name="Header Placeholder 5"/>
          <p:cNvSpPr>
            <a:spLocks noGrp="1"/>
          </p:cNvSpPr>
          <p:nvPr>
            <p:ph type="hdr" sz="quarter" idx="12"/>
          </p:nvPr>
        </p:nvSpPr>
        <p:spPr/>
        <p:txBody>
          <a:bodyPr/>
          <a:lstStyle/>
          <a:p>
            <a:endParaRPr lang="en-US" dirty="0"/>
          </a:p>
        </p:txBody>
      </p:sp>
    </p:spTree>
    <p:extLst>
      <p:ext uri="{BB962C8B-B14F-4D97-AF65-F5344CB8AC3E}">
        <p14:creationId xmlns:p14="http://schemas.microsoft.com/office/powerpoint/2010/main" val="19061674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Notes:</a:t>
            </a:r>
          </a:p>
          <a:p>
            <a:r>
              <a:rPr lang="en-US" dirty="0"/>
              <a:t> </a:t>
            </a:r>
          </a:p>
          <a:p>
            <a:pPr lvl="0"/>
            <a:r>
              <a:rPr lang="en-US" dirty="0"/>
              <a:t>What does the Authorization Rookie see in a State Authorization Application?  </a:t>
            </a:r>
          </a:p>
          <a:p>
            <a:pPr marL="237103" indent="-237103">
              <a:buFont typeface="+mj-lt"/>
              <a:buAutoNum type="arabicPeriod"/>
            </a:pPr>
            <a:endParaRPr lang="en-US" dirty="0"/>
          </a:p>
          <a:p>
            <a:pPr marL="711308" lvl="1" indent="-237103">
              <a:buFont typeface="+mj-lt"/>
              <a:buAutoNum type="arabicPeriod"/>
            </a:pPr>
            <a:r>
              <a:rPr lang="en-US" dirty="0"/>
              <a:t>The Rookie will see that an authorization application includes copies of the State statutes, regulations, Program Description, MOA, AG Statement, </a:t>
            </a:r>
            <a:r>
              <a:rPr lang="en-US" dirty="0" smtClean="0"/>
              <a:t>statutory</a:t>
            </a:r>
            <a:r>
              <a:rPr lang="en-US" baseline="0" dirty="0" smtClean="0"/>
              <a:t> and rule checklists,</a:t>
            </a:r>
            <a:r>
              <a:rPr lang="en-US" dirty="0" smtClean="0"/>
              <a:t> </a:t>
            </a:r>
            <a:r>
              <a:rPr lang="en-US" dirty="0"/>
              <a:t>that would allow EPA to evaluate their program.  </a:t>
            </a:r>
          </a:p>
          <a:p>
            <a:pPr marL="711308" lvl="1" indent="-237103">
              <a:buFont typeface="+mj-lt"/>
              <a:buAutoNum type="arabicPeriod"/>
            </a:pPr>
            <a:endParaRPr lang="en-US" dirty="0"/>
          </a:p>
          <a:p>
            <a:pPr marL="711308" lvl="1" indent="-237103">
              <a:buFont typeface="+mj-lt"/>
              <a:buAutoNum type="arabicPeriod"/>
            </a:pPr>
            <a:r>
              <a:rPr lang="en-US" dirty="0"/>
              <a:t>The next vision the Rookie will see is EPA’s review and approval process and</a:t>
            </a:r>
          </a:p>
          <a:p>
            <a:pPr marL="711308" lvl="1" indent="-237103">
              <a:buFont typeface="+mj-lt"/>
              <a:buAutoNum type="arabicPeriod"/>
            </a:pPr>
            <a:endParaRPr lang="en-US" dirty="0"/>
          </a:p>
          <a:p>
            <a:pPr marL="711308" lvl="1" indent="-237103">
              <a:buFont typeface="+mj-lt"/>
              <a:buAutoNum type="arabicPeriod"/>
            </a:pPr>
            <a:r>
              <a:rPr lang="en-US" dirty="0"/>
              <a:t>The timelines required for submission of an application for EPA’s review and approval. </a:t>
            </a:r>
            <a:r>
              <a:rPr lang="en-US" dirty="0" smtClean="0"/>
              <a:t>The EPA promulgates its rules from July 1 to June 30 the following year (rules</a:t>
            </a:r>
            <a:r>
              <a:rPr lang="en-US" baseline="0" dirty="0" smtClean="0"/>
              <a:t> in this timeframe make up a RCRA Cluster). </a:t>
            </a:r>
            <a:r>
              <a:rPr lang="en-US" dirty="0" smtClean="0"/>
              <a:t> State modification deadline is one year after the end of the RCRA Cluster (two years if a State statutory change is necessary).</a:t>
            </a:r>
          </a:p>
          <a:p>
            <a:pPr marL="711308" lvl="1" indent="-237103">
              <a:buFont typeface="+mj-lt"/>
              <a:buAutoNum type="arabicPeriod"/>
            </a:pPr>
            <a:endParaRPr lang="en-US" dirty="0"/>
          </a:p>
          <a:p>
            <a:pPr marL="711308" lvl="1" indent="-237103" defTabSz="948411">
              <a:buFont typeface="+mj-lt"/>
              <a:buAutoNum type="arabicPeriod"/>
              <a:defRPr/>
            </a:pPr>
            <a:endParaRPr lang="en-US" dirty="0"/>
          </a:p>
          <a:p>
            <a:pPr marL="711308" lvl="1" indent="-237103" defTabSz="948411">
              <a:buFont typeface="+mj-lt"/>
              <a:buAutoNum type="arabicPeriod"/>
              <a:defRPr/>
            </a:pPr>
            <a:r>
              <a:rPr lang="en-US" dirty="0"/>
              <a:t>The Rookie will also know that as time goes on, EPA makes modifications to the hazardous waste regulations that States have to adopt and make revisions to their programs in order to be consistent with the Federal program.</a:t>
            </a:r>
          </a:p>
          <a:p>
            <a:pPr marL="711308" lvl="1" indent="-237103">
              <a:buFont typeface="+mj-lt"/>
              <a:buAutoNum type="arabicPeriod"/>
            </a:pPr>
            <a:endParaRPr lang="en-US" dirty="0"/>
          </a:p>
          <a:p>
            <a:r>
              <a:rPr lang="en-US" dirty="0"/>
              <a:t> </a:t>
            </a:r>
          </a:p>
          <a:p>
            <a:endParaRPr lang="en-US" dirty="0"/>
          </a:p>
        </p:txBody>
      </p:sp>
      <p:sp>
        <p:nvSpPr>
          <p:cNvPr id="4" name="Slide Number Placeholder 3"/>
          <p:cNvSpPr>
            <a:spLocks noGrp="1"/>
          </p:cNvSpPr>
          <p:nvPr>
            <p:ph type="sldNum" sz="quarter" idx="10"/>
          </p:nvPr>
        </p:nvSpPr>
        <p:spPr/>
        <p:txBody>
          <a:bodyPr/>
          <a:lstStyle/>
          <a:p>
            <a:fld id="{4D2EE607-FC2B-4A90-B5A7-A1B877402938}" type="slidenum">
              <a:rPr lang="en-US" smtClean="0"/>
              <a:pPr/>
              <a:t>11</a:t>
            </a:fld>
            <a:endParaRPr lang="en-US" dirty="0"/>
          </a:p>
        </p:txBody>
      </p:sp>
      <p:sp>
        <p:nvSpPr>
          <p:cNvPr id="5" name="Footer Placeholder 4"/>
          <p:cNvSpPr>
            <a:spLocks noGrp="1"/>
          </p:cNvSpPr>
          <p:nvPr>
            <p:ph type="ftr" sz="quarter" idx="11"/>
          </p:nvPr>
        </p:nvSpPr>
        <p:spPr/>
        <p:txBody>
          <a:bodyPr/>
          <a:lstStyle/>
          <a:p>
            <a:r>
              <a:rPr lang="en-US" smtClean="0"/>
              <a:t>10/29/15: RCRA Expert Webinar Series -     How Does a Rookie Survive State Authorization?</a:t>
            </a:r>
            <a:endParaRPr lang="en-US" dirty="0"/>
          </a:p>
        </p:txBody>
      </p:sp>
      <p:sp>
        <p:nvSpPr>
          <p:cNvPr id="6" name="Header Placeholder 5"/>
          <p:cNvSpPr>
            <a:spLocks noGrp="1"/>
          </p:cNvSpPr>
          <p:nvPr>
            <p:ph type="hdr" sz="quarter" idx="12"/>
          </p:nvPr>
        </p:nvSpPr>
        <p:spPr/>
        <p:txBody>
          <a:bodyPr/>
          <a:lstStyle/>
          <a:p>
            <a:endParaRPr lang="en-US" dirty="0"/>
          </a:p>
        </p:txBody>
      </p:sp>
    </p:spTree>
    <p:extLst>
      <p:ext uri="{BB962C8B-B14F-4D97-AF65-F5344CB8AC3E}">
        <p14:creationId xmlns:p14="http://schemas.microsoft.com/office/powerpoint/2010/main" val="30771548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r>
              <a:rPr lang="en-US" dirty="0" smtClean="0"/>
              <a:t>Notes:</a:t>
            </a:r>
          </a:p>
          <a:p>
            <a:endParaRPr lang="en-US" dirty="0" smtClean="0"/>
          </a:p>
          <a:p>
            <a:pPr marL="177845" indent="-177845" defTabSz="948411">
              <a:buFont typeface="Wingdings" panose="05000000000000000000" pitchFamily="2" charset="2"/>
              <a:buChar char="Ø"/>
              <a:defRPr/>
            </a:pPr>
            <a:r>
              <a:rPr lang="en-US" dirty="0" smtClean="0">
                <a:solidFill>
                  <a:srgbClr val="000000"/>
                </a:solidFill>
                <a:latin typeface="Calibri" panose="020F0502020204030204" pitchFamily="34" charset="0"/>
                <a:ea typeface="Calibri" panose="020F0502020204030204" pitchFamily="34" charset="0"/>
                <a:cs typeface="Calibri" panose="020F0502020204030204" pitchFamily="34" charset="0"/>
              </a:rPr>
              <a:t>Roadmap for a </a:t>
            </a: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State Rookie: </a:t>
            </a:r>
          </a:p>
          <a:p>
            <a:pPr marL="237127" indent="-237127">
              <a:buFont typeface="+mj-lt"/>
              <a:buAutoNum type="arabicPeriod"/>
            </a:pPr>
            <a:r>
              <a:rPr lang="en-US" dirty="0"/>
              <a:t>The State should use the Rule Checklists in the adoption of the Federal Regulations after reading the entire Federal Register notices pertaining to the promulgated federal rules. By using the Rule Checklists, The State will reduce the amount of time it takes to develop and adopt the Federal regulations and it is also very efficient.</a:t>
            </a:r>
          </a:p>
          <a:p>
            <a:pPr marL="237127" indent="-237127">
              <a:buFont typeface="+mj-lt"/>
              <a:buAutoNum type="arabicPeriod"/>
            </a:pPr>
            <a:r>
              <a:rPr lang="en-US" dirty="0"/>
              <a:t>The State can also add regulatory language that will make the  rule more stringent, more extensive or broader in scope if the State chooses to take that direction.  (remember that EPA cannot enforce broader in scope provisions).</a:t>
            </a:r>
          </a:p>
          <a:p>
            <a:pPr marL="237127" indent="-237127">
              <a:buFont typeface="+mj-lt"/>
              <a:buAutoNum type="arabicPeriod"/>
            </a:pPr>
            <a:r>
              <a:rPr lang="en-US" dirty="0"/>
              <a:t>Send a copy of the proposed rules to EPA for regulatory review.  EPA will advise the State if the regulations have no deficiencies or if there are deficiencies that need to be corrected.</a:t>
            </a:r>
          </a:p>
          <a:p>
            <a:pPr marL="237127" indent="-237127">
              <a:buFont typeface="+mj-lt"/>
              <a:buAutoNum type="arabicPeriod"/>
            </a:pPr>
            <a:r>
              <a:rPr lang="en-US" dirty="0"/>
              <a:t>Send the State’s adopted regulations to the State legislature for approval</a:t>
            </a:r>
          </a:p>
          <a:p>
            <a:pPr marL="237127" indent="-237127">
              <a:buFont typeface="+mj-lt"/>
              <a:buAutoNum type="arabicPeriod"/>
            </a:pPr>
            <a:r>
              <a:rPr lang="en-US" dirty="0"/>
              <a:t>After approval, publish the State regulations for public comment in accordance with sections 7004(b)(1) and (2).</a:t>
            </a:r>
          </a:p>
          <a:p>
            <a:pPr marL="237127" indent="-237127">
              <a:buFont typeface="+mj-lt"/>
              <a:buAutoNum type="arabicPeriod"/>
            </a:pPr>
            <a:r>
              <a:rPr lang="en-US" dirty="0"/>
              <a:t>Draft the Program Description (PD) in accordance with 40 CFR part 271.6, ensuring that the narrative in the PD is consistent with the State regulations and the program for which the State is seeking authorization.</a:t>
            </a:r>
          </a:p>
          <a:p>
            <a:pPr marL="237127" indent="-237127">
              <a:buFont typeface="+mj-lt"/>
              <a:buAutoNum type="arabicPeriod"/>
            </a:pPr>
            <a:r>
              <a:rPr lang="en-US" dirty="0"/>
              <a:t>Download the Attorney General’s Certification (National website) and complete the forms, referencing the appropriate set of State statutes and regulations.</a:t>
            </a:r>
          </a:p>
          <a:p>
            <a:pPr marL="237127" indent="-237127">
              <a:buFont typeface="+mj-lt"/>
              <a:buAutoNum type="arabicPeriod"/>
            </a:pPr>
            <a:r>
              <a:rPr lang="en-US" dirty="0"/>
              <a:t>Prepare the Memorandum of Agreement (MOA) in accordance with 40 CFR part 271.8.  Contact EPA to verify if the State needs a new or can use the current MOA on file.</a:t>
            </a:r>
          </a:p>
          <a:p>
            <a:pPr marL="237127" indent="-237127">
              <a:buFont typeface="+mj-lt"/>
              <a:buAutoNum type="arabicPeriod"/>
            </a:pPr>
            <a:r>
              <a:rPr lang="en-US" dirty="0"/>
              <a:t>Send the draft application to EPA for review and feedback.</a:t>
            </a:r>
          </a:p>
          <a:p>
            <a:pPr marL="237127" indent="-237127">
              <a:buFont typeface="+mj-lt"/>
              <a:buAutoNum type="arabicPeriod"/>
            </a:pPr>
            <a:r>
              <a:rPr lang="en-US" dirty="0"/>
              <a:t>EPA will advise the State to make corrections in the regulations and other documents or proceed with a Final application for Authorization.</a:t>
            </a:r>
            <a:endParaRPr lang="en-US" dirty="0"/>
          </a:p>
        </p:txBody>
      </p:sp>
      <p:sp>
        <p:nvSpPr>
          <p:cNvPr id="4" name="Slide Number Placeholder 3"/>
          <p:cNvSpPr>
            <a:spLocks noGrp="1"/>
          </p:cNvSpPr>
          <p:nvPr>
            <p:ph type="sldNum" sz="quarter" idx="10"/>
          </p:nvPr>
        </p:nvSpPr>
        <p:spPr/>
        <p:txBody>
          <a:bodyPr/>
          <a:lstStyle/>
          <a:p>
            <a:fld id="{4D2EE607-FC2B-4A90-B5A7-A1B877402938}" type="slidenum">
              <a:rPr lang="en-US" smtClean="0"/>
              <a:pPr/>
              <a:t>12</a:t>
            </a:fld>
            <a:endParaRPr lang="en-US" dirty="0"/>
          </a:p>
        </p:txBody>
      </p:sp>
      <p:sp>
        <p:nvSpPr>
          <p:cNvPr id="5" name="Footer Placeholder 4"/>
          <p:cNvSpPr>
            <a:spLocks noGrp="1"/>
          </p:cNvSpPr>
          <p:nvPr>
            <p:ph type="ftr" sz="quarter" idx="11"/>
          </p:nvPr>
        </p:nvSpPr>
        <p:spPr/>
        <p:txBody>
          <a:bodyPr/>
          <a:lstStyle/>
          <a:p>
            <a:r>
              <a:rPr lang="en-US" smtClean="0"/>
              <a:t>10/29/15: RCRA Expert Webinar Series -     How Does a Rookie Survive State Authorization?</a:t>
            </a:r>
            <a:endParaRPr lang="en-US" dirty="0"/>
          </a:p>
        </p:txBody>
      </p:sp>
      <p:sp>
        <p:nvSpPr>
          <p:cNvPr id="6" name="Header Placeholder 5"/>
          <p:cNvSpPr>
            <a:spLocks noGrp="1"/>
          </p:cNvSpPr>
          <p:nvPr>
            <p:ph type="hdr" sz="quarter" idx="12"/>
          </p:nvPr>
        </p:nvSpPr>
        <p:spPr/>
        <p:txBody>
          <a:bodyPr/>
          <a:lstStyle/>
          <a:p>
            <a:endParaRPr lang="en-US" dirty="0"/>
          </a:p>
        </p:txBody>
      </p:sp>
    </p:spTree>
    <p:extLst>
      <p:ext uri="{BB962C8B-B14F-4D97-AF65-F5344CB8AC3E}">
        <p14:creationId xmlns:p14="http://schemas.microsoft.com/office/powerpoint/2010/main" val="38145117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r>
              <a:rPr lang="en-US" dirty="0" smtClean="0"/>
              <a:t>Notes:</a:t>
            </a:r>
          </a:p>
          <a:p>
            <a:endParaRPr lang="en-US"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177845" indent="-177845">
              <a:buFont typeface="Wingdings" panose="05000000000000000000" pitchFamily="2" charset="2"/>
              <a:buChar char="Ø"/>
            </a:pP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For an EPA Rookie: </a:t>
            </a:r>
          </a:p>
          <a:p>
            <a:endParaRPr lang="en-US" dirty="0">
              <a:latin typeface="Times New Roman" panose="02020603050405020304" pitchFamily="18" charset="0"/>
              <a:ea typeface="Calibri" panose="020F0502020204030204" pitchFamily="34" charset="0"/>
            </a:endParaRPr>
          </a:p>
          <a:p>
            <a:pPr marL="711308" lvl="1" indent="-237103">
              <a:buFont typeface="+mj-lt"/>
              <a:buAutoNum type="arabicParenBoth"/>
            </a:pP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Develop an awareness of what the State rulemaking process is and when the State is in the process of adopting the federal RCRA rules for authorization.</a:t>
            </a:r>
            <a:endParaRPr lang="en-US" dirty="0">
              <a:latin typeface="Times New Roman" panose="02020603050405020304" pitchFamily="18" charset="0"/>
              <a:ea typeface="Calibri" panose="020F0502020204030204" pitchFamily="34" charset="0"/>
            </a:endParaRPr>
          </a:p>
          <a:p>
            <a:pPr marL="711308" lvl="1" indent="-237103">
              <a:buFont typeface="+mj-lt"/>
              <a:buAutoNum type="arabicParenBoth"/>
            </a:pP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Monitor the federal regulatory process and communicate these to your States.</a:t>
            </a:r>
            <a:endParaRPr lang="en-US" dirty="0">
              <a:latin typeface="Times New Roman" panose="02020603050405020304" pitchFamily="18" charset="0"/>
              <a:ea typeface="Calibri" panose="020F0502020204030204" pitchFamily="34" charset="0"/>
            </a:endParaRPr>
          </a:p>
          <a:p>
            <a:pPr marL="711308" lvl="1" indent="-237103">
              <a:buFont typeface="+mj-lt"/>
              <a:buAutoNum type="arabicParenBoth"/>
            </a:pP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Inform the States that if the State does not seek authorization for HSWA provisions, they cannot implement that provision in lieu of EPA.  Also inform EPA enforcement and Permits that they should enforce those provision until the State is authorized.  If the State and EPA has </a:t>
            </a:r>
            <a:r>
              <a:rPr lang="en-US" dirty="0" smtClean="0">
                <a:solidFill>
                  <a:srgbClr val="000000"/>
                </a:solidFill>
                <a:latin typeface="Calibri" panose="020F0502020204030204" pitchFamily="34" charset="0"/>
                <a:ea typeface="Calibri" panose="020F0502020204030204" pitchFamily="34" charset="0"/>
                <a:cs typeface="Calibri" panose="020F0502020204030204" pitchFamily="34" charset="0"/>
              </a:rPr>
              <a:t>a joint </a:t>
            </a: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Permit agreement then both can sign the permit application.</a:t>
            </a:r>
            <a:endParaRPr lang="en-US" dirty="0">
              <a:latin typeface="Times New Roman" panose="02020603050405020304" pitchFamily="18" charset="0"/>
              <a:ea typeface="Calibri" panose="020F0502020204030204" pitchFamily="34" charset="0"/>
            </a:endParaRPr>
          </a:p>
          <a:p>
            <a:pPr marL="711308" lvl="1" indent="-237103">
              <a:buFont typeface="+mj-lt"/>
              <a:buAutoNum type="arabicParenBoth"/>
            </a:pP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Encourage your States to communicate with you about changes to any aspect of their program.</a:t>
            </a:r>
            <a:endParaRPr lang="en-US" dirty="0">
              <a:latin typeface="Times New Roman" panose="02020603050405020304" pitchFamily="18" charset="0"/>
              <a:ea typeface="Calibri" panose="020F0502020204030204" pitchFamily="34" charset="0"/>
            </a:endParaRPr>
          </a:p>
          <a:p>
            <a:pPr marL="711308" lvl="1" indent="-237103">
              <a:buFont typeface="+mj-lt"/>
              <a:buAutoNum type="arabicParenBoth"/>
            </a:pP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In the review process, include the Office of Regional Counsel, Enforcement and Permits Branches, and in the case of difficult or unusual issues, also consult with EPA Headquarters. </a:t>
            </a:r>
            <a:endParaRPr lang="en-US" dirty="0">
              <a:latin typeface="Times New Roman" panose="02020603050405020304" pitchFamily="18" charset="0"/>
              <a:ea typeface="Calibri" panose="020F0502020204030204" pitchFamily="34" charset="0"/>
            </a:endParaRPr>
          </a:p>
          <a:p>
            <a:pPr marL="711308" lvl="1" indent="-237103">
              <a:buFont typeface="+mj-lt"/>
              <a:buAutoNum type="arabicParenBoth"/>
            </a:pP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Be sure to identify State-initiated changes to a State’s program and determine their impact on the State’s authorized program.</a:t>
            </a:r>
            <a:endParaRPr lang="en-US" dirty="0">
              <a:latin typeface="Times New Roman" panose="02020603050405020304" pitchFamily="18" charset="0"/>
              <a:ea typeface="Calibri" panose="020F0502020204030204" pitchFamily="34" charset="0"/>
            </a:endParaRPr>
          </a:p>
          <a:p>
            <a:pPr marL="711308" lvl="1" indent="-237103">
              <a:buFont typeface="+mj-lt"/>
              <a:buAutoNum type="arabicParenBoth"/>
            </a:pP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Work with your States in resolving any issues uncovered during the review process. </a:t>
            </a:r>
            <a:endParaRPr lang="en-US" dirty="0">
              <a:latin typeface="Times New Roman" panose="02020603050405020304" pitchFamily="18" charset="0"/>
              <a:ea typeface="Calibri" panose="020F0502020204030204" pitchFamily="34" charset="0"/>
            </a:endParaRPr>
          </a:p>
          <a:p>
            <a:pPr marL="711308" lvl="1" indent="-237103">
              <a:buFont typeface="+mj-lt"/>
              <a:buAutoNum type="arabicParenBoth"/>
            </a:pP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Use the guidelines of the Office of the </a:t>
            </a:r>
            <a:r>
              <a:rPr lang="en-US" dirty="0" smtClean="0">
                <a:solidFill>
                  <a:srgbClr val="000000"/>
                </a:solidFill>
                <a:latin typeface="Calibri" panose="020F0502020204030204" pitchFamily="34" charset="0"/>
                <a:ea typeface="Calibri" panose="020F0502020204030204" pitchFamily="34" charset="0"/>
                <a:cs typeface="Calibri" panose="020F0502020204030204" pitchFamily="34" charset="0"/>
              </a:rPr>
              <a:t>Federal </a:t>
            </a: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Register </a:t>
            </a:r>
            <a:r>
              <a:rPr lang="en-US" dirty="0" smtClean="0">
                <a:solidFill>
                  <a:srgbClr val="000000"/>
                </a:solidFill>
                <a:latin typeface="Calibri" panose="020F0502020204030204" pitchFamily="34" charset="0"/>
                <a:ea typeface="Calibri" panose="020F0502020204030204" pitchFamily="34" charset="0"/>
                <a:cs typeface="Calibri" panose="020F0502020204030204" pitchFamily="34" charset="0"/>
              </a:rPr>
              <a:t>on EPA’s ADP Library website to </a:t>
            </a: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develop and publish State authorization notices to notify the public about EPA’s decisions</a:t>
            </a:r>
            <a:r>
              <a:rPr lang="en-US" dirty="0" smtClean="0">
                <a:solidFill>
                  <a:srgbClr val="000000"/>
                </a:solidFill>
                <a:latin typeface="Calibri" panose="020F0502020204030204" pitchFamily="34" charset="0"/>
                <a:ea typeface="Calibri" panose="020F0502020204030204" pitchFamily="34" charset="0"/>
                <a:cs typeface="Calibri" panose="020F0502020204030204" pitchFamily="34" charset="0"/>
              </a:rPr>
              <a:t>.</a:t>
            </a:r>
            <a:r>
              <a:rPr lang="en-US" baseline="0" dirty="0" smtClean="0">
                <a:solidFill>
                  <a:srgbClr val="000000"/>
                </a:solidFill>
                <a:latin typeface="Calibri" panose="020F0502020204030204" pitchFamily="34" charset="0"/>
                <a:ea typeface="Calibri" panose="020F0502020204030204" pitchFamily="34" charset="0"/>
                <a:cs typeface="Calibri" panose="020F0502020204030204" pitchFamily="34" charset="0"/>
              </a:rPr>
              <a:t> </a:t>
            </a:r>
          </a:p>
          <a:p>
            <a:pPr marL="474205" lvl="1" defTabSz="946990">
              <a:defRPr/>
            </a:pPr>
            <a:r>
              <a:rPr lang="en-US" baseline="0" dirty="0" smtClean="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n-US" u="sng" kern="1200" dirty="0" smtClean="0">
                <a:solidFill>
                  <a:schemeClr val="tx1"/>
                </a:solidFill>
                <a:effectLst/>
                <a:hlinkClick r:id="rId3"/>
              </a:rPr>
              <a:t>http://intranet.epa.gov/adplibrary/adp-milestones/fedreg.htm#submit</a:t>
            </a:r>
            <a:r>
              <a:rPr lang="en-US" u="sng" kern="1200" dirty="0" smtClean="0">
                <a:solidFill>
                  <a:schemeClr val="tx1"/>
                </a:solidFill>
                <a:effectLst/>
              </a:rPr>
              <a:t>)</a:t>
            </a:r>
            <a:r>
              <a:rPr lang="en-US" kern="1200" dirty="0" smtClean="0">
                <a:solidFill>
                  <a:schemeClr val="tx1"/>
                </a:solidFill>
                <a:effectLst/>
              </a:rPr>
              <a:t> </a:t>
            </a:r>
          </a:p>
          <a:p>
            <a:pPr marL="474205" lvl="1"/>
            <a:r>
              <a:rPr lang="en-US" baseline="0" dirty="0" smtClean="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n-US" dirty="0" smtClean="0">
                <a:solidFill>
                  <a:srgbClr val="000000"/>
                </a:solidFill>
                <a:latin typeface="Calibri" panose="020F0502020204030204" pitchFamily="34" charset="0"/>
                <a:ea typeface="Calibri" panose="020F0502020204030204" pitchFamily="34" charset="0"/>
                <a:cs typeface="Calibri" panose="020F0502020204030204" pitchFamily="34" charset="0"/>
              </a:rPr>
              <a:t> </a:t>
            </a:r>
            <a:endParaRPr lang="en-US" dirty="0">
              <a:latin typeface="Times New Roman" panose="02020603050405020304" pitchFamily="18" charset="0"/>
              <a:ea typeface="Calibri" panose="020F0502020204030204" pitchFamily="34" charset="0"/>
            </a:endParaRPr>
          </a:p>
          <a:p>
            <a:endParaRPr lang="en-US" dirty="0"/>
          </a:p>
        </p:txBody>
      </p:sp>
      <p:sp>
        <p:nvSpPr>
          <p:cNvPr id="4" name="Slide Number Placeholder 3"/>
          <p:cNvSpPr>
            <a:spLocks noGrp="1"/>
          </p:cNvSpPr>
          <p:nvPr>
            <p:ph type="sldNum" sz="quarter" idx="10"/>
          </p:nvPr>
        </p:nvSpPr>
        <p:spPr/>
        <p:txBody>
          <a:bodyPr/>
          <a:lstStyle/>
          <a:p>
            <a:fld id="{4D2EE607-FC2B-4A90-B5A7-A1B877402938}" type="slidenum">
              <a:rPr lang="en-US" smtClean="0"/>
              <a:pPr/>
              <a:t>13</a:t>
            </a:fld>
            <a:endParaRPr lang="en-US" dirty="0"/>
          </a:p>
        </p:txBody>
      </p:sp>
      <p:sp>
        <p:nvSpPr>
          <p:cNvPr id="5" name="Footer Placeholder 4"/>
          <p:cNvSpPr>
            <a:spLocks noGrp="1"/>
          </p:cNvSpPr>
          <p:nvPr>
            <p:ph type="ftr" sz="quarter" idx="11"/>
          </p:nvPr>
        </p:nvSpPr>
        <p:spPr/>
        <p:txBody>
          <a:bodyPr/>
          <a:lstStyle/>
          <a:p>
            <a:r>
              <a:rPr lang="en-US" smtClean="0"/>
              <a:t>10/29/15: RCRA Expert Webinar Series -     How Does a Rookie Survive State Authorization?</a:t>
            </a:r>
            <a:endParaRPr lang="en-US" dirty="0"/>
          </a:p>
        </p:txBody>
      </p:sp>
      <p:sp>
        <p:nvSpPr>
          <p:cNvPr id="6" name="Header Placeholder 5"/>
          <p:cNvSpPr>
            <a:spLocks noGrp="1"/>
          </p:cNvSpPr>
          <p:nvPr>
            <p:ph type="hdr" sz="quarter" idx="12"/>
          </p:nvPr>
        </p:nvSpPr>
        <p:spPr/>
        <p:txBody>
          <a:bodyPr/>
          <a:lstStyle/>
          <a:p>
            <a:endParaRPr lang="en-US" dirty="0"/>
          </a:p>
        </p:txBody>
      </p:sp>
    </p:spTree>
    <p:extLst>
      <p:ext uri="{BB962C8B-B14F-4D97-AF65-F5344CB8AC3E}">
        <p14:creationId xmlns:p14="http://schemas.microsoft.com/office/powerpoint/2010/main" val="2991111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r>
              <a:rPr lang="en-US" dirty="0" smtClean="0"/>
              <a:t>Notes:</a:t>
            </a:r>
          </a:p>
          <a:p>
            <a:endParaRPr lang="en-US" dirty="0" smtClean="0"/>
          </a:p>
          <a:p>
            <a:pPr marL="177845" indent="-177845">
              <a:buFont typeface="Wingdings" panose="05000000000000000000" pitchFamily="2" charset="2"/>
              <a:buChar char="q"/>
            </a:pPr>
            <a:r>
              <a:rPr lang="en-US" dirty="0"/>
              <a:t>Note that the interpretation of statutory language does not end with the codification of regulations in the Code of Federal Regulations. EPA further clarifies the requirements of </a:t>
            </a:r>
            <a:r>
              <a:rPr lang="en-US" dirty="0" smtClean="0"/>
              <a:t>RCRA and </a:t>
            </a:r>
            <a:r>
              <a:rPr lang="en-US" dirty="0"/>
              <a:t>its regulations through guidance documents and policy.  </a:t>
            </a:r>
          </a:p>
          <a:p>
            <a:pPr marL="177845" indent="-177845">
              <a:buFont typeface="Wingdings" panose="05000000000000000000" pitchFamily="2" charset="2"/>
              <a:buChar char="q"/>
            </a:pPr>
            <a:endParaRPr lang="en-US" dirty="0"/>
          </a:p>
          <a:p>
            <a:pPr marL="177845" indent="-177845">
              <a:buFont typeface="Wingdings" panose="05000000000000000000" pitchFamily="2" charset="2"/>
              <a:buChar char="q"/>
            </a:pPr>
            <a:r>
              <a:rPr lang="en-US" dirty="0"/>
              <a:t>The Rookie must also know where to find the guidance, policies and procedures of the State authorization program.  </a:t>
            </a:r>
          </a:p>
          <a:p>
            <a:pPr marL="177845" indent="-177845">
              <a:buFont typeface="Wingdings" panose="05000000000000000000" pitchFamily="2" charset="2"/>
              <a:buChar char="q"/>
            </a:pPr>
            <a:endParaRPr lang="en-US" dirty="0"/>
          </a:p>
          <a:p>
            <a:pPr marL="177845" indent="-177845" defTabSz="948411">
              <a:buFont typeface="Wingdings" panose="05000000000000000000" pitchFamily="2" charset="2"/>
              <a:buChar char="q"/>
              <a:defRPr/>
            </a:pPr>
            <a:r>
              <a:rPr lang="en-US" dirty="0"/>
              <a:t>Guidance documents are issued by EPA to provide direction for implementation and compliance with the regulations. They are essentially “how to” documents. For example, the regulations in 40 CFR Part 261 identifies those wastes which are subject to regulation as hazardous waste under parts 262 through 268, 270 and 124, 273, and 279.  Guidance documents also elaborate on the Agency’s interpretation of the requirements of the Act.  </a:t>
            </a:r>
          </a:p>
          <a:p>
            <a:pPr marL="177845" indent="-177845">
              <a:buFont typeface="Wingdings" panose="05000000000000000000" pitchFamily="2" charset="2"/>
              <a:buChar char="q"/>
            </a:pPr>
            <a:endParaRPr lang="en-US" dirty="0"/>
          </a:p>
          <a:p>
            <a:pPr marL="177845" indent="-177845">
              <a:buFont typeface="Wingdings" panose="05000000000000000000" pitchFamily="2" charset="2"/>
              <a:buChar char="q"/>
            </a:pPr>
            <a:r>
              <a:rPr lang="en-US" dirty="0"/>
              <a:t>Policy statements, on the other hand, specify operating procedures that should generally be followed. They are mechanisms used by EPA program offices to outline the manner in which the RCRA programs are implemented. For example, EPA’s Office of Resource Conservation and Recovery (ORCR) may issue a policy outlining what actions should generally be taken to achieve RCRA corrective action cleanup goals. In many cases, policy statements are addressed to the staff working on implementation, but they may also be addressed to the regulated community.</a:t>
            </a:r>
          </a:p>
          <a:p>
            <a:pPr marL="177845" indent="-177845">
              <a:buFont typeface="Wingdings" panose="05000000000000000000" pitchFamily="2" charset="2"/>
              <a:buChar char="q"/>
            </a:pPr>
            <a:endParaRPr lang="en-US" dirty="0" smtClean="0"/>
          </a:p>
          <a:p>
            <a:pPr marL="177845" indent="-177845">
              <a:buFont typeface="Wingdings" panose="05000000000000000000" pitchFamily="2" charset="2"/>
              <a:buChar char="q"/>
            </a:pPr>
            <a:r>
              <a:rPr lang="en-US" dirty="0"/>
              <a:t>The primary source of these items is the RCRA State Authorization website (Wayne Roepe will discuss this in his presentation) located currently at :  </a:t>
            </a:r>
            <a:r>
              <a:rPr lang="en-US" u="sng" dirty="0" smtClean="0">
                <a:hlinkClick r:id="rId3"/>
              </a:rPr>
              <a:t>http</a:t>
            </a:r>
            <a:r>
              <a:rPr lang="en-US" u="sng" dirty="0">
                <a:hlinkClick r:id="rId3"/>
              </a:rPr>
              <a:t>://</a:t>
            </a:r>
            <a:r>
              <a:rPr lang="en-US" u="sng" dirty="0" smtClean="0">
                <a:hlinkClick r:id="rId3"/>
              </a:rPr>
              <a:t>www3.epa.gov/wastes/laws-regs/state/index.htm</a:t>
            </a:r>
            <a:r>
              <a:rPr lang="en-US" u="sng" dirty="0"/>
              <a:t>. </a:t>
            </a:r>
            <a:r>
              <a:rPr lang="en-US" dirty="0"/>
              <a:t> </a:t>
            </a:r>
            <a:r>
              <a:rPr lang="en-US" dirty="0" smtClean="0"/>
              <a:t>More </a:t>
            </a:r>
            <a:r>
              <a:rPr lang="en-US" dirty="0"/>
              <a:t>information about this website will be provided later by Wayne Roepe in this webinar.   </a:t>
            </a:r>
          </a:p>
          <a:p>
            <a:pPr marL="177845" indent="-177845">
              <a:buFont typeface="Wingdings" panose="05000000000000000000" pitchFamily="2" charset="2"/>
              <a:buChar char="q"/>
            </a:pPr>
            <a:endParaRPr lang="en-US" dirty="0" smtClean="0"/>
          </a:p>
        </p:txBody>
      </p:sp>
      <p:sp>
        <p:nvSpPr>
          <p:cNvPr id="4" name="Slide Number Placeholder 3"/>
          <p:cNvSpPr>
            <a:spLocks noGrp="1"/>
          </p:cNvSpPr>
          <p:nvPr>
            <p:ph type="sldNum" sz="quarter" idx="10"/>
          </p:nvPr>
        </p:nvSpPr>
        <p:spPr/>
        <p:txBody>
          <a:bodyPr/>
          <a:lstStyle/>
          <a:p>
            <a:fld id="{D7C167DB-EFF0-400D-96A1-6799F871DE5B}" type="slidenum">
              <a:rPr lang="en-US" smtClean="0"/>
              <a:pPr/>
              <a:t>14</a:t>
            </a:fld>
            <a:endParaRPr lang="en-US"/>
          </a:p>
        </p:txBody>
      </p:sp>
      <p:sp>
        <p:nvSpPr>
          <p:cNvPr id="5" name="Footer Placeholder 4"/>
          <p:cNvSpPr>
            <a:spLocks noGrp="1"/>
          </p:cNvSpPr>
          <p:nvPr>
            <p:ph type="ftr" sz="quarter" idx="11"/>
          </p:nvPr>
        </p:nvSpPr>
        <p:spPr/>
        <p:txBody>
          <a:bodyPr/>
          <a:lstStyle/>
          <a:p>
            <a:r>
              <a:rPr lang="en-US" smtClean="0"/>
              <a:t>10/29/15: RCRA Expert Webinar Series -     How Does a Rookie Survive State Authorization?</a:t>
            </a:r>
            <a:endParaRPr lang="en-US" dirty="0"/>
          </a:p>
        </p:txBody>
      </p:sp>
      <p:sp>
        <p:nvSpPr>
          <p:cNvPr id="6" name="Header Placeholder 5"/>
          <p:cNvSpPr>
            <a:spLocks noGrp="1"/>
          </p:cNvSpPr>
          <p:nvPr>
            <p:ph type="hdr" sz="quarter" idx="12"/>
          </p:nvPr>
        </p:nvSpPr>
        <p:spPr/>
        <p:txBody>
          <a:bodyPr/>
          <a:lstStyle/>
          <a:p>
            <a:endParaRPr lang="en-US" dirty="0"/>
          </a:p>
        </p:txBody>
      </p:sp>
    </p:spTree>
    <p:extLst>
      <p:ext uri="{BB962C8B-B14F-4D97-AF65-F5344CB8AC3E}">
        <p14:creationId xmlns:p14="http://schemas.microsoft.com/office/powerpoint/2010/main" val="5287149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Notes:</a:t>
            </a:r>
          </a:p>
          <a:p>
            <a:endParaRPr lang="en-US" dirty="0" smtClean="0"/>
          </a:p>
          <a:p>
            <a:pPr marL="177845" indent="-177845">
              <a:buFont typeface="Wingdings" panose="05000000000000000000" pitchFamily="2" charset="2"/>
              <a:buChar char="q"/>
            </a:pPr>
            <a:r>
              <a:rPr lang="en-US" dirty="0" smtClean="0"/>
              <a:t>As indicated earlier. when  a State is authorized to administer the RCRA program in lieu of EPA, EPA has made a determination that State’s program is at least equivalent the federal program, and that the State hazardous waste program can be administered by the State under State law, in lieu of the Federal program.  (See RCRA, Section 3006(b) and (c)).  </a:t>
            </a:r>
          </a:p>
          <a:p>
            <a:pPr marL="177845" indent="-177845">
              <a:buFont typeface="Wingdings" panose="05000000000000000000" pitchFamily="2" charset="2"/>
              <a:buChar char="q"/>
            </a:pPr>
            <a:endParaRPr lang="en-US" dirty="0" smtClean="0"/>
          </a:p>
          <a:p>
            <a:pPr marL="177845" indent="-177845" defTabSz="946990">
              <a:buFont typeface="Wingdings" panose="05000000000000000000" pitchFamily="2" charset="2"/>
              <a:buChar char="q"/>
            </a:pPr>
            <a:r>
              <a:rPr lang="en-US" baseline="0" dirty="0" smtClean="0"/>
              <a:t>However, note that the EPA retains its authority under statutory provisions, including but not limited to, RCRA sections 3007, 3008, 3013 and 7003, and other applicable statutory and regulatory provisions to undertake inspections and enforcement actions, issue orders in authorized States and provide oversight of the State’s authorized program.  Specifically, EPA can enforce State authorized provisions, including State provisions that are more stringent than the Federal program.</a:t>
            </a:r>
          </a:p>
          <a:p>
            <a:pPr marL="177845" indent="-177845">
              <a:buFont typeface="Wingdings" panose="05000000000000000000" pitchFamily="2" charset="2"/>
              <a:buChar char="q"/>
            </a:pPr>
            <a:endParaRPr lang="en-US" dirty="0" smtClean="0"/>
          </a:p>
          <a:p>
            <a:pPr marL="177845" indent="-177845">
              <a:buFont typeface="Wingdings" panose="05000000000000000000" pitchFamily="2" charset="2"/>
              <a:buChar char="q"/>
            </a:pPr>
            <a:r>
              <a:rPr lang="en-US" dirty="0" smtClean="0"/>
              <a:t>On</a:t>
            </a:r>
            <a:r>
              <a:rPr lang="en-US" baseline="0" dirty="0" smtClean="0"/>
              <a:t> the other hand, there are some Federal provisions (such as certain import/export requirements) that EPA does not delegate to States.  Such provisions are implemented and enforced by EPA.  </a:t>
            </a:r>
            <a:endParaRPr lang="en-US" dirty="0" smtClean="0"/>
          </a:p>
        </p:txBody>
      </p:sp>
      <p:sp>
        <p:nvSpPr>
          <p:cNvPr id="4" name="Slide Number Placeholder 3"/>
          <p:cNvSpPr>
            <a:spLocks noGrp="1"/>
          </p:cNvSpPr>
          <p:nvPr>
            <p:ph type="sldNum" sz="quarter" idx="10"/>
          </p:nvPr>
        </p:nvSpPr>
        <p:spPr/>
        <p:txBody>
          <a:bodyPr/>
          <a:lstStyle/>
          <a:p>
            <a:fld id="{D7C167DB-EFF0-400D-96A1-6799F871DE5B}" type="slidenum">
              <a:rPr lang="en-US" smtClean="0"/>
              <a:pPr/>
              <a:t>15</a:t>
            </a:fld>
            <a:endParaRPr lang="en-US"/>
          </a:p>
        </p:txBody>
      </p:sp>
      <p:sp>
        <p:nvSpPr>
          <p:cNvPr id="5" name="Footer Placeholder 4"/>
          <p:cNvSpPr>
            <a:spLocks noGrp="1"/>
          </p:cNvSpPr>
          <p:nvPr>
            <p:ph type="ftr" sz="quarter" idx="11"/>
          </p:nvPr>
        </p:nvSpPr>
        <p:spPr/>
        <p:txBody>
          <a:bodyPr/>
          <a:lstStyle/>
          <a:p>
            <a:r>
              <a:rPr lang="en-US" smtClean="0"/>
              <a:t>10/29/15: RCRA Expert Webinar Series -     How Does a Rookie Survive State Authorization?</a:t>
            </a:r>
            <a:endParaRPr lang="en-US" dirty="0"/>
          </a:p>
        </p:txBody>
      </p:sp>
      <p:sp>
        <p:nvSpPr>
          <p:cNvPr id="6" name="Header Placeholder 5"/>
          <p:cNvSpPr>
            <a:spLocks noGrp="1"/>
          </p:cNvSpPr>
          <p:nvPr>
            <p:ph type="hdr" sz="quarter" idx="12"/>
          </p:nvPr>
        </p:nvSpPr>
        <p:spPr/>
        <p:txBody>
          <a:bodyPr/>
          <a:lstStyle/>
          <a:p>
            <a:endParaRPr lang="en-US" dirty="0"/>
          </a:p>
        </p:txBody>
      </p:sp>
    </p:spTree>
    <p:extLst>
      <p:ext uri="{BB962C8B-B14F-4D97-AF65-F5344CB8AC3E}">
        <p14:creationId xmlns:p14="http://schemas.microsoft.com/office/powerpoint/2010/main" val="939570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r>
              <a:rPr lang="en-US" dirty="0" smtClean="0"/>
              <a:t>Notes:</a:t>
            </a:r>
          </a:p>
          <a:p>
            <a:endParaRPr lang="en-US" dirty="0" smtClean="0"/>
          </a:p>
          <a:p>
            <a:r>
              <a:rPr lang="en-US" dirty="0" smtClean="0"/>
              <a:t>Training is very important.  From the beginning of the State authorization</a:t>
            </a:r>
            <a:r>
              <a:rPr lang="en-US" baseline="0" dirty="0" smtClean="0"/>
              <a:t> program through 1999, EPA Headquarters offered training and workshops that targeted State authorization staff, EPA Regional authorization coordinators and Offices of Regional Counsel.  These workshops and training sessions were extremely valuable.</a:t>
            </a:r>
          </a:p>
          <a:p>
            <a:endParaRPr lang="en-US" baseline="0" dirty="0" smtClean="0"/>
          </a:p>
          <a:p>
            <a:r>
              <a:rPr lang="en-US" baseline="0" dirty="0" smtClean="0"/>
              <a:t>Since then, various EPA Regions have developed training materials for their States.  </a:t>
            </a:r>
          </a:p>
          <a:p>
            <a:endParaRPr lang="en-US" baseline="0" dirty="0" smtClean="0"/>
          </a:p>
          <a:p>
            <a:r>
              <a:rPr lang="en-US" baseline="0" dirty="0" smtClean="0"/>
              <a:t>Currently s</a:t>
            </a:r>
            <a:r>
              <a:rPr lang="en-US" dirty="0" smtClean="0"/>
              <a:t>ome</a:t>
            </a:r>
            <a:r>
              <a:rPr lang="en-US" baseline="0" dirty="0" smtClean="0"/>
              <a:t> available sources are:</a:t>
            </a:r>
            <a:endParaRPr lang="en-US" dirty="0" smtClean="0"/>
          </a:p>
          <a:p>
            <a:r>
              <a:rPr lang="en-US" dirty="0">
                <a:solidFill>
                  <a:srgbClr val="0000CC"/>
                </a:solidFill>
                <a:latin typeface="Calibri" panose="020F0502020204030204" pitchFamily="34" charset="0"/>
                <a:ea typeface="Calibri" panose="020F0502020204030204" pitchFamily="34" charset="0"/>
                <a:cs typeface="Calibri" panose="020F0502020204030204" pitchFamily="34" charset="0"/>
              </a:rPr>
              <a:t> </a:t>
            </a:r>
            <a:endParaRPr lang="en-US" dirty="0">
              <a:latin typeface="Times New Roman" panose="02020603050405020304" pitchFamily="18" charset="0"/>
              <a:ea typeface="Calibri" panose="020F0502020204030204" pitchFamily="34" charset="0"/>
            </a:endParaRPr>
          </a:p>
          <a:p>
            <a:pPr marL="770582" lvl="1" indent="-296378">
              <a:buFont typeface="+mj-lt"/>
              <a:buAutoNum type="alphaLcPeriod"/>
            </a:pPr>
            <a:r>
              <a:rPr lang="en-US" dirty="0">
                <a:latin typeface="Calibri" panose="020F0502020204030204" pitchFamily="34" charset="0"/>
                <a:ea typeface="Calibri" panose="020F0502020204030204" pitchFamily="34" charset="0"/>
                <a:cs typeface="Calibri" panose="020F0502020204030204" pitchFamily="34" charset="0"/>
              </a:rPr>
              <a:t>An “Authorization 101” webinar designed for both EPA and States that will be presented by </a:t>
            </a:r>
            <a:r>
              <a:rPr lang="en-US" dirty="0" smtClean="0">
                <a:latin typeface="Calibri" panose="020F0502020204030204" pitchFamily="34" charset="0"/>
                <a:ea typeface="Calibri" panose="020F0502020204030204" pitchFamily="34" charset="0"/>
                <a:cs typeface="Calibri" panose="020F0502020204030204" pitchFamily="34" charset="0"/>
              </a:rPr>
              <a:t>Headquarters as</a:t>
            </a:r>
            <a:r>
              <a:rPr lang="en-US" baseline="0" dirty="0" smtClean="0">
                <a:latin typeface="Calibri" panose="020F0502020204030204" pitchFamily="34" charset="0"/>
                <a:ea typeface="Calibri" panose="020F0502020204030204" pitchFamily="34" charset="0"/>
                <a:cs typeface="Calibri" panose="020F0502020204030204" pitchFamily="34" charset="0"/>
              </a:rPr>
              <a:t> part of the RCRA Expert Seminar Series in the near future</a:t>
            </a:r>
            <a:r>
              <a:rPr lang="en-US" dirty="0" smtClean="0">
                <a:latin typeface="Calibri" panose="020F0502020204030204" pitchFamily="34" charset="0"/>
                <a:ea typeface="Calibri" panose="020F0502020204030204" pitchFamily="34" charset="0"/>
                <a:cs typeface="Calibri" panose="020F0502020204030204" pitchFamily="34" charset="0"/>
              </a:rPr>
              <a:t>.</a:t>
            </a:r>
            <a:endParaRPr lang="en-US" dirty="0">
              <a:latin typeface="Times New Roman" panose="02020603050405020304" pitchFamily="18" charset="0"/>
              <a:ea typeface="Calibri" panose="020F0502020204030204" pitchFamily="34" charset="0"/>
            </a:endParaRPr>
          </a:p>
          <a:p>
            <a:pPr marL="770582" lvl="1" indent="-296378">
              <a:buFont typeface="+mj-lt"/>
              <a:buAutoNum type="alphaLcPeriod"/>
            </a:pPr>
            <a:r>
              <a:rPr lang="en-US" dirty="0" smtClean="0">
                <a:latin typeface="Calibri" panose="020F0502020204030204" pitchFamily="34" charset="0"/>
                <a:ea typeface="Calibri" panose="020F0502020204030204" pitchFamily="34" charset="0"/>
                <a:cs typeface="Calibri" panose="020F0502020204030204" pitchFamily="34" charset="0"/>
              </a:rPr>
              <a:t>Future webinar on State </a:t>
            </a:r>
            <a:r>
              <a:rPr lang="en-US" dirty="0">
                <a:latin typeface="Calibri" panose="020F0502020204030204" pitchFamily="34" charset="0"/>
                <a:ea typeface="Calibri" panose="020F0502020204030204" pitchFamily="34" charset="0"/>
                <a:cs typeface="Calibri" panose="020F0502020204030204" pitchFamily="34" charset="0"/>
              </a:rPr>
              <a:t>Authorization Standard Operation Procedures for </a:t>
            </a:r>
            <a:r>
              <a:rPr lang="en-US" dirty="0" smtClean="0">
                <a:latin typeface="Calibri" panose="020F0502020204030204" pitchFamily="34" charset="0"/>
                <a:ea typeface="Calibri" panose="020F0502020204030204" pitchFamily="34" charset="0"/>
                <a:cs typeface="Calibri" panose="020F0502020204030204" pitchFamily="34" charset="0"/>
              </a:rPr>
              <a:t>States:</a:t>
            </a:r>
            <a:endParaRPr lang="en-US" dirty="0">
              <a:latin typeface="Times New Roman" panose="02020603050405020304" pitchFamily="18" charset="0"/>
              <a:ea typeface="Calibri" panose="020F0502020204030204" pitchFamily="34" charset="0"/>
            </a:endParaRPr>
          </a:p>
          <a:p>
            <a:pPr marL="1185513" lvl="2" indent="-237103">
              <a:buFont typeface="+mj-lt"/>
              <a:buAutoNum type="romanLcPeriod"/>
            </a:pPr>
            <a:r>
              <a:rPr lang="en-US" dirty="0">
                <a:latin typeface="Calibri" panose="020F0502020204030204" pitchFamily="34" charset="0"/>
                <a:ea typeface="Calibri" panose="020F0502020204030204" pitchFamily="34" charset="0"/>
                <a:cs typeface="Calibri" panose="020F0502020204030204" pitchFamily="34" charset="0"/>
              </a:rPr>
              <a:t>EPA Region 6 has developed an SOP for States which provides detailed information for the entire State Authorization process that can be used by all States, regardless of their approach to the adoption of Federal regulations (Incorporation by reference, verbatim, rewriting, or any combination thereof).</a:t>
            </a:r>
            <a:endParaRPr lang="en-US" dirty="0">
              <a:latin typeface="Times New Roman" panose="02020603050405020304" pitchFamily="18" charset="0"/>
              <a:ea typeface="Calibri" panose="020F0502020204030204" pitchFamily="34" charset="0"/>
            </a:endParaRPr>
          </a:p>
          <a:p>
            <a:pPr marL="1185513" lvl="2" indent="-237103">
              <a:buFont typeface="+mj-lt"/>
              <a:buAutoNum type="romanLcPeriod"/>
            </a:pPr>
            <a:r>
              <a:rPr lang="en-US" dirty="0">
                <a:latin typeface="Calibri" panose="020F0502020204030204" pitchFamily="34" charset="0"/>
                <a:ea typeface="Calibri" panose="020F0502020204030204" pitchFamily="34" charset="0"/>
                <a:cs typeface="Calibri" panose="020F0502020204030204" pitchFamily="34" charset="0"/>
              </a:rPr>
              <a:t>A webinar based on the SOP is planned as part of the RCRA Expert Webinar Series</a:t>
            </a:r>
            <a:r>
              <a:rPr lang="en-US" dirty="0" smtClean="0">
                <a:latin typeface="Calibri" panose="020F0502020204030204" pitchFamily="34" charset="0"/>
                <a:ea typeface="Calibri" panose="020F0502020204030204" pitchFamily="34" charset="0"/>
                <a:cs typeface="Calibri" panose="020F0502020204030204" pitchFamily="34" charset="0"/>
              </a:rPr>
              <a:t>.  At that time, the State SOP</a:t>
            </a:r>
            <a:r>
              <a:rPr lang="en-US" baseline="0" dirty="0" smtClean="0">
                <a:latin typeface="Calibri" panose="020F0502020204030204" pitchFamily="34" charset="0"/>
                <a:ea typeface="Calibri" panose="020F0502020204030204" pitchFamily="34" charset="0"/>
                <a:cs typeface="Calibri" panose="020F0502020204030204" pitchFamily="34" charset="0"/>
              </a:rPr>
              <a:t> will be made available online at the RCRA authorization website.</a:t>
            </a:r>
            <a:endParaRPr lang="en-US" dirty="0" smtClean="0">
              <a:latin typeface="Times New Roman" panose="02020603050405020304" pitchFamily="18" charset="0"/>
              <a:ea typeface="Calibri" panose="020F0502020204030204" pitchFamily="34" charset="0"/>
            </a:endParaRPr>
          </a:p>
          <a:p>
            <a:pPr marL="770582" lvl="1" indent="-296378">
              <a:buFont typeface="+mj-lt"/>
              <a:buAutoNum type="alphaLcPeriod"/>
            </a:pPr>
            <a:r>
              <a:rPr lang="en-US" dirty="0" smtClean="0">
                <a:latin typeface="Calibri" panose="020F0502020204030204" pitchFamily="34" charset="0"/>
                <a:ea typeface="Calibri" panose="020F0502020204030204" pitchFamily="34" charset="0"/>
                <a:cs typeface="Calibri" panose="020F0502020204030204" pitchFamily="34" charset="0"/>
              </a:rPr>
              <a:t>EPA Region 6 has also developed an SOP that can be used by all EPA Regions to review a State’s authorization application. The Regional SOP will also be made available for download at CLU-In and the RCRA authorization website.</a:t>
            </a:r>
          </a:p>
          <a:p>
            <a:pPr marL="770582" lvl="1" indent="-296378">
              <a:buFont typeface="+mj-lt"/>
              <a:buAutoNum type="alphaLcPeriod"/>
            </a:pPr>
            <a:r>
              <a:rPr lang="en-US" dirty="0" smtClean="0">
                <a:latin typeface="Calibri" panose="020F0502020204030204" pitchFamily="34" charset="0"/>
                <a:ea typeface="Calibri" panose="020F0502020204030204" pitchFamily="34" charset="0"/>
              </a:rPr>
              <a:t>There </a:t>
            </a:r>
            <a:r>
              <a:rPr lang="en-US" dirty="0">
                <a:latin typeface="Calibri" panose="020F0502020204030204" pitchFamily="34" charset="0"/>
                <a:ea typeface="Calibri" panose="020F0502020204030204" pitchFamily="34" charset="0"/>
              </a:rPr>
              <a:t>are experts at Headquarters and various EPA Regions that also serve as a valuable </a:t>
            </a:r>
            <a:r>
              <a:rPr lang="en-US" dirty="0" smtClean="0">
                <a:latin typeface="Calibri" panose="020F0502020204030204" pitchFamily="34" charset="0"/>
                <a:ea typeface="Calibri" panose="020F0502020204030204" pitchFamily="34" charset="0"/>
              </a:rPr>
              <a:t>resources.  </a:t>
            </a:r>
            <a:r>
              <a:rPr lang="en-US" dirty="0">
                <a:latin typeface="Calibri" panose="020F0502020204030204" pitchFamily="34" charset="0"/>
                <a:ea typeface="Calibri" panose="020F0502020204030204" pitchFamily="34" charset="0"/>
              </a:rPr>
              <a:t>This RCRA Expert Webinar series is a testament to that.  Keep in touch with other EPA and State staff to discuss issues you encounter.</a:t>
            </a:r>
            <a:endParaRPr lang="en-US" dirty="0">
              <a:latin typeface="Times New Roman" panose="02020603050405020304" pitchFamily="18" charset="0"/>
              <a:ea typeface="Calibri" panose="020F0502020204030204" pitchFamily="34" charset="0"/>
            </a:endParaRP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D7C167DB-EFF0-400D-96A1-6799F871DE5B}" type="slidenum">
              <a:rPr lang="en-US" smtClean="0"/>
              <a:pPr/>
              <a:t>16</a:t>
            </a:fld>
            <a:endParaRPr lang="en-US"/>
          </a:p>
        </p:txBody>
      </p:sp>
      <p:sp>
        <p:nvSpPr>
          <p:cNvPr id="5" name="Footer Placeholder 4"/>
          <p:cNvSpPr>
            <a:spLocks noGrp="1"/>
          </p:cNvSpPr>
          <p:nvPr>
            <p:ph type="ftr" sz="quarter" idx="11"/>
          </p:nvPr>
        </p:nvSpPr>
        <p:spPr/>
        <p:txBody>
          <a:bodyPr/>
          <a:lstStyle/>
          <a:p>
            <a:r>
              <a:rPr lang="en-US" smtClean="0"/>
              <a:t>10/29/15: RCRA Expert Webinar Series -     How Does a Rookie Survive State Authorization?</a:t>
            </a:r>
            <a:endParaRPr lang="en-US" dirty="0"/>
          </a:p>
        </p:txBody>
      </p:sp>
      <p:sp>
        <p:nvSpPr>
          <p:cNvPr id="6" name="Header Placeholder 5"/>
          <p:cNvSpPr>
            <a:spLocks noGrp="1"/>
          </p:cNvSpPr>
          <p:nvPr>
            <p:ph type="hdr" sz="quarter" idx="12"/>
          </p:nvPr>
        </p:nvSpPr>
        <p:spPr/>
        <p:txBody>
          <a:bodyPr/>
          <a:lstStyle/>
          <a:p>
            <a:endParaRPr lang="en-US" dirty="0"/>
          </a:p>
        </p:txBody>
      </p:sp>
    </p:spTree>
    <p:extLst>
      <p:ext uri="{BB962C8B-B14F-4D97-AF65-F5344CB8AC3E}">
        <p14:creationId xmlns:p14="http://schemas.microsoft.com/office/powerpoint/2010/main" val="8877775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sz="1300" dirty="0"/>
              <a:t>Notes:</a:t>
            </a:r>
          </a:p>
          <a:p>
            <a:endParaRPr lang="en-US" sz="1300" dirty="0"/>
          </a:p>
          <a:p>
            <a:r>
              <a:rPr lang="en-US" sz="1300" dirty="0"/>
              <a:t>It is very important for EPA and the States to develop ways to work together to eliminate wasted time and ensure that all steps in developing and processing an application are efficient and accurate.  </a:t>
            </a:r>
          </a:p>
          <a:p>
            <a:endParaRPr lang="en-US" sz="1300" dirty="0"/>
          </a:p>
          <a:p>
            <a:pPr marL="770582" lvl="1" indent="-296378">
              <a:buFont typeface="+mj-lt"/>
              <a:buAutoNum type="alphaLcPeriod"/>
            </a:pPr>
            <a:r>
              <a:rPr lang="en-US" sz="1300" dirty="0">
                <a:solidFill>
                  <a:srgbClr val="000000"/>
                </a:solidFill>
                <a:ea typeface="Calibri" panose="020F0502020204030204" pitchFamily="34" charset="0"/>
                <a:cs typeface="Calibri" panose="020F0502020204030204" pitchFamily="34" charset="0"/>
              </a:rPr>
              <a:t>Identify your relationship needs</a:t>
            </a:r>
            <a:endParaRPr lang="en-US" sz="1300" dirty="0">
              <a:ea typeface="Calibri" panose="020F0502020204030204" pitchFamily="34" charset="0"/>
            </a:endParaRPr>
          </a:p>
          <a:p>
            <a:pPr marL="948411"/>
            <a:r>
              <a:rPr lang="en-US" sz="1300" dirty="0">
                <a:solidFill>
                  <a:srgbClr val="000000"/>
                </a:solidFill>
                <a:ea typeface="Calibri" panose="020F0502020204030204" pitchFamily="34" charset="0"/>
                <a:cs typeface="Calibri" panose="020F0502020204030204" pitchFamily="34" charset="0"/>
              </a:rPr>
              <a:t>Notes:  Do you know what EPA needs from your States? And do you know what the States need from EPA? Understanding these needs can be instrumental in building better relationship and will produce communication that will lead to the State’s understanding of adopting the federal regulations and also will make it easier for the EPA reviewer.  (Both Rookies will not survive without resolving outstanding issues on the application submitted.)</a:t>
            </a:r>
            <a:endParaRPr lang="en-US" sz="1300" dirty="0">
              <a:ea typeface="Calibri" panose="020F0502020204030204" pitchFamily="34" charset="0"/>
            </a:endParaRPr>
          </a:p>
          <a:p>
            <a:pPr marL="770582" lvl="1" indent="-296378">
              <a:buFont typeface="+mj-lt"/>
              <a:buAutoNum type="alphaLcPeriod" startAt="2"/>
            </a:pPr>
            <a:r>
              <a:rPr lang="en-US" sz="1300" dirty="0">
                <a:solidFill>
                  <a:srgbClr val="000000"/>
                </a:solidFill>
                <a:ea typeface="Calibri" panose="020F0502020204030204" pitchFamily="34" charset="0"/>
                <a:cs typeface="Calibri" panose="020F0502020204030204" pitchFamily="34" charset="0"/>
              </a:rPr>
              <a:t>Effective working relationship creates success and satisfaction on the job.</a:t>
            </a:r>
            <a:endParaRPr lang="en-US" sz="1300" dirty="0">
              <a:ea typeface="Calibri" panose="020F0502020204030204" pitchFamily="34" charset="0"/>
            </a:endParaRPr>
          </a:p>
          <a:p>
            <a:pPr marL="770582" lvl="1" indent="-296378">
              <a:buFont typeface="+mj-lt"/>
              <a:buAutoNum type="alphaLcPeriod" startAt="2"/>
            </a:pPr>
            <a:r>
              <a:rPr lang="en-US" sz="1300" dirty="0">
                <a:solidFill>
                  <a:srgbClr val="000000"/>
                </a:solidFill>
                <a:ea typeface="Calibri" panose="020F0502020204030204" pitchFamily="34" charset="0"/>
                <a:cs typeface="Calibri" panose="020F0502020204030204" pitchFamily="34" charset="0"/>
              </a:rPr>
              <a:t>Show your appreciation whenever your States assist you in resolving regulatory issues.  This will open the door to survival and great work relationships.</a:t>
            </a:r>
            <a:endParaRPr lang="en-US" sz="1300" dirty="0">
              <a:ea typeface="Calibri" panose="020F0502020204030204" pitchFamily="34" charset="0"/>
            </a:endParaRPr>
          </a:p>
          <a:p>
            <a:pPr marL="770582" lvl="1" indent="-296378">
              <a:buFont typeface="+mj-lt"/>
              <a:buAutoNum type="alphaLcPeriod" startAt="2"/>
            </a:pPr>
            <a:r>
              <a:rPr lang="en-US" sz="1300" dirty="0">
                <a:solidFill>
                  <a:srgbClr val="000000"/>
                </a:solidFill>
                <a:ea typeface="Calibri" panose="020F0502020204030204" pitchFamily="34" charset="0"/>
                <a:cs typeface="Calibri" panose="020F0502020204030204" pitchFamily="34" charset="0"/>
              </a:rPr>
              <a:t>Establish a line of open communication with your State.  This will assist the Rookie in building transparency and trust in the relationship.  After all, the goal is to protect human health and the environment.</a:t>
            </a:r>
            <a:endParaRPr lang="en-US" sz="1300" dirty="0">
              <a:ea typeface="Calibri" panose="020F0502020204030204" pitchFamily="34" charset="0"/>
            </a:endParaRPr>
          </a:p>
          <a:p>
            <a:pPr marL="770582" lvl="1" indent="-296378">
              <a:buFont typeface="+mj-lt"/>
              <a:buAutoNum type="alphaLcPeriod" startAt="2"/>
            </a:pPr>
            <a:r>
              <a:rPr lang="en-US" sz="1300" dirty="0">
                <a:solidFill>
                  <a:srgbClr val="000000"/>
                </a:solidFill>
                <a:ea typeface="Calibri" panose="020F0502020204030204" pitchFamily="34" charset="0"/>
                <a:cs typeface="Calibri" panose="020F0502020204030204" pitchFamily="34" charset="0"/>
              </a:rPr>
              <a:t>Develop an excellent relationship with your State counterparts and provide face-to-face authorization training to new staff who are inexperienced in State authorization.</a:t>
            </a:r>
            <a:endParaRPr lang="en-US" sz="1300" dirty="0">
              <a:ea typeface="Calibri" panose="020F0502020204030204" pitchFamily="34" charset="0"/>
            </a:endParaRPr>
          </a:p>
          <a:p>
            <a:r>
              <a:rPr lang="en-US" sz="1300" dirty="0">
                <a:solidFill>
                  <a:srgbClr val="0000CC"/>
                </a:solidFill>
                <a:ea typeface="Calibri" panose="020F0502020204030204" pitchFamily="34" charset="0"/>
                <a:cs typeface="Calibri" panose="020F0502020204030204" pitchFamily="34" charset="0"/>
              </a:rPr>
              <a:t> </a:t>
            </a:r>
            <a:endParaRPr lang="en-US" sz="1300" dirty="0">
              <a:ea typeface="Calibri" panose="020F0502020204030204" pitchFamily="34" charset="0"/>
            </a:endParaRP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D7C167DB-EFF0-400D-96A1-6799F871DE5B}" type="slidenum">
              <a:rPr lang="en-US" smtClean="0"/>
              <a:pPr/>
              <a:t>17</a:t>
            </a:fld>
            <a:endParaRPr lang="en-US"/>
          </a:p>
        </p:txBody>
      </p:sp>
      <p:sp>
        <p:nvSpPr>
          <p:cNvPr id="5" name="Footer Placeholder 4"/>
          <p:cNvSpPr>
            <a:spLocks noGrp="1"/>
          </p:cNvSpPr>
          <p:nvPr>
            <p:ph type="ftr" sz="quarter" idx="11"/>
          </p:nvPr>
        </p:nvSpPr>
        <p:spPr/>
        <p:txBody>
          <a:bodyPr/>
          <a:lstStyle/>
          <a:p>
            <a:r>
              <a:rPr lang="en-US" smtClean="0"/>
              <a:t>10/29/15: RCRA Expert Webinar Series -     How Does a Rookie Survive State Authorization?</a:t>
            </a:r>
            <a:endParaRPr lang="en-US" dirty="0"/>
          </a:p>
        </p:txBody>
      </p:sp>
      <p:sp>
        <p:nvSpPr>
          <p:cNvPr id="6" name="Header Placeholder 5"/>
          <p:cNvSpPr>
            <a:spLocks noGrp="1"/>
          </p:cNvSpPr>
          <p:nvPr>
            <p:ph type="hdr" sz="quarter" idx="12"/>
          </p:nvPr>
        </p:nvSpPr>
        <p:spPr/>
        <p:txBody>
          <a:bodyPr/>
          <a:lstStyle/>
          <a:p>
            <a:endParaRPr lang="en-US" dirty="0"/>
          </a:p>
        </p:txBody>
      </p:sp>
    </p:spTree>
    <p:extLst>
      <p:ext uri="{BB962C8B-B14F-4D97-AF65-F5344CB8AC3E}">
        <p14:creationId xmlns:p14="http://schemas.microsoft.com/office/powerpoint/2010/main" val="12926765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D7C167DB-EFF0-400D-96A1-6799F871DE5B}" type="slidenum">
              <a:rPr lang="en-US" smtClean="0"/>
              <a:pPr/>
              <a:t>18</a:t>
            </a:fld>
            <a:endParaRPr lang="en-US"/>
          </a:p>
        </p:txBody>
      </p:sp>
      <p:sp>
        <p:nvSpPr>
          <p:cNvPr id="5" name="Footer Placeholder 4"/>
          <p:cNvSpPr>
            <a:spLocks noGrp="1"/>
          </p:cNvSpPr>
          <p:nvPr>
            <p:ph type="ftr" sz="quarter" idx="11"/>
          </p:nvPr>
        </p:nvSpPr>
        <p:spPr/>
        <p:txBody>
          <a:bodyPr/>
          <a:lstStyle/>
          <a:p>
            <a:r>
              <a:rPr lang="en-US" smtClean="0"/>
              <a:t>10/29/15: RCRA Expert Webinar Series -     How Does a Rookie Survive State Authorization?</a:t>
            </a:r>
            <a:endParaRPr lang="en-US" dirty="0"/>
          </a:p>
        </p:txBody>
      </p:sp>
      <p:sp>
        <p:nvSpPr>
          <p:cNvPr id="6" name="Header Placeholder 5"/>
          <p:cNvSpPr>
            <a:spLocks noGrp="1"/>
          </p:cNvSpPr>
          <p:nvPr>
            <p:ph type="hdr" sz="quarter" idx="12"/>
          </p:nvPr>
        </p:nvSpPr>
        <p:spPr/>
        <p:txBody>
          <a:bodyPr/>
          <a:lstStyle/>
          <a:p>
            <a:endParaRPr lang="en-US" dirty="0"/>
          </a:p>
        </p:txBody>
      </p:sp>
    </p:spTree>
    <p:extLst>
      <p:ext uri="{BB962C8B-B14F-4D97-AF65-F5344CB8AC3E}">
        <p14:creationId xmlns:p14="http://schemas.microsoft.com/office/powerpoint/2010/main" val="37891400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Notes:</a:t>
            </a:r>
          </a:p>
          <a:p>
            <a:pPr marL="237103" indent="-237103">
              <a:buFont typeface="+mj-lt"/>
              <a:buAutoNum type="arabicPeriod"/>
            </a:pPr>
            <a:endParaRPr lang="en-US" dirty="0"/>
          </a:p>
          <a:p>
            <a:pPr marL="533481" indent="-533481" defTabSz="948411">
              <a:spcBef>
                <a:spcPct val="20000"/>
              </a:spcBef>
              <a:buClr>
                <a:srgbClr val="0BD0D9"/>
              </a:buClr>
              <a:buSzPct val="95000"/>
              <a:buFont typeface="+mj-lt"/>
              <a:buAutoNum type="arabicPeriod"/>
              <a:defRPr/>
            </a:pPr>
            <a:r>
              <a:rPr lang="en-US" dirty="0"/>
              <a:t>Work with State partners to ensure that the submitted authorization application package is accurate.</a:t>
            </a:r>
          </a:p>
          <a:p>
            <a:pPr marL="533481" indent="-533481" defTabSz="948411">
              <a:spcBef>
                <a:spcPct val="20000"/>
              </a:spcBef>
              <a:buClr>
                <a:srgbClr val="0BD0D9"/>
              </a:buClr>
              <a:buSzPct val="95000"/>
              <a:buFont typeface="+mj-lt"/>
              <a:buAutoNum type="arabicPeriod"/>
              <a:defRPr/>
            </a:pPr>
            <a:r>
              <a:rPr lang="en-US" dirty="0"/>
              <a:t>Keep an open line of communication between EPA and </a:t>
            </a:r>
            <a:r>
              <a:rPr lang="en-US" dirty="0" smtClean="0"/>
              <a:t>the</a:t>
            </a:r>
            <a:r>
              <a:rPr lang="en-US" baseline="0" dirty="0" smtClean="0"/>
              <a:t> </a:t>
            </a:r>
            <a:r>
              <a:rPr lang="en-US" dirty="0" smtClean="0"/>
              <a:t>State </a:t>
            </a:r>
            <a:r>
              <a:rPr lang="en-US" dirty="0"/>
              <a:t>in order to develop a level of trust.</a:t>
            </a:r>
          </a:p>
          <a:p>
            <a:pPr marL="533481" indent="-533481" defTabSz="948411">
              <a:spcBef>
                <a:spcPct val="20000"/>
              </a:spcBef>
              <a:buClr>
                <a:srgbClr val="0BD0D9"/>
              </a:buClr>
              <a:buSzPct val="95000"/>
              <a:buFont typeface="+mj-lt"/>
              <a:buAutoNum type="arabicPeriod"/>
              <a:defRPr/>
            </a:pPr>
            <a:r>
              <a:rPr lang="en-US" dirty="0"/>
              <a:t>Be aware that the State may modify its authorized program without informing EPA.</a:t>
            </a:r>
          </a:p>
          <a:p>
            <a:pPr marL="533481" indent="-533481" defTabSz="948411">
              <a:spcBef>
                <a:spcPct val="20000"/>
              </a:spcBef>
              <a:buClr>
                <a:srgbClr val="0BD0D9"/>
              </a:buClr>
              <a:buSzPct val="95000"/>
              <a:buFont typeface="+mj-lt"/>
              <a:buAutoNum type="arabicPeriod"/>
              <a:defRPr/>
            </a:pPr>
            <a:r>
              <a:rPr lang="en-US" dirty="0"/>
              <a:t>Do not assume that your State counterpart knows all the requirements of State authorization.</a:t>
            </a:r>
          </a:p>
          <a:p>
            <a:pPr marL="533481" indent="-533481" defTabSz="948411">
              <a:spcBef>
                <a:spcPct val="20000"/>
              </a:spcBef>
              <a:buClr>
                <a:srgbClr val="0BD0D9"/>
              </a:buClr>
              <a:buSzPct val="95000"/>
              <a:buFont typeface="+mj-lt"/>
              <a:buAutoNum type="arabicPeriod"/>
              <a:defRPr/>
            </a:pPr>
            <a:r>
              <a:rPr lang="en-US" dirty="0"/>
              <a:t>Make sure that the State’s adoption of regulations is consistent with the authorities in its statutes.</a:t>
            </a:r>
          </a:p>
          <a:p>
            <a:pPr marL="533481" indent="-533481" defTabSz="948411">
              <a:spcBef>
                <a:spcPct val="20000"/>
              </a:spcBef>
              <a:buClr>
                <a:srgbClr val="0BD0D9"/>
              </a:buClr>
              <a:buSzPct val="95000"/>
              <a:buFont typeface="+mj-lt"/>
              <a:buAutoNum type="arabicPeriod"/>
              <a:defRPr/>
            </a:pPr>
            <a:r>
              <a:rPr lang="en-US" dirty="0"/>
              <a:t>Make sure that the State’s interpretation of its regulations is consistent with Federal.</a:t>
            </a:r>
          </a:p>
          <a:p>
            <a:endParaRPr lang="en-US" dirty="0"/>
          </a:p>
        </p:txBody>
      </p:sp>
      <p:sp>
        <p:nvSpPr>
          <p:cNvPr id="4" name="Slide Number Placeholder 3"/>
          <p:cNvSpPr>
            <a:spLocks noGrp="1"/>
          </p:cNvSpPr>
          <p:nvPr>
            <p:ph type="sldNum" sz="quarter" idx="10"/>
          </p:nvPr>
        </p:nvSpPr>
        <p:spPr/>
        <p:txBody>
          <a:bodyPr/>
          <a:lstStyle/>
          <a:p>
            <a:fld id="{D7C167DB-EFF0-400D-96A1-6799F871DE5B}" type="slidenum">
              <a:rPr lang="en-US" smtClean="0"/>
              <a:pPr/>
              <a:t>19</a:t>
            </a:fld>
            <a:endParaRPr lang="en-US"/>
          </a:p>
        </p:txBody>
      </p:sp>
      <p:sp>
        <p:nvSpPr>
          <p:cNvPr id="5" name="Footer Placeholder 4"/>
          <p:cNvSpPr>
            <a:spLocks noGrp="1"/>
          </p:cNvSpPr>
          <p:nvPr>
            <p:ph type="ftr" sz="quarter" idx="11"/>
          </p:nvPr>
        </p:nvSpPr>
        <p:spPr/>
        <p:txBody>
          <a:bodyPr/>
          <a:lstStyle/>
          <a:p>
            <a:r>
              <a:rPr lang="en-US" smtClean="0"/>
              <a:t>10/29/15: RCRA Expert Webinar Series -     How Does a Rookie Survive State Authorization?</a:t>
            </a:r>
            <a:endParaRPr lang="en-US" dirty="0"/>
          </a:p>
        </p:txBody>
      </p:sp>
      <p:sp>
        <p:nvSpPr>
          <p:cNvPr id="6" name="Header Placeholder 5"/>
          <p:cNvSpPr>
            <a:spLocks noGrp="1"/>
          </p:cNvSpPr>
          <p:nvPr>
            <p:ph type="hdr" sz="quarter" idx="12"/>
          </p:nvPr>
        </p:nvSpPr>
        <p:spPr/>
        <p:txBody>
          <a:bodyPr/>
          <a:lstStyle/>
          <a:p>
            <a:endParaRPr lang="en-US" dirty="0"/>
          </a:p>
        </p:txBody>
      </p:sp>
    </p:spTree>
    <p:extLst>
      <p:ext uri="{BB962C8B-B14F-4D97-AF65-F5344CB8AC3E}">
        <p14:creationId xmlns:p14="http://schemas.microsoft.com/office/powerpoint/2010/main" val="21242048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48411">
              <a:defRPr/>
            </a:pPr>
            <a:r>
              <a:rPr lang="en-US" dirty="0"/>
              <a:t>Notes:</a:t>
            </a:r>
          </a:p>
          <a:p>
            <a:endParaRPr lang="en-US" sz="1100" dirty="0"/>
          </a:p>
        </p:txBody>
      </p:sp>
      <p:sp>
        <p:nvSpPr>
          <p:cNvPr id="4" name="Slide Number Placeholder 3"/>
          <p:cNvSpPr>
            <a:spLocks noGrp="1"/>
          </p:cNvSpPr>
          <p:nvPr>
            <p:ph type="sldNum" sz="quarter" idx="10"/>
          </p:nvPr>
        </p:nvSpPr>
        <p:spPr/>
        <p:txBody>
          <a:bodyPr/>
          <a:lstStyle/>
          <a:p>
            <a:fld id="{4D2EE607-FC2B-4A90-B5A7-A1B877402938}" type="slidenum">
              <a:rPr lang="en-US" smtClean="0"/>
              <a:pPr/>
              <a:t>2</a:t>
            </a:fld>
            <a:endParaRPr lang="en-US" dirty="0"/>
          </a:p>
        </p:txBody>
      </p:sp>
      <p:sp>
        <p:nvSpPr>
          <p:cNvPr id="5" name="Footer Placeholder 4"/>
          <p:cNvSpPr>
            <a:spLocks noGrp="1"/>
          </p:cNvSpPr>
          <p:nvPr>
            <p:ph type="ftr" sz="quarter" idx="11"/>
          </p:nvPr>
        </p:nvSpPr>
        <p:spPr/>
        <p:txBody>
          <a:bodyPr/>
          <a:lstStyle/>
          <a:p>
            <a:r>
              <a:rPr lang="en-US" smtClean="0"/>
              <a:t>10/29/15: RCRA Expert Webinar Series -     How Does a Rookie Survive State Authorization?</a:t>
            </a:r>
            <a:endParaRPr lang="en-US" dirty="0"/>
          </a:p>
        </p:txBody>
      </p:sp>
      <p:sp>
        <p:nvSpPr>
          <p:cNvPr id="6" name="Header Placeholder 5"/>
          <p:cNvSpPr>
            <a:spLocks noGrp="1"/>
          </p:cNvSpPr>
          <p:nvPr>
            <p:ph type="hdr" sz="quarter" idx="12"/>
          </p:nvPr>
        </p:nvSpPr>
        <p:spPr/>
        <p:txBody>
          <a:bodyPr/>
          <a:lstStyle/>
          <a:p>
            <a:endParaRPr lang="en-US" dirty="0"/>
          </a:p>
        </p:txBody>
      </p:sp>
    </p:spTree>
    <p:extLst>
      <p:ext uri="{BB962C8B-B14F-4D97-AF65-F5344CB8AC3E}">
        <p14:creationId xmlns:p14="http://schemas.microsoft.com/office/powerpoint/2010/main" val="16598619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D7C167DB-EFF0-400D-96A1-6799F871DE5B}" type="slidenum">
              <a:rPr lang="en-US" smtClean="0"/>
              <a:pPr/>
              <a:t>20</a:t>
            </a:fld>
            <a:endParaRPr lang="en-US"/>
          </a:p>
        </p:txBody>
      </p:sp>
      <p:sp>
        <p:nvSpPr>
          <p:cNvPr id="5" name="Footer Placeholder 4"/>
          <p:cNvSpPr>
            <a:spLocks noGrp="1"/>
          </p:cNvSpPr>
          <p:nvPr>
            <p:ph type="ftr" sz="quarter" idx="11"/>
          </p:nvPr>
        </p:nvSpPr>
        <p:spPr/>
        <p:txBody>
          <a:bodyPr/>
          <a:lstStyle/>
          <a:p>
            <a:r>
              <a:rPr lang="en-US" smtClean="0"/>
              <a:t>10/29/15: RCRA Expert Webinar Series -     How Does a Rookie Survive State Authorization?</a:t>
            </a:r>
            <a:endParaRPr lang="en-US" dirty="0"/>
          </a:p>
        </p:txBody>
      </p:sp>
      <p:sp>
        <p:nvSpPr>
          <p:cNvPr id="6" name="Header Placeholder 5"/>
          <p:cNvSpPr>
            <a:spLocks noGrp="1"/>
          </p:cNvSpPr>
          <p:nvPr>
            <p:ph type="hdr" sz="quarter" idx="12"/>
          </p:nvPr>
        </p:nvSpPr>
        <p:spPr/>
        <p:txBody>
          <a:bodyPr/>
          <a:lstStyle/>
          <a:p>
            <a:endParaRPr lang="en-US" dirty="0"/>
          </a:p>
        </p:txBody>
      </p:sp>
    </p:spTree>
    <p:extLst>
      <p:ext uri="{BB962C8B-B14F-4D97-AF65-F5344CB8AC3E}">
        <p14:creationId xmlns:p14="http://schemas.microsoft.com/office/powerpoint/2010/main" val="172431309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7C167DB-EFF0-400D-96A1-6799F871DE5B}" type="slidenum">
              <a:rPr lang="en-US" smtClean="0"/>
              <a:pPr/>
              <a:t>21</a:t>
            </a:fld>
            <a:endParaRPr lang="en-US" dirty="0"/>
          </a:p>
        </p:txBody>
      </p:sp>
      <p:sp>
        <p:nvSpPr>
          <p:cNvPr id="5" name="Footer Placeholder 4"/>
          <p:cNvSpPr>
            <a:spLocks noGrp="1"/>
          </p:cNvSpPr>
          <p:nvPr>
            <p:ph type="ftr" sz="quarter" idx="11"/>
          </p:nvPr>
        </p:nvSpPr>
        <p:spPr/>
        <p:txBody>
          <a:bodyPr/>
          <a:lstStyle/>
          <a:p>
            <a:r>
              <a:rPr lang="en-US" smtClean="0"/>
              <a:t>10/29/15: RCRA Expert Webinar Series -     How Does a Rookie Survive State Authorization?</a:t>
            </a:r>
            <a:endParaRPr lang="en-US" dirty="0"/>
          </a:p>
        </p:txBody>
      </p:sp>
      <p:sp>
        <p:nvSpPr>
          <p:cNvPr id="6" name="Header Placeholder 5"/>
          <p:cNvSpPr>
            <a:spLocks noGrp="1"/>
          </p:cNvSpPr>
          <p:nvPr>
            <p:ph type="hdr" sz="quarter" idx="12"/>
          </p:nvPr>
        </p:nvSpPr>
        <p:spPr/>
        <p:txBody>
          <a:bodyPr/>
          <a:lstStyle/>
          <a:p>
            <a:endParaRPr lang="en-US" dirty="0"/>
          </a:p>
        </p:txBody>
      </p:sp>
    </p:spTree>
    <p:extLst>
      <p:ext uri="{BB962C8B-B14F-4D97-AF65-F5344CB8AC3E}">
        <p14:creationId xmlns:p14="http://schemas.microsoft.com/office/powerpoint/2010/main" val="2711532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pPr marL="474205"/>
            <a:r>
              <a:rPr lang="en-US" dirty="0">
                <a:solidFill>
                  <a:srgbClr val="000000"/>
                </a:solidFill>
                <a:ea typeface="Calibri" panose="020F0502020204030204" pitchFamily="34" charset="0"/>
                <a:cs typeface="Calibri" panose="020F0502020204030204" pitchFamily="34" charset="0"/>
              </a:rPr>
              <a:t>Note:  The case I am about to discuss was an actual case, but a fictitious State name is used in the discussion in this webinar.  </a:t>
            </a:r>
            <a:endParaRPr lang="en-US" dirty="0">
              <a:ea typeface="Calibri" panose="020F0502020204030204" pitchFamily="34" charset="0"/>
            </a:endParaRPr>
          </a:p>
          <a:p>
            <a:pPr marL="474205"/>
            <a:r>
              <a:rPr lang="en-US" dirty="0">
                <a:solidFill>
                  <a:srgbClr val="000000"/>
                </a:solidFill>
                <a:ea typeface="Calibri" panose="020F0502020204030204" pitchFamily="34" charset="0"/>
                <a:cs typeface="Calibri" panose="020F0502020204030204" pitchFamily="34" charset="0"/>
              </a:rPr>
              <a:t> </a:t>
            </a:r>
            <a:endParaRPr lang="en-US" dirty="0">
              <a:ea typeface="Calibri" panose="020F0502020204030204" pitchFamily="34" charset="0"/>
            </a:endParaRPr>
          </a:p>
          <a:p>
            <a:pPr marL="474205"/>
            <a:r>
              <a:rPr lang="en-US" dirty="0">
                <a:ea typeface="Calibri" panose="020F0502020204030204" pitchFamily="34" charset="0"/>
              </a:rPr>
              <a:t>Background:  This case study involves charges that arose out of the defendant’s storage of two yellow canisters of methyl bromide (U029) waste marked “</a:t>
            </a:r>
            <a:r>
              <a:rPr lang="en-US" dirty="0" smtClean="0">
                <a:ea typeface="Calibri" panose="020F0502020204030204" pitchFamily="34" charset="0"/>
              </a:rPr>
              <a:t>POISON</a:t>
            </a:r>
            <a:r>
              <a:rPr lang="en-US" dirty="0">
                <a:ea typeface="Calibri" panose="020F0502020204030204" pitchFamily="34" charset="0"/>
              </a:rPr>
              <a:t>” at a construction site in the State of Masada.  As a result of the toxic waste somebody died.  Methyl Bromide (U029) waste is considered Toxic waste under Characteristics of waste and is a listed waste regulated under 40 CFR part 261, Subpart D.  </a:t>
            </a:r>
          </a:p>
          <a:p>
            <a:pPr marL="474205"/>
            <a:endParaRPr lang="en-US" dirty="0">
              <a:ea typeface="Calibri" panose="020F0502020204030204" pitchFamily="34" charset="0"/>
            </a:endParaRPr>
          </a:p>
          <a:p>
            <a:pPr marL="474205" defTabSz="948411">
              <a:defRPr/>
            </a:pPr>
            <a:r>
              <a:rPr lang="en-US" dirty="0">
                <a:ea typeface="Calibri" panose="020F0502020204030204" pitchFamily="34" charset="0"/>
              </a:rPr>
              <a:t>There was an indictment on this case and a federal grand jury charged the defendants with illegal storage of hazardous waste.  EPA Region 6 Criminal Investigation Division was assigned to investigate the case.  Defendants argued that their unpermitted storage of the methyl bromide was permissible under the State of Masada small quantity generator regulations.  EPA Region 6 assisted the prosecution by researching regulatory issues and providing valuable insight on issues of case strategy.</a:t>
            </a:r>
          </a:p>
          <a:p>
            <a:pPr marL="474205"/>
            <a:r>
              <a:rPr lang="en-US" dirty="0">
                <a:ea typeface="Calibri" panose="020F0502020204030204" pitchFamily="34" charset="0"/>
              </a:rPr>
              <a:t> </a:t>
            </a:r>
          </a:p>
          <a:p>
            <a:pPr marL="474205"/>
            <a:r>
              <a:rPr lang="en-US" dirty="0">
                <a:ea typeface="Calibri" panose="020F0502020204030204" pitchFamily="34" charset="0"/>
              </a:rPr>
              <a:t>Issue:  One issue that came up in court was which agency had jurisdiction over the regulation of small quantity generators in the State of Masada, an authorized State.  </a:t>
            </a:r>
          </a:p>
          <a:p>
            <a:pPr marL="474205"/>
            <a:endParaRPr lang="en-US" dirty="0">
              <a:ea typeface="Calibri" panose="020F0502020204030204" pitchFamily="34" charset="0"/>
            </a:endParaRPr>
          </a:p>
          <a:p>
            <a:pPr marL="474205"/>
            <a:r>
              <a:rPr lang="en-US" dirty="0">
                <a:ea typeface="Calibri" panose="020F0502020204030204" pitchFamily="34" charset="0"/>
              </a:rPr>
              <a:t>EPA was summoned by the court to write a deposition explaining the authorization status of the State in the regulation of small quantity generators. </a:t>
            </a:r>
            <a:r>
              <a:rPr lang="en-US" dirty="0">
                <a:ea typeface="Calibri" panose="020F0502020204030204" pitchFamily="34" charset="0"/>
                <a:cs typeface="Times New Roman" panose="02020603050405020304" pitchFamily="18" charset="0"/>
              </a:rPr>
              <a:t> </a:t>
            </a:r>
          </a:p>
          <a:p>
            <a:endParaRPr lang="en-US" dirty="0" smtClean="0"/>
          </a:p>
        </p:txBody>
      </p:sp>
      <p:sp>
        <p:nvSpPr>
          <p:cNvPr id="4" name="Slide Number Placeholder 3"/>
          <p:cNvSpPr>
            <a:spLocks noGrp="1"/>
          </p:cNvSpPr>
          <p:nvPr>
            <p:ph type="sldNum" sz="quarter" idx="10"/>
          </p:nvPr>
        </p:nvSpPr>
        <p:spPr/>
        <p:txBody>
          <a:bodyPr/>
          <a:lstStyle/>
          <a:p>
            <a:fld id="{D7C167DB-EFF0-400D-96A1-6799F871DE5B}" type="slidenum">
              <a:rPr lang="en-US" smtClean="0"/>
              <a:pPr/>
              <a:t>22</a:t>
            </a:fld>
            <a:endParaRPr lang="en-US"/>
          </a:p>
        </p:txBody>
      </p:sp>
      <p:sp>
        <p:nvSpPr>
          <p:cNvPr id="5" name="Footer Placeholder 4"/>
          <p:cNvSpPr>
            <a:spLocks noGrp="1"/>
          </p:cNvSpPr>
          <p:nvPr>
            <p:ph type="ftr" sz="quarter" idx="11"/>
          </p:nvPr>
        </p:nvSpPr>
        <p:spPr/>
        <p:txBody>
          <a:bodyPr/>
          <a:lstStyle/>
          <a:p>
            <a:r>
              <a:rPr lang="en-US" smtClean="0"/>
              <a:t>10/29/15: RCRA Expert Webinar Series -     How Does a Rookie Survive State Authorization?</a:t>
            </a:r>
            <a:endParaRPr lang="en-US" dirty="0"/>
          </a:p>
        </p:txBody>
      </p:sp>
      <p:sp>
        <p:nvSpPr>
          <p:cNvPr id="6" name="Header Placeholder 5"/>
          <p:cNvSpPr>
            <a:spLocks noGrp="1"/>
          </p:cNvSpPr>
          <p:nvPr>
            <p:ph type="hdr" sz="quarter" idx="12"/>
          </p:nvPr>
        </p:nvSpPr>
        <p:spPr/>
        <p:txBody>
          <a:bodyPr/>
          <a:lstStyle/>
          <a:p>
            <a:endParaRPr lang="en-US" dirty="0"/>
          </a:p>
        </p:txBody>
      </p:sp>
    </p:spTree>
    <p:extLst>
      <p:ext uri="{BB962C8B-B14F-4D97-AF65-F5344CB8AC3E}">
        <p14:creationId xmlns:p14="http://schemas.microsoft.com/office/powerpoint/2010/main" val="2031111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r>
              <a:rPr lang="en-US" dirty="0">
                <a:ea typeface="Calibri" panose="020F0502020204030204" pitchFamily="34" charset="0"/>
              </a:rPr>
              <a:t>Notes:</a:t>
            </a:r>
          </a:p>
          <a:p>
            <a:pPr marL="474205"/>
            <a:r>
              <a:rPr lang="en-US" dirty="0">
                <a:ea typeface="Calibri" panose="020F0502020204030204" pitchFamily="34" charset="0"/>
              </a:rPr>
              <a:t>EPA’s research into the small quantity generator requirements and the State’s authorization history revealed the following: </a:t>
            </a:r>
          </a:p>
          <a:p>
            <a:pPr marL="474205"/>
            <a:r>
              <a:rPr lang="en-US" dirty="0">
                <a:ea typeface="Calibri" panose="020F0502020204030204" pitchFamily="34" charset="0"/>
              </a:rPr>
              <a:t> </a:t>
            </a:r>
          </a:p>
          <a:p>
            <a:pPr marL="711308" lvl="1" indent="-237103">
              <a:buFont typeface="+mj-lt"/>
              <a:buAutoNum type="arabicPeriod"/>
            </a:pPr>
            <a:r>
              <a:rPr lang="en-US" dirty="0">
                <a:ea typeface="Calibri" panose="020F0502020204030204" pitchFamily="34" charset="0"/>
              </a:rPr>
              <a:t>The requirements for small quantity generators (generators </a:t>
            </a:r>
            <a:r>
              <a:rPr lang="en-US" dirty="0" smtClean="0">
                <a:ea typeface="Calibri" panose="020F0502020204030204" pitchFamily="34" charset="0"/>
              </a:rPr>
              <a:t>of </a:t>
            </a:r>
            <a:r>
              <a:rPr lang="en-US" dirty="0">
                <a:ea typeface="Calibri" panose="020F0502020204030204" pitchFamily="34" charset="0"/>
              </a:rPr>
              <a:t>less than 1,000 kg of hazardous waste in a calendar month) can be found primarily in 40 CFR 261.5, 262.34, 262.42 and 262.44.  </a:t>
            </a:r>
          </a:p>
          <a:p>
            <a:pPr marL="711308" lvl="1" indent="-237103">
              <a:buFont typeface="+mj-lt"/>
              <a:buAutoNum type="arabicPeriod"/>
            </a:pPr>
            <a:r>
              <a:rPr lang="en-US" dirty="0">
                <a:ea typeface="Calibri" panose="020F0502020204030204" pitchFamily="34" charset="0"/>
              </a:rPr>
              <a:t>The requirements originated from the Base Program and were significantly amended by the HSWA final rules addressed by Revision Checklists 23 and 42.  </a:t>
            </a:r>
          </a:p>
          <a:p>
            <a:pPr marL="711308" lvl="1" indent="-237103">
              <a:buFont typeface="+mj-lt"/>
              <a:buAutoNum type="arabicPeriod"/>
            </a:pPr>
            <a:r>
              <a:rPr lang="en-US" dirty="0">
                <a:ea typeface="Calibri" panose="020F0502020204030204" pitchFamily="34" charset="0"/>
              </a:rPr>
              <a:t>Research into the State’s authorization records using </a:t>
            </a:r>
            <a:r>
              <a:rPr lang="en-US" dirty="0" err="1">
                <a:ea typeface="Calibri" panose="020F0502020204030204" pitchFamily="34" charset="0"/>
              </a:rPr>
              <a:t>StATS</a:t>
            </a:r>
            <a:r>
              <a:rPr lang="en-US" dirty="0">
                <a:ea typeface="Calibri" panose="020F0502020204030204" pitchFamily="34" charset="0"/>
              </a:rPr>
              <a:t> indicated that the State had received authorization for both Revision Checklists 23 and 42; so technically, the State was responsible for implementing the SQG requirements.  </a:t>
            </a:r>
          </a:p>
          <a:p>
            <a:pPr marL="711308" lvl="1" indent="-237103">
              <a:buFont typeface="+mj-lt"/>
              <a:buAutoNum type="arabicPeriod"/>
            </a:pPr>
            <a:r>
              <a:rPr lang="en-US" dirty="0">
                <a:ea typeface="Calibri" panose="020F0502020204030204" pitchFamily="34" charset="0"/>
              </a:rPr>
              <a:t>However, during the codification process, EPA had reviewed the actual State records submitted for authorization, including copies of the Revision Checklists completed by the State and the regulations submitted for authorization and compared the authorized regulations with the State’s then current regulations and found that:</a:t>
            </a:r>
          </a:p>
          <a:p>
            <a:pPr marL="1422614" lvl="2" indent="-474205">
              <a:buFont typeface="+mj-lt"/>
              <a:buAutoNum type="alphaLcParenR"/>
            </a:pPr>
            <a:r>
              <a:rPr lang="en-US" dirty="0">
                <a:ea typeface="Calibri" panose="020F0502020204030204" pitchFamily="34" charset="0"/>
              </a:rPr>
              <a:t>the State, on its own initiative, had revised its authorized small quantity generator requirements to be completely different; </a:t>
            </a:r>
          </a:p>
          <a:p>
            <a:pPr marL="1422614" lvl="2" indent="-474205">
              <a:buFont typeface="+mj-lt"/>
              <a:buAutoNum type="alphaLcParenR"/>
            </a:pPr>
            <a:r>
              <a:rPr lang="en-US" dirty="0">
                <a:ea typeface="Calibri" panose="020F0502020204030204" pitchFamily="34" charset="0"/>
              </a:rPr>
              <a:t>the State had not notified EPA to receive authorization for the state-initiated changes; and </a:t>
            </a:r>
          </a:p>
          <a:p>
            <a:pPr marL="1422614" lvl="2" indent="-474205">
              <a:buFont typeface="+mj-lt"/>
              <a:buAutoNum type="alphaLcParenR"/>
            </a:pPr>
            <a:r>
              <a:rPr lang="en-US" dirty="0">
                <a:ea typeface="Calibri" panose="020F0502020204030204" pitchFamily="34" charset="0"/>
              </a:rPr>
              <a:t>to make matters worse, the State’s revised provisions were less stringent than the Federal regulations.  </a:t>
            </a:r>
          </a:p>
          <a:p>
            <a:pPr marL="474205" lvl="1"/>
            <a:endParaRPr lang="en-US" dirty="0">
              <a:ea typeface="Calibri" panose="020F0502020204030204" pitchFamily="34" charset="0"/>
            </a:endParaRPr>
          </a:p>
          <a:p>
            <a:pPr marL="474205" lvl="1"/>
            <a:r>
              <a:rPr lang="en-US" dirty="0">
                <a:ea typeface="Calibri" panose="020F0502020204030204" pitchFamily="34" charset="0"/>
              </a:rPr>
              <a:t>Fortunately for EPA, the Region had documentation of notifying the State about the less stringent provisions and had excluded those provisions from the codification into 40 CFR part 272. </a:t>
            </a:r>
            <a:endParaRPr lang="en-US" dirty="0" smtClean="0">
              <a:ea typeface="Calibri" panose="020F0502020204030204" pitchFamily="34" charset="0"/>
            </a:endParaRPr>
          </a:p>
          <a:p>
            <a:pPr marL="474205" lvl="1"/>
            <a:endParaRPr lang="en-US" b="1" dirty="0" smtClean="0">
              <a:ea typeface="Calibri" panose="020F0502020204030204" pitchFamily="34" charset="0"/>
            </a:endParaRPr>
          </a:p>
        </p:txBody>
      </p:sp>
      <p:sp>
        <p:nvSpPr>
          <p:cNvPr id="4" name="Slide Number Placeholder 3"/>
          <p:cNvSpPr>
            <a:spLocks noGrp="1"/>
          </p:cNvSpPr>
          <p:nvPr>
            <p:ph type="sldNum" sz="quarter" idx="10"/>
          </p:nvPr>
        </p:nvSpPr>
        <p:spPr/>
        <p:txBody>
          <a:bodyPr/>
          <a:lstStyle/>
          <a:p>
            <a:fld id="{D7C167DB-EFF0-400D-96A1-6799F871DE5B}" type="slidenum">
              <a:rPr lang="en-US" smtClean="0"/>
              <a:pPr/>
              <a:t>23</a:t>
            </a:fld>
            <a:endParaRPr lang="en-US"/>
          </a:p>
        </p:txBody>
      </p:sp>
      <p:sp>
        <p:nvSpPr>
          <p:cNvPr id="5" name="Footer Placeholder 4"/>
          <p:cNvSpPr>
            <a:spLocks noGrp="1"/>
          </p:cNvSpPr>
          <p:nvPr>
            <p:ph type="ftr" sz="quarter" idx="11"/>
          </p:nvPr>
        </p:nvSpPr>
        <p:spPr/>
        <p:txBody>
          <a:bodyPr/>
          <a:lstStyle/>
          <a:p>
            <a:r>
              <a:rPr lang="en-US" smtClean="0"/>
              <a:t>10/29/15: RCRA Expert Webinar Series -     How Does a Rookie Survive State Authorization?</a:t>
            </a:r>
            <a:endParaRPr lang="en-US" dirty="0"/>
          </a:p>
        </p:txBody>
      </p:sp>
      <p:sp>
        <p:nvSpPr>
          <p:cNvPr id="6" name="Header Placeholder 5"/>
          <p:cNvSpPr>
            <a:spLocks noGrp="1"/>
          </p:cNvSpPr>
          <p:nvPr>
            <p:ph type="hdr" sz="quarter" idx="12"/>
          </p:nvPr>
        </p:nvSpPr>
        <p:spPr/>
        <p:txBody>
          <a:bodyPr/>
          <a:lstStyle/>
          <a:p>
            <a:endParaRPr lang="en-US" dirty="0"/>
          </a:p>
        </p:txBody>
      </p:sp>
    </p:spTree>
    <p:extLst>
      <p:ext uri="{BB962C8B-B14F-4D97-AF65-F5344CB8AC3E}">
        <p14:creationId xmlns:p14="http://schemas.microsoft.com/office/powerpoint/2010/main" val="41660758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r>
              <a:rPr lang="en-US" dirty="0">
                <a:ea typeface="Calibri" panose="020F0502020204030204" pitchFamily="34" charset="0"/>
              </a:rPr>
              <a:t>Notes:</a:t>
            </a:r>
          </a:p>
          <a:p>
            <a:endParaRPr lang="en-US" dirty="0">
              <a:ea typeface="Calibri" panose="020F0502020204030204" pitchFamily="34" charset="0"/>
            </a:endParaRPr>
          </a:p>
          <a:p>
            <a:pPr marL="533481" indent="-533481">
              <a:buFont typeface="+mj-lt"/>
              <a:buAutoNum type="arabicPeriod"/>
            </a:pPr>
            <a:r>
              <a:rPr lang="en-US" dirty="0"/>
              <a:t>The defendants ultimately agreed to enter guilty pleas; however, they urged the Court to reject the pleas using the argument that their unpermitted storage was permissible under the State’s regulations.</a:t>
            </a:r>
          </a:p>
          <a:p>
            <a:pPr marL="533481" indent="-533481">
              <a:buFont typeface="+mj-lt"/>
              <a:buAutoNum type="arabicPeriod"/>
            </a:pPr>
            <a:endParaRPr lang="en-US" dirty="0"/>
          </a:p>
          <a:p>
            <a:pPr marL="533481" indent="-533481">
              <a:buFont typeface="+mj-lt"/>
              <a:buAutoNum type="arabicPeriod"/>
            </a:pPr>
            <a:r>
              <a:rPr lang="en-US" dirty="0"/>
              <a:t>Based on the regulatory research provided by the EPA Regional Criminal Enforcement Officer, the Regional Criminal Enforcement Counsel, and the Regional RCRA Authorization Coordinator, the Court:</a:t>
            </a:r>
          </a:p>
          <a:p>
            <a:pPr marL="1185513" lvl="2" indent="-237103">
              <a:buFont typeface="+mj-lt"/>
              <a:buAutoNum type="alphaLcPeriod"/>
            </a:pPr>
            <a:r>
              <a:rPr lang="en-US" dirty="0"/>
              <a:t>Rejected the defendants argument;</a:t>
            </a:r>
          </a:p>
          <a:p>
            <a:pPr marL="1185513" lvl="2" indent="-237103">
              <a:buFont typeface="+mj-lt"/>
              <a:buAutoNum type="alphaLcPeriod"/>
            </a:pPr>
            <a:r>
              <a:rPr lang="en-US" dirty="0"/>
              <a:t>Adopted EPA’s interpretation of the regulations; and</a:t>
            </a:r>
          </a:p>
          <a:p>
            <a:pPr marL="1185513" lvl="2" indent="-237103">
              <a:buFont typeface="+mj-lt"/>
              <a:buAutoNum type="alphaLcPeriod"/>
            </a:pPr>
            <a:r>
              <a:rPr lang="en-US" dirty="0"/>
              <a:t>Accepted the guilty pleas.</a:t>
            </a:r>
          </a:p>
          <a:p>
            <a:pPr marL="237103" indent="-237103">
              <a:buFont typeface="+mj-lt"/>
              <a:buAutoNum type="arabicPeriod"/>
            </a:pPr>
            <a:endParaRPr lang="en-US" dirty="0"/>
          </a:p>
          <a:p>
            <a:pPr marL="237103" indent="-237103">
              <a:buFont typeface="+mj-lt"/>
              <a:buAutoNum type="arabicPeriod"/>
            </a:pPr>
            <a:r>
              <a:rPr lang="en-US" dirty="0"/>
              <a:t>The U. S. Department of justice sent a letter of commendation and appreciation to the EPA team.</a:t>
            </a:r>
          </a:p>
          <a:p>
            <a:endParaRPr lang="en-US" dirty="0" smtClean="0">
              <a:ea typeface="Calibri" panose="020F0502020204030204" pitchFamily="34" charset="0"/>
            </a:endParaRPr>
          </a:p>
          <a:p>
            <a:pPr marL="474205" lvl="1"/>
            <a:r>
              <a:rPr lang="en-US" dirty="0" smtClean="0">
                <a:ea typeface="Calibri" panose="020F0502020204030204" pitchFamily="34" charset="0"/>
              </a:rPr>
              <a:t>It is very important to note that it was the State’s previously authorized regulations that were in effect as federally enforceable State regulations.  These were the regulations of</a:t>
            </a:r>
            <a:r>
              <a:rPr lang="en-US" baseline="0" dirty="0" smtClean="0">
                <a:ea typeface="Calibri" panose="020F0502020204030204" pitchFamily="34" charset="0"/>
              </a:rPr>
              <a:t> which the defendants were in violation regardless of the fact that new state-initiated regulations had been promulgated.  The State-initiated regulations were not authorized for federal enforcement.  </a:t>
            </a:r>
          </a:p>
          <a:p>
            <a:pPr marL="474205" lvl="1"/>
            <a:endParaRPr lang="en-US" baseline="0" dirty="0" smtClean="0">
              <a:ea typeface="Calibri" panose="020F0502020204030204" pitchFamily="34" charset="0"/>
            </a:endParaRPr>
          </a:p>
          <a:p>
            <a:pPr marL="474205" lvl="1"/>
            <a:r>
              <a:rPr lang="en-US" baseline="0" dirty="0" smtClean="0">
                <a:ea typeface="Calibri" panose="020F0502020204030204" pitchFamily="34" charset="0"/>
              </a:rPr>
              <a:t>On the other hand, if the state was doing the inspection or investigation, they would have used their less stringent regulations, which may not have resulted in a conviction.</a:t>
            </a:r>
            <a:endParaRPr lang="en-US" dirty="0" smtClean="0">
              <a:ea typeface="Calibri" panose="020F0502020204030204" pitchFamily="34" charset="0"/>
            </a:endParaRPr>
          </a:p>
          <a:p>
            <a:endParaRPr lang="en-US" dirty="0">
              <a:ea typeface="Calibri" panose="020F0502020204030204" pitchFamily="34" charset="0"/>
            </a:endParaRPr>
          </a:p>
        </p:txBody>
      </p:sp>
      <p:sp>
        <p:nvSpPr>
          <p:cNvPr id="4" name="Slide Number Placeholder 3"/>
          <p:cNvSpPr>
            <a:spLocks noGrp="1"/>
          </p:cNvSpPr>
          <p:nvPr>
            <p:ph type="sldNum" sz="quarter" idx="10"/>
          </p:nvPr>
        </p:nvSpPr>
        <p:spPr/>
        <p:txBody>
          <a:bodyPr/>
          <a:lstStyle/>
          <a:p>
            <a:fld id="{D7C167DB-EFF0-400D-96A1-6799F871DE5B}" type="slidenum">
              <a:rPr lang="en-US" smtClean="0"/>
              <a:pPr/>
              <a:t>24</a:t>
            </a:fld>
            <a:endParaRPr lang="en-US"/>
          </a:p>
        </p:txBody>
      </p:sp>
      <p:sp>
        <p:nvSpPr>
          <p:cNvPr id="5" name="Footer Placeholder 4"/>
          <p:cNvSpPr>
            <a:spLocks noGrp="1"/>
          </p:cNvSpPr>
          <p:nvPr>
            <p:ph type="ftr" sz="quarter" idx="11"/>
          </p:nvPr>
        </p:nvSpPr>
        <p:spPr/>
        <p:txBody>
          <a:bodyPr/>
          <a:lstStyle/>
          <a:p>
            <a:r>
              <a:rPr lang="en-US" smtClean="0"/>
              <a:t>10/29/15: RCRA Expert Webinar Series -     How Does a Rookie Survive State Authorization?</a:t>
            </a:r>
            <a:endParaRPr lang="en-US" dirty="0"/>
          </a:p>
        </p:txBody>
      </p:sp>
      <p:sp>
        <p:nvSpPr>
          <p:cNvPr id="6" name="Header Placeholder 5"/>
          <p:cNvSpPr>
            <a:spLocks noGrp="1"/>
          </p:cNvSpPr>
          <p:nvPr>
            <p:ph type="hdr" sz="quarter" idx="12"/>
          </p:nvPr>
        </p:nvSpPr>
        <p:spPr/>
        <p:txBody>
          <a:bodyPr/>
          <a:lstStyle/>
          <a:p>
            <a:endParaRPr lang="en-US" dirty="0"/>
          </a:p>
        </p:txBody>
      </p:sp>
    </p:spTree>
    <p:extLst>
      <p:ext uri="{BB962C8B-B14F-4D97-AF65-F5344CB8AC3E}">
        <p14:creationId xmlns:p14="http://schemas.microsoft.com/office/powerpoint/2010/main" val="241355495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r>
              <a:rPr lang="en-US" dirty="0">
                <a:ea typeface="Calibri" panose="020F0502020204030204" pitchFamily="34" charset="0"/>
              </a:rPr>
              <a:t>Notes:</a:t>
            </a:r>
          </a:p>
          <a:p>
            <a:endParaRPr lang="en-US" dirty="0">
              <a:ea typeface="Calibri" panose="020F0502020204030204" pitchFamily="34" charset="0"/>
            </a:endParaRPr>
          </a:p>
          <a:p>
            <a:r>
              <a:rPr lang="en-US" dirty="0">
                <a:ea typeface="Calibri" panose="020F0502020204030204" pitchFamily="34" charset="0"/>
              </a:rPr>
              <a:t>This case highlights the following:</a:t>
            </a:r>
          </a:p>
          <a:p>
            <a:pPr marL="237103" indent="-237103">
              <a:buFont typeface="+mj-lt"/>
              <a:buAutoNum type="arabicPeriod"/>
            </a:pPr>
            <a:endParaRPr lang="en-US" dirty="0">
              <a:ea typeface="Calibri" panose="020F0502020204030204" pitchFamily="34" charset="0"/>
              <a:cs typeface="Times New Roman" panose="02020603050405020304" pitchFamily="18" charset="0"/>
            </a:endParaRPr>
          </a:p>
          <a:p>
            <a:pPr marL="237103" indent="-237103">
              <a:buFont typeface="+mj-lt"/>
              <a:buAutoNum type="arabicPeriod"/>
            </a:pPr>
            <a:r>
              <a:rPr lang="en-US" dirty="0">
                <a:ea typeface="Calibri" panose="020F0502020204030204" pitchFamily="34" charset="0"/>
                <a:cs typeface="Times New Roman" panose="02020603050405020304" pitchFamily="18" charset="0"/>
              </a:rPr>
              <a:t>The importance of being familiar with the scope of state authorization of RCRA programs. It also highlights the jurisdictional interplay between EPA RCRA authority and a state authorized program. EPA implements the HSWA provisions until the State seeks authorization.</a:t>
            </a:r>
          </a:p>
          <a:p>
            <a:pPr marL="237103" indent="-237103">
              <a:buFont typeface="+mj-lt"/>
              <a:buAutoNum type="arabicPeriod"/>
            </a:pPr>
            <a:endParaRPr lang="en-US" dirty="0">
              <a:ea typeface="Calibri" panose="020F0502020204030204" pitchFamily="34" charset="0"/>
              <a:cs typeface="Times New Roman" panose="02020603050405020304" pitchFamily="18" charset="0"/>
            </a:endParaRPr>
          </a:p>
          <a:p>
            <a:pPr marL="237103" indent="-237103">
              <a:buFont typeface="+mj-lt"/>
              <a:buAutoNum type="arabicPeriod"/>
            </a:pPr>
            <a:r>
              <a:rPr lang="en-US" dirty="0">
                <a:ea typeface="Calibri" panose="020F0502020204030204" pitchFamily="34" charset="0"/>
                <a:cs typeface="Times New Roman" panose="02020603050405020304" pitchFamily="18" charset="0"/>
              </a:rPr>
              <a:t>The requirements of Hazardous </a:t>
            </a:r>
            <a:r>
              <a:rPr lang="en-US" dirty="0" smtClean="0">
                <a:ea typeface="Calibri" panose="020F0502020204030204" pitchFamily="34" charset="0"/>
                <a:cs typeface="Times New Roman" panose="02020603050405020304" pitchFamily="18" charset="0"/>
              </a:rPr>
              <a:t>Waste </a:t>
            </a:r>
            <a:r>
              <a:rPr lang="en-US" dirty="0">
                <a:ea typeface="Calibri" panose="020F0502020204030204" pitchFamily="34" charset="0"/>
                <a:cs typeface="Times New Roman" panose="02020603050405020304" pitchFamily="18" charset="0"/>
              </a:rPr>
              <a:t>Permits affected this case.</a:t>
            </a:r>
          </a:p>
          <a:p>
            <a:pPr marL="237103" indent="-237103">
              <a:buFont typeface="+mj-lt"/>
              <a:buAutoNum type="arabicPeriod"/>
            </a:pPr>
            <a:endParaRPr lang="en-US" dirty="0">
              <a:ea typeface="Calibri" panose="020F0502020204030204" pitchFamily="34" charset="0"/>
              <a:cs typeface="Times New Roman" panose="02020603050405020304" pitchFamily="18" charset="0"/>
            </a:endParaRPr>
          </a:p>
          <a:p>
            <a:pPr marL="237103" indent="-237103">
              <a:buFont typeface="+mj-lt"/>
              <a:buAutoNum type="arabicPeriod"/>
            </a:pPr>
            <a:r>
              <a:rPr lang="en-US" dirty="0">
                <a:ea typeface="Calibri" panose="020F0502020204030204" pitchFamily="34" charset="0"/>
                <a:cs typeface="Times New Roman" panose="02020603050405020304" pitchFamily="18" charset="0"/>
              </a:rPr>
              <a:t>Knowledge of where to find the guidance, policies and procedures of the State authorization program. </a:t>
            </a:r>
          </a:p>
          <a:p>
            <a:pPr marL="237103" indent="-237103">
              <a:buFont typeface="+mj-lt"/>
              <a:buAutoNum type="arabicPeriod"/>
            </a:pPr>
            <a:endParaRPr lang="en-US" dirty="0">
              <a:ea typeface="Calibri" panose="020F0502020204030204" pitchFamily="34" charset="0"/>
              <a:cs typeface="Times New Roman" panose="02020603050405020304" pitchFamily="18" charset="0"/>
            </a:endParaRPr>
          </a:p>
          <a:p>
            <a:pPr marL="237103" indent="-237103">
              <a:buFont typeface="+mj-lt"/>
              <a:buAutoNum type="arabicPeriod"/>
            </a:pPr>
            <a:r>
              <a:rPr lang="en-US" dirty="0">
                <a:ea typeface="Calibri" panose="020F0502020204030204" pitchFamily="34" charset="0"/>
                <a:cs typeface="Times New Roman" panose="02020603050405020304" pitchFamily="18" charset="0"/>
              </a:rPr>
              <a:t>Importance updating and authorizing modifications to the hazardous waste regulations that States have to adopt and make revisions to their programs in order to be consistent with the Federal program  </a:t>
            </a:r>
          </a:p>
          <a:p>
            <a:pPr marL="237103" indent="-237103">
              <a:buFont typeface="+mj-lt"/>
              <a:buAutoNum type="arabicPeriod"/>
            </a:pPr>
            <a:endParaRPr lang="en-US" dirty="0">
              <a:ea typeface="Calibri" panose="020F0502020204030204" pitchFamily="34" charset="0"/>
              <a:cs typeface="Times New Roman" panose="02020603050405020304" pitchFamily="18" charset="0"/>
            </a:endParaRPr>
          </a:p>
          <a:p>
            <a:pPr marL="237103" indent="-237103">
              <a:buFont typeface="+mj-lt"/>
              <a:buAutoNum type="arabicPeriod"/>
            </a:pPr>
            <a:r>
              <a:rPr lang="en-US" dirty="0">
                <a:ea typeface="Calibri" panose="020F0502020204030204" pitchFamily="34" charset="0"/>
                <a:cs typeface="Times New Roman" panose="02020603050405020304" pitchFamily="18" charset="0"/>
              </a:rPr>
              <a:t>Understand EPA’s review process and requirements for State authorization application packages.  </a:t>
            </a:r>
          </a:p>
          <a:p>
            <a:pPr marL="237103" indent="-237103">
              <a:buFont typeface="+mj-lt"/>
              <a:buAutoNum type="arabicPeriod"/>
            </a:pPr>
            <a:endParaRPr lang="en-US" dirty="0">
              <a:ea typeface="Calibri" panose="020F0502020204030204" pitchFamily="34" charset="0"/>
              <a:cs typeface="Times New Roman" panose="02020603050405020304" pitchFamily="18" charset="0"/>
            </a:endParaRPr>
          </a:p>
          <a:p>
            <a:pPr marL="237103" indent="-237103">
              <a:buFont typeface="+mj-lt"/>
              <a:buAutoNum type="arabicPeriod"/>
            </a:pPr>
            <a:r>
              <a:rPr lang="en-US" dirty="0">
                <a:ea typeface="Calibri" panose="020F0502020204030204" pitchFamily="34" charset="0"/>
                <a:cs typeface="Times New Roman" panose="02020603050405020304" pitchFamily="18" charset="0"/>
              </a:rPr>
              <a:t>Know that EPA has oversight responsibilities.  States cannot issue HSWA permits if they are not authorized by EPA.  However, if the States and EPA have </a:t>
            </a:r>
            <a:r>
              <a:rPr lang="en-US" dirty="0" smtClean="0">
                <a:ea typeface="Calibri" panose="020F0502020204030204" pitchFamily="34" charset="0"/>
                <a:cs typeface="Times New Roman" panose="02020603050405020304" pitchFamily="18" charset="0"/>
              </a:rPr>
              <a:t>a joint </a:t>
            </a:r>
            <a:r>
              <a:rPr lang="en-US" dirty="0">
                <a:ea typeface="Calibri" panose="020F0502020204030204" pitchFamily="34" charset="0"/>
                <a:cs typeface="Times New Roman" panose="02020603050405020304" pitchFamily="18" charset="0"/>
              </a:rPr>
              <a:t>permitting agreement in the MOA the State should notify EPA and both </a:t>
            </a:r>
            <a:r>
              <a:rPr lang="en-US" dirty="0" smtClean="0">
                <a:ea typeface="Calibri" panose="020F0502020204030204" pitchFamily="34" charset="0"/>
                <a:cs typeface="Times New Roman" panose="02020603050405020304" pitchFamily="18" charset="0"/>
              </a:rPr>
              <a:t>parties </a:t>
            </a:r>
            <a:r>
              <a:rPr lang="en-US" dirty="0">
                <a:ea typeface="Calibri" panose="020F0502020204030204" pitchFamily="34" charset="0"/>
                <a:cs typeface="Times New Roman" panose="02020603050405020304" pitchFamily="18" charset="0"/>
              </a:rPr>
              <a:t>can sign the permit. </a:t>
            </a:r>
          </a:p>
          <a:p>
            <a:pPr marL="237103" indent="-237103">
              <a:buFont typeface="+mj-lt"/>
              <a:buAutoNum type="arabicPeriod"/>
            </a:pPr>
            <a:endParaRPr lang="en-US" dirty="0">
              <a:cs typeface="Times New Roman" panose="02020603050405020304" pitchFamily="18" charset="0"/>
            </a:endParaRPr>
          </a:p>
          <a:p>
            <a:r>
              <a:rPr lang="en-US" dirty="0">
                <a:cs typeface="Times New Roman" panose="02020603050405020304" pitchFamily="18" charset="0"/>
              </a:rPr>
              <a:t>To learn more about the case please contact the EPA Region 6.</a:t>
            </a:r>
            <a:endParaRPr lang="en-US" dirty="0"/>
          </a:p>
        </p:txBody>
      </p:sp>
      <p:sp>
        <p:nvSpPr>
          <p:cNvPr id="4" name="Slide Number Placeholder 3"/>
          <p:cNvSpPr>
            <a:spLocks noGrp="1"/>
          </p:cNvSpPr>
          <p:nvPr>
            <p:ph type="sldNum" sz="quarter" idx="10"/>
          </p:nvPr>
        </p:nvSpPr>
        <p:spPr/>
        <p:txBody>
          <a:bodyPr/>
          <a:lstStyle/>
          <a:p>
            <a:fld id="{D7C167DB-EFF0-400D-96A1-6799F871DE5B}" type="slidenum">
              <a:rPr lang="en-US" smtClean="0"/>
              <a:pPr/>
              <a:t>25</a:t>
            </a:fld>
            <a:endParaRPr lang="en-US"/>
          </a:p>
        </p:txBody>
      </p:sp>
      <p:sp>
        <p:nvSpPr>
          <p:cNvPr id="5" name="Footer Placeholder 4"/>
          <p:cNvSpPr>
            <a:spLocks noGrp="1"/>
          </p:cNvSpPr>
          <p:nvPr>
            <p:ph type="ftr" sz="quarter" idx="11"/>
          </p:nvPr>
        </p:nvSpPr>
        <p:spPr/>
        <p:txBody>
          <a:bodyPr/>
          <a:lstStyle/>
          <a:p>
            <a:r>
              <a:rPr lang="en-US" smtClean="0"/>
              <a:t>10/29/15: RCRA Expert Webinar Series -     How Does a Rookie Survive State Authorization?</a:t>
            </a:r>
            <a:endParaRPr lang="en-US" dirty="0"/>
          </a:p>
        </p:txBody>
      </p:sp>
      <p:sp>
        <p:nvSpPr>
          <p:cNvPr id="6" name="Header Placeholder 5"/>
          <p:cNvSpPr>
            <a:spLocks noGrp="1"/>
          </p:cNvSpPr>
          <p:nvPr>
            <p:ph type="hdr" sz="quarter" idx="12"/>
          </p:nvPr>
        </p:nvSpPr>
        <p:spPr/>
        <p:txBody>
          <a:bodyPr/>
          <a:lstStyle/>
          <a:p>
            <a:endParaRPr lang="en-US" dirty="0"/>
          </a:p>
        </p:txBody>
      </p:sp>
    </p:spTree>
    <p:extLst>
      <p:ext uri="{BB962C8B-B14F-4D97-AF65-F5344CB8AC3E}">
        <p14:creationId xmlns:p14="http://schemas.microsoft.com/office/powerpoint/2010/main" val="70777179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7C167DB-EFF0-400D-96A1-6799F871DE5B}" type="slidenum">
              <a:rPr lang="en-US" smtClean="0"/>
              <a:pPr/>
              <a:t>26</a:t>
            </a:fld>
            <a:endParaRPr lang="en-US" dirty="0"/>
          </a:p>
        </p:txBody>
      </p:sp>
      <p:sp>
        <p:nvSpPr>
          <p:cNvPr id="5" name="Footer Placeholder 4"/>
          <p:cNvSpPr>
            <a:spLocks noGrp="1"/>
          </p:cNvSpPr>
          <p:nvPr>
            <p:ph type="ftr" sz="quarter" idx="11"/>
          </p:nvPr>
        </p:nvSpPr>
        <p:spPr/>
        <p:txBody>
          <a:bodyPr/>
          <a:lstStyle/>
          <a:p>
            <a:r>
              <a:rPr lang="en-US" smtClean="0"/>
              <a:t>10/29/15: RCRA Expert Webinar Series -     How Does a Rookie Survive State Authorization?</a:t>
            </a:r>
            <a:endParaRPr lang="en-US" dirty="0"/>
          </a:p>
        </p:txBody>
      </p:sp>
      <p:sp>
        <p:nvSpPr>
          <p:cNvPr id="6" name="Header Placeholder 5"/>
          <p:cNvSpPr>
            <a:spLocks noGrp="1"/>
          </p:cNvSpPr>
          <p:nvPr>
            <p:ph type="hdr" sz="quarter" idx="12"/>
          </p:nvPr>
        </p:nvSpPr>
        <p:spPr/>
        <p:txBody>
          <a:bodyPr/>
          <a:lstStyle/>
          <a:p>
            <a:endParaRPr lang="en-US" dirty="0"/>
          </a:p>
        </p:txBody>
      </p:sp>
    </p:spTree>
    <p:extLst>
      <p:ext uri="{BB962C8B-B14F-4D97-AF65-F5344CB8AC3E}">
        <p14:creationId xmlns:p14="http://schemas.microsoft.com/office/powerpoint/2010/main" val="135496771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7845" indent="-177845" defTabSz="948507">
              <a:buFont typeface="Wingdings" panose="05000000000000000000" pitchFamily="2" charset="2"/>
              <a:buChar char="q"/>
              <a:defRPr/>
            </a:pPr>
            <a:r>
              <a:rPr lang="en-US" dirty="0">
                <a:solidFill>
                  <a:prstClr val="black"/>
                </a:solidFill>
              </a:rPr>
              <a:t>The RCRA Orientation Manual provides a good overview of the entire RCRA program and was recently updated.</a:t>
            </a:r>
          </a:p>
          <a:p>
            <a:pPr marL="177845" indent="-177845" defTabSz="948507">
              <a:buFont typeface="Wingdings" panose="05000000000000000000" pitchFamily="2" charset="2"/>
              <a:buChar char="q"/>
              <a:defRPr/>
            </a:pPr>
            <a:endParaRPr lang="en-US" dirty="0">
              <a:solidFill>
                <a:prstClr val="black"/>
              </a:solidFill>
            </a:endParaRPr>
          </a:p>
          <a:p>
            <a:pPr marL="177845" indent="-177845" defTabSz="948507">
              <a:buFont typeface="Wingdings" panose="05000000000000000000" pitchFamily="2" charset="2"/>
              <a:buChar char="q"/>
              <a:defRPr/>
            </a:pPr>
            <a:r>
              <a:rPr lang="en-US" dirty="0">
                <a:solidFill>
                  <a:prstClr val="black"/>
                </a:solidFill>
              </a:rPr>
              <a:t>The website, “Hazardous Waste Generator Regulations,” provides a user-friendly reference to assist EPA and state staff, industrial facilities generating and managing hazardous wastes as well as the general public, in locating and understanding the current RCRA hazardous waste generator regulatory requirements.  Note that EPA recently proposed revisions to the generator regulations, which we expect to be finalized in late 2016. </a:t>
            </a:r>
          </a:p>
          <a:p>
            <a:pPr marL="177845" indent="-177845" defTabSz="948507">
              <a:buFont typeface="Wingdings" panose="05000000000000000000" pitchFamily="2" charset="2"/>
              <a:buChar char="q"/>
              <a:defRPr/>
            </a:pPr>
            <a:endParaRPr lang="en-US" dirty="0">
              <a:solidFill>
                <a:prstClr val="black"/>
              </a:solidFill>
            </a:endParaRPr>
          </a:p>
          <a:p>
            <a:pPr marL="177845" indent="-177845" defTabSz="948507">
              <a:buFont typeface="Wingdings" panose="05000000000000000000" pitchFamily="2" charset="2"/>
              <a:buChar char="q"/>
              <a:defRPr/>
            </a:pPr>
            <a:r>
              <a:rPr lang="en-US" dirty="0" smtClean="0"/>
              <a:t>The RCRA Compliance Monitoring website from NETI provides information on EPA’s oversight of compliance monitoring activities in the RCRA program to ensure facilities are properly inspected. </a:t>
            </a:r>
            <a:endParaRPr lang="en-US" dirty="0">
              <a:solidFill>
                <a:prstClr val="black"/>
              </a:solidFill>
            </a:endParaRPr>
          </a:p>
          <a:p>
            <a:pPr marL="177845" indent="-177845" defTabSz="948507">
              <a:buFont typeface="Wingdings" panose="05000000000000000000" pitchFamily="2" charset="2"/>
              <a:buChar char="q"/>
              <a:defRPr/>
            </a:pPr>
            <a:endParaRPr lang="en-US" dirty="0">
              <a:solidFill>
                <a:prstClr val="black"/>
              </a:solidFill>
            </a:endParaRPr>
          </a:p>
          <a:p>
            <a:pPr marL="177845" indent="-177845" defTabSz="948507">
              <a:buFont typeface="Wingdings" panose="05000000000000000000" pitchFamily="2" charset="2"/>
              <a:buChar char="q"/>
              <a:defRPr/>
            </a:pPr>
            <a:r>
              <a:rPr lang="en-US" dirty="0">
                <a:solidFill>
                  <a:prstClr val="black"/>
                </a:solidFill>
              </a:rPr>
              <a:t>RCRA Online contains all of the currently applicable policy memos.  States can use these memos to help interpret their corresponding regulations.</a:t>
            </a:r>
          </a:p>
          <a:p>
            <a:pPr marL="177845" indent="-177845" defTabSz="948507">
              <a:buFont typeface="Wingdings" panose="05000000000000000000" pitchFamily="2" charset="2"/>
              <a:buChar char="q"/>
              <a:defRPr/>
            </a:pPr>
            <a:endParaRPr lang="en-US" dirty="0">
              <a:solidFill>
                <a:prstClr val="black"/>
              </a:solidFill>
            </a:endParaRPr>
          </a:p>
          <a:p>
            <a:pPr marL="177845" indent="-177845" defTabSz="948507">
              <a:buFont typeface="Wingdings" panose="05000000000000000000" pitchFamily="2" charset="2"/>
              <a:buChar char="q"/>
              <a:defRPr/>
            </a:pPr>
            <a:r>
              <a:rPr lang="en-US" dirty="0">
                <a:solidFill>
                  <a:prstClr val="black"/>
                </a:solidFill>
              </a:rPr>
              <a:t>The RCRA training modules were last updated around 2005, but can provide useful information.</a:t>
            </a:r>
          </a:p>
          <a:p>
            <a:pPr marL="177845" indent="-177845" defTabSz="948507">
              <a:buFont typeface="Wingdings" panose="05000000000000000000" pitchFamily="2" charset="2"/>
              <a:buChar char="q"/>
              <a:defRPr/>
            </a:pPr>
            <a:endParaRPr lang="en-US" dirty="0">
              <a:solidFill>
                <a:prstClr val="black"/>
              </a:solidFill>
            </a:endParaRPr>
          </a:p>
          <a:p>
            <a:endParaRPr lang="en-US" b="1" dirty="0"/>
          </a:p>
        </p:txBody>
      </p:sp>
      <p:sp>
        <p:nvSpPr>
          <p:cNvPr id="4" name="Slide Number Placeholder 3"/>
          <p:cNvSpPr>
            <a:spLocks noGrp="1"/>
          </p:cNvSpPr>
          <p:nvPr>
            <p:ph type="sldNum" sz="quarter" idx="10"/>
          </p:nvPr>
        </p:nvSpPr>
        <p:spPr/>
        <p:txBody>
          <a:bodyPr/>
          <a:lstStyle/>
          <a:p>
            <a:fld id="{D7C167DB-EFF0-400D-96A1-6799F871DE5B}" type="slidenum">
              <a:rPr lang="en-US" smtClean="0"/>
              <a:pPr/>
              <a:t>27</a:t>
            </a:fld>
            <a:endParaRPr lang="en-US"/>
          </a:p>
        </p:txBody>
      </p:sp>
      <p:sp>
        <p:nvSpPr>
          <p:cNvPr id="5" name="Footer Placeholder 4"/>
          <p:cNvSpPr>
            <a:spLocks noGrp="1"/>
          </p:cNvSpPr>
          <p:nvPr>
            <p:ph type="ftr" sz="quarter" idx="11"/>
          </p:nvPr>
        </p:nvSpPr>
        <p:spPr/>
        <p:txBody>
          <a:bodyPr/>
          <a:lstStyle/>
          <a:p>
            <a:r>
              <a:rPr lang="en-US" smtClean="0"/>
              <a:t>10/29/15: RCRA Expert Webinar Series -     How Does a Rookie Survive State Authorization?</a:t>
            </a:r>
            <a:endParaRPr lang="en-US" dirty="0"/>
          </a:p>
        </p:txBody>
      </p:sp>
      <p:sp>
        <p:nvSpPr>
          <p:cNvPr id="6" name="Header Placeholder 5"/>
          <p:cNvSpPr>
            <a:spLocks noGrp="1"/>
          </p:cNvSpPr>
          <p:nvPr>
            <p:ph type="hdr" sz="quarter" idx="12"/>
          </p:nvPr>
        </p:nvSpPr>
        <p:spPr/>
        <p:txBody>
          <a:bodyPr/>
          <a:lstStyle/>
          <a:p>
            <a:endParaRPr lang="en-US" dirty="0"/>
          </a:p>
        </p:txBody>
      </p:sp>
    </p:spTree>
    <p:extLst>
      <p:ext uri="{BB962C8B-B14F-4D97-AF65-F5344CB8AC3E}">
        <p14:creationId xmlns:p14="http://schemas.microsoft.com/office/powerpoint/2010/main" val="425200309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7845" indent="-177845" defTabSz="948507">
              <a:buFont typeface="Wingdings" panose="05000000000000000000" pitchFamily="2" charset="2"/>
              <a:buChar char="q"/>
              <a:defRPr/>
            </a:pPr>
            <a:r>
              <a:rPr lang="en-US" dirty="0" smtClean="0"/>
              <a:t>The web address of the RCRA State Authorization Website is temporary and will probably change in the near future, as EPA is reworking</a:t>
            </a:r>
            <a:r>
              <a:rPr lang="en-US" baseline="0" dirty="0" smtClean="0"/>
              <a:t> its entire web architecture. However, the substance of the RCRA State Authorization Website will not change significantly.</a:t>
            </a:r>
          </a:p>
          <a:p>
            <a:pPr marL="177845" indent="-177845" defTabSz="948507">
              <a:buFont typeface="Wingdings" panose="05000000000000000000" pitchFamily="2" charset="2"/>
              <a:buChar char="q"/>
              <a:defRPr/>
            </a:pPr>
            <a:endParaRPr lang="en-US" dirty="0">
              <a:solidFill>
                <a:prstClr val="black"/>
              </a:solidFill>
            </a:endParaRPr>
          </a:p>
          <a:p>
            <a:pPr marL="177845" indent="-177845" defTabSz="948507">
              <a:buFont typeface="Wingdings" panose="05000000000000000000" pitchFamily="2" charset="2"/>
              <a:buChar char="q"/>
              <a:defRPr/>
            </a:pPr>
            <a:r>
              <a:rPr lang="en-US" dirty="0">
                <a:solidFill>
                  <a:prstClr val="black"/>
                </a:solidFill>
              </a:rPr>
              <a:t>The SCRAM is circa 1988.  Regions and states may have a hard copy.  ORCR has a PDF that can be sent to regions and states.  This document provides a good overview of the initial authorization application and can be useful if you are doing research.  The State Authorization Manual updated parts of the SCRAM, and many parts continue to be updated and are available on the RCRA State Authorization Website.</a:t>
            </a:r>
          </a:p>
          <a:p>
            <a:pPr marL="177845" indent="-177845" defTabSz="948507">
              <a:buFont typeface="Wingdings" panose="05000000000000000000" pitchFamily="2" charset="2"/>
              <a:buChar char="q"/>
              <a:defRPr/>
            </a:pPr>
            <a:endParaRPr lang="en-US" dirty="0">
              <a:solidFill>
                <a:prstClr val="black"/>
              </a:solidFill>
            </a:endParaRPr>
          </a:p>
          <a:p>
            <a:pPr marL="177845" indent="-177845" defTabSz="948507">
              <a:buFont typeface="Wingdings" panose="05000000000000000000" pitchFamily="2" charset="2"/>
              <a:buChar char="q"/>
              <a:defRPr/>
            </a:pPr>
            <a:r>
              <a:rPr lang="en-US" dirty="0">
                <a:solidFill>
                  <a:prstClr val="black"/>
                </a:solidFill>
              </a:rPr>
              <a:t>The Action Development Process library pertains only to the process of publishing a Federal Register Notice, and thus is relevant and available only for the EPA Regions.</a:t>
            </a:r>
          </a:p>
          <a:p>
            <a:pPr marL="177845" indent="-177845">
              <a:buFont typeface="Wingdings" panose="05000000000000000000" pitchFamily="2" charset="2"/>
              <a:buChar char="q"/>
            </a:pPr>
            <a:endParaRPr lang="en-US" b="1" dirty="0"/>
          </a:p>
        </p:txBody>
      </p:sp>
      <p:sp>
        <p:nvSpPr>
          <p:cNvPr id="4" name="Slide Number Placeholder 3"/>
          <p:cNvSpPr>
            <a:spLocks noGrp="1"/>
          </p:cNvSpPr>
          <p:nvPr>
            <p:ph type="sldNum" sz="quarter" idx="10"/>
          </p:nvPr>
        </p:nvSpPr>
        <p:spPr/>
        <p:txBody>
          <a:bodyPr/>
          <a:lstStyle/>
          <a:p>
            <a:fld id="{D7C167DB-EFF0-400D-96A1-6799F871DE5B}" type="slidenum">
              <a:rPr lang="en-US" smtClean="0"/>
              <a:pPr/>
              <a:t>28</a:t>
            </a:fld>
            <a:endParaRPr lang="en-US"/>
          </a:p>
        </p:txBody>
      </p:sp>
      <p:sp>
        <p:nvSpPr>
          <p:cNvPr id="5" name="Footer Placeholder 4"/>
          <p:cNvSpPr>
            <a:spLocks noGrp="1"/>
          </p:cNvSpPr>
          <p:nvPr>
            <p:ph type="ftr" sz="quarter" idx="11"/>
          </p:nvPr>
        </p:nvSpPr>
        <p:spPr/>
        <p:txBody>
          <a:bodyPr/>
          <a:lstStyle/>
          <a:p>
            <a:r>
              <a:rPr lang="en-US" smtClean="0"/>
              <a:t>10/29/15: RCRA Expert Webinar Series -     How Does a Rookie Survive State Authorization?</a:t>
            </a:r>
            <a:endParaRPr lang="en-US" dirty="0"/>
          </a:p>
        </p:txBody>
      </p:sp>
      <p:sp>
        <p:nvSpPr>
          <p:cNvPr id="6" name="Header Placeholder 5"/>
          <p:cNvSpPr>
            <a:spLocks noGrp="1"/>
          </p:cNvSpPr>
          <p:nvPr>
            <p:ph type="hdr" sz="quarter" idx="12"/>
          </p:nvPr>
        </p:nvSpPr>
        <p:spPr/>
        <p:txBody>
          <a:bodyPr/>
          <a:lstStyle/>
          <a:p>
            <a:endParaRPr lang="en-US" dirty="0"/>
          </a:p>
        </p:txBody>
      </p:sp>
    </p:spTree>
    <p:extLst>
      <p:ext uri="{BB962C8B-B14F-4D97-AF65-F5344CB8AC3E}">
        <p14:creationId xmlns:p14="http://schemas.microsoft.com/office/powerpoint/2010/main" val="163887244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7845" indent="-177845" defTabSz="948507">
              <a:buFont typeface="Wingdings" panose="05000000000000000000" pitchFamily="2" charset="2"/>
              <a:buChar char="q"/>
              <a:defRPr/>
            </a:pPr>
            <a:r>
              <a:rPr lang="en-US" dirty="0" smtClean="0"/>
              <a:t>These are the major sections of the RCRA State Authorization website.</a:t>
            </a:r>
          </a:p>
          <a:p>
            <a:pPr marL="177845" indent="-177845" defTabSz="948507">
              <a:buFont typeface="Wingdings" panose="05000000000000000000" pitchFamily="2" charset="2"/>
              <a:buChar char="q"/>
              <a:defRPr/>
            </a:pPr>
            <a:endParaRPr lang="en-US" baseline="0" dirty="0" smtClean="0"/>
          </a:p>
          <a:p>
            <a:pPr marL="177845" indent="-177845" defTabSz="948507">
              <a:buFont typeface="Wingdings" panose="05000000000000000000" pitchFamily="2" charset="2"/>
              <a:buChar char="q"/>
              <a:defRPr/>
            </a:pPr>
            <a:r>
              <a:rPr lang="en-US" baseline="0" dirty="0" smtClean="0"/>
              <a:t>Each of these areas will be covered in greater detail on the next few slides.</a:t>
            </a:r>
          </a:p>
          <a:p>
            <a:endParaRPr lang="en-US" dirty="0"/>
          </a:p>
        </p:txBody>
      </p:sp>
      <p:sp>
        <p:nvSpPr>
          <p:cNvPr id="4" name="Slide Number Placeholder 3"/>
          <p:cNvSpPr>
            <a:spLocks noGrp="1"/>
          </p:cNvSpPr>
          <p:nvPr>
            <p:ph type="sldNum" sz="quarter" idx="10"/>
          </p:nvPr>
        </p:nvSpPr>
        <p:spPr/>
        <p:txBody>
          <a:bodyPr/>
          <a:lstStyle/>
          <a:p>
            <a:fld id="{4D2EE607-FC2B-4A90-B5A7-A1B877402938}" type="slidenum">
              <a:rPr lang="en-US" smtClean="0"/>
              <a:pPr/>
              <a:t>29</a:t>
            </a:fld>
            <a:endParaRPr lang="en-US" dirty="0"/>
          </a:p>
        </p:txBody>
      </p:sp>
      <p:sp>
        <p:nvSpPr>
          <p:cNvPr id="5" name="Footer Placeholder 4"/>
          <p:cNvSpPr>
            <a:spLocks noGrp="1"/>
          </p:cNvSpPr>
          <p:nvPr>
            <p:ph type="ftr" sz="quarter" idx="11"/>
          </p:nvPr>
        </p:nvSpPr>
        <p:spPr/>
        <p:txBody>
          <a:bodyPr/>
          <a:lstStyle/>
          <a:p>
            <a:r>
              <a:rPr lang="en-US" smtClean="0"/>
              <a:t>10/29/15: RCRA Expert Webinar Series -     How Does a Rookie Survive State Authorization?</a:t>
            </a:r>
            <a:endParaRPr lang="en-US" dirty="0"/>
          </a:p>
        </p:txBody>
      </p:sp>
      <p:sp>
        <p:nvSpPr>
          <p:cNvPr id="6" name="Header Placeholder 5"/>
          <p:cNvSpPr>
            <a:spLocks noGrp="1"/>
          </p:cNvSpPr>
          <p:nvPr>
            <p:ph type="hdr" sz="quarter" idx="12"/>
          </p:nvPr>
        </p:nvSpPr>
        <p:spPr/>
        <p:txBody>
          <a:bodyPr/>
          <a:lstStyle/>
          <a:p>
            <a:endParaRPr lang="en-US" dirty="0"/>
          </a:p>
        </p:txBody>
      </p:sp>
    </p:spTree>
    <p:extLst>
      <p:ext uri="{BB962C8B-B14F-4D97-AF65-F5344CB8AC3E}">
        <p14:creationId xmlns:p14="http://schemas.microsoft.com/office/powerpoint/2010/main" val="7486617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411">
              <a:defRPr/>
            </a:pPr>
            <a:r>
              <a:rPr lang="en-US" dirty="0">
                <a:solidFill>
                  <a:prstClr val="black"/>
                </a:solidFill>
              </a:rPr>
              <a:t>What is it?</a:t>
            </a:r>
          </a:p>
          <a:p>
            <a:pPr defTabSz="948411">
              <a:defRPr/>
            </a:pPr>
            <a:endParaRPr lang="en-US" dirty="0">
              <a:solidFill>
                <a:prstClr val="black"/>
              </a:solidFill>
            </a:endParaRPr>
          </a:p>
          <a:p>
            <a:pPr marL="237103" indent="-237103" defTabSz="948411">
              <a:buFontTx/>
              <a:buAutoNum type="arabicParenBoth"/>
              <a:defRPr/>
            </a:pPr>
            <a:r>
              <a:rPr lang="en-US" dirty="0">
                <a:solidFill>
                  <a:prstClr val="black"/>
                </a:solidFill>
              </a:rPr>
              <a:t>State authorization is the mechanism that EPA uses to authorize States to administer and implement portions of the RCRA Subtitle C hazardous waste program.  This is to empower States to make enforcement more efficient to protect human health and the environment.  </a:t>
            </a:r>
            <a:r>
              <a:rPr lang="en-US" dirty="0" smtClean="0">
                <a:solidFill>
                  <a:prstClr val="black"/>
                </a:solidFill>
              </a:rPr>
              <a:t>Note that there are portions of the RCRA program that are not delegable to States (e.g. import/export requirements).</a:t>
            </a:r>
            <a:endParaRPr lang="en-US" dirty="0">
              <a:solidFill>
                <a:prstClr val="black"/>
              </a:solidFill>
            </a:endParaRPr>
          </a:p>
          <a:p>
            <a:pPr marL="237103" indent="-237103" defTabSz="948411">
              <a:buFontTx/>
              <a:buAutoNum type="arabicParenBoth"/>
              <a:defRPr/>
            </a:pPr>
            <a:endParaRPr lang="en-US" dirty="0">
              <a:solidFill>
                <a:prstClr val="black"/>
              </a:solidFill>
            </a:endParaRPr>
          </a:p>
          <a:p>
            <a:pPr marL="237103" indent="-237103" defTabSz="948411">
              <a:buFontTx/>
              <a:buAutoNum type="arabicParenBoth"/>
              <a:defRPr/>
            </a:pPr>
            <a:r>
              <a:rPr lang="en-US" dirty="0">
                <a:solidFill>
                  <a:prstClr val="black"/>
                </a:solidFill>
              </a:rPr>
              <a:t>It is a hazardous waste program that is implemented by law, regulations and EPA policy and guidance.</a:t>
            </a:r>
          </a:p>
          <a:p>
            <a:pPr marL="237103" indent="-237103" defTabSz="948411">
              <a:buFontTx/>
              <a:buAutoNum type="arabicParenBoth"/>
              <a:defRPr/>
            </a:pPr>
            <a:endParaRPr lang="en-US" dirty="0">
              <a:solidFill>
                <a:prstClr val="black"/>
              </a:solidFill>
            </a:endParaRPr>
          </a:p>
          <a:p>
            <a:pPr marL="237103" indent="-237103" defTabSz="948411">
              <a:buFontTx/>
              <a:buAutoNum type="arabicParenBoth"/>
              <a:defRPr/>
            </a:pPr>
            <a:r>
              <a:rPr lang="en-US" dirty="0">
                <a:solidFill>
                  <a:prstClr val="black"/>
                </a:solidFill>
              </a:rPr>
              <a:t>It brings about an enforcement program that achieves and improves the level of compliance; uses the permit process to increase regulatory control of treatment, storage, disposal facilities (TSDFs) to protect human health and the environment;</a:t>
            </a:r>
          </a:p>
          <a:p>
            <a:pPr marL="237103" indent="-237103" defTabSz="948411">
              <a:buFontTx/>
              <a:buAutoNum type="arabicParenBoth"/>
              <a:defRPr/>
            </a:pPr>
            <a:endParaRPr lang="en-US" dirty="0">
              <a:solidFill>
                <a:prstClr val="black"/>
              </a:solidFill>
            </a:endParaRPr>
          </a:p>
          <a:p>
            <a:pPr marL="237103" indent="-237103" defTabSz="948411">
              <a:buFontTx/>
              <a:buAutoNum type="arabicParenBoth"/>
              <a:defRPr/>
            </a:pPr>
            <a:r>
              <a:rPr lang="en-US" dirty="0">
                <a:solidFill>
                  <a:prstClr val="black"/>
                </a:solidFill>
              </a:rPr>
              <a:t>It assures closures are implemented in a manner that is protective of human health and the environment; requires cleanup of releases from all waste management units that threaten public health and the environment and to minimize the threat of continuing releases in the future; and </a:t>
            </a:r>
          </a:p>
          <a:p>
            <a:pPr marL="237103" indent="-237103" defTabSz="948411">
              <a:buFontTx/>
              <a:buAutoNum type="arabicParenBoth"/>
              <a:defRPr/>
            </a:pPr>
            <a:endParaRPr lang="en-US" dirty="0">
              <a:solidFill>
                <a:prstClr val="black"/>
              </a:solidFill>
            </a:endParaRPr>
          </a:p>
          <a:p>
            <a:pPr marL="237103" indent="-237103" defTabSz="948411">
              <a:buFontTx/>
              <a:buAutoNum type="arabicParenBoth"/>
              <a:defRPr/>
            </a:pPr>
            <a:r>
              <a:rPr lang="en-US" dirty="0">
                <a:solidFill>
                  <a:prstClr val="black"/>
                </a:solidFill>
              </a:rPr>
              <a:t>It provides management support that facilitates achievement of program goals and sustains a high quality program over time. </a:t>
            </a:r>
            <a:r>
              <a:rPr lang="en-US" dirty="0" smtClean="0">
                <a:solidFill>
                  <a:prstClr val="black"/>
                </a:solidFill>
              </a:rPr>
              <a:t> Note that States</a:t>
            </a:r>
            <a:r>
              <a:rPr lang="en-US" baseline="0" dirty="0" smtClean="0">
                <a:solidFill>
                  <a:prstClr val="black"/>
                </a:solidFill>
              </a:rPr>
              <a:t> may receive up to </a:t>
            </a:r>
            <a:r>
              <a:rPr lang="en-US" dirty="0" smtClean="0">
                <a:solidFill>
                  <a:prstClr val="black"/>
                </a:solidFill>
              </a:rPr>
              <a:t>75% of their program costs from the RCRA Grants fund, but must</a:t>
            </a:r>
            <a:r>
              <a:rPr lang="en-US" baseline="0" dirty="0" smtClean="0">
                <a:solidFill>
                  <a:prstClr val="black"/>
                </a:solidFill>
              </a:rPr>
              <a:t> provide to EPA a minimum match of 25%. </a:t>
            </a:r>
            <a:endParaRPr lang="en-US" dirty="0">
              <a:solidFill>
                <a:prstClr val="black"/>
              </a:solidFill>
            </a:endParaRPr>
          </a:p>
          <a:p>
            <a:pPr defTabSz="948411">
              <a:defRPr/>
            </a:pPr>
            <a:endParaRPr lang="en-US" dirty="0">
              <a:solidFill>
                <a:prstClr val="black"/>
              </a:solidFill>
            </a:endParaRPr>
          </a:p>
          <a:p>
            <a:pPr defTabSz="948411">
              <a:defRPr/>
            </a:pPr>
            <a:r>
              <a:rPr lang="en-US" dirty="0">
                <a:solidFill>
                  <a:prstClr val="black"/>
                </a:solidFill>
              </a:rPr>
              <a:t>Note that RCRA Subtitle C was designed by Congress so that States would assume responsibility for administering and implementing the program, with oversight from EPA. </a:t>
            </a:r>
          </a:p>
          <a:p>
            <a:pPr defTabSz="948411">
              <a:defRPr/>
            </a:pPr>
            <a:endParaRPr lang="en-US" dirty="0">
              <a:solidFill>
                <a:prstClr val="black"/>
              </a:solidFill>
            </a:endParaRPr>
          </a:p>
          <a:p>
            <a:pPr marL="177826" indent="-177826" defTabSz="948411">
              <a:buFont typeface="Arial" panose="020B0604020202020204" pitchFamily="34" charset="0"/>
              <a:buChar char="•"/>
              <a:defRPr/>
            </a:pPr>
            <a:r>
              <a:rPr lang="en-US" dirty="0">
                <a:solidFill>
                  <a:prstClr val="black"/>
                </a:solidFill>
              </a:rPr>
              <a:t>The statement  “Look around your surroundings and tell me what you see. Do you see what I see” embodies what State authorization is all about.  </a:t>
            </a:r>
            <a:r>
              <a:rPr lang="en-US" dirty="0" smtClean="0">
                <a:solidFill>
                  <a:prstClr val="black"/>
                </a:solidFill>
              </a:rPr>
              <a:t>It means understanding and using the statutes, regulations, guidance documents and policies to develop the</a:t>
            </a:r>
            <a:r>
              <a:rPr lang="en-US" baseline="0" dirty="0" smtClean="0">
                <a:solidFill>
                  <a:prstClr val="black"/>
                </a:solidFill>
              </a:rPr>
              <a:t> State’s hazardous waste management program.</a:t>
            </a:r>
            <a:endParaRPr lang="en-US" dirty="0">
              <a:solidFill>
                <a:prstClr val="black"/>
              </a:solidFill>
            </a:endParaRPr>
          </a:p>
          <a:p>
            <a:pPr marL="177826" indent="-177826" defTabSz="948411">
              <a:buFont typeface="Arial" panose="020B0604020202020204" pitchFamily="34" charset="0"/>
              <a:buChar char="•"/>
              <a:defRPr/>
            </a:pPr>
            <a:endParaRPr lang="en-US" dirty="0">
              <a:solidFill>
                <a:prstClr val="black"/>
              </a:solidFill>
            </a:endParaRPr>
          </a:p>
          <a:p>
            <a:pPr marL="177826" indent="-177826" defTabSz="948411">
              <a:buFont typeface="Arial" panose="020B0604020202020204" pitchFamily="34" charset="0"/>
              <a:buChar char="•"/>
              <a:defRPr/>
            </a:pPr>
            <a:r>
              <a:rPr lang="en-US" dirty="0">
                <a:solidFill>
                  <a:prstClr val="black"/>
                </a:solidFill>
              </a:rPr>
              <a:t>Effectively, EPA tells the State “I want you to be in partnership with me in protecting human health and the environment.  Here are the requirements to allow you to do so.  Do you see what I see?” </a:t>
            </a:r>
          </a:p>
          <a:p>
            <a:pPr marL="177826" indent="-177826" defTabSz="948411">
              <a:buFont typeface="Arial" panose="020B0604020202020204" pitchFamily="34" charset="0"/>
              <a:buChar char="•"/>
              <a:defRPr/>
            </a:pPr>
            <a:endParaRPr lang="en-US" dirty="0">
              <a:solidFill>
                <a:prstClr val="black"/>
              </a:solidFill>
            </a:endParaRPr>
          </a:p>
          <a:p>
            <a:pPr marL="177826" indent="-177826" defTabSz="948411">
              <a:buFont typeface="Arial" panose="020B0604020202020204" pitchFamily="34" charset="0"/>
              <a:buChar char="•"/>
              <a:defRPr/>
            </a:pPr>
            <a:r>
              <a:rPr lang="en-US" dirty="0">
                <a:solidFill>
                  <a:prstClr val="black"/>
                </a:solidFill>
              </a:rPr>
              <a:t>The State on its part tells EPA, “I understand what is expected of me in order to assume responsibility for this hazardous waste program.  Here is my application that demonstrates this.  Do you see what I see?”  </a:t>
            </a:r>
          </a:p>
          <a:p>
            <a:pPr marL="177826" indent="-177826" defTabSz="948411">
              <a:buFont typeface="Arial" panose="020B0604020202020204" pitchFamily="34" charset="0"/>
              <a:buChar char="•"/>
              <a:defRPr/>
            </a:pPr>
            <a:endParaRPr lang="en-US" dirty="0">
              <a:solidFill>
                <a:prstClr val="black"/>
              </a:solidFill>
            </a:endParaRPr>
          </a:p>
          <a:p>
            <a:pPr marL="177826" indent="-177826" defTabSz="948411">
              <a:buFont typeface="Arial" panose="020B0604020202020204" pitchFamily="34" charset="0"/>
              <a:buChar char="•"/>
              <a:defRPr/>
            </a:pPr>
            <a:r>
              <a:rPr lang="en-US" dirty="0">
                <a:solidFill>
                  <a:prstClr val="black"/>
                </a:solidFill>
              </a:rPr>
              <a:t>The end result is for EPA to be able to say “Yes!  I agree!  I see what you see” and authorize the State to implement a program in lieu of EPA. </a:t>
            </a:r>
          </a:p>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10/29/15: RCRA Expert Webinar Series -     How Does a Rookie Survive State Authorization?</a:t>
            </a:r>
            <a:endParaRPr lang="en-US" dirty="0"/>
          </a:p>
        </p:txBody>
      </p:sp>
      <p:sp>
        <p:nvSpPr>
          <p:cNvPr id="6" name="Slide Number Placeholder 5"/>
          <p:cNvSpPr>
            <a:spLocks noGrp="1"/>
          </p:cNvSpPr>
          <p:nvPr>
            <p:ph type="sldNum" sz="quarter" idx="12"/>
          </p:nvPr>
        </p:nvSpPr>
        <p:spPr/>
        <p:txBody>
          <a:bodyPr/>
          <a:lstStyle/>
          <a:p>
            <a:fld id="{4D2EE607-FC2B-4A90-B5A7-A1B877402938}" type="slidenum">
              <a:rPr lang="en-US" smtClean="0"/>
              <a:pPr/>
              <a:t>3</a:t>
            </a:fld>
            <a:endParaRPr lang="en-US" dirty="0"/>
          </a:p>
        </p:txBody>
      </p:sp>
    </p:spTree>
    <p:extLst>
      <p:ext uri="{BB962C8B-B14F-4D97-AF65-F5344CB8AC3E}">
        <p14:creationId xmlns:p14="http://schemas.microsoft.com/office/powerpoint/2010/main" val="256793952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74254" indent="-474254">
              <a:buFont typeface="Wingdings" panose="05000000000000000000" pitchFamily="2" charset="2"/>
              <a:buChar char="q"/>
            </a:pPr>
            <a:r>
              <a:rPr lang="en-US" dirty="0"/>
              <a:t>The rule checklists are essential for those states which do </a:t>
            </a:r>
            <a:r>
              <a:rPr lang="en-US" u="sng" dirty="0"/>
              <a:t>not</a:t>
            </a:r>
            <a:r>
              <a:rPr lang="en-US" dirty="0"/>
              <a:t> incorporate by reference.  These checklists outline every regulatory provision in each federal rulemaking and provide space for the corresponding state provision.  </a:t>
            </a:r>
          </a:p>
          <a:p>
            <a:pPr marL="474254" indent="-474254">
              <a:buFont typeface="Wingdings" panose="05000000000000000000" pitchFamily="2" charset="2"/>
              <a:buChar char="q"/>
            </a:pPr>
            <a:endParaRPr lang="en-US" dirty="0"/>
          </a:p>
          <a:p>
            <a:pPr marL="474254" indent="-474254">
              <a:buFont typeface="Wingdings" panose="05000000000000000000" pitchFamily="2" charset="2"/>
              <a:buChar char="q"/>
            </a:pPr>
            <a:r>
              <a:rPr lang="en-US" dirty="0"/>
              <a:t>Completed rule checklists also provide a crosswalk between the state and federal regulations, which may assist enforcement staff.</a:t>
            </a:r>
          </a:p>
          <a:p>
            <a:pPr marL="474254" indent="-474254">
              <a:buFont typeface="Wingdings" panose="05000000000000000000" pitchFamily="2" charset="2"/>
              <a:buChar char="q"/>
            </a:pPr>
            <a:endParaRPr lang="en-US" dirty="0"/>
          </a:p>
          <a:p>
            <a:pPr marL="474254" indent="-474254">
              <a:buFont typeface="Wingdings" panose="05000000000000000000" pitchFamily="2" charset="2"/>
              <a:buChar char="q"/>
            </a:pPr>
            <a:r>
              <a:rPr lang="en-US" dirty="0"/>
              <a:t>The rule summary can provide authorization guidance which clarifies language in the rule preamble, or helps states and regions use the rule checklist.</a:t>
            </a:r>
          </a:p>
          <a:p>
            <a:pPr marL="474254" indent="-474254">
              <a:buFont typeface="Wingdings" panose="05000000000000000000" pitchFamily="2" charset="2"/>
              <a:buChar char="q"/>
            </a:pPr>
            <a:endParaRPr lang="en-US" dirty="0"/>
          </a:p>
          <a:p>
            <a:pPr marL="474254" indent="-474254">
              <a:buFont typeface="Wingdings" panose="05000000000000000000" pitchFamily="2" charset="2"/>
              <a:buChar char="q"/>
            </a:pPr>
            <a:r>
              <a:rPr lang="en-US" dirty="0"/>
              <a:t>The Consolidated and Special Consolidated Checklists are older, but can be used to track the history of a particular provision.</a:t>
            </a:r>
          </a:p>
          <a:p>
            <a:pPr marL="474254" indent="-474254">
              <a:buFont typeface="Wingdings" panose="05000000000000000000" pitchFamily="2" charset="2"/>
              <a:buChar char="q"/>
            </a:pPr>
            <a:endParaRPr lang="en-US" dirty="0"/>
          </a:p>
          <a:p>
            <a:pPr marL="474254" indent="-474254">
              <a:buFont typeface="Wingdings" panose="05000000000000000000" pitchFamily="2" charset="2"/>
              <a:buChar char="q"/>
            </a:pPr>
            <a:r>
              <a:rPr lang="en-US" dirty="0"/>
              <a:t>Other checklist materials such as the linkage table and rule lists may help to ensure rules are not overlooked, or other conforming changes are made.</a:t>
            </a:r>
          </a:p>
          <a:p>
            <a:pPr marL="474254" indent="-474254">
              <a:buFont typeface="Wingdings" panose="05000000000000000000" pitchFamily="2" charset="2"/>
              <a:buChar char="q"/>
            </a:pPr>
            <a:endParaRPr lang="en-US" dirty="0"/>
          </a:p>
          <a:p>
            <a:pPr marL="474254" indent="-474254">
              <a:buFont typeface="Wingdings" panose="05000000000000000000" pitchFamily="2" charset="2"/>
              <a:buChar char="q"/>
            </a:pPr>
            <a:r>
              <a:rPr lang="en-US" dirty="0"/>
              <a:t>The Model MOA and FR notices will be updated soon.</a:t>
            </a:r>
          </a:p>
          <a:p>
            <a:pPr marL="474254" indent="-474254">
              <a:buFont typeface="Wingdings" panose="05000000000000000000" pitchFamily="2" charset="2"/>
              <a:buChar char="q"/>
            </a:pPr>
            <a:endParaRPr lang="en-US" dirty="0"/>
          </a:p>
          <a:p>
            <a:pPr marL="474254" indent="-474254">
              <a:buFont typeface="Wingdings" panose="05000000000000000000" pitchFamily="2" charset="2"/>
              <a:buChar char="q"/>
            </a:pPr>
            <a:r>
              <a:rPr lang="en-US" dirty="0"/>
              <a:t>The Model Program Description is still current.</a:t>
            </a:r>
          </a:p>
          <a:p>
            <a:pPr marL="474254" indent="-474254">
              <a:buFont typeface="Wingdings" panose="05000000000000000000" pitchFamily="2" charset="2"/>
              <a:buChar char="q"/>
            </a:pP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4D2EE607-FC2B-4A90-B5A7-A1B877402938}" type="slidenum">
              <a:rPr lang="en-US" smtClean="0"/>
              <a:pPr/>
              <a:t>30</a:t>
            </a:fld>
            <a:endParaRPr lang="en-US" dirty="0"/>
          </a:p>
        </p:txBody>
      </p:sp>
      <p:sp>
        <p:nvSpPr>
          <p:cNvPr id="5" name="Footer Placeholder 4"/>
          <p:cNvSpPr>
            <a:spLocks noGrp="1"/>
          </p:cNvSpPr>
          <p:nvPr>
            <p:ph type="ftr" sz="quarter" idx="11"/>
          </p:nvPr>
        </p:nvSpPr>
        <p:spPr/>
        <p:txBody>
          <a:bodyPr/>
          <a:lstStyle/>
          <a:p>
            <a:r>
              <a:rPr lang="en-US" smtClean="0"/>
              <a:t>10/29/15: RCRA Expert Webinar Series -     How Does a Rookie Survive State Authorization?</a:t>
            </a:r>
            <a:endParaRPr lang="en-US" dirty="0"/>
          </a:p>
        </p:txBody>
      </p:sp>
      <p:sp>
        <p:nvSpPr>
          <p:cNvPr id="6" name="Header Placeholder 5"/>
          <p:cNvSpPr>
            <a:spLocks noGrp="1"/>
          </p:cNvSpPr>
          <p:nvPr>
            <p:ph type="hdr" sz="quarter" idx="12"/>
          </p:nvPr>
        </p:nvSpPr>
        <p:spPr/>
        <p:txBody>
          <a:bodyPr/>
          <a:lstStyle/>
          <a:p>
            <a:endParaRPr lang="en-US" dirty="0"/>
          </a:p>
        </p:txBody>
      </p:sp>
    </p:spTree>
    <p:extLst>
      <p:ext uri="{BB962C8B-B14F-4D97-AF65-F5344CB8AC3E}">
        <p14:creationId xmlns:p14="http://schemas.microsoft.com/office/powerpoint/2010/main" val="108401627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74254" indent="-474254">
              <a:buFont typeface="Wingdings" panose="05000000000000000000" pitchFamily="2" charset="2"/>
              <a:buChar char="q"/>
            </a:pPr>
            <a:r>
              <a:rPr lang="en-US" dirty="0"/>
              <a:t>The policies and guidance documents cover the nuts and bolts of the authorization process.</a:t>
            </a:r>
          </a:p>
          <a:p>
            <a:pPr marL="474254" indent="-474254">
              <a:buFont typeface="Wingdings" panose="05000000000000000000" pitchFamily="2" charset="2"/>
              <a:buChar char="q"/>
            </a:pPr>
            <a:endParaRPr lang="en-US" dirty="0"/>
          </a:p>
          <a:p>
            <a:pPr marL="474254" indent="-474254">
              <a:buFont typeface="Wingdings" panose="05000000000000000000" pitchFamily="2" charset="2"/>
              <a:buChar char="q"/>
            </a:pPr>
            <a:r>
              <a:rPr lang="en-US" dirty="0"/>
              <a:t>Some but not all of the memorandums are in RCRA Online.</a:t>
            </a:r>
          </a:p>
          <a:p>
            <a:endParaRPr lang="en-US" dirty="0"/>
          </a:p>
          <a:p>
            <a:endParaRPr lang="en-US" dirty="0"/>
          </a:p>
        </p:txBody>
      </p:sp>
      <p:sp>
        <p:nvSpPr>
          <p:cNvPr id="4" name="Slide Number Placeholder 3"/>
          <p:cNvSpPr>
            <a:spLocks noGrp="1"/>
          </p:cNvSpPr>
          <p:nvPr>
            <p:ph type="sldNum" sz="quarter" idx="10"/>
          </p:nvPr>
        </p:nvSpPr>
        <p:spPr/>
        <p:txBody>
          <a:bodyPr/>
          <a:lstStyle/>
          <a:p>
            <a:fld id="{4D2EE607-FC2B-4A90-B5A7-A1B877402938}" type="slidenum">
              <a:rPr lang="en-US" smtClean="0"/>
              <a:pPr/>
              <a:t>31</a:t>
            </a:fld>
            <a:endParaRPr lang="en-US" dirty="0"/>
          </a:p>
        </p:txBody>
      </p:sp>
      <p:sp>
        <p:nvSpPr>
          <p:cNvPr id="5" name="Footer Placeholder 4"/>
          <p:cNvSpPr>
            <a:spLocks noGrp="1"/>
          </p:cNvSpPr>
          <p:nvPr>
            <p:ph type="ftr" sz="quarter" idx="11"/>
          </p:nvPr>
        </p:nvSpPr>
        <p:spPr/>
        <p:txBody>
          <a:bodyPr/>
          <a:lstStyle/>
          <a:p>
            <a:r>
              <a:rPr lang="en-US" smtClean="0"/>
              <a:t>10/29/15: RCRA Expert Webinar Series -     How Does a Rookie Survive State Authorization?</a:t>
            </a:r>
            <a:endParaRPr lang="en-US" dirty="0"/>
          </a:p>
        </p:txBody>
      </p:sp>
      <p:sp>
        <p:nvSpPr>
          <p:cNvPr id="6" name="Header Placeholder 5"/>
          <p:cNvSpPr>
            <a:spLocks noGrp="1"/>
          </p:cNvSpPr>
          <p:nvPr>
            <p:ph type="hdr" sz="quarter" idx="12"/>
          </p:nvPr>
        </p:nvSpPr>
        <p:spPr/>
        <p:txBody>
          <a:bodyPr/>
          <a:lstStyle/>
          <a:p>
            <a:endParaRPr lang="en-US" dirty="0"/>
          </a:p>
        </p:txBody>
      </p:sp>
    </p:spTree>
    <p:extLst>
      <p:ext uri="{BB962C8B-B14F-4D97-AF65-F5344CB8AC3E}">
        <p14:creationId xmlns:p14="http://schemas.microsoft.com/office/powerpoint/2010/main" val="192702139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55690" indent="-355690">
              <a:buFont typeface="Wingdings" panose="05000000000000000000" pitchFamily="2" charset="2"/>
              <a:buChar char="q"/>
            </a:pPr>
            <a:r>
              <a:rPr lang="en-US" dirty="0"/>
              <a:t>Authorization information is presented in two ways. The first is by state.  For each state, the website lists all the authorization FRNs since the late 1990’s, and provides a link to a state StATS report, which lists all the rules for which a state is authorized for, as well as additional rules that a state has adopted or has submitted in an application to EPA.  </a:t>
            </a:r>
          </a:p>
          <a:p>
            <a:pPr marL="355690" indent="-355690">
              <a:buFont typeface="Wingdings" panose="05000000000000000000" pitchFamily="2" charset="2"/>
              <a:buChar char="q"/>
            </a:pPr>
            <a:endParaRPr lang="en-US" dirty="0"/>
          </a:p>
          <a:p>
            <a:pPr marL="355690" indent="-355690">
              <a:buFont typeface="Wingdings" panose="05000000000000000000" pitchFamily="2" charset="2"/>
              <a:buChar char="q"/>
            </a:pPr>
            <a:r>
              <a:rPr lang="en-US" dirty="0"/>
              <a:t>The second set of information lists every federal rule and the authorization and adoption status for all states.  This file is organized in the order the federal rules were promulgated.</a:t>
            </a:r>
          </a:p>
          <a:p>
            <a:pPr marL="355690" indent="-355690">
              <a:buFont typeface="Wingdings" panose="05000000000000000000" pitchFamily="2" charset="2"/>
              <a:buChar char="q"/>
            </a:pPr>
            <a:endParaRPr lang="en-US" dirty="0"/>
          </a:p>
          <a:p>
            <a:pPr marL="355690" indent="-355690">
              <a:buFont typeface="Wingdings" panose="05000000000000000000" pitchFamily="2" charset="2"/>
              <a:buChar char="q"/>
            </a:pPr>
            <a:r>
              <a:rPr lang="en-US" dirty="0"/>
              <a:t>Authorization activity is presented for each year.</a:t>
            </a:r>
          </a:p>
          <a:p>
            <a:pPr marL="355690" indent="-355690">
              <a:buFont typeface="Wingdings" panose="05000000000000000000" pitchFamily="2" charset="2"/>
              <a:buChar char="q"/>
            </a:pPr>
            <a:endParaRPr lang="en-US" dirty="0"/>
          </a:p>
          <a:p>
            <a:pPr marL="355690" indent="-355690">
              <a:buFont typeface="Wingdings" panose="05000000000000000000" pitchFamily="2" charset="2"/>
              <a:buChar char="q"/>
            </a:pPr>
            <a:r>
              <a:rPr lang="en-US" dirty="0"/>
              <a:t>The comparison graphs for all EPA Regions and states can be used for presentations and reports.</a:t>
            </a:r>
          </a:p>
          <a:p>
            <a:endParaRPr lang="en-US" dirty="0"/>
          </a:p>
        </p:txBody>
      </p:sp>
      <p:sp>
        <p:nvSpPr>
          <p:cNvPr id="4" name="Slide Number Placeholder 3"/>
          <p:cNvSpPr>
            <a:spLocks noGrp="1"/>
          </p:cNvSpPr>
          <p:nvPr>
            <p:ph type="sldNum" sz="quarter" idx="10"/>
          </p:nvPr>
        </p:nvSpPr>
        <p:spPr/>
        <p:txBody>
          <a:bodyPr/>
          <a:lstStyle/>
          <a:p>
            <a:fld id="{4D2EE607-FC2B-4A90-B5A7-A1B877402938}" type="slidenum">
              <a:rPr lang="en-US" smtClean="0"/>
              <a:pPr/>
              <a:t>32</a:t>
            </a:fld>
            <a:endParaRPr lang="en-US" dirty="0"/>
          </a:p>
        </p:txBody>
      </p:sp>
      <p:sp>
        <p:nvSpPr>
          <p:cNvPr id="5" name="Footer Placeholder 4"/>
          <p:cNvSpPr>
            <a:spLocks noGrp="1"/>
          </p:cNvSpPr>
          <p:nvPr>
            <p:ph type="ftr" sz="quarter" idx="11"/>
          </p:nvPr>
        </p:nvSpPr>
        <p:spPr/>
        <p:txBody>
          <a:bodyPr/>
          <a:lstStyle/>
          <a:p>
            <a:r>
              <a:rPr lang="en-US" smtClean="0"/>
              <a:t>10/29/15: RCRA Expert Webinar Series -     How Does a Rookie Survive State Authorization?</a:t>
            </a:r>
            <a:endParaRPr lang="en-US" dirty="0"/>
          </a:p>
        </p:txBody>
      </p:sp>
      <p:sp>
        <p:nvSpPr>
          <p:cNvPr id="6" name="Header Placeholder 5"/>
          <p:cNvSpPr>
            <a:spLocks noGrp="1"/>
          </p:cNvSpPr>
          <p:nvPr>
            <p:ph type="hdr" sz="quarter" idx="12"/>
          </p:nvPr>
        </p:nvSpPr>
        <p:spPr/>
        <p:txBody>
          <a:bodyPr/>
          <a:lstStyle/>
          <a:p>
            <a:endParaRPr lang="en-US" dirty="0"/>
          </a:p>
        </p:txBody>
      </p:sp>
    </p:spTree>
    <p:extLst>
      <p:ext uri="{BB962C8B-B14F-4D97-AF65-F5344CB8AC3E}">
        <p14:creationId xmlns:p14="http://schemas.microsoft.com/office/powerpoint/2010/main" val="82056854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7845" indent="-177845">
              <a:buFont typeface="Wingdings" panose="05000000000000000000" pitchFamily="2" charset="2"/>
              <a:buChar char="q"/>
            </a:pPr>
            <a:r>
              <a:rPr lang="en-US" dirty="0" smtClean="0"/>
              <a:t>The current introductory training is very detailed and is still mostly accurate.  It is now being</a:t>
            </a:r>
            <a:r>
              <a:rPr lang="en-US" baseline="0" dirty="0" smtClean="0"/>
              <a:t> revised, and a new, much shorter webinar will be presented within a few months.</a:t>
            </a:r>
          </a:p>
          <a:p>
            <a:pPr marL="177845" indent="-177845">
              <a:buFont typeface="Wingdings" panose="05000000000000000000" pitchFamily="2" charset="2"/>
              <a:buChar char="q"/>
            </a:pPr>
            <a:endParaRPr lang="en-US" baseline="0" dirty="0" smtClean="0"/>
          </a:p>
          <a:p>
            <a:pPr marL="177845" indent="-177845">
              <a:buFont typeface="Wingdings" panose="05000000000000000000" pitchFamily="2" charset="2"/>
              <a:buChar char="q"/>
            </a:pPr>
            <a:r>
              <a:rPr lang="en-US" baseline="0" dirty="0" smtClean="0"/>
              <a:t>The Codification Workbook is still current.</a:t>
            </a:r>
            <a:endParaRPr lang="en-US" dirty="0" smtClean="0"/>
          </a:p>
          <a:p>
            <a:endParaRPr lang="en-US" dirty="0"/>
          </a:p>
        </p:txBody>
      </p:sp>
      <p:sp>
        <p:nvSpPr>
          <p:cNvPr id="4" name="Slide Number Placeholder 3"/>
          <p:cNvSpPr>
            <a:spLocks noGrp="1"/>
          </p:cNvSpPr>
          <p:nvPr>
            <p:ph type="sldNum" sz="quarter" idx="10"/>
          </p:nvPr>
        </p:nvSpPr>
        <p:spPr/>
        <p:txBody>
          <a:bodyPr/>
          <a:lstStyle/>
          <a:p>
            <a:fld id="{4D2EE607-FC2B-4A90-B5A7-A1B877402938}" type="slidenum">
              <a:rPr lang="en-US" smtClean="0"/>
              <a:pPr/>
              <a:t>33</a:t>
            </a:fld>
            <a:endParaRPr lang="en-US" dirty="0"/>
          </a:p>
        </p:txBody>
      </p:sp>
      <p:sp>
        <p:nvSpPr>
          <p:cNvPr id="5" name="Footer Placeholder 4"/>
          <p:cNvSpPr>
            <a:spLocks noGrp="1"/>
          </p:cNvSpPr>
          <p:nvPr>
            <p:ph type="ftr" sz="quarter" idx="11"/>
          </p:nvPr>
        </p:nvSpPr>
        <p:spPr/>
        <p:txBody>
          <a:bodyPr/>
          <a:lstStyle/>
          <a:p>
            <a:r>
              <a:rPr lang="en-US" smtClean="0"/>
              <a:t>10/29/15: RCRA Expert Webinar Series -     How Does a Rookie Survive State Authorization?</a:t>
            </a:r>
            <a:endParaRPr lang="en-US" dirty="0"/>
          </a:p>
        </p:txBody>
      </p:sp>
      <p:sp>
        <p:nvSpPr>
          <p:cNvPr id="6" name="Header Placeholder 5"/>
          <p:cNvSpPr>
            <a:spLocks noGrp="1"/>
          </p:cNvSpPr>
          <p:nvPr>
            <p:ph type="hdr" sz="quarter" idx="12"/>
          </p:nvPr>
        </p:nvSpPr>
        <p:spPr/>
        <p:txBody>
          <a:bodyPr/>
          <a:lstStyle/>
          <a:p>
            <a:endParaRPr lang="en-US" dirty="0"/>
          </a:p>
        </p:txBody>
      </p:sp>
    </p:spTree>
    <p:extLst>
      <p:ext uri="{BB962C8B-B14F-4D97-AF65-F5344CB8AC3E}">
        <p14:creationId xmlns:p14="http://schemas.microsoft.com/office/powerpoint/2010/main" val="363345191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7C167DB-EFF0-400D-96A1-6799F871DE5B}" type="slidenum">
              <a:rPr lang="en-US" smtClean="0"/>
              <a:pPr/>
              <a:t>34</a:t>
            </a:fld>
            <a:endParaRPr lang="en-US" dirty="0"/>
          </a:p>
        </p:txBody>
      </p:sp>
      <p:sp>
        <p:nvSpPr>
          <p:cNvPr id="5" name="Footer Placeholder 4"/>
          <p:cNvSpPr>
            <a:spLocks noGrp="1"/>
          </p:cNvSpPr>
          <p:nvPr>
            <p:ph type="ftr" sz="quarter" idx="11"/>
          </p:nvPr>
        </p:nvSpPr>
        <p:spPr/>
        <p:txBody>
          <a:bodyPr/>
          <a:lstStyle/>
          <a:p>
            <a:r>
              <a:rPr lang="en-US" smtClean="0"/>
              <a:t>10/29/15: RCRA Expert Webinar Series -     How Does a Rookie Survive State Authorization?</a:t>
            </a:r>
            <a:endParaRPr lang="en-US" dirty="0"/>
          </a:p>
        </p:txBody>
      </p:sp>
      <p:sp>
        <p:nvSpPr>
          <p:cNvPr id="6" name="Header Placeholder 5"/>
          <p:cNvSpPr>
            <a:spLocks noGrp="1"/>
          </p:cNvSpPr>
          <p:nvPr>
            <p:ph type="hdr" sz="quarter" idx="12"/>
          </p:nvPr>
        </p:nvSpPr>
        <p:spPr/>
        <p:txBody>
          <a:bodyPr/>
          <a:lstStyle/>
          <a:p>
            <a:endParaRPr lang="en-US" dirty="0"/>
          </a:p>
        </p:txBody>
      </p:sp>
    </p:spTree>
    <p:extLst>
      <p:ext uri="{BB962C8B-B14F-4D97-AF65-F5344CB8AC3E}">
        <p14:creationId xmlns:p14="http://schemas.microsoft.com/office/powerpoint/2010/main" val="55526776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D2EE607-FC2B-4A90-B5A7-A1B877402938}" type="slidenum">
              <a:rPr lang="en-US" smtClean="0"/>
              <a:pPr/>
              <a:t>35</a:t>
            </a:fld>
            <a:endParaRPr lang="en-US" dirty="0"/>
          </a:p>
        </p:txBody>
      </p:sp>
      <p:sp>
        <p:nvSpPr>
          <p:cNvPr id="5" name="Footer Placeholder 4"/>
          <p:cNvSpPr>
            <a:spLocks noGrp="1"/>
          </p:cNvSpPr>
          <p:nvPr>
            <p:ph type="ftr" sz="quarter" idx="11"/>
          </p:nvPr>
        </p:nvSpPr>
        <p:spPr/>
        <p:txBody>
          <a:bodyPr/>
          <a:lstStyle/>
          <a:p>
            <a:r>
              <a:rPr lang="en-US" dirty="0" smtClean="0"/>
              <a:t>10/29/15: RCRA Expert Webinar Series -     How Does a Rookie Survive State Authorization?</a:t>
            </a:r>
            <a:endParaRPr lang="en-US" dirty="0"/>
          </a:p>
        </p:txBody>
      </p:sp>
      <p:sp>
        <p:nvSpPr>
          <p:cNvPr id="6" name="Header Placeholder 5"/>
          <p:cNvSpPr>
            <a:spLocks noGrp="1"/>
          </p:cNvSpPr>
          <p:nvPr>
            <p:ph type="hdr" sz="quarter" idx="12"/>
          </p:nvPr>
        </p:nvSpPr>
        <p:spPr/>
        <p:txBody>
          <a:bodyPr/>
          <a:lstStyle/>
          <a:p>
            <a:endParaRPr lang="en-US" dirty="0"/>
          </a:p>
        </p:txBody>
      </p:sp>
    </p:spTree>
    <p:extLst>
      <p:ext uri="{BB962C8B-B14F-4D97-AF65-F5344CB8AC3E}">
        <p14:creationId xmlns:p14="http://schemas.microsoft.com/office/powerpoint/2010/main" val="13177886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411">
              <a:defRPr/>
            </a:pPr>
            <a:r>
              <a:rPr lang="en-US" dirty="0">
                <a:solidFill>
                  <a:prstClr val="black"/>
                </a:solidFill>
              </a:rPr>
              <a:t>Notes:</a:t>
            </a:r>
          </a:p>
          <a:p>
            <a:pPr defTabSz="948411">
              <a:defRPr/>
            </a:pPr>
            <a:endParaRPr lang="en-US" dirty="0">
              <a:solidFill>
                <a:prstClr val="black"/>
              </a:solidFill>
            </a:endParaRPr>
          </a:p>
          <a:p>
            <a:pPr marL="177826" indent="-177826" defTabSz="948411">
              <a:buFont typeface="Arial" panose="020B0604020202020204" pitchFamily="34" charset="0"/>
              <a:buChar char="•"/>
              <a:defRPr/>
            </a:pPr>
            <a:r>
              <a:rPr lang="en-US" dirty="0">
                <a:solidFill>
                  <a:prstClr val="black"/>
                </a:solidFill>
              </a:rPr>
              <a:t>It is not easy to be a rookie in State Authorization.  It is like finding yourself </a:t>
            </a:r>
            <a:r>
              <a:rPr lang="en-US" dirty="0">
                <a:solidFill>
                  <a:prstClr val="black"/>
                </a:solidFill>
                <a:cs typeface="Arial" panose="020B0604020202020204" pitchFamily="34" charset="0"/>
              </a:rPr>
              <a:t>on a side of a mountain with a heavy load on your back.  </a:t>
            </a:r>
          </a:p>
          <a:p>
            <a:pPr marL="177826" indent="-177826" defTabSz="948411">
              <a:buFont typeface="Arial" panose="020B0604020202020204" pitchFamily="34" charset="0"/>
              <a:buChar char="•"/>
              <a:defRPr/>
            </a:pPr>
            <a:endParaRPr lang="en-US" dirty="0">
              <a:solidFill>
                <a:prstClr val="black"/>
              </a:solidFill>
              <a:cs typeface="Arial" panose="020B0604020202020204" pitchFamily="34" charset="0"/>
            </a:endParaRPr>
          </a:p>
          <a:p>
            <a:pPr marL="177826" indent="-177826" defTabSz="948411">
              <a:buFont typeface="Arial" panose="020B0604020202020204" pitchFamily="34" charset="0"/>
              <a:buChar char="•"/>
              <a:defRPr/>
            </a:pPr>
            <a:r>
              <a:rPr lang="en-US" dirty="0">
                <a:solidFill>
                  <a:prstClr val="black"/>
                </a:solidFill>
                <a:cs typeface="Arial" panose="020B0604020202020204" pitchFamily="34" charset="0"/>
              </a:rPr>
              <a:t>You know that the back pack you are carrying has what you need to continue to climb the mountain, but you also realize that if you attempt to reach the back pack, you will fall. </a:t>
            </a:r>
          </a:p>
          <a:p>
            <a:pPr marL="177826" indent="-177826" defTabSz="948411">
              <a:buFont typeface="Arial" panose="020B0604020202020204" pitchFamily="34" charset="0"/>
              <a:buChar char="•"/>
              <a:defRPr/>
            </a:pPr>
            <a:endParaRPr lang="en-US" dirty="0">
              <a:solidFill>
                <a:prstClr val="black"/>
              </a:solidFill>
              <a:cs typeface="Arial" panose="020B0604020202020204" pitchFamily="34" charset="0"/>
            </a:endParaRPr>
          </a:p>
          <a:p>
            <a:pPr marL="177826" indent="-177826" defTabSz="948411">
              <a:buFont typeface="Arial" panose="020B0604020202020204" pitchFamily="34" charset="0"/>
              <a:buChar char="•"/>
              <a:defRPr/>
            </a:pPr>
            <a:r>
              <a:rPr lang="en-US" dirty="0">
                <a:solidFill>
                  <a:prstClr val="black"/>
                </a:solidFill>
                <a:cs typeface="Arial" panose="020B0604020202020204" pitchFamily="34" charset="0"/>
              </a:rPr>
              <a:t>What do you do?  First of all, do not panic!  </a:t>
            </a:r>
          </a:p>
          <a:p>
            <a:pPr marL="177826" indent="-177826" defTabSz="948411">
              <a:buFont typeface="Arial" panose="020B0604020202020204" pitchFamily="34" charset="0"/>
              <a:buChar char="•"/>
              <a:defRPr/>
            </a:pPr>
            <a:endParaRPr lang="en-US" dirty="0">
              <a:solidFill>
                <a:prstClr val="black"/>
              </a:solidFill>
              <a:cs typeface="Arial" panose="020B0604020202020204" pitchFamily="34" charset="0"/>
            </a:endParaRPr>
          </a:p>
          <a:p>
            <a:pPr marL="177826" indent="-177826" defTabSz="948411">
              <a:buFont typeface="Arial" panose="020B0604020202020204" pitchFamily="34" charset="0"/>
              <a:buChar char="•"/>
              <a:defRPr/>
            </a:pPr>
            <a:r>
              <a:rPr lang="en-US" dirty="0">
                <a:solidFill>
                  <a:prstClr val="black"/>
                </a:solidFill>
                <a:cs typeface="Arial" panose="020B0604020202020204" pitchFamily="34" charset="0"/>
              </a:rPr>
              <a:t>This is only the beginning -  the first start of your journey to the land of the known twilight zone of State authorization.</a:t>
            </a:r>
          </a:p>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smtClean="0"/>
              <a:t>10/29/15: RCRA Expert Webinar Series -     How Does a Rookie Survive State Authorization?</a:t>
            </a:r>
            <a:endParaRPr lang="en-US" dirty="0"/>
          </a:p>
        </p:txBody>
      </p:sp>
      <p:sp>
        <p:nvSpPr>
          <p:cNvPr id="6" name="Slide Number Placeholder 5"/>
          <p:cNvSpPr>
            <a:spLocks noGrp="1"/>
          </p:cNvSpPr>
          <p:nvPr>
            <p:ph type="sldNum" sz="quarter" idx="12"/>
          </p:nvPr>
        </p:nvSpPr>
        <p:spPr/>
        <p:txBody>
          <a:bodyPr/>
          <a:lstStyle/>
          <a:p>
            <a:fld id="{4D2EE607-FC2B-4A90-B5A7-A1B877402938}" type="slidenum">
              <a:rPr lang="en-US" smtClean="0"/>
              <a:pPr/>
              <a:t>4</a:t>
            </a:fld>
            <a:endParaRPr lang="en-US" dirty="0"/>
          </a:p>
        </p:txBody>
      </p:sp>
    </p:spTree>
    <p:extLst>
      <p:ext uri="{BB962C8B-B14F-4D97-AF65-F5344CB8AC3E}">
        <p14:creationId xmlns:p14="http://schemas.microsoft.com/office/powerpoint/2010/main" val="26659544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48411">
              <a:defRPr/>
            </a:pPr>
            <a:r>
              <a:rPr lang="en-US" dirty="0"/>
              <a:t>Notes:</a:t>
            </a:r>
          </a:p>
          <a:p>
            <a:pPr defTabSz="948411">
              <a:defRPr/>
            </a:pPr>
            <a:endParaRPr lang="en-US" dirty="0"/>
          </a:p>
          <a:p>
            <a:pPr defTabSz="948411">
              <a:defRPr/>
            </a:pPr>
            <a:r>
              <a:rPr lang="en-US" dirty="0"/>
              <a:t>The webinar is important to empower new State and Regional staff to understand their role in State authorization:</a:t>
            </a:r>
          </a:p>
          <a:p>
            <a:pPr defTabSz="948411">
              <a:defRPr/>
            </a:pPr>
            <a:r>
              <a:rPr lang="en-US" dirty="0"/>
              <a:t> </a:t>
            </a:r>
          </a:p>
          <a:p>
            <a:pPr marL="237103" indent="-237103" defTabSz="948411">
              <a:buFont typeface="Wingdings" panose="05000000000000000000" pitchFamily="2" charset="2"/>
              <a:buChar char="Ø"/>
              <a:defRPr/>
            </a:pPr>
            <a:r>
              <a:rPr lang="en-US" dirty="0"/>
              <a:t>For the State rookie:</a:t>
            </a:r>
          </a:p>
          <a:p>
            <a:pPr marL="711308" lvl="1" indent="-237103" defTabSz="948411">
              <a:buFont typeface="+mj-lt"/>
              <a:buAutoNum type="alphaLcPeriod"/>
              <a:defRPr/>
            </a:pPr>
            <a:r>
              <a:rPr lang="en-US" dirty="0"/>
              <a:t>ensure that States adopt the hazardous waste Federal regulations in a manner that protects human health and the environment and that all the elements required for State authorization are as stringent as the requirements under RCRA sections 3006(b), and 3009; 3008, 7004(b)(1)-(2) and RCRA 3006(f). </a:t>
            </a:r>
          </a:p>
          <a:p>
            <a:pPr marL="711308" lvl="1" indent="-237103" defTabSz="948411">
              <a:buFont typeface="+mj-lt"/>
              <a:buAutoNum type="alphaLcPeriod"/>
              <a:defRPr/>
            </a:pPr>
            <a:endParaRPr lang="en-US" dirty="0"/>
          </a:p>
          <a:p>
            <a:pPr marL="237103" indent="-237103" defTabSz="948411">
              <a:buFont typeface="Wingdings" panose="05000000000000000000" pitchFamily="2" charset="2"/>
              <a:buChar char="Ø"/>
              <a:defRPr/>
            </a:pPr>
            <a:r>
              <a:rPr lang="en-US" dirty="0" smtClean="0"/>
              <a:t>For </a:t>
            </a:r>
            <a:r>
              <a:rPr lang="en-US" dirty="0"/>
              <a:t>the rookie EPA reviewer: </a:t>
            </a:r>
          </a:p>
          <a:p>
            <a:pPr marL="711308" lvl="1" indent="-237103" defTabSz="948411">
              <a:buFont typeface="+mj-lt"/>
              <a:buAutoNum type="alphaLcPeriod"/>
              <a:defRPr/>
            </a:pPr>
            <a:r>
              <a:rPr lang="en-US" dirty="0"/>
              <a:t>to assist new EPA reviewers in developing skills to ensure that States meet Federal requirements.</a:t>
            </a:r>
          </a:p>
          <a:p>
            <a:pPr marL="711308" lvl="1" indent="-237103" defTabSz="948411">
              <a:buFont typeface="+mj-lt"/>
              <a:buAutoNum type="alphaLcPeriod"/>
              <a:defRPr/>
            </a:pPr>
            <a:r>
              <a:rPr lang="en-US" dirty="0"/>
              <a:t>Ensure that EPA can authorize States. </a:t>
            </a:r>
          </a:p>
          <a:p>
            <a:endParaRPr lang="en-US" dirty="0"/>
          </a:p>
        </p:txBody>
      </p:sp>
      <p:sp>
        <p:nvSpPr>
          <p:cNvPr id="4" name="Slide Number Placeholder 3"/>
          <p:cNvSpPr>
            <a:spLocks noGrp="1"/>
          </p:cNvSpPr>
          <p:nvPr>
            <p:ph type="sldNum" sz="quarter" idx="10"/>
          </p:nvPr>
        </p:nvSpPr>
        <p:spPr/>
        <p:txBody>
          <a:bodyPr/>
          <a:lstStyle/>
          <a:p>
            <a:fld id="{4D2EE607-FC2B-4A90-B5A7-A1B877402938}" type="slidenum">
              <a:rPr lang="en-US" smtClean="0"/>
              <a:pPr/>
              <a:t>5</a:t>
            </a:fld>
            <a:endParaRPr lang="en-US" dirty="0"/>
          </a:p>
        </p:txBody>
      </p:sp>
      <p:sp>
        <p:nvSpPr>
          <p:cNvPr id="5" name="Footer Placeholder 4"/>
          <p:cNvSpPr>
            <a:spLocks noGrp="1"/>
          </p:cNvSpPr>
          <p:nvPr>
            <p:ph type="ftr" sz="quarter" idx="11"/>
          </p:nvPr>
        </p:nvSpPr>
        <p:spPr/>
        <p:txBody>
          <a:bodyPr/>
          <a:lstStyle/>
          <a:p>
            <a:r>
              <a:rPr lang="en-US" smtClean="0"/>
              <a:t>10/29/15: RCRA Expert Webinar Series -     How Does a Rookie Survive State Authorization?</a:t>
            </a:r>
            <a:endParaRPr lang="en-US" dirty="0"/>
          </a:p>
        </p:txBody>
      </p:sp>
      <p:sp>
        <p:nvSpPr>
          <p:cNvPr id="6" name="Header Placeholder 5"/>
          <p:cNvSpPr>
            <a:spLocks noGrp="1"/>
          </p:cNvSpPr>
          <p:nvPr>
            <p:ph type="hdr" sz="quarter" idx="12"/>
          </p:nvPr>
        </p:nvSpPr>
        <p:spPr/>
        <p:txBody>
          <a:bodyPr/>
          <a:lstStyle/>
          <a:p>
            <a:endParaRPr lang="en-US" dirty="0"/>
          </a:p>
        </p:txBody>
      </p:sp>
    </p:spTree>
    <p:extLst>
      <p:ext uri="{BB962C8B-B14F-4D97-AF65-F5344CB8AC3E}">
        <p14:creationId xmlns:p14="http://schemas.microsoft.com/office/powerpoint/2010/main" val="32388627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Notes:</a:t>
            </a:r>
          </a:p>
          <a:p>
            <a:endParaRPr lang="en-US" dirty="0" smtClean="0"/>
          </a:p>
          <a:p>
            <a:pPr marL="177826" indent="-177826">
              <a:buFont typeface="Arial" panose="020B0604020202020204" pitchFamily="34" charset="0"/>
              <a:buChar char="•"/>
            </a:pPr>
            <a:r>
              <a:rPr lang="en-US" dirty="0" smtClean="0"/>
              <a:t>In this webinar, we will share with you:</a:t>
            </a:r>
          </a:p>
          <a:p>
            <a:pPr marL="177826" indent="-177826">
              <a:buFont typeface="Arial" panose="020B0604020202020204" pitchFamily="34" charset="0"/>
              <a:buChar char="•"/>
            </a:pPr>
            <a:endParaRPr lang="en-US" dirty="0" smtClean="0"/>
          </a:p>
          <a:p>
            <a:pPr marL="652032" lvl="1" indent="-177826">
              <a:buFont typeface="Arial" panose="020B0604020202020204" pitchFamily="34" charset="0"/>
              <a:buChar char="•"/>
            </a:pPr>
            <a:r>
              <a:rPr lang="en-US" dirty="0" smtClean="0"/>
              <a:t>10 key elements that</a:t>
            </a:r>
            <a:r>
              <a:rPr lang="en-US" baseline="0" dirty="0" smtClean="0"/>
              <a:t> </a:t>
            </a:r>
            <a:r>
              <a:rPr lang="en-US" dirty="0" smtClean="0"/>
              <a:t>will help you lighten the load and lead you on the road to success through the land of State authorization;</a:t>
            </a:r>
          </a:p>
          <a:p>
            <a:pPr marL="652032" lvl="1" indent="-177826">
              <a:buFont typeface="Arial" panose="020B0604020202020204" pitchFamily="34" charset="0"/>
              <a:buChar char="•"/>
            </a:pPr>
            <a:endParaRPr lang="en-US" dirty="0" smtClean="0"/>
          </a:p>
          <a:p>
            <a:pPr marL="652032" lvl="1" indent="-177826">
              <a:buFont typeface="Arial" panose="020B0604020202020204" pitchFamily="34" charset="0"/>
              <a:buChar char="•"/>
            </a:pPr>
            <a:r>
              <a:rPr lang="en-US" dirty="0" smtClean="0"/>
              <a:t>A case study that will shed light on the importance of State authorization; and</a:t>
            </a:r>
          </a:p>
          <a:p>
            <a:pPr marL="652032" lvl="1" indent="-177826">
              <a:buFont typeface="Arial" panose="020B0604020202020204" pitchFamily="34" charset="0"/>
              <a:buChar char="•"/>
            </a:pPr>
            <a:endParaRPr lang="en-US" dirty="0" smtClean="0"/>
          </a:p>
          <a:p>
            <a:pPr marL="652032" lvl="1" indent="-177826">
              <a:buFont typeface="Arial" panose="020B0604020202020204" pitchFamily="34" charset="0"/>
              <a:buChar char="•"/>
            </a:pPr>
            <a:r>
              <a:rPr lang="en-US" dirty="0" smtClean="0"/>
              <a:t>Finally, a presentation by Wayne Roepe on the resources available, especially the RCRA State Authorization Website and his role in updating and maintaining the website. </a:t>
            </a:r>
            <a:endParaRPr lang="en-US" dirty="0"/>
          </a:p>
        </p:txBody>
      </p:sp>
      <p:sp>
        <p:nvSpPr>
          <p:cNvPr id="4" name="Slide Number Placeholder 3"/>
          <p:cNvSpPr>
            <a:spLocks noGrp="1"/>
          </p:cNvSpPr>
          <p:nvPr>
            <p:ph type="sldNum" sz="quarter" idx="10"/>
          </p:nvPr>
        </p:nvSpPr>
        <p:spPr/>
        <p:txBody>
          <a:bodyPr/>
          <a:lstStyle/>
          <a:p>
            <a:fld id="{4D2EE607-FC2B-4A90-B5A7-A1B877402938}" type="slidenum">
              <a:rPr lang="en-US" smtClean="0"/>
              <a:pPr/>
              <a:t>6</a:t>
            </a:fld>
            <a:endParaRPr lang="en-US" dirty="0"/>
          </a:p>
        </p:txBody>
      </p:sp>
      <p:sp>
        <p:nvSpPr>
          <p:cNvPr id="5" name="Footer Placeholder 4"/>
          <p:cNvSpPr>
            <a:spLocks noGrp="1"/>
          </p:cNvSpPr>
          <p:nvPr>
            <p:ph type="ftr" sz="quarter" idx="11"/>
          </p:nvPr>
        </p:nvSpPr>
        <p:spPr/>
        <p:txBody>
          <a:bodyPr/>
          <a:lstStyle/>
          <a:p>
            <a:r>
              <a:rPr lang="en-US" smtClean="0"/>
              <a:t>10/29/15: RCRA Expert Webinar Series -     How Does a Rookie Survive State Authorization?</a:t>
            </a:r>
            <a:endParaRPr lang="en-US" dirty="0"/>
          </a:p>
        </p:txBody>
      </p:sp>
      <p:sp>
        <p:nvSpPr>
          <p:cNvPr id="6" name="Header Placeholder 5"/>
          <p:cNvSpPr>
            <a:spLocks noGrp="1"/>
          </p:cNvSpPr>
          <p:nvPr>
            <p:ph type="hdr" sz="quarter" idx="12"/>
          </p:nvPr>
        </p:nvSpPr>
        <p:spPr/>
        <p:txBody>
          <a:bodyPr/>
          <a:lstStyle/>
          <a:p>
            <a:endParaRPr lang="en-US" dirty="0"/>
          </a:p>
        </p:txBody>
      </p:sp>
    </p:spTree>
    <p:extLst>
      <p:ext uri="{BB962C8B-B14F-4D97-AF65-F5344CB8AC3E}">
        <p14:creationId xmlns:p14="http://schemas.microsoft.com/office/powerpoint/2010/main" val="20597640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 a rookie,</a:t>
            </a:r>
          </a:p>
          <a:p>
            <a:endParaRPr lang="en-US" dirty="0" smtClean="0"/>
          </a:p>
          <a:p>
            <a:pPr marL="177826" indent="-177826">
              <a:buFont typeface="Arial" panose="020B0604020202020204" pitchFamily="34" charset="0"/>
              <a:buChar char="•"/>
            </a:pPr>
            <a:r>
              <a:rPr lang="en-US" dirty="0" smtClean="0"/>
              <a:t>Know that you have actually been thrown into the middle of a program that started way before you got here.  </a:t>
            </a:r>
          </a:p>
          <a:p>
            <a:pPr marL="177826" indent="-177826">
              <a:buFont typeface="Arial" panose="020B0604020202020204" pitchFamily="34" charset="0"/>
              <a:buChar char="•"/>
            </a:pPr>
            <a:endParaRPr lang="en-US" dirty="0" smtClean="0"/>
          </a:p>
          <a:p>
            <a:pPr marL="177826" indent="-177826">
              <a:buFont typeface="Arial" panose="020B0604020202020204" pitchFamily="34" charset="0"/>
              <a:buChar char="•"/>
            </a:pPr>
            <a:r>
              <a:rPr lang="en-US" dirty="0" smtClean="0"/>
              <a:t>But, there is a foundation that is laid on which you should stand.  </a:t>
            </a:r>
          </a:p>
          <a:p>
            <a:pPr marL="177826" indent="-177826">
              <a:buFont typeface="Arial" panose="020B0604020202020204" pitchFamily="34" charset="0"/>
              <a:buChar char="•"/>
            </a:pPr>
            <a:endParaRPr lang="en-US" dirty="0" smtClean="0"/>
          </a:p>
          <a:p>
            <a:pPr marL="177826" indent="-177826">
              <a:buFont typeface="Arial" panose="020B0604020202020204" pitchFamily="34" charset="0"/>
              <a:buChar char="•"/>
            </a:pPr>
            <a:r>
              <a:rPr lang="en-US" dirty="0" smtClean="0"/>
              <a:t>Everything else either adds to, revises, clarifies, updates or replaces portions of that foundation. </a:t>
            </a:r>
          </a:p>
          <a:p>
            <a:endParaRPr lang="en-US" dirty="0"/>
          </a:p>
        </p:txBody>
      </p:sp>
      <p:sp>
        <p:nvSpPr>
          <p:cNvPr id="4" name="Slide Number Placeholder 3"/>
          <p:cNvSpPr>
            <a:spLocks noGrp="1"/>
          </p:cNvSpPr>
          <p:nvPr>
            <p:ph type="sldNum" sz="quarter" idx="10"/>
          </p:nvPr>
        </p:nvSpPr>
        <p:spPr/>
        <p:txBody>
          <a:bodyPr/>
          <a:lstStyle/>
          <a:p>
            <a:fld id="{D7C167DB-EFF0-400D-96A1-6799F871DE5B}" type="slidenum">
              <a:rPr lang="en-US" smtClean="0"/>
              <a:pPr/>
              <a:t>7</a:t>
            </a:fld>
            <a:endParaRPr lang="en-US" dirty="0"/>
          </a:p>
        </p:txBody>
      </p:sp>
      <p:sp>
        <p:nvSpPr>
          <p:cNvPr id="5" name="Footer Placeholder 4"/>
          <p:cNvSpPr>
            <a:spLocks noGrp="1"/>
          </p:cNvSpPr>
          <p:nvPr>
            <p:ph type="ftr" sz="quarter" idx="11"/>
          </p:nvPr>
        </p:nvSpPr>
        <p:spPr/>
        <p:txBody>
          <a:bodyPr/>
          <a:lstStyle/>
          <a:p>
            <a:r>
              <a:rPr lang="en-US" smtClean="0"/>
              <a:t>10/29/15: RCRA Expert Webinar Series -     How Does a Rookie Survive State Authorization?</a:t>
            </a:r>
            <a:endParaRPr lang="en-US" dirty="0"/>
          </a:p>
        </p:txBody>
      </p:sp>
      <p:sp>
        <p:nvSpPr>
          <p:cNvPr id="6" name="Header Placeholder 5"/>
          <p:cNvSpPr>
            <a:spLocks noGrp="1"/>
          </p:cNvSpPr>
          <p:nvPr>
            <p:ph type="hdr" sz="quarter" idx="12"/>
          </p:nvPr>
        </p:nvSpPr>
        <p:spPr/>
        <p:txBody>
          <a:bodyPr/>
          <a:lstStyle/>
          <a:p>
            <a:endParaRPr lang="en-US" dirty="0"/>
          </a:p>
        </p:txBody>
      </p:sp>
    </p:spTree>
    <p:extLst>
      <p:ext uri="{BB962C8B-B14F-4D97-AF65-F5344CB8AC3E}">
        <p14:creationId xmlns:p14="http://schemas.microsoft.com/office/powerpoint/2010/main" val="42622317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pPr marL="474205"/>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Notes:</a:t>
            </a:r>
          </a:p>
          <a:p>
            <a:pPr marL="474205"/>
            <a:endParaRPr lang="en-US"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474205"/>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As a Rookie, the first key to success is knowing that your survival depends on knowing the purpose and goals of State authorization and your role in this process.  Understanding your role and goals boils down to the question:  Do you see what I see?  </a:t>
            </a:r>
          </a:p>
          <a:p>
            <a:pPr marL="474205"/>
            <a:endParaRPr lang="en-US"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474205"/>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As a State person, when you submit an authorization application package to EPA, you are effectively saying to EPA, “I have done everything I need to do to show you that I can run this program instead of EPA.  Do you see what I see?”  You must provide everything that would allow EPA to say, “Yes!  I agree; I see what you see.” </a:t>
            </a:r>
            <a:endParaRPr lang="en-US" dirty="0">
              <a:latin typeface="Times New Roman" panose="02020603050405020304" pitchFamily="18" charset="0"/>
              <a:ea typeface="Calibri" panose="020F0502020204030204" pitchFamily="34" charset="0"/>
            </a:endParaRPr>
          </a:p>
          <a:p>
            <a:pPr marL="948411"/>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 </a:t>
            </a:r>
            <a:endParaRPr lang="en-US" dirty="0">
              <a:latin typeface="Times New Roman" panose="02020603050405020304" pitchFamily="18" charset="0"/>
              <a:ea typeface="Calibri" panose="020F0502020204030204" pitchFamily="34" charset="0"/>
            </a:endParaRPr>
          </a:p>
          <a:p>
            <a:pPr marL="770582" lvl="1" indent="-296378">
              <a:buFont typeface="Wingdings" panose="05000000000000000000" pitchFamily="2" charset="2"/>
              <a:buChar char="Ø"/>
            </a:pP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State Staff – </a:t>
            </a:r>
            <a:endParaRPr lang="en-US" dirty="0">
              <a:latin typeface="Times New Roman" panose="02020603050405020304" pitchFamily="18" charset="0"/>
              <a:ea typeface="Calibri" panose="020F0502020204030204" pitchFamily="34" charset="0"/>
            </a:endParaRPr>
          </a:p>
          <a:p>
            <a:pPr marL="1185513" lvl="2" indent="-237103">
              <a:buFont typeface="+mj-lt"/>
              <a:buAutoNum type="romanLcPeriod"/>
            </a:pP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Knowing the goals will assist you in the development of your program, and to demonstrate to EPA that your State is capable of running the hazardous waste program in lieu of EPA in order to protect human health and the environment;</a:t>
            </a:r>
            <a:endParaRPr lang="en-US" dirty="0">
              <a:latin typeface="Times New Roman" panose="02020603050405020304" pitchFamily="18" charset="0"/>
              <a:ea typeface="Calibri" panose="020F0502020204030204" pitchFamily="34" charset="0"/>
            </a:endParaRPr>
          </a:p>
          <a:p>
            <a:pPr marL="1185513" lvl="2" indent="-237103">
              <a:buFont typeface="+mj-lt"/>
              <a:buAutoNum type="romanLcPeriod"/>
            </a:pP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You must also develop how to work with EPA to meet your State’s needs.</a:t>
            </a:r>
          </a:p>
          <a:p>
            <a:pPr marL="948411" lvl="2"/>
            <a:endParaRPr lang="en-US" dirty="0" smtClean="0">
              <a:latin typeface="Times New Roman" panose="02020603050405020304" pitchFamily="18" charset="0"/>
              <a:ea typeface="Calibri" panose="020F0502020204030204" pitchFamily="34" charset="0"/>
            </a:endParaRPr>
          </a:p>
          <a:p>
            <a:pPr marL="948411" lvl="2"/>
            <a:endParaRPr lang="en-US" dirty="0">
              <a:latin typeface="Times New Roman" panose="02020603050405020304" pitchFamily="18" charset="0"/>
              <a:ea typeface="Calibri" panose="020F0502020204030204" pitchFamily="34" charset="0"/>
            </a:endParaRPr>
          </a:p>
          <a:p>
            <a:pPr marL="770582" lvl="1" indent="-296378">
              <a:buFont typeface="Wingdings" panose="05000000000000000000" pitchFamily="2" charset="2"/>
              <a:buChar char="Ø"/>
            </a:pP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EPA Staff – </a:t>
            </a:r>
            <a:endParaRPr lang="en-US" dirty="0">
              <a:latin typeface="Times New Roman" panose="02020603050405020304" pitchFamily="18" charset="0"/>
              <a:ea typeface="Calibri" panose="020F0502020204030204" pitchFamily="34" charset="0"/>
            </a:endParaRPr>
          </a:p>
          <a:p>
            <a:pPr marL="1185513" lvl="2" indent="-237103">
              <a:buFont typeface="+mj-lt"/>
              <a:buAutoNum type="romanLcPeriod"/>
            </a:pP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Knowing the goals will assist you in your review of a State’s authorization application and to assess whether the State is indeed capable of running the hazardous waste program in lieu of EPA;</a:t>
            </a:r>
          </a:p>
          <a:p>
            <a:pPr marL="1185513" lvl="2" indent="-237103">
              <a:buFont typeface="+mj-lt"/>
              <a:buAutoNum type="romanLcPeriod"/>
            </a:pPr>
            <a:r>
              <a:rPr lang="en-US" dirty="0">
                <a:solidFill>
                  <a:srgbClr val="000000"/>
                </a:solidFill>
                <a:latin typeface="Calibri" panose="020F0502020204030204" pitchFamily="34" charset="0"/>
                <a:ea typeface="Calibri" panose="020F0502020204030204" pitchFamily="34" charset="0"/>
              </a:rPr>
              <a:t>You can assist other regional staff in their technical reviews;</a:t>
            </a:r>
            <a:endParaRPr lang="en-US" dirty="0">
              <a:latin typeface="Times New Roman" panose="02020603050405020304" pitchFamily="18" charset="0"/>
              <a:ea typeface="Calibri" panose="020F0502020204030204" pitchFamily="34" charset="0"/>
            </a:endParaRPr>
          </a:p>
          <a:p>
            <a:pPr marL="1185513" lvl="2" indent="-237103">
              <a:buFont typeface="+mj-lt"/>
              <a:buAutoNum type="romanLcPeriod"/>
            </a:pP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You must also provide the support and training that the State needs in order to receive authorization from EPA. </a:t>
            </a:r>
            <a:endParaRPr lang="en-US" dirty="0">
              <a:latin typeface="Times New Roman" panose="02020603050405020304" pitchFamily="18" charset="0"/>
              <a:ea typeface="Calibri" panose="020F0502020204030204" pitchFamily="34" charset="0"/>
            </a:endParaRPr>
          </a:p>
          <a:p>
            <a:pPr marL="1185513" lvl="2" indent="-237103">
              <a:buFont typeface="+mj-lt"/>
              <a:buAutoNum type="romanLcPeriod"/>
            </a:pP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Finally, you must inform the public about EPA’s decisions relative to authorization and respond to any questions from the public.</a:t>
            </a:r>
            <a:endParaRPr lang="en-US" dirty="0">
              <a:latin typeface="Times New Roman" panose="02020603050405020304" pitchFamily="18" charset="0"/>
              <a:ea typeface="Calibri" panose="020F0502020204030204" pitchFamily="34" charset="0"/>
            </a:endParaRPr>
          </a:p>
          <a:p>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 </a:t>
            </a:r>
            <a:endParaRPr lang="en-US" dirty="0">
              <a:latin typeface="Times New Roman" panose="02020603050405020304" pitchFamily="18" charset="0"/>
              <a:ea typeface="Calibri" panose="020F0502020204030204" pitchFamily="34" charset="0"/>
            </a:endParaRPr>
          </a:p>
          <a:p>
            <a:pPr marL="474205"/>
            <a:endParaRPr lang="en-US" dirty="0">
              <a:latin typeface="Times New Roman" panose="02020603050405020304" pitchFamily="18" charset="0"/>
              <a:ea typeface="Calibri" panose="020F0502020204030204" pitchFamily="34" charset="0"/>
            </a:endParaRPr>
          </a:p>
          <a:p>
            <a:pPr marL="474205"/>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 </a:t>
            </a:r>
            <a:endParaRPr lang="en-US" dirty="0">
              <a:latin typeface="Times New Roman" panose="02020603050405020304" pitchFamily="18" charset="0"/>
              <a:ea typeface="Calibri" panose="020F0502020204030204" pitchFamily="34" charset="0"/>
            </a:endParaRPr>
          </a:p>
        </p:txBody>
      </p:sp>
      <p:sp>
        <p:nvSpPr>
          <p:cNvPr id="4" name="Slide Number Placeholder 3"/>
          <p:cNvSpPr>
            <a:spLocks noGrp="1"/>
          </p:cNvSpPr>
          <p:nvPr>
            <p:ph type="sldNum" sz="quarter" idx="10"/>
          </p:nvPr>
        </p:nvSpPr>
        <p:spPr/>
        <p:txBody>
          <a:bodyPr/>
          <a:lstStyle/>
          <a:p>
            <a:fld id="{4D2EE607-FC2B-4A90-B5A7-A1B877402938}" type="slidenum">
              <a:rPr lang="en-US" smtClean="0"/>
              <a:pPr/>
              <a:t>8</a:t>
            </a:fld>
            <a:endParaRPr lang="en-US" dirty="0"/>
          </a:p>
        </p:txBody>
      </p:sp>
      <p:sp>
        <p:nvSpPr>
          <p:cNvPr id="5" name="Footer Placeholder 4"/>
          <p:cNvSpPr>
            <a:spLocks noGrp="1"/>
          </p:cNvSpPr>
          <p:nvPr>
            <p:ph type="ftr" sz="quarter" idx="11"/>
          </p:nvPr>
        </p:nvSpPr>
        <p:spPr/>
        <p:txBody>
          <a:bodyPr/>
          <a:lstStyle/>
          <a:p>
            <a:r>
              <a:rPr lang="en-US" smtClean="0"/>
              <a:t>10/29/15: RCRA Expert Webinar Series -     How Does a Rookie Survive State Authorization?</a:t>
            </a:r>
            <a:endParaRPr lang="en-US" dirty="0"/>
          </a:p>
        </p:txBody>
      </p:sp>
      <p:sp>
        <p:nvSpPr>
          <p:cNvPr id="6" name="Header Placeholder 5"/>
          <p:cNvSpPr>
            <a:spLocks noGrp="1"/>
          </p:cNvSpPr>
          <p:nvPr>
            <p:ph type="hdr" sz="quarter" idx="12"/>
          </p:nvPr>
        </p:nvSpPr>
        <p:spPr/>
        <p:txBody>
          <a:bodyPr/>
          <a:lstStyle/>
          <a:p>
            <a:endParaRPr lang="en-US" dirty="0"/>
          </a:p>
        </p:txBody>
      </p:sp>
    </p:spTree>
    <p:extLst>
      <p:ext uri="{BB962C8B-B14F-4D97-AF65-F5344CB8AC3E}">
        <p14:creationId xmlns:p14="http://schemas.microsoft.com/office/powerpoint/2010/main" val="3567682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r>
              <a:rPr lang="en-US" dirty="0">
                <a:solidFill>
                  <a:srgbClr val="000000"/>
                </a:solidFill>
                <a:ea typeface="Calibri" panose="020F0502020204030204" pitchFamily="34" charset="0"/>
                <a:cs typeface="Calibri" panose="020F0502020204030204" pitchFamily="34" charset="0"/>
              </a:rPr>
              <a:t>Notes:  </a:t>
            </a:r>
            <a:endParaRPr lang="en-US" dirty="0">
              <a:ea typeface="Times New Roman" panose="02020603050405020304" pitchFamily="18" charset="0"/>
            </a:endParaRPr>
          </a:p>
          <a:p>
            <a:r>
              <a:rPr lang="en-US" dirty="0">
                <a:ea typeface="Times New Roman" panose="02020603050405020304" pitchFamily="18" charset="0"/>
              </a:rPr>
              <a:t> </a:t>
            </a:r>
          </a:p>
          <a:p>
            <a:r>
              <a:rPr lang="en-US" dirty="0">
                <a:solidFill>
                  <a:srgbClr val="000000"/>
                </a:solidFill>
                <a:ea typeface="Calibri" panose="020F0502020204030204" pitchFamily="34" charset="0"/>
                <a:cs typeface="Calibri" panose="020F0502020204030204" pitchFamily="34" charset="0"/>
              </a:rPr>
              <a:t>The </a:t>
            </a:r>
            <a:r>
              <a:rPr lang="en-US" dirty="0">
                <a:solidFill>
                  <a:srgbClr val="1B10B0"/>
                </a:solidFill>
                <a:ea typeface="Calibri" panose="020F0502020204030204" pitchFamily="34" charset="0"/>
                <a:cs typeface="Calibri" panose="020F0502020204030204" pitchFamily="34" charset="0"/>
              </a:rPr>
              <a:t>second key </a:t>
            </a:r>
            <a:r>
              <a:rPr lang="en-US" dirty="0">
                <a:solidFill>
                  <a:srgbClr val="000000"/>
                </a:solidFill>
                <a:ea typeface="Calibri" panose="020F0502020204030204" pitchFamily="34" charset="0"/>
                <a:cs typeface="Calibri" panose="020F0502020204030204" pitchFamily="34" charset="0"/>
              </a:rPr>
              <a:t>to success is to understand the RCRA statutes and regulations.</a:t>
            </a:r>
            <a:endParaRPr lang="en-US" dirty="0">
              <a:ea typeface="Times New Roman" panose="02020603050405020304" pitchFamily="18" charset="0"/>
            </a:endParaRPr>
          </a:p>
          <a:p>
            <a:r>
              <a:rPr lang="en-US" dirty="0">
                <a:ea typeface="Times New Roman" panose="02020603050405020304" pitchFamily="18" charset="0"/>
              </a:rPr>
              <a:t> </a:t>
            </a:r>
          </a:p>
          <a:p>
            <a:pPr marL="355654" indent="-355654">
              <a:buFont typeface="+mj-lt"/>
              <a:buAutoNum type="alphaLcPeriod"/>
            </a:pPr>
            <a:r>
              <a:rPr lang="en-US" dirty="0">
                <a:solidFill>
                  <a:srgbClr val="000000"/>
                </a:solidFill>
                <a:ea typeface="Calibri" panose="020F0502020204030204" pitchFamily="34" charset="0"/>
                <a:cs typeface="Calibri" panose="020F0502020204030204" pitchFamily="34" charset="0"/>
              </a:rPr>
              <a:t>The foundation of State authorization requirements are outlined in the RCRA Statutes. The statute will educate you and lead you to understanding of sections 3006 (b), 3008, and 3009; 7004(b)(1); and 7004(b)(1) and (2) and 3006(f). </a:t>
            </a:r>
            <a:r>
              <a:rPr lang="en-US" dirty="0">
                <a:solidFill>
                  <a:srgbClr val="000000"/>
                </a:solidFill>
              </a:rPr>
              <a:t>The RCRA Statute can be found at: </a:t>
            </a:r>
            <a:r>
              <a:rPr lang="en-US" u="sng" dirty="0">
                <a:solidFill>
                  <a:srgbClr val="000000"/>
                </a:solidFill>
                <a:hlinkClick r:id="rId3"/>
              </a:rPr>
              <a:t>http://www2.epa.gov/laws-regulations/summary-resource-conservation-and-recovery-act</a:t>
            </a:r>
            <a:r>
              <a:rPr lang="en-US" dirty="0">
                <a:solidFill>
                  <a:srgbClr val="000000"/>
                </a:solidFill>
              </a:rPr>
              <a:t>. </a:t>
            </a:r>
            <a:r>
              <a:rPr lang="en-US" dirty="0">
                <a:solidFill>
                  <a:srgbClr val="000000"/>
                </a:solidFill>
                <a:ea typeface="Calibri" panose="020F0502020204030204" pitchFamily="34" charset="0"/>
                <a:cs typeface="Calibri" panose="020F0502020204030204" pitchFamily="34" charset="0"/>
              </a:rPr>
              <a:t>The RCRA Orientation Manual also provides a great overview of the RCRA program </a:t>
            </a:r>
            <a:r>
              <a:rPr lang="en-US" dirty="0">
                <a:solidFill>
                  <a:srgbClr val="000000"/>
                </a:solidFill>
              </a:rPr>
              <a:t>(</a:t>
            </a:r>
            <a:r>
              <a:rPr lang="en-US" u="sng" dirty="0">
                <a:solidFill>
                  <a:srgbClr val="000000"/>
                </a:solidFill>
                <a:hlinkClick r:id="rId4"/>
              </a:rPr>
              <a:t>http://www2.epa.gov/hwgenerators/resource-conservation-and-recovery-act-rcra-orientation-manual</a:t>
            </a:r>
            <a:r>
              <a:rPr lang="en-US" dirty="0">
                <a:solidFill>
                  <a:srgbClr val="000000"/>
                </a:solidFill>
              </a:rPr>
              <a:t>) </a:t>
            </a:r>
            <a:endParaRPr lang="en-US" dirty="0">
              <a:ea typeface="Times New Roman" panose="02020603050405020304" pitchFamily="18" charset="0"/>
            </a:endParaRPr>
          </a:p>
          <a:p>
            <a:endParaRPr lang="en-US" dirty="0">
              <a:solidFill>
                <a:srgbClr val="000000"/>
              </a:solidFill>
              <a:ea typeface="Calibri" panose="020F0502020204030204" pitchFamily="34" charset="0"/>
              <a:cs typeface="Calibri" panose="020F0502020204030204" pitchFamily="34" charset="0"/>
            </a:endParaRPr>
          </a:p>
          <a:p>
            <a:pPr marL="474205" lvl="1"/>
            <a:r>
              <a:rPr lang="en-US" dirty="0">
                <a:solidFill>
                  <a:srgbClr val="000000"/>
                </a:solidFill>
                <a:ea typeface="Calibri" panose="020F0502020204030204" pitchFamily="34" charset="0"/>
                <a:cs typeface="Calibri" panose="020F0502020204030204" pitchFamily="34" charset="0"/>
              </a:rPr>
              <a:t>From the </a:t>
            </a:r>
            <a:r>
              <a:rPr lang="en-US" dirty="0">
                <a:solidFill>
                  <a:srgbClr val="000000"/>
                </a:solidFill>
                <a:ea typeface="Calibri" panose="020F0502020204030204" pitchFamily="34" charset="0"/>
              </a:rPr>
              <a:t>statutes and their regulatory counterpart at 40 CFR Part 271, you will learn that</a:t>
            </a:r>
            <a:r>
              <a:rPr lang="en-US" dirty="0">
                <a:solidFill>
                  <a:srgbClr val="000000"/>
                </a:solidFill>
                <a:ea typeface="Calibri" panose="020F0502020204030204" pitchFamily="34" charset="0"/>
                <a:cs typeface="Calibri" panose="020F0502020204030204" pitchFamily="34" charset="0"/>
              </a:rPr>
              <a:t> in order for a state to receive authorization to implement and enforce the hazardous waste regulations in lieu of federal EPA, the state must demonstrate that its program:</a:t>
            </a:r>
            <a:endParaRPr lang="en-US" dirty="0">
              <a:ea typeface="Times New Roman" panose="02020603050405020304" pitchFamily="18" charset="0"/>
            </a:endParaRPr>
          </a:p>
          <a:p>
            <a:pPr marL="711308" lvl="1" indent="-237103" algn="just">
              <a:buFont typeface="Symbol" panose="05050102010706020507" pitchFamily="18" charset="2"/>
              <a:buChar char=""/>
              <a:tabLst>
                <a:tab pos="1422614" algn="l"/>
              </a:tabLst>
            </a:pPr>
            <a:r>
              <a:rPr lang="en-US" dirty="0">
                <a:solidFill>
                  <a:srgbClr val="000000"/>
                </a:solidFill>
                <a:ea typeface="Calibri" panose="020F0502020204030204" pitchFamily="34" charset="0"/>
              </a:rPr>
              <a:t>Is equivalent to and at least as stringent as the Federal </a:t>
            </a:r>
            <a:r>
              <a:rPr lang="en-US" dirty="0" smtClean="0">
                <a:solidFill>
                  <a:srgbClr val="000000"/>
                </a:solidFill>
                <a:ea typeface="Calibri" panose="020F0502020204030204" pitchFamily="34" charset="0"/>
              </a:rPr>
              <a:t>rules (3006(b))</a:t>
            </a:r>
            <a:endParaRPr lang="en-US" dirty="0">
              <a:ea typeface="Times New Roman" panose="02020603050405020304" pitchFamily="18" charset="0"/>
            </a:endParaRPr>
          </a:p>
          <a:p>
            <a:pPr marL="711308" lvl="1" indent="-237103" algn="just">
              <a:buFont typeface="Symbol" panose="05050102010706020507" pitchFamily="18" charset="2"/>
              <a:buChar char=""/>
              <a:tabLst>
                <a:tab pos="1422614" algn="l"/>
              </a:tabLst>
            </a:pPr>
            <a:r>
              <a:rPr lang="en-US" dirty="0">
                <a:solidFill>
                  <a:srgbClr val="000000"/>
                </a:solidFill>
                <a:ea typeface="Calibri" panose="020F0502020204030204" pitchFamily="34" charset="0"/>
              </a:rPr>
              <a:t>Is consistent with the Federal program and other authorized State </a:t>
            </a:r>
            <a:r>
              <a:rPr lang="en-US" dirty="0" smtClean="0">
                <a:solidFill>
                  <a:srgbClr val="000000"/>
                </a:solidFill>
                <a:ea typeface="Calibri" panose="020F0502020204030204" pitchFamily="34" charset="0"/>
              </a:rPr>
              <a:t>programs (3006(b)) </a:t>
            </a:r>
            <a:r>
              <a:rPr lang="en-US" dirty="0">
                <a:solidFill>
                  <a:srgbClr val="000000"/>
                </a:solidFill>
                <a:ea typeface="Calibri" panose="020F0502020204030204" pitchFamily="34" charset="0"/>
              </a:rPr>
              <a:t>[States may adopt more stringent or broader in scope provisions]</a:t>
            </a:r>
            <a:endParaRPr lang="en-US" dirty="0">
              <a:ea typeface="Times New Roman" panose="02020603050405020304" pitchFamily="18" charset="0"/>
            </a:endParaRPr>
          </a:p>
          <a:p>
            <a:pPr marL="711308" lvl="1" indent="-237103" algn="just">
              <a:buFont typeface="Symbol" panose="05050102010706020507" pitchFamily="18" charset="2"/>
              <a:buChar char=""/>
              <a:tabLst>
                <a:tab pos="1422614" algn="l"/>
              </a:tabLst>
            </a:pPr>
            <a:r>
              <a:rPr lang="en-US" dirty="0">
                <a:solidFill>
                  <a:srgbClr val="000000"/>
                </a:solidFill>
                <a:ea typeface="Calibri" panose="020F0502020204030204" pitchFamily="34" charset="0"/>
              </a:rPr>
              <a:t>Contains adequate enforcement authority (3008); and </a:t>
            </a:r>
            <a:endParaRPr lang="en-US" dirty="0">
              <a:ea typeface="Times New Roman" panose="02020603050405020304" pitchFamily="18" charset="0"/>
            </a:endParaRPr>
          </a:p>
          <a:p>
            <a:pPr marL="711308" lvl="1" indent="-237103" algn="just">
              <a:buFont typeface="Symbol" panose="05050102010706020507" pitchFamily="18" charset="2"/>
              <a:buChar char=""/>
              <a:tabLst>
                <a:tab pos="1422614" algn="l"/>
              </a:tabLst>
            </a:pPr>
            <a:r>
              <a:rPr lang="en-US" dirty="0">
                <a:solidFill>
                  <a:srgbClr val="000000"/>
                </a:solidFill>
                <a:ea typeface="Calibri" panose="020F0502020204030204" pitchFamily="34" charset="0"/>
              </a:rPr>
              <a:t>Provides for public participation and availability of </a:t>
            </a:r>
            <a:r>
              <a:rPr lang="en-US" dirty="0" smtClean="0">
                <a:solidFill>
                  <a:srgbClr val="000000"/>
                </a:solidFill>
                <a:ea typeface="Calibri" panose="020F0502020204030204" pitchFamily="34" charset="0"/>
              </a:rPr>
              <a:t>information </a:t>
            </a:r>
            <a:r>
              <a:rPr lang="en-US" dirty="0">
                <a:solidFill>
                  <a:srgbClr val="000000"/>
                </a:solidFill>
                <a:ea typeface="Calibri" panose="020F0502020204030204" pitchFamily="34" charset="0"/>
              </a:rPr>
              <a:t>(3006(f) and 7004(b)(1) &amp; (b)(2</a:t>
            </a:r>
            <a:r>
              <a:rPr lang="en-US" dirty="0" smtClean="0">
                <a:solidFill>
                  <a:srgbClr val="000000"/>
                </a:solidFill>
                <a:ea typeface="Calibri" panose="020F0502020204030204" pitchFamily="34" charset="0"/>
              </a:rPr>
              <a:t>)).</a:t>
            </a:r>
            <a:endParaRPr lang="en-US" dirty="0">
              <a:ea typeface="Times New Roman" panose="02020603050405020304" pitchFamily="18" charset="0"/>
            </a:endParaRPr>
          </a:p>
          <a:p>
            <a:pPr marL="829859" algn="just"/>
            <a:r>
              <a:rPr lang="en-US" dirty="0">
                <a:ea typeface="Times New Roman" panose="02020603050405020304" pitchFamily="18" charset="0"/>
              </a:rPr>
              <a:t> </a:t>
            </a:r>
          </a:p>
          <a:p>
            <a:pPr marL="355654" indent="-355654">
              <a:buFont typeface="+mj-lt"/>
              <a:buAutoNum type="alphaLcPeriod" startAt="2"/>
              <a:tabLst>
                <a:tab pos="948411" algn="l"/>
              </a:tabLst>
            </a:pPr>
            <a:r>
              <a:rPr lang="en-US" dirty="0">
                <a:solidFill>
                  <a:srgbClr val="000000"/>
                </a:solidFill>
                <a:ea typeface="Calibri" panose="020F0502020204030204" pitchFamily="34" charset="0"/>
                <a:cs typeface="Calibri" panose="020F0502020204030204" pitchFamily="34" charset="0"/>
              </a:rPr>
              <a:t>Know the hazardous waste regulations which can be found at 40 CFR parts 124, 260 through 268, 271, 272, 273 and 279.  </a:t>
            </a:r>
            <a:endParaRPr lang="en-US" dirty="0">
              <a:ea typeface="Times New Roman" panose="02020603050405020304" pitchFamily="18" charset="0"/>
            </a:endParaRPr>
          </a:p>
          <a:p>
            <a:pPr marL="1185513" lvl="2" indent="-237103">
              <a:buFont typeface="Symbol" panose="05050102010706020507" pitchFamily="18" charset="2"/>
              <a:buChar char=""/>
              <a:tabLst>
                <a:tab pos="1422614" algn="l"/>
              </a:tabLst>
            </a:pPr>
            <a:r>
              <a:rPr lang="en-US" dirty="0">
                <a:solidFill>
                  <a:srgbClr val="000000"/>
                </a:solidFill>
                <a:ea typeface="Calibri" panose="020F0502020204030204" pitchFamily="34" charset="0"/>
              </a:rPr>
              <a:t>The RCRA regulations can be found at:</a:t>
            </a:r>
            <a:endParaRPr lang="en-US" dirty="0">
              <a:ea typeface="Times New Roman" panose="02020603050405020304" pitchFamily="18" charset="0"/>
            </a:endParaRPr>
          </a:p>
          <a:p>
            <a:pPr marL="1185513" lvl="2" indent="-237103">
              <a:buFont typeface="Symbol" panose="05050102010706020507" pitchFamily="18" charset="2"/>
              <a:buChar char=""/>
              <a:tabLst>
                <a:tab pos="1422614" algn="l"/>
              </a:tabLst>
            </a:pPr>
            <a:r>
              <a:rPr lang="en-US" u="sng" dirty="0">
                <a:solidFill>
                  <a:srgbClr val="000000"/>
                </a:solidFill>
                <a:hlinkClick r:id="rId5"/>
              </a:rPr>
              <a:t>http://www.gpo.gov/fdsys/browse/collectionCfr.action?collectionCode=CFR</a:t>
            </a:r>
            <a:r>
              <a:rPr lang="en-US" dirty="0">
                <a:solidFill>
                  <a:srgbClr val="000000"/>
                </a:solidFill>
              </a:rPr>
              <a:t>  OR </a:t>
            </a:r>
            <a:r>
              <a:rPr lang="en-US" u="sng" dirty="0">
                <a:solidFill>
                  <a:srgbClr val="0563C1"/>
                </a:solidFill>
                <a:ea typeface="Calibri" panose="020F0502020204030204" pitchFamily="34" charset="0"/>
                <a:hlinkClick r:id="rId6"/>
              </a:rPr>
              <a:t>www.epa.gov/epawaste/laws-regs</a:t>
            </a:r>
            <a:endParaRPr lang="en-US" dirty="0">
              <a:ea typeface="Times New Roman" panose="02020603050405020304" pitchFamily="18" charset="0"/>
            </a:endParaRPr>
          </a:p>
          <a:p>
            <a:pPr marL="237103"/>
            <a:r>
              <a:rPr lang="en-US" dirty="0">
                <a:solidFill>
                  <a:srgbClr val="000000"/>
                </a:solidFill>
                <a:ea typeface="Calibri" panose="020F0502020204030204" pitchFamily="34" charset="0"/>
                <a:cs typeface="Calibri" panose="020F0502020204030204" pitchFamily="34" charset="0"/>
              </a:rPr>
              <a:t>An in-depth knowledge of the Federal regulations will help you determine the equivalency of a State’s regulations when compared to the Federal regulations.  These regulations contain both non-HSWA and HSWA provisions.  Remember that EPA implements the HSWA provisions until the State seeks authorization.  </a:t>
            </a:r>
            <a:endParaRPr lang="en-US" dirty="0">
              <a:ea typeface="Times New Roman" panose="02020603050405020304" pitchFamily="18" charset="0"/>
            </a:endParaRPr>
          </a:p>
          <a:p>
            <a:pPr marL="237103"/>
            <a:r>
              <a:rPr lang="en-US" dirty="0">
                <a:ea typeface="Times New Roman" panose="02020603050405020304" pitchFamily="18" charset="0"/>
              </a:rPr>
              <a:t> </a:t>
            </a:r>
          </a:p>
          <a:p>
            <a:pPr marL="355654" indent="-355654">
              <a:buFont typeface="+mj-lt"/>
              <a:buAutoNum type="alphaLcPeriod" startAt="3"/>
              <a:tabLst>
                <a:tab pos="948411" algn="l"/>
              </a:tabLst>
            </a:pPr>
            <a:r>
              <a:rPr lang="en-US" dirty="0">
                <a:solidFill>
                  <a:srgbClr val="000000"/>
                </a:solidFill>
                <a:ea typeface="Calibri" panose="020F0502020204030204" pitchFamily="34" charset="0"/>
                <a:cs typeface="Calibri" panose="020F0502020204030204" pitchFamily="34" charset="0"/>
              </a:rPr>
              <a:t>Know Your Product:  What is it that makes this Hazardous Waste Management Program?  Know the criteria that EPA uses to determine what wastes are considered hazardous.  This will help you identify whether a State is regulating a waste that is not considered hazardous under Federal.  </a:t>
            </a:r>
          </a:p>
          <a:p>
            <a:pPr marL="355654" indent="-355654">
              <a:buFont typeface="+mj-lt"/>
              <a:buAutoNum type="alphaLcPeriod" startAt="3"/>
              <a:tabLst>
                <a:tab pos="948411" algn="l"/>
              </a:tabLst>
            </a:pPr>
            <a:endParaRPr lang="en-US" dirty="0">
              <a:ea typeface="Times New Roman" panose="02020603050405020304" pitchFamily="18" charset="0"/>
            </a:endParaRPr>
          </a:p>
          <a:p>
            <a:pPr marL="355654" indent="-355654">
              <a:buFont typeface="+mj-lt"/>
              <a:buAutoNum type="alphaLcPeriod" startAt="3"/>
              <a:tabLst>
                <a:tab pos="948411" algn="l"/>
              </a:tabLst>
            </a:pPr>
            <a:r>
              <a:rPr lang="en-US" dirty="0">
                <a:solidFill>
                  <a:srgbClr val="000000"/>
                </a:solidFill>
                <a:ea typeface="Calibri" panose="020F0502020204030204" pitchFamily="34" charset="0"/>
                <a:cs typeface="Calibri" panose="020F0502020204030204" pitchFamily="34" charset="0"/>
              </a:rPr>
              <a:t>Know </a:t>
            </a:r>
            <a:r>
              <a:rPr lang="en-US" dirty="0" smtClean="0">
                <a:solidFill>
                  <a:srgbClr val="000000"/>
                </a:solidFill>
                <a:ea typeface="Calibri" panose="020F0502020204030204" pitchFamily="34" charset="0"/>
                <a:cs typeface="Calibri" panose="020F0502020204030204" pitchFamily="34" charset="0"/>
              </a:rPr>
              <a:t>who your clients are:   </a:t>
            </a:r>
            <a:r>
              <a:rPr lang="en-US" dirty="0">
                <a:solidFill>
                  <a:srgbClr val="000000"/>
                </a:solidFill>
                <a:ea typeface="Calibri" panose="020F0502020204030204" pitchFamily="34" charset="0"/>
                <a:cs typeface="Calibri" panose="020F0502020204030204" pitchFamily="34" charset="0"/>
              </a:rPr>
              <a:t>Who do these hazardous waste regulations affect?  Again this will help you determine whether the State regulates entities that are not regulated in the Federal hazardous waste regulations.  </a:t>
            </a:r>
          </a:p>
          <a:p>
            <a:pPr marL="355654" indent="-355654">
              <a:buFont typeface="+mj-lt"/>
              <a:buAutoNum type="alphaLcPeriod" startAt="3"/>
              <a:tabLst>
                <a:tab pos="948411" algn="l"/>
              </a:tabLst>
            </a:pPr>
            <a:endParaRPr lang="en-US" dirty="0">
              <a:ea typeface="Times New Roman" panose="02020603050405020304" pitchFamily="18" charset="0"/>
            </a:endParaRPr>
          </a:p>
          <a:p>
            <a:pPr marL="355654" indent="-355654">
              <a:buFont typeface="+mj-lt"/>
              <a:buAutoNum type="alphaLcPeriod" startAt="3"/>
              <a:tabLst>
                <a:tab pos="948411" algn="l"/>
              </a:tabLst>
            </a:pPr>
            <a:r>
              <a:rPr lang="en-US" dirty="0">
                <a:solidFill>
                  <a:srgbClr val="000000"/>
                </a:solidFill>
                <a:ea typeface="Calibri" panose="020F0502020204030204" pitchFamily="34" charset="0"/>
                <a:cs typeface="Calibri" panose="020F0502020204030204" pitchFamily="34" charset="0"/>
              </a:rPr>
              <a:t>Understand the specifics of the State’s authorities.  Pay special attention to:</a:t>
            </a:r>
            <a:endParaRPr lang="en-US" dirty="0">
              <a:ea typeface="Times New Roman" panose="02020603050405020304" pitchFamily="18" charset="0"/>
            </a:endParaRPr>
          </a:p>
          <a:p>
            <a:pPr marL="1185513" lvl="2" indent="-237103">
              <a:buFont typeface="+mj-lt"/>
              <a:buAutoNum type="romanLcPeriod"/>
              <a:tabLst>
                <a:tab pos="1422614" algn="l"/>
              </a:tabLst>
            </a:pPr>
            <a:r>
              <a:rPr lang="en-US" dirty="0">
                <a:solidFill>
                  <a:srgbClr val="000000"/>
                </a:solidFill>
                <a:ea typeface="Calibri" panose="020F0502020204030204" pitchFamily="34" charset="0"/>
                <a:cs typeface="Calibri" panose="020F0502020204030204" pitchFamily="34" charset="0"/>
              </a:rPr>
              <a:t>State’s authorities to establish the hazardous waste program that meet the Federal 40 CFR Part 271 requirements;</a:t>
            </a:r>
            <a:endParaRPr lang="en-US" dirty="0">
              <a:ea typeface="Times New Roman" panose="02020603050405020304" pitchFamily="18" charset="0"/>
            </a:endParaRPr>
          </a:p>
          <a:p>
            <a:pPr marL="1185513" lvl="2" indent="-237103">
              <a:buFont typeface="+mj-lt"/>
              <a:buAutoNum type="romanLcPeriod"/>
              <a:tabLst>
                <a:tab pos="1422614" algn="l"/>
              </a:tabLst>
            </a:pPr>
            <a:r>
              <a:rPr lang="en-US" dirty="0">
                <a:solidFill>
                  <a:srgbClr val="000000"/>
                </a:solidFill>
                <a:ea typeface="Calibri" panose="020F0502020204030204" pitchFamily="34" charset="0"/>
                <a:cs typeface="Calibri" panose="020F0502020204030204" pitchFamily="34" charset="0"/>
              </a:rPr>
              <a:t>Authority to adopt more stringent or broader in scope provisions;</a:t>
            </a:r>
            <a:endParaRPr lang="en-US" dirty="0">
              <a:ea typeface="Times New Roman" panose="02020603050405020304" pitchFamily="18" charset="0"/>
            </a:endParaRPr>
          </a:p>
          <a:p>
            <a:pPr marL="1185513" lvl="2" indent="-237103">
              <a:buFont typeface="+mj-lt"/>
              <a:buAutoNum type="romanLcPeriod"/>
              <a:tabLst>
                <a:tab pos="1422614" algn="l"/>
              </a:tabLst>
            </a:pPr>
            <a:r>
              <a:rPr lang="en-US" dirty="0">
                <a:solidFill>
                  <a:srgbClr val="000000"/>
                </a:solidFill>
                <a:ea typeface="Calibri" panose="020F0502020204030204" pitchFamily="34" charset="0"/>
                <a:cs typeface="Calibri" panose="020F0502020204030204" pitchFamily="34" charset="0"/>
              </a:rPr>
              <a:t>Authority to incorporate the federal regulations by reference (prospective?);</a:t>
            </a:r>
            <a:endParaRPr lang="en-US" dirty="0">
              <a:ea typeface="Times New Roman" panose="02020603050405020304" pitchFamily="18" charset="0"/>
            </a:endParaRPr>
          </a:p>
          <a:p>
            <a:pPr marL="1185513" lvl="2" indent="-237103">
              <a:buFont typeface="+mj-lt"/>
              <a:buAutoNum type="romanLcPeriod"/>
              <a:tabLst>
                <a:tab pos="1422614" algn="l"/>
              </a:tabLst>
            </a:pPr>
            <a:r>
              <a:rPr lang="en-US" dirty="0">
                <a:solidFill>
                  <a:srgbClr val="000000"/>
                </a:solidFill>
                <a:ea typeface="Calibri" panose="020F0502020204030204" pitchFamily="34" charset="0"/>
                <a:cs typeface="Calibri" panose="020F0502020204030204" pitchFamily="34" charset="0"/>
              </a:rPr>
              <a:t>Authority to use independent counsel.</a:t>
            </a:r>
          </a:p>
          <a:p>
            <a:pPr marL="1185513" lvl="2" indent="-237103">
              <a:buFont typeface="+mj-lt"/>
              <a:buAutoNum type="romanLcPeriod"/>
              <a:tabLst>
                <a:tab pos="1422614" algn="l"/>
              </a:tabLst>
            </a:pPr>
            <a:endParaRPr lang="en-US" dirty="0">
              <a:solidFill>
                <a:srgbClr val="000000"/>
              </a:solidFill>
              <a:ea typeface="Calibri" panose="020F0502020204030204" pitchFamily="34" charset="0"/>
              <a:cs typeface="Calibri" panose="020F0502020204030204" pitchFamily="34" charset="0"/>
            </a:endParaRPr>
          </a:p>
          <a:p>
            <a:pPr marL="237103" indent="-237103">
              <a:buFont typeface="+mj-lt"/>
              <a:buAutoNum type="alphaLcPeriod" startAt="3"/>
              <a:tabLst>
                <a:tab pos="1422614" algn="l"/>
              </a:tabLst>
            </a:pPr>
            <a:r>
              <a:rPr lang="en-US" dirty="0">
                <a:solidFill>
                  <a:srgbClr val="000000"/>
                </a:solidFill>
                <a:ea typeface="Times New Roman" panose="02020603050405020304" pitchFamily="18" charset="0"/>
              </a:rPr>
              <a:t>Use the RCRA Orientation Manual as a valuable resource.</a:t>
            </a:r>
          </a:p>
          <a:p>
            <a:pPr marL="237103" indent="-237103">
              <a:buFont typeface="+mj-lt"/>
              <a:buAutoNum type="alphaLcPeriod" startAt="3"/>
              <a:tabLst>
                <a:tab pos="1422614" algn="l"/>
              </a:tabLst>
            </a:pPr>
            <a:endParaRPr lang="en-US" dirty="0">
              <a:ea typeface="Times New Roman" panose="02020603050405020304" pitchFamily="18" charset="0"/>
            </a:endParaRPr>
          </a:p>
          <a:p>
            <a:pPr marL="474205"/>
            <a:endParaRPr lang="en-US" dirty="0">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4D2EE607-FC2B-4A90-B5A7-A1B877402938}" type="slidenum">
              <a:rPr lang="en-US" smtClean="0"/>
              <a:pPr/>
              <a:t>9</a:t>
            </a:fld>
            <a:endParaRPr lang="en-US" dirty="0"/>
          </a:p>
        </p:txBody>
      </p:sp>
      <p:sp>
        <p:nvSpPr>
          <p:cNvPr id="5" name="Footer Placeholder 4"/>
          <p:cNvSpPr>
            <a:spLocks noGrp="1"/>
          </p:cNvSpPr>
          <p:nvPr>
            <p:ph type="ftr" sz="quarter" idx="11"/>
          </p:nvPr>
        </p:nvSpPr>
        <p:spPr/>
        <p:txBody>
          <a:bodyPr/>
          <a:lstStyle/>
          <a:p>
            <a:r>
              <a:rPr lang="en-US" smtClean="0"/>
              <a:t>10/29/15: RCRA Expert Webinar Series -     How Does a Rookie Survive State Authorization?</a:t>
            </a:r>
            <a:endParaRPr lang="en-US" dirty="0"/>
          </a:p>
        </p:txBody>
      </p:sp>
      <p:sp>
        <p:nvSpPr>
          <p:cNvPr id="6" name="Header Placeholder 5"/>
          <p:cNvSpPr>
            <a:spLocks noGrp="1"/>
          </p:cNvSpPr>
          <p:nvPr>
            <p:ph type="hdr" sz="quarter" idx="12"/>
          </p:nvPr>
        </p:nvSpPr>
        <p:spPr/>
        <p:txBody>
          <a:bodyPr/>
          <a:lstStyle/>
          <a:p>
            <a:endParaRPr lang="en-US" dirty="0"/>
          </a:p>
        </p:txBody>
      </p:sp>
    </p:spTree>
    <p:extLst>
      <p:ext uri="{BB962C8B-B14F-4D97-AF65-F5344CB8AC3E}">
        <p14:creationId xmlns:p14="http://schemas.microsoft.com/office/powerpoint/2010/main" val="34056586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02E2D5D-86E8-476D-87F2-BD540EF84A3E}" type="datetime1">
              <a:rPr lang="en-US" smtClean="0">
                <a:solidFill>
                  <a:prstClr val="black">
                    <a:tint val="75000"/>
                  </a:prstClr>
                </a:solidFill>
              </a:rPr>
              <a:pPr/>
              <a:t>10/26/2015</a:t>
            </a:fld>
            <a:endParaRPr lang="en-US" dirty="0">
              <a:solidFill>
                <a:prstClr val="black">
                  <a:tint val="75000"/>
                </a:prstClr>
              </a:solidFill>
            </a:endParaRPr>
          </a:p>
        </p:txBody>
      </p:sp>
      <p:sp>
        <p:nvSpPr>
          <p:cNvPr id="19" name="Footer Placeholder 18"/>
          <p:cNvSpPr>
            <a:spLocks noGrp="1"/>
          </p:cNvSpPr>
          <p:nvPr>
            <p:ph type="ftr" sz="quarter" idx="11"/>
          </p:nvPr>
        </p:nvSpPr>
        <p:spPr/>
        <p:txBody>
          <a:bodyPr/>
          <a:lstStyle/>
          <a:p>
            <a:endParaRPr lang="en-US" dirty="0">
              <a:solidFill>
                <a:prstClr val="black">
                  <a:tint val="75000"/>
                </a:prstClr>
              </a:solidFill>
            </a:endParaRPr>
          </a:p>
        </p:txBody>
      </p:sp>
      <p:sp>
        <p:nvSpPr>
          <p:cNvPr id="27" name="Slide Number Placeholder 26"/>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cSld>
  <p:clrMapOvr>
    <a:overrideClrMapping bg1="dk1" tx1="lt1" bg2="dk2" tx2="lt2" accent1="accent1" accent2="accent2" accent3="accent3" accent4="accent4" accent5="accent5" accent6="accent6" hlink="hlink" folHlink="folHlink"/>
  </p:clrMapOvr>
  <p:transition spd="med">
    <p:wip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F43D670-9322-43F1-A4F0-E5DA515470F7}" type="datetime1">
              <a:rPr lang="en-US" smtClean="0">
                <a:solidFill>
                  <a:prstClr val="black">
                    <a:tint val="75000"/>
                  </a:prstClr>
                </a:solidFill>
              </a:rPr>
              <a:pPr/>
              <a:t>10/26/2015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cSld>
  <p:clrMapOvr>
    <a:masterClrMapping/>
  </p:clrMapOvr>
  <p:transition spd="med">
    <p:wip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A1C058F-34B6-4FAE-BBEC-17571D37B9B1}" type="datetime1">
              <a:rPr lang="en-US" smtClean="0">
                <a:solidFill>
                  <a:prstClr val="black">
                    <a:tint val="75000"/>
                  </a:prstClr>
                </a:solidFill>
              </a:rPr>
              <a:pPr/>
              <a:t>10/26/2015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cSld>
  <p:clrMapOvr>
    <a:masterClrMapping/>
  </p:clrMapOvr>
  <p:transition spd="med">
    <p:wip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316458F-85C1-4D7C-8283-16ABA66CDECF}" type="datetime1">
              <a:rPr lang="en-US" smtClean="0">
                <a:solidFill>
                  <a:prstClr val="black">
                    <a:tint val="75000"/>
                  </a:prstClr>
                </a:solidFill>
              </a:rPr>
              <a:pPr/>
              <a:t>10/26/2015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cSld>
  <p:clrMapOvr>
    <a:masterClrMapping/>
  </p:clrMapOvr>
  <p:transition spd="med">
    <p:wip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8798A1A-FC57-40B7-9F20-9DE91E46CDE0}" type="datetime1">
              <a:rPr lang="en-US" smtClean="0">
                <a:solidFill>
                  <a:prstClr val="black">
                    <a:tint val="75000"/>
                  </a:prstClr>
                </a:solidFill>
              </a:rPr>
              <a:pPr/>
              <a:t>10/26/2015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cSld>
  <p:clrMapOvr>
    <a:overrideClrMapping bg1="dk1" tx1="lt1" bg2="dk2" tx2="lt2" accent1="accent1" accent2="accent2" accent3="accent3" accent4="accent4" accent5="accent5" accent6="accent6" hlink="hlink" folHlink="folHlink"/>
  </p:clrMapOvr>
  <p:transition spd="med">
    <p:wip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7ECE774-F00A-4437-8620-7EDF003563F6}" type="datetime1">
              <a:rPr lang="en-US" smtClean="0">
                <a:solidFill>
                  <a:prstClr val="black">
                    <a:tint val="75000"/>
                  </a:prstClr>
                </a:solidFill>
              </a:rPr>
              <a:pPr/>
              <a:t>10/26/2015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cSld>
  <p:clrMapOvr>
    <a:masterClrMapping/>
  </p:clrMapOvr>
  <p:transition spd="med">
    <p:wip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0B5B696-C5EC-4D47-8832-67D437550298}" type="datetime1">
              <a:rPr lang="en-US" smtClean="0">
                <a:solidFill>
                  <a:prstClr val="black">
                    <a:tint val="75000"/>
                  </a:prstClr>
                </a:solidFill>
              </a:rPr>
              <a:pPr/>
              <a:t>10/26/2015</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cSld>
  <p:clrMapOvr>
    <a:masterClrMapping/>
  </p:clrMapOvr>
  <p:transition spd="med">
    <p:wip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F15E2A7-29E3-4814-A722-7CCEA1A492AB}" type="datetime1">
              <a:rPr lang="en-US" smtClean="0">
                <a:solidFill>
                  <a:prstClr val="black">
                    <a:tint val="75000"/>
                  </a:prstClr>
                </a:solidFill>
              </a:rPr>
              <a:pPr/>
              <a:t>10/26/2015</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cSld>
  <p:clrMapOvr>
    <a:masterClrMapping/>
  </p:clrMapOvr>
  <p:transition spd="med">
    <p:wip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5A773D-6175-4033-9864-AB5DAB855A7F}" type="datetime1">
              <a:rPr lang="en-US" smtClean="0">
                <a:solidFill>
                  <a:prstClr val="black">
                    <a:tint val="75000"/>
                  </a:prstClr>
                </a:solidFill>
              </a:rPr>
              <a:pPr/>
              <a:t>10/26/2015</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cSld>
  <p:clrMapOvr>
    <a:masterClrMapping/>
  </p:clrMapOvr>
  <p:transition spd="med">
    <p:wip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12648B1-CF2E-4664-AB2C-0BE7EF62EE85}" type="datetime1">
              <a:rPr lang="en-US" smtClean="0">
                <a:solidFill>
                  <a:prstClr val="black">
                    <a:tint val="75000"/>
                  </a:prstClr>
                </a:solidFill>
              </a:rPr>
              <a:pPr/>
              <a:t>10/26/2015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cSld>
  <p:clrMapOvr>
    <a:masterClrMapping/>
  </p:clrMapOvr>
  <p:transition spd="med">
    <p:wip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89FE288-83FC-4EFB-A3C1-BD3EED47BEB7}" type="datetime1">
              <a:rPr lang="en-US" smtClean="0">
                <a:solidFill>
                  <a:prstClr val="black">
                    <a:tint val="75000"/>
                  </a:prstClr>
                </a:solidFill>
              </a:rPr>
              <a:pPr/>
              <a:t>10/26/2015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transition spd="med">
    <p:wip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D7C86A4-3FBC-4CC8-992C-14B91C5FB2BA}" type="datetime1">
              <a:rPr lang="en-US" smtClean="0">
                <a:solidFill>
                  <a:prstClr val="black">
                    <a:tint val="75000"/>
                  </a:prstClr>
                </a:solidFill>
              </a:rPr>
              <a:pPr/>
              <a:t>10/26/2015</a:t>
            </a:fld>
            <a:endParaRPr lang="en-US" dirty="0">
              <a:solidFill>
                <a:prstClr val="black">
                  <a:tint val="75000"/>
                </a:prst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solidFill>
                <a:prstClr val="black">
                  <a:tint val="75000"/>
                </a:prst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ransition spd="med">
    <p:wipe/>
  </p:transition>
  <p:timing>
    <p:tnLst>
      <p:par>
        <p:cTn id="1" dur="indefinite" restart="never" nodeType="tmRoot"/>
      </p:par>
    </p:tnLst>
  </p:timing>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epa.gov/wastes/laws-regs/state/index.ht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www2.epa.gov/sites/production/files/2015-07/documents/rom.pdf" TargetMode="External"/><Relationship Id="rId7" Type="http://schemas.openxmlformats.org/officeDocument/2006/relationships/hyperlink" Target="http://www2.epa.gov/rcra/resource-conservation-and-recovery-act-rcra-training-modules"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www.epa.gov/wastes/inforesources/online/index.htm" TargetMode="External"/><Relationship Id="rId5" Type="http://schemas.openxmlformats.org/officeDocument/2006/relationships/hyperlink" Target="http://www2.epa.gov/compliance/resource-conservation-and-recovery-act-rcra-compliance-monitoring" TargetMode="External"/><Relationship Id="rId4" Type="http://schemas.openxmlformats.org/officeDocument/2006/relationships/hyperlink" Target="http://www3.epa.gov/epawaste/hazard/downloads/tool.pdf"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intranet.epa.gov/adplibrary/adp-milestones/fedreg.htm#submit"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epa.gov/wastes/laws-regs/state/index.htm"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clu-in.org/conf/tio/rcraexpert2/"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2.epa.gov/laws-regulations/summary-resource-conservation-and-recovery-act"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2.epa.gov/hwgenerators/resource-conservation-and-recovery-act-rcra-orientation-manual" TargetMode="External"/><Relationship Id="rId4" Type="http://schemas.openxmlformats.org/officeDocument/2006/relationships/hyperlink" Target="http://www.gpo.gov/fdsys/browse/collectionCfr.action?collectionCode=CF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F75B4CE-5129-41CA-A75E-F2AE589D1F47}" type="slidenum">
              <a:rPr lang="en-US" smtClean="0">
                <a:solidFill>
                  <a:prstClr val="black">
                    <a:tint val="75000"/>
                  </a:prstClr>
                </a:solidFill>
              </a:rPr>
              <a:pPr/>
              <a:t>1</a:t>
            </a:fld>
            <a:endParaRPr lang="en-US" dirty="0">
              <a:solidFill>
                <a:prstClr val="black">
                  <a:tint val="75000"/>
                </a:prstClr>
              </a:solidFill>
            </a:endParaRPr>
          </a:p>
        </p:txBody>
      </p:sp>
      <p:pic>
        <p:nvPicPr>
          <p:cNvPr id="8" name="Picture 7"/>
          <p:cNvPicPr>
            <a:picLocks noChangeAspect="1"/>
          </p:cNvPicPr>
          <p:nvPr/>
        </p:nvPicPr>
        <p:blipFill>
          <a:blip r:embed="rId3"/>
          <a:stretch>
            <a:fillRect/>
          </a:stretch>
        </p:blipFill>
        <p:spPr>
          <a:xfrm>
            <a:off x="3544744" y="-3614"/>
            <a:ext cx="1828959" cy="1700931"/>
          </a:xfrm>
          <a:prstGeom prst="rect">
            <a:avLst/>
          </a:prstGeom>
        </p:spPr>
      </p:pic>
      <p:sp>
        <p:nvSpPr>
          <p:cNvPr id="9" name="TextBox 8"/>
          <p:cNvSpPr txBox="1"/>
          <p:nvPr/>
        </p:nvSpPr>
        <p:spPr>
          <a:xfrm>
            <a:off x="832104" y="1797004"/>
            <a:ext cx="7854696" cy="1692771"/>
          </a:xfrm>
          <a:prstGeom prst="rect">
            <a:avLst/>
          </a:prstGeom>
          <a:noFill/>
        </p:spPr>
        <p:txBody>
          <a:bodyPr wrap="square" rtlCol="0">
            <a:spAutoFit/>
          </a:bodyPr>
          <a:lstStyle/>
          <a:p>
            <a:pPr algn="ctr"/>
            <a:r>
              <a:rPr lang="en-US" sz="4000" b="1" dirty="0" smtClean="0">
                <a:solidFill>
                  <a:prstClr val="white"/>
                </a:solidFill>
                <a:latin typeface="Arial" panose="020B0604020202020204" pitchFamily="34" charset="0"/>
                <a:ea typeface="Calibri" panose="020F0502020204030204" pitchFamily="34" charset="0"/>
              </a:rPr>
              <a:t>RCRA Expert Brownbag Series</a:t>
            </a:r>
          </a:p>
          <a:p>
            <a:pPr algn="ctr"/>
            <a:r>
              <a:rPr lang="en-US" sz="3200" b="1" dirty="0" smtClean="0">
                <a:solidFill>
                  <a:prstClr val="white"/>
                </a:solidFill>
                <a:latin typeface="Arial" panose="020B0604020202020204" pitchFamily="34" charset="0"/>
                <a:ea typeface="Calibri" panose="020F0502020204030204" pitchFamily="34" charset="0"/>
              </a:rPr>
              <a:t>“How Does a Rookie Survive </a:t>
            </a:r>
          </a:p>
          <a:p>
            <a:pPr algn="ctr"/>
            <a:r>
              <a:rPr lang="en-US" sz="3200" b="1" dirty="0" smtClean="0">
                <a:solidFill>
                  <a:prstClr val="white"/>
                </a:solidFill>
                <a:latin typeface="Arial" panose="020B0604020202020204" pitchFamily="34" charset="0"/>
                <a:ea typeface="Calibri" panose="020F0502020204030204" pitchFamily="34" charset="0"/>
              </a:rPr>
              <a:t>State Authorization?”</a:t>
            </a:r>
          </a:p>
        </p:txBody>
      </p:sp>
      <p:sp>
        <p:nvSpPr>
          <p:cNvPr id="10" name="TextBox 9"/>
          <p:cNvSpPr txBox="1"/>
          <p:nvPr/>
        </p:nvSpPr>
        <p:spPr>
          <a:xfrm>
            <a:off x="849938" y="3733800"/>
            <a:ext cx="7702296" cy="2412968"/>
          </a:xfrm>
          <a:prstGeom prst="rect">
            <a:avLst/>
          </a:prstGeom>
          <a:noFill/>
        </p:spPr>
        <p:txBody>
          <a:bodyPr wrap="square" rtlCol="0">
            <a:spAutoFit/>
          </a:bodyPr>
          <a:lstStyle/>
          <a:p>
            <a:pPr algn="ctr"/>
            <a:r>
              <a:rPr lang="en-US" sz="2000" b="1" dirty="0" smtClean="0">
                <a:solidFill>
                  <a:prstClr val="white"/>
                </a:solidFill>
                <a:latin typeface="Arial" panose="020B0604020202020204" pitchFamily="34" charset="0"/>
                <a:ea typeface="Calibri" panose="020F0502020204030204" pitchFamily="34" charset="0"/>
              </a:rPr>
              <a:t>Presented By:</a:t>
            </a:r>
          </a:p>
          <a:p>
            <a:pPr algn="ctr"/>
            <a:endParaRPr lang="en-US" sz="2400" b="1" dirty="0" smtClean="0">
              <a:solidFill>
                <a:prstClr val="white"/>
              </a:solidFill>
              <a:latin typeface="Arial" panose="020B0604020202020204" pitchFamily="34" charset="0"/>
              <a:ea typeface="Calibri" panose="020F0502020204030204" pitchFamily="34" charset="0"/>
            </a:endParaRPr>
          </a:p>
          <a:p>
            <a:pPr algn="ctr"/>
            <a:r>
              <a:rPr lang="en-US" sz="2400" b="1" dirty="0" err="1" smtClean="0">
                <a:solidFill>
                  <a:prstClr val="white"/>
                </a:solidFill>
                <a:latin typeface="Arial" panose="020B0604020202020204" pitchFamily="34" charset="0"/>
                <a:ea typeface="Calibri" panose="020F0502020204030204" pitchFamily="34" charset="0"/>
              </a:rPr>
              <a:t>Alima</a:t>
            </a:r>
            <a:r>
              <a:rPr lang="en-US" sz="2400" b="1" dirty="0" smtClean="0">
                <a:solidFill>
                  <a:prstClr val="white"/>
                </a:solidFill>
                <a:latin typeface="Arial" panose="020B0604020202020204" pitchFamily="34" charset="0"/>
                <a:ea typeface="Calibri" panose="020F0502020204030204" pitchFamily="34" charset="0"/>
              </a:rPr>
              <a:t> Patterson</a:t>
            </a:r>
          </a:p>
          <a:p>
            <a:pPr algn="ctr">
              <a:lnSpc>
                <a:spcPct val="115000"/>
              </a:lnSpc>
            </a:pPr>
            <a:r>
              <a:rPr lang="en-US" sz="1600" b="1" dirty="0" smtClean="0">
                <a:solidFill>
                  <a:prstClr val="white"/>
                </a:solidFill>
                <a:latin typeface="Arial" panose="020B0604020202020204" pitchFamily="34" charset="0"/>
                <a:ea typeface="Calibri" panose="020F0502020204030204" pitchFamily="34" charset="0"/>
              </a:rPr>
              <a:t>EPA </a:t>
            </a:r>
            <a:r>
              <a:rPr lang="en-US" sz="1600" b="1" dirty="0">
                <a:solidFill>
                  <a:prstClr val="white"/>
                </a:solidFill>
                <a:latin typeface="Arial" panose="020B0604020202020204" pitchFamily="34" charset="0"/>
                <a:ea typeface="Calibri" panose="020F0502020204030204" pitchFamily="34" charset="0"/>
              </a:rPr>
              <a:t>Region </a:t>
            </a:r>
            <a:r>
              <a:rPr lang="en-US" sz="1600" b="1" dirty="0" smtClean="0">
                <a:solidFill>
                  <a:prstClr val="white"/>
                </a:solidFill>
                <a:latin typeface="Arial" panose="020B0604020202020204" pitchFamily="34" charset="0"/>
                <a:ea typeface="Calibri" panose="020F0502020204030204" pitchFamily="34" charset="0"/>
              </a:rPr>
              <a:t>6</a:t>
            </a:r>
            <a:endParaRPr lang="en-US" sz="1600" dirty="0">
              <a:solidFill>
                <a:prstClr val="white"/>
              </a:solidFill>
              <a:latin typeface="Arial" panose="020B0604020202020204" pitchFamily="34" charset="0"/>
              <a:ea typeface="Calibri" panose="020F0502020204030204" pitchFamily="34" charset="0"/>
            </a:endParaRPr>
          </a:p>
          <a:p>
            <a:pPr algn="ctr">
              <a:lnSpc>
                <a:spcPct val="115000"/>
              </a:lnSpc>
            </a:pPr>
            <a:r>
              <a:rPr lang="en-US" sz="1600" b="1" dirty="0" smtClean="0">
                <a:solidFill>
                  <a:prstClr val="white"/>
                </a:solidFill>
                <a:latin typeface="Arial" panose="020B0604020202020204" pitchFamily="34" charset="0"/>
                <a:ea typeface="Calibri" panose="020F0502020204030204" pitchFamily="34" charset="0"/>
              </a:rPr>
              <a:t>and</a:t>
            </a:r>
          </a:p>
          <a:p>
            <a:pPr algn="ctr">
              <a:lnSpc>
                <a:spcPct val="115000"/>
              </a:lnSpc>
            </a:pPr>
            <a:r>
              <a:rPr lang="en-US" sz="2400" b="1" dirty="0" smtClean="0">
                <a:solidFill>
                  <a:prstClr val="white"/>
                </a:solidFill>
                <a:latin typeface="Arial" panose="020B0604020202020204" pitchFamily="34" charset="0"/>
                <a:ea typeface="Calibri" panose="020F0502020204030204" pitchFamily="34" charset="0"/>
              </a:rPr>
              <a:t>Wayne Roepe</a:t>
            </a:r>
          </a:p>
          <a:p>
            <a:pPr algn="ctr">
              <a:lnSpc>
                <a:spcPct val="115000"/>
              </a:lnSpc>
            </a:pPr>
            <a:r>
              <a:rPr lang="en-US" sz="1600" b="1" dirty="0" smtClean="0">
                <a:solidFill>
                  <a:prstClr val="white"/>
                </a:solidFill>
                <a:latin typeface="Arial" panose="020B0604020202020204" pitchFamily="34" charset="0"/>
                <a:ea typeface="Calibri" panose="020F0502020204030204" pitchFamily="34" charset="0"/>
              </a:rPr>
              <a:t>EPA Headquarters</a:t>
            </a:r>
            <a:endParaRPr lang="en-US" sz="2000" b="1" dirty="0" smtClean="0">
              <a:solidFill>
                <a:prstClr val="white"/>
              </a:solidFill>
              <a:latin typeface="Arial" panose="020B0604020202020204" pitchFamily="34" charset="0"/>
              <a:ea typeface="Calibri" panose="020F0502020204030204" pitchFamily="34" charset="0"/>
            </a:endParaRPr>
          </a:p>
        </p:txBody>
      </p:sp>
      <p:sp>
        <p:nvSpPr>
          <p:cNvPr id="11" name="TextBox 10"/>
          <p:cNvSpPr txBox="1"/>
          <p:nvPr/>
        </p:nvSpPr>
        <p:spPr>
          <a:xfrm>
            <a:off x="1309878" y="6215104"/>
            <a:ext cx="6899148" cy="304699"/>
          </a:xfrm>
          <a:prstGeom prst="rect">
            <a:avLst/>
          </a:prstGeom>
          <a:noFill/>
        </p:spPr>
        <p:txBody>
          <a:bodyPr wrap="square" rtlCol="0">
            <a:spAutoFit/>
          </a:bodyPr>
          <a:lstStyle/>
          <a:p>
            <a:pPr algn="ctr">
              <a:lnSpc>
                <a:spcPct val="115000"/>
              </a:lnSpc>
            </a:pPr>
            <a:r>
              <a:rPr lang="en-US" sz="1200" b="1" dirty="0" smtClean="0">
                <a:solidFill>
                  <a:prstClr val="white"/>
                </a:solidFill>
                <a:latin typeface="Arial" panose="020B0604020202020204" pitchFamily="34" charset="0"/>
                <a:ea typeface="Calibri" panose="020F0502020204030204" pitchFamily="34" charset="0"/>
              </a:rPr>
              <a:t>October </a:t>
            </a:r>
            <a:r>
              <a:rPr lang="en-US" sz="1200" b="1" dirty="0">
                <a:solidFill>
                  <a:prstClr val="white"/>
                </a:solidFill>
                <a:latin typeface="Arial" panose="020B0604020202020204" pitchFamily="34" charset="0"/>
                <a:ea typeface="Calibri" panose="020F0502020204030204" pitchFamily="34" charset="0"/>
              </a:rPr>
              <a:t>29, </a:t>
            </a:r>
            <a:r>
              <a:rPr lang="en-US" sz="1200" b="1" dirty="0" smtClean="0">
                <a:solidFill>
                  <a:prstClr val="white"/>
                </a:solidFill>
                <a:latin typeface="Arial" panose="020B0604020202020204" pitchFamily="34" charset="0"/>
                <a:ea typeface="Calibri" panose="020F0502020204030204" pitchFamily="34" charset="0"/>
              </a:rPr>
              <a:t>2015</a:t>
            </a:r>
            <a:endParaRPr lang="en-US" sz="1200" b="1" dirty="0">
              <a:solidFill>
                <a:prstClr val="white"/>
              </a:solidFill>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1109240314"/>
      </p:ext>
    </p:extLst>
  </p:cSld>
  <p:clrMapOvr>
    <a:masterClrMapping/>
  </p:clrMapOvr>
  <p:transition spd="med">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3600" dirty="0" smtClean="0">
                <a:latin typeface="+mj-lt"/>
              </a:rPr>
              <a:t>Base Program </a:t>
            </a:r>
          </a:p>
          <a:p>
            <a:r>
              <a:rPr lang="en-US" sz="3600" dirty="0" smtClean="0">
                <a:latin typeface="+mj-lt"/>
              </a:rPr>
              <a:t>HSWA Amendments</a:t>
            </a:r>
          </a:p>
          <a:p>
            <a:r>
              <a:rPr lang="en-US" sz="3600" dirty="0" smtClean="0">
                <a:latin typeface="+mj-lt"/>
              </a:rPr>
              <a:t>Historical Authorization Documents</a:t>
            </a:r>
          </a:p>
          <a:p>
            <a:r>
              <a:rPr lang="en-US" sz="3600" dirty="0" smtClean="0">
                <a:latin typeface="+mj-lt"/>
              </a:rPr>
              <a:t>Authorization history of Your State(s)</a:t>
            </a:r>
          </a:p>
          <a:p>
            <a:r>
              <a:rPr lang="en-US" sz="3600" dirty="0" smtClean="0">
                <a:latin typeface="+mj-lt"/>
              </a:rPr>
              <a:t>Impact of State’s authorization Program on the Regulated Community</a:t>
            </a:r>
          </a:p>
          <a:p>
            <a:endParaRPr lang="en-US" sz="2800" dirty="0" smtClean="0">
              <a:latin typeface="+mj-lt"/>
            </a:endParaRPr>
          </a:p>
          <a:p>
            <a:endParaRPr lang="en-US" dirty="0">
              <a:latin typeface="+mj-lt"/>
            </a:endParaRPr>
          </a:p>
        </p:txBody>
      </p:sp>
      <p:sp>
        <p:nvSpPr>
          <p:cNvPr id="4" name="Slide Number Placeholder 3"/>
          <p:cNvSpPr>
            <a:spLocks noGrp="1"/>
          </p:cNvSpPr>
          <p:nvPr>
            <p:ph type="sldNum" sz="quarter" idx="12"/>
          </p:nvPr>
        </p:nvSpPr>
        <p:spPr/>
        <p:txBody>
          <a:bodyPr/>
          <a:lstStyle/>
          <a:p>
            <a:fld id="{FF75B4CE-5129-41CA-A75E-F2AE589D1F47}" type="slidenum">
              <a:rPr lang="en-US" smtClean="0">
                <a:solidFill>
                  <a:prstClr val="black">
                    <a:tint val="75000"/>
                  </a:prstClr>
                </a:solidFill>
              </a:rPr>
              <a:pPr/>
              <a:t>10</a:t>
            </a:fld>
            <a:endParaRPr lang="en-US" dirty="0">
              <a:solidFill>
                <a:prstClr val="black">
                  <a:tint val="75000"/>
                </a:prstClr>
              </a:solidFill>
            </a:endParaRPr>
          </a:p>
        </p:txBody>
      </p:sp>
      <p:sp>
        <p:nvSpPr>
          <p:cNvPr id="6" name="Title 1"/>
          <p:cNvSpPr>
            <a:spLocks noGrp="1"/>
          </p:cNvSpPr>
          <p:nvPr>
            <p:ph type="title"/>
          </p:nvPr>
        </p:nvSpPr>
        <p:spPr>
          <a:xfrm>
            <a:off x="474306" y="205105"/>
            <a:ext cx="8229600" cy="1143000"/>
          </a:xfrm>
        </p:spPr>
        <p:txBody>
          <a:bodyPr>
            <a:noAutofit/>
          </a:bodyPr>
          <a:lstStyle/>
          <a:p>
            <a:pPr algn="ctr"/>
            <a:r>
              <a:rPr lang="en-US" sz="4400" dirty="0" smtClean="0"/>
              <a:t>#3 – Understand the Background and History of the HWM Program</a:t>
            </a:r>
            <a:endParaRPr lang="en-US" sz="4400" dirty="0"/>
          </a:p>
        </p:txBody>
      </p:sp>
      <p:pic>
        <p:nvPicPr>
          <p:cNvPr id="7" name="Picture 3" descr="C:\Program Files (x86)\Microsoft Office\MEDIA\CAGCAT10\j0285360.wmf"/>
          <p:cNvPicPr>
            <a:picLocks noChangeAspect="1" noChangeArrowheads="1"/>
          </p:cNvPicPr>
          <p:nvPr/>
        </p:nvPicPr>
        <p:blipFill>
          <a:blip r:embed="rId3" cstate="print"/>
          <a:srcRect/>
          <a:stretch>
            <a:fillRect/>
          </a:stretch>
        </p:blipFill>
        <p:spPr bwMode="auto">
          <a:xfrm>
            <a:off x="5791200" y="1361479"/>
            <a:ext cx="1390571" cy="1713891"/>
          </a:xfrm>
          <a:prstGeom prst="rect">
            <a:avLst/>
          </a:prstGeom>
          <a:noFill/>
        </p:spPr>
      </p:pic>
      <p:cxnSp>
        <p:nvCxnSpPr>
          <p:cNvPr id="8" name="Straight Connector 7"/>
          <p:cNvCxnSpPr/>
          <p:nvPr/>
        </p:nvCxnSpPr>
        <p:spPr>
          <a:xfrm>
            <a:off x="152400" y="1295400"/>
            <a:ext cx="8763000" cy="0"/>
          </a:xfrm>
          <a:prstGeom prst="line">
            <a:avLst/>
          </a:prstGeom>
          <a:ln w="38100"/>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3913"/>
            <a:ext cx="8229600" cy="5117561"/>
          </a:xfrm>
        </p:spPr>
        <p:txBody>
          <a:bodyPr>
            <a:normAutofit fontScale="92500" lnSpcReduction="10000"/>
          </a:bodyPr>
          <a:lstStyle/>
          <a:p>
            <a:pPr marL="0" indent="0">
              <a:buNone/>
            </a:pPr>
            <a:r>
              <a:rPr lang="en-US" sz="3800" b="1" dirty="0" smtClean="0">
                <a:latin typeface="+mj-lt"/>
              </a:rPr>
              <a:t>What does the Authorization Rookie see?</a:t>
            </a:r>
          </a:p>
          <a:p>
            <a:r>
              <a:rPr lang="en-US" sz="3800" dirty="0" smtClean="0">
                <a:latin typeface="+mj-lt"/>
              </a:rPr>
              <a:t>Specific documents must be included in an authorization application.</a:t>
            </a:r>
          </a:p>
          <a:p>
            <a:r>
              <a:rPr lang="en-US" sz="3800" dirty="0" smtClean="0">
                <a:latin typeface="+mj-lt"/>
              </a:rPr>
              <a:t>EPA’s review and approval process.</a:t>
            </a:r>
          </a:p>
          <a:p>
            <a:r>
              <a:rPr lang="en-US" sz="3800" dirty="0" smtClean="0">
                <a:latin typeface="+mj-lt"/>
              </a:rPr>
              <a:t>Timelines for submission of an application to EPA.</a:t>
            </a:r>
          </a:p>
          <a:p>
            <a:pPr lvl="0">
              <a:buClr>
                <a:srgbClr val="0BD0D9"/>
              </a:buClr>
            </a:pPr>
            <a:r>
              <a:rPr lang="en-US" sz="3800" dirty="0" smtClean="0">
                <a:solidFill>
                  <a:prstClr val="black"/>
                </a:solidFill>
                <a:latin typeface="Calibri"/>
              </a:rPr>
              <a:t>EPA modifications </a:t>
            </a:r>
            <a:r>
              <a:rPr lang="en-US" sz="3800" dirty="0">
                <a:solidFill>
                  <a:prstClr val="black"/>
                </a:solidFill>
                <a:latin typeface="Calibri"/>
              </a:rPr>
              <a:t>that States have to adopt in order to remain consistent with the Federal </a:t>
            </a:r>
            <a:r>
              <a:rPr lang="en-US" sz="3800" dirty="0" smtClean="0">
                <a:solidFill>
                  <a:prstClr val="black"/>
                </a:solidFill>
                <a:latin typeface="Calibri"/>
              </a:rPr>
              <a:t>program.</a:t>
            </a:r>
            <a:endParaRPr lang="en-US" sz="3800" dirty="0" smtClean="0">
              <a:latin typeface="+mj-lt"/>
            </a:endParaRPr>
          </a:p>
          <a:p>
            <a:pPr>
              <a:buNone/>
            </a:pPr>
            <a:endParaRPr lang="en-US" sz="3800" dirty="0" smtClean="0">
              <a:latin typeface="+mj-lt"/>
            </a:endParaRPr>
          </a:p>
          <a:p>
            <a:endParaRPr lang="en-US" dirty="0"/>
          </a:p>
        </p:txBody>
      </p:sp>
      <p:sp>
        <p:nvSpPr>
          <p:cNvPr id="4" name="Slide Number Placeholder 3"/>
          <p:cNvSpPr>
            <a:spLocks noGrp="1"/>
          </p:cNvSpPr>
          <p:nvPr>
            <p:ph type="sldNum" sz="quarter" idx="12"/>
          </p:nvPr>
        </p:nvSpPr>
        <p:spPr/>
        <p:txBody>
          <a:bodyPr/>
          <a:lstStyle/>
          <a:p>
            <a:fld id="{FF75B4CE-5129-41CA-A75E-F2AE589D1F47}" type="slidenum">
              <a:rPr lang="en-US" smtClean="0">
                <a:solidFill>
                  <a:prstClr val="black">
                    <a:tint val="75000"/>
                  </a:prstClr>
                </a:solidFill>
              </a:rPr>
              <a:pPr/>
              <a:t>11</a:t>
            </a:fld>
            <a:endParaRPr lang="en-US" dirty="0">
              <a:solidFill>
                <a:prstClr val="black">
                  <a:tint val="75000"/>
                </a:prstClr>
              </a:solidFill>
            </a:endParaRPr>
          </a:p>
        </p:txBody>
      </p:sp>
      <p:sp>
        <p:nvSpPr>
          <p:cNvPr id="5" name="Title 4"/>
          <p:cNvSpPr>
            <a:spLocks noGrp="1"/>
          </p:cNvSpPr>
          <p:nvPr>
            <p:ph type="title"/>
          </p:nvPr>
        </p:nvSpPr>
        <p:spPr>
          <a:xfrm>
            <a:off x="457200" y="304800"/>
            <a:ext cx="8229600" cy="932688"/>
          </a:xfrm>
        </p:spPr>
        <p:txBody>
          <a:bodyPr>
            <a:noAutofit/>
          </a:bodyPr>
          <a:lstStyle/>
          <a:p>
            <a:pPr algn="ctr"/>
            <a:r>
              <a:rPr lang="en-US" sz="2800" dirty="0" smtClean="0"/>
              <a:t>#4 </a:t>
            </a:r>
            <a:r>
              <a:rPr lang="en-US" sz="2800" dirty="0"/>
              <a:t>– </a:t>
            </a:r>
            <a:r>
              <a:rPr lang="en-US" sz="2800" dirty="0" smtClean="0"/>
              <a:t>Know the requirements for the 40 CFR Part 271 State Authorization Application and EPA’s Review Process</a:t>
            </a:r>
            <a:endParaRPr lang="en-US" sz="2800" dirty="0"/>
          </a:p>
        </p:txBody>
      </p:sp>
      <p:cxnSp>
        <p:nvCxnSpPr>
          <p:cNvPr id="7" name="Straight Connector 6"/>
          <p:cNvCxnSpPr/>
          <p:nvPr/>
        </p:nvCxnSpPr>
        <p:spPr>
          <a:xfrm>
            <a:off x="152400" y="1295400"/>
            <a:ext cx="8763000" cy="0"/>
          </a:xfrm>
          <a:prstGeom prst="line">
            <a:avLst/>
          </a:prstGeom>
          <a:ln w="38100"/>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591312"/>
          </a:xfrm>
        </p:spPr>
        <p:txBody>
          <a:bodyPr>
            <a:normAutofit fontScale="90000"/>
          </a:bodyPr>
          <a:lstStyle/>
          <a:p>
            <a:r>
              <a:rPr lang="en-US" sz="3200" dirty="0" smtClean="0"/>
              <a:t># </a:t>
            </a:r>
            <a:r>
              <a:rPr lang="en-US" sz="3200" dirty="0"/>
              <a:t>4</a:t>
            </a:r>
            <a:r>
              <a:rPr lang="en-US" sz="3200" dirty="0" smtClean="0"/>
              <a:t> (</a:t>
            </a:r>
            <a:r>
              <a:rPr lang="en-US" sz="3200" dirty="0"/>
              <a:t>cont’d</a:t>
            </a:r>
            <a:r>
              <a:rPr lang="en-US" sz="3200" dirty="0" smtClean="0"/>
              <a:t>) – Know the 40 CFR Part 271 Requirements</a:t>
            </a:r>
            <a:endParaRPr lang="en-US" sz="3200" dirty="0"/>
          </a:p>
        </p:txBody>
      </p:sp>
      <p:sp>
        <p:nvSpPr>
          <p:cNvPr id="3" name="Content Placeholder 2"/>
          <p:cNvSpPr>
            <a:spLocks noGrp="1"/>
          </p:cNvSpPr>
          <p:nvPr>
            <p:ph idx="1"/>
          </p:nvPr>
        </p:nvSpPr>
        <p:spPr>
          <a:xfrm>
            <a:off x="152400" y="914401"/>
            <a:ext cx="8763000" cy="5638800"/>
          </a:xfrm>
        </p:spPr>
        <p:txBody>
          <a:bodyPr>
            <a:normAutofit fontScale="55000" lnSpcReduction="20000"/>
          </a:bodyPr>
          <a:lstStyle/>
          <a:p>
            <a:pPr marL="0" indent="0">
              <a:buNone/>
            </a:pPr>
            <a:r>
              <a:rPr lang="en-US" sz="4700" b="1" dirty="0" smtClean="0">
                <a:latin typeface="+mj-lt"/>
              </a:rPr>
              <a:t>Roadmap for </a:t>
            </a:r>
            <a:r>
              <a:rPr lang="en-US" sz="4700" b="1" dirty="0" smtClean="0">
                <a:latin typeface="+mj-lt"/>
              </a:rPr>
              <a:t>a State Rookie:</a:t>
            </a:r>
          </a:p>
          <a:p>
            <a:pPr lvl="0"/>
            <a:r>
              <a:rPr lang="en-US" sz="4700" dirty="0" smtClean="0">
                <a:latin typeface="+mj-lt"/>
              </a:rPr>
              <a:t>Use </a:t>
            </a:r>
            <a:r>
              <a:rPr lang="en-US" sz="4700" dirty="0">
                <a:latin typeface="+mj-lt"/>
              </a:rPr>
              <a:t>the Rule </a:t>
            </a:r>
            <a:r>
              <a:rPr lang="en-US" sz="4700" dirty="0" smtClean="0">
                <a:latin typeface="+mj-lt"/>
              </a:rPr>
              <a:t>Checklists.</a:t>
            </a:r>
            <a:endParaRPr lang="en-US" sz="4700" dirty="0">
              <a:latin typeface="+mj-lt"/>
            </a:endParaRPr>
          </a:p>
          <a:p>
            <a:pPr lvl="0"/>
            <a:r>
              <a:rPr lang="en-US" sz="4700" dirty="0" smtClean="0">
                <a:latin typeface="+mj-lt"/>
              </a:rPr>
              <a:t>May also </a:t>
            </a:r>
            <a:r>
              <a:rPr lang="en-US" sz="4700" dirty="0">
                <a:latin typeface="+mj-lt"/>
              </a:rPr>
              <a:t>add </a:t>
            </a:r>
            <a:r>
              <a:rPr lang="en-US" sz="4700" dirty="0" smtClean="0">
                <a:latin typeface="+mj-lt"/>
              </a:rPr>
              <a:t>more stringent, more extensive, or broader in scope language. </a:t>
            </a:r>
            <a:endParaRPr lang="en-US" sz="4700" dirty="0">
              <a:latin typeface="+mj-lt"/>
            </a:endParaRPr>
          </a:p>
          <a:p>
            <a:pPr lvl="0"/>
            <a:r>
              <a:rPr lang="en-US" sz="4700" dirty="0">
                <a:latin typeface="+mj-lt"/>
              </a:rPr>
              <a:t>Send a copy of the proposed rules to </a:t>
            </a:r>
            <a:r>
              <a:rPr lang="en-US" sz="4700" dirty="0" smtClean="0">
                <a:latin typeface="+mj-lt"/>
              </a:rPr>
              <a:t>EPA.  </a:t>
            </a:r>
            <a:endParaRPr lang="en-US" sz="4700" dirty="0">
              <a:latin typeface="+mj-lt"/>
            </a:endParaRPr>
          </a:p>
          <a:p>
            <a:pPr lvl="0"/>
            <a:r>
              <a:rPr lang="en-US" sz="4700" dirty="0">
                <a:latin typeface="+mj-lt"/>
              </a:rPr>
              <a:t>Send </a:t>
            </a:r>
            <a:r>
              <a:rPr lang="en-US" sz="4700" dirty="0" smtClean="0">
                <a:latin typeface="+mj-lt"/>
              </a:rPr>
              <a:t>adopted </a:t>
            </a:r>
            <a:r>
              <a:rPr lang="en-US" sz="4700" dirty="0">
                <a:latin typeface="+mj-lt"/>
              </a:rPr>
              <a:t>regulations to the State legislature for </a:t>
            </a:r>
            <a:r>
              <a:rPr lang="en-US" sz="4700" dirty="0" smtClean="0">
                <a:latin typeface="+mj-lt"/>
              </a:rPr>
              <a:t>approval.</a:t>
            </a:r>
            <a:endParaRPr lang="en-US" sz="4700" dirty="0">
              <a:latin typeface="+mj-lt"/>
            </a:endParaRPr>
          </a:p>
          <a:p>
            <a:pPr lvl="0"/>
            <a:r>
              <a:rPr lang="en-US" sz="4700" dirty="0" smtClean="0">
                <a:latin typeface="+mj-lt"/>
              </a:rPr>
              <a:t>Publish </a:t>
            </a:r>
            <a:r>
              <a:rPr lang="en-US" sz="4700" dirty="0">
                <a:latin typeface="+mj-lt"/>
              </a:rPr>
              <a:t>the State regulations for public comment.</a:t>
            </a:r>
          </a:p>
          <a:p>
            <a:pPr lvl="0"/>
            <a:r>
              <a:rPr lang="en-US" sz="4700" dirty="0">
                <a:latin typeface="+mj-lt"/>
              </a:rPr>
              <a:t>Draft the Program Description (PD</a:t>
            </a:r>
            <a:r>
              <a:rPr lang="en-US" sz="4700" dirty="0" smtClean="0">
                <a:latin typeface="+mj-lt"/>
              </a:rPr>
              <a:t>). </a:t>
            </a:r>
            <a:endParaRPr lang="en-US" sz="4700" dirty="0">
              <a:latin typeface="+mj-lt"/>
            </a:endParaRPr>
          </a:p>
          <a:p>
            <a:pPr lvl="0"/>
            <a:r>
              <a:rPr lang="en-US" sz="4700" dirty="0">
                <a:latin typeface="+mj-lt"/>
              </a:rPr>
              <a:t>Download the Attorney General’s </a:t>
            </a:r>
            <a:r>
              <a:rPr lang="en-US" sz="4700" dirty="0" smtClean="0">
                <a:latin typeface="+mj-lt"/>
              </a:rPr>
              <a:t>Certification and </a:t>
            </a:r>
            <a:r>
              <a:rPr lang="en-US" sz="4700" dirty="0">
                <a:latin typeface="+mj-lt"/>
              </a:rPr>
              <a:t>complete the </a:t>
            </a:r>
            <a:r>
              <a:rPr lang="en-US" sz="4700" dirty="0" smtClean="0">
                <a:latin typeface="+mj-lt"/>
              </a:rPr>
              <a:t>form.</a:t>
            </a:r>
            <a:endParaRPr lang="en-US" sz="4700" dirty="0">
              <a:latin typeface="+mj-lt"/>
            </a:endParaRPr>
          </a:p>
          <a:p>
            <a:pPr lvl="0"/>
            <a:r>
              <a:rPr lang="en-US" sz="4700" dirty="0">
                <a:latin typeface="+mj-lt"/>
              </a:rPr>
              <a:t>Prepare the Memorandum of Agreement (MOA</a:t>
            </a:r>
            <a:r>
              <a:rPr lang="en-US" sz="4700" dirty="0" smtClean="0">
                <a:latin typeface="+mj-lt"/>
              </a:rPr>
              <a:t>).  </a:t>
            </a:r>
            <a:endParaRPr lang="en-US" sz="4700" dirty="0">
              <a:latin typeface="+mj-lt"/>
            </a:endParaRPr>
          </a:p>
          <a:p>
            <a:pPr lvl="0"/>
            <a:r>
              <a:rPr lang="en-US" sz="4700" dirty="0">
                <a:latin typeface="+mj-lt"/>
              </a:rPr>
              <a:t>Send the draft application to EPA for review and feedback.</a:t>
            </a:r>
          </a:p>
          <a:p>
            <a:pPr lvl="0"/>
            <a:r>
              <a:rPr lang="en-US" sz="4700" dirty="0">
                <a:latin typeface="+mj-lt"/>
              </a:rPr>
              <a:t>EPA will advise the State to make any corrections in the regulations and other documents.</a:t>
            </a:r>
          </a:p>
          <a:p>
            <a:endParaRPr lang="en-US" dirty="0"/>
          </a:p>
        </p:txBody>
      </p:sp>
      <p:sp>
        <p:nvSpPr>
          <p:cNvPr id="4" name="Slide Number Placeholder 3"/>
          <p:cNvSpPr>
            <a:spLocks noGrp="1"/>
          </p:cNvSpPr>
          <p:nvPr>
            <p:ph type="sldNum" sz="quarter" idx="12"/>
          </p:nvPr>
        </p:nvSpPr>
        <p:spPr/>
        <p:txBody>
          <a:bodyPr/>
          <a:lstStyle/>
          <a:p>
            <a:fld id="{FF75B4CE-5129-41CA-A75E-F2AE589D1F47}" type="slidenum">
              <a:rPr lang="en-US" smtClean="0">
                <a:solidFill>
                  <a:prstClr val="black">
                    <a:tint val="75000"/>
                  </a:prstClr>
                </a:solidFill>
              </a:rPr>
              <a:pPr/>
              <a:t>12</a:t>
            </a:fld>
            <a:endParaRPr lang="en-US" dirty="0">
              <a:solidFill>
                <a:prstClr val="black">
                  <a:tint val="75000"/>
                </a:prstClr>
              </a:solidFill>
            </a:endParaRPr>
          </a:p>
        </p:txBody>
      </p:sp>
      <p:cxnSp>
        <p:nvCxnSpPr>
          <p:cNvPr id="5" name="Straight Connector 4"/>
          <p:cNvCxnSpPr/>
          <p:nvPr/>
        </p:nvCxnSpPr>
        <p:spPr>
          <a:xfrm>
            <a:off x="152400" y="688748"/>
            <a:ext cx="876300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7963408"/>
      </p:ext>
    </p:extLst>
  </p:cSld>
  <p:clrMapOvr>
    <a:masterClrMapping/>
  </p:clrMapOvr>
  <p:transition spd="med">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609600"/>
          </a:xfrm>
        </p:spPr>
        <p:txBody>
          <a:bodyPr>
            <a:normAutofit fontScale="90000"/>
          </a:bodyPr>
          <a:lstStyle/>
          <a:p>
            <a:pPr algn="ctr"/>
            <a:r>
              <a:rPr lang="en-US" sz="3200" dirty="0" smtClean="0"/>
              <a:t># </a:t>
            </a:r>
            <a:r>
              <a:rPr lang="en-US" sz="3200" dirty="0"/>
              <a:t>4 (cont’d) </a:t>
            </a:r>
            <a:r>
              <a:rPr lang="en-US" sz="3200" dirty="0" smtClean="0"/>
              <a:t>– Know the 40 CFR Part 271 Requirements (cont’d)</a:t>
            </a:r>
            <a:r>
              <a:rPr lang="en-US" sz="3200" dirty="0" smtClean="0">
                <a:latin typeface="Comic Sans MS" panose="030F0702030302020204" pitchFamily="66" charset="0"/>
              </a:rPr>
              <a:t/>
            </a:r>
            <a:br>
              <a:rPr lang="en-US" sz="3200" dirty="0" smtClean="0">
                <a:latin typeface="Comic Sans MS" panose="030F0702030302020204" pitchFamily="66" charset="0"/>
              </a:rPr>
            </a:br>
            <a:endParaRPr lang="en-US" sz="3200" dirty="0">
              <a:latin typeface="Comic Sans MS" panose="030F0702030302020204" pitchFamily="66" charset="0"/>
            </a:endParaRPr>
          </a:p>
        </p:txBody>
      </p:sp>
      <p:sp>
        <p:nvSpPr>
          <p:cNvPr id="3" name="Content Placeholder 2"/>
          <p:cNvSpPr>
            <a:spLocks noGrp="1"/>
          </p:cNvSpPr>
          <p:nvPr>
            <p:ph idx="1"/>
          </p:nvPr>
        </p:nvSpPr>
        <p:spPr>
          <a:xfrm>
            <a:off x="152400" y="1295400"/>
            <a:ext cx="8763000" cy="5426075"/>
          </a:xfrm>
        </p:spPr>
        <p:txBody>
          <a:bodyPr>
            <a:normAutofit fontScale="85000" lnSpcReduction="10000"/>
          </a:bodyPr>
          <a:lstStyle/>
          <a:p>
            <a:pPr marL="0" indent="0">
              <a:buNone/>
            </a:pPr>
            <a:r>
              <a:rPr lang="en-US" sz="2800" b="1" dirty="0" smtClean="0">
                <a:latin typeface="+mj-lt"/>
              </a:rPr>
              <a:t>For an EPA Rookie:</a:t>
            </a:r>
          </a:p>
          <a:p>
            <a:r>
              <a:rPr lang="en-US" sz="2800" dirty="0" smtClean="0">
                <a:latin typeface="+mj-lt"/>
              </a:rPr>
              <a:t>Develop an awareness of the State’s rulemaking process.</a:t>
            </a:r>
          </a:p>
          <a:p>
            <a:r>
              <a:rPr lang="en-US" sz="2800" dirty="0" smtClean="0">
                <a:latin typeface="+mj-lt"/>
              </a:rPr>
              <a:t>Monitor Federal regulatory processes and communicate with States.</a:t>
            </a:r>
          </a:p>
          <a:p>
            <a:r>
              <a:rPr lang="en-US" sz="2800" dirty="0" smtClean="0">
                <a:latin typeface="+mj-lt"/>
              </a:rPr>
              <a:t>Inform States, as well as EPA Enforcement and Permit groups about the impact of HSWA on permit issuance and enforcement.</a:t>
            </a:r>
          </a:p>
          <a:p>
            <a:r>
              <a:rPr lang="en-US" sz="2800" dirty="0" smtClean="0">
                <a:latin typeface="+mj-lt"/>
              </a:rPr>
              <a:t>Encourage States to communicate with you about changes.</a:t>
            </a:r>
          </a:p>
          <a:p>
            <a:r>
              <a:rPr lang="en-US" sz="2800" dirty="0" smtClean="0">
                <a:latin typeface="+mj-lt"/>
              </a:rPr>
              <a:t>Involve ORC, Enforcement and Permit Branches, and if necessary EPA HQ, in the review process.</a:t>
            </a:r>
          </a:p>
          <a:p>
            <a:r>
              <a:rPr lang="en-US" sz="2800" dirty="0" smtClean="0">
                <a:latin typeface="+mj-lt"/>
              </a:rPr>
              <a:t>Identify State-initiated changes and determine their impact.</a:t>
            </a:r>
          </a:p>
          <a:p>
            <a:r>
              <a:rPr lang="en-US" sz="2800" dirty="0" smtClean="0">
                <a:latin typeface="+mj-lt"/>
              </a:rPr>
              <a:t>Work with your States to resolve issues from the review process.</a:t>
            </a:r>
          </a:p>
          <a:p>
            <a:r>
              <a:rPr lang="en-US" sz="2800" dirty="0" smtClean="0">
                <a:latin typeface="+mj-lt"/>
              </a:rPr>
              <a:t>Use the Office of Federal Register’s guidelines for authorization FR </a:t>
            </a:r>
            <a:r>
              <a:rPr lang="en-US" sz="2800" dirty="0">
                <a:latin typeface="+mj-lt"/>
              </a:rPr>
              <a:t>notices on EPA’s ADP Library website.</a:t>
            </a:r>
            <a:endParaRPr lang="en-US" sz="2800" dirty="0" smtClean="0">
              <a:latin typeface="+mj-lt"/>
            </a:endParaRPr>
          </a:p>
        </p:txBody>
      </p:sp>
      <p:sp>
        <p:nvSpPr>
          <p:cNvPr id="4" name="Slide Number Placeholder 3"/>
          <p:cNvSpPr>
            <a:spLocks noGrp="1"/>
          </p:cNvSpPr>
          <p:nvPr>
            <p:ph type="sldNum" sz="quarter" idx="12"/>
          </p:nvPr>
        </p:nvSpPr>
        <p:spPr/>
        <p:txBody>
          <a:bodyPr/>
          <a:lstStyle/>
          <a:p>
            <a:fld id="{FF75B4CE-5129-41CA-A75E-F2AE589D1F47}" type="slidenum">
              <a:rPr lang="en-US" smtClean="0">
                <a:solidFill>
                  <a:prstClr val="black">
                    <a:tint val="75000"/>
                  </a:prstClr>
                </a:solidFill>
              </a:rPr>
              <a:pPr/>
              <a:t>13</a:t>
            </a:fld>
            <a:endParaRPr lang="en-US" dirty="0">
              <a:solidFill>
                <a:prstClr val="black">
                  <a:tint val="75000"/>
                </a:prstClr>
              </a:solidFill>
            </a:endParaRPr>
          </a:p>
        </p:txBody>
      </p:sp>
      <p:cxnSp>
        <p:nvCxnSpPr>
          <p:cNvPr id="6" name="Straight Connector 5"/>
          <p:cNvCxnSpPr/>
          <p:nvPr/>
        </p:nvCxnSpPr>
        <p:spPr>
          <a:xfrm>
            <a:off x="152400" y="1295400"/>
            <a:ext cx="8763000" cy="0"/>
          </a:xfrm>
          <a:prstGeom prst="line">
            <a:avLst/>
          </a:prstGeom>
          <a:ln w="38100"/>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641" y="205105"/>
            <a:ext cx="8229600" cy="1143000"/>
          </a:xfrm>
        </p:spPr>
        <p:txBody>
          <a:bodyPr>
            <a:normAutofit/>
          </a:bodyPr>
          <a:lstStyle/>
          <a:p>
            <a:pPr algn="ctr"/>
            <a:r>
              <a:rPr lang="en-US" sz="3200" dirty="0" smtClean="0">
                <a:latin typeface="Comic Sans MS" pitchFamily="66" charset="0"/>
              </a:rPr>
              <a:t>#5 – Know EPA and State Procedures, Policies and Guidance</a:t>
            </a:r>
            <a:endParaRPr lang="en-US" sz="3200" dirty="0">
              <a:latin typeface="Comic Sans MS" pitchFamily="66" charset="0"/>
            </a:endParaRPr>
          </a:p>
        </p:txBody>
      </p:sp>
      <p:sp>
        <p:nvSpPr>
          <p:cNvPr id="3" name="Content Placeholder 2"/>
          <p:cNvSpPr>
            <a:spLocks noGrp="1"/>
          </p:cNvSpPr>
          <p:nvPr>
            <p:ph idx="1"/>
          </p:nvPr>
        </p:nvSpPr>
        <p:spPr>
          <a:xfrm>
            <a:off x="457200" y="1531930"/>
            <a:ext cx="8229600" cy="5189545"/>
          </a:xfrm>
        </p:spPr>
        <p:txBody>
          <a:bodyPr>
            <a:noAutofit/>
          </a:bodyPr>
          <a:lstStyle/>
          <a:p>
            <a:r>
              <a:rPr lang="en-US" dirty="0" smtClean="0">
                <a:latin typeface="+mj-lt"/>
              </a:rPr>
              <a:t>Know the procedures, policies and guidance that help:</a:t>
            </a:r>
          </a:p>
          <a:p>
            <a:pPr lvl="1"/>
            <a:r>
              <a:rPr lang="en-US" sz="2200" dirty="0" smtClean="0">
                <a:latin typeface="+mj-lt"/>
              </a:rPr>
              <a:t>A State in preparing an authorization package; and</a:t>
            </a:r>
          </a:p>
          <a:p>
            <a:pPr lvl="1"/>
            <a:r>
              <a:rPr lang="en-US" sz="2200" dirty="0" smtClean="0">
                <a:latin typeface="+mj-lt"/>
              </a:rPr>
              <a:t>EPA in reviewing and evaluating the adequacy of a State’s application.</a:t>
            </a:r>
          </a:p>
          <a:p>
            <a:r>
              <a:rPr lang="en-US" dirty="0" smtClean="0">
                <a:latin typeface="+mj-lt"/>
              </a:rPr>
              <a:t>Guidance documents - the “how to” documents that provide instructions on how to implement the program.</a:t>
            </a:r>
          </a:p>
          <a:p>
            <a:r>
              <a:rPr lang="en-US" dirty="0" smtClean="0">
                <a:latin typeface="+mj-lt"/>
              </a:rPr>
              <a:t>Policy Statements – the “should do” documents that outline EPA’s position or give instruction on how a procedure should be conducted.</a:t>
            </a:r>
            <a:endParaRPr lang="en-US" sz="2200" dirty="0">
              <a:solidFill>
                <a:prstClr val="black"/>
              </a:solidFill>
              <a:latin typeface="Calibri"/>
            </a:endParaRPr>
          </a:p>
          <a:p>
            <a:pPr lvl="0">
              <a:buClr>
                <a:srgbClr val="0BD0D9"/>
              </a:buClr>
            </a:pPr>
            <a:r>
              <a:rPr lang="en-US" dirty="0">
                <a:solidFill>
                  <a:prstClr val="black"/>
                </a:solidFill>
                <a:latin typeface="Calibri"/>
              </a:rPr>
              <a:t>The primary source </a:t>
            </a:r>
            <a:r>
              <a:rPr lang="en-US" dirty="0" smtClean="0">
                <a:solidFill>
                  <a:prstClr val="black"/>
                </a:solidFill>
                <a:latin typeface="Calibri"/>
              </a:rPr>
              <a:t>of </a:t>
            </a:r>
            <a:r>
              <a:rPr lang="en-US" dirty="0">
                <a:solidFill>
                  <a:prstClr val="black"/>
                </a:solidFill>
                <a:latin typeface="Calibri"/>
              </a:rPr>
              <a:t>these items is the RCRA State Authorization website, currently at:</a:t>
            </a:r>
          </a:p>
          <a:p>
            <a:pPr lvl="1">
              <a:buClr>
                <a:srgbClr val="0F6FC6"/>
              </a:buClr>
            </a:pPr>
            <a:r>
              <a:rPr lang="en-US" dirty="0">
                <a:solidFill>
                  <a:srgbClr val="1B10B0"/>
                </a:solidFill>
                <a:latin typeface="Calibri"/>
                <a:hlinkClick r:id="rId3"/>
              </a:rPr>
              <a:t>http://</a:t>
            </a:r>
            <a:r>
              <a:rPr lang="en-US" dirty="0" smtClean="0">
                <a:solidFill>
                  <a:srgbClr val="1B10B0"/>
                </a:solidFill>
                <a:latin typeface="Calibri"/>
                <a:hlinkClick r:id="rId3"/>
              </a:rPr>
              <a:t>www3.epa.gov/wastes/laws-regs/state/index.htm</a:t>
            </a:r>
            <a:endParaRPr lang="en-US" dirty="0">
              <a:solidFill>
                <a:srgbClr val="1B10B0"/>
              </a:solidFill>
              <a:latin typeface="Calibri"/>
            </a:endParaRPr>
          </a:p>
          <a:p>
            <a:endParaRPr lang="en-US" sz="2400" dirty="0">
              <a:latin typeface="+mj-lt"/>
            </a:endParaRPr>
          </a:p>
        </p:txBody>
      </p:sp>
      <p:sp>
        <p:nvSpPr>
          <p:cNvPr id="4" name="Slide Number Placeholder 3"/>
          <p:cNvSpPr>
            <a:spLocks noGrp="1"/>
          </p:cNvSpPr>
          <p:nvPr>
            <p:ph type="sldNum" sz="quarter" idx="12"/>
          </p:nvPr>
        </p:nvSpPr>
        <p:spPr/>
        <p:txBody>
          <a:bodyPr/>
          <a:lstStyle/>
          <a:p>
            <a:fld id="{FF75B4CE-5129-41CA-A75E-F2AE589D1F47}" type="slidenum">
              <a:rPr lang="en-US" smtClean="0">
                <a:solidFill>
                  <a:prstClr val="black">
                    <a:tint val="75000"/>
                  </a:prstClr>
                </a:solidFill>
              </a:rPr>
              <a:pPr/>
              <a:t>14</a:t>
            </a:fld>
            <a:endParaRPr lang="en-US" dirty="0">
              <a:solidFill>
                <a:prstClr val="black">
                  <a:tint val="75000"/>
                </a:prstClr>
              </a:solidFill>
            </a:endParaRPr>
          </a:p>
        </p:txBody>
      </p:sp>
      <p:cxnSp>
        <p:nvCxnSpPr>
          <p:cNvPr id="5" name="Straight Connector 4"/>
          <p:cNvCxnSpPr/>
          <p:nvPr/>
        </p:nvCxnSpPr>
        <p:spPr>
          <a:xfrm>
            <a:off x="152400" y="1295400"/>
            <a:ext cx="8763000" cy="0"/>
          </a:xfrm>
          <a:prstGeom prst="line">
            <a:avLst/>
          </a:prstGeom>
          <a:ln w="38100"/>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641" y="75707"/>
            <a:ext cx="8229600" cy="1143000"/>
          </a:xfrm>
        </p:spPr>
        <p:txBody>
          <a:bodyPr>
            <a:normAutofit/>
          </a:bodyPr>
          <a:lstStyle/>
          <a:p>
            <a:pPr algn="ctr"/>
            <a:r>
              <a:rPr lang="en-US" sz="3200" dirty="0" smtClean="0"/>
              <a:t>#6 – Understand the Implementation of Federal and State Laws that Affect State Authorization</a:t>
            </a:r>
            <a:endParaRPr lang="en-US" sz="3200" dirty="0"/>
          </a:p>
        </p:txBody>
      </p:sp>
      <p:sp>
        <p:nvSpPr>
          <p:cNvPr id="3" name="Content Placeholder 2"/>
          <p:cNvSpPr>
            <a:spLocks noGrp="1"/>
          </p:cNvSpPr>
          <p:nvPr>
            <p:ph idx="1"/>
          </p:nvPr>
        </p:nvSpPr>
        <p:spPr>
          <a:xfrm>
            <a:off x="457200" y="1218707"/>
            <a:ext cx="8458200" cy="5502768"/>
          </a:xfrm>
        </p:spPr>
        <p:txBody>
          <a:bodyPr>
            <a:noAutofit/>
          </a:bodyPr>
          <a:lstStyle/>
          <a:p>
            <a:r>
              <a:rPr lang="en-US" sz="3200" dirty="0" smtClean="0">
                <a:latin typeface="+mj-lt"/>
              </a:rPr>
              <a:t>What Federal provisions must EPA enforce?</a:t>
            </a:r>
          </a:p>
          <a:p>
            <a:r>
              <a:rPr lang="en-US" sz="3200" dirty="0" smtClean="0">
                <a:latin typeface="+mj-lt"/>
              </a:rPr>
              <a:t>What State provisions operate in lieu of EPA provisions?</a:t>
            </a:r>
          </a:p>
          <a:p>
            <a:r>
              <a:rPr lang="en-US" sz="3200" dirty="0" smtClean="0">
                <a:latin typeface="+mj-lt"/>
              </a:rPr>
              <a:t>Which State provisions can EPA enforce?</a:t>
            </a:r>
          </a:p>
          <a:p>
            <a:r>
              <a:rPr lang="en-US" sz="3200" dirty="0" smtClean="0">
                <a:latin typeface="+mj-lt"/>
              </a:rPr>
              <a:t>Know and understand:</a:t>
            </a:r>
          </a:p>
          <a:p>
            <a:pPr lvl="1"/>
            <a:r>
              <a:rPr lang="en-US" sz="2800" dirty="0" smtClean="0">
                <a:latin typeface="+mj-lt"/>
              </a:rPr>
              <a:t>Non-delegable EPA provisions</a:t>
            </a:r>
          </a:p>
          <a:p>
            <a:pPr lvl="1"/>
            <a:r>
              <a:rPr lang="en-US" sz="2800" dirty="0" smtClean="0">
                <a:latin typeface="+mj-lt"/>
              </a:rPr>
              <a:t>HSWA and non-HSWA provisions</a:t>
            </a:r>
          </a:p>
          <a:p>
            <a:pPr lvl="1"/>
            <a:r>
              <a:rPr lang="en-US" sz="2800" dirty="0" smtClean="0">
                <a:latin typeface="+mj-lt"/>
              </a:rPr>
              <a:t>Federal optional rules not yet adopted by States</a:t>
            </a:r>
          </a:p>
          <a:p>
            <a:pPr lvl="1"/>
            <a:r>
              <a:rPr lang="en-US" sz="2800" dirty="0" smtClean="0">
                <a:latin typeface="+mj-lt"/>
              </a:rPr>
              <a:t>State more stringent provisions</a:t>
            </a:r>
          </a:p>
          <a:p>
            <a:pPr lvl="1"/>
            <a:r>
              <a:rPr lang="en-US" sz="2800" dirty="0" smtClean="0">
                <a:latin typeface="+mj-lt"/>
              </a:rPr>
              <a:t>State broader-in-scope provisions</a:t>
            </a:r>
            <a:endParaRPr lang="en-US" sz="2800" dirty="0">
              <a:latin typeface="+mj-lt"/>
            </a:endParaRPr>
          </a:p>
        </p:txBody>
      </p:sp>
      <p:sp>
        <p:nvSpPr>
          <p:cNvPr id="4" name="Slide Number Placeholder 3"/>
          <p:cNvSpPr>
            <a:spLocks noGrp="1"/>
          </p:cNvSpPr>
          <p:nvPr>
            <p:ph type="sldNum" sz="quarter" idx="12"/>
          </p:nvPr>
        </p:nvSpPr>
        <p:spPr/>
        <p:txBody>
          <a:bodyPr/>
          <a:lstStyle/>
          <a:p>
            <a:fld id="{FF75B4CE-5129-41CA-A75E-F2AE589D1F47}" type="slidenum">
              <a:rPr lang="en-US" smtClean="0">
                <a:solidFill>
                  <a:prstClr val="black">
                    <a:tint val="75000"/>
                  </a:prstClr>
                </a:solidFill>
              </a:rPr>
              <a:pPr/>
              <a:t>15</a:t>
            </a:fld>
            <a:endParaRPr lang="en-US" dirty="0">
              <a:solidFill>
                <a:prstClr val="black">
                  <a:tint val="75000"/>
                </a:prstClr>
              </a:solidFill>
            </a:endParaRPr>
          </a:p>
        </p:txBody>
      </p:sp>
      <p:cxnSp>
        <p:nvCxnSpPr>
          <p:cNvPr id="5" name="Straight Connector 4"/>
          <p:cNvCxnSpPr/>
          <p:nvPr/>
        </p:nvCxnSpPr>
        <p:spPr>
          <a:xfrm>
            <a:off x="152400" y="1295400"/>
            <a:ext cx="8763000" cy="0"/>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68804" y="3352800"/>
            <a:ext cx="1932296" cy="1708150"/>
          </a:xfrm>
          <a:prstGeom prst="rect">
            <a:avLst/>
          </a:prstGeom>
        </p:spPr>
      </p:pic>
    </p:spTree>
    <p:extLst>
      <p:ext uri="{BB962C8B-B14F-4D97-AF65-F5344CB8AC3E}">
        <p14:creationId xmlns:p14="http://schemas.microsoft.com/office/powerpoint/2010/main" val="2083730586"/>
      </p:ext>
    </p:extLst>
  </p:cSld>
  <p:clrMapOvr>
    <a:masterClrMapping/>
  </p:clrMapOvr>
  <p:transition spd="med">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641" y="75707"/>
            <a:ext cx="8229600" cy="1143000"/>
          </a:xfrm>
        </p:spPr>
        <p:txBody>
          <a:bodyPr>
            <a:normAutofit/>
          </a:bodyPr>
          <a:lstStyle/>
          <a:p>
            <a:pPr algn="ctr"/>
            <a:r>
              <a:rPr lang="en-US" sz="3200" dirty="0" smtClean="0"/>
              <a:t>#7 – Take Advantage of Any Training, Workshops, Webinars, SOPs from EPA HQ, Regions and States</a:t>
            </a:r>
            <a:endParaRPr lang="en-US" sz="3200" dirty="0"/>
          </a:p>
        </p:txBody>
      </p:sp>
      <p:sp>
        <p:nvSpPr>
          <p:cNvPr id="3" name="Content Placeholder 2"/>
          <p:cNvSpPr>
            <a:spLocks noGrp="1"/>
          </p:cNvSpPr>
          <p:nvPr>
            <p:ph idx="1"/>
          </p:nvPr>
        </p:nvSpPr>
        <p:spPr>
          <a:xfrm>
            <a:off x="469641" y="1798144"/>
            <a:ext cx="8229600" cy="4740768"/>
          </a:xfrm>
        </p:spPr>
        <p:txBody>
          <a:bodyPr>
            <a:noAutofit/>
          </a:bodyPr>
          <a:lstStyle/>
          <a:p>
            <a:r>
              <a:rPr lang="en-US" sz="3600" dirty="0" smtClean="0">
                <a:latin typeface="+mj-lt"/>
              </a:rPr>
              <a:t>Introduction to State Authorization (Authorization 101).</a:t>
            </a:r>
          </a:p>
          <a:p>
            <a:r>
              <a:rPr lang="en-US" sz="3600" dirty="0" smtClean="0">
                <a:latin typeface="+mj-lt"/>
              </a:rPr>
              <a:t>State Authorization Standard Operating Procedures for States.</a:t>
            </a:r>
          </a:p>
          <a:p>
            <a:r>
              <a:rPr lang="en-US" sz="3600" dirty="0" smtClean="0">
                <a:latin typeface="+mj-lt"/>
              </a:rPr>
              <a:t>State Authorization Standards Operating Procedures for an EPA Region.</a:t>
            </a:r>
          </a:p>
          <a:p>
            <a:r>
              <a:rPr lang="en-US" sz="3600" dirty="0" smtClean="0">
                <a:latin typeface="+mj-lt"/>
              </a:rPr>
              <a:t>Seek advice from experts in other Regions and States.</a:t>
            </a:r>
            <a:endParaRPr lang="en-US" sz="3600" dirty="0">
              <a:latin typeface="+mj-lt"/>
            </a:endParaRPr>
          </a:p>
        </p:txBody>
      </p:sp>
      <p:sp>
        <p:nvSpPr>
          <p:cNvPr id="4" name="Slide Number Placeholder 3"/>
          <p:cNvSpPr>
            <a:spLocks noGrp="1"/>
          </p:cNvSpPr>
          <p:nvPr>
            <p:ph type="sldNum" sz="quarter" idx="12"/>
          </p:nvPr>
        </p:nvSpPr>
        <p:spPr/>
        <p:txBody>
          <a:bodyPr/>
          <a:lstStyle/>
          <a:p>
            <a:fld id="{FF75B4CE-5129-41CA-A75E-F2AE589D1F47}" type="slidenum">
              <a:rPr lang="en-US" smtClean="0">
                <a:solidFill>
                  <a:prstClr val="black">
                    <a:tint val="75000"/>
                  </a:prstClr>
                </a:solidFill>
              </a:rPr>
              <a:pPr/>
              <a:t>16</a:t>
            </a:fld>
            <a:endParaRPr lang="en-US" dirty="0">
              <a:solidFill>
                <a:prstClr val="black">
                  <a:tint val="75000"/>
                </a:prstClr>
              </a:solidFill>
            </a:endParaRPr>
          </a:p>
        </p:txBody>
      </p:sp>
      <p:cxnSp>
        <p:nvCxnSpPr>
          <p:cNvPr id="5" name="Straight Connector 4"/>
          <p:cNvCxnSpPr/>
          <p:nvPr/>
        </p:nvCxnSpPr>
        <p:spPr>
          <a:xfrm>
            <a:off x="152400" y="1295400"/>
            <a:ext cx="876300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5937675"/>
      </p:ext>
    </p:extLst>
  </p:cSld>
  <p:clrMapOvr>
    <a:masterClrMapping/>
  </p:clrMapOvr>
  <p:transition spd="med">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641" y="75707"/>
            <a:ext cx="8229600" cy="1143000"/>
          </a:xfrm>
        </p:spPr>
        <p:txBody>
          <a:bodyPr>
            <a:normAutofit/>
          </a:bodyPr>
          <a:lstStyle/>
          <a:p>
            <a:pPr algn="ctr"/>
            <a:r>
              <a:rPr lang="en-US" sz="3200" dirty="0" smtClean="0"/>
              <a:t>#8 – Develop Ways for EPA and States </a:t>
            </a:r>
            <a:br>
              <a:rPr lang="en-US" sz="3200" dirty="0" smtClean="0"/>
            </a:br>
            <a:r>
              <a:rPr lang="en-US" sz="3200" dirty="0" smtClean="0"/>
              <a:t>to Work Together</a:t>
            </a:r>
            <a:endParaRPr lang="en-US" sz="3200" dirty="0"/>
          </a:p>
        </p:txBody>
      </p:sp>
      <p:sp>
        <p:nvSpPr>
          <p:cNvPr id="3" name="Content Placeholder 2"/>
          <p:cNvSpPr>
            <a:spLocks noGrp="1"/>
          </p:cNvSpPr>
          <p:nvPr>
            <p:ph idx="1"/>
          </p:nvPr>
        </p:nvSpPr>
        <p:spPr>
          <a:xfrm>
            <a:off x="489519" y="1478681"/>
            <a:ext cx="8229600" cy="5242794"/>
          </a:xfrm>
        </p:spPr>
        <p:txBody>
          <a:bodyPr>
            <a:noAutofit/>
          </a:bodyPr>
          <a:lstStyle/>
          <a:p>
            <a:r>
              <a:rPr lang="en-US" sz="2800" dirty="0" smtClean="0">
                <a:latin typeface="+mj-lt"/>
              </a:rPr>
              <a:t>Identify your relationship needs. </a:t>
            </a:r>
          </a:p>
          <a:p>
            <a:r>
              <a:rPr lang="en-US" sz="2800" dirty="0" smtClean="0">
                <a:latin typeface="+mj-lt"/>
              </a:rPr>
              <a:t>An effective working relationship creates success and satisfaction on the job.</a:t>
            </a:r>
          </a:p>
          <a:p>
            <a:endParaRPr lang="en-US" sz="2800" dirty="0" smtClean="0">
              <a:latin typeface="+mj-lt"/>
            </a:endParaRPr>
          </a:p>
          <a:p>
            <a:r>
              <a:rPr lang="en-US" sz="2800" dirty="0" smtClean="0">
                <a:latin typeface="+mj-lt"/>
              </a:rPr>
              <a:t>EPA rookie:</a:t>
            </a:r>
          </a:p>
          <a:p>
            <a:pPr lvl="1"/>
            <a:r>
              <a:rPr lang="en-US" sz="2800" dirty="0" smtClean="0">
                <a:latin typeface="+mj-lt"/>
              </a:rPr>
              <a:t>Show your appreciation when your States assist you to resolve regulatory issues.</a:t>
            </a:r>
          </a:p>
          <a:p>
            <a:pPr lvl="1"/>
            <a:r>
              <a:rPr lang="en-US" sz="2800" dirty="0" smtClean="0">
                <a:latin typeface="+mj-lt"/>
              </a:rPr>
              <a:t>Establish a line of open communication with your State.</a:t>
            </a:r>
            <a:endParaRPr lang="en-US" sz="2800" dirty="0">
              <a:latin typeface="+mj-lt"/>
            </a:endParaRPr>
          </a:p>
          <a:p>
            <a:pPr lvl="1"/>
            <a:r>
              <a:rPr lang="en-US" sz="2800" dirty="0" smtClean="0">
                <a:latin typeface="+mj-lt"/>
              </a:rPr>
              <a:t>Develop an excellent relationship with your State counterpart.</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24600" y="2545915"/>
            <a:ext cx="1905000" cy="1511905"/>
          </a:xfrm>
          <a:prstGeom prst="rect">
            <a:avLst/>
          </a:prstGeom>
        </p:spPr>
      </p:pic>
      <p:sp>
        <p:nvSpPr>
          <p:cNvPr id="4" name="Slide Number Placeholder 3"/>
          <p:cNvSpPr>
            <a:spLocks noGrp="1"/>
          </p:cNvSpPr>
          <p:nvPr>
            <p:ph type="sldNum" sz="quarter" idx="12"/>
          </p:nvPr>
        </p:nvSpPr>
        <p:spPr/>
        <p:txBody>
          <a:bodyPr/>
          <a:lstStyle/>
          <a:p>
            <a:fld id="{FF75B4CE-5129-41CA-A75E-F2AE589D1F47}" type="slidenum">
              <a:rPr lang="en-US" smtClean="0">
                <a:solidFill>
                  <a:prstClr val="black">
                    <a:tint val="75000"/>
                  </a:prstClr>
                </a:solidFill>
              </a:rPr>
              <a:pPr/>
              <a:t>17</a:t>
            </a:fld>
            <a:endParaRPr lang="en-US" dirty="0">
              <a:solidFill>
                <a:prstClr val="black">
                  <a:tint val="75000"/>
                </a:prstClr>
              </a:solidFill>
            </a:endParaRPr>
          </a:p>
        </p:txBody>
      </p:sp>
      <p:cxnSp>
        <p:nvCxnSpPr>
          <p:cNvPr id="5" name="Straight Connector 4"/>
          <p:cNvCxnSpPr/>
          <p:nvPr/>
        </p:nvCxnSpPr>
        <p:spPr>
          <a:xfrm>
            <a:off x="152400" y="1295400"/>
            <a:ext cx="876300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5503399"/>
      </p:ext>
    </p:extLst>
  </p:cSld>
  <p:clrMapOvr>
    <a:masterClrMapping/>
  </p:clrMapOvr>
  <p:transition spd="med">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641" y="75707"/>
            <a:ext cx="8229600" cy="1143000"/>
          </a:xfrm>
        </p:spPr>
        <p:txBody>
          <a:bodyPr>
            <a:normAutofit/>
          </a:bodyPr>
          <a:lstStyle/>
          <a:p>
            <a:pPr algn="ctr"/>
            <a:r>
              <a:rPr lang="en-US" sz="3200" dirty="0" smtClean="0"/>
              <a:t>#9 – Make Effective Use of Contractors, If Possible</a:t>
            </a:r>
            <a:endParaRPr lang="en-US" sz="3200" dirty="0"/>
          </a:p>
        </p:txBody>
      </p:sp>
      <p:sp>
        <p:nvSpPr>
          <p:cNvPr id="3" name="Content Placeholder 2"/>
          <p:cNvSpPr>
            <a:spLocks noGrp="1"/>
          </p:cNvSpPr>
          <p:nvPr>
            <p:ph idx="1"/>
          </p:nvPr>
        </p:nvSpPr>
        <p:spPr>
          <a:xfrm>
            <a:off x="492832" y="1783481"/>
            <a:ext cx="8229600" cy="5074519"/>
          </a:xfrm>
        </p:spPr>
        <p:txBody>
          <a:bodyPr>
            <a:noAutofit/>
          </a:bodyPr>
          <a:lstStyle/>
          <a:p>
            <a:r>
              <a:rPr lang="en-US" sz="3200" dirty="0">
                <a:latin typeface="+mj-lt"/>
              </a:rPr>
              <a:t>Contractors may have historical and institutional knowledge </a:t>
            </a:r>
            <a:r>
              <a:rPr lang="en-US" sz="3200" dirty="0" smtClean="0">
                <a:latin typeface="+mj-lt"/>
              </a:rPr>
              <a:t>of:</a:t>
            </a:r>
          </a:p>
          <a:p>
            <a:pPr marL="0" indent="0">
              <a:buNone/>
            </a:pPr>
            <a:endParaRPr lang="en-US" sz="3200" dirty="0" smtClean="0">
              <a:latin typeface="+mj-lt"/>
            </a:endParaRPr>
          </a:p>
          <a:p>
            <a:pPr lvl="1"/>
            <a:r>
              <a:rPr lang="en-US" sz="3000" dirty="0">
                <a:latin typeface="+mj-lt"/>
              </a:rPr>
              <a:t>T</a:t>
            </a:r>
            <a:r>
              <a:rPr lang="en-US" sz="3000" dirty="0" smtClean="0">
                <a:latin typeface="+mj-lt"/>
              </a:rPr>
              <a:t>he State Authorization program in general.</a:t>
            </a:r>
          </a:p>
          <a:p>
            <a:pPr lvl="1"/>
            <a:r>
              <a:rPr lang="en-US" sz="3200" dirty="0" smtClean="0">
                <a:latin typeface="+mj-lt"/>
              </a:rPr>
              <a:t>Specific first-hand knowledge of the State authorization history in your Region or State.</a:t>
            </a:r>
          </a:p>
          <a:p>
            <a:pPr marL="0" indent="0">
              <a:buNone/>
            </a:pPr>
            <a:endParaRPr lang="en-US" sz="3200" dirty="0" smtClean="0">
              <a:latin typeface="+mj-lt"/>
            </a:endParaRPr>
          </a:p>
          <a:p>
            <a:pPr marL="0" indent="0">
              <a:buNone/>
            </a:pPr>
            <a:r>
              <a:rPr lang="en-US" sz="3200" dirty="0" smtClean="0">
                <a:latin typeface="+mj-lt"/>
              </a:rPr>
              <a:t>All of this may help you acquire the needed skills at a faster rate.</a:t>
            </a:r>
          </a:p>
        </p:txBody>
      </p:sp>
      <p:sp>
        <p:nvSpPr>
          <p:cNvPr id="4" name="Slide Number Placeholder 3"/>
          <p:cNvSpPr>
            <a:spLocks noGrp="1"/>
          </p:cNvSpPr>
          <p:nvPr>
            <p:ph type="sldNum" sz="quarter" idx="12"/>
          </p:nvPr>
        </p:nvSpPr>
        <p:spPr/>
        <p:txBody>
          <a:bodyPr/>
          <a:lstStyle/>
          <a:p>
            <a:fld id="{FF75B4CE-5129-41CA-A75E-F2AE589D1F47}" type="slidenum">
              <a:rPr lang="en-US" smtClean="0">
                <a:solidFill>
                  <a:prstClr val="black">
                    <a:tint val="75000"/>
                  </a:prstClr>
                </a:solidFill>
              </a:rPr>
              <a:pPr/>
              <a:t>18</a:t>
            </a:fld>
            <a:endParaRPr lang="en-US" dirty="0">
              <a:solidFill>
                <a:prstClr val="black">
                  <a:tint val="75000"/>
                </a:prstClr>
              </a:solidFill>
            </a:endParaRPr>
          </a:p>
        </p:txBody>
      </p:sp>
      <p:cxnSp>
        <p:nvCxnSpPr>
          <p:cNvPr id="5" name="Straight Connector 4"/>
          <p:cNvCxnSpPr/>
          <p:nvPr/>
        </p:nvCxnSpPr>
        <p:spPr>
          <a:xfrm>
            <a:off x="152400" y="1295400"/>
            <a:ext cx="876300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9671976"/>
      </p:ext>
    </p:extLst>
  </p:cSld>
  <p:clrMapOvr>
    <a:masterClrMapping/>
  </p:clrMapOvr>
  <p:transition spd="med">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787" y="173386"/>
            <a:ext cx="8229600" cy="913907"/>
          </a:xfrm>
        </p:spPr>
        <p:txBody>
          <a:bodyPr>
            <a:normAutofit fontScale="90000"/>
          </a:bodyPr>
          <a:lstStyle/>
          <a:p>
            <a:pPr algn="ctr"/>
            <a:r>
              <a:rPr lang="en-US" sz="3200" dirty="0" smtClean="0"/>
              <a:t>Lessons Learned as an </a:t>
            </a:r>
            <a:br>
              <a:rPr lang="en-US" sz="3200" dirty="0" smtClean="0"/>
            </a:br>
            <a:r>
              <a:rPr lang="en-US" sz="3200" dirty="0" smtClean="0"/>
              <a:t>EPA Authorization Coordinator</a:t>
            </a:r>
            <a:endParaRPr lang="en-US" sz="3200" dirty="0"/>
          </a:p>
        </p:txBody>
      </p:sp>
      <p:sp>
        <p:nvSpPr>
          <p:cNvPr id="3" name="Content Placeholder 2"/>
          <p:cNvSpPr>
            <a:spLocks noGrp="1"/>
          </p:cNvSpPr>
          <p:nvPr>
            <p:ph idx="1"/>
          </p:nvPr>
        </p:nvSpPr>
        <p:spPr>
          <a:xfrm>
            <a:off x="420757" y="1148118"/>
            <a:ext cx="8229600" cy="5328882"/>
          </a:xfrm>
        </p:spPr>
        <p:txBody>
          <a:bodyPr>
            <a:noAutofit/>
          </a:bodyPr>
          <a:lstStyle/>
          <a:p>
            <a:r>
              <a:rPr lang="en-US" sz="2800" dirty="0" smtClean="0">
                <a:latin typeface="+mj-lt"/>
              </a:rPr>
              <a:t>Work with State partners.</a:t>
            </a:r>
          </a:p>
          <a:p>
            <a:r>
              <a:rPr lang="en-US" sz="2800" dirty="0" smtClean="0">
                <a:latin typeface="+mj-lt"/>
              </a:rPr>
              <a:t>Keep an open line of communication.</a:t>
            </a:r>
          </a:p>
          <a:p>
            <a:r>
              <a:rPr lang="en-US" sz="2800" dirty="0" smtClean="0">
                <a:latin typeface="+mj-lt"/>
              </a:rPr>
              <a:t>Be aware that the State might modify its authorized program without informing EPA.</a:t>
            </a:r>
          </a:p>
          <a:p>
            <a:r>
              <a:rPr lang="en-US" sz="2800" dirty="0" smtClean="0">
                <a:latin typeface="+mj-lt"/>
              </a:rPr>
              <a:t>Do not assume that your State counterpart knows all the requirements of State authorization.</a:t>
            </a:r>
          </a:p>
          <a:p>
            <a:r>
              <a:rPr lang="en-US" sz="2800" dirty="0" smtClean="0">
                <a:latin typeface="+mj-lt"/>
              </a:rPr>
              <a:t>Make sure that the State’s adoption of regulations is consistent with the authorities in its statutes.</a:t>
            </a:r>
          </a:p>
          <a:p>
            <a:r>
              <a:rPr lang="en-US" sz="2800" dirty="0" smtClean="0">
                <a:latin typeface="+mj-lt"/>
              </a:rPr>
              <a:t>Make sure that the State’s interpretation of its regulations is consistent with the Federal regulations.</a:t>
            </a:r>
          </a:p>
        </p:txBody>
      </p:sp>
      <p:sp>
        <p:nvSpPr>
          <p:cNvPr id="4" name="Slide Number Placeholder 3"/>
          <p:cNvSpPr>
            <a:spLocks noGrp="1"/>
          </p:cNvSpPr>
          <p:nvPr>
            <p:ph type="sldNum" sz="quarter" idx="12"/>
          </p:nvPr>
        </p:nvSpPr>
        <p:spPr/>
        <p:txBody>
          <a:bodyPr/>
          <a:lstStyle/>
          <a:p>
            <a:fld id="{FF75B4CE-5129-41CA-A75E-F2AE589D1F47}" type="slidenum">
              <a:rPr lang="en-US" smtClean="0">
                <a:solidFill>
                  <a:prstClr val="black">
                    <a:tint val="75000"/>
                  </a:prstClr>
                </a:solidFill>
              </a:rPr>
              <a:pPr/>
              <a:t>19</a:t>
            </a:fld>
            <a:endParaRPr lang="en-US" dirty="0">
              <a:solidFill>
                <a:prstClr val="black">
                  <a:tint val="75000"/>
                </a:prstClr>
              </a:solidFill>
            </a:endParaRPr>
          </a:p>
        </p:txBody>
      </p:sp>
      <p:cxnSp>
        <p:nvCxnSpPr>
          <p:cNvPr id="5" name="Straight Connector 4"/>
          <p:cNvCxnSpPr/>
          <p:nvPr/>
        </p:nvCxnSpPr>
        <p:spPr>
          <a:xfrm>
            <a:off x="149087" y="1087293"/>
            <a:ext cx="876300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20002928"/>
      </p:ext>
    </p:extLst>
  </p:cSld>
  <p:clrMapOvr>
    <a:masterClrMapping/>
  </p:clrMapOvr>
  <p:transition spd="med">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152399"/>
            <a:ext cx="8229600" cy="1050927"/>
          </a:xfrm>
        </p:spPr>
        <p:txBody>
          <a:bodyPr>
            <a:normAutofit/>
          </a:bodyPr>
          <a:lstStyle/>
          <a:p>
            <a:pPr algn="ctr"/>
            <a:r>
              <a:rPr lang="en-US" sz="4000" dirty="0">
                <a:cs typeface="Times New Roman" pitchFamily="18" charset="0"/>
              </a:rPr>
              <a:t>What is the </a:t>
            </a:r>
            <a:r>
              <a:rPr lang="en-US" sz="4000" dirty="0" smtClean="0">
                <a:cs typeface="Times New Roman" pitchFamily="18" charset="0"/>
              </a:rPr>
              <a:t>Purpose </a:t>
            </a:r>
            <a:r>
              <a:rPr lang="en-US" sz="4000" dirty="0">
                <a:cs typeface="Times New Roman" pitchFamily="18" charset="0"/>
              </a:rPr>
              <a:t>of this Webinar</a:t>
            </a:r>
            <a:r>
              <a:rPr lang="en-US" sz="4000" dirty="0" smtClean="0">
                <a:cs typeface="Times New Roman" pitchFamily="18" charset="0"/>
              </a:rPr>
              <a:t>?</a:t>
            </a:r>
            <a:endParaRPr lang="en-US" sz="4000" dirty="0">
              <a:cs typeface="Times New Roman" pitchFamily="18" charset="0"/>
            </a:endParaRPr>
          </a:p>
        </p:txBody>
      </p:sp>
      <p:sp>
        <p:nvSpPr>
          <p:cNvPr id="3" name="Content Placeholder 2"/>
          <p:cNvSpPr>
            <a:spLocks noGrp="1"/>
          </p:cNvSpPr>
          <p:nvPr>
            <p:ph idx="1"/>
          </p:nvPr>
        </p:nvSpPr>
        <p:spPr>
          <a:xfrm>
            <a:off x="609600" y="1387474"/>
            <a:ext cx="8229600" cy="5470525"/>
          </a:xfrm>
        </p:spPr>
        <p:txBody>
          <a:bodyPr>
            <a:noAutofit/>
          </a:bodyPr>
          <a:lstStyle/>
          <a:p>
            <a:r>
              <a:rPr lang="en-US" sz="3400" dirty="0">
                <a:latin typeface="+mj-lt"/>
                <a:cs typeface="Times New Roman" pitchFamily="18" charset="0"/>
              </a:rPr>
              <a:t>This is not a training session.</a:t>
            </a:r>
          </a:p>
          <a:p>
            <a:r>
              <a:rPr lang="en-US" sz="3400" dirty="0" smtClean="0">
                <a:latin typeface="+mj-lt"/>
                <a:cs typeface="Times New Roman" pitchFamily="18" charset="0"/>
              </a:rPr>
              <a:t>The purpose of this webinar is to provide EPA and State staff with a roadmap.  Specifically, it will provide information and directions about materials on State Authorization that will assist the new EPA and State staff. </a:t>
            </a:r>
          </a:p>
          <a:p>
            <a:r>
              <a:rPr lang="en-US" sz="3400" dirty="0" smtClean="0">
                <a:latin typeface="+mj-lt"/>
                <a:cs typeface="Times New Roman" pitchFamily="18" charset="0"/>
              </a:rPr>
              <a:t>Details of the authorization process and procedures will be part of subsequent RCRA Expert webinar series.</a:t>
            </a:r>
            <a:endParaRPr lang="en-US" sz="3400"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FF75B4CE-5129-41CA-A75E-F2AE589D1F47}" type="slidenum">
              <a:rPr lang="en-US" smtClean="0">
                <a:solidFill>
                  <a:prstClr val="black">
                    <a:tint val="75000"/>
                  </a:prstClr>
                </a:solidFill>
              </a:rPr>
              <a:pPr/>
              <a:t>2</a:t>
            </a:fld>
            <a:endParaRPr lang="en-US" dirty="0">
              <a:solidFill>
                <a:prstClr val="black">
                  <a:tint val="75000"/>
                </a:prstClr>
              </a:solidFill>
            </a:endParaRPr>
          </a:p>
        </p:txBody>
      </p:sp>
      <p:cxnSp>
        <p:nvCxnSpPr>
          <p:cNvPr id="5" name="Straight Connector 4"/>
          <p:cNvCxnSpPr/>
          <p:nvPr/>
        </p:nvCxnSpPr>
        <p:spPr>
          <a:xfrm>
            <a:off x="152400" y="1295400"/>
            <a:ext cx="8763000" cy="0"/>
          </a:xfrm>
          <a:prstGeom prst="line">
            <a:avLst/>
          </a:prstGeom>
          <a:ln w="38100"/>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715" y="1066800"/>
            <a:ext cx="8229600" cy="5222945"/>
          </a:xfrm>
        </p:spPr>
        <p:txBody>
          <a:bodyPr>
            <a:normAutofit fontScale="90000"/>
          </a:bodyPr>
          <a:lstStyle/>
          <a:p>
            <a:pPr marL="3478213" indent="-2682875" algn="ctr"/>
            <a:r>
              <a:rPr lang="en-US" sz="4900" b="1" dirty="0" smtClean="0"/>
              <a:t>                     #10</a:t>
            </a:r>
            <a:r>
              <a:rPr lang="en-US" sz="4000" b="1" dirty="0"/>
              <a:t/>
            </a:r>
            <a:br>
              <a:rPr lang="en-US" sz="4000" b="1" dirty="0"/>
            </a:br>
            <a:r>
              <a:rPr lang="en-US" sz="4000" b="1" dirty="0" smtClean="0"/>
              <a:t>ABOVE ALL,</a:t>
            </a:r>
            <a:br>
              <a:rPr lang="en-US" sz="4000" b="1" dirty="0" smtClean="0"/>
            </a:br>
            <a:r>
              <a:rPr lang="en-US" sz="4000" b="1" dirty="0" smtClean="0"/>
              <a:t> HAVE A PASSION </a:t>
            </a:r>
            <a:br>
              <a:rPr lang="en-US" sz="4000" b="1" dirty="0" smtClean="0"/>
            </a:br>
            <a:r>
              <a:rPr lang="en-US" sz="4000" b="1" dirty="0" smtClean="0"/>
              <a:t>FOR THE </a:t>
            </a:r>
            <a:br>
              <a:rPr lang="en-US" sz="4000" b="1" dirty="0" smtClean="0"/>
            </a:br>
            <a:r>
              <a:rPr lang="en-US" sz="4000" b="1" dirty="0" smtClean="0"/>
              <a:t>RCRA PROGRAM </a:t>
            </a:r>
            <a:br>
              <a:rPr lang="en-US" sz="4000" b="1" dirty="0" smtClean="0"/>
            </a:br>
            <a:r>
              <a:rPr lang="en-US" sz="4000" b="1" dirty="0" smtClean="0"/>
              <a:t>AND </a:t>
            </a:r>
            <a:br>
              <a:rPr lang="en-US" sz="4000" b="1" dirty="0" smtClean="0"/>
            </a:br>
            <a:r>
              <a:rPr lang="en-US" sz="4000" b="1" dirty="0" smtClean="0"/>
              <a:t>STATE AUTHORIZATION.</a:t>
            </a:r>
            <a:br>
              <a:rPr lang="en-US" sz="4000" b="1" dirty="0" smtClean="0"/>
            </a:br>
            <a:r>
              <a:rPr lang="en-US" sz="4000" b="1" dirty="0" smtClean="0"/>
              <a:t>BE PREPARED!</a:t>
            </a:r>
            <a:r>
              <a:rPr lang="en-US" sz="3200" dirty="0" smtClean="0"/>
              <a:t/>
            </a:r>
            <a:br>
              <a:rPr lang="en-US" sz="3200" dirty="0" smtClean="0"/>
            </a:br>
            <a:endParaRPr lang="en-US" sz="3200" dirty="0"/>
          </a:p>
        </p:txBody>
      </p:sp>
      <p:sp>
        <p:nvSpPr>
          <p:cNvPr id="4" name="Slide Number Placeholder 3"/>
          <p:cNvSpPr>
            <a:spLocks noGrp="1"/>
          </p:cNvSpPr>
          <p:nvPr>
            <p:ph type="sldNum" sz="quarter" idx="12"/>
          </p:nvPr>
        </p:nvSpPr>
        <p:spPr/>
        <p:txBody>
          <a:bodyPr/>
          <a:lstStyle/>
          <a:p>
            <a:fld id="{FF75B4CE-5129-41CA-A75E-F2AE589D1F47}" type="slidenum">
              <a:rPr lang="en-US" smtClean="0">
                <a:solidFill>
                  <a:prstClr val="black">
                    <a:tint val="75000"/>
                  </a:prstClr>
                </a:solidFill>
              </a:rPr>
              <a:pPr/>
              <a:t>20</a:t>
            </a:fld>
            <a:endParaRPr lang="en-US" dirty="0">
              <a:solidFill>
                <a:prstClr val="black">
                  <a:tint val="75000"/>
                </a:prstClr>
              </a:solidFill>
            </a:endParaRPr>
          </a:p>
        </p:txBody>
      </p:sp>
      <p:cxnSp>
        <p:nvCxnSpPr>
          <p:cNvPr id="5" name="Straight Connector 4"/>
          <p:cNvCxnSpPr/>
          <p:nvPr/>
        </p:nvCxnSpPr>
        <p:spPr>
          <a:xfrm>
            <a:off x="347870" y="914400"/>
            <a:ext cx="87630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81000" y="6356350"/>
            <a:ext cx="8763000" cy="0"/>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7150" y="1600200"/>
            <a:ext cx="3471482" cy="3521075"/>
          </a:xfrm>
          <a:prstGeom prst="rect">
            <a:avLst/>
          </a:prstGeom>
        </p:spPr>
      </p:pic>
    </p:spTree>
    <p:extLst>
      <p:ext uri="{BB962C8B-B14F-4D97-AF65-F5344CB8AC3E}">
        <p14:creationId xmlns:p14="http://schemas.microsoft.com/office/powerpoint/2010/main" val="178927339"/>
      </p:ext>
    </p:extLst>
  </p:cSld>
  <p:clrMapOvr>
    <a:masterClrMapping/>
  </p:clrMapOvr>
  <p:transition spd="med">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T030001416.PNG"/>
          <p:cNvPicPr>
            <a:picLocks noChangeAspect="1"/>
          </p:cNvPicPr>
          <p:nvPr/>
        </p:nvPicPr>
        <p:blipFill>
          <a:blip r:embed="rId3" cstate="print"/>
          <a:stretch>
            <a:fillRect/>
          </a:stretch>
        </p:blipFill>
        <p:spPr>
          <a:xfrm>
            <a:off x="0" y="34212"/>
            <a:ext cx="9144000" cy="6858000"/>
          </a:xfrm>
          <a:prstGeom prst="rect">
            <a:avLst/>
          </a:prstGeom>
        </p:spPr>
      </p:pic>
      <p:sp>
        <p:nvSpPr>
          <p:cNvPr id="2" name="Title 1"/>
          <p:cNvSpPr>
            <a:spLocks noGrp="1"/>
          </p:cNvSpPr>
          <p:nvPr>
            <p:ph type="ctrTitle"/>
          </p:nvPr>
        </p:nvSpPr>
        <p:spPr>
          <a:xfrm>
            <a:off x="685800" y="381000"/>
            <a:ext cx="7772400" cy="2133599"/>
          </a:xfrm>
        </p:spPr>
        <p:txBody>
          <a:bodyPr>
            <a:normAutofit/>
          </a:bodyPr>
          <a:lstStyle/>
          <a:p>
            <a:pPr algn="ctr"/>
            <a:r>
              <a:rPr lang="en-US" sz="6000" b="1" dirty="0" smtClean="0">
                <a:solidFill>
                  <a:srgbClr val="0070C0"/>
                </a:solidFill>
                <a:latin typeface="Comic Sans MS" pitchFamily="66" charset="0"/>
              </a:rPr>
              <a:t>CASE STUDY</a:t>
            </a:r>
            <a:endParaRPr lang="en-US" sz="6000" b="1" dirty="0">
              <a:solidFill>
                <a:srgbClr val="0070C0"/>
              </a:solidFill>
              <a:latin typeface="Comic Sans MS" pitchFamily="66" charset="0"/>
            </a:endParaRPr>
          </a:p>
        </p:txBody>
      </p:sp>
      <p:sp>
        <p:nvSpPr>
          <p:cNvPr id="5" name="Slide Number Placeholder 4"/>
          <p:cNvSpPr>
            <a:spLocks noGrp="1"/>
          </p:cNvSpPr>
          <p:nvPr>
            <p:ph type="sldNum" sz="quarter" idx="12"/>
          </p:nvPr>
        </p:nvSpPr>
        <p:spPr/>
        <p:txBody>
          <a:bodyPr/>
          <a:lstStyle/>
          <a:p>
            <a:fld id="{FF75B4CE-5129-41CA-A75E-F2AE589D1F47}" type="slidenum">
              <a:rPr lang="en-US" smtClean="0">
                <a:solidFill>
                  <a:prstClr val="black">
                    <a:tint val="75000"/>
                  </a:prstClr>
                </a:solidFill>
              </a:rPr>
              <a:pPr/>
              <a:t>21</a:t>
            </a:fld>
            <a:endParaRPr lang="en-US" dirty="0">
              <a:solidFill>
                <a:prstClr val="black">
                  <a:tint val="75000"/>
                </a:prstClr>
              </a:solidFill>
            </a:endParaRPr>
          </a:p>
        </p:txBody>
      </p:sp>
    </p:spTree>
    <p:extLst>
      <p:ext uri="{BB962C8B-B14F-4D97-AF65-F5344CB8AC3E}">
        <p14:creationId xmlns:p14="http://schemas.microsoft.com/office/powerpoint/2010/main" val="805543867"/>
      </p:ext>
    </p:extLst>
  </p:cSld>
  <p:clrMapOvr>
    <a:masterClrMapping/>
  </p:clrMapOvr>
  <p:transition spd="med">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787" y="173386"/>
            <a:ext cx="8229600" cy="913907"/>
          </a:xfrm>
        </p:spPr>
        <p:txBody>
          <a:bodyPr>
            <a:normAutofit/>
          </a:bodyPr>
          <a:lstStyle/>
          <a:p>
            <a:pPr algn="ctr"/>
            <a:r>
              <a:rPr lang="en-US" sz="3200" dirty="0" smtClean="0"/>
              <a:t>Case  Study – State of Masada</a:t>
            </a:r>
            <a:endParaRPr lang="en-US" sz="3200" dirty="0"/>
          </a:p>
        </p:txBody>
      </p:sp>
      <p:sp>
        <p:nvSpPr>
          <p:cNvPr id="3" name="Content Placeholder 2"/>
          <p:cNvSpPr>
            <a:spLocks noGrp="1"/>
          </p:cNvSpPr>
          <p:nvPr>
            <p:ph idx="1"/>
          </p:nvPr>
        </p:nvSpPr>
        <p:spPr>
          <a:xfrm>
            <a:off x="420757" y="1148117"/>
            <a:ext cx="8229600" cy="5208231"/>
          </a:xfrm>
        </p:spPr>
        <p:txBody>
          <a:bodyPr>
            <a:noAutofit/>
          </a:bodyPr>
          <a:lstStyle/>
          <a:p>
            <a:r>
              <a:rPr lang="en-US" sz="3600" dirty="0" smtClean="0">
                <a:latin typeface="+mj-lt"/>
              </a:rPr>
              <a:t>Background of the Case – Unpermitted storage of methyl bromide (U209), a listed toxic hazardous waste.</a:t>
            </a:r>
          </a:p>
          <a:p>
            <a:r>
              <a:rPr lang="en-US" sz="3600" dirty="0" smtClean="0">
                <a:latin typeface="+mj-lt"/>
              </a:rPr>
              <a:t>Investigation of case by the EPA Criminal Investigation Division.</a:t>
            </a:r>
          </a:p>
          <a:p>
            <a:r>
              <a:rPr lang="en-US" sz="3600" dirty="0" smtClean="0">
                <a:latin typeface="+mj-lt"/>
              </a:rPr>
              <a:t>Affidavit of EPA authorization staff regarding the authorization history of Masada and the issue of Agency jurisdiction.</a:t>
            </a:r>
          </a:p>
        </p:txBody>
      </p:sp>
      <p:sp>
        <p:nvSpPr>
          <p:cNvPr id="4" name="Slide Number Placeholder 3"/>
          <p:cNvSpPr>
            <a:spLocks noGrp="1"/>
          </p:cNvSpPr>
          <p:nvPr>
            <p:ph type="sldNum" sz="quarter" idx="12"/>
          </p:nvPr>
        </p:nvSpPr>
        <p:spPr/>
        <p:txBody>
          <a:bodyPr/>
          <a:lstStyle/>
          <a:p>
            <a:fld id="{FF75B4CE-5129-41CA-A75E-F2AE589D1F47}" type="slidenum">
              <a:rPr lang="en-US" smtClean="0">
                <a:solidFill>
                  <a:prstClr val="black">
                    <a:tint val="75000"/>
                  </a:prstClr>
                </a:solidFill>
              </a:rPr>
              <a:pPr/>
              <a:t>22</a:t>
            </a:fld>
            <a:endParaRPr lang="en-US" dirty="0">
              <a:solidFill>
                <a:prstClr val="black">
                  <a:tint val="75000"/>
                </a:prstClr>
              </a:solidFill>
            </a:endParaRPr>
          </a:p>
        </p:txBody>
      </p:sp>
      <p:cxnSp>
        <p:nvCxnSpPr>
          <p:cNvPr id="5" name="Straight Connector 4"/>
          <p:cNvCxnSpPr/>
          <p:nvPr/>
        </p:nvCxnSpPr>
        <p:spPr>
          <a:xfrm>
            <a:off x="149087" y="1087293"/>
            <a:ext cx="876300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5664151"/>
      </p:ext>
    </p:extLst>
  </p:cSld>
  <p:clrMapOvr>
    <a:masterClrMapping/>
  </p:clrMapOvr>
  <p:transition spd="med">
    <p:wip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787" y="173387"/>
            <a:ext cx="8229600" cy="512414"/>
          </a:xfrm>
        </p:spPr>
        <p:txBody>
          <a:bodyPr>
            <a:noAutofit/>
          </a:bodyPr>
          <a:lstStyle/>
          <a:p>
            <a:pPr algn="ctr"/>
            <a:r>
              <a:rPr lang="en-US" sz="3600" dirty="0" smtClean="0"/>
              <a:t>Authorization Research Results</a:t>
            </a:r>
            <a:endParaRPr lang="en-US" sz="3600" dirty="0"/>
          </a:p>
        </p:txBody>
      </p:sp>
      <p:sp>
        <p:nvSpPr>
          <p:cNvPr id="3" name="Content Placeholder 2"/>
          <p:cNvSpPr>
            <a:spLocks noGrp="1"/>
          </p:cNvSpPr>
          <p:nvPr>
            <p:ph idx="1"/>
          </p:nvPr>
        </p:nvSpPr>
        <p:spPr>
          <a:xfrm>
            <a:off x="152400" y="782991"/>
            <a:ext cx="8762999" cy="5938483"/>
          </a:xfrm>
        </p:spPr>
        <p:txBody>
          <a:bodyPr>
            <a:noAutofit/>
          </a:bodyPr>
          <a:lstStyle/>
          <a:p>
            <a:r>
              <a:rPr lang="en-US" sz="2800" dirty="0" smtClean="0">
                <a:latin typeface="+mj-lt"/>
              </a:rPr>
              <a:t>The requirements for small quantity generators can be found primarily in 40 CFR 261.5, 262.34, 262.42 and 262.44.</a:t>
            </a:r>
          </a:p>
          <a:p>
            <a:r>
              <a:rPr lang="en-US" sz="2800" dirty="0" smtClean="0">
                <a:latin typeface="+mj-lt"/>
              </a:rPr>
              <a:t>Base Program requirement significantly amended by HSWA final rules in Checklists 23 and 42.</a:t>
            </a:r>
          </a:p>
          <a:p>
            <a:r>
              <a:rPr lang="en-US" sz="2800" dirty="0" smtClean="0">
                <a:latin typeface="+mj-lt"/>
              </a:rPr>
              <a:t>Masada was authorized for the Base Program and Checklists 23 and 42.</a:t>
            </a:r>
          </a:p>
          <a:p>
            <a:r>
              <a:rPr lang="en-US" sz="2800" dirty="0" smtClean="0">
                <a:latin typeface="+mj-lt"/>
              </a:rPr>
              <a:t>The State had changed the SQG regulations to be different from what EPA authorized without notifying EPA.</a:t>
            </a:r>
          </a:p>
          <a:p>
            <a:r>
              <a:rPr lang="en-US" sz="2800" dirty="0" smtClean="0">
                <a:latin typeface="+mj-lt"/>
              </a:rPr>
              <a:t>The State’s regulations submitted for the case were not authorized by EPA and were less stringent than EPA’s regulations.</a:t>
            </a:r>
          </a:p>
        </p:txBody>
      </p:sp>
      <p:sp>
        <p:nvSpPr>
          <p:cNvPr id="4" name="Slide Number Placeholder 3"/>
          <p:cNvSpPr>
            <a:spLocks noGrp="1"/>
          </p:cNvSpPr>
          <p:nvPr>
            <p:ph type="sldNum" sz="quarter" idx="12"/>
          </p:nvPr>
        </p:nvSpPr>
        <p:spPr/>
        <p:txBody>
          <a:bodyPr/>
          <a:lstStyle/>
          <a:p>
            <a:fld id="{FF75B4CE-5129-41CA-A75E-F2AE589D1F47}" type="slidenum">
              <a:rPr lang="en-US" smtClean="0">
                <a:solidFill>
                  <a:prstClr val="black">
                    <a:tint val="75000"/>
                  </a:prstClr>
                </a:solidFill>
              </a:rPr>
              <a:pPr/>
              <a:t>23</a:t>
            </a:fld>
            <a:endParaRPr lang="en-US" dirty="0">
              <a:solidFill>
                <a:prstClr val="black">
                  <a:tint val="75000"/>
                </a:prstClr>
              </a:solidFill>
            </a:endParaRPr>
          </a:p>
        </p:txBody>
      </p:sp>
      <p:cxnSp>
        <p:nvCxnSpPr>
          <p:cNvPr id="5" name="Straight Connector 4"/>
          <p:cNvCxnSpPr/>
          <p:nvPr/>
        </p:nvCxnSpPr>
        <p:spPr>
          <a:xfrm>
            <a:off x="152400" y="685801"/>
            <a:ext cx="876300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49984288"/>
      </p:ext>
    </p:extLst>
  </p:cSld>
  <p:clrMapOvr>
    <a:masterClrMapping/>
  </p:clrMapOvr>
  <p:transition spd="med">
    <p:wip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787" y="173387"/>
            <a:ext cx="8229600" cy="512414"/>
          </a:xfrm>
        </p:spPr>
        <p:txBody>
          <a:bodyPr>
            <a:noAutofit/>
          </a:bodyPr>
          <a:lstStyle/>
          <a:p>
            <a:pPr algn="ctr"/>
            <a:r>
              <a:rPr lang="en-US" sz="3600" dirty="0" smtClean="0"/>
              <a:t>Outcome of the Case</a:t>
            </a:r>
            <a:endParaRPr lang="en-US" sz="3600" dirty="0"/>
          </a:p>
        </p:txBody>
      </p:sp>
      <p:sp>
        <p:nvSpPr>
          <p:cNvPr id="3" name="Content Placeholder 2"/>
          <p:cNvSpPr>
            <a:spLocks noGrp="1"/>
          </p:cNvSpPr>
          <p:nvPr>
            <p:ph idx="1"/>
          </p:nvPr>
        </p:nvSpPr>
        <p:spPr>
          <a:xfrm>
            <a:off x="152400" y="782991"/>
            <a:ext cx="8762999" cy="5938483"/>
          </a:xfrm>
        </p:spPr>
        <p:txBody>
          <a:bodyPr>
            <a:noAutofit/>
          </a:bodyPr>
          <a:lstStyle/>
          <a:p>
            <a:r>
              <a:rPr lang="en-US" sz="2800" dirty="0" smtClean="0">
                <a:latin typeface="+mj-lt"/>
              </a:rPr>
              <a:t>The defendants agreed to enter guilty pleas; however, they urged the Court to reject the pleas using the argument that their unpermitted storage was permissible under the State’s regulations.</a:t>
            </a:r>
          </a:p>
          <a:p>
            <a:endParaRPr lang="en-US" sz="2800" dirty="0" smtClean="0">
              <a:latin typeface="+mj-lt"/>
            </a:endParaRPr>
          </a:p>
          <a:p>
            <a:r>
              <a:rPr lang="en-US" sz="2800" dirty="0" smtClean="0">
                <a:latin typeface="+mj-lt"/>
              </a:rPr>
              <a:t>Based on the regulatory research provided by the EPA Team, the Court:</a:t>
            </a:r>
          </a:p>
          <a:p>
            <a:pPr lvl="1"/>
            <a:r>
              <a:rPr lang="en-US" dirty="0" smtClean="0">
                <a:latin typeface="+mj-lt"/>
              </a:rPr>
              <a:t> Rejected the defendants argument;</a:t>
            </a:r>
          </a:p>
          <a:p>
            <a:pPr lvl="1"/>
            <a:r>
              <a:rPr lang="en-US" dirty="0" smtClean="0">
                <a:latin typeface="+mj-lt"/>
              </a:rPr>
              <a:t>Adopted EPA’s interpretation of the regulations; and</a:t>
            </a:r>
          </a:p>
          <a:p>
            <a:pPr lvl="1"/>
            <a:r>
              <a:rPr lang="en-US" dirty="0" smtClean="0">
                <a:latin typeface="+mj-lt"/>
              </a:rPr>
              <a:t>Accepted the guilty pleas.</a:t>
            </a:r>
          </a:p>
          <a:p>
            <a:pPr lvl="1"/>
            <a:endParaRPr lang="en-US" dirty="0" smtClean="0">
              <a:latin typeface="+mj-lt"/>
            </a:endParaRPr>
          </a:p>
          <a:p>
            <a:r>
              <a:rPr lang="en-US" sz="2800" dirty="0" smtClean="0">
                <a:latin typeface="+mj-lt"/>
              </a:rPr>
              <a:t>The U. S. Department of justice sent a letter of commendation and appreciation to the EPA team.</a:t>
            </a:r>
          </a:p>
          <a:p>
            <a:endParaRPr lang="en-US" sz="2800" dirty="0" smtClean="0">
              <a:latin typeface="+mj-lt"/>
            </a:endParaRPr>
          </a:p>
          <a:p>
            <a:endParaRPr lang="en-US" sz="2800" dirty="0" smtClean="0">
              <a:latin typeface="+mj-lt"/>
            </a:endParaRPr>
          </a:p>
          <a:p>
            <a:endParaRPr lang="en-US" sz="2800" dirty="0" smtClean="0">
              <a:latin typeface="+mj-lt"/>
            </a:endParaRPr>
          </a:p>
        </p:txBody>
      </p:sp>
      <p:sp>
        <p:nvSpPr>
          <p:cNvPr id="4" name="Slide Number Placeholder 3"/>
          <p:cNvSpPr>
            <a:spLocks noGrp="1"/>
          </p:cNvSpPr>
          <p:nvPr>
            <p:ph type="sldNum" sz="quarter" idx="12"/>
          </p:nvPr>
        </p:nvSpPr>
        <p:spPr/>
        <p:txBody>
          <a:bodyPr/>
          <a:lstStyle/>
          <a:p>
            <a:fld id="{FF75B4CE-5129-41CA-A75E-F2AE589D1F47}" type="slidenum">
              <a:rPr lang="en-US" smtClean="0">
                <a:solidFill>
                  <a:prstClr val="black">
                    <a:tint val="75000"/>
                  </a:prstClr>
                </a:solidFill>
              </a:rPr>
              <a:pPr/>
              <a:t>24</a:t>
            </a:fld>
            <a:endParaRPr lang="en-US" dirty="0">
              <a:solidFill>
                <a:prstClr val="black">
                  <a:tint val="75000"/>
                </a:prstClr>
              </a:solidFill>
            </a:endParaRPr>
          </a:p>
        </p:txBody>
      </p:sp>
      <p:cxnSp>
        <p:nvCxnSpPr>
          <p:cNvPr id="5" name="Straight Connector 4"/>
          <p:cNvCxnSpPr/>
          <p:nvPr/>
        </p:nvCxnSpPr>
        <p:spPr>
          <a:xfrm>
            <a:off x="152400" y="685801"/>
            <a:ext cx="876300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2830191"/>
      </p:ext>
    </p:extLst>
  </p:cSld>
  <p:clrMapOvr>
    <a:masterClrMapping/>
  </p:clrMapOvr>
  <p:transition spd="med">
    <p:wip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787" y="173387"/>
            <a:ext cx="8229600" cy="512414"/>
          </a:xfrm>
        </p:spPr>
        <p:txBody>
          <a:bodyPr>
            <a:normAutofit fontScale="90000"/>
          </a:bodyPr>
          <a:lstStyle/>
          <a:p>
            <a:pPr algn="ctr"/>
            <a:r>
              <a:rPr lang="en-US" sz="3200" dirty="0" smtClean="0"/>
              <a:t>This Case Highlights the Following:</a:t>
            </a:r>
            <a:endParaRPr lang="en-US" sz="3200" dirty="0"/>
          </a:p>
        </p:txBody>
      </p:sp>
      <p:sp>
        <p:nvSpPr>
          <p:cNvPr id="3" name="Content Placeholder 2"/>
          <p:cNvSpPr>
            <a:spLocks noGrp="1"/>
          </p:cNvSpPr>
          <p:nvPr>
            <p:ph idx="1"/>
          </p:nvPr>
        </p:nvSpPr>
        <p:spPr>
          <a:xfrm>
            <a:off x="410707" y="782992"/>
            <a:ext cx="8229600" cy="6075008"/>
          </a:xfrm>
        </p:spPr>
        <p:txBody>
          <a:bodyPr>
            <a:noAutofit/>
          </a:bodyPr>
          <a:lstStyle/>
          <a:p>
            <a:r>
              <a:rPr lang="en-US" dirty="0" smtClean="0">
                <a:latin typeface="+mj-lt"/>
              </a:rPr>
              <a:t>Importance of being familiar with the scope of RCRA state authorization programs.</a:t>
            </a:r>
          </a:p>
          <a:p>
            <a:r>
              <a:rPr lang="en-US" dirty="0" smtClean="0">
                <a:latin typeface="+mj-lt"/>
              </a:rPr>
              <a:t>The requirements of the hazardous waste permits affected this case.</a:t>
            </a:r>
          </a:p>
          <a:p>
            <a:r>
              <a:rPr lang="en-US" dirty="0" smtClean="0">
                <a:latin typeface="+mj-lt"/>
              </a:rPr>
              <a:t>Knowledge of where to find guidance, policies and procedures.</a:t>
            </a:r>
          </a:p>
          <a:p>
            <a:r>
              <a:rPr lang="en-US" dirty="0" smtClean="0">
                <a:latin typeface="+mj-lt"/>
              </a:rPr>
              <a:t>Importance of updating and authorizing State modifications.</a:t>
            </a:r>
          </a:p>
          <a:p>
            <a:r>
              <a:rPr lang="en-US" dirty="0" smtClean="0">
                <a:latin typeface="+mj-lt"/>
              </a:rPr>
              <a:t>Understanding EPA’s review process.</a:t>
            </a:r>
          </a:p>
          <a:p>
            <a:r>
              <a:rPr lang="en-US" dirty="0" smtClean="0">
                <a:latin typeface="+mj-lt"/>
              </a:rPr>
              <a:t>The need for States to notify EPA about changes to their program.</a:t>
            </a:r>
          </a:p>
          <a:p>
            <a:r>
              <a:rPr lang="en-US" dirty="0" smtClean="0">
                <a:latin typeface="+mj-lt"/>
              </a:rPr>
              <a:t>EPA’s oversight responsibilities; States cannot issue HSWA permits unless authorized or have joint permitting agreement with EPA.</a:t>
            </a:r>
          </a:p>
        </p:txBody>
      </p:sp>
      <p:sp>
        <p:nvSpPr>
          <p:cNvPr id="4" name="Slide Number Placeholder 3"/>
          <p:cNvSpPr>
            <a:spLocks noGrp="1"/>
          </p:cNvSpPr>
          <p:nvPr>
            <p:ph type="sldNum" sz="quarter" idx="12"/>
          </p:nvPr>
        </p:nvSpPr>
        <p:spPr/>
        <p:txBody>
          <a:bodyPr/>
          <a:lstStyle/>
          <a:p>
            <a:fld id="{FF75B4CE-5129-41CA-A75E-F2AE589D1F47}" type="slidenum">
              <a:rPr lang="en-US" smtClean="0">
                <a:solidFill>
                  <a:prstClr val="black">
                    <a:tint val="75000"/>
                  </a:prstClr>
                </a:solidFill>
              </a:rPr>
              <a:pPr/>
              <a:t>25</a:t>
            </a:fld>
            <a:endParaRPr lang="en-US" dirty="0">
              <a:solidFill>
                <a:prstClr val="black">
                  <a:tint val="75000"/>
                </a:prstClr>
              </a:solidFill>
            </a:endParaRPr>
          </a:p>
        </p:txBody>
      </p:sp>
      <p:cxnSp>
        <p:nvCxnSpPr>
          <p:cNvPr id="5" name="Straight Connector 4"/>
          <p:cNvCxnSpPr/>
          <p:nvPr/>
        </p:nvCxnSpPr>
        <p:spPr>
          <a:xfrm>
            <a:off x="152400" y="685801"/>
            <a:ext cx="876300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5241511"/>
      </p:ext>
    </p:extLst>
  </p:cSld>
  <p:clrMapOvr>
    <a:masterClrMapping/>
  </p:clrMapOvr>
  <p:transition spd="med">
    <p:wip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T030001416.PNG"/>
          <p:cNvPicPr>
            <a:picLocks noChangeAspect="1"/>
          </p:cNvPicPr>
          <p:nvPr/>
        </p:nvPicPr>
        <p:blipFill>
          <a:blip r:embed="rId3" cstate="print"/>
          <a:stretch>
            <a:fillRect/>
          </a:stretch>
        </p:blipFill>
        <p:spPr>
          <a:xfrm>
            <a:off x="-48039" y="16329"/>
            <a:ext cx="9144000" cy="6858000"/>
          </a:xfrm>
          <a:prstGeom prst="rect">
            <a:avLst/>
          </a:prstGeom>
        </p:spPr>
      </p:pic>
      <p:sp>
        <p:nvSpPr>
          <p:cNvPr id="2" name="Title 1"/>
          <p:cNvSpPr>
            <a:spLocks noGrp="1"/>
          </p:cNvSpPr>
          <p:nvPr>
            <p:ph type="ctrTitle"/>
          </p:nvPr>
        </p:nvSpPr>
        <p:spPr>
          <a:xfrm>
            <a:off x="511629" y="685800"/>
            <a:ext cx="7772400" cy="2133600"/>
          </a:xfrm>
        </p:spPr>
        <p:txBody>
          <a:bodyPr>
            <a:noAutofit/>
          </a:bodyPr>
          <a:lstStyle/>
          <a:p>
            <a:pPr algn="ctr"/>
            <a:r>
              <a:rPr lang="en-US" sz="6600" dirty="0" smtClean="0">
                <a:solidFill>
                  <a:srgbClr val="0070C0"/>
                </a:solidFill>
                <a:latin typeface="Comic Sans MS" pitchFamily="66" charset="0"/>
              </a:rPr>
              <a:t>GO TO </a:t>
            </a:r>
            <a:br>
              <a:rPr lang="en-US" sz="6600" dirty="0" smtClean="0">
                <a:solidFill>
                  <a:srgbClr val="0070C0"/>
                </a:solidFill>
                <a:latin typeface="Comic Sans MS" pitchFamily="66" charset="0"/>
              </a:rPr>
            </a:br>
            <a:r>
              <a:rPr lang="en-US" sz="6600" dirty="0" smtClean="0">
                <a:solidFill>
                  <a:srgbClr val="0070C0"/>
                </a:solidFill>
                <a:latin typeface="Comic Sans MS" pitchFamily="66" charset="0"/>
              </a:rPr>
              <a:t>RESOURCES</a:t>
            </a:r>
            <a:endParaRPr lang="en-US" sz="6600" b="1" dirty="0">
              <a:solidFill>
                <a:srgbClr val="0070C0"/>
              </a:solidFill>
              <a:latin typeface="Comic Sans MS" pitchFamily="66" charset="0"/>
            </a:endParaRPr>
          </a:p>
        </p:txBody>
      </p:sp>
      <p:sp>
        <p:nvSpPr>
          <p:cNvPr id="5" name="Slide Number Placeholder 4"/>
          <p:cNvSpPr>
            <a:spLocks noGrp="1"/>
          </p:cNvSpPr>
          <p:nvPr>
            <p:ph type="sldNum" sz="quarter" idx="12"/>
          </p:nvPr>
        </p:nvSpPr>
        <p:spPr/>
        <p:txBody>
          <a:bodyPr/>
          <a:lstStyle/>
          <a:p>
            <a:fld id="{FF75B4CE-5129-41CA-A75E-F2AE589D1F47}" type="slidenum">
              <a:rPr lang="en-US" smtClean="0">
                <a:solidFill>
                  <a:prstClr val="black">
                    <a:tint val="75000"/>
                  </a:prstClr>
                </a:solidFill>
              </a:rPr>
              <a:pPr/>
              <a:t>26</a:t>
            </a:fld>
            <a:endParaRPr lang="en-US" dirty="0">
              <a:solidFill>
                <a:prstClr val="black">
                  <a:tint val="75000"/>
                </a:prstClr>
              </a:solidFill>
            </a:endParaRPr>
          </a:p>
        </p:txBody>
      </p:sp>
      <p:sp>
        <p:nvSpPr>
          <p:cNvPr id="6" name="Title 1"/>
          <p:cNvSpPr txBox="1">
            <a:spLocks/>
          </p:cNvSpPr>
          <p:nvPr/>
        </p:nvSpPr>
        <p:spPr>
          <a:xfrm>
            <a:off x="371061" y="1015579"/>
            <a:ext cx="8305800" cy="5232821"/>
          </a:xfrm>
          <a:prstGeom prst="rect">
            <a:avLst/>
          </a:prstGeom>
          <a:ln>
            <a:noFill/>
          </a:ln>
        </p:spPr>
        <p:txBody>
          <a:bodyPr vert="horz" lIns="0"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eaLnBrk="1" latinLnBrk="0" hangingPunct="1">
              <a:spcBef>
                <a:spcPct val="0"/>
              </a:spcBef>
              <a:buNone/>
              <a:defRPr kumimoji="0"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pPr marL="576262" algn="l"/>
            <a:endParaRPr lang="en-US" sz="6000" dirty="0" smtClean="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65608582"/>
      </p:ext>
    </p:extLst>
  </p:cSld>
  <p:clrMapOvr>
    <a:masterClrMapping/>
  </p:clrMapOvr>
  <p:transition spd="med">
    <p:wip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787" y="173387"/>
            <a:ext cx="8229600" cy="512414"/>
          </a:xfrm>
        </p:spPr>
        <p:txBody>
          <a:bodyPr>
            <a:noAutofit/>
          </a:bodyPr>
          <a:lstStyle/>
          <a:p>
            <a:pPr algn="ctr"/>
            <a:r>
              <a:rPr lang="en-US" sz="4000" dirty="0" smtClean="0"/>
              <a:t>Federal Regulatory Resources</a:t>
            </a:r>
            <a:endParaRPr lang="en-US" sz="4000" dirty="0"/>
          </a:p>
        </p:txBody>
      </p:sp>
      <p:sp>
        <p:nvSpPr>
          <p:cNvPr id="3" name="Content Placeholder 2"/>
          <p:cNvSpPr>
            <a:spLocks noGrp="1"/>
          </p:cNvSpPr>
          <p:nvPr>
            <p:ph idx="1"/>
          </p:nvPr>
        </p:nvSpPr>
        <p:spPr>
          <a:xfrm>
            <a:off x="410707" y="782992"/>
            <a:ext cx="8229600" cy="6075008"/>
          </a:xfrm>
        </p:spPr>
        <p:txBody>
          <a:bodyPr>
            <a:noAutofit/>
          </a:bodyPr>
          <a:lstStyle/>
          <a:p>
            <a:pPr marL="342900" lvl="0" indent="-342900">
              <a:spcBef>
                <a:spcPts val="0"/>
              </a:spcBef>
              <a:buClrTx/>
              <a:buSzTx/>
              <a:buFont typeface="Symbol" panose="05050102010706020507" pitchFamily="18" charset="2"/>
              <a:buChar char=""/>
            </a:pPr>
            <a:r>
              <a:rPr lang="en-US" sz="2800" dirty="0">
                <a:solidFill>
                  <a:prstClr val="black"/>
                </a:solidFill>
                <a:latin typeface="Calibri" panose="020F0502020204030204" pitchFamily="34" charset="0"/>
                <a:ea typeface="Calibri" panose="020F0502020204030204" pitchFamily="34" charset="0"/>
              </a:rPr>
              <a:t>RCRA Orientation Manual (2014): </a:t>
            </a:r>
            <a:r>
              <a:rPr lang="en-US" sz="2000" u="sng" dirty="0">
                <a:solidFill>
                  <a:srgbClr val="0563C1"/>
                </a:solidFill>
                <a:latin typeface="Calibri" panose="020F0502020204030204" pitchFamily="34" charset="0"/>
                <a:ea typeface="Calibri" panose="020F0502020204030204" pitchFamily="34" charset="0"/>
                <a:hlinkClick r:id="rId3"/>
              </a:rPr>
              <a:t>http://www2.epa.gov/sites/production/files/2015-07/documents/rom.pdf</a:t>
            </a:r>
            <a:endParaRPr lang="en-US" sz="2000" dirty="0">
              <a:solidFill>
                <a:prstClr val="white"/>
              </a:solidFill>
              <a:latin typeface="Times New Roman" panose="02020603050405020304" pitchFamily="18" charset="0"/>
              <a:ea typeface="Calibri" panose="020F0502020204030204" pitchFamily="34" charset="0"/>
            </a:endParaRPr>
          </a:p>
          <a:p>
            <a:pPr marL="342900" lvl="0" indent="-342900">
              <a:spcBef>
                <a:spcPts val="0"/>
              </a:spcBef>
              <a:buClrTx/>
              <a:buSzTx/>
              <a:buFont typeface="Symbol" panose="05050102010706020507" pitchFamily="18" charset="2"/>
              <a:buChar char=""/>
            </a:pPr>
            <a:r>
              <a:rPr lang="en-US" sz="2800" dirty="0">
                <a:solidFill>
                  <a:prstClr val="black"/>
                </a:solidFill>
                <a:latin typeface="Calibri" panose="020F0502020204030204" pitchFamily="34" charset="0"/>
                <a:ea typeface="Calibri" panose="020F0502020204030204" pitchFamily="34" charset="0"/>
              </a:rPr>
              <a:t>Hazardous Waste Generator Regulations, A User-Friendly Reference Document (2012): </a:t>
            </a:r>
            <a:r>
              <a:rPr lang="en-US" sz="2400" u="sng" dirty="0">
                <a:solidFill>
                  <a:srgbClr val="0563C1"/>
                </a:solidFill>
                <a:latin typeface="Calibri" panose="020F0502020204030204" pitchFamily="34" charset="0"/>
                <a:ea typeface="Calibri" panose="020F0502020204030204" pitchFamily="34" charset="0"/>
                <a:hlinkClick r:id="rId4"/>
              </a:rPr>
              <a:t>http://www3.epa.gov/epawaste/hazard/downloads/tool.pdf</a:t>
            </a:r>
            <a:r>
              <a:rPr lang="en-US" sz="2400" dirty="0">
                <a:solidFill>
                  <a:prstClr val="white"/>
                </a:solidFill>
                <a:latin typeface="Calibri" panose="020F0502020204030204" pitchFamily="34" charset="0"/>
                <a:ea typeface="Calibri" panose="020F0502020204030204" pitchFamily="34" charset="0"/>
              </a:rPr>
              <a:t> </a:t>
            </a:r>
            <a:endParaRPr lang="en-US" sz="2400" dirty="0">
              <a:solidFill>
                <a:prstClr val="white"/>
              </a:solidFill>
              <a:latin typeface="Times New Roman" panose="02020603050405020304" pitchFamily="18" charset="0"/>
              <a:ea typeface="Calibri" panose="020F0502020204030204" pitchFamily="34" charset="0"/>
            </a:endParaRPr>
          </a:p>
          <a:p>
            <a:pPr marL="342900" lvl="0" indent="-342900">
              <a:spcBef>
                <a:spcPts val="0"/>
              </a:spcBef>
              <a:buClrTx/>
              <a:buSzTx/>
              <a:buFont typeface="Symbol" panose="05050102010706020507" pitchFamily="18" charset="2"/>
              <a:buChar char=""/>
            </a:pPr>
            <a:r>
              <a:rPr lang="en-US" sz="2800" dirty="0">
                <a:solidFill>
                  <a:prstClr val="black"/>
                </a:solidFill>
                <a:latin typeface="Calibri" panose="020F0502020204030204" pitchFamily="34" charset="0"/>
                <a:ea typeface="Calibri" panose="020F0502020204030204" pitchFamily="34" charset="0"/>
              </a:rPr>
              <a:t>National Enforcement Training Institute (NETI) eLearning Center, RCRA Compliance Monitoring: </a:t>
            </a:r>
            <a:r>
              <a:rPr lang="en-US" sz="2400" u="sng" dirty="0">
                <a:solidFill>
                  <a:srgbClr val="0563C1"/>
                </a:solidFill>
                <a:latin typeface="Calibri" panose="020F0502020204030204" pitchFamily="34" charset="0"/>
                <a:ea typeface="Calibri" panose="020F0502020204030204" pitchFamily="34" charset="0"/>
                <a:hlinkClick r:id="rId5"/>
              </a:rPr>
              <a:t>http://www2.epa.gov/compliance/resource-conservation-and-recovery-act-rcra-compliance-monitoring</a:t>
            </a:r>
            <a:r>
              <a:rPr lang="en-US" sz="2400" dirty="0">
                <a:solidFill>
                  <a:prstClr val="white"/>
                </a:solidFill>
                <a:latin typeface="Calibri" panose="020F0502020204030204" pitchFamily="34" charset="0"/>
                <a:ea typeface="Calibri" panose="020F0502020204030204" pitchFamily="34" charset="0"/>
              </a:rPr>
              <a:t> </a:t>
            </a:r>
            <a:endParaRPr lang="en-US" sz="2400" dirty="0">
              <a:solidFill>
                <a:prstClr val="white"/>
              </a:solidFill>
              <a:latin typeface="Times New Roman" panose="02020603050405020304" pitchFamily="18" charset="0"/>
              <a:ea typeface="Calibri" panose="020F0502020204030204" pitchFamily="34" charset="0"/>
            </a:endParaRPr>
          </a:p>
          <a:p>
            <a:pPr marL="342900" lvl="0" indent="-342900">
              <a:spcBef>
                <a:spcPts val="0"/>
              </a:spcBef>
              <a:buClrTx/>
              <a:buSzTx/>
              <a:buFont typeface="Symbol" panose="05050102010706020507" pitchFamily="18" charset="2"/>
              <a:buChar char=""/>
            </a:pPr>
            <a:r>
              <a:rPr lang="en-US" sz="2800" dirty="0">
                <a:solidFill>
                  <a:prstClr val="black"/>
                </a:solidFill>
                <a:latin typeface="Calibri" panose="020F0502020204030204" pitchFamily="34" charset="0"/>
                <a:ea typeface="Calibri" panose="020F0502020204030204" pitchFamily="34" charset="0"/>
              </a:rPr>
              <a:t>RCRA Online:  </a:t>
            </a:r>
            <a:r>
              <a:rPr lang="en-US" sz="2400" u="sng" dirty="0">
                <a:solidFill>
                  <a:srgbClr val="0563C1"/>
                </a:solidFill>
                <a:latin typeface="Calibri" panose="020F0502020204030204" pitchFamily="34" charset="0"/>
                <a:ea typeface="Calibri" panose="020F0502020204030204" pitchFamily="34" charset="0"/>
                <a:hlinkClick r:id="rId6"/>
              </a:rPr>
              <a:t>http://www.epa.gov/wastes/inforesources/online/index.htm</a:t>
            </a:r>
            <a:r>
              <a:rPr lang="en-US" sz="2400" dirty="0">
                <a:solidFill>
                  <a:prstClr val="white"/>
                </a:solidFill>
                <a:latin typeface="Calibri" panose="020F0502020204030204" pitchFamily="34" charset="0"/>
                <a:ea typeface="Calibri" panose="020F0502020204030204" pitchFamily="34" charset="0"/>
              </a:rPr>
              <a:t> </a:t>
            </a:r>
            <a:endParaRPr lang="en-US" sz="2400" dirty="0">
              <a:solidFill>
                <a:prstClr val="white"/>
              </a:solidFill>
              <a:latin typeface="Times New Roman" panose="02020603050405020304" pitchFamily="18" charset="0"/>
              <a:ea typeface="Calibri" panose="020F0502020204030204" pitchFamily="34" charset="0"/>
            </a:endParaRPr>
          </a:p>
          <a:p>
            <a:pPr marL="342900" lvl="0" indent="-342900">
              <a:spcBef>
                <a:spcPts val="0"/>
              </a:spcBef>
              <a:buClrTx/>
              <a:buSzTx/>
              <a:buFont typeface="Symbol" panose="05050102010706020507" pitchFamily="18" charset="2"/>
              <a:buChar char=""/>
            </a:pPr>
            <a:r>
              <a:rPr lang="en-US" sz="2800" dirty="0">
                <a:solidFill>
                  <a:prstClr val="black"/>
                </a:solidFill>
                <a:latin typeface="Calibri" panose="020F0502020204030204" pitchFamily="34" charset="0"/>
                <a:ea typeface="Calibri" panose="020F0502020204030204" pitchFamily="34" charset="0"/>
                <a:cs typeface="Calibri" panose="020F0502020204030204" pitchFamily="34" charset="0"/>
              </a:rPr>
              <a:t>RCRA Training Modules, an archive providing an overview of a specific regulatory topic (no longer updated):  </a:t>
            </a:r>
            <a:r>
              <a:rPr lang="en-US" sz="2400" u="sng" dirty="0">
                <a:solidFill>
                  <a:srgbClr val="000000"/>
                </a:solidFill>
                <a:latin typeface="Calibri" panose="020F0502020204030204" pitchFamily="34" charset="0"/>
                <a:ea typeface="Calibri" panose="020F0502020204030204" pitchFamily="34" charset="0"/>
                <a:cs typeface="Calibri" panose="020F0502020204030204" pitchFamily="34" charset="0"/>
                <a:hlinkClick r:id="rId7"/>
              </a:rPr>
              <a:t>http://www2.epa.gov/rcra/resource-conservation-and-recovery-act-rcra-training-modules</a:t>
            </a:r>
            <a:endParaRPr lang="en-US" sz="2400" dirty="0">
              <a:solidFill>
                <a:prstClr val="white"/>
              </a:solidFill>
              <a:latin typeface="Times New Roman" panose="02020603050405020304" pitchFamily="18" charset="0"/>
              <a:ea typeface="Calibri" panose="020F0502020204030204" pitchFamily="34" charset="0"/>
            </a:endParaRPr>
          </a:p>
          <a:p>
            <a:endParaRPr lang="en-US" dirty="0" smtClean="0">
              <a:latin typeface="+mj-lt"/>
            </a:endParaRPr>
          </a:p>
        </p:txBody>
      </p:sp>
      <p:sp>
        <p:nvSpPr>
          <p:cNvPr id="4" name="Slide Number Placeholder 3"/>
          <p:cNvSpPr>
            <a:spLocks noGrp="1"/>
          </p:cNvSpPr>
          <p:nvPr>
            <p:ph type="sldNum" sz="quarter" idx="12"/>
          </p:nvPr>
        </p:nvSpPr>
        <p:spPr/>
        <p:txBody>
          <a:bodyPr/>
          <a:lstStyle/>
          <a:p>
            <a:fld id="{FF75B4CE-5129-41CA-A75E-F2AE589D1F47}" type="slidenum">
              <a:rPr lang="en-US" smtClean="0">
                <a:solidFill>
                  <a:prstClr val="black">
                    <a:tint val="75000"/>
                  </a:prstClr>
                </a:solidFill>
              </a:rPr>
              <a:pPr/>
              <a:t>27</a:t>
            </a:fld>
            <a:endParaRPr lang="en-US" dirty="0">
              <a:solidFill>
                <a:prstClr val="black">
                  <a:tint val="75000"/>
                </a:prstClr>
              </a:solidFill>
            </a:endParaRPr>
          </a:p>
        </p:txBody>
      </p:sp>
      <p:cxnSp>
        <p:nvCxnSpPr>
          <p:cNvPr id="5" name="Straight Connector 4"/>
          <p:cNvCxnSpPr/>
          <p:nvPr/>
        </p:nvCxnSpPr>
        <p:spPr>
          <a:xfrm>
            <a:off x="152400" y="685801"/>
            <a:ext cx="876300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7180289"/>
      </p:ext>
    </p:extLst>
  </p:cSld>
  <p:clrMapOvr>
    <a:masterClrMapping/>
  </p:clrMapOvr>
  <p:transition spd="med">
    <p:wip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787" y="173387"/>
            <a:ext cx="8229600" cy="512414"/>
          </a:xfrm>
        </p:spPr>
        <p:txBody>
          <a:bodyPr>
            <a:noAutofit/>
          </a:bodyPr>
          <a:lstStyle/>
          <a:p>
            <a:pPr algn="ctr"/>
            <a:r>
              <a:rPr lang="en-US" sz="4000" dirty="0" smtClean="0"/>
              <a:t>Authorization Related Resources</a:t>
            </a:r>
            <a:endParaRPr lang="en-US" sz="4000" dirty="0"/>
          </a:p>
        </p:txBody>
      </p:sp>
      <p:sp>
        <p:nvSpPr>
          <p:cNvPr id="3" name="Content Placeholder 2"/>
          <p:cNvSpPr>
            <a:spLocks noGrp="1"/>
          </p:cNvSpPr>
          <p:nvPr>
            <p:ph idx="1"/>
          </p:nvPr>
        </p:nvSpPr>
        <p:spPr>
          <a:xfrm>
            <a:off x="410707" y="782992"/>
            <a:ext cx="8229600" cy="5236808"/>
          </a:xfrm>
        </p:spPr>
        <p:txBody>
          <a:bodyPr>
            <a:noAutofit/>
          </a:bodyPr>
          <a:lstStyle/>
          <a:p>
            <a:pPr marL="342900" marR="0" lvl="0" indent="-342900">
              <a:spcBef>
                <a:spcPts val="0"/>
              </a:spcBef>
              <a:spcAft>
                <a:spcPts val="0"/>
              </a:spcAft>
              <a:buFont typeface="Symbol" panose="05050102010706020507" pitchFamily="18" charset="2"/>
              <a:buChar char=""/>
            </a:pPr>
            <a:endParaRPr lang="en-US" sz="2800" dirty="0" smtClean="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2800" dirty="0" smtClean="0">
                <a:solidFill>
                  <a:srgbClr val="000000"/>
                </a:solidFill>
                <a:latin typeface="Calibri" panose="020F0502020204030204" pitchFamily="34" charset="0"/>
                <a:ea typeface="Calibri" panose="020F0502020204030204" pitchFamily="34" charset="0"/>
                <a:cs typeface="Calibri" panose="020F0502020204030204" pitchFamily="34" charset="0"/>
              </a:rPr>
              <a:t>RCRA </a:t>
            </a:r>
            <a:r>
              <a:rPr lang="en-US" sz="2800" dirty="0">
                <a:solidFill>
                  <a:srgbClr val="000000"/>
                </a:solidFill>
                <a:latin typeface="Calibri" panose="020F0502020204030204" pitchFamily="34" charset="0"/>
                <a:ea typeface="Calibri" panose="020F0502020204030204" pitchFamily="34" charset="0"/>
                <a:cs typeface="Calibri" panose="020F0502020204030204" pitchFamily="34" charset="0"/>
              </a:rPr>
              <a:t>State Authorization Website:  </a:t>
            </a:r>
            <a:r>
              <a:rPr lang="en-US" sz="2400" u="sng" dirty="0">
                <a:solidFill>
                  <a:srgbClr val="0563C1"/>
                </a:solidFill>
                <a:latin typeface="Calibri" panose="020F0502020204030204" pitchFamily="34" charset="0"/>
                <a:ea typeface="Calibri" panose="020F0502020204030204" pitchFamily="34" charset="0"/>
                <a:cs typeface="Calibri" panose="020F0502020204030204" pitchFamily="34" charset="0"/>
              </a:rPr>
              <a:t>http://www3.epa.gov/epawaste/laws-regs/state/index.htm</a:t>
            </a:r>
            <a:endParaRPr lang="en-US" sz="2400" dirty="0">
              <a:latin typeface="Times New Roman" panose="02020603050405020304" pitchFamily="18"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endParaRPr lang="en-US" sz="2800" dirty="0" smtClean="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2800" dirty="0" smtClean="0">
                <a:solidFill>
                  <a:srgbClr val="000000"/>
                </a:solidFill>
                <a:latin typeface="Calibri" panose="020F0502020204030204" pitchFamily="34" charset="0"/>
                <a:ea typeface="Calibri" panose="020F0502020204030204" pitchFamily="34" charset="0"/>
                <a:cs typeface="Calibri" panose="020F0502020204030204" pitchFamily="34" charset="0"/>
              </a:rPr>
              <a:t>If </a:t>
            </a:r>
            <a:r>
              <a:rPr lang="en-US" sz="2800" dirty="0">
                <a:solidFill>
                  <a:srgbClr val="000000"/>
                </a:solidFill>
                <a:latin typeface="Calibri" panose="020F0502020204030204" pitchFamily="34" charset="0"/>
                <a:ea typeface="Calibri" panose="020F0502020204030204" pitchFamily="34" charset="0"/>
                <a:cs typeface="Calibri" panose="020F0502020204030204" pitchFamily="34" charset="0"/>
              </a:rPr>
              <a:t>available in your Region or State, </a:t>
            </a:r>
            <a:r>
              <a:rPr lang="en-US" sz="2800" dirty="0" smtClean="0">
                <a:solidFill>
                  <a:srgbClr val="000000"/>
                </a:solidFill>
                <a:latin typeface="Calibri" panose="020F0502020204030204" pitchFamily="34" charset="0"/>
                <a:ea typeface="Calibri" panose="020F0502020204030204" pitchFamily="34" charset="0"/>
                <a:cs typeface="Calibri" panose="020F0502020204030204" pitchFamily="34" charset="0"/>
              </a:rPr>
              <a:t>the </a:t>
            </a:r>
            <a:r>
              <a:rPr lang="en-US" sz="2800" i="1" dirty="0" smtClean="0">
                <a:latin typeface="Calibri" panose="020F0502020204030204" pitchFamily="34" charset="0"/>
                <a:ea typeface="Calibri" panose="020F0502020204030204" pitchFamily="34" charset="0"/>
              </a:rPr>
              <a:t>State </a:t>
            </a:r>
            <a:r>
              <a:rPr lang="en-US" sz="2800" i="1" dirty="0">
                <a:latin typeface="Calibri" panose="020F0502020204030204" pitchFamily="34" charset="0"/>
                <a:ea typeface="Calibri" panose="020F0502020204030204" pitchFamily="34" charset="0"/>
              </a:rPr>
              <a:t>Consolidated RCRA Authorization Manual (SCRAM) and the more recent State Authorization Manual, Volume I and II (May 1995)</a:t>
            </a:r>
            <a:endParaRPr lang="en-US" sz="2800" dirty="0">
              <a:latin typeface="Times New Roman" panose="02020603050405020304" pitchFamily="18"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endParaRPr lang="en-US" sz="2800" dirty="0" smtClean="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2800" dirty="0" smtClean="0">
                <a:solidFill>
                  <a:srgbClr val="000000"/>
                </a:solidFill>
                <a:latin typeface="Calibri" panose="020F0502020204030204" pitchFamily="34" charset="0"/>
                <a:ea typeface="Calibri" panose="020F0502020204030204" pitchFamily="34" charset="0"/>
                <a:cs typeface="Calibri" panose="020F0502020204030204" pitchFamily="34" charset="0"/>
              </a:rPr>
              <a:t>ADP </a:t>
            </a:r>
            <a:r>
              <a:rPr lang="en-US" sz="2800" dirty="0">
                <a:solidFill>
                  <a:srgbClr val="000000"/>
                </a:solidFill>
                <a:latin typeface="Calibri" panose="020F0502020204030204" pitchFamily="34" charset="0"/>
                <a:ea typeface="Calibri" panose="020F0502020204030204" pitchFamily="34" charset="0"/>
                <a:cs typeface="Calibri" panose="020F0502020204030204" pitchFamily="34" charset="0"/>
              </a:rPr>
              <a:t>Library, Federal Register publishing guidelines:  </a:t>
            </a:r>
            <a:r>
              <a:rPr lang="en-US" sz="2400" u="sng" dirty="0">
                <a:solidFill>
                  <a:srgbClr val="000000"/>
                </a:solidFill>
                <a:latin typeface="Calibri" panose="020F0502020204030204" pitchFamily="34" charset="0"/>
                <a:ea typeface="Calibri" panose="020F0502020204030204" pitchFamily="34" charset="0"/>
                <a:cs typeface="Calibri" panose="020F0502020204030204" pitchFamily="34" charset="0"/>
                <a:hlinkClick r:id="rId3"/>
              </a:rPr>
              <a:t>http://intranet.epa.gov/adplibrary/adp-milestones/fedreg.htm#submit</a:t>
            </a:r>
            <a:r>
              <a:rPr lang="en-US" sz="2400" dirty="0">
                <a:solidFill>
                  <a:srgbClr val="000000"/>
                </a:solidFill>
                <a:latin typeface="Calibri" panose="020F0502020204030204" pitchFamily="34" charset="0"/>
                <a:ea typeface="Calibri" panose="020F0502020204030204" pitchFamily="34" charset="0"/>
                <a:cs typeface="Calibri" panose="020F0502020204030204" pitchFamily="34" charset="0"/>
              </a:rPr>
              <a:t> </a:t>
            </a:r>
            <a:endParaRPr lang="en-US" sz="2400" dirty="0">
              <a:latin typeface="Times New Roman" panose="02020603050405020304" pitchFamily="18" charset="0"/>
              <a:ea typeface="Calibri" panose="020F0502020204030204" pitchFamily="34" charset="0"/>
            </a:endParaRPr>
          </a:p>
          <a:p>
            <a:endParaRPr lang="en-US" dirty="0" smtClean="0">
              <a:latin typeface="+mj-lt"/>
            </a:endParaRPr>
          </a:p>
        </p:txBody>
      </p:sp>
      <p:sp>
        <p:nvSpPr>
          <p:cNvPr id="4" name="Slide Number Placeholder 3"/>
          <p:cNvSpPr>
            <a:spLocks noGrp="1"/>
          </p:cNvSpPr>
          <p:nvPr>
            <p:ph type="sldNum" sz="quarter" idx="12"/>
          </p:nvPr>
        </p:nvSpPr>
        <p:spPr/>
        <p:txBody>
          <a:bodyPr/>
          <a:lstStyle/>
          <a:p>
            <a:fld id="{FF75B4CE-5129-41CA-A75E-F2AE589D1F47}" type="slidenum">
              <a:rPr lang="en-US" smtClean="0">
                <a:solidFill>
                  <a:prstClr val="black">
                    <a:tint val="75000"/>
                  </a:prstClr>
                </a:solidFill>
              </a:rPr>
              <a:pPr/>
              <a:t>28</a:t>
            </a:fld>
            <a:endParaRPr lang="en-US" dirty="0">
              <a:solidFill>
                <a:prstClr val="black">
                  <a:tint val="75000"/>
                </a:prstClr>
              </a:solidFill>
            </a:endParaRPr>
          </a:p>
        </p:txBody>
      </p:sp>
      <p:cxnSp>
        <p:nvCxnSpPr>
          <p:cNvPr id="5" name="Straight Connector 4"/>
          <p:cNvCxnSpPr/>
          <p:nvPr/>
        </p:nvCxnSpPr>
        <p:spPr>
          <a:xfrm>
            <a:off x="152400" y="685801"/>
            <a:ext cx="876300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6752859"/>
      </p:ext>
    </p:extLst>
  </p:cSld>
  <p:clrMapOvr>
    <a:masterClrMapping/>
  </p:clrMapOvr>
  <p:transition spd="med">
    <p:wip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388621"/>
            <a:ext cx="8229600" cy="1935479"/>
          </a:xfrm>
        </p:spPr>
        <p:txBody>
          <a:bodyPr>
            <a:normAutofit fontScale="90000"/>
          </a:bodyPr>
          <a:lstStyle/>
          <a:p>
            <a:pPr algn="ctr"/>
            <a:r>
              <a:rPr lang="en-US" dirty="0" smtClean="0">
                <a:cs typeface="Arial" panose="020B0604020202020204" pitchFamily="34" charset="0"/>
              </a:rPr>
              <a:t>RCRA </a:t>
            </a:r>
            <a:br>
              <a:rPr lang="en-US" dirty="0" smtClean="0">
                <a:cs typeface="Arial" panose="020B0604020202020204" pitchFamily="34" charset="0"/>
              </a:rPr>
            </a:br>
            <a:r>
              <a:rPr lang="en-US" dirty="0" smtClean="0">
                <a:cs typeface="Arial" panose="020B0604020202020204" pitchFamily="34" charset="0"/>
              </a:rPr>
              <a:t>State Authorization Website</a:t>
            </a:r>
            <a:br>
              <a:rPr lang="en-US" dirty="0" smtClean="0">
                <a:cs typeface="Arial" panose="020B0604020202020204" pitchFamily="34" charset="0"/>
              </a:rPr>
            </a:br>
            <a:r>
              <a:rPr lang="en-US" sz="3100" b="1" dirty="0">
                <a:solidFill>
                  <a:srgbClr val="0563C1"/>
                </a:solidFill>
                <a:ea typeface="Calibri" panose="020F0502020204030204" pitchFamily="34" charset="0"/>
                <a:cs typeface="Times New Roman" panose="02020603050405020304" pitchFamily="18" charset="0"/>
                <a:hlinkClick r:id="rId3"/>
              </a:rPr>
              <a:t>http://www.epa.gov/wastes/laws-regs/state/index.htm</a:t>
            </a:r>
            <a:endParaRPr lang="en-US" sz="3100" dirty="0">
              <a:cs typeface="Arial" panose="020B0604020202020204" pitchFamily="34" charset="0"/>
            </a:endParaRPr>
          </a:p>
        </p:txBody>
      </p:sp>
      <p:sp>
        <p:nvSpPr>
          <p:cNvPr id="3" name="Content Placeholder 2"/>
          <p:cNvSpPr>
            <a:spLocks noGrp="1"/>
          </p:cNvSpPr>
          <p:nvPr>
            <p:ph idx="1"/>
          </p:nvPr>
        </p:nvSpPr>
        <p:spPr>
          <a:xfrm>
            <a:off x="457200" y="2209799"/>
            <a:ext cx="8229600" cy="4511675"/>
          </a:xfrm>
        </p:spPr>
        <p:txBody>
          <a:bodyPr>
            <a:normAutofit fontScale="85000" lnSpcReduction="10000"/>
          </a:bodyPr>
          <a:lstStyle/>
          <a:p>
            <a:pPr marL="1028700" lvl="1" indent="-571500">
              <a:spcBef>
                <a:spcPts val="0"/>
              </a:spcBef>
            </a:pPr>
            <a:endParaRPr lang="en-US" sz="4000" dirty="0" smtClean="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1028700" lvl="1" indent="-571500">
              <a:spcBef>
                <a:spcPts val="0"/>
              </a:spcBef>
            </a:pPr>
            <a:r>
              <a:rPr lang="en-US" sz="4000" dirty="0" smtClean="0">
                <a:solidFill>
                  <a:srgbClr val="000000"/>
                </a:solidFill>
                <a:latin typeface="Calibri" panose="020F0502020204030204" pitchFamily="34" charset="0"/>
                <a:ea typeface="Calibri" panose="020F0502020204030204" pitchFamily="34" charset="0"/>
                <a:cs typeface="Calibri" panose="020F0502020204030204" pitchFamily="34" charset="0"/>
              </a:rPr>
              <a:t>State </a:t>
            </a:r>
            <a:r>
              <a:rPr lang="en-US" sz="4000" dirty="0">
                <a:solidFill>
                  <a:srgbClr val="000000"/>
                </a:solidFill>
                <a:latin typeface="Calibri" panose="020F0502020204030204" pitchFamily="34" charset="0"/>
                <a:ea typeface="Calibri" panose="020F0502020204030204" pitchFamily="34" charset="0"/>
                <a:cs typeface="Calibri" panose="020F0502020204030204" pitchFamily="34" charset="0"/>
              </a:rPr>
              <a:t>Authorization Revision </a:t>
            </a:r>
            <a:r>
              <a:rPr lang="en-US" sz="4000" dirty="0" smtClean="0">
                <a:solidFill>
                  <a:srgbClr val="000000"/>
                </a:solidFill>
                <a:latin typeface="Calibri" panose="020F0502020204030204" pitchFamily="34" charset="0"/>
                <a:ea typeface="Calibri" panose="020F0502020204030204" pitchFamily="34" charset="0"/>
                <a:cs typeface="Calibri" panose="020F0502020204030204" pitchFamily="34" charset="0"/>
              </a:rPr>
              <a:t>Materials</a:t>
            </a:r>
          </a:p>
          <a:p>
            <a:pPr marL="1028700" lvl="1" indent="-571500">
              <a:spcBef>
                <a:spcPts val="0"/>
              </a:spcBef>
            </a:pPr>
            <a:endParaRPr lang="en-US" sz="4000" dirty="0" smtClean="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1028700" lvl="1" indent="-571500">
              <a:spcBef>
                <a:spcPts val="0"/>
              </a:spcBef>
            </a:pPr>
            <a:r>
              <a:rPr lang="en-US" sz="4000" dirty="0" smtClean="0">
                <a:solidFill>
                  <a:srgbClr val="000000"/>
                </a:solidFill>
                <a:latin typeface="Calibri" panose="020F0502020204030204" pitchFamily="34" charset="0"/>
                <a:ea typeface="Calibri" panose="020F0502020204030204" pitchFamily="34" charset="0"/>
                <a:cs typeface="Calibri" panose="020F0502020204030204" pitchFamily="34" charset="0"/>
              </a:rPr>
              <a:t>Policies and Guidance Documents</a:t>
            </a:r>
          </a:p>
          <a:p>
            <a:pPr marL="1028700" lvl="1" indent="-571500">
              <a:spcBef>
                <a:spcPts val="0"/>
              </a:spcBef>
            </a:pPr>
            <a:endParaRPr lang="en-US" sz="4000" dirty="0">
              <a:latin typeface="Times New Roman" panose="02020603050405020304" pitchFamily="18" charset="0"/>
              <a:ea typeface="Calibri" panose="020F0502020204030204" pitchFamily="34" charset="0"/>
            </a:endParaRPr>
          </a:p>
          <a:p>
            <a:pPr marL="1028700" lvl="1" indent="-571500">
              <a:spcBef>
                <a:spcPts val="0"/>
              </a:spcBef>
            </a:pPr>
            <a:r>
              <a:rPr lang="en-US" sz="4000" dirty="0">
                <a:solidFill>
                  <a:srgbClr val="000000"/>
                </a:solidFill>
                <a:latin typeface="Calibri" panose="020F0502020204030204" pitchFamily="34" charset="0"/>
                <a:ea typeface="Calibri" panose="020F0502020204030204" pitchFamily="34" charset="0"/>
                <a:cs typeface="Calibri" panose="020F0502020204030204" pitchFamily="34" charset="0"/>
              </a:rPr>
              <a:t>State Authorization Tracking System (</a:t>
            </a:r>
            <a:r>
              <a:rPr lang="en-US" sz="4000" dirty="0" err="1">
                <a:solidFill>
                  <a:srgbClr val="000000"/>
                </a:solidFill>
                <a:latin typeface="Calibri" panose="020F0502020204030204" pitchFamily="34" charset="0"/>
                <a:ea typeface="Calibri" panose="020F0502020204030204" pitchFamily="34" charset="0"/>
                <a:cs typeface="Calibri" panose="020F0502020204030204" pitchFamily="34" charset="0"/>
              </a:rPr>
              <a:t>StATS</a:t>
            </a:r>
            <a:r>
              <a:rPr lang="en-US" sz="4000" dirty="0">
                <a:solidFill>
                  <a:srgbClr val="000000"/>
                </a:solidFill>
                <a:latin typeface="Calibri" panose="020F0502020204030204" pitchFamily="34" charset="0"/>
                <a:ea typeface="Calibri" panose="020F0502020204030204" pitchFamily="34" charset="0"/>
                <a:cs typeface="Calibri" panose="020F0502020204030204" pitchFamily="34" charset="0"/>
              </a:rPr>
              <a:t>) Reports</a:t>
            </a:r>
            <a:endParaRPr lang="en-US" sz="4000" dirty="0">
              <a:latin typeface="Times New Roman" panose="02020603050405020304" pitchFamily="18" charset="0"/>
              <a:ea typeface="Calibri" panose="020F0502020204030204" pitchFamily="34" charset="0"/>
            </a:endParaRPr>
          </a:p>
          <a:p>
            <a:pPr marL="1028700" lvl="1" indent="-571500">
              <a:spcBef>
                <a:spcPts val="0"/>
              </a:spcBef>
            </a:pPr>
            <a:endParaRPr lang="en-US" sz="4000" dirty="0" smtClean="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1028700" lvl="1" indent="-571500">
              <a:spcBef>
                <a:spcPts val="0"/>
              </a:spcBef>
            </a:pPr>
            <a:r>
              <a:rPr lang="en-US" sz="4000" dirty="0" smtClean="0">
                <a:solidFill>
                  <a:srgbClr val="000000"/>
                </a:solidFill>
                <a:latin typeface="Calibri" panose="020F0502020204030204" pitchFamily="34" charset="0"/>
                <a:ea typeface="Calibri" panose="020F0502020204030204" pitchFamily="34" charset="0"/>
                <a:cs typeface="Calibri" panose="020F0502020204030204" pitchFamily="34" charset="0"/>
              </a:rPr>
              <a:t>Training </a:t>
            </a:r>
            <a:r>
              <a:rPr lang="en-US" sz="4000" dirty="0">
                <a:solidFill>
                  <a:srgbClr val="000000"/>
                </a:solidFill>
                <a:latin typeface="Calibri" panose="020F0502020204030204" pitchFamily="34" charset="0"/>
                <a:ea typeface="Calibri" panose="020F0502020204030204" pitchFamily="34" charset="0"/>
                <a:cs typeface="Calibri" panose="020F0502020204030204" pitchFamily="34" charset="0"/>
              </a:rPr>
              <a:t>Manuals</a:t>
            </a:r>
            <a:endParaRPr lang="en-US" sz="4000" dirty="0">
              <a:latin typeface="Times New Roman" panose="02020603050405020304" pitchFamily="18" charset="0"/>
              <a:ea typeface="Calibri" panose="020F0502020204030204" pitchFamily="34" charset="0"/>
            </a:endParaRPr>
          </a:p>
          <a:p>
            <a:endParaRPr lang="en-US" dirty="0"/>
          </a:p>
        </p:txBody>
      </p:sp>
      <p:sp>
        <p:nvSpPr>
          <p:cNvPr id="4" name="Slide Number Placeholder 3"/>
          <p:cNvSpPr>
            <a:spLocks noGrp="1"/>
          </p:cNvSpPr>
          <p:nvPr>
            <p:ph type="sldNum" sz="quarter" idx="12"/>
          </p:nvPr>
        </p:nvSpPr>
        <p:spPr/>
        <p:txBody>
          <a:bodyPr/>
          <a:lstStyle/>
          <a:p>
            <a:fld id="{FF75B4CE-5129-41CA-A75E-F2AE589D1F47}" type="slidenum">
              <a:rPr lang="en-US" smtClean="0">
                <a:solidFill>
                  <a:prstClr val="black">
                    <a:tint val="75000"/>
                  </a:prstClr>
                </a:solidFill>
              </a:rPr>
              <a:pPr/>
              <a:t>29</a:t>
            </a:fld>
            <a:endParaRPr lang="en-US" dirty="0">
              <a:solidFill>
                <a:prstClr val="black">
                  <a:tint val="75000"/>
                </a:prstClr>
              </a:solidFill>
            </a:endParaRPr>
          </a:p>
        </p:txBody>
      </p:sp>
      <p:cxnSp>
        <p:nvCxnSpPr>
          <p:cNvPr id="5" name="Straight Connector 4"/>
          <p:cNvCxnSpPr/>
          <p:nvPr/>
        </p:nvCxnSpPr>
        <p:spPr>
          <a:xfrm>
            <a:off x="190500" y="2514600"/>
            <a:ext cx="876300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042069"/>
      </p:ext>
    </p:extLst>
  </p:cSld>
  <p:clrMapOvr>
    <a:masterClrMapping/>
  </p:clrMapOvr>
  <p:transition spd="med">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F75B4CE-5129-41CA-A75E-F2AE589D1F47}" type="slidenum">
              <a:rPr lang="en-US" smtClean="0">
                <a:solidFill>
                  <a:prstClr val="black">
                    <a:tint val="75000"/>
                  </a:prstClr>
                </a:solidFill>
              </a:rPr>
              <a:pPr/>
              <a:t>3</a:t>
            </a:fld>
            <a:endParaRPr lang="en-US" dirty="0">
              <a:solidFill>
                <a:prstClr val="black">
                  <a:tint val="75000"/>
                </a:prstClr>
              </a:solidFill>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7808" y="395853"/>
            <a:ext cx="3449216" cy="3401966"/>
          </a:xfrm>
          <a:prstGeom prst="rect">
            <a:avLst/>
          </a:prstGeom>
        </p:spPr>
      </p:pic>
      <p:sp>
        <p:nvSpPr>
          <p:cNvPr id="12" name="Title 4"/>
          <p:cNvSpPr>
            <a:spLocks noGrp="1"/>
          </p:cNvSpPr>
          <p:nvPr>
            <p:ph type="ctrTitle"/>
          </p:nvPr>
        </p:nvSpPr>
        <p:spPr>
          <a:xfrm>
            <a:off x="3659195" y="210899"/>
            <a:ext cx="4646605" cy="1828800"/>
          </a:xfrm>
        </p:spPr>
        <p:txBody>
          <a:bodyPr>
            <a:normAutofit/>
          </a:bodyPr>
          <a:lstStyle/>
          <a:p>
            <a:r>
              <a:rPr lang="en-US" dirty="0" smtClean="0"/>
              <a:t>What is State Authorization?</a:t>
            </a:r>
            <a:endParaRPr lang="en-US" dirty="0"/>
          </a:p>
        </p:txBody>
      </p:sp>
      <p:sp>
        <p:nvSpPr>
          <p:cNvPr id="13" name="Subtitle 9"/>
          <p:cNvSpPr txBox="1">
            <a:spLocks/>
          </p:cNvSpPr>
          <p:nvPr/>
        </p:nvSpPr>
        <p:spPr>
          <a:xfrm>
            <a:off x="3659195" y="2008002"/>
            <a:ext cx="5147508" cy="963798"/>
          </a:xfrm>
          <a:prstGeom prst="rect">
            <a:avLst/>
          </a:prstGeom>
        </p:spPr>
        <p:txBody>
          <a:bodyPr vert="horz" lIns="0" rIns="18288">
            <a:normAutofit lnSpcReduction="10000"/>
          </a:bodyPr>
          <a:lstStyle>
            <a:lvl1pPr marL="0" marR="45720" indent="0" algn="r" rtl="0" eaLnBrk="1" latinLnBrk="0" hangingPunct="1">
              <a:spcBef>
                <a:spcPct val="20000"/>
              </a:spcBef>
              <a:buClr>
                <a:schemeClr val="accent3"/>
              </a:buClr>
              <a:buSzPct val="95000"/>
              <a:buFont typeface="Wingdings 2"/>
              <a:buNone/>
              <a:defRPr kumimoji="0" sz="2600" kern="1200">
                <a:solidFill>
                  <a:schemeClr val="tx1"/>
                </a:solidFill>
                <a:latin typeface="+mn-lt"/>
                <a:ea typeface="+mn-ea"/>
                <a:cs typeface="+mn-cs"/>
              </a:defRPr>
            </a:lvl1pPr>
            <a:lvl2pPr marL="457200" indent="0" algn="ctr" rtl="0" eaLnBrk="1" latinLnBrk="0" hangingPunct="1">
              <a:spcBef>
                <a:spcPct val="20000"/>
              </a:spcBef>
              <a:buClr>
                <a:schemeClr val="accent1"/>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accent2"/>
              </a:buClr>
              <a:buSzPct val="70000"/>
              <a:buFont typeface="Wingdings 2"/>
              <a:buNone/>
              <a:defRPr kumimoji="0" sz="2100" kern="1200">
                <a:solidFill>
                  <a:schemeClr val="tx1"/>
                </a:solidFill>
                <a:latin typeface="+mn-lt"/>
                <a:ea typeface="+mn-ea"/>
                <a:cs typeface="+mn-cs"/>
              </a:defRPr>
            </a:lvl3pPr>
            <a:lvl4pPr marL="1371600" indent="0" algn="ctr" rtl="0" eaLnBrk="1" latinLnBrk="0" hangingPunct="1">
              <a:spcBef>
                <a:spcPct val="20000"/>
              </a:spcBef>
              <a:buClr>
                <a:schemeClr val="accent3"/>
              </a:buClr>
              <a:buSzPct val="65000"/>
              <a:buFont typeface="Wingdings 2"/>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accent4"/>
              </a:buClr>
              <a:buSzPct val="65000"/>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accent5"/>
              </a:buClr>
              <a:buSzPct val="80000"/>
              <a:buFont typeface="Wingdings 2"/>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accent6"/>
              </a:buClr>
              <a:buSzPct val="80000"/>
              <a:buFont typeface="Wingdings 2"/>
              <a:buNone/>
              <a:defRPr kumimoji="0" sz="1600" kern="1200" baseline="0">
                <a:solidFill>
                  <a:schemeClr val="tx1"/>
                </a:solidFill>
                <a:latin typeface="+mn-lt"/>
                <a:ea typeface="+mn-ea"/>
                <a:cs typeface="+mn-cs"/>
              </a:defRPr>
            </a:lvl7pPr>
            <a:lvl8pPr marL="3200400" indent="0" algn="ctr" rtl="0" eaLnBrk="1" latinLnBrk="0" hangingPunct="1">
              <a:spcBef>
                <a:spcPct val="20000"/>
              </a:spcBef>
              <a:buClr>
                <a:schemeClr val="tx2"/>
              </a:buClr>
              <a:buNone/>
              <a:defRPr kumimoji="0" sz="1600" kern="1200">
                <a:solidFill>
                  <a:schemeClr val="tx1"/>
                </a:solidFill>
                <a:latin typeface="+mn-lt"/>
                <a:ea typeface="+mn-ea"/>
                <a:cs typeface="+mn-cs"/>
              </a:defRPr>
            </a:lvl8pPr>
            <a:lvl9pPr marL="3657600" indent="0" algn="ctr" rtl="0" eaLnBrk="1" latinLnBrk="0" hangingPunct="1">
              <a:spcBef>
                <a:spcPct val="20000"/>
              </a:spcBef>
              <a:buClr>
                <a:schemeClr val="tx2"/>
              </a:buClr>
              <a:buFontTx/>
              <a:buNone/>
              <a:defRPr kumimoji="0" sz="1400" kern="1200" baseline="0">
                <a:solidFill>
                  <a:schemeClr val="tx1"/>
                </a:solidFill>
                <a:latin typeface="+mn-lt"/>
                <a:ea typeface="+mn-ea"/>
                <a:cs typeface="+mn-cs"/>
              </a:defRPr>
            </a:lvl9pPr>
          </a:lstStyle>
          <a:p>
            <a:pPr algn="ctr"/>
            <a:r>
              <a:rPr lang="en-US" sz="1800" b="1" dirty="0" smtClean="0">
                <a:latin typeface="Arial" panose="020B0604020202020204" pitchFamily="34" charset="0"/>
                <a:cs typeface="Arial" panose="020B0604020202020204" pitchFamily="34" charset="0"/>
              </a:rPr>
              <a:t>LOOK AROUND YOUR SURROUNDINGS AND TELL ME WHAT YOU SEE.  </a:t>
            </a:r>
          </a:p>
          <a:p>
            <a:pPr algn="ctr"/>
            <a:r>
              <a:rPr lang="en-US" sz="1800" b="1" dirty="0" smtClean="0">
                <a:latin typeface="Arial" panose="020B0604020202020204" pitchFamily="34" charset="0"/>
                <a:cs typeface="Arial" panose="020B0604020202020204" pitchFamily="34" charset="0"/>
              </a:rPr>
              <a:t>DO YOU SEE WHAT I SEE?</a:t>
            </a:r>
            <a:endParaRPr lang="en-US" sz="1800" b="1" dirty="0">
              <a:latin typeface="Arial" panose="020B0604020202020204" pitchFamily="34" charset="0"/>
              <a:cs typeface="Arial" panose="020B0604020202020204" pitchFamily="34" charset="0"/>
            </a:endParaRPr>
          </a:p>
        </p:txBody>
      </p:sp>
      <p:sp>
        <p:nvSpPr>
          <p:cNvPr id="14" name="Subtitle 9"/>
          <p:cNvSpPr>
            <a:spLocks noGrp="1"/>
          </p:cNvSpPr>
          <p:nvPr>
            <p:ph type="subTitle" idx="1"/>
          </p:nvPr>
        </p:nvSpPr>
        <p:spPr>
          <a:xfrm>
            <a:off x="494505" y="2992070"/>
            <a:ext cx="8312198" cy="3493501"/>
          </a:xfrm>
        </p:spPr>
        <p:txBody>
          <a:bodyPr>
            <a:normAutofit fontScale="92500" lnSpcReduction="20000"/>
          </a:bodyPr>
          <a:lstStyle/>
          <a:p>
            <a:endParaRPr lang="en-US" dirty="0" smtClean="0"/>
          </a:p>
          <a:p>
            <a:endParaRPr lang="en-US" dirty="0" smtClean="0"/>
          </a:p>
          <a:p>
            <a:endParaRPr lang="en-US" i="1" dirty="0" smtClean="0"/>
          </a:p>
          <a:p>
            <a:pPr algn="ctr"/>
            <a:r>
              <a:rPr lang="en-US" sz="3100" b="1" i="1" dirty="0" smtClean="0">
                <a:latin typeface="Arial" panose="020B0604020202020204" pitchFamily="34" charset="0"/>
                <a:cs typeface="Arial" panose="020B0604020202020204" pitchFamily="34" charset="0"/>
              </a:rPr>
              <a:t>State Authorization </a:t>
            </a:r>
            <a:r>
              <a:rPr lang="en-US" sz="3100" b="1" dirty="0" smtClean="0">
                <a:latin typeface="Arial" panose="020B0604020202020204" pitchFamily="34" charset="0"/>
                <a:cs typeface="Arial" panose="020B0604020202020204" pitchFamily="34" charset="0"/>
              </a:rPr>
              <a:t>is the mechanism that EPA uses to authorize States to administer portions of the RCRA Subtitle C hazardous waste program.  This is to empower States to make enforcement more efficient to protect human health and the environment</a:t>
            </a:r>
            <a:r>
              <a:rPr lang="en-US" b="1" dirty="0" smtClean="0">
                <a:latin typeface="Arial" panose="020B0604020202020204" pitchFamily="34" charset="0"/>
                <a:cs typeface="Arial" panose="020B0604020202020204" pitchFamily="34" charset="0"/>
              </a:rPr>
              <a:t>.</a:t>
            </a: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4148966"/>
      </p:ext>
    </p:extLst>
  </p:cSld>
  <p:clrMapOvr>
    <a:masterClrMapping/>
  </p:clrMapOvr>
  <p:transition spd="med">
    <p:wip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458200" cy="1143000"/>
          </a:xfrm>
        </p:spPr>
        <p:txBody>
          <a:bodyPr>
            <a:noAutofit/>
          </a:bodyPr>
          <a:lstStyle/>
          <a:p>
            <a:pPr marL="0" marR="0" algn="ctr">
              <a:lnSpc>
                <a:spcPct val="107000"/>
              </a:lnSpc>
              <a:spcBef>
                <a:spcPts val="0"/>
              </a:spcBef>
              <a:spcAft>
                <a:spcPts val="800"/>
              </a:spcAft>
            </a:pPr>
            <a:r>
              <a:rPr lang="en-US" sz="3600" dirty="0">
                <a:ea typeface="Calibri" panose="020F0502020204030204" pitchFamily="34" charset="0"/>
                <a:cs typeface="Arial" panose="020B0604020202020204" pitchFamily="34" charset="0"/>
              </a:rPr>
              <a:t>State Authorization Revision </a:t>
            </a:r>
            <a:r>
              <a:rPr lang="en-US" sz="3600" dirty="0" smtClean="0">
                <a:ea typeface="Calibri" panose="020F0502020204030204" pitchFamily="34" charset="0"/>
                <a:cs typeface="Arial" panose="020B0604020202020204" pitchFamily="34" charset="0"/>
              </a:rPr>
              <a:t>Materials</a:t>
            </a:r>
            <a:endParaRPr lang="en-US" sz="3600" dirty="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457200" y="1935479"/>
            <a:ext cx="8229600" cy="4785995"/>
          </a:xfrm>
        </p:spPr>
        <p:txBody>
          <a:bodyPr>
            <a:normAutofit fontScale="77500" lnSpcReduction="20000"/>
          </a:bodyPr>
          <a:lstStyle/>
          <a:p>
            <a:pPr marL="1028700" lvl="1" indent="-571500">
              <a:spcBef>
                <a:spcPts val="0"/>
              </a:spcBef>
            </a:pPr>
            <a:r>
              <a:rPr lang="en-US" sz="4000" dirty="0">
                <a:solidFill>
                  <a:srgbClr val="000000"/>
                </a:solidFill>
                <a:latin typeface="Calibri" panose="020F0502020204030204" pitchFamily="34" charset="0"/>
                <a:ea typeface="Calibri" panose="020F0502020204030204" pitchFamily="34" charset="0"/>
                <a:cs typeface="Calibri" panose="020F0502020204030204" pitchFamily="34" charset="0"/>
              </a:rPr>
              <a:t>Rule Checklists, Summaries and FRNs for every promulgated rule (currently at checklist 235).</a:t>
            </a:r>
          </a:p>
          <a:p>
            <a:pPr marL="1028700" lvl="1" indent="-571500">
              <a:spcBef>
                <a:spcPts val="0"/>
              </a:spcBef>
            </a:pPr>
            <a:r>
              <a:rPr lang="en-US" sz="4000" dirty="0">
                <a:solidFill>
                  <a:srgbClr val="000000"/>
                </a:solidFill>
                <a:latin typeface="Calibri" panose="020F0502020204030204" pitchFamily="34" charset="0"/>
                <a:ea typeface="Calibri" panose="020F0502020204030204" pitchFamily="34" charset="0"/>
                <a:cs typeface="Calibri" panose="020F0502020204030204" pitchFamily="34" charset="0"/>
              </a:rPr>
              <a:t>Consolidated and Special Consolidated Checklists (through 2002).</a:t>
            </a:r>
          </a:p>
          <a:p>
            <a:pPr marL="1028700" lvl="1" indent="-571500">
              <a:spcBef>
                <a:spcPts val="0"/>
              </a:spcBef>
            </a:pPr>
            <a:r>
              <a:rPr lang="en-US" sz="4000" dirty="0">
                <a:solidFill>
                  <a:srgbClr val="000000"/>
                </a:solidFill>
                <a:latin typeface="Calibri" panose="020F0502020204030204" pitchFamily="34" charset="0"/>
                <a:ea typeface="Calibri" panose="020F0502020204030204" pitchFamily="34" charset="0"/>
                <a:cs typeface="Calibri" panose="020F0502020204030204" pitchFamily="34" charset="0"/>
              </a:rPr>
              <a:t>Checklist Reference Materials (linkage tables, rule lists, etc.)</a:t>
            </a:r>
          </a:p>
          <a:p>
            <a:pPr marL="1028700" lvl="1" indent="-571500">
              <a:spcBef>
                <a:spcPts val="0"/>
              </a:spcBef>
            </a:pPr>
            <a:r>
              <a:rPr lang="en-US" sz="4000" dirty="0">
                <a:solidFill>
                  <a:srgbClr val="000000"/>
                </a:solidFill>
                <a:latin typeface="Calibri" panose="020F0502020204030204" pitchFamily="34" charset="0"/>
                <a:ea typeface="Calibri" panose="020F0502020204030204" pitchFamily="34" charset="0"/>
                <a:cs typeface="Calibri" panose="020F0502020204030204" pitchFamily="34" charset="0"/>
              </a:rPr>
              <a:t>2001 Model Memorandum of Agreement (MOA)</a:t>
            </a:r>
          </a:p>
          <a:p>
            <a:pPr marL="1028700" lvl="1" indent="-571500">
              <a:spcBef>
                <a:spcPts val="0"/>
              </a:spcBef>
            </a:pPr>
            <a:r>
              <a:rPr lang="en-US" sz="4000" dirty="0">
                <a:solidFill>
                  <a:srgbClr val="000000"/>
                </a:solidFill>
                <a:latin typeface="Calibri" panose="020F0502020204030204" pitchFamily="34" charset="0"/>
                <a:ea typeface="Calibri" panose="020F0502020204030204" pitchFamily="34" charset="0"/>
                <a:cs typeface="Calibri" panose="020F0502020204030204" pitchFamily="34" charset="0"/>
              </a:rPr>
              <a:t>1997 Model Program Description</a:t>
            </a:r>
          </a:p>
          <a:p>
            <a:pPr marL="1028700" lvl="1" indent="-571500">
              <a:spcBef>
                <a:spcPts val="0"/>
              </a:spcBef>
            </a:pPr>
            <a:r>
              <a:rPr lang="en-US" sz="4000" dirty="0">
                <a:solidFill>
                  <a:srgbClr val="000000"/>
                </a:solidFill>
                <a:latin typeface="Calibri" panose="020F0502020204030204" pitchFamily="34" charset="0"/>
                <a:ea typeface="Calibri" panose="020F0502020204030204" pitchFamily="34" charset="0"/>
                <a:cs typeface="Calibri" panose="020F0502020204030204" pitchFamily="34" charset="0"/>
              </a:rPr>
              <a:t>Model Federal Register Notices (as of 2007)</a:t>
            </a:r>
          </a:p>
          <a:p>
            <a:endParaRPr lang="en-US" dirty="0"/>
          </a:p>
        </p:txBody>
      </p:sp>
      <p:sp>
        <p:nvSpPr>
          <p:cNvPr id="4" name="Slide Number Placeholder 3"/>
          <p:cNvSpPr>
            <a:spLocks noGrp="1"/>
          </p:cNvSpPr>
          <p:nvPr>
            <p:ph type="sldNum" sz="quarter" idx="12"/>
          </p:nvPr>
        </p:nvSpPr>
        <p:spPr/>
        <p:txBody>
          <a:bodyPr/>
          <a:lstStyle/>
          <a:p>
            <a:fld id="{FF75B4CE-5129-41CA-A75E-F2AE589D1F47}" type="slidenum">
              <a:rPr lang="en-US" smtClean="0">
                <a:solidFill>
                  <a:prstClr val="black">
                    <a:tint val="75000"/>
                  </a:prstClr>
                </a:solidFill>
              </a:rPr>
              <a:pPr/>
              <a:t>30</a:t>
            </a:fld>
            <a:endParaRPr lang="en-US" dirty="0">
              <a:solidFill>
                <a:prstClr val="black">
                  <a:tint val="75000"/>
                </a:prstClr>
              </a:solidFill>
            </a:endParaRPr>
          </a:p>
        </p:txBody>
      </p:sp>
      <p:cxnSp>
        <p:nvCxnSpPr>
          <p:cNvPr id="5" name="Straight Connector 4"/>
          <p:cNvCxnSpPr/>
          <p:nvPr/>
        </p:nvCxnSpPr>
        <p:spPr>
          <a:xfrm>
            <a:off x="381000" y="1847088"/>
            <a:ext cx="876300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7742020"/>
      </p:ext>
    </p:extLst>
  </p:cSld>
  <p:clrMapOvr>
    <a:masterClrMapping/>
  </p:clrMapOvr>
  <p:transition spd="med">
    <p:wip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458200" cy="1143000"/>
          </a:xfrm>
        </p:spPr>
        <p:txBody>
          <a:bodyPr>
            <a:noAutofit/>
          </a:bodyPr>
          <a:lstStyle/>
          <a:p>
            <a:pPr marL="0" marR="0" algn="ctr">
              <a:lnSpc>
                <a:spcPct val="107000"/>
              </a:lnSpc>
              <a:spcBef>
                <a:spcPts val="0"/>
              </a:spcBef>
              <a:spcAft>
                <a:spcPts val="800"/>
              </a:spcAft>
            </a:pPr>
            <a:r>
              <a:rPr lang="en-US" sz="3600" dirty="0" smtClean="0">
                <a:ea typeface="Calibri" panose="020F0502020204030204" pitchFamily="34" charset="0"/>
                <a:cs typeface="Arial" panose="020B0604020202020204" pitchFamily="34" charset="0"/>
              </a:rPr>
              <a:t>Policies and Guidance Documents</a:t>
            </a:r>
            <a:endParaRPr lang="en-US" sz="3600" dirty="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457200" y="1935479"/>
            <a:ext cx="8229600" cy="4785995"/>
          </a:xfrm>
        </p:spPr>
        <p:txBody>
          <a:bodyPr>
            <a:normAutofit fontScale="92500" lnSpcReduction="20000"/>
          </a:bodyPr>
          <a:lstStyle/>
          <a:p>
            <a:pPr marL="1303020" lvl="2" indent="-571500">
              <a:spcBef>
                <a:spcPts val="0"/>
              </a:spcBef>
            </a:pPr>
            <a:r>
              <a:rPr lang="en-US" sz="3700" dirty="0" smtClean="0">
                <a:solidFill>
                  <a:srgbClr val="000000"/>
                </a:solidFill>
                <a:latin typeface="Calibri" panose="020F0502020204030204" pitchFamily="34" charset="0"/>
                <a:ea typeface="Calibri" panose="020F0502020204030204" pitchFamily="34" charset="0"/>
                <a:cs typeface="Calibri" panose="020F0502020204030204" pitchFamily="34" charset="0"/>
              </a:rPr>
              <a:t>These documents include:</a:t>
            </a:r>
          </a:p>
          <a:p>
            <a:pPr marL="1303020" lvl="2" indent="-571500">
              <a:spcBef>
                <a:spcPts val="0"/>
              </a:spcBef>
            </a:pPr>
            <a:r>
              <a:rPr lang="en-US" sz="3700" dirty="0" smtClean="0">
                <a:solidFill>
                  <a:srgbClr val="000000"/>
                </a:solidFill>
                <a:latin typeface="Calibri" panose="020F0502020204030204" pitchFamily="34" charset="0"/>
                <a:ea typeface="Calibri" panose="020F0502020204030204" pitchFamily="34" charset="0"/>
                <a:cs typeface="Calibri" panose="020F0502020204030204" pitchFamily="34" charset="0"/>
              </a:rPr>
              <a:t>The 12/23/14 </a:t>
            </a:r>
            <a:r>
              <a:rPr lang="en-US" sz="3700" dirty="0">
                <a:solidFill>
                  <a:srgbClr val="000000"/>
                </a:solidFill>
                <a:latin typeface="Calibri" panose="020F0502020204030204" pitchFamily="34" charset="0"/>
                <a:ea typeface="Calibri" panose="020F0502020204030204" pitchFamily="34" charset="0"/>
                <a:cs typeface="Calibri" panose="020F0502020204030204" pitchFamily="34" charset="0"/>
              </a:rPr>
              <a:t>More Stringent or Broader in Scope </a:t>
            </a:r>
            <a:r>
              <a:rPr lang="en-US" sz="3700" dirty="0" smtClean="0">
                <a:solidFill>
                  <a:srgbClr val="000000"/>
                </a:solidFill>
                <a:latin typeface="Calibri" panose="020F0502020204030204" pitchFamily="34" charset="0"/>
                <a:ea typeface="Calibri" panose="020F0502020204030204" pitchFamily="34" charset="0"/>
                <a:cs typeface="Calibri" panose="020F0502020204030204" pitchFamily="34" charset="0"/>
              </a:rPr>
              <a:t>memo,</a:t>
            </a:r>
            <a:endParaRPr lang="en-US" sz="37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1303020" lvl="2" indent="-571500">
              <a:spcBef>
                <a:spcPts val="0"/>
              </a:spcBef>
            </a:pPr>
            <a:r>
              <a:rPr lang="en-US" sz="3700" dirty="0" smtClean="0">
                <a:solidFill>
                  <a:srgbClr val="000000"/>
                </a:solidFill>
                <a:latin typeface="Calibri" panose="020F0502020204030204" pitchFamily="34" charset="0"/>
                <a:ea typeface="Calibri" panose="020F0502020204030204" pitchFamily="34" charset="0"/>
                <a:cs typeface="Calibri" panose="020F0502020204030204" pitchFamily="34" charset="0"/>
              </a:rPr>
              <a:t>The 9/7/05 </a:t>
            </a:r>
            <a:r>
              <a:rPr lang="en-US" sz="3700" dirty="0">
                <a:solidFill>
                  <a:srgbClr val="000000"/>
                </a:solidFill>
                <a:latin typeface="Calibri" panose="020F0502020204030204" pitchFamily="34" charset="0"/>
                <a:ea typeface="Calibri" panose="020F0502020204030204" pitchFamily="34" charset="0"/>
                <a:cs typeface="Calibri" panose="020F0502020204030204" pitchFamily="34" charset="0"/>
              </a:rPr>
              <a:t>Functional Equivalence </a:t>
            </a:r>
            <a:r>
              <a:rPr lang="en-US" sz="3700" dirty="0" smtClean="0">
                <a:solidFill>
                  <a:srgbClr val="000000"/>
                </a:solidFill>
                <a:latin typeface="Calibri" panose="020F0502020204030204" pitchFamily="34" charset="0"/>
                <a:ea typeface="Calibri" panose="020F0502020204030204" pitchFamily="34" charset="0"/>
                <a:cs typeface="Calibri" panose="020F0502020204030204" pitchFamily="34" charset="0"/>
              </a:rPr>
              <a:t>memo,</a:t>
            </a:r>
            <a:endParaRPr lang="en-US" sz="37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1303020" lvl="2" indent="-571500">
              <a:spcBef>
                <a:spcPts val="0"/>
              </a:spcBef>
            </a:pPr>
            <a:r>
              <a:rPr lang="en-US" sz="3700" dirty="0">
                <a:solidFill>
                  <a:srgbClr val="000000"/>
                </a:solidFill>
                <a:latin typeface="Calibri" panose="020F0502020204030204" pitchFamily="34" charset="0"/>
                <a:ea typeface="Calibri" panose="020F0502020204030204" pitchFamily="34" charset="0"/>
                <a:cs typeface="Calibri" panose="020F0502020204030204" pitchFamily="34" charset="0"/>
              </a:rPr>
              <a:t>2002 Incorporation by Reference </a:t>
            </a:r>
            <a:r>
              <a:rPr lang="en-US" sz="3700" dirty="0" smtClean="0">
                <a:solidFill>
                  <a:srgbClr val="000000"/>
                </a:solidFill>
                <a:latin typeface="Calibri" panose="020F0502020204030204" pitchFamily="34" charset="0"/>
                <a:ea typeface="Calibri" panose="020F0502020204030204" pitchFamily="34" charset="0"/>
                <a:cs typeface="Calibri" panose="020F0502020204030204" pitchFamily="34" charset="0"/>
              </a:rPr>
              <a:t>Guidance,</a:t>
            </a:r>
            <a:endParaRPr lang="en-US" sz="37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1303020" lvl="2" indent="-571500">
              <a:spcBef>
                <a:spcPts val="0"/>
              </a:spcBef>
            </a:pPr>
            <a:r>
              <a:rPr lang="en-US" sz="3700" dirty="0">
                <a:solidFill>
                  <a:srgbClr val="000000"/>
                </a:solidFill>
                <a:latin typeface="Calibri" panose="020F0502020204030204" pitchFamily="34" charset="0"/>
                <a:ea typeface="Calibri" panose="020F0502020204030204" pitchFamily="34" charset="0"/>
                <a:cs typeface="Calibri" panose="020F0502020204030204" pitchFamily="34" charset="0"/>
              </a:rPr>
              <a:t>Other memos and policies regarding Universal Waste, Availability of Information, and various other policies.</a:t>
            </a:r>
          </a:p>
          <a:p>
            <a:endParaRPr lang="en-US" dirty="0"/>
          </a:p>
        </p:txBody>
      </p:sp>
      <p:sp>
        <p:nvSpPr>
          <p:cNvPr id="4" name="Slide Number Placeholder 3"/>
          <p:cNvSpPr>
            <a:spLocks noGrp="1"/>
          </p:cNvSpPr>
          <p:nvPr>
            <p:ph type="sldNum" sz="quarter" idx="12"/>
          </p:nvPr>
        </p:nvSpPr>
        <p:spPr/>
        <p:txBody>
          <a:bodyPr/>
          <a:lstStyle/>
          <a:p>
            <a:fld id="{FF75B4CE-5129-41CA-A75E-F2AE589D1F47}" type="slidenum">
              <a:rPr lang="en-US" smtClean="0">
                <a:solidFill>
                  <a:prstClr val="black">
                    <a:tint val="75000"/>
                  </a:prstClr>
                </a:solidFill>
              </a:rPr>
              <a:pPr/>
              <a:t>31</a:t>
            </a:fld>
            <a:endParaRPr lang="en-US" dirty="0">
              <a:solidFill>
                <a:prstClr val="black">
                  <a:tint val="75000"/>
                </a:prstClr>
              </a:solidFill>
            </a:endParaRPr>
          </a:p>
        </p:txBody>
      </p:sp>
      <p:cxnSp>
        <p:nvCxnSpPr>
          <p:cNvPr id="5" name="Straight Connector 4"/>
          <p:cNvCxnSpPr/>
          <p:nvPr/>
        </p:nvCxnSpPr>
        <p:spPr>
          <a:xfrm>
            <a:off x="381000" y="1847088"/>
            <a:ext cx="876300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5456261"/>
      </p:ext>
    </p:extLst>
  </p:cSld>
  <p:clrMapOvr>
    <a:masterClrMapping/>
  </p:clrMapOvr>
  <p:transition spd="med">
    <p:wip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458200" cy="1143000"/>
          </a:xfrm>
        </p:spPr>
        <p:txBody>
          <a:bodyPr>
            <a:noAutofit/>
          </a:bodyPr>
          <a:lstStyle/>
          <a:p>
            <a:pPr marL="0" marR="0" algn="ctr">
              <a:lnSpc>
                <a:spcPct val="107000"/>
              </a:lnSpc>
              <a:spcBef>
                <a:spcPts val="0"/>
              </a:spcBef>
              <a:spcAft>
                <a:spcPts val="800"/>
              </a:spcAft>
            </a:pPr>
            <a:r>
              <a:rPr lang="en-US" sz="3600" dirty="0">
                <a:latin typeface="Calibri" panose="020F0502020204030204" pitchFamily="34" charset="0"/>
                <a:ea typeface="Calibri" panose="020F0502020204030204" pitchFamily="34" charset="0"/>
                <a:cs typeface="Times New Roman" panose="02020603050405020304" pitchFamily="18" charset="0"/>
              </a:rPr>
              <a:t>State Authorization Tracking System </a:t>
            </a:r>
            <a:r>
              <a:rPr lang="en-US" sz="3600" dirty="0" smtClean="0">
                <a:latin typeface="Calibri" panose="020F0502020204030204" pitchFamily="34" charset="0"/>
                <a:ea typeface="Calibri" panose="020F0502020204030204" pitchFamily="34" charset="0"/>
                <a:cs typeface="Times New Roman" panose="02020603050405020304" pitchFamily="18" charset="0"/>
              </a:rPr>
              <a:t/>
            </a:r>
            <a:br>
              <a:rPr lang="en-US" sz="3600" dirty="0" smtClean="0">
                <a:latin typeface="Calibri" panose="020F0502020204030204" pitchFamily="34" charset="0"/>
                <a:ea typeface="Calibri" panose="020F0502020204030204" pitchFamily="34" charset="0"/>
                <a:cs typeface="Times New Roman" panose="02020603050405020304" pitchFamily="18" charset="0"/>
              </a:rPr>
            </a:br>
            <a:r>
              <a:rPr lang="en-US" sz="3600" dirty="0" smtClean="0">
                <a:latin typeface="Calibri" panose="020F0502020204030204" pitchFamily="34" charset="0"/>
                <a:ea typeface="Calibri" panose="020F0502020204030204" pitchFamily="34" charset="0"/>
                <a:cs typeface="Times New Roman" panose="02020603050405020304" pitchFamily="18" charset="0"/>
              </a:rPr>
              <a:t>(</a:t>
            </a:r>
            <a:r>
              <a:rPr lang="en-US" sz="3600" dirty="0" err="1">
                <a:latin typeface="Calibri" panose="020F0502020204030204" pitchFamily="34" charset="0"/>
                <a:ea typeface="Calibri" panose="020F0502020204030204" pitchFamily="34" charset="0"/>
                <a:cs typeface="Times New Roman" panose="02020603050405020304" pitchFamily="18" charset="0"/>
              </a:rPr>
              <a:t>StATS</a:t>
            </a:r>
            <a:r>
              <a:rPr lang="en-US" sz="3600" dirty="0">
                <a:latin typeface="Calibri" panose="020F0502020204030204" pitchFamily="34" charset="0"/>
                <a:ea typeface="Calibri" panose="020F0502020204030204" pitchFamily="34" charset="0"/>
                <a:cs typeface="Times New Roman" panose="02020603050405020304" pitchFamily="18" charset="0"/>
              </a:rPr>
              <a:t>) Reports </a:t>
            </a:r>
          </a:p>
        </p:txBody>
      </p:sp>
      <p:sp>
        <p:nvSpPr>
          <p:cNvPr id="3" name="Content Placeholder 2"/>
          <p:cNvSpPr>
            <a:spLocks noGrp="1"/>
          </p:cNvSpPr>
          <p:nvPr>
            <p:ph idx="1"/>
          </p:nvPr>
        </p:nvSpPr>
        <p:spPr>
          <a:xfrm>
            <a:off x="457200" y="1935479"/>
            <a:ext cx="8229600" cy="4785995"/>
          </a:xfrm>
        </p:spPr>
        <p:txBody>
          <a:bodyPr>
            <a:normAutofit/>
          </a:bodyPr>
          <a:lstStyle/>
          <a:p>
            <a:pPr marL="1028700" lvl="1" indent="-571500">
              <a:spcBef>
                <a:spcPts val="0"/>
              </a:spcBef>
            </a:pPr>
            <a:r>
              <a:rPr lang="en-US" sz="4000" dirty="0">
                <a:solidFill>
                  <a:srgbClr val="000000"/>
                </a:solidFill>
                <a:latin typeface="Calibri" panose="020F0502020204030204" pitchFamily="34" charset="0"/>
                <a:ea typeface="Calibri" panose="020F0502020204030204" pitchFamily="34" charset="0"/>
                <a:cs typeface="Calibri" panose="020F0502020204030204" pitchFamily="34" charset="0"/>
              </a:rPr>
              <a:t>State Authorization FRNs and State </a:t>
            </a:r>
            <a:r>
              <a:rPr lang="en-US" sz="4000" dirty="0" err="1">
                <a:solidFill>
                  <a:srgbClr val="000000"/>
                </a:solidFill>
                <a:latin typeface="Calibri" panose="020F0502020204030204" pitchFamily="34" charset="0"/>
                <a:ea typeface="Calibri" panose="020F0502020204030204" pitchFamily="34" charset="0"/>
                <a:cs typeface="Calibri" panose="020F0502020204030204" pitchFamily="34" charset="0"/>
              </a:rPr>
              <a:t>StATS</a:t>
            </a:r>
            <a:r>
              <a:rPr lang="en-US" sz="4000" dirty="0">
                <a:solidFill>
                  <a:srgbClr val="000000"/>
                </a:solidFill>
                <a:latin typeface="Calibri" panose="020F0502020204030204" pitchFamily="34" charset="0"/>
                <a:ea typeface="Calibri" panose="020F0502020204030204" pitchFamily="34" charset="0"/>
                <a:cs typeface="Calibri" panose="020F0502020204030204" pitchFamily="34" charset="0"/>
              </a:rPr>
              <a:t> Reports</a:t>
            </a:r>
          </a:p>
          <a:p>
            <a:pPr marL="1028700" lvl="1" indent="-571500">
              <a:spcBef>
                <a:spcPts val="0"/>
              </a:spcBef>
            </a:pPr>
            <a:r>
              <a:rPr lang="en-US" sz="4000" dirty="0">
                <a:solidFill>
                  <a:srgbClr val="000000"/>
                </a:solidFill>
                <a:latin typeface="Calibri" panose="020F0502020204030204" pitchFamily="34" charset="0"/>
                <a:ea typeface="Calibri" panose="020F0502020204030204" pitchFamily="34" charset="0"/>
                <a:cs typeface="Calibri" panose="020F0502020204030204" pitchFamily="34" charset="0"/>
              </a:rPr>
              <a:t>Authorization/Adoption status for all rules</a:t>
            </a:r>
          </a:p>
          <a:p>
            <a:pPr marL="1028700" lvl="1" indent="-571500">
              <a:spcBef>
                <a:spcPts val="0"/>
              </a:spcBef>
            </a:pPr>
            <a:r>
              <a:rPr lang="en-US" sz="4000" dirty="0">
                <a:solidFill>
                  <a:srgbClr val="000000"/>
                </a:solidFill>
                <a:latin typeface="Calibri" panose="020F0502020204030204" pitchFamily="34" charset="0"/>
                <a:ea typeface="Calibri" panose="020F0502020204030204" pitchFamily="34" charset="0"/>
                <a:cs typeface="Calibri" panose="020F0502020204030204" pitchFamily="34" charset="0"/>
              </a:rPr>
              <a:t>Yearly Authorization Activity</a:t>
            </a:r>
          </a:p>
          <a:p>
            <a:pPr marL="1028700" lvl="1" indent="-571500">
              <a:spcBef>
                <a:spcPts val="0"/>
              </a:spcBef>
            </a:pPr>
            <a:r>
              <a:rPr lang="en-US" sz="4000" dirty="0">
                <a:solidFill>
                  <a:srgbClr val="000000"/>
                </a:solidFill>
                <a:latin typeface="Calibri" panose="020F0502020204030204" pitchFamily="34" charset="0"/>
                <a:ea typeface="Calibri" panose="020F0502020204030204" pitchFamily="34" charset="0"/>
                <a:cs typeface="Calibri" panose="020F0502020204030204" pitchFamily="34" charset="0"/>
              </a:rPr>
              <a:t>Comparison graphs for EPA regions and states</a:t>
            </a:r>
          </a:p>
          <a:p>
            <a:endParaRPr lang="en-US" dirty="0"/>
          </a:p>
        </p:txBody>
      </p:sp>
      <p:sp>
        <p:nvSpPr>
          <p:cNvPr id="4" name="Slide Number Placeholder 3"/>
          <p:cNvSpPr>
            <a:spLocks noGrp="1"/>
          </p:cNvSpPr>
          <p:nvPr>
            <p:ph type="sldNum" sz="quarter" idx="12"/>
          </p:nvPr>
        </p:nvSpPr>
        <p:spPr/>
        <p:txBody>
          <a:bodyPr/>
          <a:lstStyle/>
          <a:p>
            <a:fld id="{FF75B4CE-5129-41CA-A75E-F2AE589D1F47}" type="slidenum">
              <a:rPr lang="en-US" smtClean="0">
                <a:solidFill>
                  <a:prstClr val="black">
                    <a:tint val="75000"/>
                  </a:prstClr>
                </a:solidFill>
              </a:rPr>
              <a:pPr/>
              <a:t>32</a:t>
            </a:fld>
            <a:endParaRPr lang="en-US" dirty="0">
              <a:solidFill>
                <a:prstClr val="black">
                  <a:tint val="75000"/>
                </a:prstClr>
              </a:solidFill>
            </a:endParaRPr>
          </a:p>
        </p:txBody>
      </p:sp>
      <p:cxnSp>
        <p:nvCxnSpPr>
          <p:cNvPr id="5" name="Straight Connector 4"/>
          <p:cNvCxnSpPr/>
          <p:nvPr/>
        </p:nvCxnSpPr>
        <p:spPr>
          <a:xfrm>
            <a:off x="381000" y="1935479"/>
            <a:ext cx="876300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2428084"/>
      </p:ext>
    </p:extLst>
  </p:cSld>
  <p:clrMapOvr>
    <a:masterClrMapping/>
  </p:clrMapOvr>
  <p:transition spd="med">
    <p:wip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591312"/>
          </a:xfrm>
        </p:spPr>
        <p:txBody>
          <a:bodyPr>
            <a:noAutofit/>
          </a:bodyPr>
          <a:lstStyle/>
          <a:p>
            <a:pPr marL="0" marR="0" algn="ctr">
              <a:lnSpc>
                <a:spcPct val="107000"/>
              </a:lnSpc>
              <a:spcBef>
                <a:spcPts val="0"/>
              </a:spcBef>
              <a:spcAft>
                <a:spcPts val="800"/>
              </a:spcAft>
            </a:pPr>
            <a:r>
              <a:rPr lang="en-US" sz="4000" dirty="0">
                <a:latin typeface="Calibri" panose="020F0502020204030204" pitchFamily="34" charset="0"/>
                <a:ea typeface="Calibri" panose="020F0502020204030204" pitchFamily="34" charset="0"/>
                <a:cs typeface="Times New Roman" panose="02020603050405020304" pitchFamily="18" charset="0"/>
              </a:rPr>
              <a:t>Training Materials</a:t>
            </a:r>
          </a:p>
        </p:txBody>
      </p:sp>
      <p:sp>
        <p:nvSpPr>
          <p:cNvPr id="3" name="Content Placeholder 2"/>
          <p:cNvSpPr>
            <a:spLocks noGrp="1"/>
          </p:cNvSpPr>
          <p:nvPr>
            <p:ph idx="1"/>
          </p:nvPr>
        </p:nvSpPr>
        <p:spPr>
          <a:xfrm>
            <a:off x="457200" y="1935479"/>
            <a:ext cx="8229600" cy="4785995"/>
          </a:xfrm>
        </p:spPr>
        <p:txBody>
          <a:bodyPr>
            <a:normAutofit/>
          </a:bodyPr>
          <a:lstStyle/>
          <a:p>
            <a:pPr marL="342900" marR="0" lvl="0" indent="-342900">
              <a:lnSpc>
                <a:spcPct val="107000"/>
              </a:lnSpc>
              <a:spcBef>
                <a:spcPts val="0"/>
              </a:spcBef>
              <a:spcAft>
                <a:spcPts val="0"/>
              </a:spcAft>
              <a:buFont typeface="Symbol" panose="05050102010706020507" pitchFamily="18" charset="2"/>
              <a:buChar char=""/>
            </a:pPr>
            <a:r>
              <a:rPr lang="en-US" sz="3600" dirty="0">
                <a:solidFill>
                  <a:srgbClr val="000000"/>
                </a:solidFill>
                <a:latin typeface="Verdana" panose="020B0604030504040204" pitchFamily="34" charset="0"/>
                <a:ea typeface="Calibri" panose="020F0502020204030204" pitchFamily="34" charset="0"/>
                <a:cs typeface="Times New Roman" panose="02020603050405020304" pitchFamily="18" charset="0"/>
              </a:rPr>
              <a:t>Introduction to State Authorization Training Course (circa 2001</a:t>
            </a:r>
            <a:r>
              <a:rPr lang="en-US" sz="3600" dirty="0" smtClean="0">
                <a:solidFill>
                  <a:srgbClr val="000000"/>
                </a:solidFill>
                <a:latin typeface="Verdana" panose="020B0604030504040204" pitchFamily="34" charset="0"/>
                <a:ea typeface="Calibri" panose="020F0502020204030204" pitchFamily="34" charset="0"/>
                <a:cs typeface="Times New Roman" panose="02020603050405020304" pitchFamily="18" charset="0"/>
              </a:rPr>
              <a:t>)</a:t>
            </a:r>
          </a:p>
          <a:p>
            <a:pPr marL="342900" marR="0" lvl="0" indent="-342900">
              <a:lnSpc>
                <a:spcPct val="107000"/>
              </a:lnSpc>
              <a:spcBef>
                <a:spcPts val="0"/>
              </a:spcBef>
              <a:spcAft>
                <a:spcPts val="0"/>
              </a:spcAft>
              <a:buFont typeface="Symbol" panose="05050102010706020507" pitchFamily="18" charset="2"/>
              <a:buChar char=""/>
            </a:pPr>
            <a:endParaRPr lang="en-US" sz="36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sz="3600" dirty="0">
                <a:solidFill>
                  <a:srgbClr val="000000"/>
                </a:solidFill>
                <a:latin typeface="Verdana" panose="020B0604030504040204" pitchFamily="34" charset="0"/>
                <a:ea typeface="Calibri" panose="020F0502020204030204" pitchFamily="34" charset="0"/>
                <a:cs typeface="Times New Roman" panose="02020603050405020304" pitchFamily="18" charset="0"/>
              </a:rPr>
              <a:t>Codification Workbook (circa 1999)</a:t>
            </a:r>
            <a:endParaRPr lang="en-US" sz="36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FF75B4CE-5129-41CA-A75E-F2AE589D1F47}" type="slidenum">
              <a:rPr lang="en-US" smtClean="0">
                <a:solidFill>
                  <a:prstClr val="black">
                    <a:tint val="75000"/>
                  </a:prstClr>
                </a:solidFill>
              </a:rPr>
              <a:pPr/>
              <a:t>33</a:t>
            </a:fld>
            <a:endParaRPr lang="en-US" dirty="0">
              <a:solidFill>
                <a:prstClr val="black">
                  <a:tint val="75000"/>
                </a:prstClr>
              </a:solidFill>
            </a:endParaRPr>
          </a:p>
        </p:txBody>
      </p:sp>
      <p:cxnSp>
        <p:nvCxnSpPr>
          <p:cNvPr id="5" name="Straight Connector 4"/>
          <p:cNvCxnSpPr/>
          <p:nvPr/>
        </p:nvCxnSpPr>
        <p:spPr>
          <a:xfrm>
            <a:off x="152400" y="1295400"/>
            <a:ext cx="876300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1901765"/>
      </p:ext>
    </p:extLst>
  </p:cSld>
  <p:clrMapOvr>
    <a:masterClrMapping/>
  </p:clrMapOvr>
  <p:transition spd="med">
    <p:wip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T030001416.PNG"/>
          <p:cNvPicPr>
            <a:picLocks noChangeAspect="1"/>
          </p:cNvPicPr>
          <p:nvPr/>
        </p:nvPicPr>
        <p:blipFill>
          <a:blip r:embed="rId3" cstate="print"/>
          <a:stretch>
            <a:fillRect/>
          </a:stretch>
        </p:blipFill>
        <p:spPr>
          <a:xfrm>
            <a:off x="0" y="34212"/>
            <a:ext cx="9144000" cy="6858000"/>
          </a:xfrm>
          <a:prstGeom prst="rect">
            <a:avLst/>
          </a:prstGeom>
        </p:spPr>
      </p:pic>
      <p:sp>
        <p:nvSpPr>
          <p:cNvPr id="2" name="Title 1"/>
          <p:cNvSpPr>
            <a:spLocks noGrp="1"/>
          </p:cNvSpPr>
          <p:nvPr>
            <p:ph type="ctrTitle"/>
          </p:nvPr>
        </p:nvSpPr>
        <p:spPr>
          <a:xfrm>
            <a:off x="685800" y="381000"/>
            <a:ext cx="7772400" cy="2133599"/>
          </a:xfrm>
        </p:spPr>
        <p:txBody>
          <a:bodyPr>
            <a:normAutofit/>
          </a:bodyPr>
          <a:lstStyle/>
          <a:p>
            <a:pPr algn="ctr"/>
            <a:r>
              <a:rPr lang="en-US" sz="6000" dirty="0" smtClean="0">
                <a:solidFill>
                  <a:srgbClr val="0070C0"/>
                </a:solidFill>
                <a:latin typeface="Comic Sans MS" pitchFamily="66" charset="0"/>
              </a:rPr>
              <a:t>FINAL QUESTIONS?</a:t>
            </a:r>
            <a:endParaRPr lang="en-US" sz="6000" b="1" dirty="0">
              <a:solidFill>
                <a:srgbClr val="0070C0"/>
              </a:solidFill>
              <a:latin typeface="Comic Sans MS" pitchFamily="66" charset="0"/>
            </a:endParaRPr>
          </a:p>
        </p:txBody>
      </p:sp>
      <p:sp>
        <p:nvSpPr>
          <p:cNvPr id="5" name="Slide Number Placeholder 4"/>
          <p:cNvSpPr>
            <a:spLocks noGrp="1"/>
          </p:cNvSpPr>
          <p:nvPr>
            <p:ph type="sldNum" sz="quarter" idx="12"/>
          </p:nvPr>
        </p:nvSpPr>
        <p:spPr/>
        <p:txBody>
          <a:bodyPr/>
          <a:lstStyle/>
          <a:p>
            <a:fld id="{FF75B4CE-5129-41CA-A75E-F2AE589D1F47}" type="slidenum">
              <a:rPr lang="en-US" smtClean="0">
                <a:solidFill>
                  <a:prstClr val="black">
                    <a:tint val="75000"/>
                  </a:prstClr>
                </a:solidFill>
              </a:rPr>
              <a:pPr/>
              <a:t>34</a:t>
            </a:fld>
            <a:endParaRPr lang="en-US" dirty="0">
              <a:solidFill>
                <a:prstClr val="black">
                  <a:tint val="75000"/>
                </a:prstClr>
              </a:solidFill>
            </a:endParaRPr>
          </a:p>
        </p:txBody>
      </p:sp>
    </p:spTree>
    <p:extLst>
      <p:ext uri="{BB962C8B-B14F-4D97-AF65-F5344CB8AC3E}">
        <p14:creationId xmlns:p14="http://schemas.microsoft.com/office/powerpoint/2010/main" val="2514296812"/>
      </p:ext>
    </p:extLst>
  </p:cSld>
  <p:clrMapOvr>
    <a:masterClrMapping/>
  </p:clrMapOvr>
  <p:transition spd="med">
    <p:wip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591312"/>
          </a:xfrm>
        </p:spPr>
        <p:txBody>
          <a:bodyPr>
            <a:noAutofit/>
          </a:bodyPr>
          <a:lstStyle/>
          <a:p>
            <a:pPr marL="0" marR="0" algn="ctr">
              <a:lnSpc>
                <a:spcPct val="107000"/>
              </a:lnSpc>
              <a:spcBef>
                <a:spcPts val="0"/>
              </a:spcBef>
              <a:spcAft>
                <a:spcPts val="800"/>
              </a:spcAft>
            </a:pPr>
            <a:r>
              <a:rPr lang="en-US" sz="4000" b="1" dirty="0" smtClean="0">
                <a:latin typeface="Calibri" panose="020F0502020204030204" pitchFamily="34" charset="0"/>
                <a:ea typeface="Calibri" panose="020F0502020204030204" pitchFamily="34" charset="0"/>
                <a:cs typeface="Times New Roman" panose="02020603050405020304" pitchFamily="18" charset="0"/>
              </a:rPr>
              <a:t>Where Can You Find Information </a:t>
            </a:r>
            <a:br>
              <a:rPr lang="en-US" sz="4000" b="1" dirty="0" smtClean="0">
                <a:latin typeface="Calibri" panose="020F0502020204030204" pitchFamily="34" charset="0"/>
                <a:ea typeface="Calibri" panose="020F0502020204030204" pitchFamily="34" charset="0"/>
                <a:cs typeface="Times New Roman" panose="02020603050405020304" pitchFamily="18" charset="0"/>
              </a:rPr>
            </a:br>
            <a:r>
              <a:rPr lang="en-US" sz="4000" b="1" dirty="0" smtClean="0">
                <a:latin typeface="Calibri" panose="020F0502020204030204" pitchFamily="34" charset="0"/>
                <a:ea typeface="Calibri" panose="020F0502020204030204" pitchFamily="34" charset="0"/>
                <a:cs typeface="Times New Roman" panose="02020603050405020304" pitchFamily="18" charset="0"/>
              </a:rPr>
              <a:t>About the Webinar?</a:t>
            </a:r>
            <a:endParaRPr lang="en-US" sz="4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p:cNvSpPr>
            <a:spLocks noGrp="1"/>
          </p:cNvSpPr>
          <p:nvPr>
            <p:ph idx="1"/>
          </p:nvPr>
        </p:nvSpPr>
        <p:spPr>
          <a:xfrm>
            <a:off x="457200" y="1565275"/>
            <a:ext cx="8229600" cy="4785995"/>
          </a:xfrm>
        </p:spPr>
        <p:txBody>
          <a:bodyPr>
            <a:normAutofit/>
          </a:bodyPr>
          <a:lstStyle/>
          <a:p>
            <a:r>
              <a:rPr lang="en-US" sz="2800" dirty="0">
                <a:latin typeface="Arial" panose="020B0604020202020204" pitchFamily="34" charset="0"/>
                <a:cs typeface="Arial" panose="020B0604020202020204" pitchFamily="34" charset="0"/>
              </a:rPr>
              <a:t>All of the materials, including the recording of the webinar, will be posted </a:t>
            </a:r>
            <a:r>
              <a:rPr lang="en-US" sz="2800" dirty="0" smtClean="0">
                <a:latin typeface="Arial" panose="020B0604020202020204" pitchFamily="34" charset="0"/>
                <a:cs typeface="Arial" panose="020B0604020202020204" pitchFamily="34" charset="0"/>
              </a:rPr>
              <a:t>to:</a:t>
            </a:r>
          </a:p>
          <a:p>
            <a:pPr marL="0" indent="0">
              <a:buNone/>
            </a:pPr>
            <a:r>
              <a:rPr lang="en-US" sz="2800" dirty="0" smtClean="0">
                <a:latin typeface="Arial" panose="020B0604020202020204" pitchFamily="34" charset="0"/>
                <a:cs typeface="Arial" panose="020B0604020202020204" pitchFamily="34" charset="0"/>
              </a:rPr>
              <a:t>	</a:t>
            </a:r>
            <a:r>
              <a:rPr lang="en-US" sz="2800" dirty="0" smtClean="0">
                <a:solidFill>
                  <a:srgbClr val="1B10B0"/>
                </a:solidFill>
                <a:latin typeface="Arial" panose="020B0604020202020204" pitchFamily="34" charset="0"/>
                <a:cs typeface="Arial" panose="020B0604020202020204" pitchFamily="34" charset="0"/>
                <a:hlinkClick r:id="rId3"/>
              </a:rPr>
              <a:t>https</a:t>
            </a:r>
            <a:r>
              <a:rPr lang="en-US" sz="2800" dirty="0">
                <a:solidFill>
                  <a:srgbClr val="1B10B0"/>
                </a:solidFill>
                <a:latin typeface="Arial" panose="020B0604020202020204" pitchFamily="34" charset="0"/>
                <a:cs typeface="Arial" panose="020B0604020202020204" pitchFamily="34" charset="0"/>
                <a:hlinkClick r:id="rId3"/>
              </a:rPr>
              <a:t>://clu-in.org/conf/tio/rcraexpert2</a:t>
            </a:r>
            <a:r>
              <a:rPr lang="en-US" sz="2800" dirty="0" smtClean="0">
                <a:solidFill>
                  <a:srgbClr val="1B10B0"/>
                </a:solidFill>
                <a:latin typeface="Arial" panose="020B0604020202020204" pitchFamily="34" charset="0"/>
                <a:cs typeface="Arial" panose="020B0604020202020204" pitchFamily="34" charset="0"/>
                <a:hlinkClick r:id="rId3"/>
              </a:rPr>
              <a:t>/</a:t>
            </a:r>
            <a:endParaRPr lang="en-US" sz="2800" dirty="0" smtClean="0">
              <a:solidFill>
                <a:srgbClr val="1B10B0"/>
              </a:solidFill>
              <a:latin typeface="Arial" panose="020B0604020202020204" pitchFamily="34" charset="0"/>
              <a:cs typeface="Arial" panose="020B0604020202020204" pitchFamily="34" charset="0"/>
            </a:endParaRPr>
          </a:p>
          <a:p>
            <a:r>
              <a:rPr lang="en-US" sz="2800" dirty="0" smtClean="0">
                <a:latin typeface="Arial" panose="020B0604020202020204" pitchFamily="34" charset="0"/>
                <a:cs typeface="Arial" panose="020B0604020202020204" pitchFamily="34" charset="0"/>
              </a:rPr>
              <a:t>Once </a:t>
            </a:r>
            <a:r>
              <a:rPr lang="en-US" sz="2800" dirty="0">
                <a:latin typeface="Arial" panose="020B0604020202020204" pitchFamily="34" charset="0"/>
                <a:cs typeface="Arial" panose="020B0604020202020204" pitchFamily="34" charset="0"/>
              </a:rPr>
              <a:t>the presentation and recording are posted, visitors to the site will need </a:t>
            </a:r>
            <a:r>
              <a:rPr lang="en-US" sz="2800" dirty="0" smtClean="0">
                <a:latin typeface="Arial" panose="020B0604020202020204" pitchFamily="34" charset="0"/>
                <a:cs typeface="Arial" panose="020B0604020202020204" pitchFamily="34" charset="0"/>
              </a:rPr>
              <a:t>to:</a:t>
            </a:r>
          </a:p>
          <a:p>
            <a:pPr lvl="1"/>
            <a:r>
              <a:rPr lang="en-US" sz="2800" dirty="0" smtClean="0">
                <a:latin typeface="Arial" panose="020B0604020202020204" pitchFamily="34" charset="0"/>
                <a:cs typeface="Arial" panose="020B0604020202020204" pitchFamily="34" charset="0"/>
              </a:rPr>
              <a:t>Click </a:t>
            </a:r>
            <a:r>
              <a:rPr lang="en-US" sz="2800" dirty="0">
                <a:latin typeface="Arial" panose="020B0604020202020204" pitchFamily="34" charset="0"/>
                <a:cs typeface="Arial" panose="020B0604020202020204" pitchFamily="34" charset="0"/>
              </a:rPr>
              <a:t>on the “Links to Additional Resources” at the bottom of the page for the presentation </a:t>
            </a:r>
            <a:r>
              <a:rPr lang="en-US" sz="2800" dirty="0" smtClean="0">
                <a:latin typeface="Arial" panose="020B0604020202020204" pitchFamily="34" charset="0"/>
                <a:cs typeface="Arial" panose="020B0604020202020204" pitchFamily="34" charset="0"/>
              </a:rPr>
              <a:t>document; and</a:t>
            </a:r>
          </a:p>
          <a:p>
            <a:pPr lvl="1"/>
            <a:r>
              <a:rPr lang="en-US" sz="2800" dirty="0" smtClean="0">
                <a:latin typeface="Arial" panose="020B0604020202020204" pitchFamily="34" charset="0"/>
                <a:cs typeface="Arial" panose="020B0604020202020204" pitchFamily="34" charset="0"/>
              </a:rPr>
              <a:t>Click </a:t>
            </a:r>
            <a:r>
              <a:rPr lang="en-US" sz="2800" dirty="0">
                <a:latin typeface="Arial" panose="020B0604020202020204" pitchFamily="34" charset="0"/>
                <a:cs typeface="Arial" panose="020B0604020202020204" pitchFamily="34" charset="0"/>
              </a:rPr>
              <a:t>on the “Go To Seminar” to view the recording.</a:t>
            </a:r>
          </a:p>
          <a:p>
            <a:pPr marL="0" indent="0">
              <a:buNone/>
            </a:pPr>
            <a:endParaRPr lang="en-US" sz="28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FF75B4CE-5129-41CA-A75E-F2AE589D1F47}" type="slidenum">
              <a:rPr lang="en-US" smtClean="0">
                <a:solidFill>
                  <a:prstClr val="black">
                    <a:tint val="75000"/>
                  </a:prstClr>
                </a:solidFill>
              </a:rPr>
              <a:pPr/>
              <a:t>35</a:t>
            </a:fld>
            <a:endParaRPr lang="en-US" dirty="0">
              <a:solidFill>
                <a:prstClr val="black">
                  <a:tint val="75000"/>
                </a:prstClr>
              </a:solidFill>
            </a:endParaRPr>
          </a:p>
        </p:txBody>
      </p:sp>
      <p:cxnSp>
        <p:nvCxnSpPr>
          <p:cNvPr id="5" name="Straight Connector 4"/>
          <p:cNvCxnSpPr/>
          <p:nvPr/>
        </p:nvCxnSpPr>
        <p:spPr>
          <a:xfrm>
            <a:off x="152400" y="1295400"/>
            <a:ext cx="876300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0970936"/>
      </p:ext>
    </p:extLst>
  </p:cSld>
  <p:clrMapOvr>
    <a:masterClrMapping/>
  </p:clrMapOvr>
  <p:transition spd="med">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F75B4CE-5129-41CA-A75E-F2AE589D1F47}" type="slidenum">
              <a:rPr lang="en-US" smtClean="0">
                <a:solidFill>
                  <a:prstClr val="black">
                    <a:tint val="75000"/>
                  </a:prstClr>
                </a:solidFill>
              </a:rPr>
              <a:pPr/>
              <a:t>4</a:t>
            </a:fld>
            <a:endParaRPr lang="en-US" dirty="0">
              <a:solidFill>
                <a:prstClr val="black">
                  <a:tint val="75000"/>
                </a:prstClr>
              </a:solidFill>
            </a:endParaRPr>
          </a:p>
        </p:txBody>
      </p:sp>
      <p:sp>
        <p:nvSpPr>
          <p:cNvPr id="9" name="Title 4"/>
          <p:cNvSpPr>
            <a:spLocks noGrp="1"/>
          </p:cNvSpPr>
          <p:nvPr>
            <p:ph type="ctrTitle"/>
          </p:nvPr>
        </p:nvSpPr>
        <p:spPr>
          <a:xfrm>
            <a:off x="609600" y="179202"/>
            <a:ext cx="4037005" cy="2613656"/>
          </a:xfrm>
        </p:spPr>
        <p:txBody>
          <a:bodyPr>
            <a:normAutofit/>
          </a:bodyPr>
          <a:lstStyle/>
          <a:p>
            <a:r>
              <a:rPr lang="en-US" sz="6600" dirty="0" smtClean="0"/>
              <a:t>Who is the Rookie?</a:t>
            </a:r>
            <a:endParaRPr lang="en-US" sz="6600" dirty="0"/>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12142" y="521051"/>
            <a:ext cx="3864133" cy="2795330"/>
          </a:xfrm>
          <a:prstGeom prst="rect">
            <a:avLst/>
          </a:prstGeom>
        </p:spPr>
      </p:pic>
      <p:sp>
        <p:nvSpPr>
          <p:cNvPr id="15" name="Subtitle 9"/>
          <p:cNvSpPr>
            <a:spLocks noGrp="1"/>
          </p:cNvSpPr>
          <p:nvPr>
            <p:ph type="subTitle" idx="1"/>
          </p:nvPr>
        </p:nvSpPr>
        <p:spPr>
          <a:xfrm>
            <a:off x="381000" y="3836795"/>
            <a:ext cx="8305800" cy="2884679"/>
          </a:xfrm>
        </p:spPr>
        <p:txBody>
          <a:bodyPr>
            <a:normAutofit fontScale="62500" lnSpcReduction="20000"/>
          </a:bodyPr>
          <a:lstStyle/>
          <a:p>
            <a:endParaRPr lang="en-US" dirty="0" smtClean="0"/>
          </a:p>
          <a:p>
            <a:pPr algn="ctr"/>
            <a:r>
              <a:rPr lang="en-US" sz="3600" b="1" dirty="0" smtClean="0">
                <a:latin typeface="Arial" panose="020B0604020202020204" pitchFamily="34" charset="0"/>
                <a:cs typeface="Arial" panose="020B0604020202020204" pitchFamily="34" charset="0"/>
              </a:rPr>
              <a:t>Being </a:t>
            </a:r>
            <a:r>
              <a:rPr lang="en-US" sz="3600" b="1" dirty="0">
                <a:latin typeface="Arial" panose="020B0604020202020204" pitchFamily="34" charset="0"/>
                <a:cs typeface="Arial" panose="020B0604020202020204" pitchFamily="34" charset="0"/>
              </a:rPr>
              <a:t>a rookie in State Authorization is </a:t>
            </a:r>
            <a:r>
              <a:rPr lang="en-US" sz="3600" b="1" dirty="0" smtClean="0">
                <a:latin typeface="Arial" panose="020B0604020202020204" pitchFamily="34" charset="0"/>
                <a:cs typeface="Arial" panose="020B0604020202020204" pitchFamily="34" charset="0"/>
              </a:rPr>
              <a:t>like finding </a:t>
            </a:r>
            <a:r>
              <a:rPr lang="en-US" sz="3600" b="1" dirty="0">
                <a:latin typeface="Arial" panose="020B0604020202020204" pitchFamily="34" charset="0"/>
                <a:cs typeface="Arial" panose="020B0604020202020204" pitchFamily="34" charset="0"/>
              </a:rPr>
              <a:t>yourself on a side of a mountain with a heavy load on your back.  </a:t>
            </a:r>
            <a:r>
              <a:rPr lang="en-US" sz="3600" b="1" dirty="0" smtClean="0">
                <a:latin typeface="Arial" panose="020B0604020202020204" pitchFamily="34" charset="0"/>
                <a:cs typeface="Arial" panose="020B0604020202020204" pitchFamily="34" charset="0"/>
              </a:rPr>
              <a:t>You </a:t>
            </a:r>
            <a:r>
              <a:rPr lang="en-US" sz="3600" b="1" dirty="0">
                <a:latin typeface="Arial" panose="020B0604020202020204" pitchFamily="34" charset="0"/>
                <a:cs typeface="Arial" panose="020B0604020202020204" pitchFamily="34" charset="0"/>
              </a:rPr>
              <a:t>know that the back pack you are carrying has what you need to continue to climb the mountain, but you also realize that if you attempt to reach the back pack by letting go of the mountain, you will fall. </a:t>
            </a:r>
            <a:endParaRPr lang="en-US" sz="3600" b="1" dirty="0" smtClean="0">
              <a:latin typeface="Arial" panose="020B0604020202020204" pitchFamily="34" charset="0"/>
              <a:cs typeface="Arial" panose="020B0604020202020204" pitchFamily="34" charset="0"/>
            </a:endParaRPr>
          </a:p>
          <a:p>
            <a:pPr algn="ctr"/>
            <a:r>
              <a:rPr lang="en-US" sz="3600" b="1" dirty="0" smtClean="0">
                <a:latin typeface="Arial" panose="020B0604020202020204" pitchFamily="34" charset="0"/>
                <a:cs typeface="Arial" panose="020B0604020202020204" pitchFamily="34" charset="0"/>
              </a:rPr>
              <a:t>So</a:t>
            </a:r>
            <a:r>
              <a:rPr lang="en-US" sz="3600" b="1" dirty="0">
                <a:latin typeface="Arial" panose="020B0604020202020204" pitchFamily="34" charset="0"/>
                <a:cs typeface="Arial" panose="020B0604020202020204" pitchFamily="34" charset="0"/>
              </a:rPr>
              <a:t>, what do you do?  First of all, do not panic!  </a:t>
            </a:r>
            <a:endParaRPr lang="en-US" sz="3600" b="1" dirty="0" smtClean="0">
              <a:latin typeface="Arial" panose="020B0604020202020204" pitchFamily="34" charset="0"/>
              <a:cs typeface="Arial" panose="020B0604020202020204" pitchFamily="34" charset="0"/>
            </a:endParaRPr>
          </a:p>
          <a:p>
            <a:pPr algn="ctr"/>
            <a:r>
              <a:rPr lang="en-US" sz="3600" b="1" dirty="0" smtClean="0">
                <a:latin typeface="Arial" panose="020B0604020202020204" pitchFamily="34" charset="0"/>
                <a:cs typeface="Arial" panose="020B0604020202020204" pitchFamily="34" charset="0"/>
              </a:rPr>
              <a:t>This is only the beginning of your journey.</a:t>
            </a:r>
            <a:endParaRPr lang="en-US" sz="3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34473513"/>
      </p:ext>
    </p:extLst>
  </p:cSld>
  <p:clrMapOvr>
    <a:masterClrMapping/>
  </p:clrMapOvr>
  <p:transition spd="med">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229600" cy="818325"/>
          </a:xfrm>
        </p:spPr>
        <p:txBody>
          <a:bodyPr>
            <a:normAutofit fontScale="90000"/>
          </a:bodyPr>
          <a:lstStyle/>
          <a:p>
            <a:r>
              <a:rPr lang="en-US" sz="5400" dirty="0" smtClean="0">
                <a:cs typeface="Times New Roman" pitchFamily="18" charset="0"/>
              </a:rPr>
              <a:t>Why is This Webinar Important?</a:t>
            </a:r>
            <a:endParaRPr lang="en-US" sz="5400" dirty="0">
              <a:cs typeface="Times New Roman" pitchFamily="18" charset="0"/>
            </a:endParaRPr>
          </a:p>
        </p:txBody>
      </p:sp>
      <p:sp>
        <p:nvSpPr>
          <p:cNvPr id="3" name="Content Placeholder 2"/>
          <p:cNvSpPr>
            <a:spLocks noGrp="1"/>
          </p:cNvSpPr>
          <p:nvPr>
            <p:ph idx="1"/>
          </p:nvPr>
        </p:nvSpPr>
        <p:spPr>
          <a:xfrm>
            <a:off x="609600" y="1387475"/>
            <a:ext cx="8229600" cy="5334000"/>
          </a:xfrm>
        </p:spPr>
        <p:txBody>
          <a:bodyPr>
            <a:noAutofit/>
          </a:bodyPr>
          <a:lstStyle/>
          <a:p>
            <a:pPr marL="466725" indent="-466725"/>
            <a:r>
              <a:rPr lang="en-US" sz="3600" dirty="0" smtClean="0">
                <a:latin typeface="+mj-lt"/>
                <a:cs typeface="Times New Roman" pitchFamily="18" charset="0"/>
              </a:rPr>
              <a:t>Empower new State and Regional Staff to understand their role in State authorization.</a:t>
            </a:r>
          </a:p>
          <a:p>
            <a:pPr marL="466725" indent="-466725"/>
            <a:r>
              <a:rPr lang="en-US" sz="3600" dirty="0" smtClean="0">
                <a:latin typeface="+mj-lt"/>
                <a:cs typeface="Times New Roman" pitchFamily="18" charset="0"/>
              </a:rPr>
              <a:t>Ensure that State programs are as stringent as the Federal program.</a:t>
            </a:r>
          </a:p>
          <a:p>
            <a:pPr marL="466725" indent="-466725"/>
            <a:r>
              <a:rPr lang="en-US" sz="3600" dirty="0" smtClean="0">
                <a:latin typeface="+mj-lt"/>
                <a:cs typeface="Times New Roman" pitchFamily="18" charset="0"/>
              </a:rPr>
              <a:t>Assist new EPA reviewers in developing  skills to ensure that States meet Federal requirements.</a:t>
            </a:r>
          </a:p>
          <a:p>
            <a:pPr marL="466725" indent="-466725"/>
            <a:r>
              <a:rPr lang="en-US" sz="3600" dirty="0" smtClean="0">
                <a:latin typeface="+mj-lt"/>
                <a:cs typeface="Times New Roman" pitchFamily="18" charset="0"/>
              </a:rPr>
              <a:t>Ensure that EPA can authorize States.</a:t>
            </a:r>
          </a:p>
          <a:p>
            <a:endParaRPr lang="en-US" sz="3600" dirty="0" smtClean="0">
              <a:latin typeface="+mj-lt"/>
              <a:cs typeface="Times New Roman" pitchFamily="18" charset="0"/>
            </a:endParaRPr>
          </a:p>
          <a:p>
            <a:pPr marL="0" indent="0">
              <a:buNone/>
            </a:pPr>
            <a:endParaRPr lang="en-US" sz="3600"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FF75B4CE-5129-41CA-A75E-F2AE589D1F47}" type="slidenum">
              <a:rPr lang="en-US" smtClean="0">
                <a:solidFill>
                  <a:prstClr val="black">
                    <a:tint val="75000"/>
                  </a:prstClr>
                </a:solidFill>
              </a:rPr>
              <a:pPr/>
              <a:t>5</a:t>
            </a:fld>
            <a:endParaRPr lang="en-US" dirty="0">
              <a:solidFill>
                <a:prstClr val="black">
                  <a:tint val="75000"/>
                </a:prstClr>
              </a:solidFill>
            </a:endParaRPr>
          </a:p>
        </p:txBody>
      </p:sp>
      <p:cxnSp>
        <p:nvCxnSpPr>
          <p:cNvPr id="5" name="Straight Connector 4"/>
          <p:cNvCxnSpPr/>
          <p:nvPr/>
        </p:nvCxnSpPr>
        <p:spPr>
          <a:xfrm>
            <a:off x="152400" y="1295400"/>
            <a:ext cx="876300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2632804"/>
      </p:ext>
    </p:extLst>
  </p:cSld>
  <p:clrMapOvr>
    <a:masterClrMapping/>
  </p:clrMapOvr>
  <p:transition spd="med">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12" y="228600"/>
            <a:ext cx="8839200" cy="752838"/>
          </a:xfrm>
        </p:spPr>
        <p:txBody>
          <a:bodyPr>
            <a:normAutofit/>
          </a:bodyPr>
          <a:lstStyle/>
          <a:p>
            <a:pPr algn="ctr"/>
            <a:r>
              <a:rPr lang="en-US" sz="4000" dirty="0" smtClean="0"/>
              <a:t>   </a:t>
            </a:r>
            <a:r>
              <a:rPr lang="en-US" sz="4400" dirty="0" smtClean="0"/>
              <a:t>Webinar Focus</a:t>
            </a:r>
            <a:endParaRPr lang="en-US" sz="4400" dirty="0"/>
          </a:p>
        </p:txBody>
      </p:sp>
      <p:sp>
        <p:nvSpPr>
          <p:cNvPr id="3" name="Content Placeholder 2"/>
          <p:cNvSpPr>
            <a:spLocks noGrp="1"/>
          </p:cNvSpPr>
          <p:nvPr>
            <p:ph idx="1"/>
          </p:nvPr>
        </p:nvSpPr>
        <p:spPr>
          <a:xfrm>
            <a:off x="345232" y="1835412"/>
            <a:ext cx="8534400" cy="3913007"/>
          </a:xfrm>
        </p:spPr>
        <p:txBody>
          <a:bodyPr>
            <a:noAutofit/>
          </a:bodyPr>
          <a:lstStyle/>
          <a:p>
            <a:pPr marL="0" indent="0">
              <a:buNone/>
            </a:pPr>
            <a:r>
              <a:rPr lang="en-US" sz="4000" dirty="0" smtClean="0">
                <a:latin typeface="+mj-lt"/>
                <a:cs typeface="Times New Roman" pitchFamily="18" charset="0"/>
              </a:rPr>
              <a:t>In this webinar, we will share with you: </a:t>
            </a:r>
          </a:p>
          <a:p>
            <a:r>
              <a:rPr lang="en-US" sz="4000" dirty="0" smtClean="0">
                <a:latin typeface="+mj-lt"/>
              </a:rPr>
              <a:t>10 Key Elements to Success</a:t>
            </a:r>
          </a:p>
          <a:p>
            <a:r>
              <a:rPr lang="en-US" sz="4000" dirty="0" smtClean="0">
                <a:latin typeface="+mj-lt"/>
              </a:rPr>
              <a:t>A Case Study </a:t>
            </a:r>
          </a:p>
          <a:p>
            <a:r>
              <a:rPr lang="en-US" sz="4000" dirty="0" smtClean="0">
                <a:latin typeface="+mj-lt"/>
              </a:rPr>
              <a:t>Available resources, especially the RCRA State Authorization Website</a:t>
            </a:r>
          </a:p>
        </p:txBody>
      </p:sp>
      <p:sp>
        <p:nvSpPr>
          <p:cNvPr id="4" name="Slide Number Placeholder 3"/>
          <p:cNvSpPr>
            <a:spLocks noGrp="1"/>
          </p:cNvSpPr>
          <p:nvPr>
            <p:ph type="sldNum" sz="quarter" idx="12"/>
          </p:nvPr>
        </p:nvSpPr>
        <p:spPr/>
        <p:txBody>
          <a:bodyPr/>
          <a:lstStyle/>
          <a:p>
            <a:fld id="{FF75B4CE-5129-41CA-A75E-F2AE589D1F47}" type="slidenum">
              <a:rPr lang="en-US" smtClean="0">
                <a:solidFill>
                  <a:prstClr val="black">
                    <a:tint val="75000"/>
                  </a:prstClr>
                </a:solidFill>
              </a:rPr>
              <a:pPr/>
              <a:t>6</a:t>
            </a:fld>
            <a:endParaRPr lang="en-US" dirty="0">
              <a:solidFill>
                <a:prstClr val="black">
                  <a:tint val="75000"/>
                </a:prstClr>
              </a:solidFill>
            </a:endParaRPr>
          </a:p>
        </p:txBody>
      </p:sp>
      <p:cxnSp>
        <p:nvCxnSpPr>
          <p:cNvPr id="5" name="Straight Connector 4"/>
          <p:cNvCxnSpPr/>
          <p:nvPr/>
        </p:nvCxnSpPr>
        <p:spPr>
          <a:xfrm>
            <a:off x="152400" y="1295400"/>
            <a:ext cx="8763000" cy="0"/>
          </a:xfrm>
          <a:prstGeom prst="line">
            <a:avLst/>
          </a:prstGeom>
          <a:ln w="38100"/>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T030001416.PNG"/>
          <p:cNvPicPr>
            <a:picLocks noChangeAspect="1"/>
          </p:cNvPicPr>
          <p:nvPr/>
        </p:nvPicPr>
        <p:blipFill>
          <a:blip r:embed="rId3" cstate="print"/>
          <a:stretch>
            <a:fillRect/>
          </a:stretch>
        </p:blipFill>
        <p:spPr>
          <a:xfrm>
            <a:off x="0" y="0"/>
            <a:ext cx="9144000" cy="6858000"/>
          </a:xfrm>
          <a:prstGeom prst="rect">
            <a:avLst/>
          </a:prstGeom>
        </p:spPr>
      </p:pic>
      <p:sp>
        <p:nvSpPr>
          <p:cNvPr id="2" name="Title 1"/>
          <p:cNvSpPr>
            <a:spLocks noGrp="1"/>
          </p:cNvSpPr>
          <p:nvPr>
            <p:ph type="ctrTitle"/>
          </p:nvPr>
        </p:nvSpPr>
        <p:spPr>
          <a:xfrm>
            <a:off x="685800" y="685801"/>
            <a:ext cx="7772400" cy="2133599"/>
          </a:xfrm>
        </p:spPr>
        <p:txBody>
          <a:bodyPr>
            <a:normAutofit/>
          </a:bodyPr>
          <a:lstStyle/>
          <a:p>
            <a:pPr algn="ctr"/>
            <a:r>
              <a:rPr lang="en-US" sz="6000" b="1" dirty="0" smtClean="0">
                <a:solidFill>
                  <a:srgbClr val="0070C0"/>
                </a:solidFill>
                <a:latin typeface="Comic Sans MS" pitchFamily="66" charset="0"/>
              </a:rPr>
              <a:t>10 Keys to Success –Lightening the Load</a:t>
            </a:r>
            <a:endParaRPr lang="en-US" sz="6000" b="1" dirty="0">
              <a:solidFill>
                <a:srgbClr val="0070C0"/>
              </a:solidFill>
              <a:latin typeface="Comic Sans MS" pitchFamily="66" charset="0"/>
            </a:endParaRPr>
          </a:p>
        </p:txBody>
      </p:sp>
      <p:sp>
        <p:nvSpPr>
          <p:cNvPr id="3" name="Subtitle 2"/>
          <p:cNvSpPr>
            <a:spLocks noGrp="1"/>
          </p:cNvSpPr>
          <p:nvPr>
            <p:ph type="subTitle" idx="1"/>
          </p:nvPr>
        </p:nvSpPr>
        <p:spPr>
          <a:xfrm>
            <a:off x="533400" y="3228536"/>
            <a:ext cx="7854696" cy="2867464"/>
          </a:xfrm>
        </p:spPr>
        <p:txBody>
          <a:bodyPr>
            <a:normAutofit lnSpcReduction="10000"/>
          </a:bodyPr>
          <a:lstStyle/>
          <a:p>
            <a:r>
              <a:rPr lang="en-US" b="1" i="1" dirty="0">
                <a:solidFill>
                  <a:schemeClr val="accent1">
                    <a:lumMod val="75000"/>
                  </a:schemeClr>
                </a:solidFill>
              </a:rPr>
              <a:t> As a Rookie, know that:</a:t>
            </a:r>
          </a:p>
          <a:p>
            <a:r>
              <a:rPr lang="en-US" b="1" i="1" dirty="0">
                <a:solidFill>
                  <a:schemeClr val="accent1">
                    <a:lumMod val="75000"/>
                  </a:schemeClr>
                </a:solidFill>
              </a:rPr>
              <a:t>You have been thrown into the middle of a program.</a:t>
            </a:r>
          </a:p>
          <a:p>
            <a:r>
              <a:rPr lang="en-US" b="1" i="1" dirty="0">
                <a:solidFill>
                  <a:schemeClr val="accent1">
                    <a:lumMod val="75000"/>
                  </a:schemeClr>
                </a:solidFill>
              </a:rPr>
              <a:t>There is a foundation that is already laid.</a:t>
            </a:r>
          </a:p>
          <a:p>
            <a:r>
              <a:rPr lang="en-US" b="1" i="1" dirty="0">
                <a:solidFill>
                  <a:schemeClr val="accent1">
                    <a:lumMod val="75000"/>
                  </a:schemeClr>
                </a:solidFill>
              </a:rPr>
              <a:t>Everything else in State authorization either adds to, revises, clarifies, updates or replaces portions of that foundation.</a:t>
            </a:r>
          </a:p>
          <a:p>
            <a:endParaRPr lang="en-US" i="1" dirty="0"/>
          </a:p>
        </p:txBody>
      </p:sp>
      <p:sp>
        <p:nvSpPr>
          <p:cNvPr id="5" name="Slide Number Placeholder 4"/>
          <p:cNvSpPr>
            <a:spLocks noGrp="1"/>
          </p:cNvSpPr>
          <p:nvPr>
            <p:ph type="sldNum" sz="quarter" idx="12"/>
          </p:nvPr>
        </p:nvSpPr>
        <p:spPr/>
        <p:txBody>
          <a:bodyPr/>
          <a:lstStyle/>
          <a:p>
            <a:fld id="{FF75B4CE-5129-41CA-A75E-F2AE589D1F47}" type="slidenum">
              <a:rPr lang="en-US" smtClean="0">
                <a:solidFill>
                  <a:prstClr val="black">
                    <a:tint val="75000"/>
                  </a:prstClr>
                </a:solidFill>
              </a:rPr>
              <a:pPr/>
              <a:t>7</a:t>
            </a:fld>
            <a:endParaRPr lang="en-US" dirty="0">
              <a:solidFill>
                <a:prstClr val="black">
                  <a:tint val="75000"/>
                </a:prstClr>
              </a:solidFill>
            </a:endParaRPr>
          </a:p>
        </p:txBody>
      </p:sp>
    </p:spTree>
  </p:cSld>
  <p:clrMapOvr>
    <a:masterClrMapping/>
  </p:clrMapOvr>
  <p:transition spd="med">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980" y="304800"/>
            <a:ext cx="8534400" cy="685800"/>
          </a:xfrm>
        </p:spPr>
        <p:txBody>
          <a:bodyPr>
            <a:noAutofit/>
          </a:bodyPr>
          <a:lstStyle/>
          <a:p>
            <a:r>
              <a:rPr lang="en-US" sz="4400" dirty="0" smtClean="0"/>
              <a:t>#1 – Understand Your Role and Goals</a:t>
            </a:r>
            <a:endParaRPr lang="en-US" sz="4400" dirty="0"/>
          </a:p>
        </p:txBody>
      </p:sp>
      <p:sp>
        <p:nvSpPr>
          <p:cNvPr id="3" name="Content Placeholder 2"/>
          <p:cNvSpPr>
            <a:spLocks noGrp="1"/>
          </p:cNvSpPr>
          <p:nvPr>
            <p:ph idx="1"/>
          </p:nvPr>
        </p:nvSpPr>
        <p:spPr>
          <a:xfrm>
            <a:off x="450980" y="1295400"/>
            <a:ext cx="8229600" cy="5356225"/>
          </a:xfrm>
        </p:spPr>
        <p:txBody>
          <a:bodyPr>
            <a:normAutofit fontScale="92500"/>
          </a:bodyPr>
          <a:lstStyle/>
          <a:p>
            <a:r>
              <a:rPr lang="en-US" sz="3600" dirty="0" smtClean="0">
                <a:latin typeface="+mj-lt"/>
              </a:rPr>
              <a:t>State Staff</a:t>
            </a:r>
          </a:p>
          <a:p>
            <a:pPr lvl="1">
              <a:buClr>
                <a:srgbClr val="0F6FC6"/>
              </a:buClr>
              <a:buFontTx/>
              <a:buChar char="-"/>
            </a:pPr>
            <a:r>
              <a:rPr lang="en-US" sz="2800" dirty="0" smtClean="0">
                <a:solidFill>
                  <a:prstClr val="black"/>
                </a:solidFill>
                <a:latin typeface="Calibri"/>
                <a:cs typeface="Times New Roman" pitchFamily="18" charset="0"/>
              </a:rPr>
              <a:t>To assist in the development of your State’s program.</a:t>
            </a:r>
            <a:endParaRPr lang="en-US" sz="2800" dirty="0">
              <a:solidFill>
                <a:prstClr val="black"/>
              </a:solidFill>
              <a:latin typeface="Calibri"/>
              <a:cs typeface="Times New Roman" pitchFamily="18" charset="0"/>
            </a:endParaRPr>
          </a:p>
          <a:p>
            <a:pPr lvl="1">
              <a:buClr>
                <a:srgbClr val="0F6FC6"/>
              </a:buClr>
              <a:buFontTx/>
              <a:buChar char="-"/>
            </a:pPr>
            <a:r>
              <a:rPr lang="en-US" sz="2800" dirty="0" smtClean="0">
                <a:solidFill>
                  <a:prstClr val="black"/>
                </a:solidFill>
                <a:latin typeface="Calibri"/>
                <a:cs typeface="Times New Roman" pitchFamily="18" charset="0"/>
              </a:rPr>
              <a:t>To demonstrate to EPA that the State is capable of running a hazardous waste program in lieu of EPA.</a:t>
            </a:r>
            <a:endParaRPr lang="en-US" sz="2800" dirty="0">
              <a:solidFill>
                <a:prstClr val="black"/>
              </a:solidFill>
              <a:latin typeface="Calibri"/>
              <a:cs typeface="Times New Roman" pitchFamily="18" charset="0"/>
            </a:endParaRPr>
          </a:p>
          <a:p>
            <a:pPr lvl="1">
              <a:buClr>
                <a:srgbClr val="0F6FC6"/>
              </a:buClr>
              <a:buFontTx/>
              <a:buChar char="-"/>
            </a:pPr>
            <a:r>
              <a:rPr lang="en-US" sz="2800" dirty="0" smtClean="0">
                <a:solidFill>
                  <a:prstClr val="black"/>
                </a:solidFill>
                <a:latin typeface="Calibri"/>
                <a:cs typeface="Times New Roman" pitchFamily="18" charset="0"/>
              </a:rPr>
              <a:t>Figure out the easiest way to work with EPA.</a:t>
            </a:r>
            <a:endParaRPr lang="en-US" sz="2800" dirty="0">
              <a:solidFill>
                <a:prstClr val="black"/>
              </a:solidFill>
              <a:latin typeface="Calibri"/>
              <a:cs typeface="Times New Roman" pitchFamily="18" charset="0"/>
            </a:endParaRPr>
          </a:p>
          <a:p>
            <a:r>
              <a:rPr lang="en-US" sz="3600" dirty="0" smtClean="0">
                <a:latin typeface="+mj-lt"/>
              </a:rPr>
              <a:t>EPA Staff</a:t>
            </a:r>
          </a:p>
          <a:p>
            <a:pPr lvl="1">
              <a:buClr>
                <a:srgbClr val="0F6FC6"/>
              </a:buClr>
              <a:buFontTx/>
              <a:buChar char="-"/>
            </a:pPr>
            <a:r>
              <a:rPr lang="en-US" sz="2800" dirty="0" smtClean="0">
                <a:solidFill>
                  <a:prstClr val="black"/>
                </a:solidFill>
                <a:latin typeface="Calibri"/>
                <a:cs typeface="Times New Roman" pitchFamily="18" charset="0"/>
              </a:rPr>
              <a:t>To assess whether State is capable of implementing new federal regulations.</a:t>
            </a:r>
          </a:p>
          <a:p>
            <a:pPr lvl="1">
              <a:buClr>
                <a:srgbClr val="0F6FC6"/>
              </a:buClr>
              <a:buFontTx/>
              <a:buChar char="-"/>
            </a:pPr>
            <a:r>
              <a:rPr lang="en-US" sz="2800" dirty="0" smtClean="0">
                <a:solidFill>
                  <a:prstClr val="black"/>
                </a:solidFill>
                <a:latin typeface="Calibri"/>
                <a:cs typeface="Times New Roman" pitchFamily="18" charset="0"/>
              </a:rPr>
              <a:t>Assist other regional staff in their technical reviews.</a:t>
            </a:r>
            <a:endParaRPr lang="en-US" sz="2800" dirty="0">
              <a:solidFill>
                <a:prstClr val="black"/>
              </a:solidFill>
              <a:latin typeface="Calibri"/>
              <a:cs typeface="Times New Roman" pitchFamily="18" charset="0"/>
            </a:endParaRPr>
          </a:p>
          <a:p>
            <a:pPr lvl="1">
              <a:buClr>
                <a:srgbClr val="0F6FC6"/>
              </a:buClr>
              <a:buFontTx/>
              <a:buChar char="-"/>
            </a:pPr>
            <a:r>
              <a:rPr lang="en-US" sz="2800" dirty="0" smtClean="0">
                <a:solidFill>
                  <a:prstClr val="black"/>
                </a:solidFill>
                <a:latin typeface="Calibri"/>
                <a:cs typeface="Times New Roman" pitchFamily="18" charset="0"/>
              </a:rPr>
              <a:t>Provide support and training that States need.</a:t>
            </a:r>
          </a:p>
          <a:p>
            <a:pPr lvl="1">
              <a:buClr>
                <a:srgbClr val="0F6FC6"/>
              </a:buClr>
              <a:buFontTx/>
              <a:buChar char="-"/>
            </a:pPr>
            <a:r>
              <a:rPr lang="en-US" sz="2800" dirty="0" smtClean="0">
                <a:solidFill>
                  <a:prstClr val="black"/>
                </a:solidFill>
                <a:latin typeface="Calibri"/>
                <a:cs typeface="Times New Roman" pitchFamily="18" charset="0"/>
              </a:rPr>
              <a:t>Inform the public about EPA’s authorization decisions.</a:t>
            </a:r>
            <a:endParaRPr lang="en-US" sz="2800" dirty="0" smtClean="0">
              <a:latin typeface="+mj-lt"/>
            </a:endParaRPr>
          </a:p>
          <a:p>
            <a:endParaRPr lang="en-US" dirty="0">
              <a:latin typeface="+mj-lt"/>
            </a:endParaRPr>
          </a:p>
        </p:txBody>
      </p:sp>
      <p:sp>
        <p:nvSpPr>
          <p:cNvPr id="4" name="Slide Number Placeholder 3"/>
          <p:cNvSpPr>
            <a:spLocks noGrp="1"/>
          </p:cNvSpPr>
          <p:nvPr>
            <p:ph type="sldNum" sz="quarter" idx="12"/>
          </p:nvPr>
        </p:nvSpPr>
        <p:spPr/>
        <p:txBody>
          <a:bodyPr/>
          <a:lstStyle/>
          <a:p>
            <a:fld id="{FF75B4CE-5129-41CA-A75E-F2AE589D1F47}" type="slidenum">
              <a:rPr lang="en-US" smtClean="0">
                <a:solidFill>
                  <a:prstClr val="black">
                    <a:tint val="75000"/>
                  </a:prstClr>
                </a:solidFill>
              </a:rPr>
              <a:pPr/>
              <a:t>8</a:t>
            </a:fld>
            <a:endParaRPr lang="en-US" dirty="0">
              <a:solidFill>
                <a:prstClr val="black">
                  <a:tint val="75000"/>
                </a:prstClr>
              </a:solidFill>
            </a:endParaRPr>
          </a:p>
        </p:txBody>
      </p:sp>
      <p:cxnSp>
        <p:nvCxnSpPr>
          <p:cNvPr id="5" name="Straight Connector 4"/>
          <p:cNvCxnSpPr/>
          <p:nvPr/>
        </p:nvCxnSpPr>
        <p:spPr>
          <a:xfrm>
            <a:off x="152400" y="1295400"/>
            <a:ext cx="8763000" cy="0"/>
          </a:xfrm>
          <a:prstGeom prst="line">
            <a:avLst/>
          </a:prstGeom>
          <a:ln w="38100"/>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8580" y="-1"/>
            <a:ext cx="8534400" cy="1268963"/>
          </a:xfrm>
        </p:spPr>
        <p:txBody>
          <a:bodyPr>
            <a:noAutofit/>
          </a:bodyPr>
          <a:lstStyle/>
          <a:p>
            <a:pPr algn="ctr"/>
            <a:r>
              <a:rPr lang="en-US" sz="4400" dirty="0" smtClean="0"/>
              <a:t>#2 – Understand the RCRA Statutes and Regulations</a:t>
            </a:r>
            <a:endParaRPr lang="en-US" sz="4400" dirty="0"/>
          </a:p>
        </p:txBody>
      </p:sp>
      <p:sp>
        <p:nvSpPr>
          <p:cNvPr id="3" name="Content Placeholder 2"/>
          <p:cNvSpPr>
            <a:spLocks noGrp="1"/>
          </p:cNvSpPr>
          <p:nvPr>
            <p:ph idx="1"/>
          </p:nvPr>
        </p:nvSpPr>
        <p:spPr>
          <a:xfrm>
            <a:off x="450980" y="1501775"/>
            <a:ext cx="8229600" cy="5356225"/>
          </a:xfrm>
        </p:spPr>
        <p:txBody>
          <a:bodyPr>
            <a:normAutofit fontScale="70000" lnSpcReduction="20000"/>
          </a:bodyPr>
          <a:lstStyle/>
          <a:p>
            <a:pPr marL="0" indent="0">
              <a:buNone/>
            </a:pPr>
            <a:r>
              <a:rPr lang="en-US" sz="3700" dirty="0" smtClean="0">
                <a:latin typeface="+mj-lt"/>
              </a:rPr>
              <a:t>The foundation of the State authorization requirements are outlined in the RCRA statutes, especially RCRA sections 3006, 3008, 3009 and 7004.  The RCRA Statute can </a:t>
            </a:r>
            <a:r>
              <a:rPr lang="en-US" sz="3700" dirty="0">
                <a:latin typeface="+mj-lt"/>
              </a:rPr>
              <a:t>be found at: </a:t>
            </a:r>
            <a:r>
              <a:rPr lang="en-US" sz="3700" dirty="0">
                <a:solidFill>
                  <a:schemeClr val="accent1">
                    <a:lumMod val="75000"/>
                  </a:schemeClr>
                </a:solidFill>
                <a:latin typeface="+mj-lt"/>
                <a:hlinkClick r:id="rId3"/>
              </a:rPr>
              <a:t>http://</a:t>
            </a:r>
            <a:r>
              <a:rPr lang="en-US" sz="3700" dirty="0" smtClean="0">
                <a:solidFill>
                  <a:schemeClr val="accent1">
                    <a:lumMod val="75000"/>
                  </a:schemeClr>
                </a:solidFill>
                <a:latin typeface="+mj-lt"/>
                <a:hlinkClick r:id="rId3"/>
              </a:rPr>
              <a:t>www2.epa.gov/laws-regulations/summary-resource-conservation-and-recovery-act</a:t>
            </a:r>
            <a:r>
              <a:rPr lang="en-US" sz="3700" dirty="0" smtClean="0">
                <a:solidFill>
                  <a:schemeClr val="accent1">
                    <a:lumMod val="75000"/>
                  </a:schemeClr>
                </a:solidFill>
                <a:latin typeface="+mj-lt"/>
              </a:rPr>
              <a:t>  </a:t>
            </a:r>
          </a:p>
          <a:p>
            <a:r>
              <a:rPr lang="en-US" sz="3700" dirty="0">
                <a:latin typeface="+mj-lt"/>
              </a:rPr>
              <a:t>Know the hazardous waste regulations </a:t>
            </a:r>
            <a:r>
              <a:rPr lang="en-US" sz="3700" dirty="0">
                <a:latin typeface="+mj-lt"/>
                <a:hlinkClick r:id="rId4"/>
              </a:rPr>
              <a:t>http://</a:t>
            </a:r>
            <a:r>
              <a:rPr lang="en-US" sz="3700" dirty="0" smtClean="0">
                <a:latin typeface="+mj-lt"/>
                <a:hlinkClick r:id="rId4"/>
              </a:rPr>
              <a:t>www.gpo.gov/fdsys/browse/co.lectionCfr.action?</a:t>
            </a:r>
          </a:p>
          <a:p>
            <a:pPr marL="0" indent="0">
              <a:buNone/>
            </a:pPr>
            <a:r>
              <a:rPr lang="en-US" sz="3700" dirty="0">
                <a:latin typeface="+mj-lt"/>
                <a:hlinkClick r:id="rId4"/>
              </a:rPr>
              <a:t> </a:t>
            </a:r>
            <a:r>
              <a:rPr lang="en-US" sz="3700" dirty="0" smtClean="0">
                <a:latin typeface="+mj-lt"/>
                <a:hlinkClick r:id="rId4"/>
              </a:rPr>
              <a:t>   </a:t>
            </a:r>
            <a:r>
              <a:rPr lang="en-US" sz="3700" dirty="0" err="1" smtClean="0">
                <a:latin typeface="+mj-lt"/>
                <a:hlinkClick r:id="rId4"/>
              </a:rPr>
              <a:t>collectionCode</a:t>
            </a:r>
            <a:r>
              <a:rPr lang="en-US" sz="3700" dirty="0" smtClean="0">
                <a:latin typeface="+mj-lt"/>
                <a:hlinkClick r:id="rId4"/>
              </a:rPr>
              <a:t>=CFR</a:t>
            </a:r>
            <a:r>
              <a:rPr lang="en-US" sz="3700" dirty="0" smtClean="0">
                <a:latin typeface="+mj-lt"/>
              </a:rPr>
              <a:t>  </a:t>
            </a:r>
          </a:p>
          <a:p>
            <a:r>
              <a:rPr lang="en-US" sz="3700" dirty="0" smtClean="0">
                <a:latin typeface="+mj-lt"/>
              </a:rPr>
              <a:t>Know your product.</a:t>
            </a:r>
          </a:p>
          <a:p>
            <a:r>
              <a:rPr lang="en-US" sz="3700" dirty="0" smtClean="0">
                <a:latin typeface="+mj-lt"/>
              </a:rPr>
              <a:t>Know who your clients are.</a:t>
            </a:r>
          </a:p>
          <a:p>
            <a:r>
              <a:rPr lang="en-US" sz="3700" dirty="0" smtClean="0">
                <a:latin typeface="+mj-lt"/>
              </a:rPr>
              <a:t>Understand the specifics of the State’s authorities.</a:t>
            </a:r>
          </a:p>
          <a:p>
            <a:r>
              <a:rPr lang="en-US" sz="3700" dirty="0" smtClean="0">
                <a:solidFill>
                  <a:prstClr val="black"/>
                </a:solidFill>
                <a:latin typeface="+mj-lt"/>
                <a:cs typeface="Times New Roman" pitchFamily="18" charset="0"/>
              </a:rPr>
              <a:t>Use the RCRA Orientation Manual as a valuable resource. </a:t>
            </a:r>
            <a:r>
              <a:rPr lang="en-US" sz="3700" dirty="0">
                <a:solidFill>
                  <a:prstClr val="black"/>
                </a:solidFill>
                <a:latin typeface="+mj-lt"/>
                <a:cs typeface="Times New Roman" pitchFamily="18" charset="0"/>
              </a:rPr>
              <a:t>(</a:t>
            </a:r>
            <a:r>
              <a:rPr lang="en-US" sz="3700" dirty="0">
                <a:solidFill>
                  <a:prstClr val="black"/>
                </a:solidFill>
                <a:latin typeface="+mj-lt"/>
                <a:cs typeface="Times New Roman" pitchFamily="18" charset="0"/>
                <a:hlinkClick r:id="rId5"/>
              </a:rPr>
              <a:t>http://</a:t>
            </a:r>
            <a:r>
              <a:rPr lang="en-US" sz="3700" dirty="0" smtClean="0">
                <a:solidFill>
                  <a:prstClr val="black"/>
                </a:solidFill>
                <a:latin typeface="+mj-lt"/>
                <a:cs typeface="Times New Roman" pitchFamily="18" charset="0"/>
                <a:hlinkClick r:id="rId5"/>
              </a:rPr>
              <a:t>www2.epa.gov/hwgenerators/resource-conservation-and-recovery-act-rcra-orientation-manual</a:t>
            </a:r>
            <a:r>
              <a:rPr lang="en-US" sz="3700" dirty="0" smtClean="0">
                <a:solidFill>
                  <a:prstClr val="black"/>
                </a:solidFill>
                <a:latin typeface="+mj-lt"/>
                <a:cs typeface="Times New Roman" pitchFamily="18" charset="0"/>
              </a:rPr>
              <a:t>) </a:t>
            </a:r>
          </a:p>
          <a:p>
            <a:pPr marL="0" indent="0">
              <a:buNone/>
            </a:pPr>
            <a:endParaRPr lang="en-US" sz="2800" dirty="0" smtClean="0">
              <a:latin typeface="+mj-lt"/>
            </a:endParaRPr>
          </a:p>
        </p:txBody>
      </p:sp>
      <p:sp>
        <p:nvSpPr>
          <p:cNvPr id="4" name="Slide Number Placeholder 3"/>
          <p:cNvSpPr>
            <a:spLocks noGrp="1"/>
          </p:cNvSpPr>
          <p:nvPr>
            <p:ph type="sldNum" sz="quarter" idx="12"/>
          </p:nvPr>
        </p:nvSpPr>
        <p:spPr/>
        <p:txBody>
          <a:bodyPr/>
          <a:lstStyle/>
          <a:p>
            <a:fld id="{FF75B4CE-5129-41CA-A75E-F2AE589D1F47}" type="slidenum">
              <a:rPr lang="en-US" smtClean="0">
                <a:solidFill>
                  <a:prstClr val="black">
                    <a:tint val="75000"/>
                  </a:prstClr>
                </a:solidFill>
              </a:rPr>
              <a:pPr/>
              <a:t>9</a:t>
            </a:fld>
            <a:endParaRPr lang="en-US" dirty="0">
              <a:solidFill>
                <a:prstClr val="black">
                  <a:tint val="75000"/>
                </a:prstClr>
              </a:solidFill>
            </a:endParaRPr>
          </a:p>
        </p:txBody>
      </p:sp>
      <p:cxnSp>
        <p:nvCxnSpPr>
          <p:cNvPr id="5" name="Straight Connector 4"/>
          <p:cNvCxnSpPr/>
          <p:nvPr/>
        </p:nvCxnSpPr>
        <p:spPr>
          <a:xfrm>
            <a:off x="152400" y="1295400"/>
            <a:ext cx="876300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1940657"/>
      </p:ext>
    </p:extLst>
  </p:cSld>
  <p:clrMapOvr>
    <a:masterClrMapping/>
  </p:clrMapOvr>
  <p:transition spd="med">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3">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0B5394"/>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EsriMapsInfo xmlns="ESRI.ArcGIS.Mapping.OfficeIntegration.PowerPointInfo">
  <Version>Version1</Version>
  <RequiresSignIn>False</RequiresSignIn>
</EsriMapsInfo>
</file>

<file path=customXml/item3.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7E173DFB-509B-4173-92C0-16EA9752C075}">
  <ds:schemaRefs>
    <ds:schemaRef ds:uri="http://schemas.microsoft.com/sharepoint/v3/contenttype/forms"/>
  </ds:schemaRefs>
</ds:datastoreItem>
</file>

<file path=customXml/itemProps2.xml><?xml version="1.0" encoding="utf-8"?>
<ds:datastoreItem xmlns:ds="http://schemas.openxmlformats.org/officeDocument/2006/customXml" ds:itemID="{E740920A-DDF4-4F9A-B027-624ADF4BCE3E}">
  <ds:schemaRefs>
    <ds:schemaRef ds:uri="ESRI.ArcGIS.Mapping.OfficeIntegration.PowerPointInfo"/>
  </ds:schemaRefs>
</ds:datastoreItem>
</file>

<file path=customXml/itemProps3.xml><?xml version="1.0" encoding="utf-8"?>
<ds:datastoreItem xmlns:ds="http://schemas.openxmlformats.org/officeDocument/2006/customXml" ds:itemID="{25BD54ED-8F02-4A82-B702-9CBFED07DE15}">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emplate>Flow</Template>
  <TotalTime>0</TotalTime>
  <Words>6499</Words>
  <Application>Microsoft Office PowerPoint</Application>
  <PresentationFormat>On-screen Show (4:3)</PresentationFormat>
  <Paragraphs>645</Paragraphs>
  <Slides>35</Slides>
  <Notes>35</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35</vt:i4>
      </vt:variant>
    </vt:vector>
  </HeadingPairs>
  <TitlesOfParts>
    <vt:vector size="45" baseType="lpstr">
      <vt:lpstr>Arial</vt:lpstr>
      <vt:lpstr>Calibri</vt:lpstr>
      <vt:lpstr>Comic Sans MS</vt:lpstr>
      <vt:lpstr>Constantia</vt:lpstr>
      <vt:lpstr>Symbol</vt:lpstr>
      <vt:lpstr>Times New Roman</vt:lpstr>
      <vt:lpstr>Verdana</vt:lpstr>
      <vt:lpstr>Wingdings</vt:lpstr>
      <vt:lpstr>Wingdings 2</vt:lpstr>
      <vt:lpstr>Flow</vt:lpstr>
      <vt:lpstr>PowerPoint Presentation</vt:lpstr>
      <vt:lpstr>What is the Purpose of this Webinar?</vt:lpstr>
      <vt:lpstr>What is State Authorization?</vt:lpstr>
      <vt:lpstr>Who is the Rookie?</vt:lpstr>
      <vt:lpstr>Why is This Webinar Important?</vt:lpstr>
      <vt:lpstr>   Webinar Focus</vt:lpstr>
      <vt:lpstr>10 Keys to Success –Lightening the Load</vt:lpstr>
      <vt:lpstr>#1 – Understand Your Role and Goals</vt:lpstr>
      <vt:lpstr>#2 – Understand the RCRA Statutes and Regulations</vt:lpstr>
      <vt:lpstr>#3 – Understand the Background and History of the HWM Program</vt:lpstr>
      <vt:lpstr>#4 – Know the requirements for the 40 CFR Part 271 State Authorization Application and EPA’s Review Process</vt:lpstr>
      <vt:lpstr># 4 (cont’d) – Know the 40 CFR Part 271 Requirements</vt:lpstr>
      <vt:lpstr># 4 (cont’d) – Know the 40 CFR Part 271 Requirements (cont’d) </vt:lpstr>
      <vt:lpstr>#5 – Know EPA and State Procedures, Policies and Guidance</vt:lpstr>
      <vt:lpstr>#6 – Understand the Implementation of Federal and State Laws that Affect State Authorization</vt:lpstr>
      <vt:lpstr>#7 – Take Advantage of Any Training, Workshops, Webinars, SOPs from EPA HQ, Regions and States</vt:lpstr>
      <vt:lpstr>#8 – Develop Ways for EPA and States  to Work Together</vt:lpstr>
      <vt:lpstr>#9 – Make Effective Use of Contractors, If Possible</vt:lpstr>
      <vt:lpstr>Lessons Learned as an  EPA Authorization Coordinator</vt:lpstr>
      <vt:lpstr>                     #10 ABOVE ALL,  HAVE A PASSION  FOR THE  RCRA PROGRAM  AND  STATE AUTHORIZATION. BE PREPARED! </vt:lpstr>
      <vt:lpstr>CASE STUDY</vt:lpstr>
      <vt:lpstr>Case  Study – State of Masada</vt:lpstr>
      <vt:lpstr>Authorization Research Results</vt:lpstr>
      <vt:lpstr>Outcome of the Case</vt:lpstr>
      <vt:lpstr>This Case Highlights the Following:</vt:lpstr>
      <vt:lpstr>GO TO  RESOURCES</vt:lpstr>
      <vt:lpstr>Federal Regulatory Resources</vt:lpstr>
      <vt:lpstr>Authorization Related Resources</vt:lpstr>
      <vt:lpstr>RCRA  State Authorization Website http://www.epa.gov/wastes/laws-regs/state/index.htm</vt:lpstr>
      <vt:lpstr>State Authorization Revision Materials</vt:lpstr>
      <vt:lpstr>Policies and Guidance Documents</vt:lpstr>
      <vt:lpstr>State Authorization Tracking System  (StATS) Reports </vt:lpstr>
      <vt:lpstr>Training Materials</vt:lpstr>
      <vt:lpstr>FINAL QUESTIONS?</vt:lpstr>
      <vt:lpstr>Where Can You Find Information  About the Webinar?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2010-10-22T16:39:22Z</dcterms:created>
  <dcterms:modified xsi:type="dcterms:W3CDTF">2015-10-26T15:55:44Z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TC102011642</vt:lpwstr>
  </property>
</Properties>
</file>