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9" r:id="rId2"/>
    <p:sldId id="281" r:id="rId3"/>
    <p:sldId id="282" r:id="rId4"/>
    <p:sldId id="275" r:id="rId5"/>
    <p:sldId id="276" r:id="rId6"/>
    <p:sldId id="277" r:id="rId7"/>
    <p:sldId id="274" r:id="rId8"/>
    <p:sldId id="273" r:id="rId9"/>
    <p:sldId id="279" r:id="rId10"/>
    <p:sldId id="267" r:id="rId11"/>
    <p:sldId id="280" r:id="rId12"/>
    <p:sldId id="290" r:id="rId13"/>
    <p:sldId id="284" r:id="rId14"/>
    <p:sldId id="289" r:id="rId15"/>
    <p:sldId id="286" r:id="rId16"/>
    <p:sldId id="287" r:id="rId17"/>
    <p:sldId id="288" r:id="rId18"/>
    <p:sldId id="272" r:id="rId19"/>
    <p:sldId id="270" r:id="rId20"/>
    <p:sldId id="271" r:id="rId21"/>
    <p:sldId id="29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1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ngmasv-ufs\users\nixonps\MMR%20energy\MMR%20electricity%20totalrevised.xlsx" TargetMode="External"/><Relationship Id="rId1" Type="http://schemas.openxmlformats.org/officeDocument/2006/relationships/image" Target="../media/image15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JBCC Energy Use Will Be &gt;50% </a:t>
            </a:r>
            <a:r>
              <a:rPr lang="en-US" sz="2400" dirty="0" err="1"/>
              <a:t>Renewables</a:t>
            </a:r>
            <a:r>
              <a:rPr lang="en-US" sz="2400" dirty="0"/>
              <a:t> in 2014</a:t>
            </a:r>
          </a:p>
        </c:rich>
      </c:tx>
      <c:layout>
        <c:manualLayout>
          <c:xMode val="edge"/>
          <c:yMode val="edge"/>
          <c:x val="0.15951399825021881"/>
          <c:y val="2.7777744807473893E-2"/>
        </c:manualLayout>
      </c:layout>
    </c:title>
    <c:view3D>
      <c:rotX val="70"/>
      <c:rotY val="10"/>
      <c:depthPercent val="100"/>
      <c:perspective val="120"/>
    </c:view3D>
    <c:plotArea>
      <c:layout>
        <c:manualLayout>
          <c:layoutTarget val="inner"/>
          <c:xMode val="edge"/>
          <c:yMode val="edge"/>
          <c:x val="4.8898075240594925E-2"/>
          <c:y val="0.12731411262584225"/>
          <c:w val="0.88484962817147972"/>
          <c:h val="0.84355317917315231"/>
        </c:manualLayout>
      </c:layout>
      <c:pie3DChart>
        <c:varyColors val="1"/>
        <c:ser>
          <c:idx val="2"/>
          <c:order val="0"/>
          <c:tx>
            <c:strRef>
              <c:f>Renewables!$G$5:$K$5</c:f>
              <c:strCache>
                <c:ptCount val="1"/>
                <c:pt idx="0">
                  <c:v>Conventional IRP/AFCEC USAF PAVE PAWS Air Nat Guard VA Wind 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</a:sp3d>
          </c:spPr>
          <c:explosion val="1"/>
          <c:dPt>
            <c:idx val="0"/>
            <c:explosion val="13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effectLst>
                <a:outerShdw blurRad="190500" dist="495300" dir="5460000" algn="ctr" rotWithShape="0">
                  <a:srgbClr val="000000">
                    <a:alpha val="89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/>
              </a:sp3d>
            </c:spPr>
          </c:dPt>
          <c:dLbls>
            <c:dLbl>
              <c:idx val="0"/>
              <c:layout>
                <c:manualLayout>
                  <c:x val="4.6172382814564289E-2"/>
                  <c:y val="7.7275205450722008E-3"/>
                </c:manualLayout>
              </c:layout>
              <c:tx>
                <c:rich>
                  <a:bodyPr/>
                  <a:lstStyle/>
                  <a:p>
                    <a:r>
                      <a:rPr lang="en-US" b="1" i="0" baseline="0"/>
                      <a:t>C</a:t>
                    </a:r>
                    <a:r>
                      <a:rPr lang="en-US"/>
                      <a:t>onventional Sources</a:t>
                    </a:r>
                  </a:p>
                  <a:p>
                    <a:r>
                      <a:rPr lang="en-US"/>
                      <a:t>22,700,000</a:t>
                    </a:r>
                    <a:r>
                      <a:rPr lang="en-US" baseline="0"/>
                      <a:t> (</a:t>
                    </a:r>
                    <a:r>
                      <a:rPr lang="en-US"/>
                      <a:t>47%)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-4.6138888888888889E-2"/>
                  <c:y val="-1.7617955077376877E-2"/>
                </c:manualLayout>
              </c:layout>
              <c:tx>
                <c:rich>
                  <a:bodyPr/>
                  <a:lstStyle/>
                  <a:p>
                    <a:r>
                      <a:rPr lang="en-US" b="1" i="0" baseline="0"/>
                      <a:t>A</a:t>
                    </a:r>
                    <a:r>
                      <a:rPr lang="en-US"/>
                      <a:t>FCEC/IRP Wind Turbines, 10,500,000</a:t>
                    </a:r>
                    <a:r>
                      <a:rPr lang="en-US" baseline="0"/>
                      <a:t> (</a:t>
                    </a:r>
                    <a:r>
                      <a:rPr lang="en-US"/>
                      <a:t>22%)</a:t>
                    </a:r>
                  </a:p>
                </c:rich>
              </c:tx>
              <c:showPercent val="1"/>
            </c:dLbl>
            <c:dLbl>
              <c:idx val="2"/>
              <c:layout>
                <c:manualLayout>
                  <c:x val="-1.2983494512850328E-2"/>
                  <c:y val="-5.4538227543617909E-2"/>
                </c:manualLayout>
              </c:layout>
              <c:tx>
                <c:rich>
                  <a:bodyPr/>
                  <a:lstStyle/>
                  <a:p>
                    <a:r>
                      <a:rPr lang="en-US" b="1" i="0" baseline="0"/>
                      <a:t>P</a:t>
                    </a:r>
                    <a:r>
                      <a:rPr lang="en-US"/>
                      <a:t>AVE PAWS Wind Turbines, 7,000,000</a:t>
                    </a:r>
                    <a:r>
                      <a:rPr lang="en-US" baseline="0"/>
                      <a:t> (</a:t>
                    </a:r>
                    <a:r>
                      <a:rPr lang="en-US"/>
                      <a:t>14%)</a:t>
                    </a:r>
                  </a:p>
                </c:rich>
              </c:tx>
              <c:showPercent val="1"/>
            </c:dLbl>
            <c:dLbl>
              <c:idx val="3"/>
              <c:layout>
                <c:manualLayout>
                  <c:x val="-4.4863517060367453E-2"/>
                  <c:y val="2.0084736695479131E-2"/>
                </c:manualLayout>
              </c:layout>
              <c:tx>
                <c:rich>
                  <a:bodyPr/>
                  <a:lstStyle/>
                  <a:p>
                    <a:r>
                      <a:rPr lang="en-US" b="1" i="0" baseline="0"/>
                      <a:t>A</a:t>
                    </a:r>
                    <a:r>
                      <a:rPr lang="en-US"/>
                      <a:t>ir National Guard Solar, 7,884,000 </a:t>
                    </a:r>
                    <a:r>
                      <a:rPr lang="en-US" baseline="0"/>
                      <a:t>(</a:t>
                    </a:r>
                    <a:r>
                      <a:rPr lang="en-US"/>
                      <a:t>16%)</a:t>
                    </a:r>
                  </a:p>
                </c:rich>
              </c:tx>
              <c:showPercent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VA Wind Turbine</a:t>
                    </a:r>
                  </a:p>
                  <a:p>
                    <a:r>
                      <a:rPr lang="en-US"/>
                      <a:t>87,600 (0.2%)</a:t>
                    </a:r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 b="1" i="0" baseline="0"/>
                </a:pPr>
                <a:endParaRPr lang="en-US"/>
              </a:p>
            </c:txPr>
            <c:showPercent val="1"/>
            <c:showLeaderLines val="1"/>
          </c:dLbls>
          <c:val>
            <c:numRef>
              <c:f>Renewables!$G$6:$K$6</c:f>
              <c:numCache>
                <c:formatCode>#,##0</c:formatCode>
                <c:ptCount val="5"/>
                <c:pt idx="0">
                  <c:v>22700000</c:v>
                </c:pt>
                <c:pt idx="1">
                  <c:v>10500000</c:v>
                </c:pt>
                <c:pt idx="2" formatCode="General">
                  <c:v>7000000</c:v>
                </c:pt>
                <c:pt idx="3">
                  <c:v>7884000</c:v>
                </c:pt>
                <c:pt idx="4">
                  <c:v>87600</c:v>
                </c:pt>
              </c:numCache>
            </c:numRef>
          </c:val>
        </c:ser>
      </c:pie3DChart>
      <c:spPr>
        <a:effectLst>
          <a:outerShdw blurRad="88900" dist="63500" dir="2700000" algn="tl" rotWithShape="0">
            <a:prstClr val="black">
              <a:alpha val="5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c:spPr>
    </c:plotArea>
    <c:plotVisOnly val="1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C6C6E-7F91-4D8B-8337-4300CEE560A3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90D5D-B84D-4D80-B2D4-7E3CED22A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F0191C-4CD3-4D58-98F0-34BFE2A7A5AC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lvl="1" eaLnBrk="1" hangingPunct="1">
              <a:spcBef>
                <a:spcPct val="20000"/>
              </a:spcBef>
              <a:buClr>
                <a:schemeClr val="tx1"/>
              </a:buClr>
              <a:buSzPct val="120000"/>
              <a:buFont typeface="Wingdings" pitchFamily="2" charset="2"/>
              <a:buNone/>
            </a:pPr>
            <a:r>
              <a:rPr lang="en-US" smtClean="0">
                <a:latin typeface="Arial" charset="0"/>
              </a:rPr>
              <a:t>	</a:t>
            </a: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46A2-EE0B-4326-9C8D-789B146D4B3A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1931-EBDF-459B-A710-AA6DEB766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46A2-EE0B-4326-9C8D-789B146D4B3A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1931-EBDF-459B-A710-AA6DEB766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46A2-EE0B-4326-9C8D-789B146D4B3A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1931-EBDF-459B-A710-AA6DEB766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675" y="76200"/>
            <a:ext cx="76263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906588"/>
            <a:ext cx="42291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906588"/>
            <a:ext cx="42291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E4476-A4D4-442D-BA31-3D23E4F95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46A2-EE0B-4326-9C8D-789B146D4B3A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1931-EBDF-459B-A710-AA6DEB766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46A2-EE0B-4326-9C8D-789B146D4B3A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1931-EBDF-459B-A710-AA6DEB766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46A2-EE0B-4326-9C8D-789B146D4B3A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1931-EBDF-459B-A710-AA6DEB766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46A2-EE0B-4326-9C8D-789B146D4B3A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1931-EBDF-459B-A710-AA6DEB766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46A2-EE0B-4326-9C8D-789B146D4B3A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1931-EBDF-459B-A710-AA6DEB766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46A2-EE0B-4326-9C8D-789B146D4B3A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1931-EBDF-459B-A710-AA6DEB766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46A2-EE0B-4326-9C8D-789B146D4B3A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1931-EBDF-459B-A710-AA6DEB766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46A2-EE0B-4326-9C8D-789B146D4B3A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01931-EBDF-459B-A710-AA6DEB766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D46A2-EE0B-4326-9C8D-789B146D4B3A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01931-EBDF-459B-A710-AA6DEB766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838200"/>
            <a:ext cx="6553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Energy Initiatives at Joint Base Cape Cod (JBCC)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5908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5908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839200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743200" y="381000"/>
            <a:ext cx="38862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AFCEC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Landfill Cap – Site of Future 102</a:t>
            </a:r>
            <a:r>
              <a:rPr kumimoji="0" lang="en-US" sz="40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nd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Solar Array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228600"/>
          <a:ext cx="9144000" cy="589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61722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Challenges:  Energy Storage, Energy Security, </a:t>
            </a:r>
            <a:r>
              <a:rPr lang="en-US" sz="2400" b="1" dirty="0" err="1" smtClean="0"/>
              <a:t>Microgrid</a:t>
            </a:r>
            <a:r>
              <a:rPr lang="en-US" sz="2400" b="1" dirty="0" smtClean="0"/>
              <a:t>, and Net Zero</a:t>
            </a:r>
            <a:endParaRPr lang="en-US" sz="24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DE316F7B-1829-4E15-8F41-BBA7A8226CA3}" type="slidenum">
              <a:rPr lang="en-US"/>
              <a:pPr algn="l">
                <a:defRPr/>
              </a:pPr>
              <a:t>12</a:t>
            </a:fld>
            <a:endParaRPr lang="en-US"/>
          </a:p>
        </p:txBody>
      </p:sp>
      <p:pic>
        <p:nvPicPr>
          <p:cNvPr id="8195" name="Picture 4"/>
          <p:cNvPicPr preferRelativeResize="0">
            <a:picLocks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52400"/>
            <a:ext cx="8716963" cy="6502400"/>
          </a:xfrm>
          <a:noFill/>
        </p:spPr>
      </p:pic>
      <p:sp>
        <p:nvSpPr>
          <p:cNvPr id="7" name="Rectangle 6"/>
          <p:cNvSpPr/>
          <p:nvPr/>
        </p:nvSpPr>
        <p:spPr>
          <a:xfrm>
            <a:off x="5867400" y="5257800"/>
            <a:ext cx="28194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FCEC Shield (draft)-2012091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2200" y="4038600"/>
            <a:ext cx="22098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hereDidContaminantionComeFr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8DACC06-6EA2-4344-9302-8F6CF6465C53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0" y="28194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0"/>
              </a:spcAft>
              <a:buClr>
                <a:srgbClr val="003399"/>
              </a:buClr>
              <a:buSzPct val="130000"/>
              <a:buFont typeface="Wingdings" pitchFamily="2" charset="2"/>
              <a:buChar char=""/>
            </a:pPr>
            <a:endParaRPr lang="en-US" sz="2000">
              <a:latin typeface="Arial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52400" y="228600"/>
            <a:ext cx="861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3600" dirty="0" smtClean="0"/>
              <a:t>Insert latest plume map here</a:t>
            </a:r>
            <a:endParaRPr lang="en-US" sz="3600" dirty="0"/>
          </a:p>
        </p:txBody>
      </p:sp>
      <p:pic>
        <p:nvPicPr>
          <p:cNvPr id="7" name="Picture 6" descr="Plumemap_Powerpoint_2013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788" y="91440"/>
            <a:ext cx="8726424" cy="6675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rogramPlumemap_20080225_NoStats_200d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80772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E7BD205-AE33-4D89-BEF7-F9759736FE36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1300" y="-101600"/>
            <a:ext cx="9626600" cy="706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pacts of Electricity Generation_rev2008_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4572000" cy="5334000"/>
          </a:xfrm>
          <a:prstGeom prst="rect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7713" y="152400"/>
            <a:ext cx="4586287" cy="53340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5562600"/>
            <a:ext cx="7626350" cy="1143000"/>
          </a:xfrm>
        </p:spPr>
        <p:txBody>
          <a:bodyPr/>
          <a:lstStyle/>
          <a:p>
            <a:pPr eaLnBrk="1" hangingPunct="1"/>
            <a:r>
              <a:rPr lang="en-US" smtClean="0"/>
              <a:t>Sustainability Evaluation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Air Force Civil Engineer Center (AFCEC) Wind I and II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1E337-2D12-4841-B3D5-D61CABE64612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14400" y="804862"/>
          <a:ext cx="7316788" cy="6053138"/>
        </p:xfrm>
        <a:graphic>
          <a:graphicData uri="http://schemas.openxmlformats.org/presentationml/2006/ole">
            <p:oleObj spid="_x0000_s2050" name="Acrobat Document" r:id="rId3" imgW="7543607" imgH="5829107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K:\TurbinePictures\AerialPhotos20091223\IMGP1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81000"/>
            <a:ext cx="3937000" cy="630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B58313-FE6B-40C6-8E8F-32093921E2B2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228600"/>
            <a:ext cx="16002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/>
              <a:t>    </a:t>
            </a:r>
            <a:r>
              <a:rPr lang="en-US" sz="4000" b="1" dirty="0" err="1" smtClean="0"/>
              <a:t>AFCECWind</a:t>
            </a:r>
            <a:r>
              <a:rPr lang="en-US" sz="4000" b="1" dirty="0" smtClean="0"/>
              <a:t> I</a:t>
            </a:r>
            <a:endParaRPr lang="en-US" sz="2000" b="1" dirty="0" smtClean="0"/>
          </a:p>
        </p:txBody>
      </p:sp>
      <p:sp>
        <p:nvSpPr>
          <p:cNvPr id="24581" name="TextBox 3"/>
          <p:cNvSpPr txBox="1">
            <a:spLocks noChangeArrowheads="1"/>
          </p:cNvSpPr>
          <p:nvPr/>
        </p:nvSpPr>
        <p:spPr bwMode="auto">
          <a:xfrm>
            <a:off x="228600" y="762000"/>
            <a:ext cx="4495800" cy="283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>
                <a:cs typeface="Arial" charset="0"/>
              </a:rPr>
              <a:t> </a:t>
            </a:r>
            <a:r>
              <a:rPr lang="en-US" dirty="0" err="1">
                <a:cs typeface="Arial" charset="0"/>
              </a:rPr>
              <a:t>Fuhrlaender</a:t>
            </a:r>
            <a:r>
              <a:rPr lang="en-US" dirty="0">
                <a:cs typeface="Arial" charset="0"/>
              </a:rPr>
              <a:t> 1.5 MW, 80 m hub, 77 m rotor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Arial" charset="0"/>
              </a:rPr>
              <a:t> 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>
                <a:cs typeface="Arial" charset="0"/>
              </a:rPr>
              <a:t> Five year project; date of operation 2 Dec 09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en-US" dirty="0">
              <a:cs typeface="Arial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$4.8M (included studies and two years O&amp;M) – jointly funded by AF and Army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en-US" dirty="0" smtClean="0">
              <a:cs typeface="Arial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 smtClean="0">
                <a:cs typeface="Arial" charset="0"/>
              </a:rPr>
              <a:t> Earned $1.4M </a:t>
            </a:r>
            <a:r>
              <a:rPr lang="en-US" dirty="0">
                <a:cs typeface="Arial" charset="0"/>
              </a:rPr>
              <a:t>through </a:t>
            </a:r>
            <a:r>
              <a:rPr lang="en-US" dirty="0" smtClean="0">
                <a:cs typeface="Arial" charset="0"/>
              </a:rPr>
              <a:t>May </a:t>
            </a:r>
            <a:r>
              <a:rPr lang="en-US" dirty="0" smtClean="0">
                <a:cs typeface="Arial" charset="0"/>
              </a:rPr>
              <a:t>2013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en-US" dirty="0" smtClean="0">
              <a:cs typeface="Arial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 smtClean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Owned and operated by AFCEC</a:t>
            </a:r>
            <a:endParaRPr lang="en-US" dirty="0">
              <a:cs typeface="Arial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en-US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DE316F7B-1829-4E15-8F41-BBA7A8226CA3}" type="slidenum">
              <a:rPr lang="en-US"/>
              <a:pPr algn="l">
                <a:defRPr/>
              </a:pPr>
              <a:t>2</a:t>
            </a:fld>
            <a:endParaRPr lang="en-US"/>
          </a:p>
        </p:txBody>
      </p:sp>
      <p:pic>
        <p:nvPicPr>
          <p:cNvPr id="8195" name="Picture 4"/>
          <p:cNvPicPr preferRelativeResize="0">
            <a:picLocks noChangeArrowheads="1"/>
          </p:cNvPicPr>
          <p:nvPr>
            <p:ph type="body" idx="1"/>
          </p:nvPr>
        </p:nvPicPr>
        <p:blipFill>
          <a:blip r:embed="rId2" cstate="print"/>
          <a:srcRect l="4370" t="4688" r="37935" b="6250"/>
          <a:stretch>
            <a:fillRect/>
          </a:stretch>
        </p:blipFill>
        <p:spPr>
          <a:xfrm>
            <a:off x="609600" y="381000"/>
            <a:ext cx="5029200" cy="5791200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5867400" y="228600"/>
            <a:ext cx="28194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Massachusetts Military Reservation (MMR) was recently renamed as Joint Base Cape Cod (JBCC)</a:t>
            </a:r>
          </a:p>
          <a:p>
            <a:endParaRPr lang="en-US" dirty="0" smtClean="0"/>
          </a:p>
          <a:p>
            <a:r>
              <a:rPr lang="en-US" dirty="0" smtClean="0"/>
              <a:t>JBCC  covers 22,000 acres on the Upper Cape and is approximately 10% of Cape Cod’s land mass</a:t>
            </a:r>
          </a:p>
          <a:p>
            <a:endParaRPr lang="en-US" dirty="0" smtClean="0"/>
          </a:p>
          <a:p>
            <a:r>
              <a:rPr lang="en-US" dirty="0" smtClean="0"/>
              <a:t>Main agencies include:</a:t>
            </a:r>
          </a:p>
          <a:p>
            <a:pPr>
              <a:buFontTx/>
              <a:buChar char="-"/>
            </a:pPr>
            <a:r>
              <a:rPr lang="en-US" dirty="0" smtClean="0"/>
              <a:t>USCG Air Station Cape Cod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smtClean="0"/>
              <a:t>Otis ANG Base, 102</a:t>
            </a:r>
            <a:r>
              <a:rPr lang="en-US" baseline="30000" dirty="0" smtClean="0"/>
              <a:t>nd</a:t>
            </a:r>
            <a:r>
              <a:rPr lang="en-US" dirty="0" smtClean="0"/>
              <a:t> IW</a:t>
            </a:r>
          </a:p>
          <a:p>
            <a:pPr>
              <a:buFontTx/>
              <a:buChar char="-"/>
            </a:pPr>
            <a:r>
              <a:rPr lang="en-US" dirty="0" smtClean="0"/>
              <a:t> Camp Edwards Army National Guard </a:t>
            </a:r>
          </a:p>
          <a:p>
            <a:pPr>
              <a:buFontTx/>
              <a:buChar char="-"/>
            </a:pPr>
            <a:r>
              <a:rPr lang="en-US" dirty="0" smtClean="0"/>
              <a:t> 6</a:t>
            </a:r>
            <a:r>
              <a:rPr lang="en-US" baseline="30000" dirty="0" smtClean="0"/>
              <a:t>th</a:t>
            </a:r>
            <a:r>
              <a:rPr lang="en-US" dirty="0" smtClean="0"/>
              <a:t> Space Warning Squadron, Cape Cod Air Force Station (PAVE PAWS radar)</a:t>
            </a:r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smtClean="0"/>
              <a:t>Veterans Affairs National Cemetery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K:\Turbine2Pictures\AerialPhotos_20111020\Selected\IMGP5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42888"/>
            <a:ext cx="4572000" cy="661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170EFA-B9E0-4D65-BC4A-72298FAADBE5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381000"/>
            <a:ext cx="25908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/>
              <a:t>    AFCEC</a:t>
            </a:r>
            <a:br>
              <a:rPr lang="en-US" sz="4000" b="1" dirty="0" smtClean="0"/>
            </a:br>
            <a:r>
              <a:rPr lang="en-US" sz="4000" b="1" dirty="0" smtClean="0"/>
              <a:t>     Wind II</a:t>
            </a:r>
            <a:endParaRPr lang="en-US" sz="2000" b="1" dirty="0" smtClean="0"/>
          </a:p>
        </p:txBody>
      </p:sp>
      <p:sp>
        <p:nvSpPr>
          <p:cNvPr id="55301" name="TextBox 3"/>
          <p:cNvSpPr txBox="1">
            <a:spLocks noChangeArrowheads="1"/>
          </p:cNvSpPr>
          <p:nvPr/>
        </p:nvSpPr>
        <p:spPr bwMode="auto">
          <a:xfrm>
            <a:off x="228600" y="762000"/>
            <a:ext cx="4419600" cy="283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>
                <a:cs typeface="Arial" charset="0"/>
              </a:rPr>
              <a:t> Two GE 1.5 MW, 80 m hub, 77 m rotor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Arial" charset="0"/>
              </a:rPr>
              <a:t> 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>
                <a:cs typeface="Arial" charset="0"/>
              </a:rPr>
              <a:t> Two year project; date of operation 8 Nov 11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en-US" dirty="0">
              <a:cs typeface="Arial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 smtClean="0">
                <a:cs typeface="Arial" charset="0"/>
              </a:rPr>
              <a:t> $</a:t>
            </a:r>
            <a:r>
              <a:rPr lang="en-US" dirty="0" smtClean="0">
                <a:cs typeface="Arial" charset="0"/>
              </a:rPr>
              <a:t>9.4M for turbines and 7.5 MVA substation – jointly funded by AF and Army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en-US" dirty="0" smtClean="0">
              <a:cs typeface="Arial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 smtClean="0">
                <a:cs typeface="Arial" charset="0"/>
              </a:rPr>
              <a:t> Earned </a:t>
            </a:r>
            <a:r>
              <a:rPr lang="en-US" dirty="0" smtClean="0">
                <a:cs typeface="Arial" charset="0"/>
              </a:rPr>
              <a:t>$1.7M through May </a:t>
            </a:r>
            <a:r>
              <a:rPr lang="en-US" dirty="0" smtClean="0">
                <a:cs typeface="Arial" charset="0"/>
              </a:rPr>
              <a:t>2013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endParaRPr lang="en-US" dirty="0" smtClean="0">
              <a:cs typeface="Arial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 smtClean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Owned and operated by AFCEC</a:t>
            </a:r>
            <a:endParaRPr lang="en-US" dirty="0"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4953000"/>
            <a:ext cx="35052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All three turbines combined produce enough power to offset AFCEC’s energy use and air emissions by 100%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TowerOfPower_20110714_TopHalf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4113" y="0"/>
            <a:ext cx="683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6"/>
          <p:cNvPicPr preferRelativeResize="0">
            <a:picLocks noChangeAspect="1" noChangeArrowheads="1"/>
          </p:cNvPicPr>
          <p:nvPr/>
        </p:nvPicPr>
        <p:blipFill>
          <a:blip r:embed="rId2" cstate="print"/>
          <a:srcRect l="500" t="333" r="500" b="333"/>
          <a:stretch>
            <a:fillRect/>
          </a:stretch>
        </p:blipFill>
        <p:spPr bwMode="auto">
          <a:xfrm>
            <a:off x="2608263" y="625475"/>
            <a:ext cx="3619500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2590800" y="609600"/>
            <a:ext cx="3657600" cy="548640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0" y="1235075"/>
            <a:ext cx="4953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Veterans Administration National Cemetery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Barnstable County Sheriff’s Office / Correctional Facility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6th Space Warning Squadron PAVE PAWS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U.S. Department of Agriculture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Massachusetts Environmental &amp; Readiness Center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U.S. Army Environmental Center Impact Area                Groundwater Study Program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Air Force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Civil Engineer Center Installation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Restoration Program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253</a:t>
            </a:r>
            <a:r>
              <a:rPr lang="en-US" sz="1400" b="1" baseline="30000" dirty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Combat Communications Group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267</a:t>
            </a:r>
            <a:r>
              <a:rPr lang="en-US" sz="1400" b="1" baseline="30000" dirty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Combat Communications Squadron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U.S. Coast Guard Air Station Cape Cod</a:t>
            </a:r>
          </a:p>
          <a:p>
            <a:pPr lvl="1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Exchange/Commissary</a:t>
            </a:r>
          </a:p>
          <a:p>
            <a:pPr lvl="1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Golf Course</a:t>
            </a:r>
          </a:p>
          <a:p>
            <a:pPr lvl="1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MWR</a:t>
            </a:r>
          </a:p>
          <a:p>
            <a:pPr lvl="1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Family Housing</a:t>
            </a:r>
          </a:p>
          <a:p>
            <a:pPr lvl="1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Storage for ships in Boston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Massachusetts Army National Guard Army Aviation Support Facility #1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Massachusetts Army National Guard Regional Training Institute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Environmental Management Commission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Senior Environmental Corps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Massachusetts Disaster Preparedness Safe Haven Facility</a:t>
            </a:r>
          </a:p>
          <a:p>
            <a:pPr marL="114300" indent="-114300" eaLnBrk="0" hangingPunct="0">
              <a:buFontTx/>
              <a:buChar char="•"/>
            </a:pP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marL="114300" indent="-114300" eaLnBrk="0" hangingPunct="0">
              <a:buFontTx/>
              <a:buChar char="•"/>
            </a:pPr>
            <a:endParaRPr lang="en-US" sz="1400" b="1" dirty="0">
              <a:latin typeface="Times New Roman" pitchFamily="18" charset="0"/>
            </a:endParaRP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5105400" y="1295400"/>
            <a:ext cx="40386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 eaLnBrk="0" hangingPunct="0">
              <a:buFontTx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US. Air Force Auxiliary (Civil Air Patrol)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Massachusetts Maritime Academy 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Federal Aviation Administration, North Atlantic Region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Bourne School System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Coast Guard Communications Station, Boston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Coast Guard Electronic Systems Support Detachment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Coast Guard Marine Safety Field Office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Coast Guard Northeast Regional Fisheries Training Center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Coast Guard LANT Area Armory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Coast Guard Port Security Unit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Police Motorcycle &amp; Canine Training Areas 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Upper Cape Trash Transfer Station / Bay Colony Railroad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U.S. Geological Survey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Volpe Test Center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Buzzards Bay Project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400" b="1">
                <a:latin typeface="Times New Roman" pitchFamily="18" charset="0"/>
                <a:cs typeface="Times New Roman" pitchFamily="18" charset="0"/>
              </a:rPr>
              <a:t>FAA Cape Approach</a:t>
            </a:r>
          </a:p>
          <a:p>
            <a:pPr marL="114300" indent="-114300">
              <a:buFontTx/>
              <a:buChar char="•"/>
            </a:pPr>
            <a:r>
              <a:rPr lang="en-US" sz="1400" b="1">
                <a:latin typeface="Times New Roman" pitchFamily="18" charset="0"/>
              </a:rPr>
              <a:t>Crane Wildlife Management Area</a:t>
            </a:r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2895600" y="381000"/>
            <a:ext cx="3462338" cy="461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</a:rPr>
              <a:t>MULTI-USE FACILITY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Conservation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Energy Audits</a:t>
            </a:r>
          </a:p>
          <a:p>
            <a:r>
              <a:rPr lang="en-US" dirty="0" smtClean="0"/>
              <a:t>Implementation </a:t>
            </a:r>
            <a:endParaRPr lang="en-US" dirty="0" smtClean="0"/>
          </a:p>
          <a:p>
            <a:pPr lvl="1"/>
            <a:r>
              <a:rPr lang="en-US" dirty="0" smtClean="0"/>
              <a:t>occupancy sensors</a:t>
            </a:r>
          </a:p>
          <a:p>
            <a:pPr lvl="1"/>
            <a:r>
              <a:rPr lang="en-US" dirty="0" smtClean="0"/>
              <a:t>programmable thermostats</a:t>
            </a:r>
          </a:p>
          <a:p>
            <a:pPr lvl="1"/>
            <a:r>
              <a:rPr lang="en-US" dirty="0" smtClean="0"/>
              <a:t>high </a:t>
            </a:r>
            <a:r>
              <a:rPr lang="en-US" dirty="0" smtClean="0"/>
              <a:t>efficiency fluorescent </a:t>
            </a:r>
            <a:r>
              <a:rPr lang="en-US" dirty="0" smtClean="0"/>
              <a:t>lighting</a:t>
            </a:r>
          </a:p>
          <a:p>
            <a:pPr lvl="1"/>
            <a:r>
              <a:rPr lang="en-US" dirty="0" smtClean="0"/>
              <a:t>LED </a:t>
            </a:r>
            <a:r>
              <a:rPr lang="en-US" dirty="0" smtClean="0"/>
              <a:t>exit </a:t>
            </a:r>
            <a:r>
              <a:rPr lang="en-US" dirty="0" smtClean="0"/>
              <a:t>lights</a:t>
            </a:r>
          </a:p>
          <a:p>
            <a:pPr lvl="1"/>
            <a:r>
              <a:rPr lang="en-US" dirty="0" smtClean="0"/>
              <a:t>Variable frequency drives</a:t>
            </a:r>
          </a:p>
          <a:p>
            <a:pPr lvl="1"/>
            <a:r>
              <a:rPr lang="en-US" dirty="0" smtClean="0"/>
              <a:t>new windows/doors</a:t>
            </a:r>
          </a:p>
          <a:p>
            <a:pPr lvl="1"/>
            <a:r>
              <a:rPr lang="en-US" dirty="0" smtClean="0"/>
              <a:t>Insulation</a:t>
            </a:r>
          </a:p>
          <a:p>
            <a:pPr lvl="1"/>
            <a:r>
              <a:rPr lang="en-US" dirty="0" smtClean="0"/>
              <a:t>replacement </a:t>
            </a:r>
            <a:r>
              <a:rPr lang="en-US" dirty="0" smtClean="0"/>
              <a:t>of </a:t>
            </a:r>
            <a:r>
              <a:rPr lang="en-US" dirty="0" smtClean="0"/>
              <a:t>chillers</a:t>
            </a:r>
          </a:p>
          <a:p>
            <a:pPr lvl="1"/>
            <a:r>
              <a:rPr lang="en-US" dirty="0" smtClean="0"/>
              <a:t>electric vehicles</a:t>
            </a:r>
          </a:p>
          <a:p>
            <a:pPr lvl="1"/>
            <a:r>
              <a:rPr lang="en-US" dirty="0" smtClean="0"/>
              <a:t>etc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Demand Response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Enroll in curtailment programs; reduces impact to grid on high use days; prevents startup of </a:t>
            </a:r>
            <a:r>
              <a:rPr lang="en-US" dirty="0" err="1" smtClean="0"/>
              <a:t>peaker</a:t>
            </a:r>
            <a:r>
              <a:rPr lang="en-US" dirty="0" smtClean="0"/>
              <a:t> plants</a:t>
            </a:r>
          </a:p>
          <a:p>
            <a:r>
              <a:rPr lang="en-US" dirty="0" smtClean="0"/>
              <a:t>Most benefit when no backup generation is involved</a:t>
            </a:r>
          </a:p>
          <a:p>
            <a:r>
              <a:rPr lang="en-US" dirty="0" smtClean="0"/>
              <a:t>Air Force Civil Engineer </a:t>
            </a:r>
            <a:r>
              <a:rPr lang="en-US" dirty="0" smtClean="0"/>
              <a:t>Center</a:t>
            </a:r>
            <a:r>
              <a:rPr lang="en-US" dirty="0" smtClean="0"/>
              <a:t> </a:t>
            </a:r>
            <a:r>
              <a:rPr lang="en-US" dirty="0" smtClean="0"/>
              <a:t>earned $139,000 in curtailment program; used funds to replace old windows, doors, install VRV system (efficient heating and cooling).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Renewable Energy Projects at JBCC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Wind turbines</a:t>
            </a:r>
          </a:p>
          <a:p>
            <a:r>
              <a:rPr lang="en-US" dirty="0" smtClean="0"/>
              <a:t>Geothermal</a:t>
            </a:r>
          </a:p>
          <a:p>
            <a:r>
              <a:rPr lang="en-US" dirty="0" smtClean="0"/>
              <a:t>Solar</a:t>
            </a:r>
          </a:p>
        </p:txBody>
      </p:sp>
      <p:pic>
        <p:nvPicPr>
          <p:cNvPr id="5" name="Picture 2" descr="K:\Turbine2Pictures\AerialPhotos_20111020\IMGP5130.JPG"/>
          <p:cNvPicPr>
            <a:picLocks noChangeAspect="1" noChangeArrowheads="1"/>
          </p:cNvPicPr>
          <p:nvPr/>
        </p:nvPicPr>
        <p:blipFill>
          <a:blip r:embed="rId2" cstate="print"/>
          <a:srcRect l="35072" t="21304" r="26608" b="32174"/>
          <a:stretch>
            <a:fillRect/>
          </a:stretch>
        </p:blipFill>
        <p:spPr bwMode="auto">
          <a:xfrm>
            <a:off x="6477000" y="2895600"/>
            <a:ext cx="2100841" cy="3810000"/>
          </a:xfrm>
          <a:prstGeom prst="rect">
            <a:avLst/>
          </a:prstGeom>
          <a:noFill/>
        </p:spPr>
      </p:pic>
      <p:pic>
        <p:nvPicPr>
          <p:cNvPr id="4" name="Picture 4" descr="K:\TurbinePictures\AerialPhotos20091223\IMGP1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447800"/>
            <a:ext cx="1574800" cy="252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10000"/>
            <a:ext cx="257702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AutoShape 2" descr="data:image/jpeg;base64,/9j/4AAQSkZJRgABAQAAAQABAAD/2wCEAAkGBhISERUUERIWFRUWFhcYFxgXGBgbGRcXFxUVFxcWFxceGyYhGBokHBQUHy8iIycpLSwsFR4xNTAqNSYrLCkBCQoKDgwOFA8PFCkYFBgpKSkpKSkpKSkpKSkpKSkpKSkpKSkpKSkpKSkpKSkpKSkpKSkpKSkpKSkpKSkpKSkpKf/AABEIAKoBKAMBIgACEQEDEQH/xAAcAAEAAgMBAQEAAAAAAAAAAAAABAUDBgcCAQj/xABBEAACAQICBwQIBAQFBAMAAAABAgADEQQhBQYSMUFRYRMycYEHIkJSYpGhsSNywdEUQ4LwFTOSsuFjosLxJURT/8QAFwEBAQEBAAAAAAAAAAAAAAAAAAECA//EABwRAQEBAQACAwAAAAAAAAAAAAABEQISITFBUf/aAAwDAQACEQMRAD8A7jERAREQEREBERAREQETHiMQqKWdgqjMkmwHiZoen/SqlNtnDU+0PEkHPwUEG3U28IHQInLqPpicmxoC/GxtbxO0RJKemalexonxDG3+2XB0iJoi+lnD5bVNhfcM7/LZkyl6TsITYhwf6fr6wtGDb4msU/SLgj/MI8h+hMlprnhCAe1tfdcH9pBeRKxNZMMf5q/Ij9JmTTFA7qyf6hC5U2JhXGIdzqf6h+8yBxzEI9REQET5ED7E+T7AREQEREBERAREQEREBERAREQEREBESBpfTdHDJt1nCjgOJ6KOMCfeaxrPr9hsGCNoPUHsg5A/E3DwFzOea2elyrW2kwgKU8wWvbL4nG7wU+ZmmJpugV9fD9o4GdQ1XVB+VLW/vdLg2jS+s1XHetVxdOimeyh2wR+VAp+dyesoqWkqtEFVrMi+6rG7dSTumuNpIAnZvf3jv8uX3n1MrFywvw9o/tLBcl6lQ5buOeXixP3MtcNoGuU20osy7+0IGzlv2RxkCnh8MUG1iWD2yorRY2PxNtfX7SJ2hXIsGI3DPYHlxPT7y6L6lpCyEGlSHAuyfiN4Z/WQTUJ9VVsDwF7nxPGRqNN3zJGW83yH98psOC1exDU9umFCcXapTubbwo2rjw3xqq+jQAOY2m93gPzH9Jaq+HIySo1W2bF12F8Bsbp5o6dxCJsbZSmMu6hZul7G/wBpBfFlsgtl5W48zzMjUSFxAFwl78W4nw5CSsMLAMzMBwAvdvDp1kdECd4At7vu9W/aTsLjUZTeipbjULuNkdBe0y6yrZGBAK1rtbJLPl4ndJVDHMMg9zxPAeE1+njgAVW4B48T/wAdJMoZDaY2HDr4fvI7ZracHpF/fy4mT2xdYrtKbLz2hc/Wa9hcTQKg1ajryUKD9bzDVxSjMtcHui1rjgSLmwhz8Zatn0/WGZcgcBxPhK99csUDYH6D9pT4jFljvuf7yEy0aRB2VK9q2Q2mAC36nLahrwk+YtauvWJXKwZjwABtyvlv6QfSPXUhTTVm4gA5HlvEq6q4nCD1Ko2m37FRWt5XvfraVWOxr+05eoe8xzt8I/WakcbJ+Nrf0pFTY0lPO19/zmbDelRWNuwOQuTtGwHM5Gc6WkzGwGZ6SQKbXCUqe2u9iVOy1t5NvZEuOdjoVH0q0Df8Nhbeb/uokml6TsKVLFXAG8+r+pE5zi9I06o7KlhaSAb3BqA5b2PrbvnKbGYoZIo9Rd3U+8Yxl2NPSbgT7bDxA/RpKTX7AkA9ta+66tn9Jw3CUA7Z3CgXY33Af3aSsPUw1Ri1c1UVclVUVhbgM2GfExg7iuuODP8APUeIYfcTMmsuEO7EUvN1H3M4EKaAtV2mZQfUDKAWbhkCRYSTq5oapiq6qCSznfnYD2nI5AfoOMYP0HRrq6hkYMp3EEEHwIiYtG4BKFJKVMWVFCjy4nqd/nEyJMREBERATxUqhQSxAAFyTkAOZM17WnXvC4FT2jguPYBF+m0fZ+/IGcf01r/U0kzLUxS4WgN10cqeQABuzdT8lgdD1m9KdOm3Y4O1SqcgxIC3+G5F/E2HjOXa1fxxPa4ts2NtlaiM39Wy3qjwFugmuaTp0kb8DECqDvqlXVieNg33ErWa2SWF95uNo+fCXBf4zWvFFNh6zFbW7MW2bfGQM5SBnqHhYdAFUc+kzaP0HXqts06b1G9xAS3mBuEscVorF4NkavTqUm3olt/Vju8t8ohYcWN1ANt7sLL/AE/3ebGmkMMaZC4NENrGsalUtfiUBP0zkHH65YqsuxiKgZRuphECg8L2WQKeLZzawPLIWA/QQJyVFAsoIB3m+Z8eQ6STTwyLYuSOSi20f2EjYesA1lUO28nco8D+pl+ml8DslaeFqGrbOqa+Sniwum7xhUqlgMJsA1MSyvb1aIotkeG0Q3/MgVbKb1CGI7q2IUeI4eHzlf8Ax6JcUySx3vkT4Ly8d8+4emGBO1ZRvJH035mBK9ao3M/YfoBLnA6KqspNAB7b320AHRQW+sh4XDUnpm2KpUgPZcVNtj1shFvO0iLSVM3IPJefU8hCrjBaRxFNSO0qInEDe3Qc/GRq2PZuFhyt9TzPWQGrO5uc+QFvkAJaYHB1fYpvUfkoLBfHrI6S49UaoUbT2N+6tsz48hLHCacSmL16CVCe6pLAgdRewHlMC6QxWBN2DLUcd10BAvxNxmegkHSmnKtQ7Vdg9Q7hsqNkdbDM9JHSVZYzSqE7ZphCbWQEkdCb8Okr6ukAxuSxJlQ+JLHMXJMl9oKRGQLngL+r0/NM46zqRZLjRTIGYY8QAxW/IXFzJWLoYZFOximeseBotlfeN5sfnPlDF4FE9ahWNYjMiqDsk8R6u/pYyuOzTN89s7r2JW/M+9LI53vXxqhpgjaBc7z7oPAZb5FCMTlYk7s4NjxPy/5kyjRCEJ2iLUbi1wEB6gGxmnO1IwejKzg0sOu2575DKP6Rdt3hJeMxGkMCopB6i7WZIa46Kpzt5TxjdAHDU9oYnDtUPBag2lU8VBtcymUmkpY51GGWfdB9o9TK5X2+6QxrgFSxao3+Yx/23lYt2IUAEnIZT4xbrJtMvSQH1jUceqM/VX3vEwjziqy07U1CsBm972ZuWRBsJkq42lXsiYZKQUElleocuJN2InihrDiKINJQvrZEPSpls+F2W+ci6QxOwOzGztHOoQAM+CgDlCPj1RWcKuSqMuijj/fOdm9HWrfYUe1dbPVAsDvSnvUeJ7x8hwmj+jvVTt6oNRRsJZ6nInelPz3noDznZwJLR9iIkCJ8Y2mga4elvD4UFaBFWoMtoZop8R3z4ZdYG6aS0rSw6F6zhFHE8TyA3segznItc/TQzE0sECvDa9s8N47ngLnqs0HS+udfFVe1xJ2kv3WJG0PdUKRsjothzvMeP0xhnp7NPBJhwfbWo5qN0z3j6S4Mi6QwLi+LXE1a2ZK03TswTxuR89/jNexNdNo2JIHdBAso5ZZHygupFgCB0sSfH9p6XBICNskX4Wz87bpRgzc9755ATYNBapVsQhei9AAZM9SqibPgpzHjJdTVSgtLbfSGGvs3Wiu2GJ4KfVyPjKOtSPt2y3IpyHjy+8JqTWwlXD1WWm42luDVRww67LKcvv4SLWxNTm7c2YsSfnuExMjGwAPQDcPCTMLo6pf1abu3BVViPOw+kKi0r72JA58/DnLPBVitnYBaYO51B7S3DZ9r7CStH6Yr4OrtA3rbthlDKvRlI39BPem9asRibfxTJUZe6op0wF8SFv5XgStIa4CtS7MYPC0KRtYohDkjkQwufpKNsaCNkLZeQJz8TxMw7Rc5qCTyv8hnJSU0S112m5A5D6ZmB7pU1ADPtAHcLi7D5ZDrLuk2Den6+Irq+YWmtFSoPDPbzvx4zz/8cyWRMW1cjeXpFFb5ZiVm0iXCNduLW3dFz+sCQCtP2gX4ZZL47854BZj3rk9cz85Fp4csbKQTLvQmrdfEEphdhn9omoim3wgm9uoEKkaH0RiKrbOHTtKg32ZPV8Lnf1lhitH4zR5BK1EqOO8pyHS4Ni0gaU0HiMBZSPxGH+YjA2+FSDcHqZWvXK7yS/Ekk26A8TN886urDFaTrfzKtSo/xszBPme9K3t2J33MxpiCTa5mepiezyBu5/7eg5mO+cbnTN/FdnuAL+Hd8OsvcHp+hh0AqYGjUrcWJfIH3sz63haR9Ga2DCU7NhcNVq7wWpjaUfERvMqcfpEOxqGlTRmzCoGAz9ogsbTmu6ntj6asXFMKx3KGJC9c87yG2JU773PhK01wTc3v4yRQdVG21/hHPr4QWrWlVWnYsxDHdcX2R7xF/pLqloXConbNpCkXYEorI4z5tvP0kLRehMFUTt8Rj9jPutSYEtyGZuPCUeNRWqse3Wog9pQyi3BQGAtDGp1IBS1WoyuLnZzNnbnmBkJX1qrOSxzJ8JDxeKZzwsMlAIyE+YbDs7AWsOJ5DjKys8FhjfbZSQu4Ad5uAnt6uNot24Falc96zqPDda3SR8Th8RUsaVCt2aD1SKb7hvYm2+eKWm8TU9SpiKpRRmC72Cjha8ImVtM1mXtq9Vqjbqe2b58W8ph0Fgnr1Adna9YBRYXZzuF/rK5sU9eqFTibKOAHP5Zzsfo01ZCgV2GQBWl1O56nmbqPPpJRturuhVwtBaYsTvdvec7z4cB0AlpESBERAw43BpVptTqLtI4KsM8wciMpz7S/okpPWAoKKNIgFn23YjmqUzcEnmTYcjOjxaBznF+hLCt3K9UfmFN//EfeU+N9A1zdMRTY/HSKn5q5nXogcLq+g/FJcp2LdRUYHyDJYSlx3ovxlAbTUHFz3w1N7ZE5WbLcc5+jpF0ho2lXTYrIHQkEq2423XHGXR+ZKOq1fs+0pJVIN/xOydhlkdllBHnK6poGoDmyjx2gfkRP1olMKAFAAAsAMgANwA4CeatBWFmUMOoB+8aPykujag9Wmosd77S3PhY5Dwlpo3WHH4VDSwz1aanNmP3F77I8MzP0RidVsHU7+Fonr2a3+dpR6Z9HGDNJjRw9qgF1C1GS5uMs2sMr8I0fn/SWmqtRizszue9UcesegyyEiYemWzsLcScgPOdi0R6PVqKO2q1Fc1SpCFWVRbugupLW5m1+Qk/E+hsEWXEqRyeip+qsPtGjj+Bq0g4Bpsye2Q2w1uNmIOyPvLbH4jRzoUwmHr0241XqqRbjddnd4WM3bEehqvaynDsN9gatP9GErMX6KMWF2RhyQP8A86yG/k1iZdGhmsoGyhIB3kjNvrkOk+UMPtHIjqTcWl3idS2SoKZWsrkkBdgMSRvsEJvaecXq+6jZvsDiHSopJ5kkRqpGg9U8RigVwvZsB3yaiA+a3uF8p40zoPEYNuy2fWYZupDbXRSNw+Ujvo6oBsUGSx7xDgMx+lh0nyro2tTXZSmxJ7zixv0FtwhENwUyGbHe3LoD+sxIW3Ame+xqjerg+DCSmxPZi17vxOXq9B1m51ijOaYte78fh6DrL7Retf8AB07NhsNVqHMF6Y2lHxMN5nrROtVPC07VMFh6tXeCy2YDm5sbyr0li6dRjXaglIsbqiFrMfeIYmwkvWjzpHSQquaz0KSM2YVAygnmRtGVtSsGNyDfx/cT5Uqhjc3+ky4fCggsxsg3kjf0HWZXX2jQS22xIHDd6x6S/wBCatYXEqatbHrSVSLqyEEdASbHyjQeqQxt2GLoU1XerFgyjwIA87yHrHog06gpUqlKpTHd7KorX5swvcGEtYdO4NTW2aNelVpKPVK7QCqOYI3yqxNz6qd0bsxn1MyYltkbC3t7RHE/tIZHSAXDsTbZPykt6bbPZ00Yn2ioJJPIW4CfA3ZL/wBRh/pH7mS9Ea1YvCqTRxDoG3Le4PxWN4LWGlp7GUQaSV6yC+aB2FjytfKYtIYxlGwWLOc6jE3JPK8mV9NVqt6+Ic1G3JtBb357uEwaFwnb1LuAVXNjbeeA8z9oRs2oGrDVnUHIvmxtmlIbz0JyA6kTu+Hw6oqqoAVQAANwAyAlHqboD+Ho3cWq1LF/hHsp5A59SZsMyEREBERAREQEREBERAREQERMOJxaU1LVGCqN5YgD5wNa0Zk56YmbFjtI06KF6rqijixt5DmfCafUx+zSr1aRBtU20Nsu7cG055pPSFWu23WdnPXh0A3AdBA6S3pXwQYi1W3vBRY9bbV/pJ1D0iYBv5xW/vI4/S04yaN5Iw+iKj7gbczC47FgMZo41nrU6tHtXADNtjasOADH1RxsLXl6rBhkQQfMGcYwegVXveseu75ToGo5sKiflI+oOXygsX+I0NQqd+jSb8yKfuJXVdR8C3/1kH5br/tIl7EI1DSPo/w4psaPbBgpKqtQm54CzXlNoj0d1atPbr1OyYm6oyI5VeG2cvW45bp0i0Wgc2xXooYm+1h3PxU2U+ZUmVuO9FlZjc0kY/BWYfRgAJ1uLQOHYj0Y1V/kYgflNN/sbyBpHVGpkD2lNV3B6NQed+M/QFp8YZQPzlidCNshKVWls7zdipY9biYv8CrolqahmbeyspsOQzndtCaoUcP2hP4r1GuzVApNh3UAtYKJIr6q4N+9hqXkoH2tGj82VdDYhe9RqD+k/cTJQpNTG3UB+FTffzN+E/QVTUPBnuoyflqOP1IlbpLUKkqFlrVhbgxRhv6reXRxrQWslWhULgUnG9u0pq46AEi4PgZn0vrXVx7BalHDqBxWlZlX817zoeF1C7faAembBD69IZlgTwPC0qtYNQhhKLVai0djcxQup48LdOcaObV6wqOERbi+ygBM6v6NdUwWDMPw6Rub+3VyI8QuR/09ZV6I9HNW6VaWGZdsDZLOPVDe0yk3FgfGde0ToxMPSWkm5Rv4knMsepNzFolgT7ESBERAREQEREBERARE81KgUEsQAN5JsB4mB6mOviFRSzsFUbySAB4kzTNP+k+jSuuHHbPz3Ux5728vnOcaX1mxGKa9dyRwUZKPBf78YXHRtOek6kl1ww7RvfbJB4cW+gmg6W0zVxLbVaoWPDgB+UbhKunmchnLnBavu2bHZHLjIuJFLWRhQaiEHrBRfPcF2d3OYMJoR3tlYdd/ymxYDQiJuXPmd8tsNhRx840nKiwmgaaZkXPX9pKbD79kZ8Jef4de/AcOc9rgQCLKxJyFhfP9JK36jX6tIqRcb5easMRXGWRU/vfwyllh9W7/AOcdrgAtx5ky7pUQoAUWAyEsZte4iJWCIiAiIgIiICIiAkDTh/Bby+8nzUtNayK9Y4enYhVYu3UWso+cCHhNbKGEdlrbQLrSIKrcWCcc+ssamuGja67NSojLcHZqIbXG45rbKc71wS9cdET/AGiUyIw3E5wru2H07hn7lek3g6/vJquDmDfwn572DeWGjcW9J1ZWIIYbiRxzGUGO7RPimfYQiIgIiICIiAiIgR9IYrs6VSp7iM3+lSf0nGdOawYjFH8Wodngi5IPLj4m86trfW2cDiD/ANNh/q9X9ZxKi9yRfgT55wsDgzzEstGasmoAzEBem+REq+qD4/Sbhq5TL4cAbyWH1ktakY8JoZKdtlbczxlnRwwmbFYRlUEjL9ZkoUmIyBOdsgTnv5feRplWkMrZCTqGEtnsk9ALmTMFogggsRawytnfle8s6dELkABnfzOZlZvSFQ0ec9q1rbhe+7if2kylRCiyiwEyRKwREQEREBERAREQEREBEXmma6a6iiDRoG9Q5Mw9joPi+0D5rtrd2YNDDt+IcnYeyOQPvfaadq5UIqNtWH4bWJO/MfOVfak757ENLLWFQ1duNrD5AStGHvMtNSchJK07DLzMIhGhb958p0bnLfJbUixsJs2rWqJqPttY0xk1jne24Zdd8zGsb7o+ptUqZ5op+aiSJjoUQihVFgoAA6AWEyTTBERAREQEREBERAptbtHVK+Dq0qNi7BbXNhkyk5+AM5RitTMdT34Zzbiln/2kzuESK/P1Si6G1RWU/ECPuBOhag7Jw4t3y7gC/wAIN/vN9emCLMARyOcxYfBU6d+zpql9+yoF/Gwg1XYbRBYfjX4gAHrvuOMs6GHVBZRYTLEppERCEREBERAREQEREBERARE13XPTT4eiOzyZyVv7otmR13QKzXfXXsQaFA/iHvMPYHIfF9pzHtDckkk8+JPWWdTA3z2rk5knPOeP8NboZMVESoeMk4ddrKfaejmJzyHOS+zC5Dd95VZKaBchnMtCjc24ndMdFPnNr1Y0Bt+s3dzBzIO72fnzkV90BqvtZvddx2rb+gv0vn4TdUpgZAWHIRRpBVCgWAFgOgnuMZt0iIlQiIgIiICIiAiIgIiICIiAiIgIiICIiAiIgIiICIiAiIgJo/pErevSXkGb5kAfYzeJzHX/ABY/jCD7KIPndv8AyhYo+0JJC8LfX/1MuHrluHORaVSxJHtb7/pM9GwGXMn5m5gSnOUhPU3dZJYkiw3kzYtXdU1rWdjZVbl3rbxeZ+1lfNVtXu1u7GyqRw73EgfSb+qgboVQMrT1NMkREBERAREQEREBERAREQEREBERAREQEREBERAREQEREBERAREQExVsKjizqrDkwBH1mWIFNiNT8G++ggPNbqf+0iVtf0d4c9x6ieYYfUX+s2uIGm4LUJkqhjWDIN42bN4byP8A3NwVQJ6iAiIgIiICIiAiIgIiIH//2Q=="/>
          <p:cNvSpPr>
            <a:spLocks noChangeAspect="1" noChangeArrowheads="1"/>
          </p:cNvSpPr>
          <p:nvPr/>
        </p:nvSpPr>
        <p:spPr bwMode="auto">
          <a:xfrm>
            <a:off x="0" y="-776288"/>
            <a:ext cx="2819400" cy="1619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AutoShape 4" descr="data:image/jpeg;base64,/9j/4AAQSkZJRgABAQAAAQABAAD/2wCEAAkGBhISERUUERIWFRUWFhcYFxgXGBgbGRcXFxUVFxcWFxceGyYhGBokHBQUHy8iIycpLSwsFR4xNTAqNSYrLCkBCQoKDgwOFA8PFCkYFBgpKSkpKSkpKSkpKSkpKSkpKSkpKSkpKSkpKSkpKSkpKSkpKSkpKSkpKSkpKSkpKSkpKf/AABEIAKoBKAMBIgACEQEDEQH/xAAcAAEAAgMBAQEAAAAAAAAAAAAABAUDBgcCAQj/xABBEAACAQICBwQIBAQFBAMAAAABAgADEQQhBQYSMUFRYRMycYEHIkJSYpGhsSNywdEUQ4LwFTOSsuFjosLxJURT/8QAFwEBAQEBAAAAAAAAAAAAAAAAAAECA//EABwRAQEBAQACAwAAAAAAAAAAAAABEQISITFBUf/aAAwDAQACEQMRAD8A7jERAREQEREBERAREQETHiMQqKWdgqjMkmwHiZoen/SqlNtnDU+0PEkHPwUEG3U28IHQInLqPpicmxoC/GxtbxO0RJKemalexonxDG3+2XB0iJoi+lnD5bVNhfcM7/LZkyl6TsITYhwf6fr6wtGDb4msU/SLgj/MI8h+hMlprnhCAe1tfdcH9pBeRKxNZMMf5q/Ij9JmTTFA7qyf6hC5U2JhXGIdzqf6h+8yBxzEI9REQET5ED7E+T7AREQEREBERAREQEREBERAREQEREBESBpfTdHDJt1nCjgOJ6KOMCfeaxrPr9hsGCNoPUHsg5A/E3DwFzOea2elyrW2kwgKU8wWvbL4nG7wU+ZmmJpugV9fD9o4GdQ1XVB+VLW/vdLg2jS+s1XHetVxdOimeyh2wR+VAp+dyesoqWkqtEFVrMi+6rG7dSTumuNpIAnZvf3jv8uX3n1MrFywvw9o/tLBcl6lQ5buOeXixP3MtcNoGuU20osy7+0IGzlv2RxkCnh8MUG1iWD2yorRY2PxNtfX7SJ2hXIsGI3DPYHlxPT7y6L6lpCyEGlSHAuyfiN4Z/WQTUJ9VVsDwF7nxPGRqNN3zJGW83yH98psOC1exDU9umFCcXapTubbwo2rjw3xqq+jQAOY2m93gPzH9Jaq+HIySo1W2bF12F8Bsbp5o6dxCJsbZSmMu6hZul7G/wBpBfFlsgtl5W48zzMjUSFxAFwl78W4nw5CSsMLAMzMBwAvdvDp1kdECd4At7vu9W/aTsLjUZTeipbjULuNkdBe0y6yrZGBAK1rtbJLPl4ndJVDHMMg9zxPAeE1+njgAVW4B48T/wAdJMoZDaY2HDr4fvI7ZracHpF/fy4mT2xdYrtKbLz2hc/Wa9hcTQKg1ajryUKD9bzDVxSjMtcHui1rjgSLmwhz8Zatn0/WGZcgcBxPhK99csUDYH6D9pT4jFljvuf7yEy0aRB2VK9q2Q2mAC36nLahrwk+YtauvWJXKwZjwABtyvlv6QfSPXUhTTVm4gA5HlvEq6q4nCD1Ko2m37FRWt5XvfraVWOxr+05eoe8xzt8I/WakcbJ+Nrf0pFTY0lPO19/zmbDelRWNuwOQuTtGwHM5Gc6WkzGwGZ6SQKbXCUqe2u9iVOy1t5NvZEuOdjoVH0q0Df8Nhbeb/uokml6TsKVLFXAG8+r+pE5zi9I06o7KlhaSAb3BqA5b2PrbvnKbGYoZIo9Rd3U+8Yxl2NPSbgT7bDxA/RpKTX7AkA9ta+66tn9Jw3CUA7Z3CgXY33Af3aSsPUw1Ri1c1UVclVUVhbgM2GfExg7iuuODP8APUeIYfcTMmsuEO7EUvN1H3M4EKaAtV2mZQfUDKAWbhkCRYSTq5oapiq6qCSznfnYD2nI5AfoOMYP0HRrq6hkYMp3EEEHwIiYtG4BKFJKVMWVFCjy4nqd/nEyJMREBERATxUqhQSxAAFyTkAOZM17WnXvC4FT2jguPYBF+m0fZ+/IGcf01r/U0kzLUxS4WgN10cqeQABuzdT8lgdD1m9KdOm3Y4O1SqcgxIC3+G5F/E2HjOXa1fxxPa4ts2NtlaiM39Wy3qjwFugmuaTp0kb8DECqDvqlXVieNg33ErWa2SWF95uNo+fCXBf4zWvFFNh6zFbW7MW2bfGQM5SBnqHhYdAFUc+kzaP0HXqts06b1G9xAS3mBuEscVorF4NkavTqUm3olt/Vju8t8ohYcWN1ANt7sLL/AE/3ebGmkMMaZC4NENrGsalUtfiUBP0zkHH65YqsuxiKgZRuphECg8L2WQKeLZzawPLIWA/QQJyVFAsoIB3m+Z8eQ6STTwyLYuSOSi20f2EjYesA1lUO28nco8D+pl+ml8DslaeFqGrbOqa+Sniwum7xhUqlgMJsA1MSyvb1aIotkeG0Q3/MgVbKb1CGI7q2IUeI4eHzlf8Ax6JcUySx3vkT4Ly8d8+4emGBO1ZRvJH035mBK9ao3M/YfoBLnA6KqspNAB7b320AHRQW+sh4XDUnpm2KpUgPZcVNtj1shFvO0iLSVM3IPJefU8hCrjBaRxFNSO0qInEDe3Qc/GRq2PZuFhyt9TzPWQGrO5uc+QFvkAJaYHB1fYpvUfkoLBfHrI6S49UaoUbT2N+6tsz48hLHCacSmL16CVCe6pLAgdRewHlMC6QxWBN2DLUcd10BAvxNxmegkHSmnKtQ7Vdg9Q7hsqNkdbDM9JHSVZYzSqE7ZphCbWQEkdCb8Okr6ukAxuSxJlQ+JLHMXJMl9oKRGQLngL+r0/NM46zqRZLjRTIGYY8QAxW/IXFzJWLoYZFOximeseBotlfeN5sfnPlDF4FE9ahWNYjMiqDsk8R6u/pYyuOzTN89s7r2JW/M+9LI53vXxqhpgjaBc7z7oPAZb5FCMTlYk7s4NjxPy/5kyjRCEJ2iLUbi1wEB6gGxmnO1IwejKzg0sOu2575DKP6Rdt3hJeMxGkMCopB6i7WZIa46Kpzt5TxjdAHDU9oYnDtUPBag2lU8VBtcymUmkpY51GGWfdB9o9TK5X2+6QxrgFSxao3+Yx/23lYt2IUAEnIZT4xbrJtMvSQH1jUceqM/VX3vEwjziqy07U1CsBm972ZuWRBsJkq42lXsiYZKQUElleocuJN2InihrDiKINJQvrZEPSpls+F2W+ci6QxOwOzGztHOoQAM+CgDlCPj1RWcKuSqMuijj/fOdm9HWrfYUe1dbPVAsDvSnvUeJ7x8hwmj+jvVTt6oNRRsJZ6nInelPz3noDznZwJLR9iIkCJ8Y2mga4elvD4UFaBFWoMtoZop8R3z4ZdYG6aS0rSw6F6zhFHE8TyA3segznItc/TQzE0sECvDa9s8N47ngLnqs0HS+udfFVe1xJ2kv3WJG0PdUKRsjothzvMeP0xhnp7NPBJhwfbWo5qN0z3j6S4Mi6QwLi+LXE1a2ZK03TswTxuR89/jNexNdNo2JIHdBAso5ZZHygupFgCB0sSfH9p6XBICNskX4Wz87bpRgzc9755ATYNBapVsQhei9AAZM9SqibPgpzHjJdTVSgtLbfSGGvs3Wiu2GJ4KfVyPjKOtSPt2y3IpyHjy+8JqTWwlXD1WWm42luDVRww67LKcvv4SLWxNTm7c2YsSfnuExMjGwAPQDcPCTMLo6pf1abu3BVViPOw+kKi0r72JA58/DnLPBVitnYBaYO51B7S3DZ9r7CStH6Yr4OrtA3rbthlDKvRlI39BPem9asRibfxTJUZe6op0wF8SFv5XgStIa4CtS7MYPC0KRtYohDkjkQwufpKNsaCNkLZeQJz8TxMw7Rc5qCTyv8hnJSU0S112m5A5D6ZmB7pU1ADPtAHcLi7D5ZDrLuk2Den6+Irq+YWmtFSoPDPbzvx4zz/8cyWRMW1cjeXpFFb5ZiVm0iXCNduLW3dFz+sCQCtP2gX4ZZL47854BZj3rk9cz85Fp4csbKQTLvQmrdfEEphdhn9omoim3wgm9uoEKkaH0RiKrbOHTtKg32ZPV8Lnf1lhitH4zR5BK1EqOO8pyHS4Ni0gaU0HiMBZSPxGH+YjA2+FSDcHqZWvXK7yS/Ekk26A8TN886urDFaTrfzKtSo/xszBPme9K3t2J33MxpiCTa5mepiezyBu5/7eg5mO+cbnTN/FdnuAL+Hd8OsvcHp+hh0AqYGjUrcWJfIH3sz63haR9Ga2DCU7NhcNVq7wWpjaUfERvMqcfpEOxqGlTRmzCoGAz9ogsbTmu6ntj6asXFMKx3KGJC9c87yG2JU773PhK01wTc3v4yRQdVG21/hHPr4QWrWlVWnYsxDHdcX2R7xF/pLqloXConbNpCkXYEorI4z5tvP0kLRehMFUTt8Rj9jPutSYEtyGZuPCUeNRWqse3Wog9pQyi3BQGAtDGp1IBS1WoyuLnZzNnbnmBkJX1qrOSxzJ8JDxeKZzwsMlAIyE+YbDs7AWsOJ5DjKys8FhjfbZSQu4Ad5uAnt6uNot24Falc96zqPDda3SR8Th8RUsaVCt2aD1SKb7hvYm2+eKWm8TU9SpiKpRRmC72Cjha8ImVtM1mXtq9Vqjbqe2b58W8ph0Fgnr1Adna9YBRYXZzuF/rK5sU9eqFTibKOAHP5Zzsfo01ZCgV2GQBWl1O56nmbqPPpJRturuhVwtBaYsTvdvec7z4cB0AlpESBERAw43BpVptTqLtI4KsM8wciMpz7S/okpPWAoKKNIgFn23YjmqUzcEnmTYcjOjxaBznF+hLCt3K9UfmFN//EfeU+N9A1zdMRTY/HSKn5q5nXogcLq+g/FJcp2LdRUYHyDJYSlx3ovxlAbTUHFz3w1N7ZE5WbLcc5+jpF0ho2lXTYrIHQkEq2423XHGXR+ZKOq1fs+0pJVIN/xOydhlkdllBHnK6poGoDmyjx2gfkRP1olMKAFAAAsAMgANwA4CeatBWFmUMOoB+8aPykujag9Wmosd77S3PhY5Dwlpo3WHH4VDSwz1aanNmP3F77I8MzP0RidVsHU7+Fonr2a3+dpR6Z9HGDNJjRw9qgF1C1GS5uMs2sMr8I0fn/SWmqtRizszue9UcesegyyEiYemWzsLcScgPOdi0R6PVqKO2q1Fc1SpCFWVRbugupLW5m1+Qk/E+hsEWXEqRyeip+qsPtGjj+Bq0g4Bpsye2Q2w1uNmIOyPvLbH4jRzoUwmHr0241XqqRbjddnd4WM3bEehqvaynDsN9gatP9GErMX6KMWF2RhyQP8A86yG/k1iZdGhmsoGyhIB3kjNvrkOk+UMPtHIjqTcWl3idS2SoKZWsrkkBdgMSRvsEJvaecXq+6jZvsDiHSopJ5kkRqpGg9U8RigVwvZsB3yaiA+a3uF8p40zoPEYNuy2fWYZupDbXRSNw+Ujvo6oBsUGSx7xDgMx+lh0nyro2tTXZSmxJ7zixv0FtwhENwUyGbHe3LoD+sxIW3Ame+xqjerg+DCSmxPZi17vxOXq9B1m51ijOaYte78fh6DrL7Retf8AB07NhsNVqHMF6Y2lHxMN5nrROtVPC07VMFh6tXeCy2YDm5sbyr0li6dRjXaglIsbqiFrMfeIYmwkvWjzpHSQquaz0KSM2YVAygnmRtGVtSsGNyDfx/cT5Uqhjc3+ky4fCggsxsg3kjf0HWZXX2jQS22xIHDd6x6S/wBCatYXEqatbHrSVSLqyEEdASbHyjQeqQxt2GLoU1XerFgyjwIA87yHrHog06gpUqlKpTHd7KorX5swvcGEtYdO4NTW2aNelVpKPVK7QCqOYI3yqxNz6qd0bsxn1MyYltkbC3t7RHE/tIZHSAXDsTbZPykt6bbPZ00Yn2ioJJPIW4CfA3ZL/wBRh/pH7mS9Ea1YvCqTRxDoG3Le4PxWN4LWGlp7GUQaSV6yC+aB2FjytfKYtIYxlGwWLOc6jE3JPK8mV9NVqt6+Ic1G3JtBb357uEwaFwnb1LuAVXNjbeeA8z9oRs2oGrDVnUHIvmxtmlIbz0JyA6kTu+Hw6oqqoAVQAANwAyAlHqboD+Ho3cWq1LF/hHsp5A59SZsMyEREBERAREQEREBERAREQERMOJxaU1LVGCqN5YgD5wNa0Zk56YmbFjtI06KF6rqijixt5DmfCafUx+zSr1aRBtU20Nsu7cG055pPSFWu23WdnPXh0A3AdBA6S3pXwQYi1W3vBRY9bbV/pJ1D0iYBv5xW/vI4/S04yaN5Iw+iKj7gbczC47FgMZo41nrU6tHtXADNtjasOADH1RxsLXl6rBhkQQfMGcYwegVXveseu75ToGo5sKiflI+oOXygsX+I0NQqd+jSb8yKfuJXVdR8C3/1kH5br/tIl7EI1DSPo/w4psaPbBgpKqtQm54CzXlNoj0d1atPbr1OyYm6oyI5VeG2cvW45bp0i0Wgc2xXooYm+1h3PxU2U+ZUmVuO9FlZjc0kY/BWYfRgAJ1uLQOHYj0Y1V/kYgflNN/sbyBpHVGpkD2lNV3B6NQed+M/QFp8YZQPzlidCNshKVWls7zdipY9biYv8CrolqahmbeyspsOQzndtCaoUcP2hP4r1GuzVApNh3UAtYKJIr6q4N+9hqXkoH2tGj82VdDYhe9RqD+k/cTJQpNTG3UB+FTffzN+E/QVTUPBnuoyflqOP1IlbpLUKkqFlrVhbgxRhv6reXRxrQWslWhULgUnG9u0pq46AEi4PgZn0vrXVx7BalHDqBxWlZlX817zoeF1C7faAembBD69IZlgTwPC0qtYNQhhKLVai0djcxQup48LdOcaObV6wqOERbi+ygBM6v6NdUwWDMPw6Rub+3VyI8QuR/09ZV6I9HNW6VaWGZdsDZLOPVDe0yk3FgfGde0ToxMPSWkm5Rv4knMsepNzFolgT7ESBERAREQEREBERARE81KgUEsQAN5JsB4mB6mOviFRSzsFUbySAB4kzTNP+k+jSuuHHbPz3Ux5728vnOcaX1mxGKa9dyRwUZKPBf78YXHRtOek6kl1ww7RvfbJB4cW+gmg6W0zVxLbVaoWPDgB+UbhKunmchnLnBavu2bHZHLjIuJFLWRhQaiEHrBRfPcF2d3OYMJoR3tlYdd/ymxYDQiJuXPmd8tsNhRx840nKiwmgaaZkXPX9pKbD79kZ8Jef4de/AcOc9rgQCLKxJyFhfP9JK36jX6tIqRcb5easMRXGWRU/vfwyllh9W7/AOcdrgAtx5ky7pUQoAUWAyEsZte4iJWCIiAiIgIiICIiAkDTh/Bby+8nzUtNayK9Y4enYhVYu3UWso+cCHhNbKGEdlrbQLrSIKrcWCcc+ssamuGja67NSojLcHZqIbXG45rbKc71wS9cdET/AGiUyIw3E5wru2H07hn7lek3g6/vJquDmDfwn572DeWGjcW9J1ZWIIYbiRxzGUGO7RPimfYQiIgIiICIiAiIgR9IYrs6VSp7iM3+lSf0nGdOawYjFH8Wodngi5IPLj4m86trfW2cDiD/ANNh/q9X9ZxKi9yRfgT55wsDgzzEstGasmoAzEBem+REq+qD4/Sbhq5TL4cAbyWH1ktakY8JoZKdtlbczxlnRwwmbFYRlUEjL9ZkoUmIyBOdsgTnv5feRplWkMrZCTqGEtnsk9ALmTMFogggsRawytnfle8s6dELkABnfzOZlZvSFQ0ec9q1rbhe+7if2kylRCiyiwEyRKwREQEREBERAREQEREBEXmma6a6iiDRoG9Q5Mw9joPi+0D5rtrd2YNDDt+IcnYeyOQPvfaadq5UIqNtWH4bWJO/MfOVfak757ENLLWFQ1duNrD5AStGHvMtNSchJK07DLzMIhGhb958p0bnLfJbUixsJs2rWqJqPttY0xk1jne24Zdd8zGsb7o+ptUqZ5op+aiSJjoUQihVFgoAA6AWEyTTBERAREQEREBERAptbtHVK+Dq0qNi7BbXNhkyk5+AM5RitTMdT34Zzbiln/2kzuESK/P1Si6G1RWU/ECPuBOhag7Jw4t3y7gC/wAIN/vN9emCLMARyOcxYfBU6d+zpql9+yoF/Gwg1XYbRBYfjX4gAHrvuOMs6GHVBZRYTLEppERCEREBERAREQEREBERARE13XPTT4eiOzyZyVv7otmR13QKzXfXXsQaFA/iHvMPYHIfF9pzHtDckkk8+JPWWdTA3z2rk5knPOeP8NboZMVESoeMk4ddrKfaejmJzyHOS+zC5Dd95VZKaBchnMtCjc24ndMdFPnNr1Y0Bt+s3dzBzIO72fnzkV90BqvtZvddx2rb+gv0vn4TdUpgZAWHIRRpBVCgWAFgOgnuMZt0iIlQiIgIiICIiAiIgIiICIiAiIgIiICIiAiIgIiICIiAiIgJo/pErevSXkGb5kAfYzeJzHX/ABY/jCD7KIPndv8AyhYo+0JJC8LfX/1MuHrluHORaVSxJHtb7/pM9GwGXMn5m5gSnOUhPU3dZJYkiw3kzYtXdU1rWdjZVbl3rbxeZ+1lfNVtXu1u7GyqRw73EgfSb+qgboVQMrT1NMkREBERAREQEREBERAREQEREBERAREQEREBERAREQEREBERAREQExVsKjizqrDkwBH1mWIFNiNT8G++ggPNbqf+0iVtf0d4c9x6ieYYfUX+s2uIGm4LUJkqhjWDIN42bN4byP8A3NwVQJ6iAiIgIiICIiAiIgIiIH//2Q=="/>
          <p:cNvSpPr>
            <a:spLocks noChangeAspect="1" noChangeArrowheads="1"/>
          </p:cNvSpPr>
          <p:nvPr/>
        </p:nvSpPr>
        <p:spPr bwMode="auto">
          <a:xfrm>
            <a:off x="0" y="-776288"/>
            <a:ext cx="2819400" cy="1619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data:image/jpeg;base64,/9j/4AAQSkZJRgABAQAAAQABAAD/2wCEAAkGBhISERUUERIWFRUWFhcYFxgXGBgbGRcXFxUVFxcWFxceGyYhGBokHBQUHy8iIycpLSwsFR4xNTAqNSYrLCkBCQoKDgwOFA8PFCkYFBgpKSkpKSkpKSkpKSkpKSkpKSkpKSkpKSkpKSkpKSkpKSkpKSkpKSkpKSkpKSkpKSkpKf/AABEIAKoBKAMBIgACEQEDEQH/xAAcAAEAAgMBAQEAAAAAAAAAAAAABAUDBgcCAQj/xABBEAACAQICBwQIBAQFBAMAAAABAgADEQQhBQYSMUFRYRMycYEHIkJSYpGhsSNywdEUQ4LwFTOSsuFjosLxJURT/8QAFwEBAQEBAAAAAAAAAAAAAAAAAAECA//EABwRAQEBAQACAwAAAAAAAAAAAAABEQISITFBUf/aAAwDAQACEQMRAD8A7jERAREQEREBERAREQETHiMQqKWdgqjMkmwHiZoen/SqlNtnDU+0PEkHPwUEG3U28IHQInLqPpicmxoC/GxtbxO0RJKemalexonxDG3+2XB0iJoi+lnD5bVNhfcM7/LZkyl6TsITYhwf6fr6wtGDb4msU/SLgj/MI8h+hMlprnhCAe1tfdcH9pBeRKxNZMMf5q/Ij9JmTTFA7qyf6hC5U2JhXGIdzqf6h+8yBxzEI9REQET5ED7E+T7AREQEREBERAREQEREBERAREQEREBESBpfTdHDJt1nCjgOJ6KOMCfeaxrPr9hsGCNoPUHsg5A/E3DwFzOea2elyrW2kwgKU8wWvbL4nG7wU+ZmmJpugV9fD9o4GdQ1XVB+VLW/vdLg2jS+s1XHetVxdOimeyh2wR+VAp+dyesoqWkqtEFVrMi+6rG7dSTumuNpIAnZvf3jv8uX3n1MrFywvw9o/tLBcl6lQ5buOeXixP3MtcNoGuU20osy7+0IGzlv2RxkCnh8MUG1iWD2yorRY2PxNtfX7SJ2hXIsGI3DPYHlxPT7y6L6lpCyEGlSHAuyfiN4Z/WQTUJ9VVsDwF7nxPGRqNN3zJGW83yH98psOC1exDU9umFCcXapTubbwo2rjw3xqq+jQAOY2m93gPzH9Jaq+HIySo1W2bF12F8Bsbp5o6dxCJsbZSmMu6hZul7G/wBpBfFlsgtl5W48zzMjUSFxAFwl78W4nw5CSsMLAMzMBwAvdvDp1kdECd4At7vu9W/aTsLjUZTeipbjULuNkdBe0y6yrZGBAK1rtbJLPl4ndJVDHMMg9zxPAeE1+njgAVW4B48T/wAdJMoZDaY2HDr4fvI7ZracHpF/fy4mT2xdYrtKbLz2hc/Wa9hcTQKg1ajryUKD9bzDVxSjMtcHui1rjgSLmwhz8Zatn0/WGZcgcBxPhK99csUDYH6D9pT4jFljvuf7yEy0aRB2VK9q2Q2mAC36nLahrwk+YtauvWJXKwZjwABtyvlv6QfSPXUhTTVm4gA5HlvEq6q4nCD1Ko2m37FRWt5XvfraVWOxr+05eoe8xzt8I/WakcbJ+Nrf0pFTY0lPO19/zmbDelRWNuwOQuTtGwHM5Gc6WkzGwGZ6SQKbXCUqe2u9iVOy1t5NvZEuOdjoVH0q0Df8Nhbeb/uokml6TsKVLFXAG8+r+pE5zi9I06o7KlhaSAb3BqA5b2PrbvnKbGYoZIo9Rd3U+8Yxl2NPSbgT7bDxA/RpKTX7AkA9ta+66tn9Jw3CUA7Z3CgXY33Af3aSsPUw1Ri1c1UVclVUVhbgM2GfExg7iuuODP8APUeIYfcTMmsuEO7EUvN1H3M4EKaAtV2mZQfUDKAWbhkCRYSTq5oapiq6qCSznfnYD2nI5AfoOMYP0HRrq6hkYMp3EEEHwIiYtG4BKFJKVMWVFCjy4nqd/nEyJMREBERATxUqhQSxAAFyTkAOZM17WnXvC4FT2jguPYBF+m0fZ+/IGcf01r/U0kzLUxS4WgN10cqeQABuzdT8lgdD1m9KdOm3Y4O1SqcgxIC3+G5F/E2HjOXa1fxxPa4ts2NtlaiM39Wy3qjwFugmuaTp0kb8DECqDvqlXVieNg33ErWa2SWF95uNo+fCXBf4zWvFFNh6zFbW7MW2bfGQM5SBnqHhYdAFUc+kzaP0HXqts06b1G9xAS3mBuEscVorF4NkavTqUm3olt/Vju8t8ohYcWN1ANt7sLL/AE/3ebGmkMMaZC4NENrGsalUtfiUBP0zkHH65YqsuxiKgZRuphECg8L2WQKeLZzawPLIWA/QQJyVFAsoIB3m+Z8eQ6STTwyLYuSOSi20f2EjYesA1lUO28nco8D+pl+ml8DslaeFqGrbOqa+Sniwum7xhUqlgMJsA1MSyvb1aIotkeG0Q3/MgVbKb1CGI7q2IUeI4eHzlf8Ax6JcUySx3vkT4Ly8d8+4emGBO1ZRvJH035mBK9ao3M/YfoBLnA6KqspNAB7b320AHRQW+sh4XDUnpm2KpUgPZcVNtj1shFvO0iLSVM3IPJefU8hCrjBaRxFNSO0qInEDe3Qc/GRq2PZuFhyt9TzPWQGrO5uc+QFvkAJaYHB1fYpvUfkoLBfHrI6S49UaoUbT2N+6tsz48hLHCacSmL16CVCe6pLAgdRewHlMC6QxWBN2DLUcd10BAvxNxmegkHSmnKtQ7Vdg9Q7hsqNkdbDM9JHSVZYzSqE7ZphCbWQEkdCb8Okr6ukAxuSxJlQ+JLHMXJMl9oKRGQLngL+r0/NM46zqRZLjRTIGYY8QAxW/IXFzJWLoYZFOximeseBotlfeN5sfnPlDF4FE9ahWNYjMiqDsk8R6u/pYyuOzTN89s7r2JW/M+9LI53vXxqhpgjaBc7z7oPAZb5FCMTlYk7s4NjxPy/5kyjRCEJ2iLUbi1wEB6gGxmnO1IwejKzg0sOu2575DKP6Rdt3hJeMxGkMCopB6i7WZIa46Kpzt5TxjdAHDU9oYnDtUPBag2lU8VBtcymUmkpY51GGWfdB9o9TK5X2+6QxrgFSxao3+Yx/23lYt2IUAEnIZT4xbrJtMvSQH1jUceqM/VX3vEwjziqy07U1CsBm972ZuWRBsJkq42lXsiYZKQUElleocuJN2InihrDiKINJQvrZEPSpls+F2W+ci6QxOwOzGztHOoQAM+CgDlCPj1RWcKuSqMuijj/fOdm9HWrfYUe1dbPVAsDvSnvUeJ7x8hwmj+jvVTt6oNRRsJZ6nInelPz3noDznZwJLR9iIkCJ8Y2mga4elvD4UFaBFWoMtoZop8R3z4ZdYG6aS0rSw6F6zhFHE8TyA3segznItc/TQzE0sECvDa9s8N47ngLnqs0HS+udfFVe1xJ2kv3WJG0PdUKRsjothzvMeP0xhnp7NPBJhwfbWo5qN0z3j6S4Mi6QwLi+LXE1a2ZK03TswTxuR89/jNexNdNo2JIHdBAso5ZZHygupFgCB0sSfH9p6XBICNskX4Wz87bpRgzc9755ATYNBapVsQhei9AAZM9SqibPgpzHjJdTVSgtLbfSGGvs3Wiu2GJ4KfVyPjKOtSPt2y3IpyHjy+8JqTWwlXD1WWm42luDVRww67LKcvv4SLWxNTm7c2YsSfnuExMjGwAPQDcPCTMLo6pf1abu3BVViPOw+kKi0r72JA58/DnLPBVitnYBaYO51B7S3DZ9r7CStH6Yr4OrtA3rbthlDKvRlI39BPem9asRibfxTJUZe6op0wF8SFv5XgStIa4CtS7MYPC0KRtYohDkjkQwufpKNsaCNkLZeQJz8TxMw7Rc5qCTyv8hnJSU0S112m5A5D6ZmB7pU1ADPtAHcLi7D5ZDrLuk2Den6+Irq+YWmtFSoPDPbzvx4zz/8cyWRMW1cjeXpFFb5ZiVm0iXCNduLW3dFz+sCQCtP2gX4ZZL47854BZj3rk9cz85Fp4csbKQTLvQmrdfEEphdhn9omoim3wgm9uoEKkaH0RiKrbOHTtKg32ZPV8Lnf1lhitH4zR5BK1EqOO8pyHS4Ni0gaU0HiMBZSPxGH+YjA2+FSDcHqZWvXK7yS/Ekk26A8TN886urDFaTrfzKtSo/xszBPme9K3t2J33MxpiCTa5mepiezyBu5/7eg5mO+cbnTN/FdnuAL+Hd8OsvcHp+hh0AqYGjUrcWJfIH3sz63haR9Ga2DCU7NhcNVq7wWpjaUfERvMqcfpEOxqGlTRmzCoGAz9ogsbTmu6ntj6asXFMKx3KGJC9c87yG2JU773PhK01wTc3v4yRQdVG21/hHPr4QWrWlVWnYsxDHdcX2R7xF/pLqloXConbNpCkXYEorI4z5tvP0kLRehMFUTt8Rj9jPutSYEtyGZuPCUeNRWqse3Wog9pQyi3BQGAtDGp1IBS1WoyuLnZzNnbnmBkJX1qrOSxzJ8JDxeKZzwsMlAIyE+YbDs7AWsOJ5DjKys8FhjfbZSQu4Ad5uAnt6uNot24Falc96zqPDda3SR8Th8RUsaVCt2aD1SKb7hvYm2+eKWm8TU9SpiKpRRmC72Cjha8ImVtM1mXtq9Vqjbqe2b58W8ph0Fgnr1Adna9YBRYXZzuF/rK5sU9eqFTibKOAHP5Zzsfo01ZCgV2GQBWl1O56nmbqPPpJRturuhVwtBaYsTvdvec7z4cB0AlpESBERAw43BpVptTqLtI4KsM8wciMpz7S/okpPWAoKKNIgFn23YjmqUzcEnmTYcjOjxaBznF+hLCt3K9UfmFN//EfeU+N9A1zdMRTY/HSKn5q5nXogcLq+g/FJcp2LdRUYHyDJYSlx3ovxlAbTUHFz3w1N7ZE5WbLcc5+jpF0ho2lXTYrIHQkEq2423XHGXR+ZKOq1fs+0pJVIN/xOydhlkdllBHnK6poGoDmyjx2gfkRP1olMKAFAAAsAMgANwA4CeatBWFmUMOoB+8aPykujag9Wmosd77S3PhY5Dwlpo3WHH4VDSwz1aanNmP3F77I8MzP0RidVsHU7+Fonr2a3+dpR6Z9HGDNJjRw9qgF1C1GS5uMs2sMr8I0fn/SWmqtRizszue9UcesegyyEiYemWzsLcScgPOdi0R6PVqKO2q1Fc1SpCFWVRbugupLW5m1+Qk/E+hsEWXEqRyeip+qsPtGjj+Bq0g4Bpsye2Q2w1uNmIOyPvLbH4jRzoUwmHr0241XqqRbjddnd4WM3bEehqvaynDsN9gatP9GErMX6KMWF2RhyQP8A86yG/k1iZdGhmsoGyhIB3kjNvrkOk+UMPtHIjqTcWl3idS2SoKZWsrkkBdgMSRvsEJvaecXq+6jZvsDiHSopJ5kkRqpGg9U8RigVwvZsB3yaiA+a3uF8p40zoPEYNuy2fWYZupDbXRSNw+Ujvo6oBsUGSx7xDgMx+lh0nyro2tTXZSmxJ7zixv0FtwhENwUyGbHe3LoD+sxIW3Ame+xqjerg+DCSmxPZi17vxOXq9B1m51ijOaYte78fh6DrL7Retf8AB07NhsNVqHMF6Y2lHxMN5nrROtVPC07VMFh6tXeCy2YDm5sbyr0li6dRjXaglIsbqiFrMfeIYmwkvWjzpHSQquaz0KSM2YVAygnmRtGVtSsGNyDfx/cT5Uqhjc3+ky4fCggsxsg3kjf0HWZXX2jQS22xIHDd6x6S/wBCatYXEqatbHrSVSLqyEEdASbHyjQeqQxt2GLoU1XerFgyjwIA87yHrHog06gpUqlKpTHd7KorX5swvcGEtYdO4NTW2aNelVpKPVK7QCqOYI3yqxNz6qd0bsxn1MyYltkbC3t7RHE/tIZHSAXDsTbZPykt6bbPZ00Yn2ioJJPIW4CfA3ZL/wBRh/pH7mS9Ea1YvCqTRxDoG3Le4PxWN4LWGlp7GUQaSV6yC+aB2FjytfKYtIYxlGwWLOc6jE3JPK8mV9NVqt6+Ic1G3JtBb357uEwaFwnb1LuAVXNjbeeA8z9oRs2oGrDVnUHIvmxtmlIbz0JyA6kTu+Hw6oqqoAVQAANwAyAlHqboD+Ho3cWq1LF/hHsp5A59SZsMyEREBERAREQEREBERAREQERMOJxaU1LVGCqN5YgD5wNa0Zk56YmbFjtI06KF6rqijixt5DmfCafUx+zSr1aRBtU20Nsu7cG055pPSFWu23WdnPXh0A3AdBA6S3pXwQYi1W3vBRY9bbV/pJ1D0iYBv5xW/vI4/S04yaN5Iw+iKj7gbczC47FgMZo41nrU6tHtXADNtjasOADH1RxsLXl6rBhkQQfMGcYwegVXveseu75ToGo5sKiflI+oOXygsX+I0NQqd+jSb8yKfuJXVdR8C3/1kH5br/tIl7EI1DSPo/w4psaPbBgpKqtQm54CzXlNoj0d1atPbr1OyYm6oyI5VeG2cvW45bp0i0Wgc2xXooYm+1h3PxU2U+ZUmVuO9FlZjc0kY/BWYfRgAJ1uLQOHYj0Y1V/kYgflNN/sbyBpHVGpkD2lNV3B6NQed+M/QFp8YZQPzlidCNshKVWls7zdipY9biYv8CrolqahmbeyspsOQzndtCaoUcP2hP4r1GuzVApNh3UAtYKJIr6q4N+9hqXkoH2tGj82VdDYhe9RqD+k/cTJQpNTG3UB+FTffzN+E/QVTUPBnuoyflqOP1IlbpLUKkqFlrVhbgxRhv6reXRxrQWslWhULgUnG9u0pq46AEi4PgZn0vrXVx7BalHDqBxWlZlX817zoeF1C7faAembBD69IZlgTwPC0qtYNQhhKLVai0djcxQup48LdOcaObV6wqOERbi+ygBM6v6NdUwWDMPw6Rub+3VyI8QuR/09ZV6I9HNW6VaWGZdsDZLOPVDe0yk3FgfGde0ToxMPSWkm5Rv4knMsepNzFolgT7ESBERAREQEREBERARE81KgUEsQAN5JsB4mB6mOviFRSzsFUbySAB4kzTNP+k+jSuuHHbPz3Ux5728vnOcaX1mxGKa9dyRwUZKPBf78YXHRtOek6kl1ww7RvfbJB4cW+gmg6W0zVxLbVaoWPDgB+UbhKunmchnLnBavu2bHZHLjIuJFLWRhQaiEHrBRfPcF2d3OYMJoR3tlYdd/ymxYDQiJuXPmd8tsNhRx840nKiwmgaaZkXPX9pKbD79kZ8Jef4de/AcOc9rgQCLKxJyFhfP9JK36jX6tIqRcb5easMRXGWRU/vfwyllh9W7/AOcdrgAtx5ky7pUQoAUWAyEsZte4iJWCIiAiIgIiICIiAkDTh/Bby+8nzUtNayK9Y4enYhVYu3UWso+cCHhNbKGEdlrbQLrSIKrcWCcc+ssamuGja67NSojLcHZqIbXG45rbKc71wS9cdET/AGiUyIw3E5wru2H07hn7lek3g6/vJquDmDfwn572DeWGjcW9J1ZWIIYbiRxzGUGO7RPimfYQiIgIiICIiAiIgR9IYrs6VSp7iM3+lSf0nGdOawYjFH8Wodngi5IPLj4m86trfW2cDiD/ANNh/q9X9ZxKi9yRfgT55wsDgzzEstGasmoAzEBem+REq+qD4/Sbhq5TL4cAbyWH1ktakY8JoZKdtlbczxlnRwwmbFYRlUEjL9ZkoUmIyBOdsgTnv5feRplWkMrZCTqGEtnsk9ALmTMFogggsRawytnfle8s6dELkABnfzOZlZvSFQ0ec9q1rbhe+7if2kylRCiyiwEyRKwREQEREBERAREQEREBEXmma6a6iiDRoG9Q5Mw9joPi+0D5rtrd2YNDDt+IcnYeyOQPvfaadq5UIqNtWH4bWJO/MfOVfak757ENLLWFQ1duNrD5AStGHvMtNSchJK07DLzMIhGhb958p0bnLfJbUixsJs2rWqJqPttY0xk1jne24Zdd8zGsb7o+ptUqZ5op+aiSJjoUQihVFgoAA6AWEyTTBERAREQEREBERAptbtHVK+Dq0qNi7BbXNhkyk5+AM5RitTMdT34Zzbiln/2kzuESK/P1Si6G1RWU/ECPuBOhag7Jw4t3y7gC/wAIN/vN9emCLMARyOcxYfBU6d+zpql9+yoF/Gwg1XYbRBYfjX4gAHrvuOMs6GHVBZRYTLEppERCEREBERAREQEREBERARE13XPTT4eiOzyZyVv7otmR13QKzXfXXsQaFA/iHvMPYHIfF9pzHtDckkk8+JPWWdTA3z2rk5knPOeP8NboZMVESoeMk4ddrKfaejmJzyHOS+zC5Dd95VZKaBchnMtCjc24ndMdFPnNr1Y0Bt+s3dzBzIO72fnzkV90BqvtZvddx2rb+gv0vn4TdUpgZAWHIRRpBVCgWAFgOgnuMZt0iIlQiIgIiICIiAiIgIiICIiAiIgIiICIiAiIgIiICIiAiIgJo/pErevSXkGb5kAfYzeJzHX/ABY/jCD7KIPndv8AyhYo+0JJC8LfX/1MuHrluHORaVSxJHtb7/pM9GwGXMn5m5gSnOUhPU3dZJYkiw3kzYtXdU1rWdjZVbl3rbxeZ+1lfNVtXu1u7GyqRw73EgfSb+qgboVQMrT1NMkREBERAREQEREBERAREQEREBERAREQEREBERAREQEREBERAREQExVsKjizqrDkwBH1mWIFNiNT8G++ggPNbqf+0iVtf0d4c9x6ieYYfUX+s2uIGm4LUJkqhjWDIN42bN4byP8A3NwVQJ6iAiIgIiICIiAiIgIiIH//2Q=="/>
          <p:cNvSpPr>
            <a:spLocks noChangeAspect="1" noChangeArrowheads="1"/>
          </p:cNvSpPr>
          <p:nvPr/>
        </p:nvSpPr>
        <p:spPr bwMode="auto">
          <a:xfrm>
            <a:off x="0" y="-776288"/>
            <a:ext cx="2819400" cy="1619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renewableenergyworld.com/assets/images/story/2010/10/20/0-precast-solar-panel-foundations-for-unstable-or-sensitive-location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5715000"/>
            <a:ext cx="1720111" cy="990600"/>
          </a:xfrm>
          <a:prstGeom prst="rect">
            <a:avLst/>
          </a:prstGeom>
          <a:noFill/>
        </p:spPr>
      </p:pic>
      <p:sp>
        <p:nvSpPr>
          <p:cNvPr id="3082" name="AutoShape 10" descr="data:image/jpeg;base64,/9j/4AAQSkZJRgABAQAAAQABAAD/2wCEAAkGBhQSERUUEhQWFRQUGRgYGRcYFxgYFxcXHBcYFxgaGhccHCYeGBwjGhoYHy8gIycpLCwsFx8xNTAqNSYsLCkBCQoKDgwOGg8PGiokHyQsLSwsLCwtLywpLCksLCwpKSwpKSwsLCwsKSwsKSksLCksLCwsLCwsLCksLCwpLCwpLP/AABEIAK8BIAMBIgACEQEDEQH/xAAcAAACAgMBAQAAAAAAAAAAAAAFBgEEAgMHAAj/xABREAACAQIDBQIIBwsKBQUBAAABAhEAAwQSIQUGEzFBIlEHIzJhcYGRsRQkQlJyofAWMzRTYnOSk7LB0RUlNUNUgqKz0uEXdMLT8WOj1OLjg//EABoBAAIDAQEAAAAAAAAAAAAAAAEDAAIEBQb/xAA7EQACAQIEAwMICQMFAAAAAAAAAQIDEQQSITFBUXETYZEFFCIyM3KBsRU1QlKSwtHh8CM0UwZzgqHB/9oADAMBAAIRAxEAPwDsy1moqBWYFckYYMKwXnW1q1xRRDMLUmqdza1pWKNcQMOalgCOzm1H0QT6BVe5vLhgYN+0D2dM6jylzr16r2vRRysARJqQtVLG07VxVZLiMrkhSCO0QCSB5wFMjzGqyb04WJ+EWYIzTnHLMFn9KBUsEKkVi1UBvLhjJF+1A0PbGmoHvZR66xXeHDMYW/bJ7WgcScnlx9Hr3VEmQJA1MUMubwYdVzG/aABAnOvM5SPbnT9Id9EwajTRCGFQBUk17LQIemoisgagmoC5414VBX7fbrUioE9NY1nUFahDBnCjUgenSsfhafOX2j+NL+1LPHxi2XY8MJmIGknX/arX3IYfub9I1v7GlCK7STu1fRHNWJrVJSVKCaTtq7ahU4lPnr7R/GpF9ToCCT0kd9CvuOw/c36Rqjtjdu1astct5gy6g5j30Y0sPN5Yzd33AqV8VTi5ygrLXf8AYZ1avVW2TeL2bbNzKqT6YE1aj7eqsM45JOL4HQhNTipLiY/b3VmDWJH29lSKBciaXcZvrZtX2sFLrOrInZUESwzaa9Br7aY4pa3l2Xirh+LcACF8tFJzZmzEEg5ezk6GYHKNbQSb1Ia/+IVgEBkvLKh/IHklioOhmPlSNDIAma1YjwjYdQxKXeyFJgI3MuIkOQT4tjE/XVNb95WXiYjDoqCyzHNbzgWmyXi3YI7RYgRyKQOda8RxFu3OFewaKbwS3PB0t5fvcBCc2dwSO4nU5tG5IhDbb84fiG2M5YPw9FEZy9tAJnSWeATzyP1FX8Ft5Li2DlZTiFZwrZZVU1JYgkD5PtFKNvGXTbLpisGIQiS9pijQxFwuqKCEuBny5dSnPnXvh+JJHxnByCyBQyAqfKe3mKEQPFkiASDHlCaPZoDDeH3+w117KJxDxiArBRAJZlEyZ5ju0B1plFKmwNl4tbqPee01sr2oCS7kuyvIXURwwOvZptXz0qaS2IerMVgp+2tZg0shi1YCs261rFQgMxu6uHu3WvOhNxkKFg7DslSp0BicpImJg86UAhLIjbNuIgQkdu62q2Si2wFUjkxWGIIA71rowoDt3dxsRdVuKVVQnZlwJS4Lh0UjRhoe7KsdZbCfMgFwvETDuyYMr8HQNaszdBNy8CL6t2TOQlwCs6emqibMVGCrgGCoEy9rEMrlVF0AAIRPEES0SVaSZElr+5LsoHwu6PL5gtKMFQKZb5NtQJ6sSx5kVhi9ws4IGJuhYQDyieysCe1BAIldBEtryhmZEBV2xBgbMvSxPk3LoAYugBDqYBKLc7QMCApMOY1WsNBUDZ91QTl7TXzkR17YzBSBmPYy6nysxGgphubms7s74hyS1110YG2zpwyFObyRAYdZnvNV8JukUvdnEsbgW0SsOALYdSMsNqOxcADEgB9epJckQy3Y3estZFy5huBcmCua5oqujp5R5DIgHQBYGlFbu9NhTEsY6gae2rm15+D3PoNy84/hVbd3DrwEOUSZnTzmKZTjTdN1Kl3raxhr1KrqqlTaWl7vU1je6x+V7BXvuvsfl/o/71t2/te3hbYuXF0Lqug6nlJjShib52TOVAQvHkjKcq2Qucnu1YCPOOdPhQhNZo03bqJlKvF2c1+Es395rDDRri+cAT7dfdVH+V7OcNx7/dEiOc/7culRb39w5VGyQHNoDT8Zmj5PPsnTzGptb9YdmUZR2uNBiQOEGLTpoey2nPlT40cidqb8RU1Vm1ea/C/1CH3X2B1b9H6qn7sLHe3s199URvxhyEKrOdM4OXTQXCykxoRw39MGmHBOLltHyjtqGjnoQCNY7jWarTpU9Z034joPESdlNfh/cGfdhY729gqzgN4bN5sikhugIifQaI8Ffmj2ClPeradmzibEnKywzQjmELaElVIA7LdehqtONCq8sYtPqSrLE0Vnck1daWLt3+kR+b/jRm9jApgz6BS0+2rQ2kFz6xw/JeC+UnLmy5Z9dEtkbZs3rhCMSXBZZS6oZBBJUugB8peR60MStI+6h2BjbtHL7zCI2ivnFV8beS4jI2aGEGP3HvmiMVW2piTbtO4AlRp3dwmstP11l3ua6sqahJyWltQBgMXcw1xLTMHtNy7x9iRprz0pgG0F89CtjbILFb91y7EZlGsCft00o8RFacZKEpq263feYvJ8XGDunlb9FN6pFR8cvn9VajeXQ5m9o151STfHDn5WnjPMfFxm0NbBvRaDlGBDLkkQZl4IHp1Gg/eJyKx1+yl91l8Y5YqWxy+ehX3aYfLmDSMrNyPJTB05nWKz+6yweTa5UaIMw5AGkeddOeoqWROxl91gzG4HD2siLavXXu5gFW5lIyE3QSSyqGTXK3lDoa02Nj4cNK4C6h7xdQTryMXdeog9NPNR6zesYvssiXFXI/aUMJYEqYI0MTrS3u/sfCmzbDWbJcrJlFnm0dO76qdGzQvJ6VnobV2JYCgfAr2gIB4yFlUh1Ini8u22nn7wItbN2NhrruODctXbRzjM4YqbmmdYZhztnRvm8oNasZsjCKrgWbAcoxAyKG0UkGImdJ9VG93MGlvD2siKue3aZsqgZmNsAkkeUfPUn6KBNKIRwWEW1bS2s5UVUE84UAD6hW0rXlNS1ZXcoYBazFY1kKlyGLViB5vfSzvjtq5bZbNosrOJLKO3qciInczMCZ6BekyB1nce+65nv5GPyQ9+4R3gtxlB9SjmefOnRpq12wD0B9tamKSBuBd/tX1X/wD5Fe+4G71xRj0XuXP8f9tKGSPMg6lfN76kL9taTfuEeD8abX87/wB6oubjFQWbFuAJJJNwALzknjR55o5YcyDpFUsdg2LC5bgXFBAkHKynXI3WJgyNQddRIKLhdj2rrhEx7Zm5DLfAbvylrsN1MCiv3CP/AGpx+t/79FwUd2AvYraF+5hL2bDPavIslJFxWGbU27i6P2Q2hhpiV1E1d3d6LSJw7ri3DdhiIR1MEdvyQZJEEg8oFL282xmwYUm+7l8xjNcQwqzoxukKSxUSRoCT0rTtPdK5g0DZrZzkg5c47eVrhDh3biqwVhmIDDQweVbKSpyh2cno3pbmZatOamqsLXStZnQdvbQuWrJe1aa80gZEAYweoWRPTr1oO+38RN3LhLoynsk29GHDdmIg9rxigafPWqO6W1br4fJZTPwbqaM+SLDqWgMQfJ5AdwAonh7WOJJcIvbukRcEZCpNsHsfPAB7gSZmnQpKinCaWj4v/wAKObqJSjfXoWtkbWvXHC3LD2hFwkleyCrgDtcu1qRpqJNGhbEcvtyn00qpZ2llGbJPDOguCeLkYrrlgqXygnu+tmwqkIoYy0CSdZMa6+msmLiou8WuiHUHLZp/E2sgqMtZAV5hWLM2aLHs1cu39fi4l+G0i2qo0CQWCYkMk/OGdeXfHOK6bl+3rpM2huVfe5dK3LBR7jOA6XMwk5oMGDBj2CtuCnTjO83bQxY2NSVO1NXdxYXFW/5QW9m7JvMZhh2M6EMFiY0bXnoTyo7ujh1tX7RYkNdULqWIDjCYYBdRCsQrafk9+gFYPDm1iChGa7nZFy8RLWl61bk3QS4JZ5I6hVHLmV2btZHfDjPYS3bfidg3yTAa3HatKolroJJPfzp2IlGTtHZI0YWm4U257vWw/wCWqG3vwe56P3iqS76YQkKLurNlHYfysoPUcoZfbVPbG9eFey6reGbIpgggwxWOYE8x7RWTDxaqx6lcUn2M+jDuxT8XtfQX3VcNUNgX1fDWWXkUXoR0jkdRr31eYUut7R9WWoK1OKfJARNsOxT4td1zAkp5JBgzrIEaiB2ulRb2zcLR8HujS2dU6swB8wyjU6yIqUvYw5AbVsDtBzxQT1yx2fRPdNRmxmbyLcZU1LjRjGfkJ58u+KqdHKu7xDYQd1DcVfuG/wAFMiDh8RnIzEdvLCiQBoJkz6K2YK7dUO1/KoEHywQBkBeSYgBp17hNVMUcLdYXHUvlBXiZXNuJ5MR2GE66yKMNzLLTS5btWLuhtXrbqdCzqGIjuNsqG9Bj09KUthu4sJkbts6QrJK6gWi+YaiDm7PWAIo81nCFgVQNqJNlXy/3+F2SPpTSls50+Brq5biIiqhYHIxIAULy7QJBMa9elaLpLYtTVxvxGwmZWtnEjiMJjIgXRSo7AOeIPzv4Vuw2CuIlu2+IVGVFVQFUBsqgahiWblrEcxSd8Ftm3cCLN9bgyiCbpJBLkQA3lGQ3SB6KL27uGtLZS5ZDu4HHNwTct5bYzO3EBZgGI5GACSOWtm01sVlFxdrhTC4S5hrxZ3DjE3GzASMr5Bw2UEmBlQqw+iehJOgUF2VsVrV24zMWQM3BWWPDRgpbyjzzCABoBy8o0Y1rNUcW9CpKtWc1Ux20VspnuSFHMhWaOfMKCQPPQz7tsL+MP6u5/ppTstw2b2B23h/OWH7vFftXqZMbjRatvcfybaszRzgCSB5+6kja28dh8bZvK5yW+EGOVxHauxpEnmOQ9NEN5d68Pcwt5EuEsyECUcDmOuWKa7ejqFRfIp2b2PxhZkucNQSIW5w0VtJUFUZrhE6sdJ5AVYO7m0I/CWn/AJi5/wBqtu7m82HsYcI7EMGuFhkY6m8/ULB/2oj922E/GN+ruf6aMqyi2k0TK+QMGwtof2j/AN65/wBuqm19i40Wi126bltSGdBcuOSg1PZyDNGjR3L1pzwG0kvLmScveVZZ0nTMBI84qnvHtW9h7SvZw7Yhi0FEkmMjEHT8oKPXRVWTYNjku27d97tlsNfAzAgIDnN24SDbyLOpkTnEZYJmnwbv7R64iT18fcA9XiqxXad23dZ7WzIcnV1thGdYUk5omS2cZWPRfnTThhbhZEZhlLKpK/NJEkeo6UypVd9ECwjbX3ZxLW82IuoUtgsxe/cyqMpDn73quUmQefspRGJvXwtm0t65lXKvbuXXW2dOyGjhSogsxBjTTWuob8Ww2z8UDoOE5mY1UZhrB0kCh3gusAbNtN1uF2Y954jLPsUVtoSVPDuvJXadkuG1xFROTyp2RGyd0blvCqnEFq69zi3CozR2SoRT5hl15GD31mm7GJExil1uW3nhsdEEFT241bXT66L7w28SyIMKyq+dc2YgApB01Uz2ssgaxOopZbaWNz20XFYVmuZQFzKDGQlmGhLEQTGgOXoJrPHF1Xd3WvcTzanppsNmyMAbKFCwaXdgQIhWclV1J1Cws9Y6VeilLa+2LjpeOHxVlAnCuBsyQLBtli7EggB2IHoHcaGPtLGEGcdYQw0DNa1a4/ivk9mLYJ7yR55rNKMpu7HxikrI6AXivZ6Q8XtDG5OzirElYnPaWG7OY6qZPbtxyAzmeYj17a+LUkLi8Oxa4pXNcScj50RAAnlFoOs62yJ1qvZMI+kA140s7r38RdYXHxFu9ahl8UVyFhkCmMuYGM5ImJIjSKZqXJW0ALLbsL8KD8W5Gc3ckWiMzMrkTw82XPbU855jQV7bu7iJZY4bC2rjkcM2yDDW2XKRGYAwQhM9FJGtGmPjR6P41cirub0Ly4CUmFvcW5OBtg+Ma08dk3FFrISOJNvMbbcgPkTGs0xsgm3f4+Ds2lVbbWyFMzHVszAlQxXTqG5giugUJ27iM2HvAaZYX19k/vrRh5ZqkeqMmKlajLo/kbt3sMqYW0igKAg0Hn1PtOtXiaq7FPxe19BfdVsCk1/aS6l6D/pxfcgAux8SCp+EAgEEgoddDMHNoJINW9l7NvIV4t0XIzTCZZmCp5/J7Q9BFFhXppVzW60mraeAO29hDdw1+2glrlq6i6wMzW2UDzSSKg4nFeUEshfxZds5H5wDKp80Eeer8VkDV41HFaCbA5L+IaMtuzbUR2WcsxP9wBV9Pa9Fc42W91LIvhUyW7gHlFvGBywlBEgdkSSDrPKa6zOo9VcObbtxbL4dVDIbxuT8oEORHdrE0Z1XluzqeTKEq03CK5X6X1Hx9/Lnwd7y4dQyEIxNzsZiJXTLmIPcY58z1J/dC6paF+0jHEIeHlbR2KhhbKPqCQTyzCFJMDlys7ducC7ZKgI5DkzqGRYAGsQTzrs+y7ANmxIBy20IkCQeGFMaaaEgx0NWjiMyuDyhgXhJWfFu3Q3bOwpt2raE5siqpbvgRNWKkmon7eqkN3OYasVYDoynkwKnrMiK5PcsFSVIgqYkk9JHd5q64rVzreXDrbxLggkMQ/mhhr7j7K5+Oj6KZswrs2hfuKcxGkza99zXWO461GMslbTazIHWSdV6QPr/AI1leu9okagNZ6c9bnSfPU4y+OG09w68jINLk9aXw+Y9bSM8MpOYxrnuSZI/rG82nrrbhcI9x1QaFiFBg6SYmPMKwsx2tCTnuTyA++vHWaZNysGGvltItDu+U0gfVmpMoZ67j3sLllp37h3w9kIiqOSgAegCKVd68PaXEWmuPdButbAVJg8LMWB7Y0YXApCjpPSQ3BawdATqBImCQNJ5x3V24PKczicvOLwIy+Num4nCJ8WJdba4hpMOBl7epLRKpMyaddztmcKxmF67dF7K4N1crqBbVAseYKP9+dFlwFoR4tBHLsrp9XdViKvKd1YgI3yPxDFfmbn7JoX4L/6Lw091z/NuUT3zPxDFfmLnd8w99DfBe3814Y/kv/m3K6K+rpe+vkxX2/gMG08abVq5cCl8is2UTrAmOX21pCwuCHFT4gwkuhe210BkyMuhbKCzAzmPPOuuhjpEV4rXNjPLwG7HP8UDbt37CYFzbYG2FHF1tqWdQGAIWC57hzAmJqvcW4Ln4C+abauwe7qptEMSRplyqFgAjkDJEV0WY50KxG3gc/Bt3L2TNqoAthlBkcRiAYIgxMa92jIyb4BuJi4EcQZtmsqhGca3IL5EIQBdAHYAMDrC6jnGQwOThlMDcCg23C5r/YcWy5zAypbOvDzQZAHmq1gBduyXN/KAuZ0U3Czm0lxoTPFtBnyKqJ8icxJozgtgrdQPbxDsp5EaciQQRoQQZBB1BBpj9HcFyvulacWjYWycIQFcwC5Es1uIcEBittSDLc5ii2N+FWQGtfGRIzW2y27mXXMbbgBCR81gJ+cK0Hdbvvv6wNBM1B3a/wDXufV/GlXV9wGjGbSuLezBW7XDuIhUK72wsXbYzf1gPagme0IMa0ZwW10ukqpIdfKR1ZLgHflMEjziQe+kqzsn4Tfu2TclbZfywTojKh8WGCOxfMc7TlXIAJYkbcKXsFlY5jhWUqZJhc4t3EUtLZGQg5WJKtpJABpjppove4+EUv7SsuLOLzGVYgroAYhdfP0Hqph+37qG7x/g1z0fvFTCTcaijza+ZhxkFKk3yT+Rv2QPEW/oL7qtE8qq7GHxe19BfdVoUuv7SXVjcP7KPREXLmUEnoCfUBNc62Zj9pbQz3sPfSxazlVUidBB17B6Eak9dOVdCxn3p/ot7qUfBLrgT+ef3JSO47OGap0J1bJtOKV1fe99H0NX8hbX6423+j/+dR/IW1/7da/R/wDzpr2ptqzh8nHuLb4hypm6t3ctOntob932BgN8KtkEK3yj2WOVSYGgkHXpFWVNvmV+kJ/dh+FfoLe0d2NruoHwxTDT2Wa10OuZbckeagH/AAlxnMtamZ++3Nes/e++a6S++uCETiE1KrOsFnJCiYiTB06aEwDXk30wZti78Iti2c8MSR5BRW5iRBdNe5h30XTbVi0PKdam7xUV/wAUc1Pglxh62o7uNc9H4vlFPW42xMXhkcYm9xASmRQzXMgEgwzKCJGUZRoMs9aKrvThjxPHL4kKXJzBVDOUUzEGWBGndU4nejC22dXvIGtlVYa6Fpjpr5LTHLKZiKig1wFYjHVcRHLO3ggohrKKobL23YxAY2bivkbK0TofWOR6Hkek1dmqtWMREUleEC1D2m6lWU+oyNOvM060h+ETE+OtKOYQn2kj91ZsX7JjsP66FMJExGptcgIjtyNPXUYk9g693TpK8zz+3onW48o6DtWennfWovmEMzyX3j1+zurLL1qPw+ZsX2yzb6jnD3O4D763SmbcG/GIZZkPb83NW8397+NKqP5Wny7knTnxGHd6qN7pT8MtR3kmB0ytM/V7KVe2IfUklel8DqE1FSprxFdg5pGWpNQpipLVCAXfEfEMV+YufsGlHdPeMYTZWzJWePd4R0PZRrlzM0DUwYHrpv3z/o/F/mLv7Bpb3CwLXNk7PywOHd4hnTsrcuzGh11BruYZx8xbntn/ACsTL1vgPqGvTUIKyBrhjjHLypf2WIwlvzWRy+hOn260wnnQHYwnDWgeRtL3zBX7d9aKJCtuqg4LHzqdPzFnr7Kv7uCDif8AmbvuSsNn7PFlSqkmYOupkIif9A9p0rPd1tcT/wAzd9yUyqvRYCtt/H3TcSxaYLmySZIJzswAkagAI7EjtHQArqRiN2739pf9LE//ACaWtrb4J/KeGtqATeCPblwrMF4uTQiF4uc5AxHITlkV0DZ+NW7bDrMGdCIIIJBBHQgggjvBpbbgkQR9sbJ4V1mW741Rme413FIqZwttczLiJZnFtRlAk5B5pIbB2E3ZzKwQMHdmTh8QqS6oloksicQlyX7TNJMzNG72zEN/MRqWW5zPlIuVT6ABy9dEbV4ESKkqjyl36K0MoPfQ7eH8GuejzRzFEs9Dt4z8Wuc+X7xUw3tY9TJivYz6M3bGPxe19BfdVkiqexjFi13ZF93oq8TVa/tJdWWw/so9EC8TjmN27agZVsB585LqR3cloB4JB8QP51/clFMRu/GKvYqdGsZAJMhhMnuiAv10L8Ep+IH86/uSkPfxO2svmc8vOHjaQwba2TYvG2b9sObZJTnKmQSRB8w+vvNCX3a2eloq9qbYAJLm48LbVgvaLFoVSYHSAeYBozthnCgpba4QYyqUU+mXZV+ugmNa+9p1GFuyyMol8NElSBPjuVaYeruc9KFtWWbW5GClXW3DSrgi5cBn52j8zME9dJ5CsfuG2f2RwE7HbUZjoJBJAzcmI7XRsusxW7aO69vEcM3C4NtFXstA0ZXPp1WNZ7+dTs3dKxa6Zibdy0ZCiUds5HZAyjUgBYGp6k1Vy7xRku7GESy9kWwtp1VGGdh2UYsgzZpWGYkEHrWu7uhgizF0BZyslrj5iwB0ktIzhjmA8vMc0zVK74O7TBc1260DK0lO2Dc4jZuzEl8vIfJAFZNuDYLBsziHVx5OhE5ZbLL8yJJmIEwBUzabkD+zNj2cOpWxbW2pJY5erHmSeZNXCKhTWVJbCY1zPfnEg4xgeaqg9onl666WBy/3rkm9V/Pi7x7nj2ADlPmrHjPZ2NOFXpA644IY6RNrmPO9Y4m/2D6u/TUd1aFbsNr1s+9p9FevtoR6PN8oaf8AmkyWtLovma0vW/nAtuRLaf1lzlqPvjejSmbwf2s2KLAQEtnv5lgB/wBXtpS+U89HfofxjU++DPD9i9c72VB/dEn9oUIxviX1ZSo7Uh2ipqDWOXvNdM5pkRXorwArxFQIG3z/AKPxf5i7+waGeCwfzThfov0j+teiO+a/zfi/zF39g0P8Ff8AROF+i/8AmvXWj9XS99fJivt/Aa+VSag1GSuSMJPT0igmxPwez07CT+jRoigmw2+L2Z+Yn7Pv/hWijxCi6p059PPH251S2PhRcTFo05Xv3lMaaMqqfqNX30qlu/cAOJkgfGbvMx0Sry9VkYNxG1Fsstu7ZZ8RHZFuxm4uVeaNEJMHRiuUyNQJJfdvAvasnigC5ce5dZQZVTccvlB65QQJ6mT1qjj74O0cOAwPZfkZ1yXSJHfGvtpiil1JXSQCpcHjh6P41vwtuFH261ovGLgJ5RW0YtR1qj2VhrTaVj2Lv5LbtE5VZo74E1zYYV7yK9+4Xd1VmlmiWAaAogBRMAAdK6DtLFqbN3X5D/smguBwS8K1I/q0Gv0V7xzrbgqqo3k0YcVgpYmOW7XTQVnwj2VN2y5V7SllhnjQFgpWcrKYgg9Ca6bhL2dFaPKVW9oB/fS1tLBrwbpgfe7n7LEfv91MGzB4q335E7/mihjayrWklYGFwbwsXFtvq7mzGfe3+i3uNKPgm/AT+eue5Kb8b97f6Le40oeCX8AP51/clc7idun/AGdT3o/mKfhZxr21scN2QkvOVmWdAenOudHbeIAnj3QeY8Y/Meuu0b0X7aqovWUvIxPZeCARqDBBHWli5icGqsx2fh9ASYS2dAJMdj0xWqHk+tVj2kditH/U2EwVPzWpBOXPr8Bl2ljsWpt/B7S3FKKWZiQQxdQYj8kk9IideVa8BjsawzPbUeKukKUKlrqsRbnxhyZl1y68uesAne2xat5c7ZcyZ4gnKgGrNAIVRyk6TWl95sOEzm5CghScj6EgmCIlYCsTPKDMUvXkYL3BWL23jiw4WH7LDs5kYHNwsxDdoZAGGhg5vJ0manAbWx73kD4cJaLa5lIYJ3k5yFYdBBnl1kFsbvHh7RYXLqgoJbQmBKQTH009tahvXhZPjYglTKuIykAk6aLmIGbkSwFH4BDOlemqmzNqW8RbFy0ZRpgkEcjB59xq0RNJfeQ9XE9q3Cb17MO1xLnq7RrtYrkW/WE4eMumOy+VxMQcw1gekVkxSvFGvCP0rARHOW55ms8vOWHOdai+2knzHz8xzmsbIAt3D+VZ6/lP++sXf93XTmPd+711Wa1pfziakvX/AJwLN4jM+kDiOf8AG3Kuo+D/AA+TBITzuF3PrYgfUorlGLID3ABEPc6/+oYjr6/T567Vu2gGEsBSCOEkEfRBn2mrU4/1ZMRX0pxCU1ANeIqZFajCeLVM16ahhUIBd8z8Qxf5i5+waG+Cv+icL9F/816Jb5x8Axf5i73/ADD3UN8FR/mnC/Rf/NeuvH6ul/uL5MX9sbJ9ter1eEVyRhUx207doqLtxUzkhcxAzECTHqpZsXSgVFx2GyqqhZtS2Ujsz4yCco5xTJtLY9q/kNwE5CSIYgaxoQPKEgGD1A7qHruZhA1thZANohlgkAEAa5Zg8p16k95psJqKIUDi7isytjcMCjhGBsMIbKXy63OeQE6dBWjA7Dwl4txL6X7t12c8MhQcyyMqyTGQc5NHcfu3Yvkm4hYli/lOO2UW3mEHQ5FAnuJ7zXsBurh7NziWrQRtRIJiDzETGXrHLQVZ1bohGyt2rFh81tDmgiSZgHnA5AmBJ5mPVRisSteBpLbe4CHXvE1q4S9w9lb6giomw3YB2ntKwyNbS/YRmZrZLQ2sdpYzDtCR5pgc9KErjVtKEOOwvZQf1bE5QBB0uc419tHH3Vw50KtAZmy53yjMQxAXNAXOobLyzAHpVfC7i4JFKrZEEQZZ20zEnUnTUnXuJFOjOKLKTXEGX8atxXT4bhtVIY8M6A2mcn750SW7gOdFdn7wWLVsJcxNlmTImnYiUlAykkqYGsxHWK2pujhhICGCZjO0SbZtnrp2CR65r1zc7CnnbJ5fLeBAgQC0L36czqZoSnFkcm9wnjD4t/ot7jSl4JD8QP51/clNuO+9v9FvcaUvBL+An89c9yUnibqX9nU96P5glvjaRkTNiLNhpOU3iArD5QgspJ9BpTubNVwV/lHAdoFdCOunLjc9fdWPhy2bcu2sObdt3yM+YqpbLIESAOsH2VyIbDxH4i7+rb/TXs/JuChUwed18r100/XiedrYWjOpnlC75n07d2LZucM3EVmtLlUkdCsMInUHuM/vqud0cLEGysQoiXjszEjNqdWknU5jMzWvaGzcRc4Rs3eGotlWBLAhioyvpo5HLK2nXnpQ99iY/h5RiACchz8S4SsZwyjsdsdpTJIzZIIE15JrXc6KDeM2Dh7rFrlpHZlVWJHlKpLKCORAJJE/uFaE3UwgVU4CZUkga8zzJMy3IHUnUA8wKr7R2di2e5w7yqp1XtsG+9ZCuULCgvDZgdJmJAof/IGPKfhIBj59wGTby5CQvJWAIcamSYBqa8wjTgcBbspktKEQEkKBABJLGB01JNWIqps+w62kW42ZwoDN3nqZ5n0mrRNJZDGf3Vzfwq4ccWw/ymRwYJ5BgR6fKNdJn7euuR+EHGs+NZWBy21VVHmIknzgk/VSa7tA04VN1ELtvW1d+lZ59e0/t9Wlam1OvevmjtR09vfW623irp59qyf8VyPtz9laSOXpA9Mt5j6aXLen0XzOgvtm7Enxjz8+53/PburrO4mOzYC2WMZMyksY8lm19ERXJsW/buHvuXDH95vtNPG4VlcThcRhnJAzq2kSJAI0MgjMmoM1IN9tL4ia0L0U+VjoHwxNe2ukT2hpPKe6vHFpJGZZGnlDn3c+dJmM3cwSLdNy841t23JAMPbtgqAChzdjtGQQOfSoxmzMAbhDYh5ZjA7jaUM4V8s6ABiZ5jTrWi7MShHm/AdbeIVicrBoiYIMTqPaNa2gUA3e3etWSb1pnbiW0AlQsKAsaBQZMT2uXQCj4qwqSSegF3z/AKPxf5i71/INDPBYf5owv0X/AM25RnejCtdweItoJd7VxVA5klCAB5yffSB4PPCNgsPgLNi/dNu7azKysjnUuzaEA8s0Rz0NdvD0Z18BKFNNtTTst7WYltKWoyXN+7uVSMG5LFhlztpDlADFswzcwscg3cJsXd8mFwp8FvEBlUsOWoUMRA1C3CbZj5siRVceFbZv9pH6u7/oqf8Aitsz+0/+3d/0Vm+j8Txoy8GWzx5kjfd9PilzXuYkdeRyakRJHzQSCYANpd7XNpX+C3QWu8HKfKDFAyk9nRS0rm5ciTrXNMP4WMe/y7fp4Q8/n81Gd2/CXfGLZcbdtfBuGSrLbIYPKwpgk8s3po4rA1MMl2iSL0ouq7QVxsTfkEXDwLo4Yz5SGzOmcrmVcstFvJcgSYcDpRLd/bLYjih7RtG02SC4YmOZ5CProcPCTgPx/wDgf+FQfCTgfx/+Bz/01zs0Wa/McR/jl4MaCagPSFt3erBYkADH3rXmRWCmD8oZJPomPNVnBb8YK20nHXbnTK6dnWDOlsHSO/rVbxGfR9fLfLK/LK/0HYV6lf8A4k4D8f8A4H/01P8AxKwH47/Bc/00LrmL8xxP+OXgxmz14fbWua76eE4hLQ2ddQuXPEz22MJl0IzR8qPbQAeFHHfPt/qh/Gi5RVtTTh/JGLrpuMLW56Haq9mpI2F4TcOcPbOJvAXiO2BbcANJ5QCOUcjRA+EnAfjv8Fz/AE0LrmZvMcTt2cvBjBjW8W/0W/ZpS8En4Afzr+5K247wj4E2ny3pOVgFCvqY0GoiveC3COmABcFeI7uoPzTlAPrgmpu9DT2U6OEmqiavKNr6Xte42nnUKfP9dYYhiCIn+PKqW0MW6WrjKdUR2EiYKoxE+seunRptrQ5YTmoLfaaRd5MXdN6yVxww+awvi+2cz3M4ByhSO0wADTmXhmAZpY2ljMSF12tFqAQUXESSrrYdeMiajiKV11JbMYzVZUrgOvK/2/2rOa5xavvcD3E2iRwr72yS18wzYlGRDaKhXIth0kDLHmBY6225mtYdU2nwnVW4k8VmuF3V0PbRXAyWrvMDKGAmCJnZBOmZqxnWkndANcuoxxxxGQXWKhroVldkW2YYBXhkvE6dniKo0C08ClyjlARNc/8ACnsWVTEqJiEflEE9gn0NI/vCn9fT7q0bRwC3rT2nGjqVP8fUYPqpUo5k0MpzySUjhSHxd6ehssfoh3B9Uke2tXCkgRzZBy73Ht6n1HqDVjE4d7F1kMB7eZCCJUjkQVI7SnQxp076wN8g9lUQnTMAxIBEQmZuxIPT0COmdShLK5OzjwOo8yby65jC6QXePnvHLlnaOf29FPng0wpt2r+JM5IAAEa5AWJHtgeukGxZkqiAmYCgQZJkKAK7psXZa2LFuyPkKAeXaaO0Y85k+uhR9KbmLxMslNQFnae0cFNybZdntDEuA8aQEPywAckzGhA1mtWN2pgluOXw7hrbOJDDynsy/kvpAAWfkmIga0Q2pjjauPbt4NHRE0YKIM2nfJGXqVA0ka6686rbZuHNGETMbdpyWQ5XZyFuLOWTCMD16jkK0GOO37jBu9j1uWyEtm2tpjaCkqfI7JjKToOVEwnqrCykcgBJJMAASefrrbVxL3MDQ+/u5hnYs+HsszalmtIWJ7ySNaIlftpUSavCpKHquxV6nOfC1u9hrezXu27FtLlt7ZVkRVIloPkgSCD1pq2Vu5hTYtMcNYkojE8K3qSoJM5a9vru8cdgruHDZWeCpPLMpDLMdDyNJuE2vt6zbW18Cs3OGAuaR2gogHS6ATEco9Fd6jKpicIoRqJSjJt3lbR25inZS2MLPgUK8sUP1Pp5dvlr7qL7u+C8WMU1+9eGIBQoLbWgFXVSDqx1EfXSHtXC4W3hMM+GxT3b1wTdBuMYMS2k+LKt2cvm9Zz3Lx+KXEk4VeNcyMCjMYyypJ8ocjHtrk4nF1qk8lWVzu4fyXOWG84hNLuen/Y5eETY1lBhQlpED31VsqKpKxEGB56b03awwGmHtfoKf3UnvszaGPvWfhVtLFqywfswSze0nl6BXQ6xrmVxdWcKVOlnu1e9ndavTUGDd3Df2e1+rT+FZfc1hf7PZ/Vr/CiMVERROf21T7z8Sgd28N/Z7P6tf4UmbP2NZG2cRa4SG3wgwTKCoY5CSAdBzNdEPKkbeHY+LtY04zBqtwugR7bRyAA7xpoOtB8zfga8m5wlO14tK70vdG7e7wd28WtsWnTCtbYsWS0pzAqVykaaa0DHgd5fGgf/AOf/AN6Fb7bQxlw2Bjba2EzNDIZkHIHJEkaDXlQbfHAYVL4GFum7bKAsc05W5GH0nSD+TMei0knG7WxvwlPFU5KFOrZyu+a079jrux9zbFmxbtvbtXGRYLm2oLHXU8/fSzuTsWzdxeONy2jZLmVQVBCrLcl5DkKp7p7V2kmCsrhsMlyyqwjltWWTr5ffPSmjcbd+7hxduYgji4h87KOS89J75JOnLSqu19DNJ1MPSqZ6iblZK0rve722DA3dwwP4Pa/Vp/CiKiprwonHlOUt3cr43AC6sMXGsyjMjfpKQY81ULm61tgQ1zEEEQQcRdgjqD2uWtZbc238GCnLnzkiMwXkJ7jPOhF7f0KrMbLZVBJ7azAEnTL5jToxm43RQM47d3D3mtNdso7WfvbHmnIjLr+SPZWhdz8IE4YsIqzICysGUaQVIIM20MjqJ75Fb4Yq/Ns2sVbw6PbY+MYoREMzwqtnhCNJXLqdZ0BXdtYm2G/nHDkoi5sxIBOQpM8GFIuLdaRmzQBC5ZJSlzIOo3Xw4UqtoKDcW6cpIm4DOY68zqD3gkGtdvc7CKmQYe3lOhGpkZbiQSTJ7Nxxr880pWdtXhfTNtLDm2riRJBjM1xgV4UP4nsggrBg807Vy/vBcZrWTG2VV7rMhLMeJbuXBwdOEJhVu28k6kg5uzFG0uYRn2Vu9Yw7A2bYSEFsAeSq52uEKvyZZpPfC9wopSrsXZePW6jX8UrW0DBkBzliSYBJRR3GYkABYOpLSDp/47qVNd5CayFYishVAHNvCRsBuOl+0jNxYRgqljnXyTA6FdP7ooNgfB7iruptrbEc7hjn+SAT3aEV2A1itJlRi5ZjVHFThGyE3d/wdLh7i3blziMhzBQsLPITJJJHP1CnRWqYr2WmRio7CZ1JTd5E1BFRmrOKsUNc1kDXitYmoQzioNeFZUCGFe0qTUAUQANNyMCvLCWBOultefsq5gN3sPZbPas27bREqoBg8xPdoPZRKKipdl80rWvoeivCvTXqhUkiomsqxioA8WpXu73uL9y0MK7C3cVAwMBg3ytVgAQep5Uz/b6q8dKtFpLUIjbQ3gS9btHEYAuxRnUOpIUllAElJBZAzQRJ4cQcy1GJ2Zg+GrnZtti15rOXIDBDMqt5PksRz5CdTT19v314LrVs64BUmtExR2XvXaS0yW8M9q3YGYIEZfFC6wLImTXxeW7A17Uc6L7v7YfEcTPaNo2yqwWzEkrJnQRBkdZiaMRXooOSaARUzXpqCKoQDbz7GuYhF4RQMhOjlgpB56gEgj0GlnEbk4t0Zc2HGYFZzXTzEfi/XXQVqCdabGrKKsASd69nFr+HBwQxK5UXiTci1DeMmGAUEZDy7QkGQsUHvYC5wVjZqhVEcJuMSMuILWyMrmV4eIZ8saEXByUCum5ft6q8Eo9pYhzxNjF1vXHwAW78IgZWvA3LNy4Ud4VtSLbNoSABp2QAK0WMK8gnZ7h7arwfGYnLnttlVCcxChUuXBnIhpJEg10rLU5dKPasgO2G5a3xGs8F7hZnSAGnMVBaObFQNaIn3V5RUkUlvUh/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 descr="http://kochergeowelldrilling.com/images/vertical_geothermal_ground_loops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1676400"/>
            <a:ext cx="2743200" cy="277759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657600" y="4114800"/>
            <a:ext cx="68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Kocher’s</a:t>
            </a:r>
            <a:endParaRPr lang="en-US" sz="900" dirty="0"/>
          </a:p>
        </p:txBody>
      </p:sp>
      <p:pic>
        <p:nvPicPr>
          <p:cNvPr id="3086" name="Picture 14" descr="http://t1.gstatic.com/images?q=tbn:ANd9GcROhQiJ-ossiCfTlZuXNl3mTc9TJo-Fyc4Gp5GMbr-JrQ952yN_wg7gzO8mA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5257800"/>
            <a:ext cx="1323975" cy="132397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886200" y="6400800"/>
            <a:ext cx="68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Ambri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62400" cy="3001962"/>
          </a:xfrm>
        </p:spPr>
        <p:txBody>
          <a:bodyPr/>
          <a:lstStyle/>
          <a:p>
            <a:r>
              <a:rPr lang="en-US" dirty="0" smtClean="0"/>
              <a:t>USCG Geothermal Systems </a:t>
            </a:r>
            <a:br>
              <a:rPr lang="en-US" dirty="0" smtClean="0"/>
            </a:br>
            <a:r>
              <a:rPr lang="en-US" dirty="0" smtClean="0"/>
              <a:t>(two hangars)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3335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5052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48615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600200"/>
            <a:ext cx="3276600" cy="4525963"/>
          </a:xfrm>
        </p:spPr>
        <p:txBody>
          <a:bodyPr/>
          <a:lstStyle/>
          <a:p>
            <a:r>
              <a:rPr lang="en-US" dirty="0" smtClean="0"/>
              <a:t>VA Cemetery Wind Turbine – 50 kW </a:t>
            </a:r>
            <a:r>
              <a:rPr lang="en-US" dirty="0" err="1" smtClean="0"/>
              <a:t>Elecon</a:t>
            </a:r>
            <a:endParaRPr lang="en-US" dirty="0"/>
          </a:p>
        </p:txBody>
      </p:sp>
      <p:pic>
        <p:nvPicPr>
          <p:cNvPr id="3074" name="Picture 2" descr="K:\Turbine2Pictures\AerialPhotos_20111020\IMGP5130.JPG"/>
          <p:cNvPicPr>
            <a:picLocks noChangeAspect="1" noChangeArrowheads="1"/>
          </p:cNvPicPr>
          <p:nvPr/>
        </p:nvPicPr>
        <p:blipFill>
          <a:blip r:embed="rId2" cstate="print"/>
          <a:srcRect l="35072" t="21304" r="26608" b="32174"/>
          <a:stretch>
            <a:fillRect/>
          </a:stretch>
        </p:blipFill>
        <p:spPr bwMode="auto">
          <a:xfrm>
            <a:off x="228600" y="228600"/>
            <a:ext cx="3487396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 descr="PPturbine_Aerial_wAFCESA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399"/>
            <a:ext cx="5562600" cy="373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BDBBBA-8C97-4AC7-B771-28FB41B0C70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90600" y="0"/>
            <a:ext cx="6934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6 SWS PAVE PAWS Wind Turbines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67400" y="1295400"/>
            <a:ext cx="3276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1447800"/>
            <a:ext cx="2819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Two 1.68 MW GE wind turbines</a:t>
            </a:r>
          </a:p>
          <a:p>
            <a:endParaRPr lang="en-US" sz="2400" dirty="0" smtClean="0"/>
          </a:p>
          <a:p>
            <a:r>
              <a:rPr lang="en-US" sz="2400" dirty="0" smtClean="0"/>
              <a:t>Under Construction</a:t>
            </a:r>
          </a:p>
          <a:p>
            <a:endParaRPr lang="en-US" sz="2400" dirty="0" smtClean="0"/>
          </a:p>
          <a:p>
            <a:r>
              <a:rPr lang="en-US" sz="2400" dirty="0" smtClean="0"/>
              <a:t>Expected to offset energy use by 50%-60%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651</Words>
  <Application>Microsoft Office PowerPoint</Application>
  <PresentationFormat>On-screen Show (4:3)</PresentationFormat>
  <Paragraphs>125</Paragraphs>
  <Slides>21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Acrobat Document</vt:lpstr>
      <vt:lpstr>Energy Initiatives at Joint Base Cape Cod (JBCC)</vt:lpstr>
      <vt:lpstr>Slide 2</vt:lpstr>
      <vt:lpstr>Slide 3</vt:lpstr>
      <vt:lpstr>Energy Conservation</vt:lpstr>
      <vt:lpstr>Demand Response Program</vt:lpstr>
      <vt:lpstr>Renewable Energy Projects at JBCC</vt:lpstr>
      <vt:lpstr>USCG Geothermal Systems  (two hangars)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Sustainability Evaluation</vt:lpstr>
      <vt:lpstr>Air Force Civil Engineer Center (AFCEC) Wind I and II</vt:lpstr>
      <vt:lpstr>    AFCECWind I</vt:lpstr>
      <vt:lpstr>    AFCEC      Wind II</vt:lpstr>
      <vt:lpstr>Slide 21</vt:lpstr>
    </vt:vector>
  </TitlesOfParts>
  <Company>U.S. Air Force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MMR Energy Committee</dc:title>
  <dc:creator>1036416218C</dc:creator>
  <cp:lastModifiedBy>1036416218C</cp:lastModifiedBy>
  <cp:revision>48</cp:revision>
  <dcterms:created xsi:type="dcterms:W3CDTF">2011-07-22T21:48:13Z</dcterms:created>
  <dcterms:modified xsi:type="dcterms:W3CDTF">2013-08-01T13:13:03Z</dcterms:modified>
</cp:coreProperties>
</file>