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01" r:id="rId2"/>
    <p:sldId id="314" r:id="rId3"/>
    <p:sldId id="320" r:id="rId4"/>
    <p:sldId id="326" r:id="rId5"/>
    <p:sldId id="318" r:id="rId6"/>
    <p:sldId id="319" r:id="rId7"/>
    <p:sldId id="317" r:id="rId8"/>
    <p:sldId id="322" r:id="rId9"/>
    <p:sldId id="325" r:id="rId1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1303"/>
    <a:srgbClr val="A50021"/>
    <a:srgbClr val="3C904A"/>
    <a:srgbClr val="000C10"/>
    <a:srgbClr val="FDFD27"/>
    <a:srgbClr val="7C0B02"/>
    <a:srgbClr val="FCF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72824" autoAdjust="0"/>
  </p:normalViewPr>
  <p:slideViewPr>
    <p:cSldViewPr>
      <p:cViewPr>
        <p:scale>
          <a:sx n="75" d="100"/>
          <a:sy n="75" d="100"/>
        </p:scale>
        <p:origin x="-117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 algn="l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 algn="r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621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l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264"/>
            <a:ext cx="303621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r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fld id="{534620FA-33E0-4CB5-A3AB-A566B3315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11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 algn="l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>
            <a:lvl1pPr algn="r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0088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621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l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264"/>
            <a:ext cx="303621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3" tIns="46341" rIns="92683" bIns="46341" numCol="1" anchor="b" anchorCtr="0" compatLnSpc="1">
            <a:prstTxWarp prst="textNoShape">
              <a:avLst/>
            </a:prstTxWarp>
          </a:bodyPr>
          <a:lstStyle>
            <a:lvl1pPr algn="r" defTabSz="920731">
              <a:defRPr sz="1200">
                <a:latin typeface="AHD Symbol" pitchFamily="18" charset="0"/>
              </a:defRPr>
            </a:lvl1pPr>
          </a:lstStyle>
          <a:p>
            <a:pPr>
              <a:defRPr/>
            </a:pPr>
            <a:fld id="{A9280C0E-D9CF-4882-9728-E75A90633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70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HD Symbol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HD Symbol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HD Symbol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HD Symbol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HD Symbol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82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082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80C0E-D9CF-4882-9728-E75A90633C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3175" y="0"/>
            <a:ext cx="9140825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086600" cy="609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7086600" cy="10668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3CBA-9D75-4DD5-B229-7CBFF6600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18478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3911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4F1B-7352-403D-AF06-C62D4837E3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43000" y="1752600"/>
            <a:ext cx="7391400" cy="3810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DAA7-E2A1-4AAE-8817-8F57CD72F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52600"/>
            <a:ext cx="36195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752600"/>
            <a:ext cx="36195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733800"/>
            <a:ext cx="36195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7194-E1CC-43D2-9EA9-00857F17F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7391400" cy="3810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9FA3-A81B-447D-89FD-5A9D424C7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52600"/>
            <a:ext cx="36195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6195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A47F-E0E8-46D3-80FB-62C7ED8C1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6195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752600"/>
            <a:ext cx="36195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733800"/>
            <a:ext cx="36195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A7E5-DA0F-43AC-B1D5-8E74EFA84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B05C-A324-41C4-96F1-34227672D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1758D-B549-47F6-9664-B669C17BF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6195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6195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8595-A0C6-4761-AD21-5B6FEA29E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D66C2-EF4A-46B5-A101-8C607D7C5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64A26-457D-4ADC-B876-A688E1F8A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11FB-2972-41B1-91A2-6ABE2433A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92984-21AD-4D47-A13B-B42A19B93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B496-976A-4E78-8E35-054A10B64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gray">
          <a:xfrm>
            <a:off x="0" y="0"/>
            <a:ext cx="91408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5A83F5-49AB-4A7D-A1DE-22B9C0250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6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60000"/>
        <a:buChar char="•"/>
        <a:defRPr sz="2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ground+loop+heat+transfer+system+diagram&amp;source=images&amp;cd=&amp;cad=rja&amp;docid=cH3yKqNcT_Nv-M&amp;tbnid=kByIc9OJU6-ZSM:&amp;ved=0CAUQjRw&amp;url=http://pattonheatingandair.com/residential/geo-thermal/&amp;ei=qzHxUcqgCYns8gTs64HQAw&amp;bvm=bv.49784469,d.eWU&amp;psig=AFQjCNGNCWQjPaD1xZvcbkErmFte5tA0zA&amp;ust=13748471246250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ww.id-ideas.com/staging/uscoastguard/cgseal.gif&amp;imgrefurl=http://www.id-ideas.com/uscoastguard/dogtags.html&amp;h=226&amp;w=235&amp;sz=11&amp;hl=en&amp;start=3&amp;um=1&amp;tbnid=C2-b5XRQ-Q0c1M:&amp;tbnh=105&amp;tbnw=109&amp;prev=/images?q=coast+guard+symbol&amp;um=1&amp;hl=en&amp;sa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901700"/>
            <a:ext cx="73533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U.S. Coast Guard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8" descr="Air Station Cape C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32000"/>
            <a:ext cx="7467600" cy="31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553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Geothermal and Energy Efficiencies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pic>
        <p:nvPicPr>
          <p:cNvPr id="6" name="Picture 5" descr="http://tbn0.google.com/images?q=tbn:C2-b5XRQ-Q0c1M:http://www.id-ideas.com/staging/uscoastguard/cgse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726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A4B8D0-9DDE-492B-BE40-032286C0EE0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739140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Geothermal (Ground Source)</a:t>
            </a:r>
            <a:br>
              <a:rPr lang="en-US" sz="3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Heat Pump</a:t>
            </a:r>
            <a:endParaRPr lang="en-US" sz="3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rc_mi" descr="http://pattonheatingandair.com/wp-content/uploads/2011/05/geothermal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9500"/>
            <a:ext cx="5638800" cy="295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http://tbn0.google.com/images?q=tbn:C2-b5XRQ-Q0c1M:http://www.id-ideas.com/staging/uscoastguard/cgseal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4200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155700" y="51181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Closed Loop System Overview</a:t>
            </a:r>
            <a:endParaRPr lang="en-US" sz="36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91400" cy="685800"/>
          </a:xfrm>
        </p:spPr>
        <p:txBody>
          <a:bodyPr/>
          <a:lstStyle/>
          <a:p>
            <a:pPr algn="ctr"/>
            <a:r>
              <a:rPr lang="en-US" dirty="0" smtClean="0"/>
              <a:t>Benefits of GSHPs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DAA7-E2A1-4AAE-8817-8F57CD72FC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5" descr="http://tbn0.google.com/images?q=tbn:C2-b5XRQ-Q0c1M:http://www.id-ideas.com/staging/uscoastguard/cgsea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4200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219200"/>
            <a:ext cx="85344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Reduces energy consumption by 20 to 50%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Utilized for heating / cooling indoor air and hot water heating systems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Can </a:t>
            </a:r>
            <a:r>
              <a:rPr lang="en-US" sz="1800" dirty="0">
                <a:latin typeface="+mj-lt"/>
              </a:rPr>
              <a:t>be installed in </a:t>
            </a:r>
            <a:r>
              <a:rPr lang="en-US" sz="1800" dirty="0" smtClean="0">
                <a:latin typeface="+mj-lt"/>
              </a:rPr>
              <a:t>most structures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Existing structures </a:t>
            </a:r>
            <a:r>
              <a:rPr lang="en-US" sz="1800" dirty="0">
                <a:latin typeface="+mj-lt"/>
              </a:rPr>
              <a:t>can be retrofitted with a </a:t>
            </a:r>
            <a:r>
              <a:rPr lang="en-US" sz="1800" dirty="0" smtClean="0">
                <a:latin typeface="+mj-lt"/>
              </a:rPr>
              <a:t>GSHP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No exposed equipment outdoors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No open flame, flammable fuel or fuel storage tank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Minimizes ozone layer destruction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Conserves natural resources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Investments typically recouped in a few years.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Some utilities offer rebates or incentives to their customers who purchase GSHPs. 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</a:rPr>
              <a:t>Many heat pump manufacturers, local utilities, and lending institutions have special financing for homeowners who are installing GSHPs </a:t>
            </a:r>
          </a:p>
          <a:p>
            <a:pPr marL="342900" indent="-342900" algn="l">
              <a:buFontTx/>
              <a:buChar char="-"/>
            </a:pPr>
            <a:endParaRPr lang="en-US" sz="1800" dirty="0" smtClean="0">
              <a:latin typeface="AHD Symbol" pitchFamily="18" charset="0"/>
            </a:endParaRPr>
          </a:p>
          <a:p>
            <a:pPr marL="342900" indent="-342900" algn="l">
              <a:buFontTx/>
              <a:buChar char="-"/>
            </a:pPr>
            <a:endParaRPr lang="en-US" sz="1800" dirty="0" smtClean="0">
              <a:latin typeface="AHD Symbol" pitchFamily="18" charset="0"/>
            </a:endParaRPr>
          </a:p>
          <a:p>
            <a:pPr marL="342900" indent="-342900" algn="l">
              <a:buFontTx/>
              <a:buChar char="-"/>
            </a:pPr>
            <a:endParaRPr lang="en-US" sz="1800" dirty="0" smtClean="0">
              <a:latin typeface="AHD Symbol" pitchFamily="18" charset="0"/>
            </a:endParaRPr>
          </a:p>
          <a:p>
            <a:pPr marL="342900" indent="-342900" algn="l">
              <a:buFontTx/>
              <a:buChar char="-"/>
            </a:pP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2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DAA7-E2A1-4AAE-8817-8F57CD72FC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57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bn0.google.com/images?q=tbn:C2-b5XRQ-Q0c1M:http://www.id-ideas.com/staging/uscoastguard/cgsea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900" y="69850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Elizabeth\Desktop\Geothermal\3181 Main Screen Delta Controls Automatic Temperature Controls USCG Ready Hanger MPA Hanger 10JAN12 picture created by MK2 McGehee and Jim Pulsif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" y="466081"/>
            <a:ext cx="9140252" cy="63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3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DAA7-E2A1-4AAE-8817-8F57CD72FC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Elizabeth\Desktop\Geothermal\3181 Geo-Thermal 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7840"/>
            <a:ext cx="9144000" cy="57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6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914400"/>
          </a:xfrm>
        </p:spPr>
        <p:txBody>
          <a:bodyPr/>
          <a:lstStyle/>
          <a:p>
            <a:pPr algn="ctr"/>
            <a:r>
              <a:rPr lang="en-US" dirty="0" smtClean="0"/>
              <a:t>New Facility with GSHP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" descr="http://tbn0.google.com/images?q=tbn:C2-b5XRQ-Q0c1M:http://www.id-ideas.com/staging/uscoastguard/cgsea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6674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4431"/>
            <a:ext cx="9143999" cy="5863569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4038600" y="2514600"/>
            <a:ext cx="838200" cy="914400"/>
          </a:xfrm>
          <a:prstGeom prst="roundRect">
            <a:avLst>
              <a:gd name="adj" fmla="val 37500"/>
            </a:avLst>
          </a:prstGeom>
          <a:noFill/>
          <a:ln w="25400" cap="flat" cmpd="sng" algn="ctr">
            <a:solidFill>
              <a:srgbClr val="DF13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43200" y="2362200"/>
            <a:ext cx="762000" cy="1295400"/>
          </a:xfrm>
          <a:prstGeom prst="roundRect">
            <a:avLst>
              <a:gd name="adj" fmla="val 37500"/>
            </a:avLst>
          </a:prstGeom>
          <a:noFill/>
          <a:ln w="25400" cap="flat" cmpd="sng" algn="ctr">
            <a:solidFill>
              <a:srgbClr val="DF13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723310"/>
            <a:ext cx="28194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srgbClr val="DF1303"/>
                </a:solidFill>
                <a:latin typeface="+mj-lt"/>
              </a:rPr>
              <a:t>Well Field</a:t>
            </a:r>
            <a:endParaRPr lang="en-US" sz="1400" b="1" dirty="0">
              <a:solidFill>
                <a:srgbClr val="DF130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447800"/>
            <a:ext cx="205740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srgbClr val="DF1303"/>
                </a:solidFill>
                <a:latin typeface="+mj-lt"/>
              </a:rPr>
              <a:t> </a:t>
            </a:r>
          </a:p>
          <a:p>
            <a:r>
              <a:rPr lang="en-US" sz="1600" b="1" dirty="0" smtClean="0">
                <a:solidFill>
                  <a:srgbClr val="DF1303"/>
                </a:solidFill>
                <a:latin typeface="+mj-lt"/>
              </a:rPr>
              <a:t>Facility</a:t>
            </a:r>
            <a:endParaRPr lang="en-US" sz="1400" b="1" dirty="0">
              <a:solidFill>
                <a:srgbClr val="DF1303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876800" y="1981200"/>
            <a:ext cx="533400" cy="609600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DF130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133600" y="1981200"/>
            <a:ext cx="533400" cy="685800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DF130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0874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248400" cy="609600"/>
          </a:xfrm>
        </p:spPr>
        <p:txBody>
          <a:bodyPr/>
          <a:lstStyle/>
          <a:p>
            <a:pPr algn="ctr"/>
            <a:r>
              <a:rPr lang="en-US" sz="3200" dirty="0" smtClean="0"/>
              <a:t>6 MW Solar Array Concept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5" descr="http://tbn0.google.com/images?q=tbn:C2-b5XRQ-Q0c1M:http://www.id-ideas.com/staging/uscoastguard/cgsea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374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2438400" y="4724400"/>
            <a:ext cx="461433" cy="520700"/>
          </a:xfrm>
          <a:custGeom>
            <a:avLst/>
            <a:gdLst>
              <a:gd name="connsiteX0" fmla="*/ 12700 w 461433"/>
              <a:gd name="connsiteY0" fmla="*/ 179917 h 520700"/>
              <a:gd name="connsiteX1" fmla="*/ 190500 w 461433"/>
              <a:gd name="connsiteY1" fmla="*/ 40217 h 520700"/>
              <a:gd name="connsiteX2" fmla="*/ 431800 w 461433"/>
              <a:gd name="connsiteY2" fmla="*/ 421217 h 520700"/>
              <a:gd name="connsiteX3" fmla="*/ 368300 w 461433"/>
              <a:gd name="connsiteY3" fmla="*/ 510117 h 520700"/>
              <a:gd name="connsiteX4" fmla="*/ 114300 w 461433"/>
              <a:gd name="connsiteY4" fmla="*/ 357717 h 520700"/>
              <a:gd name="connsiteX5" fmla="*/ 12700 w 461433"/>
              <a:gd name="connsiteY5" fmla="*/ 179917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33" h="520700">
                <a:moveTo>
                  <a:pt x="12700" y="179917"/>
                </a:moveTo>
                <a:cubicBezTo>
                  <a:pt x="25400" y="127000"/>
                  <a:pt x="120650" y="0"/>
                  <a:pt x="190500" y="40217"/>
                </a:cubicBezTo>
                <a:cubicBezTo>
                  <a:pt x="260350" y="80434"/>
                  <a:pt x="402167" y="342900"/>
                  <a:pt x="431800" y="421217"/>
                </a:cubicBezTo>
                <a:cubicBezTo>
                  <a:pt x="461433" y="499534"/>
                  <a:pt x="421217" y="520700"/>
                  <a:pt x="368300" y="510117"/>
                </a:cubicBezTo>
                <a:cubicBezTo>
                  <a:pt x="315383" y="499534"/>
                  <a:pt x="175683" y="414867"/>
                  <a:pt x="114300" y="357717"/>
                </a:cubicBezTo>
                <a:cubicBezTo>
                  <a:pt x="52917" y="300567"/>
                  <a:pt x="0" y="232834"/>
                  <a:pt x="12700" y="179917"/>
                </a:cubicBezTo>
                <a:close/>
              </a:path>
            </a:pathLst>
          </a:custGeom>
          <a:solidFill>
            <a:srgbClr val="A5002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3886200" y="2362200"/>
            <a:ext cx="381000" cy="228600"/>
          </a:xfrm>
          <a:prstGeom prst="star5">
            <a:avLst/>
          </a:prstGeom>
          <a:solidFill>
            <a:srgbClr val="A5002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6934200" y="2971800"/>
            <a:ext cx="381000" cy="228600"/>
          </a:xfrm>
          <a:prstGeom prst="star5">
            <a:avLst/>
          </a:prstGeom>
          <a:solidFill>
            <a:srgbClr val="A5002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8610600" y="3962400"/>
            <a:ext cx="381000" cy="228600"/>
          </a:xfrm>
          <a:prstGeom prst="star5">
            <a:avLst/>
          </a:prstGeom>
          <a:solidFill>
            <a:srgbClr val="A5002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362200" y="5156200"/>
            <a:ext cx="228600" cy="457200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651000" y="5537200"/>
            <a:ext cx="28194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USCG Solar Site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1600200"/>
            <a:ext cx="28194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Other Solar Projects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 bwMode="auto">
          <a:xfrm flipH="1">
            <a:off x="4343400" y="1938754"/>
            <a:ext cx="2705100" cy="499646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048500" y="1981200"/>
            <a:ext cx="38100" cy="990600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4" idx="2"/>
          </p:cNvCxnSpPr>
          <p:nvPr/>
        </p:nvCxnSpPr>
        <p:spPr bwMode="auto">
          <a:xfrm>
            <a:off x="7048500" y="1938754"/>
            <a:ext cx="1638300" cy="2023646"/>
          </a:xfrm>
          <a:prstGeom prst="straightConnector1">
            <a:avLst/>
          </a:prstGeom>
          <a:solidFill>
            <a:srgbClr val="008080"/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5505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BCDAA7-E2A1-4AAE-8817-8F57CD72FC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2677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bn0.google.com/images?q=tbn:C2-b5XRQ-Q0c1M:http://www.id-ideas.com/staging/uscoastguard/cgse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9374" y="0"/>
            <a:ext cx="9500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&amp; Top stripe">
  <a:themeElements>
    <a:clrScheme name="White &amp; Top stripe 8">
      <a:dk1>
        <a:srgbClr val="003F54"/>
      </a:dk1>
      <a:lt1>
        <a:srgbClr val="FFFFFF"/>
      </a:lt1>
      <a:dk2>
        <a:srgbClr val="003F54"/>
      </a:dk2>
      <a:lt2>
        <a:srgbClr val="001E28"/>
      </a:lt2>
      <a:accent1>
        <a:srgbClr val="ED7E03"/>
      </a:accent1>
      <a:accent2>
        <a:srgbClr val="F1BC27"/>
      </a:accent2>
      <a:accent3>
        <a:srgbClr val="FFFFFF"/>
      </a:accent3>
      <a:accent4>
        <a:srgbClr val="003446"/>
      </a:accent4>
      <a:accent5>
        <a:srgbClr val="F4C0AA"/>
      </a:accent5>
      <a:accent6>
        <a:srgbClr val="DAAA22"/>
      </a:accent6>
      <a:hlink>
        <a:srgbClr val="F3C84D"/>
      </a:hlink>
      <a:folHlink>
        <a:srgbClr val="BB8D0D"/>
      </a:folHlink>
    </a:clrScheme>
    <a:fontScheme name="White &amp; Top stripe">
      <a:majorFont>
        <a:latin typeface="Arial"/>
        <a:ea typeface=""/>
        <a:cs typeface=""/>
      </a:majorFont>
      <a:minorFont>
        <a:latin typeface="GiovanniEF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8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8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te &amp; Top stri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&amp; Top stri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&amp; Top stripe 8">
        <a:dk1>
          <a:srgbClr val="003F54"/>
        </a:dk1>
        <a:lt1>
          <a:srgbClr val="FFFFFF"/>
        </a:lt1>
        <a:dk2>
          <a:srgbClr val="003F54"/>
        </a:dk2>
        <a:lt2>
          <a:srgbClr val="001E28"/>
        </a:lt2>
        <a:accent1>
          <a:srgbClr val="ED7E03"/>
        </a:accent1>
        <a:accent2>
          <a:srgbClr val="F1BC27"/>
        </a:accent2>
        <a:accent3>
          <a:srgbClr val="FFFFFF"/>
        </a:accent3>
        <a:accent4>
          <a:srgbClr val="003446"/>
        </a:accent4>
        <a:accent5>
          <a:srgbClr val="F4C0AA"/>
        </a:accent5>
        <a:accent6>
          <a:srgbClr val="DAAA22"/>
        </a:accent6>
        <a:hlink>
          <a:srgbClr val="F3C84D"/>
        </a:hlink>
        <a:folHlink>
          <a:srgbClr val="BB8D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S:\Templates\PowerPoint\White &amp; Top stripe.pot</Template>
  <TotalTime>9811</TotalTime>
  <Words>149</Words>
  <Application>Microsoft Office PowerPoint</Application>
  <PresentationFormat>On-screen Show (4:3)</PresentationFormat>
  <Paragraphs>39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 &amp; Top stripe</vt:lpstr>
      <vt:lpstr>U.S. Coast Guard</vt:lpstr>
      <vt:lpstr>Geothermal (Ground Source) Heat Pump</vt:lpstr>
      <vt:lpstr>Benefits of GSHPs</vt:lpstr>
      <vt:lpstr>Slide 4</vt:lpstr>
      <vt:lpstr>Slide 5</vt:lpstr>
      <vt:lpstr>Slide 6</vt:lpstr>
      <vt:lpstr>New Facility with GSHP</vt:lpstr>
      <vt:lpstr>6 MW Solar Array Concept</vt:lpstr>
      <vt:lpstr>Slide 9</vt:lpstr>
    </vt:vector>
  </TitlesOfParts>
  <Company>Sun Life of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Mortgage Systems Replacement LMS 2000</dc:title>
  <dc:creator>Ed Esposito</dc:creator>
  <cp:lastModifiedBy>ELKirkpatrick</cp:lastModifiedBy>
  <cp:revision>474</cp:revision>
  <cp:lastPrinted>2004-06-02T11:29:02Z</cp:lastPrinted>
  <dcterms:created xsi:type="dcterms:W3CDTF">2000-04-17T18:02:40Z</dcterms:created>
  <dcterms:modified xsi:type="dcterms:W3CDTF">2013-08-01T20:00:28Z</dcterms:modified>
</cp:coreProperties>
</file>