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30" r:id="rId2"/>
  </p:sldMasterIdLst>
  <p:notesMasterIdLst>
    <p:notesMasterId r:id="rId27"/>
  </p:notesMasterIdLst>
  <p:handoutMasterIdLst>
    <p:handoutMasterId r:id="rId28"/>
  </p:handoutMasterIdLst>
  <p:sldIdLst>
    <p:sldId id="296" r:id="rId3"/>
    <p:sldId id="301" r:id="rId4"/>
    <p:sldId id="333" r:id="rId5"/>
    <p:sldId id="337" r:id="rId6"/>
    <p:sldId id="320" r:id="rId7"/>
    <p:sldId id="303" r:id="rId8"/>
    <p:sldId id="338" r:id="rId9"/>
    <p:sldId id="304" r:id="rId10"/>
    <p:sldId id="306" r:id="rId11"/>
    <p:sldId id="307" r:id="rId12"/>
    <p:sldId id="308" r:id="rId13"/>
    <p:sldId id="361" r:id="rId14"/>
    <p:sldId id="310" r:id="rId15"/>
    <p:sldId id="312" r:id="rId16"/>
    <p:sldId id="313" r:id="rId17"/>
    <p:sldId id="314" r:id="rId18"/>
    <p:sldId id="360" r:id="rId19"/>
    <p:sldId id="326" r:id="rId20"/>
    <p:sldId id="328" r:id="rId21"/>
    <p:sldId id="327" r:id="rId22"/>
    <p:sldId id="331" r:id="rId23"/>
    <p:sldId id="332" r:id="rId24"/>
    <p:sldId id="336" r:id="rId25"/>
    <p:sldId id="318" r:id="rId26"/>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2" autoAdjust="0"/>
    <p:restoredTop sz="82250" autoAdjust="0"/>
  </p:normalViewPr>
  <p:slideViewPr>
    <p:cSldViewPr snapToGrid="0">
      <p:cViewPr varScale="1">
        <p:scale>
          <a:sx n="61" d="100"/>
          <a:sy n="61" d="100"/>
        </p:scale>
        <p:origin x="-1326" y="-78"/>
      </p:cViewPr>
      <p:guideLst>
        <p:guide orient="horz" pos="4072"/>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78" d="100"/>
          <a:sy n="78" d="100"/>
        </p:scale>
        <p:origin x="-3024" y="-96"/>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rspringe\My%20Documents\1111Projects\OIEPP\RES2012%20Presentation\Anatomy%20of%20a%20DEAL%20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stacked"/>
        <c:varyColors val="0"/>
        <c:ser>
          <c:idx val="0"/>
          <c:order val="0"/>
          <c:tx>
            <c:strRef>
              <c:f>Sheet1!$F$5</c:f>
              <c:strCache>
                <c:ptCount val="1"/>
                <c:pt idx="0">
                  <c:v>Sponsor</c:v>
                </c:pt>
              </c:strCache>
            </c:strRef>
          </c:tx>
          <c:invertIfNegative val="0"/>
          <c:cat>
            <c:multiLvlStrRef>
              <c:f>Sheet1!$B$6:$C$25</c:f>
              <c:multiLvlStrCache>
                <c:ptCount val="20"/>
                <c:lvl>
                  <c:pt idx="0">
                    <c:v>Pre-Development</c:v>
                  </c:pt>
                  <c:pt idx="1">
                    <c:v>Pre-Development</c:v>
                  </c:pt>
                  <c:pt idx="2">
                    <c:v>Development</c:v>
                  </c:pt>
                  <c:pt idx="3">
                    <c:v>Development</c:v>
                  </c:pt>
                  <c:pt idx="4">
                    <c:v>Development</c:v>
                  </c:pt>
                  <c:pt idx="5">
                    <c:v>Development</c:v>
                  </c:pt>
                  <c:pt idx="6">
                    <c:v>Construction</c:v>
                  </c:pt>
                  <c:pt idx="7">
                    <c:v>Construction</c:v>
                  </c:pt>
                  <c:pt idx="8">
                    <c:v>Operation</c:v>
                  </c:pt>
                  <c:pt idx="9">
                    <c:v>Operation</c:v>
                  </c:pt>
                  <c:pt idx="10">
                    <c:v>Operation</c:v>
                  </c:pt>
                  <c:pt idx="11">
                    <c:v>Operation</c:v>
                  </c:pt>
                  <c:pt idx="12">
                    <c:v>Operation</c:v>
                  </c:pt>
                  <c:pt idx="13">
                    <c:v>Operation</c:v>
                  </c:pt>
                  <c:pt idx="14">
                    <c:v>Operation</c:v>
                  </c:pt>
                  <c:pt idx="15">
                    <c:v>Operation</c:v>
                  </c:pt>
                  <c:pt idx="16">
                    <c:v>Operation</c:v>
                  </c:pt>
                  <c:pt idx="17">
                    <c:v>Operation</c:v>
                  </c:pt>
                  <c:pt idx="18">
                    <c:v>Operation</c:v>
                  </c:pt>
                  <c:pt idx="19">
                    <c:v>Operation</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lvl>
              </c:multiLvlStrCache>
            </c:multiLvlStrRef>
          </c:cat>
          <c:val>
            <c:numRef>
              <c:f>Sheet1!$F$6:$F$25</c:f>
            </c:numRef>
          </c:val>
        </c:ser>
        <c:ser>
          <c:idx val="1"/>
          <c:order val="1"/>
          <c:tx>
            <c:strRef>
              <c:f>Sheet1!$G$5</c:f>
              <c:strCache>
                <c:ptCount val="1"/>
                <c:pt idx="0">
                  <c:v>Developer</c:v>
                </c:pt>
              </c:strCache>
            </c:strRef>
          </c:tx>
          <c:invertIfNegative val="0"/>
          <c:cat>
            <c:multiLvlStrRef>
              <c:f>Sheet1!$B$6:$C$25</c:f>
              <c:multiLvlStrCache>
                <c:ptCount val="20"/>
                <c:lvl>
                  <c:pt idx="0">
                    <c:v>Pre-Development</c:v>
                  </c:pt>
                  <c:pt idx="1">
                    <c:v>Pre-Development</c:v>
                  </c:pt>
                  <c:pt idx="2">
                    <c:v>Development</c:v>
                  </c:pt>
                  <c:pt idx="3">
                    <c:v>Development</c:v>
                  </c:pt>
                  <c:pt idx="4">
                    <c:v>Development</c:v>
                  </c:pt>
                  <c:pt idx="5">
                    <c:v>Development</c:v>
                  </c:pt>
                  <c:pt idx="6">
                    <c:v>Construction</c:v>
                  </c:pt>
                  <c:pt idx="7">
                    <c:v>Construction</c:v>
                  </c:pt>
                  <c:pt idx="8">
                    <c:v>Operation</c:v>
                  </c:pt>
                  <c:pt idx="9">
                    <c:v>Operation</c:v>
                  </c:pt>
                  <c:pt idx="10">
                    <c:v>Operation</c:v>
                  </c:pt>
                  <c:pt idx="11">
                    <c:v>Operation</c:v>
                  </c:pt>
                  <c:pt idx="12">
                    <c:v>Operation</c:v>
                  </c:pt>
                  <c:pt idx="13">
                    <c:v>Operation</c:v>
                  </c:pt>
                  <c:pt idx="14">
                    <c:v>Operation</c:v>
                  </c:pt>
                  <c:pt idx="15">
                    <c:v>Operation</c:v>
                  </c:pt>
                  <c:pt idx="16">
                    <c:v>Operation</c:v>
                  </c:pt>
                  <c:pt idx="17">
                    <c:v>Operation</c:v>
                  </c:pt>
                  <c:pt idx="18">
                    <c:v>Operation</c:v>
                  </c:pt>
                  <c:pt idx="19">
                    <c:v>Operation</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lvl>
              </c:multiLvlStrCache>
            </c:multiLvlStrRef>
          </c:cat>
          <c:val>
            <c:numRef>
              <c:f>Sheet1!$G$6:$G$25</c:f>
            </c:numRef>
          </c:val>
        </c:ser>
        <c:ser>
          <c:idx val="2"/>
          <c:order val="2"/>
          <c:tx>
            <c:strRef>
              <c:f>Sheet1!$H$5</c:f>
              <c:strCache>
                <c:ptCount val="1"/>
                <c:pt idx="0">
                  <c:v>Grant/Utility</c:v>
                </c:pt>
              </c:strCache>
            </c:strRef>
          </c:tx>
          <c:invertIfNegative val="0"/>
          <c:cat>
            <c:multiLvlStrRef>
              <c:f>Sheet1!$B$6:$C$25</c:f>
              <c:multiLvlStrCache>
                <c:ptCount val="20"/>
                <c:lvl>
                  <c:pt idx="0">
                    <c:v>Pre-Development</c:v>
                  </c:pt>
                  <c:pt idx="1">
                    <c:v>Pre-Development</c:v>
                  </c:pt>
                  <c:pt idx="2">
                    <c:v>Development</c:v>
                  </c:pt>
                  <c:pt idx="3">
                    <c:v>Development</c:v>
                  </c:pt>
                  <c:pt idx="4">
                    <c:v>Development</c:v>
                  </c:pt>
                  <c:pt idx="5">
                    <c:v>Development</c:v>
                  </c:pt>
                  <c:pt idx="6">
                    <c:v>Construction</c:v>
                  </c:pt>
                  <c:pt idx="7">
                    <c:v>Construction</c:v>
                  </c:pt>
                  <c:pt idx="8">
                    <c:v>Operation</c:v>
                  </c:pt>
                  <c:pt idx="9">
                    <c:v>Operation</c:v>
                  </c:pt>
                  <c:pt idx="10">
                    <c:v>Operation</c:v>
                  </c:pt>
                  <c:pt idx="11">
                    <c:v>Operation</c:v>
                  </c:pt>
                  <c:pt idx="12">
                    <c:v>Operation</c:v>
                  </c:pt>
                  <c:pt idx="13">
                    <c:v>Operation</c:v>
                  </c:pt>
                  <c:pt idx="14">
                    <c:v>Operation</c:v>
                  </c:pt>
                  <c:pt idx="15">
                    <c:v>Operation</c:v>
                  </c:pt>
                  <c:pt idx="16">
                    <c:v>Operation</c:v>
                  </c:pt>
                  <c:pt idx="17">
                    <c:v>Operation</c:v>
                  </c:pt>
                  <c:pt idx="18">
                    <c:v>Operation</c:v>
                  </c:pt>
                  <c:pt idx="19">
                    <c:v>Operation</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lvl>
              </c:multiLvlStrCache>
            </c:multiLvlStrRef>
          </c:cat>
          <c:val>
            <c:numRef>
              <c:f>Sheet1!$H$6:$H$25</c:f>
            </c:numRef>
          </c:val>
        </c:ser>
        <c:ser>
          <c:idx val="3"/>
          <c:order val="3"/>
          <c:tx>
            <c:strRef>
              <c:f>Sheet1!$I$5</c:f>
              <c:strCache>
                <c:ptCount val="1"/>
                <c:pt idx="0">
                  <c:v>Offtaker</c:v>
                </c:pt>
              </c:strCache>
            </c:strRef>
          </c:tx>
          <c:invertIfNegative val="0"/>
          <c:cat>
            <c:multiLvlStrRef>
              <c:f>Sheet1!$B$6:$C$25</c:f>
              <c:multiLvlStrCache>
                <c:ptCount val="20"/>
                <c:lvl>
                  <c:pt idx="0">
                    <c:v>Pre-Development</c:v>
                  </c:pt>
                  <c:pt idx="1">
                    <c:v>Pre-Development</c:v>
                  </c:pt>
                  <c:pt idx="2">
                    <c:v>Development</c:v>
                  </c:pt>
                  <c:pt idx="3">
                    <c:v>Development</c:v>
                  </c:pt>
                  <c:pt idx="4">
                    <c:v>Development</c:v>
                  </c:pt>
                  <c:pt idx="5">
                    <c:v>Development</c:v>
                  </c:pt>
                  <c:pt idx="6">
                    <c:v>Construction</c:v>
                  </c:pt>
                  <c:pt idx="7">
                    <c:v>Construction</c:v>
                  </c:pt>
                  <c:pt idx="8">
                    <c:v>Operation</c:v>
                  </c:pt>
                  <c:pt idx="9">
                    <c:v>Operation</c:v>
                  </c:pt>
                  <c:pt idx="10">
                    <c:v>Operation</c:v>
                  </c:pt>
                  <c:pt idx="11">
                    <c:v>Operation</c:v>
                  </c:pt>
                  <c:pt idx="12">
                    <c:v>Operation</c:v>
                  </c:pt>
                  <c:pt idx="13">
                    <c:v>Operation</c:v>
                  </c:pt>
                  <c:pt idx="14">
                    <c:v>Operation</c:v>
                  </c:pt>
                  <c:pt idx="15">
                    <c:v>Operation</c:v>
                  </c:pt>
                  <c:pt idx="16">
                    <c:v>Operation</c:v>
                  </c:pt>
                  <c:pt idx="17">
                    <c:v>Operation</c:v>
                  </c:pt>
                  <c:pt idx="18">
                    <c:v>Operation</c:v>
                  </c:pt>
                  <c:pt idx="19">
                    <c:v>Operation</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lvl>
              </c:multiLvlStrCache>
            </c:multiLvlStrRef>
          </c:cat>
          <c:val>
            <c:numRef>
              <c:f>Sheet1!$I$6:$I$25</c:f>
            </c:numRef>
          </c:val>
        </c:ser>
        <c:ser>
          <c:idx val="4"/>
          <c:order val="4"/>
          <c:tx>
            <c:strRef>
              <c:f>Sheet1!$J$5</c:f>
              <c:strCache>
                <c:ptCount val="1"/>
                <c:pt idx="0">
                  <c:v>VALUE</c:v>
                </c:pt>
              </c:strCache>
            </c:strRef>
          </c:tx>
          <c:invertIfNegative val="0"/>
          <c:cat>
            <c:multiLvlStrRef>
              <c:f>Sheet1!$B$6:$C$25</c:f>
              <c:multiLvlStrCache>
                <c:ptCount val="20"/>
                <c:lvl>
                  <c:pt idx="0">
                    <c:v>Pre-Development</c:v>
                  </c:pt>
                  <c:pt idx="1">
                    <c:v>Pre-Development</c:v>
                  </c:pt>
                  <c:pt idx="2">
                    <c:v>Development</c:v>
                  </c:pt>
                  <c:pt idx="3">
                    <c:v>Development</c:v>
                  </c:pt>
                  <c:pt idx="4">
                    <c:v>Development</c:v>
                  </c:pt>
                  <c:pt idx="5">
                    <c:v>Development</c:v>
                  </c:pt>
                  <c:pt idx="6">
                    <c:v>Construction</c:v>
                  </c:pt>
                  <c:pt idx="7">
                    <c:v>Construction</c:v>
                  </c:pt>
                  <c:pt idx="8">
                    <c:v>Operation</c:v>
                  </c:pt>
                  <c:pt idx="9">
                    <c:v>Operation</c:v>
                  </c:pt>
                  <c:pt idx="10">
                    <c:v>Operation</c:v>
                  </c:pt>
                  <c:pt idx="11">
                    <c:v>Operation</c:v>
                  </c:pt>
                  <c:pt idx="12">
                    <c:v>Operation</c:v>
                  </c:pt>
                  <c:pt idx="13">
                    <c:v>Operation</c:v>
                  </c:pt>
                  <c:pt idx="14">
                    <c:v>Operation</c:v>
                  </c:pt>
                  <c:pt idx="15">
                    <c:v>Operation</c:v>
                  </c:pt>
                  <c:pt idx="16">
                    <c:v>Operation</c:v>
                  </c:pt>
                  <c:pt idx="17">
                    <c:v>Operation</c:v>
                  </c:pt>
                  <c:pt idx="18">
                    <c:v>Operation</c:v>
                  </c:pt>
                  <c:pt idx="19">
                    <c:v>Operation</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lvl>
              </c:multiLvlStrCache>
            </c:multiLvlStrRef>
          </c:cat>
          <c:val>
            <c:numRef>
              <c:f>Sheet1!$J$6:$J$25</c:f>
            </c:numRef>
          </c:val>
        </c:ser>
        <c:ser>
          <c:idx val="5"/>
          <c:order val="5"/>
          <c:tx>
            <c:strRef>
              <c:f>Sheet1!$K$5</c:f>
              <c:strCache>
                <c:ptCount val="1"/>
                <c:pt idx="0">
                  <c:v>Lender</c:v>
                </c:pt>
              </c:strCache>
            </c:strRef>
          </c:tx>
          <c:spPr>
            <a:solidFill>
              <a:schemeClr val="tx1">
                <a:lumMod val="75000"/>
              </a:schemeClr>
            </a:solidFill>
          </c:spPr>
          <c:invertIfNegative val="0"/>
          <c:cat>
            <c:multiLvlStrRef>
              <c:f>Sheet1!$B$6:$C$25</c:f>
              <c:multiLvlStrCache>
                <c:ptCount val="20"/>
                <c:lvl>
                  <c:pt idx="0">
                    <c:v>Pre-Development</c:v>
                  </c:pt>
                  <c:pt idx="1">
                    <c:v>Pre-Development</c:v>
                  </c:pt>
                  <c:pt idx="2">
                    <c:v>Development</c:v>
                  </c:pt>
                  <c:pt idx="3">
                    <c:v>Development</c:v>
                  </c:pt>
                  <c:pt idx="4">
                    <c:v>Development</c:v>
                  </c:pt>
                  <c:pt idx="5">
                    <c:v>Development</c:v>
                  </c:pt>
                  <c:pt idx="6">
                    <c:v>Construction</c:v>
                  </c:pt>
                  <c:pt idx="7">
                    <c:v>Construction</c:v>
                  </c:pt>
                  <c:pt idx="8">
                    <c:v>Operation</c:v>
                  </c:pt>
                  <c:pt idx="9">
                    <c:v>Operation</c:v>
                  </c:pt>
                  <c:pt idx="10">
                    <c:v>Operation</c:v>
                  </c:pt>
                  <c:pt idx="11">
                    <c:v>Operation</c:v>
                  </c:pt>
                  <c:pt idx="12">
                    <c:v>Operation</c:v>
                  </c:pt>
                  <c:pt idx="13">
                    <c:v>Operation</c:v>
                  </c:pt>
                  <c:pt idx="14">
                    <c:v>Operation</c:v>
                  </c:pt>
                  <c:pt idx="15">
                    <c:v>Operation</c:v>
                  </c:pt>
                  <c:pt idx="16">
                    <c:v>Operation</c:v>
                  </c:pt>
                  <c:pt idx="17">
                    <c:v>Operation</c:v>
                  </c:pt>
                  <c:pt idx="18">
                    <c:v>Operation</c:v>
                  </c:pt>
                  <c:pt idx="19">
                    <c:v>Operation</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lvl>
              </c:multiLvlStrCache>
            </c:multiLvlStrRef>
          </c:cat>
          <c:val>
            <c:numRef>
              <c:f>Sheet1!$K$6:$K$25</c:f>
              <c:numCache>
                <c:formatCode>_(* #,##0.00_);_(* \(#,##0.00\);_(* "-"??_);_(@_)</c:formatCode>
                <c:ptCount val="20"/>
                <c:pt idx="0">
                  <c:v>0</c:v>
                </c:pt>
                <c:pt idx="1">
                  <c:v>0</c:v>
                </c:pt>
                <c:pt idx="2">
                  <c:v>0</c:v>
                </c:pt>
                <c:pt idx="3">
                  <c:v>0</c:v>
                </c:pt>
                <c:pt idx="4">
                  <c:v>0</c:v>
                </c:pt>
                <c:pt idx="5">
                  <c:v>0</c:v>
                </c:pt>
                <c:pt idx="6">
                  <c:v>250</c:v>
                </c:pt>
                <c:pt idx="7">
                  <c:v>250</c:v>
                </c:pt>
                <c:pt idx="8">
                  <c:v>65</c:v>
                </c:pt>
                <c:pt idx="9">
                  <c:v>65</c:v>
                </c:pt>
                <c:pt idx="10">
                  <c:v>65</c:v>
                </c:pt>
                <c:pt idx="11">
                  <c:v>65</c:v>
                </c:pt>
                <c:pt idx="12">
                  <c:v>65</c:v>
                </c:pt>
                <c:pt idx="13">
                  <c:v>65</c:v>
                </c:pt>
                <c:pt idx="14">
                  <c:v>65</c:v>
                </c:pt>
                <c:pt idx="15">
                  <c:v>65</c:v>
                </c:pt>
                <c:pt idx="16">
                  <c:v>65</c:v>
                </c:pt>
                <c:pt idx="17">
                  <c:v>65</c:v>
                </c:pt>
                <c:pt idx="18">
                  <c:v>65</c:v>
                </c:pt>
                <c:pt idx="19">
                  <c:v>65</c:v>
                </c:pt>
              </c:numCache>
            </c:numRef>
          </c:val>
        </c:ser>
        <c:ser>
          <c:idx val="6"/>
          <c:order val="6"/>
          <c:tx>
            <c:strRef>
              <c:f>Sheet1!$L$5</c:f>
              <c:strCache>
                <c:ptCount val="1"/>
                <c:pt idx="0">
                  <c:v>Tax Equity Investor</c:v>
                </c:pt>
              </c:strCache>
            </c:strRef>
          </c:tx>
          <c:spPr>
            <a:solidFill>
              <a:schemeClr val="accent2">
                <a:lumMod val="75000"/>
              </a:schemeClr>
            </a:solidFill>
          </c:spPr>
          <c:invertIfNegative val="0"/>
          <c:cat>
            <c:multiLvlStrRef>
              <c:f>Sheet1!$B$6:$C$25</c:f>
              <c:multiLvlStrCache>
                <c:ptCount val="20"/>
                <c:lvl>
                  <c:pt idx="0">
                    <c:v>Pre-Development</c:v>
                  </c:pt>
                  <c:pt idx="1">
                    <c:v>Pre-Development</c:v>
                  </c:pt>
                  <c:pt idx="2">
                    <c:v>Development</c:v>
                  </c:pt>
                  <c:pt idx="3">
                    <c:v>Development</c:v>
                  </c:pt>
                  <c:pt idx="4">
                    <c:v>Development</c:v>
                  </c:pt>
                  <c:pt idx="5">
                    <c:v>Development</c:v>
                  </c:pt>
                  <c:pt idx="6">
                    <c:v>Construction</c:v>
                  </c:pt>
                  <c:pt idx="7">
                    <c:v>Construction</c:v>
                  </c:pt>
                  <c:pt idx="8">
                    <c:v>Operation</c:v>
                  </c:pt>
                  <c:pt idx="9">
                    <c:v>Operation</c:v>
                  </c:pt>
                  <c:pt idx="10">
                    <c:v>Operation</c:v>
                  </c:pt>
                  <c:pt idx="11">
                    <c:v>Operation</c:v>
                  </c:pt>
                  <c:pt idx="12">
                    <c:v>Operation</c:v>
                  </c:pt>
                  <c:pt idx="13">
                    <c:v>Operation</c:v>
                  </c:pt>
                  <c:pt idx="14">
                    <c:v>Operation</c:v>
                  </c:pt>
                  <c:pt idx="15">
                    <c:v>Operation</c:v>
                  </c:pt>
                  <c:pt idx="16">
                    <c:v>Operation</c:v>
                  </c:pt>
                  <c:pt idx="17">
                    <c:v>Operation</c:v>
                  </c:pt>
                  <c:pt idx="18">
                    <c:v>Operation</c:v>
                  </c:pt>
                  <c:pt idx="19">
                    <c:v>Operation</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lvl>
              </c:multiLvlStrCache>
            </c:multiLvlStrRef>
          </c:cat>
          <c:val>
            <c:numRef>
              <c:f>Sheet1!$L$6:$L$25</c:f>
              <c:numCache>
                <c:formatCode>_(* #,##0.00_);_(* \(#,##0.00\);_(* "-"??_);_(@_)</c:formatCode>
                <c:ptCount val="20"/>
                <c:pt idx="0">
                  <c:v>0</c:v>
                </c:pt>
                <c:pt idx="1">
                  <c:v>0</c:v>
                </c:pt>
                <c:pt idx="2">
                  <c:v>0</c:v>
                </c:pt>
                <c:pt idx="3">
                  <c:v>0</c:v>
                </c:pt>
                <c:pt idx="4">
                  <c:v>0</c:v>
                </c:pt>
                <c:pt idx="5">
                  <c:v>0</c:v>
                </c:pt>
                <c:pt idx="6">
                  <c:v>375</c:v>
                </c:pt>
                <c:pt idx="7">
                  <c:v>375</c:v>
                </c:pt>
                <c:pt idx="8">
                  <c:v>90</c:v>
                </c:pt>
                <c:pt idx="9">
                  <c:v>90</c:v>
                </c:pt>
                <c:pt idx="10">
                  <c:v>90</c:v>
                </c:pt>
                <c:pt idx="11">
                  <c:v>90</c:v>
                </c:pt>
                <c:pt idx="12">
                  <c:v>90</c:v>
                </c:pt>
                <c:pt idx="13">
                  <c:v>90</c:v>
                </c:pt>
                <c:pt idx="14">
                  <c:v>7</c:v>
                </c:pt>
                <c:pt idx="15">
                  <c:v>7</c:v>
                </c:pt>
                <c:pt idx="16">
                  <c:v>7</c:v>
                </c:pt>
                <c:pt idx="17">
                  <c:v>7</c:v>
                </c:pt>
                <c:pt idx="18">
                  <c:v>7</c:v>
                </c:pt>
                <c:pt idx="19">
                  <c:v>7</c:v>
                </c:pt>
              </c:numCache>
            </c:numRef>
          </c:val>
        </c:ser>
        <c:ser>
          <c:idx val="7"/>
          <c:order val="7"/>
          <c:tx>
            <c:strRef>
              <c:f>Sheet1!$M$5</c:f>
              <c:strCache>
                <c:ptCount val="1"/>
                <c:pt idx="0">
                  <c:v>Sponsor</c:v>
                </c:pt>
              </c:strCache>
            </c:strRef>
          </c:tx>
          <c:invertIfNegative val="0"/>
          <c:cat>
            <c:multiLvlStrRef>
              <c:f>Sheet1!$B$6:$C$25</c:f>
              <c:multiLvlStrCache>
                <c:ptCount val="20"/>
                <c:lvl>
                  <c:pt idx="0">
                    <c:v>Pre-Development</c:v>
                  </c:pt>
                  <c:pt idx="1">
                    <c:v>Pre-Development</c:v>
                  </c:pt>
                  <c:pt idx="2">
                    <c:v>Development</c:v>
                  </c:pt>
                  <c:pt idx="3">
                    <c:v>Development</c:v>
                  </c:pt>
                  <c:pt idx="4">
                    <c:v>Development</c:v>
                  </c:pt>
                  <c:pt idx="5">
                    <c:v>Development</c:v>
                  </c:pt>
                  <c:pt idx="6">
                    <c:v>Construction</c:v>
                  </c:pt>
                  <c:pt idx="7">
                    <c:v>Construction</c:v>
                  </c:pt>
                  <c:pt idx="8">
                    <c:v>Operation</c:v>
                  </c:pt>
                  <c:pt idx="9">
                    <c:v>Operation</c:v>
                  </c:pt>
                  <c:pt idx="10">
                    <c:v>Operation</c:v>
                  </c:pt>
                  <c:pt idx="11">
                    <c:v>Operation</c:v>
                  </c:pt>
                  <c:pt idx="12">
                    <c:v>Operation</c:v>
                  </c:pt>
                  <c:pt idx="13">
                    <c:v>Operation</c:v>
                  </c:pt>
                  <c:pt idx="14">
                    <c:v>Operation</c:v>
                  </c:pt>
                  <c:pt idx="15">
                    <c:v>Operation</c:v>
                  </c:pt>
                  <c:pt idx="16">
                    <c:v>Operation</c:v>
                  </c:pt>
                  <c:pt idx="17">
                    <c:v>Operation</c:v>
                  </c:pt>
                  <c:pt idx="18">
                    <c:v>Operation</c:v>
                  </c:pt>
                  <c:pt idx="19">
                    <c:v>Operation</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lvl>
              </c:multiLvlStrCache>
            </c:multiLvlStrRef>
          </c:cat>
          <c:val>
            <c:numRef>
              <c:f>Sheet1!$M$6:$M$25</c:f>
            </c:numRef>
          </c:val>
        </c:ser>
        <c:ser>
          <c:idx val="8"/>
          <c:order val="8"/>
          <c:tx>
            <c:strRef>
              <c:f>Sheet1!$N$5</c:f>
              <c:strCache>
                <c:ptCount val="1"/>
                <c:pt idx="0">
                  <c:v>Developer</c:v>
                </c:pt>
              </c:strCache>
            </c:strRef>
          </c:tx>
          <c:spPr>
            <a:solidFill>
              <a:srgbClr val="FF0000"/>
            </a:solidFill>
          </c:spPr>
          <c:invertIfNegative val="0"/>
          <c:cat>
            <c:multiLvlStrRef>
              <c:f>Sheet1!$B$6:$C$25</c:f>
              <c:multiLvlStrCache>
                <c:ptCount val="20"/>
                <c:lvl>
                  <c:pt idx="0">
                    <c:v>Pre-Development</c:v>
                  </c:pt>
                  <c:pt idx="1">
                    <c:v>Pre-Development</c:v>
                  </c:pt>
                  <c:pt idx="2">
                    <c:v>Development</c:v>
                  </c:pt>
                  <c:pt idx="3">
                    <c:v>Development</c:v>
                  </c:pt>
                  <c:pt idx="4">
                    <c:v>Development</c:v>
                  </c:pt>
                  <c:pt idx="5">
                    <c:v>Development</c:v>
                  </c:pt>
                  <c:pt idx="6">
                    <c:v>Construction</c:v>
                  </c:pt>
                  <c:pt idx="7">
                    <c:v>Construction</c:v>
                  </c:pt>
                  <c:pt idx="8">
                    <c:v>Operation</c:v>
                  </c:pt>
                  <c:pt idx="9">
                    <c:v>Operation</c:v>
                  </c:pt>
                  <c:pt idx="10">
                    <c:v>Operation</c:v>
                  </c:pt>
                  <c:pt idx="11">
                    <c:v>Operation</c:v>
                  </c:pt>
                  <c:pt idx="12">
                    <c:v>Operation</c:v>
                  </c:pt>
                  <c:pt idx="13">
                    <c:v>Operation</c:v>
                  </c:pt>
                  <c:pt idx="14">
                    <c:v>Operation</c:v>
                  </c:pt>
                  <c:pt idx="15">
                    <c:v>Operation</c:v>
                  </c:pt>
                  <c:pt idx="16">
                    <c:v>Operation</c:v>
                  </c:pt>
                  <c:pt idx="17">
                    <c:v>Operation</c:v>
                  </c:pt>
                  <c:pt idx="18">
                    <c:v>Operation</c:v>
                  </c:pt>
                  <c:pt idx="19">
                    <c:v>Operation</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lvl>
              </c:multiLvlStrCache>
            </c:multiLvlStrRef>
          </c:cat>
          <c:val>
            <c:numRef>
              <c:f>Sheet1!$N$6:$N$25</c:f>
              <c:numCache>
                <c:formatCode>_(* #,##0.00_);_(* \(#,##0.00\);_(* "-"??_);_(@_)</c:formatCode>
                <c:ptCount val="20"/>
                <c:pt idx="0">
                  <c:v>25</c:v>
                </c:pt>
                <c:pt idx="1">
                  <c:v>35</c:v>
                </c:pt>
                <c:pt idx="2">
                  <c:v>55</c:v>
                </c:pt>
                <c:pt idx="3">
                  <c:v>55</c:v>
                </c:pt>
                <c:pt idx="4">
                  <c:v>65</c:v>
                </c:pt>
                <c:pt idx="5">
                  <c:v>86</c:v>
                </c:pt>
                <c:pt idx="6">
                  <c:v>125</c:v>
                </c:pt>
                <c:pt idx="7">
                  <c:v>125</c:v>
                </c:pt>
                <c:pt idx="8">
                  <c:v>7</c:v>
                </c:pt>
                <c:pt idx="9">
                  <c:v>7</c:v>
                </c:pt>
                <c:pt idx="10">
                  <c:v>7</c:v>
                </c:pt>
                <c:pt idx="11">
                  <c:v>7</c:v>
                </c:pt>
                <c:pt idx="12">
                  <c:v>7</c:v>
                </c:pt>
                <c:pt idx="13">
                  <c:v>7</c:v>
                </c:pt>
                <c:pt idx="14">
                  <c:v>30</c:v>
                </c:pt>
                <c:pt idx="15">
                  <c:v>30</c:v>
                </c:pt>
                <c:pt idx="16">
                  <c:v>30</c:v>
                </c:pt>
                <c:pt idx="17">
                  <c:v>30</c:v>
                </c:pt>
                <c:pt idx="18">
                  <c:v>30</c:v>
                </c:pt>
                <c:pt idx="19">
                  <c:v>30</c:v>
                </c:pt>
              </c:numCache>
            </c:numRef>
          </c:val>
        </c:ser>
        <c:ser>
          <c:idx val="9"/>
          <c:order val="9"/>
          <c:tx>
            <c:strRef>
              <c:f>Sheet1!$O$5</c:f>
              <c:strCache>
                <c:ptCount val="1"/>
                <c:pt idx="0">
                  <c:v>Grant/Utility</c:v>
                </c:pt>
              </c:strCache>
            </c:strRef>
          </c:tx>
          <c:invertIfNegative val="0"/>
          <c:cat>
            <c:multiLvlStrRef>
              <c:f>Sheet1!$B$6:$C$25</c:f>
              <c:multiLvlStrCache>
                <c:ptCount val="20"/>
                <c:lvl>
                  <c:pt idx="0">
                    <c:v>Pre-Development</c:v>
                  </c:pt>
                  <c:pt idx="1">
                    <c:v>Pre-Development</c:v>
                  </c:pt>
                  <c:pt idx="2">
                    <c:v>Development</c:v>
                  </c:pt>
                  <c:pt idx="3">
                    <c:v>Development</c:v>
                  </c:pt>
                  <c:pt idx="4">
                    <c:v>Development</c:v>
                  </c:pt>
                  <c:pt idx="5">
                    <c:v>Development</c:v>
                  </c:pt>
                  <c:pt idx="6">
                    <c:v>Construction</c:v>
                  </c:pt>
                  <c:pt idx="7">
                    <c:v>Construction</c:v>
                  </c:pt>
                  <c:pt idx="8">
                    <c:v>Operation</c:v>
                  </c:pt>
                  <c:pt idx="9">
                    <c:v>Operation</c:v>
                  </c:pt>
                  <c:pt idx="10">
                    <c:v>Operation</c:v>
                  </c:pt>
                  <c:pt idx="11">
                    <c:v>Operation</c:v>
                  </c:pt>
                  <c:pt idx="12">
                    <c:v>Operation</c:v>
                  </c:pt>
                  <c:pt idx="13">
                    <c:v>Operation</c:v>
                  </c:pt>
                  <c:pt idx="14">
                    <c:v>Operation</c:v>
                  </c:pt>
                  <c:pt idx="15">
                    <c:v>Operation</c:v>
                  </c:pt>
                  <c:pt idx="16">
                    <c:v>Operation</c:v>
                  </c:pt>
                  <c:pt idx="17">
                    <c:v>Operation</c:v>
                  </c:pt>
                  <c:pt idx="18">
                    <c:v>Operation</c:v>
                  </c:pt>
                  <c:pt idx="19">
                    <c:v>Operation</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lvl>
              </c:multiLvlStrCache>
            </c:multiLvlStrRef>
          </c:cat>
          <c:val>
            <c:numRef>
              <c:f>Sheet1!$O$6:$O$25</c:f>
            </c:numRef>
          </c:val>
        </c:ser>
        <c:dLbls>
          <c:showLegendKey val="0"/>
          <c:showVal val="0"/>
          <c:showCatName val="0"/>
          <c:showSerName val="0"/>
          <c:showPercent val="0"/>
          <c:showBubbleSize val="0"/>
        </c:dLbls>
        <c:gapWidth val="52"/>
        <c:overlap val="100"/>
        <c:axId val="91654016"/>
        <c:axId val="91655552"/>
      </c:barChart>
      <c:catAx>
        <c:axId val="91654016"/>
        <c:scaling>
          <c:orientation val="minMax"/>
        </c:scaling>
        <c:delete val="0"/>
        <c:axPos val="b"/>
        <c:majorTickMark val="out"/>
        <c:minorTickMark val="none"/>
        <c:tickLblPos val="nextTo"/>
        <c:txPr>
          <a:bodyPr/>
          <a:lstStyle/>
          <a:p>
            <a:pPr>
              <a:defRPr sz="1400"/>
            </a:pPr>
            <a:endParaRPr lang="en-US"/>
          </a:p>
        </c:txPr>
        <c:crossAx val="91655552"/>
        <c:crosses val="autoZero"/>
        <c:auto val="1"/>
        <c:lblAlgn val="ctr"/>
        <c:lblOffset val="100"/>
        <c:noMultiLvlLbl val="0"/>
      </c:catAx>
      <c:valAx>
        <c:axId val="91655552"/>
        <c:scaling>
          <c:orientation val="minMax"/>
        </c:scaling>
        <c:delete val="0"/>
        <c:axPos val="l"/>
        <c:majorGridlines/>
        <c:numFmt formatCode="_(* #,##0.00_);_(* \(#,##0.00\);_(* &quot;-&quot;??_);_(@_)" sourceLinked="1"/>
        <c:majorTickMark val="out"/>
        <c:minorTickMark val="none"/>
        <c:tickLblPos val="nextTo"/>
        <c:txPr>
          <a:bodyPr/>
          <a:lstStyle/>
          <a:p>
            <a:pPr>
              <a:defRPr sz="800">
                <a:solidFill>
                  <a:schemeClr val="bg1"/>
                </a:solidFill>
              </a:defRPr>
            </a:pPr>
            <a:endParaRPr lang="en-US"/>
          </a:p>
        </c:txPr>
        <c:crossAx val="91654016"/>
        <c:crosses val="autoZero"/>
        <c:crossBetween val="between"/>
      </c:valAx>
    </c:plotArea>
    <c:legend>
      <c:legendPos val="r"/>
      <c:layout>
        <c:manualLayout>
          <c:xMode val="edge"/>
          <c:yMode val="edge"/>
          <c:x val="0.58047528107493918"/>
          <c:y val="6.0167180189432914E-2"/>
          <c:w val="0.23605407999373212"/>
          <c:h val="0.17149359047510429"/>
        </c:manualLayout>
      </c:layout>
      <c:overlay val="0"/>
      <c:spPr>
        <a:solidFill>
          <a:schemeClr val="bg2">
            <a:lumMod val="60000"/>
            <a:lumOff val="40000"/>
          </a:schemeClr>
        </a:solidFill>
      </c:spPr>
      <c:txPr>
        <a:bodyPr/>
        <a:lstStyle/>
        <a:p>
          <a:pPr>
            <a:defRPr sz="16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2603" cy="465615"/>
          </a:xfrm>
          <a:prstGeom prst="rect">
            <a:avLst/>
          </a:prstGeom>
        </p:spPr>
        <p:txBody>
          <a:bodyPr vert="horz" lIns="91541" tIns="45770" rIns="91541" bIns="45770" rtlCol="0"/>
          <a:lstStyle>
            <a:lvl1pPr algn="l">
              <a:defRPr sz="1200"/>
            </a:lvl1pPr>
          </a:lstStyle>
          <a:p>
            <a:endParaRPr lang="en-US"/>
          </a:p>
        </p:txBody>
      </p:sp>
      <p:sp>
        <p:nvSpPr>
          <p:cNvPr id="3" name="Date Placeholder 2"/>
          <p:cNvSpPr>
            <a:spLocks noGrp="1"/>
          </p:cNvSpPr>
          <p:nvPr>
            <p:ph type="dt" sz="quarter" idx="1"/>
          </p:nvPr>
        </p:nvSpPr>
        <p:spPr>
          <a:xfrm>
            <a:off x="3975733" y="0"/>
            <a:ext cx="3042603" cy="465615"/>
          </a:xfrm>
          <a:prstGeom prst="rect">
            <a:avLst/>
          </a:prstGeom>
        </p:spPr>
        <p:txBody>
          <a:bodyPr vert="horz" lIns="91541" tIns="45770" rIns="91541" bIns="45770" rtlCol="0"/>
          <a:lstStyle>
            <a:lvl1pPr algn="r">
              <a:defRPr sz="1200"/>
            </a:lvl1pPr>
          </a:lstStyle>
          <a:p>
            <a:fld id="{C0907C11-79CD-4A0F-AE73-4331499AE106}" type="datetimeFigureOut">
              <a:rPr lang="en-US" smtClean="0"/>
              <a:pPr/>
              <a:t>8/6/2013</a:t>
            </a:fld>
            <a:endParaRPr lang="en-US"/>
          </a:p>
        </p:txBody>
      </p:sp>
      <p:sp>
        <p:nvSpPr>
          <p:cNvPr id="4" name="Footer Placeholder 3"/>
          <p:cNvSpPr>
            <a:spLocks noGrp="1"/>
          </p:cNvSpPr>
          <p:nvPr>
            <p:ph type="ftr" sz="quarter" idx="2"/>
          </p:nvPr>
        </p:nvSpPr>
        <p:spPr>
          <a:xfrm>
            <a:off x="1" y="8838722"/>
            <a:ext cx="3042603" cy="465615"/>
          </a:xfrm>
          <a:prstGeom prst="rect">
            <a:avLst/>
          </a:prstGeom>
        </p:spPr>
        <p:txBody>
          <a:bodyPr vert="horz" lIns="91541" tIns="45770" rIns="91541" bIns="45770" rtlCol="0" anchor="b"/>
          <a:lstStyle>
            <a:lvl1pPr algn="l">
              <a:defRPr sz="1200"/>
            </a:lvl1pPr>
          </a:lstStyle>
          <a:p>
            <a:endParaRPr lang="en-US"/>
          </a:p>
        </p:txBody>
      </p:sp>
      <p:sp>
        <p:nvSpPr>
          <p:cNvPr id="5" name="Slide Number Placeholder 4"/>
          <p:cNvSpPr>
            <a:spLocks noGrp="1"/>
          </p:cNvSpPr>
          <p:nvPr>
            <p:ph type="sldNum" sz="quarter" idx="3"/>
          </p:nvPr>
        </p:nvSpPr>
        <p:spPr>
          <a:xfrm>
            <a:off x="3975733" y="8838722"/>
            <a:ext cx="3042603" cy="465615"/>
          </a:xfrm>
          <a:prstGeom prst="rect">
            <a:avLst/>
          </a:prstGeom>
        </p:spPr>
        <p:txBody>
          <a:bodyPr vert="horz" lIns="91541" tIns="45770" rIns="91541" bIns="45770" rtlCol="0" anchor="b"/>
          <a:lstStyle>
            <a:lvl1pPr algn="r">
              <a:defRPr sz="1200"/>
            </a:lvl1pPr>
          </a:lstStyle>
          <a:p>
            <a:fld id="{A7080550-78C5-4772-B2DD-1D0498903E56}" type="slidenum">
              <a:rPr lang="en-US" smtClean="0"/>
              <a:pPr/>
              <a:t>‹#›</a:t>
            </a:fld>
            <a:endParaRPr lang="en-US"/>
          </a:p>
        </p:txBody>
      </p:sp>
    </p:spTree>
    <p:extLst>
      <p:ext uri="{BB962C8B-B14F-4D97-AF65-F5344CB8AC3E}">
        <p14:creationId xmlns:p14="http://schemas.microsoft.com/office/powerpoint/2010/main" val="1634330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7" tIns="46639" rIns="93277" bIns="4663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77" tIns="46639" rIns="93277" bIns="46639" rtlCol="0"/>
          <a:lstStyle>
            <a:lvl1pPr algn="r" fontAlgn="auto">
              <a:spcBef>
                <a:spcPts val="0"/>
              </a:spcBef>
              <a:spcAft>
                <a:spcPts val="0"/>
              </a:spcAft>
              <a:defRPr sz="1200" smtClean="0">
                <a:latin typeface="+mn-lt"/>
              </a:defRPr>
            </a:lvl1pPr>
          </a:lstStyle>
          <a:p>
            <a:pPr>
              <a:defRPr/>
            </a:pPr>
            <a:fld id="{8369CCE0-184C-4685-8528-10CBA3EC768B}" type="datetimeFigureOut">
              <a:rPr lang="en-US"/>
              <a:pPr>
                <a:defRPr/>
              </a:pPr>
              <a:t>8/6/2013</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77" tIns="46639" rIns="93277" bIns="46639" rtlCol="0" anchor="ctr"/>
          <a:lstStyle/>
          <a:p>
            <a:pPr lvl="0"/>
            <a:endParaRPr lang="en-US" noProof="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7" tIns="46639" rIns="93277" bIns="4663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9014"/>
            <a:ext cx="3041968" cy="465296"/>
          </a:xfrm>
          <a:prstGeom prst="rect">
            <a:avLst/>
          </a:prstGeom>
        </p:spPr>
        <p:txBody>
          <a:bodyPr vert="horz" lIns="93277" tIns="46639" rIns="93277" bIns="4663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77" tIns="46639" rIns="93277" bIns="46639" rtlCol="0" anchor="b"/>
          <a:lstStyle>
            <a:lvl1pPr algn="r" fontAlgn="auto">
              <a:spcBef>
                <a:spcPts val="0"/>
              </a:spcBef>
              <a:spcAft>
                <a:spcPts val="0"/>
              </a:spcAft>
              <a:defRPr sz="1200" smtClean="0">
                <a:latin typeface="+mn-lt"/>
              </a:defRPr>
            </a:lvl1pPr>
          </a:lstStyle>
          <a:p>
            <a:pPr>
              <a:defRPr/>
            </a:pPr>
            <a:fld id="{75F75D11-0079-4D42-8AE6-22398F6E9898}" type="slidenum">
              <a:rPr lang="en-US"/>
              <a:pPr>
                <a:defRPr/>
              </a:pPr>
              <a:t>‹#›</a:t>
            </a:fld>
            <a:endParaRPr lang="en-US"/>
          </a:p>
        </p:txBody>
      </p:sp>
    </p:spTree>
    <p:extLst>
      <p:ext uri="{BB962C8B-B14F-4D97-AF65-F5344CB8AC3E}">
        <p14:creationId xmlns:p14="http://schemas.microsoft.com/office/powerpoint/2010/main" val="4191974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a:t>
            </a:fld>
            <a:endParaRPr lang="en-US"/>
          </a:p>
        </p:txBody>
      </p:sp>
    </p:spTree>
    <p:extLst>
      <p:ext uri="{BB962C8B-B14F-4D97-AF65-F5344CB8AC3E}">
        <p14:creationId xmlns:p14="http://schemas.microsoft.com/office/powerpoint/2010/main" val="3638318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10</a:t>
            </a:fld>
            <a:endParaRPr lang="en-US"/>
          </a:p>
        </p:txBody>
      </p:sp>
    </p:spTree>
    <p:extLst>
      <p:ext uri="{BB962C8B-B14F-4D97-AF65-F5344CB8AC3E}">
        <p14:creationId xmlns:p14="http://schemas.microsoft.com/office/powerpoint/2010/main" val="2022597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11</a:t>
            </a:fld>
            <a:endParaRPr lang="en-US"/>
          </a:p>
        </p:txBody>
      </p:sp>
    </p:spTree>
    <p:extLst>
      <p:ext uri="{BB962C8B-B14F-4D97-AF65-F5344CB8AC3E}">
        <p14:creationId xmlns:p14="http://schemas.microsoft.com/office/powerpoint/2010/main" val="2246690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12</a:t>
            </a:fld>
            <a:endParaRPr lang="en-US"/>
          </a:p>
        </p:txBody>
      </p:sp>
    </p:spTree>
    <p:extLst>
      <p:ext uri="{BB962C8B-B14F-4D97-AF65-F5344CB8AC3E}">
        <p14:creationId xmlns:p14="http://schemas.microsoft.com/office/powerpoint/2010/main" val="2458275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13</a:t>
            </a:fld>
            <a:endParaRPr lang="en-US"/>
          </a:p>
        </p:txBody>
      </p:sp>
    </p:spTree>
    <p:extLst>
      <p:ext uri="{BB962C8B-B14F-4D97-AF65-F5344CB8AC3E}">
        <p14:creationId xmlns:p14="http://schemas.microsoft.com/office/powerpoint/2010/main" val="2314516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14</a:t>
            </a:fld>
            <a:endParaRPr lang="en-US"/>
          </a:p>
        </p:txBody>
      </p:sp>
    </p:spTree>
    <p:extLst>
      <p:ext uri="{BB962C8B-B14F-4D97-AF65-F5344CB8AC3E}">
        <p14:creationId xmlns:p14="http://schemas.microsoft.com/office/powerpoint/2010/main" val="3290953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4819" name="Notes Placeholder 2"/>
          <p:cNvSpPr>
            <a:spLocks noGrp="1"/>
          </p:cNvSpPr>
          <p:nvPr>
            <p:ph type="body" idx="1"/>
          </p:nvPr>
        </p:nvSpPr>
        <p:spPr>
          <a:noFill/>
        </p:spPr>
        <p:txBody>
          <a:bodyPr/>
          <a:lstStyle/>
          <a:p>
            <a:endParaRPr lang="en-US" dirty="0" smtClean="0">
              <a:ea typeface="ＭＳ Ｐゴシック" pitchFamily="34" charset="-128"/>
            </a:endParaRPr>
          </a:p>
        </p:txBody>
      </p:sp>
      <p:sp>
        <p:nvSpPr>
          <p:cNvPr id="34820"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57899" indent="-291499" eaLnBrk="0" hangingPunct="0">
              <a:defRPr>
                <a:solidFill>
                  <a:schemeClr val="tx1"/>
                </a:solidFill>
                <a:latin typeface="Arial" charset="0"/>
                <a:ea typeface="ＭＳ Ｐゴシック" pitchFamily="34" charset="-128"/>
              </a:defRPr>
            </a:lvl2pPr>
            <a:lvl3pPr marL="1165998" indent="-233199" eaLnBrk="0" hangingPunct="0">
              <a:defRPr>
                <a:solidFill>
                  <a:schemeClr val="tx1"/>
                </a:solidFill>
                <a:latin typeface="Arial" charset="0"/>
                <a:ea typeface="ＭＳ Ｐゴシック" pitchFamily="34" charset="-128"/>
              </a:defRPr>
            </a:lvl3pPr>
            <a:lvl4pPr marL="1632398" indent="-233199" eaLnBrk="0" hangingPunct="0">
              <a:defRPr>
                <a:solidFill>
                  <a:schemeClr val="tx1"/>
                </a:solidFill>
                <a:latin typeface="Arial" charset="0"/>
                <a:ea typeface="ＭＳ Ｐゴシック" pitchFamily="34" charset="-128"/>
              </a:defRPr>
            </a:lvl4pPr>
            <a:lvl5pPr marL="2098797" indent="-233199" eaLnBrk="0" hangingPunct="0">
              <a:defRPr>
                <a:solidFill>
                  <a:schemeClr val="tx1"/>
                </a:solidFill>
                <a:latin typeface="Arial" charset="0"/>
                <a:ea typeface="ＭＳ Ｐゴシック" pitchFamily="34" charset="-128"/>
              </a:defRPr>
            </a:lvl5pPr>
            <a:lvl6pPr marL="2565196" indent="-233199" eaLnBrk="0" fontAlgn="base" hangingPunct="0">
              <a:spcBef>
                <a:spcPct val="0"/>
              </a:spcBef>
              <a:spcAft>
                <a:spcPct val="0"/>
              </a:spcAft>
              <a:defRPr>
                <a:solidFill>
                  <a:schemeClr val="tx1"/>
                </a:solidFill>
                <a:latin typeface="Arial" charset="0"/>
                <a:ea typeface="ＭＳ Ｐゴシック" pitchFamily="34" charset="-128"/>
              </a:defRPr>
            </a:lvl6pPr>
            <a:lvl7pPr marL="3031595" indent="-233199" eaLnBrk="0" fontAlgn="base" hangingPunct="0">
              <a:spcBef>
                <a:spcPct val="0"/>
              </a:spcBef>
              <a:spcAft>
                <a:spcPct val="0"/>
              </a:spcAft>
              <a:defRPr>
                <a:solidFill>
                  <a:schemeClr val="tx1"/>
                </a:solidFill>
                <a:latin typeface="Arial" charset="0"/>
                <a:ea typeface="ＭＳ Ｐゴシック" pitchFamily="34" charset="-128"/>
              </a:defRPr>
            </a:lvl7pPr>
            <a:lvl8pPr marL="3497995" indent="-233199" eaLnBrk="0" fontAlgn="base" hangingPunct="0">
              <a:spcBef>
                <a:spcPct val="0"/>
              </a:spcBef>
              <a:spcAft>
                <a:spcPct val="0"/>
              </a:spcAft>
              <a:defRPr>
                <a:solidFill>
                  <a:schemeClr val="tx1"/>
                </a:solidFill>
                <a:latin typeface="Arial" charset="0"/>
                <a:ea typeface="ＭＳ Ｐゴシック" pitchFamily="34" charset="-128"/>
              </a:defRPr>
            </a:lvl8pPr>
            <a:lvl9pPr marL="3964394" indent="-23319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B86E859-9D28-43C1-B095-BA09507941FA}" type="slidenum">
              <a:rPr lang="en-US" smtClean="0"/>
              <a:pPr eaLnBrk="1" hangingPunct="1"/>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5843" name="Notes Placeholder 2"/>
          <p:cNvSpPr>
            <a:spLocks noGrp="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ea typeface="ＭＳ Ｐゴシック" pitchFamily="34" charset="-128"/>
            </a:endParaRPr>
          </a:p>
        </p:txBody>
      </p:sp>
      <p:sp>
        <p:nvSpPr>
          <p:cNvPr id="35844"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57899" indent="-291499" eaLnBrk="0" hangingPunct="0">
              <a:defRPr>
                <a:solidFill>
                  <a:schemeClr val="tx1"/>
                </a:solidFill>
                <a:latin typeface="Arial" charset="0"/>
                <a:ea typeface="ＭＳ Ｐゴシック" pitchFamily="34" charset="-128"/>
              </a:defRPr>
            </a:lvl2pPr>
            <a:lvl3pPr marL="1165998" indent="-233199" eaLnBrk="0" hangingPunct="0">
              <a:defRPr>
                <a:solidFill>
                  <a:schemeClr val="tx1"/>
                </a:solidFill>
                <a:latin typeface="Arial" charset="0"/>
                <a:ea typeface="ＭＳ Ｐゴシック" pitchFamily="34" charset="-128"/>
              </a:defRPr>
            </a:lvl3pPr>
            <a:lvl4pPr marL="1632398" indent="-233199" eaLnBrk="0" hangingPunct="0">
              <a:defRPr>
                <a:solidFill>
                  <a:schemeClr val="tx1"/>
                </a:solidFill>
                <a:latin typeface="Arial" charset="0"/>
                <a:ea typeface="ＭＳ Ｐゴシック" pitchFamily="34" charset="-128"/>
              </a:defRPr>
            </a:lvl4pPr>
            <a:lvl5pPr marL="2098797" indent="-233199" eaLnBrk="0" hangingPunct="0">
              <a:defRPr>
                <a:solidFill>
                  <a:schemeClr val="tx1"/>
                </a:solidFill>
                <a:latin typeface="Arial" charset="0"/>
                <a:ea typeface="ＭＳ Ｐゴシック" pitchFamily="34" charset="-128"/>
              </a:defRPr>
            </a:lvl5pPr>
            <a:lvl6pPr marL="2565196" indent="-233199" eaLnBrk="0" fontAlgn="base" hangingPunct="0">
              <a:spcBef>
                <a:spcPct val="0"/>
              </a:spcBef>
              <a:spcAft>
                <a:spcPct val="0"/>
              </a:spcAft>
              <a:defRPr>
                <a:solidFill>
                  <a:schemeClr val="tx1"/>
                </a:solidFill>
                <a:latin typeface="Arial" charset="0"/>
                <a:ea typeface="ＭＳ Ｐゴシック" pitchFamily="34" charset="-128"/>
              </a:defRPr>
            </a:lvl6pPr>
            <a:lvl7pPr marL="3031595" indent="-233199" eaLnBrk="0" fontAlgn="base" hangingPunct="0">
              <a:spcBef>
                <a:spcPct val="0"/>
              </a:spcBef>
              <a:spcAft>
                <a:spcPct val="0"/>
              </a:spcAft>
              <a:defRPr>
                <a:solidFill>
                  <a:schemeClr val="tx1"/>
                </a:solidFill>
                <a:latin typeface="Arial" charset="0"/>
                <a:ea typeface="ＭＳ Ｐゴシック" pitchFamily="34" charset="-128"/>
              </a:defRPr>
            </a:lvl7pPr>
            <a:lvl8pPr marL="3497995" indent="-233199" eaLnBrk="0" fontAlgn="base" hangingPunct="0">
              <a:spcBef>
                <a:spcPct val="0"/>
              </a:spcBef>
              <a:spcAft>
                <a:spcPct val="0"/>
              </a:spcAft>
              <a:defRPr>
                <a:solidFill>
                  <a:schemeClr val="tx1"/>
                </a:solidFill>
                <a:latin typeface="Arial" charset="0"/>
                <a:ea typeface="ＭＳ Ｐゴシック" pitchFamily="34" charset="-128"/>
              </a:defRPr>
            </a:lvl8pPr>
            <a:lvl9pPr marL="3964394" indent="-23319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C99A99A-8F10-4149-BE43-686190032F43}" type="slidenum">
              <a:rPr lang="en-US" smtClean="0"/>
              <a:pPr eaLnBrk="1" hangingPunct="1"/>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86B4FF-15DA-44DB-BCCD-FB6FCC2332B0}" type="slidenum">
              <a:rPr lang="en-US">
                <a:solidFill>
                  <a:prstClr val="black"/>
                </a:solidFill>
              </a:rPr>
              <a:pPr fontAlgn="base">
                <a:spcBef>
                  <a:spcPct val="0"/>
                </a:spcBef>
                <a:spcAft>
                  <a:spcPct val="0"/>
                </a:spcAft>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33796"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pitchFamily="34" charset="-128"/>
              </a:defRPr>
            </a:lvl1pPr>
            <a:lvl2pPr marL="757881" indent="-291492" eaLnBrk="0" hangingPunct="0">
              <a:defRPr>
                <a:solidFill>
                  <a:schemeClr val="tx1"/>
                </a:solidFill>
                <a:latin typeface="Arial" charset="0"/>
                <a:ea typeface="ＭＳ Ｐゴシック" pitchFamily="34" charset="-128"/>
              </a:defRPr>
            </a:lvl2pPr>
            <a:lvl3pPr marL="1165971" indent="-233194" eaLnBrk="0" hangingPunct="0">
              <a:defRPr>
                <a:solidFill>
                  <a:schemeClr val="tx1"/>
                </a:solidFill>
                <a:latin typeface="Arial" charset="0"/>
                <a:ea typeface="ＭＳ Ｐゴシック" pitchFamily="34" charset="-128"/>
              </a:defRPr>
            </a:lvl3pPr>
            <a:lvl4pPr marL="1632359" indent="-233194" eaLnBrk="0" hangingPunct="0">
              <a:defRPr>
                <a:solidFill>
                  <a:schemeClr val="tx1"/>
                </a:solidFill>
                <a:latin typeface="Arial" charset="0"/>
                <a:ea typeface="ＭＳ Ｐゴシック" pitchFamily="34" charset="-128"/>
              </a:defRPr>
            </a:lvl4pPr>
            <a:lvl5pPr marL="2098746" indent="-233194" eaLnBrk="0" hangingPunct="0">
              <a:defRPr>
                <a:solidFill>
                  <a:schemeClr val="tx1"/>
                </a:solidFill>
                <a:latin typeface="Arial" charset="0"/>
                <a:ea typeface="ＭＳ Ｐゴシック" pitchFamily="34" charset="-128"/>
              </a:defRPr>
            </a:lvl5pPr>
            <a:lvl6pPr marL="2565136" indent="-233194" eaLnBrk="0" fontAlgn="base" hangingPunct="0">
              <a:spcBef>
                <a:spcPct val="0"/>
              </a:spcBef>
              <a:spcAft>
                <a:spcPct val="0"/>
              </a:spcAft>
              <a:defRPr>
                <a:solidFill>
                  <a:schemeClr val="tx1"/>
                </a:solidFill>
                <a:latin typeface="Arial" charset="0"/>
                <a:ea typeface="ＭＳ Ｐゴシック" pitchFamily="34" charset="-128"/>
              </a:defRPr>
            </a:lvl6pPr>
            <a:lvl7pPr marL="3031523" indent="-233194" eaLnBrk="0" fontAlgn="base" hangingPunct="0">
              <a:spcBef>
                <a:spcPct val="0"/>
              </a:spcBef>
              <a:spcAft>
                <a:spcPct val="0"/>
              </a:spcAft>
              <a:defRPr>
                <a:solidFill>
                  <a:schemeClr val="tx1"/>
                </a:solidFill>
                <a:latin typeface="Arial" charset="0"/>
                <a:ea typeface="ＭＳ Ｐゴシック" pitchFamily="34" charset="-128"/>
              </a:defRPr>
            </a:lvl7pPr>
            <a:lvl8pPr marL="3497911" indent="-233194" eaLnBrk="0" fontAlgn="base" hangingPunct="0">
              <a:spcBef>
                <a:spcPct val="0"/>
              </a:spcBef>
              <a:spcAft>
                <a:spcPct val="0"/>
              </a:spcAft>
              <a:defRPr>
                <a:solidFill>
                  <a:schemeClr val="tx1"/>
                </a:solidFill>
                <a:latin typeface="Arial" charset="0"/>
                <a:ea typeface="ＭＳ Ｐゴシック" pitchFamily="34" charset="-128"/>
              </a:defRPr>
            </a:lvl8pPr>
            <a:lvl9pPr marL="3964299" indent="-233194"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F5CE6DA3-AA6D-4192-9A4F-289CC6B5E2FB}" type="slidenum">
              <a:rPr lang="en-US" smtClean="0"/>
              <a:pPr eaLnBrk="1" hangingPunct="1">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19</a:t>
            </a:fld>
            <a:endParaRPr lang="en-US"/>
          </a:p>
        </p:txBody>
      </p:sp>
    </p:spTree>
    <p:extLst>
      <p:ext uri="{BB962C8B-B14F-4D97-AF65-F5344CB8AC3E}">
        <p14:creationId xmlns:p14="http://schemas.microsoft.com/office/powerpoint/2010/main" val="1137849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84" charset="-128"/>
              </a:defRPr>
            </a:lvl1pPr>
            <a:lvl2pPr marL="757899" indent="-291499" eaLnBrk="0" hangingPunct="0">
              <a:defRPr sz="2400">
                <a:solidFill>
                  <a:schemeClr val="tx1"/>
                </a:solidFill>
                <a:latin typeface="Arial" pitchFamily="34" charset="0"/>
                <a:ea typeface="ＭＳ Ｐゴシック" pitchFamily="-84" charset="-128"/>
              </a:defRPr>
            </a:lvl2pPr>
            <a:lvl3pPr marL="1165998" indent="-233199" eaLnBrk="0" hangingPunct="0">
              <a:defRPr sz="2400">
                <a:solidFill>
                  <a:schemeClr val="tx1"/>
                </a:solidFill>
                <a:latin typeface="Arial" pitchFamily="34" charset="0"/>
                <a:ea typeface="ＭＳ Ｐゴシック" pitchFamily="-84" charset="-128"/>
              </a:defRPr>
            </a:lvl3pPr>
            <a:lvl4pPr marL="1632398" indent="-233199" eaLnBrk="0" hangingPunct="0">
              <a:defRPr sz="2400">
                <a:solidFill>
                  <a:schemeClr val="tx1"/>
                </a:solidFill>
                <a:latin typeface="Arial" pitchFamily="34" charset="0"/>
                <a:ea typeface="ＭＳ Ｐゴシック" pitchFamily="-84" charset="-128"/>
              </a:defRPr>
            </a:lvl4pPr>
            <a:lvl5pPr marL="2098797" indent="-233199" eaLnBrk="0" hangingPunct="0">
              <a:defRPr sz="2400">
                <a:solidFill>
                  <a:schemeClr val="tx1"/>
                </a:solidFill>
                <a:latin typeface="Arial" pitchFamily="34" charset="0"/>
                <a:ea typeface="ＭＳ Ｐゴシック" pitchFamily="-84" charset="-128"/>
              </a:defRPr>
            </a:lvl5pPr>
            <a:lvl6pPr marL="2565196" indent="-233199"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3031595" indent="-233199"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97995" indent="-233199"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964394" indent="-233199"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defRPr/>
            </a:pPr>
            <a:fld id="{48E19119-83E3-451C-8D70-D2F8F4F655AC}" type="slidenum">
              <a:rPr lang="en-US" sz="1200"/>
              <a:pPr eaLnBrk="1" hangingPunct="1">
                <a:defRPr/>
              </a:pPr>
              <a:t>2</a:t>
            </a:fld>
            <a:endParaRPr lang="en-US"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20</a:t>
            </a:fld>
            <a:endParaRPr lang="en-US"/>
          </a:p>
        </p:txBody>
      </p:sp>
    </p:spTree>
    <p:extLst>
      <p:ext uri="{BB962C8B-B14F-4D97-AF65-F5344CB8AC3E}">
        <p14:creationId xmlns:p14="http://schemas.microsoft.com/office/powerpoint/2010/main" val="1137849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21</a:t>
            </a:fld>
            <a:endParaRPr lang="en-US"/>
          </a:p>
        </p:txBody>
      </p:sp>
    </p:spTree>
    <p:extLst>
      <p:ext uri="{BB962C8B-B14F-4D97-AF65-F5344CB8AC3E}">
        <p14:creationId xmlns:p14="http://schemas.microsoft.com/office/powerpoint/2010/main" val="3691901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22</a:t>
            </a:fld>
            <a:endParaRPr lang="en-US"/>
          </a:p>
        </p:txBody>
      </p:sp>
    </p:spTree>
    <p:extLst>
      <p:ext uri="{BB962C8B-B14F-4D97-AF65-F5344CB8AC3E}">
        <p14:creationId xmlns:p14="http://schemas.microsoft.com/office/powerpoint/2010/main" val="3750558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23</a:t>
            </a:fld>
            <a:endParaRPr lang="en-US"/>
          </a:p>
        </p:txBody>
      </p:sp>
    </p:spTree>
    <p:extLst>
      <p:ext uri="{BB962C8B-B14F-4D97-AF65-F5344CB8AC3E}">
        <p14:creationId xmlns:p14="http://schemas.microsoft.com/office/powerpoint/2010/main" val="3750558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24</a:t>
            </a:fld>
            <a:endParaRPr lang="en-US"/>
          </a:p>
        </p:txBody>
      </p:sp>
    </p:spTree>
    <p:extLst>
      <p:ext uri="{BB962C8B-B14F-4D97-AF65-F5344CB8AC3E}">
        <p14:creationId xmlns:p14="http://schemas.microsoft.com/office/powerpoint/2010/main" val="1018402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a:t>
            </a:fld>
            <a:endParaRPr lang="en-US"/>
          </a:p>
        </p:txBody>
      </p:sp>
    </p:spTree>
    <p:extLst>
      <p:ext uri="{BB962C8B-B14F-4D97-AF65-F5344CB8AC3E}">
        <p14:creationId xmlns:p14="http://schemas.microsoft.com/office/powerpoint/2010/main" val="353196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3795" name="Notes Placeholder 2"/>
          <p:cNvSpPr>
            <a:spLocks noGrp="1"/>
          </p:cNvSpPr>
          <p:nvPr>
            <p:ph type="body" idx="1"/>
          </p:nvPr>
        </p:nvSpPr>
        <p:spPr>
          <a:noFill/>
        </p:spPr>
        <p:txBody>
          <a:bodyPr/>
          <a:lstStyle/>
          <a:p>
            <a:endParaRPr lang="en-US" dirty="0" smtClean="0">
              <a:ea typeface="ＭＳ Ｐゴシック" pitchFamily="34" charset="-128"/>
            </a:endParaRPr>
          </a:p>
        </p:txBody>
      </p:sp>
      <p:sp>
        <p:nvSpPr>
          <p:cNvPr id="33796"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57899" indent="-291499" eaLnBrk="0" hangingPunct="0">
              <a:defRPr>
                <a:solidFill>
                  <a:schemeClr val="tx1"/>
                </a:solidFill>
                <a:latin typeface="Arial" charset="0"/>
                <a:ea typeface="ＭＳ Ｐゴシック" pitchFamily="34" charset="-128"/>
              </a:defRPr>
            </a:lvl2pPr>
            <a:lvl3pPr marL="1165998" indent="-233199" eaLnBrk="0" hangingPunct="0">
              <a:defRPr>
                <a:solidFill>
                  <a:schemeClr val="tx1"/>
                </a:solidFill>
                <a:latin typeface="Arial" charset="0"/>
                <a:ea typeface="ＭＳ Ｐゴシック" pitchFamily="34" charset="-128"/>
              </a:defRPr>
            </a:lvl3pPr>
            <a:lvl4pPr marL="1632398" indent="-233199" eaLnBrk="0" hangingPunct="0">
              <a:defRPr>
                <a:solidFill>
                  <a:schemeClr val="tx1"/>
                </a:solidFill>
                <a:latin typeface="Arial" charset="0"/>
                <a:ea typeface="ＭＳ Ｐゴシック" pitchFamily="34" charset="-128"/>
              </a:defRPr>
            </a:lvl4pPr>
            <a:lvl5pPr marL="2098797" indent="-233199" eaLnBrk="0" hangingPunct="0">
              <a:defRPr>
                <a:solidFill>
                  <a:schemeClr val="tx1"/>
                </a:solidFill>
                <a:latin typeface="Arial" charset="0"/>
                <a:ea typeface="ＭＳ Ｐゴシック" pitchFamily="34" charset="-128"/>
              </a:defRPr>
            </a:lvl5pPr>
            <a:lvl6pPr marL="2565196" indent="-233199" eaLnBrk="0" fontAlgn="base" hangingPunct="0">
              <a:spcBef>
                <a:spcPct val="0"/>
              </a:spcBef>
              <a:spcAft>
                <a:spcPct val="0"/>
              </a:spcAft>
              <a:defRPr>
                <a:solidFill>
                  <a:schemeClr val="tx1"/>
                </a:solidFill>
                <a:latin typeface="Arial" charset="0"/>
                <a:ea typeface="ＭＳ Ｐゴシック" pitchFamily="34" charset="-128"/>
              </a:defRPr>
            </a:lvl6pPr>
            <a:lvl7pPr marL="3031595" indent="-233199" eaLnBrk="0" fontAlgn="base" hangingPunct="0">
              <a:spcBef>
                <a:spcPct val="0"/>
              </a:spcBef>
              <a:spcAft>
                <a:spcPct val="0"/>
              </a:spcAft>
              <a:defRPr>
                <a:solidFill>
                  <a:schemeClr val="tx1"/>
                </a:solidFill>
                <a:latin typeface="Arial" charset="0"/>
                <a:ea typeface="ＭＳ Ｐゴシック" pitchFamily="34" charset="-128"/>
              </a:defRPr>
            </a:lvl7pPr>
            <a:lvl8pPr marL="3497995" indent="-233199" eaLnBrk="0" fontAlgn="base" hangingPunct="0">
              <a:spcBef>
                <a:spcPct val="0"/>
              </a:spcBef>
              <a:spcAft>
                <a:spcPct val="0"/>
              </a:spcAft>
              <a:defRPr>
                <a:solidFill>
                  <a:schemeClr val="tx1"/>
                </a:solidFill>
                <a:latin typeface="Arial" charset="0"/>
                <a:ea typeface="ＭＳ Ｐゴシック" pitchFamily="34" charset="-128"/>
              </a:defRPr>
            </a:lvl8pPr>
            <a:lvl9pPr marL="3964394" indent="-23319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3E7D59F-81AF-466A-845C-ADCE155AC9E0}"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a:t>
            </a:fld>
            <a:endParaRPr lang="en-US"/>
          </a:p>
        </p:txBody>
      </p:sp>
    </p:spTree>
    <p:extLst>
      <p:ext uri="{BB962C8B-B14F-4D97-AF65-F5344CB8AC3E}">
        <p14:creationId xmlns:p14="http://schemas.microsoft.com/office/powerpoint/2010/main" val="2246690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6</a:t>
            </a:fld>
            <a:endParaRPr lang="en-US"/>
          </a:p>
        </p:txBody>
      </p:sp>
    </p:spTree>
    <p:extLst>
      <p:ext uri="{BB962C8B-B14F-4D97-AF65-F5344CB8AC3E}">
        <p14:creationId xmlns:p14="http://schemas.microsoft.com/office/powerpoint/2010/main" val="573363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3795" name="Notes Placeholder 2"/>
          <p:cNvSpPr>
            <a:spLocks noGrp="1"/>
          </p:cNvSpPr>
          <p:nvPr>
            <p:ph type="body" idx="1"/>
          </p:nvPr>
        </p:nvSpPr>
        <p:spPr>
          <a:noFill/>
        </p:spPr>
        <p:txBody>
          <a:bodyPr/>
          <a:lstStyle/>
          <a:p>
            <a:endParaRPr lang="en-US" dirty="0" smtClean="0">
              <a:ea typeface="ＭＳ Ｐゴシック" pitchFamily="34" charset="-128"/>
            </a:endParaRPr>
          </a:p>
        </p:txBody>
      </p:sp>
      <p:sp>
        <p:nvSpPr>
          <p:cNvPr id="33796"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57899" indent="-291499" eaLnBrk="0" hangingPunct="0">
              <a:defRPr>
                <a:solidFill>
                  <a:schemeClr val="tx1"/>
                </a:solidFill>
                <a:latin typeface="Arial" charset="0"/>
                <a:ea typeface="ＭＳ Ｐゴシック" pitchFamily="34" charset="-128"/>
              </a:defRPr>
            </a:lvl2pPr>
            <a:lvl3pPr marL="1165998" indent="-233199" eaLnBrk="0" hangingPunct="0">
              <a:defRPr>
                <a:solidFill>
                  <a:schemeClr val="tx1"/>
                </a:solidFill>
                <a:latin typeface="Arial" charset="0"/>
                <a:ea typeface="ＭＳ Ｐゴシック" pitchFamily="34" charset="-128"/>
              </a:defRPr>
            </a:lvl3pPr>
            <a:lvl4pPr marL="1632398" indent="-233199" eaLnBrk="0" hangingPunct="0">
              <a:defRPr>
                <a:solidFill>
                  <a:schemeClr val="tx1"/>
                </a:solidFill>
                <a:latin typeface="Arial" charset="0"/>
                <a:ea typeface="ＭＳ Ｐゴシック" pitchFamily="34" charset="-128"/>
              </a:defRPr>
            </a:lvl4pPr>
            <a:lvl5pPr marL="2098797" indent="-233199" eaLnBrk="0" hangingPunct="0">
              <a:defRPr>
                <a:solidFill>
                  <a:schemeClr val="tx1"/>
                </a:solidFill>
                <a:latin typeface="Arial" charset="0"/>
                <a:ea typeface="ＭＳ Ｐゴシック" pitchFamily="34" charset="-128"/>
              </a:defRPr>
            </a:lvl5pPr>
            <a:lvl6pPr marL="2565196" indent="-233199" eaLnBrk="0" fontAlgn="base" hangingPunct="0">
              <a:spcBef>
                <a:spcPct val="0"/>
              </a:spcBef>
              <a:spcAft>
                <a:spcPct val="0"/>
              </a:spcAft>
              <a:defRPr>
                <a:solidFill>
                  <a:schemeClr val="tx1"/>
                </a:solidFill>
                <a:latin typeface="Arial" charset="0"/>
                <a:ea typeface="ＭＳ Ｐゴシック" pitchFamily="34" charset="-128"/>
              </a:defRPr>
            </a:lvl6pPr>
            <a:lvl7pPr marL="3031595" indent="-233199" eaLnBrk="0" fontAlgn="base" hangingPunct="0">
              <a:spcBef>
                <a:spcPct val="0"/>
              </a:spcBef>
              <a:spcAft>
                <a:spcPct val="0"/>
              </a:spcAft>
              <a:defRPr>
                <a:solidFill>
                  <a:schemeClr val="tx1"/>
                </a:solidFill>
                <a:latin typeface="Arial" charset="0"/>
                <a:ea typeface="ＭＳ Ｐゴシック" pitchFamily="34" charset="-128"/>
              </a:defRPr>
            </a:lvl7pPr>
            <a:lvl8pPr marL="3497995" indent="-233199" eaLnBrk="0" fontAlgn="base" hangingPunct="0">
              <a:spcBef>
                <a:spcPct val="0"/>
              </a:spcBef>
              <a:spcAft>
                <a:spcPct val="0"/>
              </a:spcAft>
              <a:defRPr>
                <a:solidFill>
                  <a:schemeClr val="tx1"/>
                </a:solidFill>
                <a:latin typeface="Arial" charset="0"/>
                <a:ea typeface="ＭＳ Ｐゴシック" pitchFamily="34" charset="-128"/>
              </a:defRPr>
            </a:lvl8pPr>
            <a:lvl9pPr marL="3964394" indent="-23319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3E7D59F-81AF-466A-845C-ADCE155AC9E0}"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8</a:t>
            </a:fld>
            <a:endParaRPr lang="en-US"/>
          </a:p>
        </p:txBody>
      </p:sp>
    </p:spTree>
    <p:extLst>
      <p:ext uri="{BB962C8B-B14F-4D97-AF65-F5344CB8AC3E}">
        <p14:creationId xmlns:p14="http://schemas.microsoft.com/office/powerpoint/2010/main" val="2978373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3795" name="Notes Placeholder 2"/>
          <p:cNvSpPr>
            <a:spLocks noGrp="1"/>
          </p:cNvSpPr>
          <p:nvPr>
            <p:ph type="body" idx="1"/>
          </p:nvPr>
        </p:nvSpPr>
        <p:spPr>
          <a:noFill/>
        </p:spPr>
        <p:txBody>
          <a:bodyPr/>
          <a:lstStyle/>
          <a:p>
            <a:endParaRPr lang="en-US" dirty="0" smtClean="0">
              <a:ea typeface="ＭＳ Ｐゴシック" pitchFamily="34" charset="-128"/>
            </a:endParaRPr>
          </a:p>
        </p:txBody>
      </p:sp>
      <p:sp>
        <p:nvSpPr>
          <p:cNvPr id="33796"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57899" indent="-291499" eaLnBrk="0" hangingPunct="0">
              <a:defRPr>
                <a:solidFill>
                  <a:schemeClr val="tx1"/>
                </a:solidFill>
                <a:latin typeface="Arial" charset="0"/>
                <a:ea typeface="ＭＳ Ｐゴシック" pitchFamily="34" charset="-128"/>
              </a:defRPr>
            </a:lvl2pPr>
            <a:lvl3pPr marL="1165998" indent="-233199" eaLnBrk="0" hangingPunct="0">
              <a:defRPr>
                <a:solidFill>
                  <a:schemeClr val="tx1"/>
                </a:solidFill>
                <a:latin typeface="Arial" charset="0"/>
                <a:ea typeface="ＭＳ Ｐゴシック" pitchFamily="34" charset="-128"/>
              </a:defRPr>
            </a:lvl3pPr>
            <a:lvl4pPr marL="1632398" indent="-233199" eaLnBrk="0" hangingPunct="0">
              <a:defRPr>
                <a:solidFill>
                  <a:schemeClr val="tx1"/>
                </a:solidFill>
                <a:latin typeface="Arial" charset="0"/>
                <a:ea typeface="ＭＳ Ｐゴシック" pitchFamily="34" charset="-128"/>
              </a:defRPr>
            </a:lvl4pPr>
            <a:lvl5pPr marL="2098797" indent="-233199" eaLnBrk="0" hangingPunct="0">
              <a:defRPr>
                <a:solidFill>
                  <a:schemeClr val="tx1"/>
                </a:solidFill>
                <a:latin typeface="Arial" charset="0"/>
                <a:ea typeface="ＭＳ Ｐゴシック" pitchFamily="34" charset="-128"/>
              </a:defRPr>
            </a:lvl5pPr>
            <a:lvl6pPr marL="2565196" indent="-233199" eaLnBrk="0" fontAlgn="base" hangingPunct="0">
              <a:spcBef>
                <a:spcPct val="0"/>
              </a:spcBef>
              <a:spcAft>
                <a:spcPct val="0"/>
              </a:spcAft>
              <a:defRPr>
                <a:solidFill>
                  <a:schemeClr val="tx1"/>
                </a:solidFill>
                <a:latin typeface="Arial" charset="0"/>
                <a:ea typeface="ＭＳ Ｐゴシック" pitchFamily="34" charset="-128"/>
              </a:defRPr>
            </a:lvl6pPr>
            <a:lvl7pPr marL="3031595" indent="-233199" eaLnBrk="0" fontAlgn="base" hangingPunct="0">
              <a:spcBef>
                <a:spcPct val="0"/>
              </a:spcBef>
              <a:spcAft>
                <a:spcPct val="0"/>
              </a:spcAft>
              <a:defRPr>
                <a:solidFill>
                  <a:schemeClr val="tx1"/>
                </a:solidFill>
                <a:latin typeface="Arial" charset="0"/>
                <a:ea typeface="ＭＳ Ｐゴシック" pitchFamily="34" charset="-128"/>
              </a:defRPr>
            </a:lvl7pPr>
            <a:lvl8pPr marL="3497995" indent="-233199" eaLnBrk="0" fontAlgn="base" hangingPunct="0">
              <a:spcBef>
                <a:spcPct val="0"/>
              </a:spcBef>
              <a:spcAft>
                <a:spcPct val="0"/>
              </a:spcAft>
              <a:defRPr>
                <a:solidFill>
                  <a:schemeClr val="tx1"/>
                </a:solidFill>
                <a:latin typeface="Arial" charset="0"/>
                <a:ea typeface="ＭＳ Ｐゴシック" pitchFamily="34" charset="-128"/>
              </a:defRPr>
            </a:lvl8pPr>
            <a:lvl9pPr marL="3964394" indent="-23319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3E7D59F-81AF-466A-845C-ADCE155AC9E0}"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Black">
    <p:bg>
      <p:bgPr>
        <a:solidFill>
          <a:schemeClr val="accent4"/>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954773"/>
            <a:ext cx="3886200" cy="571113"/>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1229581"/>
            <a:ext cx="8835980" cy="4457495"/>
          </a:xfrm>
          <a:prstGeom prst="rect">
            <a:avLst/>
          </a:prstGeom>
        </p:spPr>
      </p:pic>
      <p:sp>
        <p:nvSpPr>
          <p:cNvPr id="7" name="Text Placeholder 6"/>
          <p:cNvSpPr>
            <a:spLocks noGrp="1"/>
          </p:cNvSpPr>
          <p:nvPr>
            <p:ph type="body" sz="quarter" idx="11" hasCustomPrompt="1"/>
          </p:nvPr>
        </p:nvSpPr>
        <p:spPr>
          <a:xfrm>
            <a:off x="152400" y="152400"/>
            <a:ext cx="8839200" cy="914400"/>
          </a:xfrm>
          <a:prstGeom prst="rect">
            <a:avLst/>
          </a:prstGeom>
        </p:spPr>
        <p:txBody>
          <a:bodyPr vert="horz" lIns="0" tIns="0" rIns="0" bIns="0"/>
          <a:lstStyle>
            <a:lvl1pPr marL="0" indent="0" algn="r">
              <a:buNone/>
              <a:defRPr sz="3600" b="1">
                <a:solidFill>
                  <a:srgbClr val="FFFFFF"/>
                </a:solidFill>
              </a:defRPr>
            </a:lvl1pPr>
          </a:lstStyle>
          <a:p>
            <a:pPr lvl="0"/>
            <a:r>
              <a:rPr lang="en-US" dirty="0" smtClean="0"/>
              <a:t>Title</a:t>
            </a:r>
            <a:endParaRPr lang="en-US" dirty="0"/>
          </a:p>
        </p:txBody>
      </p:sp>
      <p:sp>
        <p:nvSpPr>
          <p:cNvPr id="11" name="Text Placeholder 10"/>
          <p:cNvSpPr>
            <a:spLocks noGrp="1"/>
          </p:cNvSpPr>
          <p:nvPr>
            <p:ph type="body" sz="quarter" idx="12" hasCustomPrompt="1"/>
          </p:nvPr>
        </p:nvSpPr>
        <p:spPr>
          <a:xfrm>
            <a:off x="152400" y="762000"/>
            <a:ext cx="8839200" cy="381000"/>
          </a:xfrm>
          <a:prstGeom prst="rect">
            <a:avLst/>
          </a:prstGeom>
        </p:spPr>
        <p:txBody>
          <a:bodyPr vert="horz" lIns="0" tIns="0" rIns="0" bIns="0"/>
          <a:lstStyle>
            <a:lvl1pPr marL="0" indent="0" algn="r">
              <a:buNone/>
              <a:defRPr sz="1600">
                <a:solidFill>
                  <a:srgbClr val="FFFFFF"/>
                </a:solidFill>
              </a:defRPr>
            </a:lvl1pPr>
          </a:lstStyle>
          <a:p>
            <a:pPr lvl="0"/>
            <a:r>
              <a:rPr lang="en-US" dirty="0" smtClean="0"/>
              <a:t>Subtitle</a:t>
            </a:r>
            <a:endParaRPr lang="en-US" dirty="0"/>
          </a:p>
        </p:txBody>
      </p:sp>
      <p:sp>
        <p:nvSpPr>
          <p:cNvPr id="2" name="TextBox 1"/>
          <p:cNvSpPr txBox="1"/>
          <p:nvPr userDrawn="1"/>
        </p:nvSpPr>
        <p:spPr>
          <a:xfrm>
            <a:off x="1481667" y="455083"/>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pic>
        <p:nvPicPr>
          <p:cNvPr id="4" name="Picture 3" descr="FEMP Logo reversed.ai"/>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18400" y="5985228"/>
            <a:ext cx="1466850" cy="504472"/>
          </a:xfrm>
          <a:prstGeom prst="rect">
            <a:avLst/>
          </a:prstGeom>
        </p:spPr>
      </p:pic>
    </p:spTree>
    <p:extLst>
      <p:ext uri="{BB962C8B-B14F-4D97-AF65-F5344CB8AC3E}">
        <p14:creationId xmlns:p14="http://schemas.microsoft.com/office/powerpoint/2010/main" val="2895846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Interi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82B2E"/>
                </a:solidFill>
              </a:defRPr>
            </a:lvl1pPr>
          </a:lstStyle>
          <a:p>
            <a:r>
              <a:rPr lang="en-US" dirty="0" smtClean="0"/>
              <a:t>Click to edit Master title style</a:t>
            </a:r>
            <a:endParaRPr lang="en-US" dirty="0"/>
          </a:p>
        </p:txBody>
      </p:sp>
      <p:sp>
        <p:nvSpPr>
          <p:cNvPr id="6" name="Content Placeholder 5"/>
          <p:cNvSpPr>
            <a:spLocks noGrp="1"/>
          </p:cNvSpPr>
          <p:nvPr>
            <p:ph sz="quarter" idx="10"/>
          </p:nvPr>
        </p:nvSpPr>
        <p:spPr>
          <a:xfrm>
            <a:off x="457200" y="1066800"/>
            <a:ext cx="8229600" cy="5029200"/>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3630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14400" y="1752600"/>
            <a:ext cx="7391400" cy="3810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noChangeArrowheads="1"/>
          </p:cNvSpPr>
          <p:nvPr>
            <p:ph type="sldNum" sz="quarter" idx="10"/>
          </p:nvPr>
        </p:nvSpPr>
        <p:spPr>
          <a:xfrm>
            <a:off x="914400" y="6172200"/>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84" charset="-128"/>
              </a:defRPr>
            </a:lvl1pPr>
          </a:lstStyle>
          <a:p>
            <a:pPr>
              <a:defRPr/>
            </a:pPr>
            <a:fld id="{755EA305-716A-4F1A-9F55-FBE3ACFD505A}" type="slidenum">
              <a:rPr lang="en-US"/>
              <a:pPr>
                <a:defRPr/>
              </a:pPr>
              <a:t>‹#›</a:t>
            </a:fld>
            <a:endParaRPr lang="en-US"/>
          </a:p>
        </p:txBody>
      </p:sp>
    </p:spTree>
    <p:extLst>
      <p:ext uri="{BB962C8B-B14F-4D97-AF65-F5344CB8AC3E}">
        <p14:creationId xmlns:p14="http://schemas.microsoft.com/office/powerpoint/2010/main" val="219342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D02CC34-983C-4317-BA29-4AB02785A75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grpSp>
        <p:nvGrpSpPr>
          <p:cNvPr id="12" name="Group 21"/>
          <p:cNvGrpSpPr>
            <a:grpSpLocks/>
          </p:cNvGrpSpPr>
          <p:nvPr/>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FFFFFF"/>
                </a:solidFill>
                <a:latin typeface="Calibri"/>
                <a:ea typeface="Arial" pitchFamily="-106" charset="0"/>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FFFFFF"/>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7249" y="6308608"/>
            <a:ext cx="2735931" cy="402070"/>
          </a:xfrm>
          <a:prstGeom prst="rect">
            <a:avLst/>
          </a:prstGeom>
        </p:spPr>
      </p:pic>
    </p:spTree>
  </p:cSld>
  <p:clrMap bg1="lt1" tx1="dk1" bg2="lt2" tx2="dk2" accent1="accent1" accent2="accent2" accent3="accent3" accent4="accent4" accent5="accent5" accent6="accent6" hlink="hlink" folHlink="folHlink"/>
  <p:sldLayoutIdLst>
    <p:sldLayoutId id="2147483723" r:id="rId1"/>
  </p:sldLayoutIdLst>
  <p:txStyles>
    <p:titleStyle>
      <a:lvl1pPr algn="l" defTabSz="457200" rtl="0" eaLnBrk="1" fontAlgn="base" hangingPunct="1">
        <a:lnSpc>
          <a:spcPts val="2800"/>
        </a:lnSpc>
        <a:spcBef>
          <a:spcPct val="0"/>
        </a:spcBef>
        <a:spcAft>
          <a:spcPct val="0"/>
        </a:spcAft>
        <a:defRPr sz="2800" b="1" i="0" kern="1200">
          <a:solidFill>
            <a:srgbClr val="FFFFFF"/>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1" fontAlgn="base" hangingPunct="1">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p:nvGrpSpPr>
        <p:grpSpPr bwMode="auto">
          <a:xfrm flipH="1" flipV="1">
            <a:off x="0" y="656987"/>
            <a:ext cx="9144000" cy="55563"/>
            <a:chOff x="0" y="832104"/>
            <a:chExt cx="9144000" cy="54864"/>
          </a:xfrm>
          <a:solidFill>
            <a:schemeClr val="accent4"/>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ln>
                  <a:solidFill>
                    <a:schemeClr val="accent4"/>
                  </a:solidFill>
                </a:ln>
                <a:solidFill>
                  <a:schemeClr val="accent4"/>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ln>
                  <a:solidFill>
                    <a:schemeClr val="accent4"/>
                  </a:solidFill>
                </a:ln>
                <a:solidFill>
                  <a:schemeClr val="accent4"/>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ln>
                  <a:solidFill>
                    <a:schemeClr val="accent4"/>
                  </a:solidFill>
                </a:ln>
                <a:solidFill>
                  <a:schemeClr val="accent4"/>
                </a:solidFill>
                <a:ea typeface="ＭＳ Ｐゴシック" pitchFamily="-106" charset="-128"/>
                <a:cs typeface="ＭＳ Ｐゴシック" pitchFamily="-106" charset="-128"/>
              </a:endParaRPr>
            </a:p>
          </p:txBody>
        </p:sp>
      </p:grpSp>
      <p:sp>
        <p:nvSpPr>
          <p:cNvPr id="21"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282B2E"/>
                </a:solidFill>
                <a:latin typeface="Calibri"/>
                <a:ea typeface="Arial" pitchFamily="-106" charset="0"/>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282B2E"/>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7249" y="6308608"/>
            <a:ext cx="2735931" cy="402071"/>
          </a:xfrm>
          <a:prstGeom prst="rect">
            <a:avLst/>
          </a:prstGeom>
        </p:spPr>
      </p:pic>
    </p:spTree>
    <p:extLst>
      <p:ext uri="{BB962C8B-B14F-4D97-AF65-F5344CB8AC3E}">
        <p14:creationId xmlns:p14="http://schemas.microsoft.com/office/powerpoint/2010/main" val="1255161517"/>
      </p:ext>
    </p:extLst>
  </p:cSld>
  <p:clrMap bg1="lt1" tx1="dk1" bg2="lt2" tx2="dk2" accent1="accent1" accent2="accent2" accent3="accent3" accent4="accent4" accent5="accent5" accent6="accent6" hlink="hlink" folHlink="folHlink"/>
  <p:sldLayoutIdLst>
    <p:sldLayoutId id="2147483732" r:id="rId1"/>
    <p:sldLayoutId id="2147483735" r:id="rId2"/>
    <p:sldLayoutId id="2147483738" r:id="rId3"/>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www1.eere.energy.gov/femp/technologies/large-scalereguid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Large-Scale Renewable Energy Guide</a:t>
            </a:r>
            <a:endParaRPr lang="en-US" dirty="0"/>
          </a:p>
        </p:txBody>
      </p:sp>
      <p:sp>
        <p:nvSpPr>
          <p:cNvPr id="4" name="Text Placeholder 3"/>
          <p:cNvSpPr>
            <a:spLocks noGrp="1"/>
          </p:cNvSpPr>
          <p:nvPr>
            <p:ph type="body" sz="quarter" idx="12"/>
          </p:nvPr>
        </p:nvSpPr>
        <p:spPr/>
        <p:txBody>
          <a:bodyPr/>
          <a:lstStyle/>
          <a:p>
            <a:r>
              <a:rPr lang="en-US" dirty="0" smtClean="0"/>
              <a:t>Boyan Kovacic and Anne Crawley</a:t>
            </a:r>
            <a:endParaRPr lang="en-US" dirty="0"/>
          </a:p>
        </p:txBody>
      </p:sp>
    </p:spTree>
    <p:extLst>
      <p:ext uri="{BB962C8B-B14F-4D97-AF65-F5344CB8AC3E}">
        <p14:creationId xmlns:p14="http://schemas.microsoft.com/office/powerpoint/2010/main" val="4148366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A Common Goal</a:t>
            </a:r>
            <a:endParaRPr dirty="0"/>
          </a:p>
        </p:txBody>
      </p:sp>
      <p:sp>
        <p:nvSpPr>
          <p:cNvPr id="3" name="Content Placeholder 2"/>
          <p:cNvSpPr>
            <a:spLocks noGrp="1"/>
          </p:cNvSpPr>
          <p:nvPr>
            <p:ph idx="1"/>
          </p:nvPr>
        </p:nvSpPr>
        <p:spPr>
          <a:xfrm>
            <a:off x="1763713" y="3733800"/>
            <a:ext cx="5715000" cy="1905000"/>
          </a:xfrm>
        </p:spPr>
        <p:txBody>
          <a:bodyPr/>
          <a:lstStyle/>
          <a:p>
            <a:pPr marL="0" indent="0" algn="ctr">
              <a:buFontTx/>
              <a:buNone/>
              <a:defRPr/>
            </a:pPr>
            <a:r>
              <a:rPr lang="en-US" dirty="0" smtClean="0"/>
              <a:t>Federal agencies and private developers both want to </a:t>
            </a:r>
            <a:r>
              <a:rPr lang="en-US" dirty="0"/>
              <a:t>deploy significant amounts of large-scale renewable energy projects on Federal lands using private </a:t>
            </a:r>
            <a:r>
              <a:rPr lang="en-US" dirty="0" smtClean="0"/>
              <a:t>financing</a:t>
            </a:r>
            <a:r>
              <a:rPr lang="en-US" dirty="0"/>
              <a:t>.</a:t>
            </a:r>
          </a:p>
        </p:txBody>
      </p:sp>
      <p:pic>
        <p:nvPicPr>
          <p:cNvPr id="19460" name="Picture 2" descr="C:\Program Files\Microsoft Office\MEDIA\CAGCAT10\j0149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371600"/>
            <a:ext cx="206216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3025" y="1179513"/>
            <a:ext cx="216217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rot="2486699">
            <a:off x="3200400" y="3048000"/>
            <a:ext cx="762000" cy="293688"/>
          </a:xfrm>
          <a:prstGeom prst="rightArrow">
            <a:avLst/>
          </a:prstGeom>
          <a:solidFill>
            <a:srgbClr val="BBE0E3"/>
          </a:solid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9" name="Right Arrow 8"/>
          <p:cNvSpPr/>
          <p:nvPr/>
        </p:nvSpPr>
        <p:spPr>
          <a:xfrm rot="8318567">
            <a:off x="4722393" y="3061472"/>
            <a:ext cx="762000" cy="293688"/>
          </a:xfrm>
          <a:prstGeom prst="rightArrow">
            <a:avLst/>
          </a:prstGeom>
          <a:solidFill>
            <a:srgbClr val="BBE0E3"/>
          </a:solid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62368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A Common </a:t>
            </a:r>
            <a:r>
              <a:rPr lang="en-US" dirty="0" smtClean="0"/>
              <a:t>Process and Understanding </a:t>
            </a:r>
            <a:endParaRPr dirty="0"/>
          </a:p>
        </p:txBody>
      </p:sp>
      <p:sp>
        <p:nvSpPr>
          <p:cNvPr id="3" name="Content Placeholder 2"/>
          <p:cNvSpPr>
            <a:spLocks noGrp="1"/>
          </p:cNvSpPr>
          <p:nvPr>
            <p:ph idx="1"/>
          </p:nvPr>
        </p:nvSpPr>
        <p:spPr>
          <a:xfrm>
            <a:off x="478984" y="1059256"/>
            <a:ext cx="8360216" cy="1195056"/>
          </a:xfrm>
        </p:spPr>
        <p:txBody>
          <a:bodyPr/>
          <a:lstStyle/>
          <a:p>
            <a:pPr marL="0" indent="0">
              <a:buNone/>
              <a:defRPr/>
            </a:pPr>
            <a:r>
              <a:rPr lang="en-US" sz="2600" dirty="0" smtClean="0">
                <a:latin typeface="+mn-lt"/>
              </a:rPr>
              <a:t>The Guide shows a similar process in spite of differences in language and terms from three key perspectives: Federal agency, Developer, and Financier.</a:t>
            </a:r>
            <a:endParaRPr lang="en-US" sz="2600" dirty="0">
              <a:latin typeface="+mn-lt"/>
            </a:endParaRPr>
          </a:p>
        </p:txBody>
      </p:sp>
      <p:pic>
        <p:nvPicPr>
          <p:cNvPr id="2048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984" y="2353901"/>
            <a:ext cx="8337115" cy="382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133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04" y="108488"/>
            <a:ext cx="8229600" cy="673768"/>
          </a:xfrm>
        </p:spPr>
        <p:txBody>
          <a:bodyPr/>
          <a:lstStyle/>
          <a:p>
            <a:r>
              <a:rPr lang="en-US" dirty="0" smtClean="0"/>
              <a:t>A difference of perspective: Authorities </a:t>
            </a:r>
            <a:endParaRPr lang="en-US" dirty="0"/>
          </a:p>
        </p:txBody>
      </p:sp>
      <p:sp>
        <p:nvSpPr>
          <p:cNvPr id="3" name="Content Placeholder 2"/>
          <p:cNvSpPr>
            <a:spLocks noGrp="1"/>
          </p:cNvSpPr>
          <p:nvPr>
            <p:ph idx="1"/>
          </p:nvPr>
        </p:nvSpPr>
        <p:spPr>
          <a:xfrm>
            <a:off x="358345" y="966760"/>
            <a:ext cx="8229600" cy="4525963"/>
          </a:xfrm>
        </p:spPr>
        <p:txBody>
          <a:bodyPr>
            <a:normAutofit/>
          </a:bodyPr>
          <a:lstStyle/>
          <a:p>
            <a:pPr marL="0" indent="0">
              <a:buNone/>
            </a:pPr>
            <a:endParaRPr lang="en-US" dirty="0" smtClean="0"/>
          </a:p>
          <a:p>
            <a:endParaRPr lang="en-US" dirty="0"/>
          </a:p>
        </p:txBody>
      </p:sp>
      <p:pic>
        <p:nvPicPr>
          <p:cNvPr id="1034" name="Picture 10" descr="C:\Documents and Settings\awalker\Local Settings\Temporary Internet Files\Content.IE5\KBUZYYCS\MC900024462[1].wmf"/>
          <p:cNvPicPr>
            <a:picLocks noChangeAspect="1" noChangeArrowheads="1"/>
          </p:cNvPicPr>
          <p:nvPr/>
        </p:nvPicPr>
        <p:blipFill>
          <a:blip r:embed="rId3" cstate="print"/>
          <a:srcRect/>
          <a:stretch>
            <a:fillRect/>
          </a:stretch>
        </p:blipFill>
        <p:spPr bwMode="auto">
          <a:xfrm>
            <a:off x="3088029" y="3640596"/>
            <a:ext cx="2747718" cy="2179694"/>
          </a:xfrm>
          <a:prstGeom prst="rect">
            <a:avLst/>
          </a:prstGeom>
          <a:noFill/>
        </p:spPr>
      </p:pic>
      <p:sp>
        <p:nvSpPr>
          <p:cNvPr id="14" name="Oval Callout 13"/>
          <p:cNvSpPr/>
          <p:nvPr/>
        </p:nvSpPr>
        <p:spPr>
          <a:xfrm flipH="1">
            <a:off x="272714" y="1957137"/>
            <a:ext cx="2486528" cy="2268513"/>
          </a:xfrm>
          <a:prstGeom prst="wedgeEllipseCallout">
            <a:avLst>
              <a:gd name="adj1" fmla="val -57507"/>
              <a:gd name="adj2" fmla="val 356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 can do anything that is not prohibited by law</a:t>
            </a:r>
            <a:r>
              <a:rPr lang="en-US" sz="1200" dirty="0" smtClean="0"/>
              <a:t>.</a:t>
            </a:r>
            <a:endParaRPr lang="en-US" sz="1200" dirty="0"/>
          </a:p>
        </p:txBody>
      </p:sp>
      <p:sp>
        <p:nvSpPr>
          <p:cNvPr id="15" name="Oval Callout 14"/>
          <p:cNvSpPr/>
          <p:nvPr/>
        </p:nvSpPr>
        <p:spPr>
          <a:xfrm>
            <a:off x="5422233" y="1283368"/>
            <a:ext cx="3096126" cy="2357227"/>
          </a:xfrm>
          <a:prstGeom prst="wedgeEllipseCallout">
            <a:avLst>
              <a:gd name="adj1" fmla="val -52114"/>
              <a:gd name="adj2" fmla="val 398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Being a government of prescribed powers, we can only do that which is authorized by law.</a:t>
            </a:r>
            <a:endParaRPr lang="en-US" dirty="0"/>
          </a:p>
        </p:txBody>
      </p:sp>
      <p:sp>
        <p:nvSpPr>
          <p:cNvPr id="16" name="TextBox 15"/>
          <p:cNvSpPr txBox="1"/>
          <p:nvPr/>
        </p:nvSpPr>
        <p:spPr>
          <a:xfrm>
            <a:off x="6369803" y="4242591"/>
            <a:ext cx="2505017" cy="1569660"/>
          </a:xfrm>
          <a:prstGeom prst="rect">
            <a:avLst/>
          </a:prstGeom>
          <a:noFill/>
        </p:spPr>
        <p:txBody>
          <a:bodyPr wrap="square" rtlCol="0">
            <a:spAutoFit/>
          </a:bodyPr>
          <a:lstStyle/>
          <a:p>
            <a:r>
              <a:rPr lang="en-US" sz="2400" b="1" dirty="0" smtClean="0"/>
              <a:t>Government </a:t>
            </a:r>
          </a:p>
          <a:p>
            <a:r>
              <a:rPr lang="en-US" sz="2400" b="1" dirty="0" smtClean="0"/>
              <a:t>Lawyer advising Federal agency</a:t>
            </a:r>
            <a:endParaRPr lang="en-US" sz="2400" b="1" dirty="0"/>
          </a:p>
        </p:txBody>
      </p:sp>
      <p:sp>
        <p:nvSpPr>
          <p:cNvPr id="8" name="TextBox 7"/>
          <p:cNvSpPr txBox="1"/>
          <p:nvPr/>
        </p:nvSpPr>
        <p:spPr>
          <a:xfrm>
            <a:off x="400904" y="5128426"/>
            <a:ext cx="2497279" cy="1200329"/>
          </a:xfrm>
          <a:prstGeom prst="rect">
            <a:avLst/>
          </a:prstGeom>
          <a:noFill/>
        </p:spPr>
        <p:txBody>
          <a:bodyPr wrap="square" rtlCol="0">
            <a:spAutoFit/>
          </a:bodyPr>
          <a:lstStyle/>
          <a:p>
            <a:r>
              <a:rPr lang="en-US" sz="2400" b="1" dirty="0" smtClean="0"/>
              <a:t>Private Lawyer advising Developer</a:t>
            </a:r>
            <a:endParaRPr lang="en-US" sz="2400" b="1" dirty="0"/>
          </a:p>
        </p:txBody>
      </p:sp>
    </p:spTree>
    <p:extLst>
      <p:ext uri="{BB962C8B-B14F-4D97-AF65-F5344CB8AC3E}">
        <p14:creationId xmlns:p14="http://schemas.microsoft.com/office/powerpoint/2010/main" val="1031731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Process t</a:t>
            </a:r>
            <a:r>
              <a:rPr dirty="0" smtClean="0"/>
              <a:t>hat Acknowledges Risk</a:t>
            </a:r>
            <a:endParaRPr dirty="0"/>
          </a:p>
        </p:txBody>
      </p:sp>
      <p:sp>
        <p:nvSpPr>
          <p:cNvPr id="3" name="Content Placeholder 2"/>
          <p:cNvSpPr>
            <a:spLocks noGrp="1"/>
          </p:cNvSpPr>
          <p:nvPr>
            <p:ph idx="1"/>
          </p:nvPr>
        </p:nvSpPr>
        <p:spPr>
          <a:xfrm>
            <a:off x="381000" y="1010991"/>
            <a:ext cx="8382000" cy="1524000"/>
          </a:xfrm>
        </p:spPr>
        <p:txBody>
          <a:bodyPr/>
          <a:lstStyle/>
          <a:p>
            <a:pPr>
              <a:defRPr/>
            </a:pPr>
            <a:r>
              <a:rPr lang="en-US" dirty="0" smtClean="0">
                <a:latin typeface="+mn-lt"/>
              </a:rPr>
              <a:t>Risk is an important driver of project development.</a:t>
            </a:r>
          </a:p>
          <a:p>
            <a:pPr>
              <a:defRPr/>
            </a:pPr>
            <a:r>
              <a:rPr lang="en-US" dirty="0" smtClean="0">
                <a:latin typeface="+mn-lt"/>
              </a:rPr>
              <a:t>The Guide acknowledges risk; a framework and process for managing projects in a risk environment is introduced.</a:t>
            </a:r>
            <a:endParaRPr lang="en-US" dirty="0">
              <a:latin typeface="+mn-lt"/>
            </a:endParaRPr>
          </a:p>
        </p:txBody>
      </p:sp>
      <p:pic>
        <p:nvPicPr>
          <p:cNvPr id="225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17075"/>
          <a:stretch>
            <a:fillRect/>
          </a:stretch>
        </p:blipFill>
        <p:spPr bwMode="auto">
          <a:xfrm>
            <a:off x="1171977" y="2433033"/>
            <a:ext cx="6310647" cy="385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851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Project Development</a:t>
            </a:r>
            <a:endParaRPr dirty="0"/>
          </a:p>
        </p:txBody>
      </p:sp>
      <p:sp>
        <p:nvSpPr>
          <p:cNvPr id="3" name="Content Placeholder 2"/>
          <p:cNvSpPr>
            <a:spLocks noGrp="1"/>
          </p:cNvSpPr>
          <p:nvPr>
            <p:ph idx="1"/>
          </p:nvPr>
        </p:nvSpPr>
        <p:spPr>
          <a:xfrm>
            <a:off x="3886200" y="4049033"/>
            <a:ext cx="2362200" cy="990600"/>
          </a:xfrm>
        </p:spPr>
        <p:txBody>
          <a:bodyPr/>
          <a:lstStyle/>
          <a:p>
            <a:pPr marL="0" indent="0">
              <a:buFontTx/>
              <a:buNone/>
              <a:defRPr/>
            </a:pPr>
            <a:r>
              <a:rPr lang="en-US" sz="2400" dirty="0" smtClean="0">
                <a:latin typeface="+mn-lt"/>
              </a:rPr>
              <a:t>Project Fundamentals</a:t>
            </a:r>
            <a:endParaRPr lang="en-US" sz="2400" dirty="0">
              <a:latin typeface="+mn-lt"/>
            </a:endParaRPr>
          </a:p>
        </p:txBody>
      </p:sp>
      <p:pic>
        <p:nvPicPr>
          <p:cNvPr id="2458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9213" y="4067926"/>
            <a:ext cx="1623094" cy="860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5149" y="5044956"/>
            <a:ext cx="2837425" cy="97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6248400" y="4985768"/>
            <a:ext cx="23622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400" dirty="0" smtClean="0"/>
              <a:t>Project Development Framework</a:t>
            </a:r>
            <a:endParaRPr lang="en-US" sz="2400" dirty="0"/>
          </a:p>
        </p:txBody>
      </p:sp>
      <p:sp>
        <p:nvSpPr>
          <p:cNvPr id="5" name="Right Arrow 4"/>
          <p:cNvSpPr/>
          <p:nvPr/>
        </p:nvSpPr>
        <p:spPr>
          <a:xfrm flipV="1">
            <a:off x="3136900" y="4386625"/>
            <a:ext cx="673100" cy="11152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a:off x="5505198" y="5503745"/>
            <a:ext cx="673100" cy="12223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9188" y="3101119"/>
            <a:ext cx="6322253"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9188" y="649609"/>
            <a:ext cx="6376190" cy="284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11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5"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8023" y="12881"/>
            <a:ext cx="1574443" cy="59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Project Fundamentals</a:t>
            </a:r>
            <a:endParaRPr lang="en-US" dirty="0"/>
          </a:p>
        </p:txBody>
      </p:sp>
      <p:pic>
        <p:nvPicPr>
          <p:cNvPr id="25603" name="table"/>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772" y="992285"/>
            <a:ext cx="8254313" cy="516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696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Development Framework</a:t>
            </a:r>
            <a:endParaRPr lang="en-US" dirty="0"/>
          </a:p>
        </p:txBody>
      </p:sp>
      <p:pic>
        <p:nvPicPr>
          <p:cNvPr id="26627" name="tabl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613" y="780697"/>
            <a:ext cx="8486775" cy="554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352" y="0"/>
            <a:ext cx="2596468" cy="65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115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4" name="Chart 93"/>
          <p:cNvGraphicFramePr/>
          <p:nvPr/>
        </p:nvGraphicFramePr>
        <p:xfrm>
          <a:off x="228600" y="838200"/>
          <a:ext cx="102108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a:spLocks noChangeArrowheads="1"/>
          </p:cNvSpPr>
          <p:nvPr/>
        </p:nvSpPr>
        <p:spPr bwMode="auto">
          <a:xfrm>
            <a:off x="685798" y="304800"/>
            <a:ext cx="1905001" cy="537575"/>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defTabSz="914400">
              <a:defRPr/>
            </a:pPr>
            <a:r>
              <a:rPr lang="en-US" b="1" dirty="0" smtClean="0">
                <a:solidFill>
                  <a:srgbClr val="000000"/>
                </a:solidFill>
              </a:rPr>
              <a:t>Project Development</a:t>
            </a:r>
            <a:endParaRPr lang="en-US" b="1" dirty="0">
              <a:solidFill>
                <a:srgbClr val="000000"/>
              </a:solidFill>
            </a:endParaRPr>
          </a:p>
        </p:txBody>
      </p:sp>
      <p:sp>
        <p:nvSpPr>
          <p:cNvPr id="10" name="Rectangle 9"/>
          <p:cNvSpPr>
            <a:spLocks noChangeArrowheads="1"/>
          </p:cNvSpPr>
          <p:nvPr/>
        </p:nvSpPr>
        <p:spPr bwMode="auto">
          <a:xfrm>
            <a:off x="2819400" y="304800"/>
            <a:ext cx="1066800" cy="547576"/>
          </a:xfrm>
          <a:prstGeom prst="rect">
            <a:avLst/>
          </a:prstGeom>
          <a:solidFill>
            <a:srgbClr val="AA0000">
              <a:alpha val="74000"/>
            </a:srgbClr>
          </a:solidFill>
          <a:ln w="9525">
            <a:solidFill>
              <a:schemeClr val="accent3">
                <a:lumMod val="75000"/>
              </a:schemeClr>
            </a:solidFill>
            <a:miter lim="800000"/>
            <a:headEnd/>
            <a:tailEnd/>
          </a:ln>
          <a:effectLst>
            <a:outerShdw blurRad="63500" dist="23000" dir="5400000" rotWithShape="0">
              <a:srgbClr val="000000">
                <a:alpha val="34999"/>
              </a:srgbClr>
            </a:outerShdw>
          </a:effectLst>
        </p:spPr>
        <p:txBody>
          <a:bodyPr anchor="ctr"/>
          <a:lstStyle/>
          <a:p>
            <a:pPr algn="ctr" defTabSz="914400">
              <a:defRPr/>
            </a:pPr>
            <a:r>
              <a:rPr lang="en-US" sz="1200" dirty="0" smtClean="0">
                <a:solidFill>
                  <a:srgbClr val="FFFFFF"/>
                </a:solidFill>
              </a:rPr>
              <a:t>Construction</a:t>
            </a:r>
            <a:endParaRPr lang="en-US" sz="1200" dirty="0">
              <a:solidFill>
                <a:srgbClr val="FFFFFF"/>
              </a:solidFill>
            </a:endParaRPr>
          </a:p>
        </p:txBody>
      </p:sp>
      <p:sp>
        <p:nvSpPr>
          <p:cNvPr id="11" name="Rectangle 10"/>
          <p:cNvSpPr>
            <a:spLocks noChangeArrowheads="1"/>
          </p:cNvSpPr>
          <p:nvPr/>
        </p:nvSpPr>
        <p:spPr bwMode="auto">
          <a:xfrm>
            <a:off x="4038600" y="290624"/>
            <a:ext cx="4495800" cy="547576"/>
          </a:xfrm>
          <a:prstGeom prst="rect">
            <a:avLst/>
          </a:prstGeom>
          <a:solidFill>
            <a:schemeClr val="tx1">
              <a:lumMod val="75000"/>
            </a:schemeClr>
          </a:solidFill>
          <a:ln w="9525">
            <a:solidFill>
              <a:schemeClr val="accent1">
                <a:lumMod val="75000"/>
              </a:schemeClr>
            </a:solidFill>
            <a:miter lim="800000"/>
            <a:headEnd/>
            <a:tailEnd/>
          </a:ln>
          <a:effectLst>
            <a:outerShdw blurRad="63500" dist="23000" dir="5400000" rotWithShape="0">
              <a:srgbClr val="000000">
                <a:alpha val="34999"/>
              </a:srgbClr>
            </a:outerShdw>
          </a:effectLst>
        </p:spPr>
        <p:txBody>
          <a:bodyPr anchor="ctr"/>
          <a:lstStyle/>
          <a:p>
            <a:pPr algn="ctr" defTabSz="914400">
              <a:defRPr/>
            </a:pPr>
            <a:r>
              <a:rPr lang="en-US" dirty="0" smtClean="0">
                <a:solidFill>
                  <a:srgbClr val="FFFFFF"/>
                </a:solidFill>
              </a:rPr>
              <a:t>Operations</a:t>
            </a:r>
            <a:endParaRPr lang="en-US" dirty="0">
              <a:solidFill>
                <a:srgbClr val="FFFFFF"/>
              </a:solidFill>
            </a:endParaRPr>
          </a:p>
        </p:txBody>
      </p:sp>
      <p:sp>
        <p:nvSpPr>
          <p:cNvPr id="37" name="Right Arrow 36"/>
          <p:cNvSpPr/>
          <p:nvPr/>
        </p:nvSpPr>
        <p:spPr>
          <a:xfrm>
            <a:off x="2514600" y="294168"/>
            <a:ext cx="404038" cy="467832"/>
          </a:xfrm>
          <a:prstGeom prst="right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38" name="Right Arrow 37"/>
          <p:cNvSpPr/>
          <p:nvPr/>
        </p:nvSpPr>
        <p:spPr>
          <a:xfrm>
            <a:off x="3810000" y="294168"/>
            <a:ext cx="404038" cy="467832"/>
          </a:xfrm>
          <a:prstGeom prst="right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42" name="Right Arrow 41"/>
          <p:cNvSpPr/>
          <p:nvPr/>
        </p:nvSpPr>
        <p:spPr>
          <a:xfrm>
            <a:off x="8353681" y="304800"/>
            <a:ext cx="485519" cy="467832"/>
          </a:xfrm>
          <a:prstGeom prst="right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98" name="Straight Arrow Connector 97"/>
          <p:cNvCxnSpPr/>
          <p:nvPr/>
        </p:nvCxnSpPr>
        <p:spPr>
          <a:xfrm>
            <a:off x="152400" y="5791200"/>
            <a:ext cx="8534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6200" y="5498068"/>
            <a:ext cx="1066800" cy="369332"/>
          </a:xfrm>
          <a:prstGeom prst="rect">
            <a:avLst/>
          </a:prstGeom>
          <a:noFill/>
        </p:spPr>
        <p:txBody>
          <a:bodyPr wrap="square" rtlCol="0">
            <a:spAutoFit/>
          </a:bodyPr>
          <a:lstStyle/>
          <a:p>
            <a:r>
              <a:rPr lang="en-US" dirty="0" smtClean="0"/>
              <a:t>Years</a:t>
            </a:r>
            <a:endParaRPr lang="en-US" dirty="0"/>
          </a:p>
        </p:txBody>
      </p:sp>
      <p:sp>
        <p:nvSpPr>
          <p:cNvPr id="100" name="Right Brace 99"/>
          <p:cNvSpPr/>
          <p:nvPr/>
        </p:nvSpPr>
        <p:spPr>
          <a:xfrm rot="16200000">
            <a:off x="1600199" y="2590800"/>
            <a:ext cx="457200" cy="22860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Right Brace 100"/>
          <p:cNvSpPr/>
          <p:nvPr/>
        </p:nvSpPr>
        <p:spPr>
          <a:xfrm rot="16200000">
            <a:off x="5867400" y="1143001"/>
            <a:ext cx="457200" cy="45720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Right Brace 101"/>
          <p:cNvSpPr/>
          <p:nvPr/>
        </p:nvSpPr>
        <p:spPr>
          <a:xfrm rot="10800000">
            <a:off x="2667001" y="1219200"/>
            <a:ext cx="457200" cy="29718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TextBox 102"/>
          <p:cNvSpPr txBox="1"/>
          <p:nvPr/>
        </p:nvSpPr>
        <p:spPr>
          <a:xfrm>
            <a:off x="1028699" y="2971800"/>
            <a:ext cx="1600200" cy="584775"/>
          </a:xfrm>
          <a:prstGeom prst="rect">
            <a:avLst/>
          </a:prstGeom>
          <a:noFill/>
        </p:spPr>
        <p:txBody>
          <a:bodyPr wrap="square" rtlCol="0">
            <a:spAutoFit/>
          </a:bodyPr>
          <a:lstStyle/>
          <a:p>
            <a:pPr algn="ctr"/>
            <a:r>
              <a:rPr lang="en-US" sz="1600" b="1" dirty="0" smtClean="0"/>
              <a:t>Development Costs</a:t>
            </a:r>
            <a:endParaRPr lang="en-US" sz="1600" b="1" dirty="0"/>
          </a:p>
        </p:txBody>
      </p:sp>
      <p:sp>
        <p:nvSpPr>
          <p:cNvPr id="104" name="TextBox 103"/>
          <p:cNvSpPr txBox="1"/>
          <p:nvPr/>
        </p:nvSpPr>
        <p:spPr>
          <a:xfrm>
            <a:off x="990600" y="1295400"/>
            <a:ext cx="1600200" cy="584775"/>
          </a:xfrm>
          <a:prstGeom prst="rect">
            <a:avLst/>
          </a:prstGeom>
          <a:noFill/>
        </p:spPr>
        <p:txBody>
          <a:bodyPr wrap="square" rtlCol="0">
            <a:spAutoFit/>
          </a:bodyPr>
          <a:lstStyle/>
          <a:p>
            <a:pPr algn="ctr"/>
            <a:r>
              <a:rPr lang="en-US" sz="1600" b="1" dirty="0" smtClean="0"/>
              <a:t>Capital Investment</a:t>
            </a:r>
            <a:endParaRPr lang="en-US" sz="1600" b="1" dirty="0"/>
          </a:p>
        </p:txBody>
      </p:sp>
      <p:sp>
        <p:nvSpPr>
          <p:cNvPr id="105" name="TextBox 104"/>
          <p:cNvSpPr txBox="1"/>
          <p:nvPr/>
        </p:nvSpPr>
        <p:spPr>
          <a:xfrm>
            <a:off x="4495800" y="2785646"/>
            <a:ext cx="3200400" cy="338554"/>
          </a:xfrm>
          <a:prstGeom prst="rect">
            <a:avLst/>
          </a:prstGeom>
          <a:noFill/>
        </p:spPr>
        <p:txBody>
          <a:bodyPr wrap="square" rtlCol="0">
            <a:spAutoFit/>
          </a:bodyPr>
          <a:lstStyle/>
          <a:p>
            <a:pPr algn="ctr"/>
            <a:r>
              <a:rPr lang="en-US" sz="1600" b="1" dirty="0" smtClean="0"/>
              <a:t>Cash Flows and Tax Benefits</a:t>
            </a:r>
            <a:endParaRPr lang="en-US" sz="1600" b="1" dirty="0"/>
          </a:p>
        </p:txBody>
      </p:sp>
      <p:cxnSp>
        <p:nvCxnSpPr>
          <p:cNvPr id="107" name="Straight Arrow Connector 106"/>
          <p:cNvCxnSpPr>
            <a:endCxn id="102" idx="1"/>
          </p:cNvCxnSpPr>
          <p:nvPr/>
        </p:nvCxnSpPr>
        <p:spPr>
          <a:xfrm>
            <a:off x="2362200" y="1676400"/>
            <a:ext cx="304801" cy="10287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228600" y="6172200"/>
            <a:ext cx="8915400" cy="461665"/>
          </a:xfrm>
          <a:prstGeom prst="rect">
            <a:avLst/>
          </a:prstGeom>
          <a:noFill/>
        </p:spPr>
        <p:txBody>
          <a:bodyPr wrap="square" rtlCol="0">
            <a:spAutoFit/>
          </a:bodyPr>
          <a:lstStyle/>
          <a:p>
            <a:r>
              <a:rPr lang="en-US" sz="2400" b="1" i="1" dirty="0" smtClean="0"/>
              <a:t>Cash Flows in Time - Illustration</a:t>
            </a:r>
            <a:endParaRPr lang="en-US" sz="2400" b="1" i="1" dirty="0"/>
          </a:p>
        </p:txBody>
      </p:sp>
    </p:spTree>
    <p:extLst>
      <p:ext uri="{BB962C8B-B14F-4D97-AF65-F5344CB8AC3E}">
        <p14:creationId xmlns:p14="http://schemas.microsoft.com/office/powerpoint/2010/main" val="4039638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4" grpId="0">
        <p:bldAsOne/>
      </p:bldGraphic>
      <p:bldP spid="9" grpId="0" animBg="1"/>
      <p:bldP spid="10" grpId="0" animBg="1"/>
      <p:bldP spid="11" grpId="0" animBg="1"/>
      <p:bldP spid="37" grpId="0" animBg="1"/>
      <p:bldP spid="38" grpId="0" animBg="1"/>
      <p:bldP spid="42" grpId="0" animBg="1"/>
      <p:bldP spid="100" grpId="0" animBg="1"/>
      <p:bldP spid="101" grpId="0" animBg="1"/>
      <p:bldP spid="102" grpId="0" animBg="1"/>
      <p:bldP spid="103" grpId="0"/>
      <p:bldP spid="104" grpId="0"/>
      <p:bldP spid="105" grpId="0"/>
      <p:bldP spid="1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153400" cy="503238"/>
          </a:xfrm>
        </p:spPr>
        <p:txBody>
          <a:bodyPr/>
          <a:lstStyle/>
          <a:p>
            <a:r>
              <a:rPr lang="en-US" dirty="0" smtClean="0"/>
              <a:t>A common reliable, repeatable process</a:t>
            </a:r>
          </a:p>
        </p:txBody>
      </p:sp>
      <p:pic>
        <p:nvPicPr>
          <p:cNvPr id="14339"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307464" y="1709939"/>
            <a:ext cx="4654639" cy="3429000"/>
          </a:xfrm>
        </p:spPr>
      </p:pic>
      <p:sp>
        <p:nvSpPr>
          <p:cNvPr id="5" name="Line Callout 1 4"/>
          <p:cNvSpPr/>
          <p:nvPr/>
        </p:nvSpPr>
        <p:spPr>
          <a:xfrm>
            <a:off x="195867" y="2871989"/>
            <a:ext cx="1752600" cy="1104900"/>
          </a:xfrm>
          <a:prstGeom prst="borderCallout1">
            <a:avLst>
              <a:gd name="adj1" fmla="val 49800"/>
              <a:gd name="adj2" fmla="val 100413"/>
              <a:gd name="adj3" fmla="val 68539"/>
              <a:gd name="adj4" fmla="val 12301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600" dirty="0">
                <a:solidFill>
                  <a:srgbClr val="000000"/>
                </a:solidFill>
              </a:rPr>
              <a:t>Common </a:t>
            </a:r>
            <a:r>
              <a:rPr lang="en-US" sz="1600" dirty="0" smtClean="0">
                <a:solidFill>
                  <a:srgbClr val="000000"/>
                </a:solidFill>
              </a:rPr>
              <a:t>understanding of important project characteristics</a:t>
            </a:r>
            <a:endParaRPr lang="en-US" sz="1600" dirty="0">
              <a:solidFill>
                <a:srgbClr val="000000"/>
              </a:solidFill>
            </a:endParaRPr>
          </a:p>
        </p:txBody>
      </p:sp>
      <p:sp>
        <p:nvSpPr>
          <p:cNvPr id="14345" name="TextBox 8"/>
          <p:cNvSpPr txBox="1">
            <a:spLocks noChangeArrowheads="1"/>
          </p:cNvSpPr>
          <p:nvPr/>
        </p:nvSpPr>
        <p:spPr bwMode="auto">
          <a:xfrm>
            <a:off x="3788535" y="1034534"/>
            <a:ext cx="45784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mn-lt"/>
                <a:ea typeface="ＭＳ Ｐゴシック" pitchFamily="34" charset="-128"/>
              </a:rPr>
              <a:t>Consistency &gt;&gt; lower risk &gt;&gt; attractive </a:t>
            </a:r>
            <a:r>
              <a:rPr lang="en-US" dirty="0" smtClean="0">
                <a:latin typeface="+mn-lt"/>
                <a:ea typeface="ＭＳ Ｐゴシック" pitchFamily="34" charset="-128"/>
              </a:rPr>
              <a:t>projects</a:t>
            </a:r>
          </a:p>
          <a:p>
            <a:pPr eaLnBrk="1" hangingPunct="1"/>
            <a:r>
              <a:rPr lang="en-US" dirty="0" smtClean="0">
                <a:latin typeface="+mn-lt"/>
                <a:ea typeface="ＭＳ Ｐゴシック" pitchFamily="34" charset="-128"/>
              </a:rPr>
              <a:t>Iterative disciplined process for investing</a:t>
            </a:r>
            <a:endParaRPr lang="en-US" dirty="0">
              <a:latin typeface="+mn-lt"/>
              <a:ea typeface="ＭＳ Ｐゴシック" pitchFamily="34" charset="-128"/>
            </a:endParaRPr>
          </a:p>
        </p:txBody>
      </p:sp>
      <p:sp>
        <p:nvSpPr>
          <p:cNvPr id="10" name="Line Callout 1 9"/>
          <p:cNvSpPr/>
          <p:nvPr/>
        </p:nvSpPr>
        <p:spPr>
          <a:xfrm>
            <a:off x="992210" y="1004483"/>
            <a:ext cx="1600200" cy="685800"/>
          </a:xfrm>
          <a:prstGeom prst="borderCallout1">
            <a:avLst>
              <a:gd name="adj1" fmla="val 49800"/>
              <a:gd name="adj2" fmla="val 100413"/>
              <a:gd name="adj3" fmla="val 131459"/>
              <a:gd name="adj4" fmla="val 117657"/>
            </a:avLst>
          </a:prstGeom>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mn-lt"/>
                <a:ea typeface="+mn-ea"/>
                <a:cs typeface="+mn-cs"/>
              </a:rPr>
              <a:t>Identifiable </a:t>
            </a:r>
            <a:r>
              <a:rPr kumimoji="0" lang="en-US" sz="1600" b="0" i="0" u="none" strike="noStrike" kern="0" cap="none" spc="0" normalizeH="0" baseline="0" noProof="0" dirty="0" smtClean="0">
                <a:ln>
                  <a:noFill/>
                </a:ln>
                <a:solidFill>
                  <a:srgbClr val="000000"/>
                </a:solidFill>
                <a:effectLst/>
                <a:uLnTx/>
                <a:uFillTx/>
                <a:latin typeface="+mn-lt"/>
                <a:ea typeface="+mn-ea"/>
                <a:cs typeface="+mn-cs"/>
              </a:rPr>
              <a:t>stages </a:t>
            </a:r>
            <a:endParaRPr kumimoji="0" lang="en-US" sz="1600" b="0" i="0" u="none" strike="noStrike" kern="0" cap="none" spc="0" normalizeH="0" baseline="0" noProof="0" dirty="0">
              <a:ln>
                <a:noFill/>
              </a:ln>
              <a:solidFill>
                <a:srgbClr val="000000"/>
              </a:solidFill>
              <a:effectLst/>
              <a:uLnTx/>
              <a:uFillTx/>
              <a:latin typeface="+mn-lt"/>
              <a:ea typeface="+mn-ea"/>
              <a:cs typeface="+mn-cs"/>
            </a:endParaRPr>
          </a:p>
        </p:txBody>
      </p:sp>
      <p:sp>
        <p:nvSpPr>
          <p:cNvPr id="11" name="Line Callout 1 10"/>
          <p:cNvSpPr/>
          <p:nvPr/>
        </p:nvSpPr>
        <p:spPr>
          <a:xfrm>
            <a:off x="479739" y="4992710"/>
            <a:ext cx="1905000" cy="990600"/>
          </a:xfrm>
          <a:prstGeom prst="borderCallout1">
            <a:avLst>
              <a:gd name="adj1" fmla="val 49800"/>
              <a:gd name="adj2" fmla="val 100413"/>
              <a:gd name="adj3" fmla="val -12795"/>
              <a:gd name="adj4" fmla="val 138499"/>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mn-lt"/>
                <a:ea typeface="+mn-ea"/>
                <a:cs typeface="+mn-cs"/>
              </a:rPr>
              <a:t>Government leads investment to ID good projects</a:t>
            </a:r>
          </a:p>
        </p:txBody>
      </p:sp>
      <p:sp>
        <p:nvSpPr>
          <p:cNvPr id="12" name="Line Callout 1 11"/>
          <p:cNvSpPr/>
          <p:nvPr/>
        </p:nvSpPr>
        <p:spPr>
          <a:xfrm>
            <a:off x="3248696" y="5211651"/>
            <a:ext cx="1967248" cy="867177"/>
          </a:xfrm>
          <a:prstGeom prst="borderCallout1">
            <a:avLst>
              <a:gd name="adj1" fmla="val -41031"/>
              <a:gd name="adj2" fmla="val 48898"/>
              <a:gd name="adj3" fmla="val -6647"/>
              <a:gd name="adj4" fmla="val 48924"/>
            </a:avLst>
          </a:prstGeom>
          <a:solidFill>
            <a:srgbClr val="808080">
              <a:lumMod val="40000"/>
              <a:lumOff val="60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mn-lt"/>
                <a:ea typeface="+mn-ea"/>
                <a:cs typeface="+mn-cs"/>
              </a:rPr>
              <a:t>Solicitation and developer selection</a:t>
            </a:r>
          </a:p>
        </p:txBody>
      </p:sp>
      <p:sp>
        <p:nvSpPr>
          <p:cNvPr id="13" name="Line Callout 1 12"/>
          <p:cNvSpPr/>
          <p:nvPr/>
        </p:nvSpPr>
        <p:spPr>
          <a:xfrm>
            <a:off x="6781800" y="4992710"/>
            <a:ext cx="1769772" cy="858591"/>
          </a:xfrm>
          <a:prstGeom prst="borderCallout1">
            <a:avLst>
              <a:gd name="adj1" fmla="val -15902"/>
              <a:gd name="adj2" fmla="val -59704"/>
              <a:gd name="adj3" fmla="val 55030"/>
              <a:gd name="adj4" fmla="val -996"/>
            </a:avLst>
          </a:prstGeom>
          <a:solidFill>
            <a:srgbClr val="FCEAD8"/>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mn-lt"/>
                <a:ea typeface="+mn-ea"/>
                <a:cs typeface="+mn-cs"/>
              </a:rPr>
              <a:t>Developer completes and operates project</a:t>
            </a:r>
          </a:p>
        </p:txBody>
      </p:sp>
    </p:spTree>
    <p:extLst>
      <p:ext uri="{BB962C8B-B14F-4D97-AF65-F5344CB8AC3E}">
        <p14:creationId xmlns:p14="http://schemas.microsoft.com/office/powerpoint/2010/main" val="2774658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5" grpId="0" animBg="1"/>
      <p:bldP spid="14345" grpId="0"/>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Guide Structure</a:t>
            </a:r>
            <a:endParaRPr dirty="0"/>
          </a:p>
        </p:txBody>
      </p:sp>
      <p:sp>
        <p:nvSpPr>
          <p:cNvPr id="3" name="Content Placeholder 2"/>
          <p:cNvSpPr>
            <a:spLocks noGrp="1"/>
          </p:cNvSpPr>
          <p:nvPr>
            <p:ph idx="1"/>
          </p:nvPr>
        </p:nvSpPr>
        <p:spPr>
          <a:xfrm>
            <a:off x="334850" y="1023870"/>
            <a:ext cx="8529034" cy="4902451"/>
          </a:xfrm>
        </p:spPr>
        <p:txBody>
          <a:bodyPr/>
          <a:lstStyle/>
          <a:p>
            <a:pPr marL="0" indent="0">
              <a:buNone/>
              <a:defRPr/>
            </a:pPr>
            <a:r>
              <a:rPr lang="en-US" dirty="0" smtClean="0"/>
              <a:t>Section I:	Language and terms</a:t>
            </a:r>
          </a:p>
          <a:p>
            <a:pPr marL="0" indent="0">
              <a:buNone/>
              <a:defRPr/>
            </a:pPr>
            <a:r>
              <a:rPr lang="en-US" dirty="0" smtClean="0"/>
              <a:t>Section II:	A Reliable Repeatable Development Process</a:t>
            </a:r>
          </a:p>
          <a:p>
            <a:pPr lvl="1">
              <a:defRPr/>
            </a:pPr>
            <a:r>
              <a:rPr lang="en-US" dirty="0" smtClean="0"/>
              <a:t>The Commercial process</a:t>
            </a:r>
          </a:p>
          <a:p>
            <a:pPr lvl="1">
              <a:defRPr/>
            </a:pPr>
            <a:r>
              <a:rPr lang="en-US" dirty="0" smtClean="0"/>
              <a:t>Project Fundamentals</a:t>
            </a:r>
          </a:p>
          <a:p>
            <a:pPr lvl="1">
              <a:defRPr/>
            </a:pPr>
            <a:r>
              <a:rPr lang="en-US" dirty="0" smtClean="0"/>
              <a:t>Project Development Framework</a:t>
            </a:r>
          </a:p>
          <a:p>
            <a:pPr marL="0" indent="0">
              <a:buNone/>
              <a:defRPr/>
            </a:pPr>
            <a:r>
              <a:rPr lang="en-US" dirty="0" smtClean="0"/>
              <a:t>Section III:	Application of Project Development by a Federal Agency</a:t>
            </a:r>
          </a:p>
          <a:p>
            <a:pPr lvl="1">
              <a:defRPr/>
            </a:pPr>
            <a:r>
              <a:rPr lang="en-US" dirty="0" smtClean="0"/>
              <a:t>The Federal Process</a:t>
            </a:r>
          </a:p>
          <a:p>
            <a:pPr lvl="1">
              <a:defRPr/>
            </a:pPr>
            <a:endParaRPr lang="en-US" dirty="0"/>
          </a:p>
          <a:p>
            <a:pPr lvl="1">
              <a:defRPr/>
            </a:pPr>
            <a:endParaRPr lang="en-US" dirty="0" smtClean="0"/>
          </a:p>
          <a:p>
            <a:pPr lvl="1">
              <a:defRPr/>
            </a:pPr>
            <a:endParaRPr lang="en-US" dirty="0"/>
          </a:p>
          <a:p>
            <a:pPr lvl="1">
              <a:defRPr/>
            </a:pPr>
            <a:endParaRPr lang="en-US" dirty="0" smtClean="0"/>
          </a:p>
          <a:p>
            <a:pPr lvl="1">
              <a:defRPr/>
            </a:pPr>
            <a:endParaRPr lang="en-US" dirty="0" smtClean="0"/>
          </a:p>
          <a:p>
            <a:pPr marL="0" indent="0">
              <a:buNone/>
              <a:defRPr/>
            </a:pPr>
            <a:r>
              <a:rPr lang="en-US" dirty="0" smtClean="0"/>
              <a:t>Appendices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1929" y="3764561"/>
            <a:ext cx="6427960" cy="204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624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Large-scale RE Guide</a:t>
            </a:r>
            <a:endParaRPr lang="en-US" dirty="0"/>
          </a:p>
        </p:txBody>
      </p:sp>
      <p:sp>
        <p:nvSpPr>
          <p:cNvPr id="15" name="Content Placeholder 14"/>
          <p:cNvSpPr>
            <a:spLocks noGrp="1"/>
          </p:cNvSpPr>
          <p:nvPr>
            <p:ph idx="1"/>
          </p:nvPr>
        </p:nvSpPr>
        <p:spPr>
          <a:xfrm>
            <a:off x="470781" y="932507"/>
            <a:ext cx="4989862" cy="5519808"/>
          </a:xfrm>
        </p:spPr>
        <p:txBody>
          <a:bodyPr/>
          <a:lstStyle/>
          <a:p>
            <a:pPr marL="0" indent="0">
              <a:buNone/>
            </a:pPr>
            <a:r>
              <a:rPr lang="en-US" b="1" dirty="0" smtClean="0"/>
              <a:t>Large-scale </a:t>
            </a:r>
            <a:r>
              <a:rPr lang="en-US" b="1" dirty="0"/>
              <a:t>RE Guide: Developing Renewable Energy Projects Larger than 10 MWs at Federal Facilities</a:t>
            </a:r>
          </a:p>
          <a:p>
            <a:pPr marL="0" indent="0">
              <a:buNone/>
            </a:pPr>
            <a:endParaRPr lang="en-US" sz="2200" dirty="0" smtClean="0"/>
          </a:p>
          <a:p>
            <a:pPr marL="0" indent="0">
              <a:buNone/>
            </a:pPr>
            <a:r>
              <a:rPr lang="en-US" sz="2200" b="1" dirty="0" smtClean="0"/>
              <a:t>Introduction and Overview</a:t>
            </a:r>
          </a:p>
          <a:p>
            <a:pPr marL="0" indent="0">
              <a:buNone/>
            </a:pPr>
            <a:r>
              <a:rPr lang="en-US" sz="2200" b="1" dirty="0" smtClean="0"/>
              <a:t>For EPA RE-Powering America</a:t>
            </a:r>
          </a:p>
          <a:p>
            <a:pPr marL="0" indent="0">
              <a:buNone/>
            </a:pPr>
            <a:r>
              <a:rPr lang="en-US" sz="2200" b="1" dirty="0" smtClean="0"/>
              <a:t>August 8, 2013</a:t>
            </a:r>
          </a:p>
          <a:p>
            <a:pPr marL="0" indent="0">
              <a:buNone/>
            </a:pPr>
            <a:endParaRPr lang="en-US" b="1" dirty="0" smtClean="0"/>
          </a:p>
          <a:p>
            <a:pPr marL="0" indent="0">
              <a:buNone/>
            </a:pPr>
            <a:r>
              <a:rPr lang="en-US" sz="2000" b="1" dirty="0" smtClean="0"/>
              <a:t>Federal Energy Management Program</a:t>
            </a:r>
          </a:p>
          <a:p>
            <a:pPr marL="0" indent="0">
              <a:buNone/>
            </a:pPr>
            <a:r>
              <a:rPr lang="en-US" sz="2000" b="1" dirty="0" smtClean="0"/>
              <a:t>Office of Energy Efficiency </a:t>
            </a:r>
          </a:p>
          <a:p>
            <a:pPr marL="0" indent="0">
              <a:buNone/>
            </a:pPr>
            <a:r>
              <a:rPr lang="en-US" sz="2000" b="1" dirty="0" smtClean="0"/>
              <a:t>and Renewable Energy</a:t>
            </a:r>
          </a:p>
          <a:p>
            <a:pPr marL="0" indent="0">
              <a:buNone/>
            </a:pPr>
            <a:r>
              <a:rPr lang="en-US" sz="2000" b="1" dirty="0" smtClean="0"/>
              <a:t>U.S. Department of Energy</a:t>
            </a:r>
          </a:p>
        </p:txBody>
      </p:sp>
      <p:pic>
        <p:nvPicPr>
          <p:cNvPr id="133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0947" y="1529298"/>
            <a:ext cx="3193960" cy="4162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271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Detail in Appendices</a:t>
            </a:r>
            <a:endParaRPr dirty="0"/>
          </a:p>
        </p:txBody>
      </p:sp>
      <p:sp>
        <p:nvSpPr>
          <p:cNvPr id="3" name="Content Placeholder 2"/>
          <p:cNvSpPr>
            <a:spLocks noGrp="1"/>
          </p:cNvSpPr>
          <p:nvPr>
            <p:ph idx="1"/>
          </p:nvPr>
        </p:nvSpPr>
        <p:spPr>
          <a:xfrm>
            <a:off x="609600" y="1371599"/>
            <a:ext cx="8305800" cy="4902451"/>
          </a:xfrm>
        </p:spPr>
        <p:txBody>
          <a:bodyPr/>
          <a:lstStyle/>
          <a:p>
            <a:pPr marL="0" indent="0">
              <a:lnSpc>
                <a:spcPct val="115000"/>
              </a:lnSpc>
              <a:spcAft>
                <a:spcPts val="0"/>
              </a:spcAft>
              <a:buFontTx/>
              <a:buNone/>
              <a:tabLst>
                <a:tab pos="279400" algn="l"/>
                <a:tab pos="5937250" algn="r"/>
              </a:tabLst>
              <a:defRPr/>
            </a:pPr>
            <a:r>
              <a:rPr lang="en-US" dirty="0">
                <a:latin typeface="+mn-lt"/>
              </a:rPr>
              <a:t>Appendix </a:t>
            </a:r>
            <a:r>
              <a:rPr lang="en-US" dirty="0" smtClean="0">
                <a:latin typeface="+mn-lt"/>
              </a:rPr>
              <a:t>A</a:t>
            </a:r>
            <a:r>
              <a:rPr lang="en-US" dirty="0">
                <a:latin typeface="+mn-lt"/>
              </a:rPr>
              <a:t>. </a:t>
            </a:r>
            <a:r>
              <a:rPr lang="en-US" dirty="0" smtClean="0">
                <a:latin typeface="+mn-lt"/>
              </a:rPr>
              <a:t> Portfolio </a:t>
            </a:r>
            <a:r>
              <a:rPr lang="en-US" dirty="0">
                <a:latin typeface="+mn-lt"/>
              </a:rPr>
              <a:t>Approach	</a:t>
            </a:r>
          </a:p>
          <a:p>
            <a:pPr marL="0" indent="0">
              <a:lnSpc>
                <a:spcPct val="115000"/>
              </a:lnSpc>
              <a:spcAft>
                <a:spcPts val="0"/>
              </a:spcAft>
              <a:buFontTx/>
              <a:buNone/>
              <a:tabLst>
                <a:tab pos="279400" algn="l"/>
                <a:tab pos="5937250" algn="r"/>
              </a:tabLst>
              <a:defRPr/>
            </a:pPr>
            <a:r>
              <a:rPr lang="en-US" b="1" dirty="0">
                <a:latin typeface="+mn-lt"/>
              </a:rPr>
              <a:t>Appendix B. Project Development Framework Categories</a:t>
            </a:r>
          </a:p>
          <a:p>
            <a:pPr marL="0" indent="0">
              <a:lnSpc>
                <a:spcPct val="115000"/>
              </a:lnSpc>
              <a:spcAft>
                <a:spcPts val="0"/>
              </a:spcAft>
              <a:buFontTx/>
              <a:buNone/>
              <a:tabLst>
                <a:tab pos="279400" algn="l"/>
                <a:tab pos="5937250" algn="r"/>
              </a:tabLst>
              <a:defRPr/>
            </a:pPr>
            <a:r>
              <a:rPr lang="en-US" dirty="0">
                <a:latin typeface="+mn-lt"/>
              </a:rPr>
              <a:t>Appendix C. </a:t>
            </a:r>
            <a:r>
              <a:rPr lang="en-US" dirty="0" smtClean="0">
                <a:latin typeface="+mn-lt"/>
              </a:rPr>
              <a:t> Overview </a:t>
            </a:r>
            <a:r>
              <a:rPr lang="en-US" dirty="0">
                <a:latin typeface="+mn-lt"/>
              </a:rPr>
              <a:t>of Electricity Markets and Key Terms</a:t>
            </a:r>
          </a:p>
          <a:p>
            <a:pPr marL="0" indent="0">
              <a:lnSpc>
                <a:spcPct val="115000"/>
              </a:lnSpc>
              <a:spcAft>
                <a:spcPts val="0"/>
              </a:spcAft>
              <a:buFontTx/>
              <a:buNone/>
              <a:tabLst>
                <a:tab pos="279400" algn="l"/>
                <a:tab pos="5937250" algn="r"/>
              </a:tabLst>
              <a:defRPr/>
            </a:pPr>
            <a:r>
              <a:rPr lang="en-US" dirty="0">
                <a:latin typeface="+mn-lt"/>
              </a:rPr>
              <a:t>Appendix D. </a:t>
            </a:r>
            <a:r>
              <a:rPr lang="en-US" dirty="0" smtClean="0">
                <a:latin typeface="+mn-lt"/>
              </a:rPr>
              <a:t> Commercial </a:t>
            </a:r>
            <a:r>
              <a:rPr lang="en-US" dirty="0">
                <a:latin typeface="+mn-lt"/>
              </a:rPr>
              <a:t>Project Financing</a:t>
            </a:r>
          </a:p>
          <a:p>
            <a:pPr marL="0" indent="0">
              <a:lnSpc>
                <a:spcPct val="115000"/>
              </a:lnSpc>
              <a:spcAft>
                <a:spcPts val="0"/>
              </a:spcAft>
              <a:buFontTx/>
              <a:buNone/>
              <a:tabLst>
                <a:tab pos="279400" algn="l"/>
                <a:tab pos="5937250" algn="r"/>
              </a:tabLst>
              <a:defRPr/>
            </a:pPr>
            <a:r>
              <a:rPr lang="en-US" dirty="0">
                <a:latin typeface="+mn-lt"/>
              </a:rPr>
              <a:t>Appendix E. </a:t>
            </a:r>
            <a:r>
              <a:rPr lang="en-US" dirty="0" smtClean="0">
                <a:latin typeface="+mn-lt"/>
              </a:rPr>
              <a:t> 10-Step </a:t>
            </a:r>
            <a:r>
              <a:rPr lang="en-US" dirty="0">
                <a:latin typeface="+mn-lt"/>
              </a:rPr>
              <a:t>Project Development Framework Approach</a:t>
            </a:r>
          </a:p>
          <a:p>
            <a:pPr marL="0" indent="0">
              <a:lnSpc>
                <a:spcPct val="115000"/>
              </a:lnSpc>
              <a:spcAft>
                <a:spcPts val="0"/>
              </a:spcAft>
              <a:buFontTx/>
              <a:buNone/>
              <a:tabLst>
                <a:tab pos="279400" algn="l"/>
                <a:tab pos="5937250" algn="r"/>
              </a:tabLst>
              <a:defRPr/>
            </a:pPr>
            <a:r>
              <a:rPr lang="en-US" dirty="0">
                <a:latin typeface="+mn-lt"/>
              </a:rPr>
              <a:t>Appendix F. </a:t>
            </a:r>
            <a:r>
              <a:rPr lang="en-US" dirty="0" smtClean="0">
                <a:latin typeface="+mn-lt"/>
              </a:rPr>
              <a:t>  Project </a:t>
            </a:r>
            <a:r>
              <a:rPr lang="en-US" dirty="0">
                <a:latin typeface="+mn-lt"/>
              </a:rPr>
              <a:t>Pro Forma Example</a:t>
            </a:r>
          </a:p>
          <a:p>
            <a:pPr marL="0" indent="0">
              <a:lnSpc>
                <a:spcPct val="115000"/>
              </a:lnSpc>
              <a:spcAft>
                <a:spcPts val="0"/>
              </a:spcAft>
              <a:buFontTx/>
              <a:buNone/>
              <a:tabLst>
                <a:tab pos="279400" algn="l"/>
                <a:tab pos="5937250" algn="r"/>
              </a:tabLst>
              <a:defRPr/>
            </a:pPr>
            <a:r>
              <a:rPr lang="en-US" dirty="0">
                <a:latin typeface="+mn-lt"/>
              </a:rPr>
              <a:t>Appendix G. </a:t>
            </a:r>
            <a:r>
              <a:rPr lang="en-US" dirty="0" smtClean="0">
                <a:latin typeface="+mn-lt"/>
              </a:rPr>
              <a:t> Energy </a:t>
            </a:r>
            <a:r>
              <a:rPr lang="en-US" dirty="0">
                <a:latin typeface="+mn-lt"/>
              </a:rPr>
              <a:t>Initiatives Task Force Project Assessment</a:t>
            </a:r>
          </a:p>
          <a:p>
            <a:pPr marL="0" indent="0">
              <a:lnSpc>
                <a:spcPct val="115000"/>
              </a:lnSpc>
              <a:spcAft>
                <a:spcPts val="0"/>
              </a:spcAft>
              <a:buFontTx/>
              <a:buNone/>
              <a:tabLst>
                <a:tab pos="279400" algn="l"/>
                <a:tab pos="5937250" algn="r"/>
              </a:tabLst>
              <a:defRPr/>
            </a:pPr>
            <a:r>
              <a:rPr lang="en-US" dirty="0">
                <a:latin typeface="+mn-lt"/>
              </a:rPr>
              <a:t>Appendix H.  Project Validation Workbook </a:t>
            </a:r>
            <a:r>
              <a:rPr lang="en-US" dirty="0" smtClean="0">
                <a:latin typeface="+mn-lt"/>
              </a:rPr>
              <a:t>Draft</a:t>
            </a:r>
          </a:p>
          <a:p>
            <a:pPr marL="0" indent="0">
              <a:lnSpc>
                <a:spcPct val="115000"/>
              </a:lnSpc>
              <a:spcAft>
                <a:spcPts val="0"/>
              </a:spcAft>
              <a:buFontTx/>
              <a:buNone/>
              <a:tabLst>
                <a:tab pos="279400" algn="l"/>
                <a:tab pos="5937250" algn="r"/>
              </a:tabLst>
              <a:defRPr/>
            </a:pPr>
            <a:r>
              <a:rPr lang="en-US" dirty="0" smtClean="0">
                <a:latin typeface="+mn-lt"/>
              </a:rPr>
              <a:t>Appendix  I.  Responses to Comments</a:t>
            </a:r>
            <a:endParaRPr lang="en-US" dirty="0">
              <a:latin typeface="+mn-lt"/>
            </a:endParaRPr>
          </a:p>
          <a:p>
            <a:pPr>
              <a:defRPr/>
            </a:pPr>
            <a:endParaRPr lang="en-US" dirty="0"/>
          </a:p>
        </p:txBody>
      </p:sp>
    </p:spTree>
    <p:extLst>
      <p:ext uri="{BB962C8B-B14F-4D97-AF65-F5344CB8AC3E}">
        <p14:creationId xmlns:p14="http://schemas.microsoft.com/office/powerpoint/2010/main" val="3313411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129" y="160639"/>
            <a:ext cx="8229600" cy="518984"/>
          </a:xfrm>
        </p:spPr>
        <p:txBody>
          <a:bodyPr/>
          <a:lstStyle/>
          <a:p>
            <a:r>
              <a:rPr lang="en-US" dirty="0" smtClean="0"/>
              <a:t>Federal Agency Key Points</a:t>
            </a:r>
            <a:endParaRPr lang="en-US" dirty="0"/>
          </a:p>
        </p:txBody>
      </p:sp>
      <p:sp>
        <p:nvSpPr>
          <p:cNvPr id="3" name="Content Placeholder 2"/>
          <p:cNvSpPr>
            <a:spLocks noGrp="1"/>
          </p:cNvSpPr>
          <p:nvPr>
            <p:ph idx="1"/>
          </p:nvPr>
        </p:nvSpPr>
        <p:spPr>
          <a:xfrm>
            <a:off x="566289" y="1223493"/>
            <a:ext cx="5396630" cy="4713668"/>
          </a:xfrm>
        </p:spPr>
        <p:txBody>
          <a:bodyPr/>
          <a:lstStyle/>
          <a:p>
            <a:r>
              <a:rPr lang="en-US" dirty="0" smtClean="0"/>
              <a:t>Federal Agencies need private capital for large-scale renewables projects.</a:t>
            </a:r>
          </a:p>
          <a:p>
            <a:r>
              <a:rPr lang="en-US" dirty="0" smtClean="0"/>
              <a:t>Risk is critical for capital.</a:t>
            </a:r>
          </a:p>
          <a:p>
            <a:r>
              <a:rPr lang="en-US" dirty="0" smtClean="0"/>
              <a:t>Agencies can reduce project risk by using the process and frameworks in the Guide:</a:t>
            </a:r>
          </a:p>
          <a:p>
            <a:pPr lvl="1"/>
            <a:r>
              <a:rPr lang="en-US" dirty="0" smtClean="0"/>
              <a:t>Do early investment in market analysis, predevelopment</a:t>
            </a:r>
          </a:p>
          <a:p>
            <a:pPr lvl="1"/>
            <a:r>
              <a:rPr lang="en-US" dirty="0" smtClean="0"/>
              <a:t>Use a consistent approach.	</a:t>
            </a:r>
            <a:r>
              <a:rPr lang="en-US" dirty="0"/>
              <a:t>	</a:t>
            </a:r>
            <a:endParaRPr lang="en-US" dirty="0" smtClean="0"/>
          </a:p>
          <a:p>
            <a:r>
              <a:rPr lang="en-US" dirty="0" smtClean="0"/>
              <a:t>The Guide helps Agencies understand the private sector process.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3889" y="2110401"/>
            <a:ext cx="2512229" cy="251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55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44" y="148281"/>
            <a:ext cx="8167816" cy="580767"/>
          </a:xfrm>
        </p:spPr>
        <p:txBody>
          <a:bodyPr>
            <a:normAutofit/>
          </a:bodyPr>
          <a:lstStyle/>
          <a:p>
            <a:r>
              <a:rPr lang="en-US" dirty="0" smtClean="0"/>
              <a:t>Private Developer Key Points</a:t>
            </a:r>
            <a:endParaRPr lang="en-US" dirty="0"/>
          </a:p>
        </p:txBody>
      </p:sp>
      <p:sp>
        <p:nvSpPr>
          <p:cNvPr id="3" name="Content Placeholder 2"/>
          <p:cNvSpPr>
            <a:spLocks noGrp="1"/>
          </p:cNvSpPr>
          <p:nvPr>
            <p:ph idx="1"/>
          </p:nvPr>
        </p:nvSpPr>
        <p:spPr>
          <a:xfrm>
            <a:off x="502300" y="1366234"/>
            <a:ext cx="5602309" cy="4596685"/>
          </a:xfrm>
        </p:spPr>
        <p:txBody>
          <a:bodyPr/>
          <a:lstStyle/>
          <a:p>
            <a:r>
              <a:rPr lang="en-US" dirty="0" smtClean="0"/>
              <a:t>There is a large Federal market for large-scale renewable projects.</a:t>
            </a:r>
          </a:p>
          <a:p>
            <a:r>
              <a:rPr lang="en-US" dirty="0" smtClean="0"/>
              <a:t>The Guide helps Agencies follow key methodical steps that: </a:t>
            </a:r>
          </a:p>
          <a:p>
            <a:pPr lvl="1"/>
            <a:r>
              <a:rPr lang="en-US" dirty="0" smtClean="0"/>
              <a:t>developers understand</a:t>
            </a:r>
          </a:p>
          <a:p>
            <a:pPr lvl="1"/>
            <a:r>
              <a:rPr lang="en-US" dirty="0" smtClean="0"/>
              <a:t>reduce project risk</a:t>
            </a:r>
          </a:p>
          <a:p>
            <a:pPr lvl="1"/>
            <a:r>
              <a:rPr lang="en-US" dirty="0" smtClean="0"/>
              <a:t>make projects attractive to private investors.</a:t>
            </a:r>
          </a:p>
          <a:p>
            <a:r>
              <a:rPr lang="en-US" dirty="0" smtClean="0"/>
              <a:t>The </a:t>
            </a:r>
            <a:r>
              <a:rPr lang="en-US" dirty="0"/>
              <a:t>Guide helps </a:t>
            </a:r>
            <a:r>
              <a:rPr lang="en-US" dirty="0" smtClean="0"/>
              <a:t>the Private Sector </a:t>
            </a:r>
            <a:r>
              <a:rPr lang="en-US" dirty="0"/>
              <a:t>understand the </a:t>
            </a:r>
            <a:r>
              <a:rPr lang="en-US" dirty="0" smtClean="0"/>
              <a:t>Federal Agency process.</a:t>
            </a:r>
            <a:endParaRPr lang="en-US" dirty="0"/>
          </a:p>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4609" y="2060866"/>
            <a:ext cx="2467413" cy="251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628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44" y="148281"/>
            <a:ext cx="8167816" cy="580767"/>
          </a:xfrm>
        </p:spPr>
        <p:txBody>
          <a:bodyPr>
            <a:normAutofit/>
          </a:bodyPr>
          <a:lstStyle/>
          <a:p>
            <a:r>
              <a:rPr lang="en-US" dirty="0" smtClean="0"/>
              <a:t>Utility Key Points</a:t>
            </a:r>
            <a:endParaRPr lang="en-US" dirty="0"/>
          </a:p>
        </p:txBody>
      </p:sp>
      <p:sp>
        <p:nvSpPr>
          <p:cNvPr id="3" name="Content Placeholder 2"/>
          <p:cNvSpPr>
            <a:spLocks noGrp="1"/>
          </p:cNvSpPr>
          <p:nvPr>
            <p:ph idx="1"/>
          </p:nvPr>
        </p:nvSpPr>
        <p:spPr>
          <a:xfrm>
            <a:off x="502300" y="1366234"/>
            <a:ext cx="5602309" cy="4596685"/>
          </a:xfrm>
        </p:spPr>
        <p:txBody>
          <a:bodyPr/>
          <a:lstStyle/>
          <a:p>
            <a:r>
              <a:rPr lang="en-US" dirty="0" smtClean="0"/>
              <a:t>Federal agencies are committed to hosting large-scale renewable energy projects.</a:t>
            </a:r>
          </a:p>
          <a:p>
            <a:r>
              <a:rPr lang="en-US" dirty="0" smtClean="0"/>
              <a:t>Utilities will play a key role as potential sole or partial off-takers and as transmission partners.</a:t>
            </a:r>
          </a:p>
          <a:p>
            <a:r>
              <a:rPr lang="en-US" dirty="0" smtClean="0"/>
              <a:t>Agencies need good relationships with their utilities to facilitate interconnection and avoid curtailment.</a:t>
            </a:r>
            <a:endParaRPr lang="en-US" dirty="0"/>
          </a:p>
          <a:p>
            <a:endParaRPr lang="en-US" dirty="0"/>
          </a:p>
        </p:txBody>
      </p:sp>
      <p:pic>
        <p:nvPicPr>
          <p:cNvPr id="1026" name="Picture 2" descr="View detai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8245" y="2097503"/>
            <a:ext cx="2378660" cy="2378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403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Thank You and </a:t>
            </a:r>
            <a:r>
              <a:rPr dirty="0" smtClean="0"/>
              <a:t>Feedback Welcomed</a:t>
            </a:r>
            <a:endParaRPr dirty="0"/>
          </a:p>
        </p:txBody>
      </p:sp>
      <p:sp>
        <p:nvSpPr>
          <p:cNvPr id="3" name="Content Placeholder 2"/>
          <p:cNvSpPr>
            <a:spLocks noGrp="1"/>
          </p:cNvSpPr>
          <p:nvPr>
            <p:ph idx="1"/>
          </p:nvPr>
        </p:nvSpPr>
        <p:spPr>
          <a:xfrm>
            <a:off x="4648200" y="1524000"/>
            <a:ext cx="4114800" cy="3048000"/>
          </a:xfrm>
        </p:spPr>
        <p:txBody>
          <a:bodyPr/>
          <a:lstStyle/>
          <a:p>
            <a:pPr marL="0" indent="0">
              <a:buFontTx/>
              <a:buNone/>
              <a:defRPr/>
            </a:pPr>
            <a:r>
              <a:rPr lang="en-US" sz="2400" dirty="0" smtClean="0"/>
              <a:t>Boyan Kovacic</a:t>
            </a:r>
          </a:p>
          <a:p>
            <a:pPr marL="0" indent="0">
              <a:buFontTx/>
              <a:buNone/>
              <a:defRPr/>
            </a:pPr>
            <a:r>
              <a:rPr lang="en-US" sz="2400" dirty="0" smtClean="0"/>
              <a:t>202-586-4272</a:t>
            </a:r>
          </a:p>
          <a:p>
            <a:pPr marL="0" indent="0">
              <a:buFontTx/>
              <a:buNone/>
              <a:defRPr/>
            </a:pPr>
            <a:r>
              <a:rPr lang="en-US" sz="2400" dirty="0" smtClean="0"/>
              <a:t>boyan.kovacic@ee.doe.gov</a:t>
            </a:r>
          </a:p>
          <a:p>
            <a:pPr marL="0" indent="0">
              <a:buFontTx/>
              <a:buNone/>
              <a:defRPr/>
            </a:pPr>
            <a:endParaRPr lang="en-US" sz="2400" dirty="0" smtClean="0"/>
          </a:p>
          <a:p>
            <a:pPr marL="0" indent="0">
              <a:buFontTx/>
              <a:buNone/>
              <a:defRPr/>
            </a:pPr>
            <a:r>
              <a:rPr lang="en-US" dirty="0"/>
              <a:t>Anne Crawley</a:t>
            </a:r>
          </a:p>
          <a:p>
            <a:pPr marL="0" indent="0">
              <a:buFontTx/>
              <a:buNone/>
              <a:defRPr/>
            </a:pPr>
            <a:r>
              <a:rPr lang="en-US" dirty="0"/>
              <a:t>202-586-1505</a:t>
            </a:r>
          </a:p>
          <a:p>
            <a:pPr marL="0" indent="0">
              <a:buFontTx/>
              <a:buNone/>
              <a:defRPr/>
            </a:pPr>
            <a:r>
              <a:rPr lang="en-US" dirty="0"/>
              <a:t>anne.crawley@ee.doe.gov</a:t>
            </a:r>
          </a:p>
          <a:p>
            <a:pPr marL="0" indent="0">
              <a:buFontTx/>
              <a:buNone/>
              <a:defRPr/>
            </a:pPr>
            <a:endParaRPr lang="en-US" sz="2400" dirty="0" smtClean="0"/>
          </a:p>
        </p:txBody>
      </p:sp>
      <p:pic>
        <p:nvPicPr>
          <p:cNvPr id="307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95400"/>
            <a:ext cx="33909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Rectangle 3"/>
          <p:cNvSpPr>
            <a:spLocks noChangeArrowheads="1"/>
          </p:cNvSpPr>
          <p:nvPr/>
        </p:nvSpPr>
        <p:spPr bwMode="auto">
          <a:xfrm>
            <a:off x="4343400" y="49530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sng" dirty="0">
                <a:hlinkClick r:id="rId4"/>
              </a:rPr>
              <a:t>http://</a:t>
            </a:r>
            <a:r>
              <a:rPr lang="en-US" u="sng" dirty="0" smtClean="0">
                <a:hlinkClick r:id="rId4"/>
              </a:rPr>
              <a:t>www1.eere.energy.gov/femp/technologies/large-scalereguide.html</a:t>
            </a:r>
            <a:endParaRPr lang="en-US" dirty="0"/>
          </a:p>
        </p:txBody>
      </p:sp>
    </p:spTree>
    <p:extLst>
      <p:ext uri="{BB962C8B-B14F-4D97-AF65-F5344CB8AC3E}">
        <p14:creationId xmlns:p14="http://schemas.microsoft.com/office/powerpoint/2010/main" val="1323756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Energy Management Program</a:t>
            </a:r>
            <a:endParaRPr lang="en-US" dirty="0"/>
          </a:p>
        </p:txBody>
      </p:sp>
      <p:sp>
        <p:nvSpPr>
          <p:cNvPr id="4" name="Rectangle 3"/>
          <p:cNvSpPr/>
          <p:nvPr/>
        </p:nvSpPr>
        <p:spPr>
          <a:xfrm>
            <a:off x="1427205" y="1561757"/>
            <a:ext cx="6626225" cy="3124200"/>
          </a:xfrm>
          <a:prstGeom prst="rect">
            <a:avLst/>
          </a:prstGeom>
          <a:solidFill>
            <a:schemeClr val="bg1">
              <a:lumMod val="95000"/>
            </a:schemeClr>
          </a:solidFill>
          <a:ln w="762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marL="114300" algn="ctr">
              <a:spcBef>
                <a:spcPts val="0"/>
              </a:spcBef>
              <a:defRPr/>
            </a:pPr>
            <a:r>
              <a:rPr lang="en-US" sz="2400" dirty="0">
                <a:solidFill>
                  <a:schemeClr val="tx1"/>
                </a:solidFill>
              </a:rPr>
              <a:t>FEMP works with key individuals to accomplish energy change within organizations by bringing expertise from all levels of project and policy implementation to enable Federal Agencies to meet energy related goals and to provide energy leadership to the country. </a:t>
            </a:r>
          </a:p>
        </p:txBody>
      </p:sp>
      <p:pic>
        <p:nvPicPr>
          <p:cNvPr id="1434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5197396"/>
            <a:ext cx="189388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457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FEMP Renewable Energy</a:t>
            </a:r>
            <a:endParaRPr dirty="0"/>
          </a:p>
        </p:txBody>
      </p:sp>
      <p:sp>
        <p:nvSpPr>
          <p:cNvPr id="3" name="Content Placeholder 2"/>
          <p:cNvSpPr>
            <a:spLocks noGrp="1"/>
          </p:cNvSpPr>
          <p:nvPr>
            <p:ph idx="1"/>
          </p:nvPr>
        </p:nvSpPr>
        <p:spPr>
          <a:xfrm>
            <a:off x="128338" y="871832"/>
            <a:ext cx="8726904" cy="5448755"/>
          </a:xfrm>
        </p:spPr>
        <p:txBody>
          <a:bodyPr/>
          <a:lstStyle/>
          <a:p>
            <a:pPr marL="688975" indent="-285750">
              <a:defRPr/>
            </a:pPr>
            <a:r>
              <a:rPr lang="en-US" sz="2600" dirty="0" smtClean="0">
                <a:latin typeface="+mn-lt"/>
              </a:rPr>
              <a:t>Works to </a:t>
            </a:r>
            <a:r>
              <a:rPr lang="en-US" sz="2600" dirty="0">
                <a:latin typeface="+mn-lt"/>
              </a:rPr>
              <a:t>increase the </a:t>
            </a:r>
            <a:r>
              <a:rPr lang="en-US" sz="2600" dirty="0" smtClean="0">
                <a:latin typeface="+mn-lt"/>
              </a:rPr>
              <a:t>proportion </a:t>
            </a:r>
            <a:r>
              <a:rPr lang="en-US" sz="2600" dirty="0">
                <a:latin typeface="+mn-lt"/>
              </a:rPr>
              <a:t>of renewable energy in the Federal government’s energy </a:t>
            </a:r>
            <a:r>
              <a:rPr lang="en-US" sz="2600" dirty="0" smtClean="0">
                <a:latin typeface="+mn-lt"/>
              </a:rPr>
              <a:t>mix.</a:t>
            </a:r>
          </a:p>
          <a:p>
            <a:pPr marL="688975" indent="-285750">
              <a:defRPr/>
            </a:pPr>
            <a:r>
              <a:rPr lang="en-US" sz="2600" dirty="0" smtClean="0">
                <a:latin typeface="+mn-lt"/>
              </a:rPr>
              <a:t>The program does this by providing</a:t>
            </a:r>
          </a:p>
          <a:p>
            <a:pPr marL="1089025" lvl="1">
              <a:defRPr/>
            </a:pPr>
            <a:r>
              <a:rPr lang="en-US" sz="2200" dirty="0" smtClean="0">
                <a:latin typeface="+mn-lt"/>
              </a:rPr>
              <a:t>Web-based Knowledge and Tools</a:t>
            </a:r>
          </a:p>
          <a:p>
            <a:pPr marL="1089025" lvl="1">
              <a:defRPr/>
            </a:pPr>
            <a:r>
              <a:rPr lang="en-US" sz="2200" dirty="0" smtClean="0">
                <a:latin typeface="+mn-lt"/>
              </a:rPr>
              <a:t>Direct Project Technical Assistance</a:t>
            </a:r>
          </a:p>
          <a:p>
            <a:pPr marL="1089025" lvl="1">
              <a:defRPr/>
            </a:pPr>
            <a:r>
              <a:rPr lang="en-US" sz="2200" dirty="0" smtClean="0">
                <a:latin typeface="+mn-lt"/>
              </a:rPr>
              <a:t>Interagency Coordination</a:t>
            </a:r>
          </a:p>
          <a:p>
            <a:pPr marL="1089025" lvl="1">
              <a:defRPr/>
            </a:pPr>
            <a:r>
              <a:rPr lang="en-US" sz="2200" dirty="0" smtClean="0">
                <a:latin typeface="+mn-lt"/>
              </a:rPr>
              <a:t>Renewable Energy Guidance and Reporting Requirements</a:t>
            </a:r>
          </a:p>
          <a:p>
            <a:pPr marL="688975">
              <a:defRPr/>
            </a:pPr>
            <a:r>
              <a:rPr lang="en-US" sz="2600" dirty="0" smtClean="0">
                <a:latin typeface="+mn-lt"/>
              </a:rPr>
              <a:t>Technical Assistance supports</a:t>
            </a:r>
          </a:p>
          <a:p>
            <a:pPr marL="1089025" lvl="1">
              <a:defRPr/>
            </a:pPr>
            <a:r>
              <a:rPr lang="en-US" sz="2200" dirty="0" smtClean="0">
                <a:latin typeface="+mn-lt"/>
              </a:rPr>
              <a:t>Distributed-scale RE projects (smaller than 10 MWs)</a:t>
            </a:r>
          </a:p>
          <a:p>
            <a:pPr marL="1089025" lvl="1">
              <a:defRPr/>
            </a:pPr>
            <a:r>
              <a:rPr lang="en-US" sz="2200" dirty="0" smtClean="0">
                <a:latin typeface="+mn-lt"/>
              </a:rPr>
              <a:t>Large-scale RE projects (larger than 10 MWs)</a:t>
            </a:r>
          </a:p>
          <a:p>
            <a:pPr marL="1089025" lvl="1">
              <a:defRPr/>
            </a:pPr>
            <a:r>
              <a:rPr lang="en-US" sz="2200" dirty="0" smtClean="0">
                <a:latin typeface="+mn-lt"/>
              </a:rPr>
              <a:t>Renewables in green building construction or major renovations</a:t>
            </a:r>
          </a:p>
        </p:txBody>
      </p:sp>
    </p:spTree>
    <p:extLst>
      <p:ext uri="{BB962C8B-B14F-4D97-AF65-F5344CB8AC3E}">
        <p14:creationId xmlns:p14="http://schemas.microsoft.com/office/powerpoint/2010/main" val="197573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A </a:t>
            </a:r>
            <a:r>
              <a:rPr lang="en-US" dirty="0" smtClean="0"/>
              <a:t>Common Process </a:t>
            </a:r>
            <a:endParaRPr dirty="0"/>
          </a:p>
        </p:txBody>
      </p:sp>
      <p:sp>
        <p:nvSpPr>
          <p:cNvPr id="3" name="Content Placeholder 2"/>
          <p:cNvSpPr>
            <a:spLocks noGrp="1"/>
          </p:cNvSpPr>
          <p:nvPr>
            <p:ph idx="1"/>
          </p:nvPr>
        </p:nvSpPr>
        <p:spPr>
          <a:xfrm>
            <a:off x="382891" y="1020619"/>
            <a:ext cx="8360216" cy="1195056"/>
          </a:xfrm>
        </p:spPr>
        <p:txBody>
          <a:bodyPr/>
          <a:lstStyle/>
          <a:p>
            <a:pPr marL="0" indent="0">
              <a:buNone/>
              <a:defRPr/>
            </a:pPr>
            <a:r>
              <a:rPr lang="en-US" sz="2600" dirty="0" smtClean="0">
                <a:latin typeface="+mn-lt"/>
              </a:rPr>
              <a:t>The Guide shows a common process for large RE projects, in spite of different terms, from three key perspectives: Developer, Federal agency, and Financier.</a:t>
            </a:r>
            <a:endParaRPr lang="en-US" sz="2600" dirty="0">
              <a:latin typeface="+mn-lt"/>
            </a:endParaRPr>
          </a:p>
        </p:txBody>
      </p:sp>
      <p:pic>
        <p:nvPicPr>
          <p:cNvPr id="2048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891" y="2353901"/>
            <a:ext cx="8652468" cy="397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184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Federal Market</a:t>
            </a:r>
            <a:r>
              <a:rPr lang="en-US" dirty="0" smtClean="0"/>
              <a:t> for Large-Scale RE Projects</a:t>
            </a:r>
            <a:endParaRPr dirty="0"/>
          </a:p>
        </p:txBody>
      </p:sp>
      <p:sp>
        <p:nvSpPr>
          <p:cNvPr id="3" name="Content Placeholder 2"/>
          <p:cNvSpPr>
            <a:spLocks noGrp="1"/>
          </p:cNvSpPr>
          <p:nvPr>
            <p:ph idx="1"/>
          </p:nvPr>
        </p:nvSpPr>
        <p:spPr>
          <a:xfrm>
            <a:off x="565150" y="1524000"/>
            <a:ext cx="4768850" cy="3962400"/>
          </a:xfrm>
        </p:spPr>
        <p:txBody>
          <a:bodyPr/>
          <a:lstStyle/>
          <a:p>
            <a:pPr>
              <a:defRPr/>
            </a:pPr>
            <a:r>
              <a:rPr lang="en-US" dirty="0" smtClean="0"/>
              <a:t>Federal goals:</a:t>
            </a:r>
          </a:p>
          <a:p>
            <a:pPr lvl="1">
              <a:defRPr/>
            </a:pPr>
            <a:r>
              <a:rPr lang="en-US" dirty="0" smtClean="0"/>
              <a:t>7.5% of total electricity must come from renewable electricity by 2013 and beyond</a:t>
            </a:r>
          </a:p>
          <a:p>
            <a:pPr lvl="1">
              <a:defRPr/>
            </a:pPr>
            <a:r>
              <a:rPr lang="en-US" dirty="0"/>
              <a:t>20% consumption of renewable electricity by 2020</a:t>
            </a:r>
            <a:endParaRPr lang="en-US" dirty="0" smtClean="0"/>
          </a:p>
          <a:p>
            <a:pPr lvl="1">
              <a:defRPr/>
            </a:pPr>
            <a:r>
              <a:rPr lang="en-US" dirty="0" smtClean="0"/>
              <a:t>28% reduction in greenhouse gas emissions by 2020</a:t>
            </a:r>
          </a:p>
          <a:p>
            <a:pPr>
              <a:defRPr/>
            </a:pPr>
            <a:r>
              <a:rPr lang="en-US" dirty="0"/>
              <a:t>DOD goal: produce 3 GWs of renewables by 2025</a:t>
            </a:r>
          </a:p>
          <a:p>
            <a:pPr marL="0" indent="0">
              <a:buNone/>
              <a:defRPr/>
            </a:pPr>
            <a:endParaRPr lang="en-US" dirty="0"/>
          </a:p>
        </p:txBody>
      </p:sp>
      <p:pic>
        <p:nvPicPr>
          <p:cNvPr id="15364" name="Picture 5" descr="http://www.defense.gov/multimedia/web_graphics/army/USA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5240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http://www.defense.gov/multimedia/web_graphics/navy/USN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152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3" descr="http://www.defense.gov/multimedia/web_graphics/airforce/USAF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2895600"/>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7" descr="https://powerpedia.energy.gov/w/images/thumb/7/77/DOE_Seal_Color_Hi-Res.jpg/480px-DOE_Seal_Color_Hi-R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2450" y="4319588"/>
            <a:ext cx="1319213"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9" descr="http://t2.gstatic.com/images?q=tbn:ANd9GcQ35H-eeaFxyBMtPki_QP0jnb649dwHMcDk5rK2uVwBDtq_bfDPk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72313" y="4343400"/>
            <a:ext cx="15144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1" descr="http://www.defense.gov/multimedia/web_graphics/marines/USMCc.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54663" y="28829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784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Use of the Guide</a:t>
            </a:r>
            <a:endParaRPr dirty="0"/>
          </a:p>
        </p:txBody>
      </p:sp>
      <p:sp>
        <p:nvSpPr>
          <p:cNvPr id="3" name="Content Placeholder 2"/>
          <p:cNvSpPr>
            <a:spLocks noGrp="1"/>
          </p:cNvSpPr>
          <p:nvPr>
            <p:ph idx="1"/>
          </p:nvPr>
        </p:nvSpPr>
        <p:spPr>
          <a:xfrm>
            <a:off x="128338" y="759538"/>
            <a:ext cx="8726904" cy="5448755"/>
          </a:xfrm>
        </p:spPr>
        <p:txBody>
          <a:bodyPr/>
          <a:lstStyle/>
          <a:p>
            <a:pPr marL="688975" indent="-285750">
              <a:defRPr/>
            </a:pPr>
            <a:r>
              <a:rPr lang="en-US" sz="2600" dirty="0" smtClean="0">
                <a:latin typeface="+mn-lt"/>
              </a:rPr>
              <a:t>DOE</a:t>
            </a:r>
          </a:p>
          <a:p>
            <a:pPr marL="1089025" lvl="1">
              <a:defRPr/>
            </a:pPr>
            <a:r>
              <a:rPr lang="en-US" sz="2200" dirty="0" smtClean="0">
                <a:latin typeface="+mn-lt"/>
              </a:rPr>
              <a:t>FEMP is applying the Guide in its implementation support to the DOE </a:t>
            </a:r>
            <a:r>
              <a:rPr lang="en-US" sz="2200" dirty="0" err="1" smtClean="0">
                <a:latin typeface="+mn-lt"/>
              </a:rPr>
              <a:t>Pantex</a:t>
            </a:r>
            <a:r>
              <a:rPr lang="en-US" sz="2200" dirty="0" smtClean="0">
                <a:latin typeface="+mn-lt"/>
              </a:rPr>
              <a:t> 11.5 MW ESPC wind farm</a:t>
            </a:r>
          </a:p>
          <a:p>
            <a:pPr marL="688975" indent="-285750">
              <a:defRPr/>
            </a:pPr>
            <a:r>
              <a:rPr lang="en-US" sz="2600" dirty="0" smtClean="0">
                <a:latin typeface="+mn-lt"/>
              </a:rPr>
              <a:t>Army</a:t>
            </a:r>
          </a:p>
          <a:p>
            <a:pPr marL="1089025" lvl="1">
              <a:defRPr/>
            </a:pPr>
            <a:r>
              <a:rPr lang="en-US" sz="2200" dirty="0" smtClean="0">
                <a:latin typeface="+mn-lt"/>
              </a:rPr>
              <a:t>Energy Initiatives Task Force has adapted much of the process for Army specific practice. The Guide is a companion document to the EITF process and internal Army guidance.</a:t>
            </a:r>
          </a:p>
          <a:p>
            <a:pPr marL="1089025" lvl="1">
              <a:defRPr/>
            </a:pPr>
            <a:r>
              <a:rPr lang="en-US" sz="2200" dirty="0" smtClean="0">
                <a:latin typeface="+mn-lt"/>
              </a:rPr>
              <a:t>Committed to partnering with FEMP to meet 1 GW goal.</a:t>
            </a:r>
          </a:p>
          <a:p>
            <a:pPr marL="1089025" lvl="1">
              <a:defRPr/>
            </a:pPr>
            <a:r>
              <a:rPr lang="en-US" sz="2200" dirty="0" smtClean="0">
                <a:latin typeface="+mn-lt"/>
              </a:rPr>
              <a:t>EITF supporting Ft. Irwin (15 MW PV), Ft. Detrick (15 MW PV), Ft. Drum (28 MW Biomass), and Ft. Bliss (20 MW PV) projects</a:t>
            </a:r>
          </a:p>
          <a:p>
            <a:pPr marL="688975">
              <a:defRPr/>
            </a:pPr>
            <a:r>
              <a:rPr lang="en-US" sz="2600" dirty="0" smtClean="0">
                <a:latin typeface="+mn-lt"/>
              </a:rPr>
              <a:t>Navy</a:t>
            </a:r>
          </a:p>
          <a:p>
            <a:pPr marL="1089025" lvl="1">
              <a:defRPr/>
            </a:pPr>
            <a:r>
              <a:rPr lang="en-US" sz="2200" dirty="0">
                <a:latin typeface="+mn-lt"/>
              </a:rPr>
              <a:t>I</a:t>
            </a:r>
            <a:r>
              <a:rPr lang="en-US" sz="2200" dirty="0" smtClean="0">
                <a:latin typeface="+mn-lt"/>
              </a:rPr>
              <a:t>ncorporated many elements of the Guide into its project development process</a:t>
            </a:r>
          </a:p>
          <a:p>
            <a:pPr marL="1089025" lvl="1">
              <a:defRPr/>
            </a:pPr>
            <a:r>
              <a:rPr lang="en-US" sz="2200" dirty="0" smtClean="0">
                <a:latin typeface="+mn-lt"/>
              </a:rPr>
              <a:t>Looking for FEMP assistance to fine tune its process</a:t>
            </a:r>
          </a:p>
        </p:txBody>
      </p:sp>
    </p:spTree>
    <p:extLst>
      <p:ext uri="{BB962C8B-B14F-4D97-AF65-F5344CB8AC3E}">
        <p14:creationId xmlns:p14="http://schemas.microsoft.com/office/powerpoint/2010/main" val="2980981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Key Strategic Issue:  Competitive Projects</a:t>
            </a:r>
          </a:p>
        </p:txBody>
      </p:sp>
      <p:sp>
        <p:nvSpPr>
          <p:cNvPr id="3" name="Content Placeholder 2"/>
          <p:cNvSpPr>
            <a:spLocks noGrp="1"/>
          </p:cNvSpPr>
          <p:nvPr>
            <p:ph idx="1"/>
          </p:nvPr>
        </p:nvSpPr>
        <p:spPr>
          <a:xfrm>
            <a:off x="457200" y="986829"/>
            <a:ext cx="8305800" cy="4804372"/>
          </a:xfrm>
        </p:spPr>
        <p:txBody>
          <a:bodyPr/>
          <a:lstStyle/>
          <a:p>
            <a:pPr>
              <a:defRPr/>
            </a:pPr>
            <a:r>
              <a:rPr lang="en-US" sz="2400" dirty="0" smtClean="0"/>
              <a:t>Attracting </a:t>
            </a:r>
            <a:r>
              <a:rPr lang="en-US" sz="2400" dirty="0"/>
              <a:t>private </a:t>
            </a:r>
            <a:r>
              <a:rPr lang="en-US" sz="2400" dirty="0" smtClean="0"/>
              <a:t>investment </a:t>
            </a:r>
            <a:r>
              <a:rPr lang="en-US" sz="2400" dirty="0"/>
              <a:t>to the Federal sector is essential to accomplish RE project </a:t>
            </a:r>
            <a:r>
              <a:rPr lang="en-US" sz="2400" dirty="0" smtClean="0"/>
              <a:t>goals.</a:t>
            </a:r>
          </a:p>
          <a:p>
            <a:pPr>
              <a:defRPr/>
            </a:pPr>
            <a:r>
              <a:rPr lang="en-US" dirty="0"/>
              <a:t>Federal Project opportunities must compete within competitive capital markets for:	  </a:t>
            </a:r>
          </a:p>
          <a:p>
            <a:pPr lvl="1">
              <a:buFontTx/>
              <a:buNone/>
              <a:defRPr/>
            </a:pPr>
            <a:r>
              <a:rPr lang="en-US" sz="2200" dirty="0"/>
              <a:t>  </a:t>
            </a:r>
            <a:r>
              <a:rPr lang="en-US" sz="2200" dirty="0" smtClean="0"/>
              <a:t>		(</a:t>
            </a:r>
            <a:r>
              <a:rPr lang="en-US" sz="2200" dirty="0"/>
              <a:t>1) project development </a:t>
            </a:r>
            <a:r>
              <a:rPr lang="en-US" sz="2200" dirty="0" smtClean="0"/>
              <a:t>investment and </a:t>
            </a:r>
            <a:endParaRPr lang="en-US" sz="2200" dirty="0"/>
          </a:p>
          <a:p>
            <a:pPr>
              <a:buFontTx/>
              <a:buNone/>
              <a:defRPr/>
            </a:pPr>
            <a:r>
              <a:rPr lang="en-US" sz="2200" dirty="0"/>
              <a:t>	</a:t>
            </a:r>
            <a:r>
              <a:rPr lang="en-US" sz="2200" dirty="0" smtClean="0"/>
              <a:t>		(2</a:t>
            </a:r>
            <a:r>
              <a:rPr lang="en-US" sz="2200" dirty="0"/>
              <a:t>) project execution capital investment.  </a:t>
            </a:r>
          </a:p>
          <a:p>
            <a:pPr>
              <a:defRPr/>
            </a:pPr>
            <a:endParaRPr lang="en-US" dirty="0"/>
          </a:p>
        </p:txBody>
      </p:sp>
    </p:spTree>
    <p:extLst>
      <p:ext uri="{BB962C8B-B14F-4D97-AF65-F5344CB8AC3E}">
        <p14:creationId xmlns:p14="http://schemas.microsoft.com/office/powerpoint/2010/main" val="3607728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Introduction</a:t>
            </a:r>
            <a:endParaRPr dirty="0"/>
          </a:p>
        </p:txBody>
      </p:sp>
      <p:sp>
        <p:nvSpPr>
          <p:cNvPr id="3" name="Content Placeholder 2"/>
          <p:cNvSpPr>
            <a:spLocks noGrp="1"/>
          </p:cNvSpPr>
          <p:nvPr>
            <p:ph idx="1"/>
          </p:nvPr>
        </p:nvSpPr>
        <p:spPr>
          <a:xfrm>
            <a:off x="277640" y="1080381"/>
            <a:ext cx="8382000" cy="5094082"/>
          </a:xfrm>
        </p:spPr>
        <p:txBody>
          <a:bodyPr/>
          <a:lstStyle/>
          <a:p>
            <a:pPr marL="0" indent="0">
              <a:buFontTx/>
              <a:buNone/>
              <a:defRPr/>
            </a:pPr>
            <a:r>
              <a:rPr lang="en-US" dirty="0" smtClean="0">
                <a:latin typeface="+mn-lt"/>
              </a:rPr>
              <a:t>The Guide provides a general resource that</a:t>
            </a:r>
          </a:p>
          <a:p>
            <a:pPr marL="688975" indent="-285750">
              <a:defRPr/>
            </a:pPr>
            <a:r>
              <a:rPr lang="en-US" sz="2600" dirty="0" smtClean="0">
                <a:latin typeface="+mn-lt"/>
              </a:rPr>
              <a:t>develops Federal employee and private sector awareness and understanding of each other’s operating environment, goals, language, and process.</a:t>
            </a:r>
          </a:p>
          <a:p>
            <a:pPr marL="688975" indent="-285750">
              <a:defRPr/>
            </a:pPr>
            <a:r>
              <a:rPr lang="en-US" sz="2600" dirty="0" smtClean="0">
                <a:latin typeface="+mn-lt"/>
              </a:rPr>
              <a:t>creates a methodology to: </a:t>
            </a:r>
          </a:p>
          <a:p>
            <a:pPr marL="1089025" lvl="1">
              <a:defRPr/>
            </a:pPr>
            <a:r>
              <a:rPr lang="en-US" sz="2200" dirty="0" smtClean="0">
                <a:latin typeface="+mn-lt"/>
              </a:rPr>
              <a:t>build strong business cases</a:t>
            </a:r>
          </a:p>
          <a:p>
            <a:pPr marL="1089025" lvl="1">
              <a:defRPr/>
            </a:pPr>
            <a:r>
              <a:rPr lang="en-US" sz="2200" dirty="0" smtClean="0">
                <a:latin typeface="+mn-lt"/>
              </a:rPr>
              <a:t>define and mitigate risks</a:t>
            </a:r>
          </a:p>
          <a:p>
            <a:pPr marL="1089025" lvl="1">
              <a:defRPr/>
            </a:pPr>
            <a:r>
              <a:rPr lang="en-US" sz="2200" dirty="0" smtClean="0">
                <a:latin typeface="+mn-lt"/>
              </a:rPr>
              <a:t>establish good project characteristics</a:t>
            </a:r>
          </a:p>
          <a:p>
            <a:pPr marL="688975">
              <a:defRPr/>
            </a:pPr>
            <a:r>
              <a:rPr lang="en-US" sz="2600" dirty="0" smtClean="0">
                <a:latin typeface="+mn-lt"/>
              </a:rPr>
              <a:t> so that the private sector will:</a:t>
            </a:r>
          </a:p>
          <a:p>
            <a:pPr marL="1089025" lvl="1">
              <a:defRPr/>
            </a:pPr>
            <a:r>
              <a:rPr lang="en-US" sz="2200" dirty="0" smtClean="0">
                <a:latin typeface="+mn-lt"/>
              </a:rPr>
              <a:t>respond </a:t>
            </a:r>
            <a:r>
              <a:rPr lang="en-US" sz="2200" dirty="0">
                <a:latin typeface="+mn-lt"/>
              </a:rPr>
              <a:t>to </a:t>
            </a:r>
            <a:r>
              <a:rPr lang="en-US" sz="2200" dirty="0" smtClean="0">
                <a:latin typeface="+mn-lt"/>
              </a:rPr>
              <a:t>the Federal </a:t>
            </a:r>
            <a:r>
              <a:rPr lang="en-US" sz="2200" dirty="0">
                <a:latin typeface="+mn-lt"/>
              </a:rPr>
              <a:t>competitive </a:t>
            </a:r>
            <a:r>
              <a:rPr lang="en-US" sz="2200" dirty="0" smtClean="0">
                <a:latin typeface="+mn-lt"/>
              </a:rPr>
              <a:t>process</a:t>
            </a:r>
            <a:endParaRPr lang="en-US" sz="2200" dirty="0">
              <a:latin typeface="+mn-lt"/>
            </a:endParaRPr>
          </a:p>
          <a:p>
            <a:pPr marL="1089025" lvl="1">
              <a:defRPr/>
            </a:pPr>
            <a:r>
              <a:rPr lang="en-US" sz="2200" dirty="0">
                <a:latin typeface="+mn-lt"/>
              </a:rPr>
              <a:t>invest in and develop the </a:t>
            </a:r>
            <a:r>
              <a:rPr lang="en-US" sz="2200" dirty="0" smtClean="0">
                <a:latin typeface="+mn-lt"/>
              </a:rPr>
              <a:t>projects.</a:t>
            </a:r>
            <a:endParaRPr lang="en-US" sz="2200" dirty="0">
              <a:latin typeface="+mn-lt"/>
            </a:endParaRPr>
          </a:p>
          <a:p>
            <a:pPr marL="1371600" indent="-228600" fontAlgn="auto">
              <a:spcAft>
                <a:spcPts val="0"/>
              </a:spcAft>
              <a:buFontTx/>
              <a:buNone/>
              <a:defRPr/>
            </a:pPr>
            <a:endParaRPr lang="en-US" sz="1050" dirty="0">
              <a:latin typeface="Arial Narrow" pitchFamily="34" charset="0"/>
            </a:endParaRPr>
          </a:p>
        </p:txBody>
      </p:sp>
    </p:spTree>
    <p:extLst>
      <p:ext uri="{BB962C8B-B14F-4D97-AF65-F5344CB8AC3E}">
        <p14:creationId xmlns:p14="http://schemas.microsoft.com/office/powerpoint/2010/main" val="1863945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femp_ppt_large_blue_calibri">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2_EERE White ">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femp_ppt_large_blue_calibri</Template>
  <TotalTime>3610</TotalTime>
  <Words>877</Words>
  <Application>Microsoft Office PowerPoint</Application>
  <PresentationFormat>On-screen Show (4:3)</PresentationFormat>
  <Paragraphs>168</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femp_ppt_large_blue_calibri</vt:lpstr>
      <vt:lpstr>2_EERE White </vt:lpstr>
      <vt:lpstr>PowerPoint Presentation</vt:lpstr>
      <vt:lpstr>Large-scale RE Guide</vt:lpstr>
      <vt:lpstr>Federal Energy Management Program</vt:lpstr>
      <vt:lpstr>FEMP Renewable Energy</vt:lpstr>
      <vt:lpstr>A Common Process </vt:lpstr>
      <vt:lpstr>Federal Market for Large-Scale RE Projects</vt:lpstr>
      <vt:lpstr>Use of the Guide</vt:lpstr>
      <vt:lpstr>Key Strategic Issue:  Competitive Projects</vt:lpstr>
      <vt:lpstr>Introduction</vt:lpstr>
      <vt:lpstr>A Common Goal</vt:lpstr>
      <vt:lpstr>A Common Process and Understanding </vt:lpstr>
      <vt:lpstr>A difference of perspective: Authorities </vt:lpstr>
      <vt:lpstr>A Process that Acknowledges Risk</vt:lpstr>
      <vt:lpstr>Project Development</vt:lpstr>
      <vt:lpstr>Project Fundamentals</vt:lpstr>
      <vt:lpstr>Project Development Framework</vt:lpstr>
      <vt:lpstr>PowerPoint Presentation</vt:lpstr>
      <vt:lpstr>A common reliable, repeatable process</vt:lpstr>
      <vt:lpstr>Guide Structure</vt:lpstr>
      <vt:lpstr>Detail in Appendices</vt:lpstr>
      <vt:lpstr>Federal Agency Key Points</vt:lpstr>
      <vt:lpstr>Private Developer Key Points</vt:lpstr>
      <vt:lpstr>Utility Key Points</vt:lpstr>
      <vt:lpstr>Thank You and Feedback Welcomed</vt:lpstr>
    </vt:vector>
  </TitlesOfParts>
  <Company>EERE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Crawley</dc:creator>
  <cp:lastModifiedBy>Boyan Kovacic</cp:lastModifiedBy>
  <cp:revision>172</cp:revision>
  <cp:lastPrinted>2013-03-21T17:28:04Z</cp:lastPrinted>
  <dcterms:created xsi:type="dcterms:W3CDTF">2013-03-11T13:50:07Z</dcterms:created>
  <dcterms:modified xsi:type="dcterms:W3CDTF">2013-08-06T22:25:24Z</dcterms:modified>
</cp:coreProperties>
</file>