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10" r:id="rId2"/>
    <p:sldId id="342" r:id="rId3"/>
    <p:sldId id="339" r:id="rId4"/>
    <p:sldId id="331" r:id="rId5"/>
    <p:sldId id="321" r:id="rId6"/>
    <p:sldId id="343" r:id="rId7"/>
    <p:sldId id="330" r:id="rId8"/>
    <p:sldId id="340" r:id="rId9"/>
    <p:sldId id="341" r:id="rId10"/>
    <p:sldId id="334" r:id="rId11"/>
    <p:sldId id="311" r:id="rId12"/>
    <p:sldId id="337" r:id="rId13"/>
    <p:sldId id="335" r:id="rId14"/>
    <p:sldId id="344" r:id="rId15"/>
  </p:sldIdLst>
  <p:sldSz cx="9144000" cy="6858000" type="letter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6" autoAdjust="0"/>
    <p:restoredTop sz="99202" autoAdjust="0"/>
  </p:normalViewPr>
  <p:slideViewPr>
    <p:cSldViewPr snapToGrid="0">
      <p:cViewPr>
        <p:scale>
          <a:sx n="60" d="100"/>
          <a:sy n="60" d="100"/>
        </p:scale>
        <p:origin x="-1086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Peak </a:t>
            </a:r>
            <a:r>
              <a:rPr lang="en-US" dirty="0" smtClean="0"/>
              <a:t>Load, </a:t>
            </a:r>
            <a:r>
              <a:rPr lang="en-US" dirty="0" err="1" smtClean="0"/>
              <a:t>kWHr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Peak Load</c:v>
          </c:tx>
          <c:marker>
            <c:symbol val="none"/>
          </c:marker>
          <c:cat>
            <c:strRef>
              <c:f>'NStar Demand Charges - Base (2'!$C$2:$C$13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'NStar Demand Charges - Base (2'!$E$2:$E$13</c:f>
              <c:numCache>
                <c:formatCode>#,##0.00</c:formatCode>
                <c:ptCount val="12"/>
                <c:pt idx="0">
                  <c:v>3166.5</c:v>
                </c:pt>
                <c:pt idx="1">
                  <c:v>3064.8</c:v>
                </c:pt>
                <c:pt idx="2">
                  <c:v>3315.3</c:v>
                </c:pt>
                <c:pt idx="3">
                  <c:v>3186.7</c:v>
                </c:pt>
                <c:pt idx="4">
                  <c:v>3546.7</c:v>
                </c:pt>
                <c:pt idx="5">
                  <c:v>4188.8999999999996</c:v>
                </c:pt>
                <c:pt idx="6">
                  <c:v>4567</c:v>
                </c:pt>
                <c:pt idx="7">
                  <c:v>4281.2</c:v>
                </c:pt>
                <c:pt idx="8">
                  <c:v>3830.8</c:v>
                </c:pt>
                <c:pt idx="9">
                  <c:v>3124.8</c:v>
                </c:pt>
                <c:pt idx="10">
                  <c:v>3050.2</c:v>
                </c:pt>
                <c:pt idx="11">
                  <c:v>3065.1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09952"/>
        <c:axId val="119604736"/>
      </c:lineChart>
      <c:catAx>
        <c:axId val="41709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19604736"/>
        <c:crosses val="autoZero"/>
        <c:auto val="1"/>
        <c:lblAlgn val="ctr"/>
        <c:lblOffset val="100"/>
        <c:noMultiLvlLbl val="0"/>
      </c:catAx>
      <c:valAx>
        <c:axId val="1196047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417099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6A4E1-24B7-49DF-AA1C-0E434CCDB63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7AA26DA-8F18-41DF-A1FE-5A82E0A152C7}">
      <dgm:prSet phldrT="[Text]" custT="1"/>
      <dgm:spPr/>
      <dgm:t>
        <a:bodyPr/>
        <a:lstStyle/>
        <a:p>
          <a:r>
            <a:rPr lang="en-US" sz="1200" b="1" dirty="0" smtClean="0"/>
            <a:t>Cell</a:t>
          </a:r>
          <a:endParaRPr lang="en-US" sz="1200" b="1" dirty="0"/>
        </a:p>
      </dgm:t>
    </dgm:pt>
    <dgm:pt modelId="{BE41C25A-99F7-4172-B94A-28BC7A59F9CC}" type="parTrans" cxnId="{40028C69-853E-44D4-B820-C331062966D4}">
      <dgm:prSet/>
      <dgm:spPr/>
      <dgm:t>
        <a:bodyPr/>
        <a:lstStyle/>
        <a:p>
          <a:endParaRPr lang="en-US" sz="1600" b="1"/>
        </a:p>
      </dgm:t>
    </dgm:pt>
    <dgm:pt modelId="{AE7B1492-90D7-4F1E-B8B7-379D9E1712BE}" type="sibTrans" cxnId="{40028C69-853E-44D4-B820-C331062966D4}">
      <dgm:prSet/>
      <dgm:spPr/>
      <dgm:t>
        <a:bodyPr/>
        <a:lstStyle/>
        <a:p>
          <a:endParaRPr lang="en-US" sz="1600" b="1"/>
        </a:p>
      </dgm:t>
    </dgm:pt>
    <dgm:pt modelId="{785C1E03-620A-4738-8C3E-C4442C45F58A}">
      <dgm:prSet phldrT="[Text]" custT="1"/>
      <dgm:spPr/>
      <dgm:t>
        <a:bodyPr/>
        <a:lstStyle/>
        <a:p>
          <a:r>
            <a:rPr lang="en-US" sz="1200" b="1" dirty="0" smtClean="0"/>
            <a:t>AMBRI CORE</a:t>
          </a:r>
          <a:r>
            <a:rPr lang="en-US" sz="1200" b="1" baseline="30000" dirty="0" smtClean="0"/>
            <a:t>TM</a:t>
          </a:r>
          <a:endParaRPr lang="en-US" sz="1200" b="1" baseline="30000" dirty="0"/>
        </a:p>
      </dgm:t>
    </dgm:pt>
    <dgm:pt modelId="{40A7C026-EBD5-4F53-BD17-85D92CE37ACE}" type="parTrans" cxnId="{0D8F2DA7-8706-4D69-AD2E-5B6FEF37A726}">
      <dgm:prSet/>
      <dgm:spPr/>
      <dgm:t>
        <a:bodyPr/>
        <a:lstStyle/>
        <a:p>
          <a:endParaRPr lang="en-US" sz="1600" b="1"/>
        </a:p>
      </dgm:t>
    </dgm:pt>
    <dgm:pt modelId="{470C6612-9594-48F4-8999-CDA6A714CE53}" type="sibTrans" cxnId="{0D8F2DA7-8706-4D69-AD2E-5B6FEF37A726}">
      <dgm:prSet/>
      <dgm:spPr/>
      <dgm:t>
        <a:bodyPr/>
        <a:lstStyle/>
        <a:p>
          <a:endParaRPr lang="en-US" sz="1600" b="1"/>
        </a:p>
      </dgm:t>
    </dgm:pt>
    <dgm:pt modelId="{CE7C8B2B-2F7F-4B36-8110-F7DA7059B113}">
      <dgm:prSet phldrT="[Text]" custT="1"/>
      <dgm:spPr/>
      <dgm:t>
        <a:bodyPr/>
        <a:lstStyle/>
        <a:p>
          <a:r>
            <a:rPr lang="en-US" sz="1200" b="1" dirty="0" smtClean="0"/>
            <a:t>AMBRI Power Module (APM</a:t>
          </a:r>
          <a:r>
            <a:rPr lang="en-US" sz="1200" b="1" baseline="30000" dirty="0" smtClean="0"/>
            <a:t>TM</a:t>
          </a:r>
          <a:r>
            <a:rPr lang="en-US" sz="1200" b="1" dirty="0" smtClean="0"/>
            <a:t>)</a:t>
          </a:r>
          <a:endParaRPr lang="en-US" sz="1200" b="1" dirty="0"/>
        </a:p>
      </dgm:t>
    </dgm:pt>
    <dgm:pt modelId="{FA058FFD-5DCA-4265-B0A3-A6AB98A7703B}" type="parTrans" cxnId="{79E0391D-3B4E-4E56-B2CE-7F97FF0F2E7C}">
      <dgm:prSet/>
      <dgm:spPr/>
      <dgm:t>
        <a:bodyPr/>
        <a:lstStyle/>
        <a:p>
          <a:endParaRPr lang="en-US" sz="1600" b="1"/>
        </a:p>
      </dgm:t>
    </dgm:pt>
    <dgm:pt modelId="{E35C488C-67B0-4945-9F0A-BC6D0962F2A4}" type="sibTrans" cxnId="{79E0391D-3B4E-4E56-B2CE-7F97FF0F2E7C}">
      <dgm:prSet/>
      <dgm:spPr/>
      <dgm:t>
        <a:bodyPr/>
        <a:lstStyle/>
        <a:p>
          <a:endParaRPr lang="en-US" sz="1600" b="1"/>
        </a:p>
      </dgm:t>
    </dgm:pt>
    <dgm:pt modelId="{72204B5C-BB12-4E9B-BD4B-103A33D70C4B}">
      <dgm:prSet phldrT="[Text]" custT="1"/>
      <dgm:spPr/>
      <dgm:t>
        <a:bodyPr/>
        <a:lstStyle/>
        <a:p>
          <a:r>
            <a:rPr lang="en-US" sz="1200" b="1" dirty="0" smtClean="0"/>
            <a:t>AMBRI Energy Storage System (AESS</a:t>
          </a:r>
          <a:r>
            <a:rPr lang="en-US" sz="1200" b="1" baseline="30000" dirty="0" smtClean="0"/>
            <a:t>TM</a:t>
          </a:r>
          <a:r>
            <a:rPr lang="en-US" sz="1200" b="1" dirty="0" smtClean="0"/>
            <a:t>)</a:t>
          </a:r>
          <a:endParaRPr lang="en-US" sz="1200" b="1" dirty="0"/>
        </a:p>
      </dgm:t>
    </dgm:pt>
    <dgm:pt modelId="{C25A0C69-D2AB-4DC9-B360-7E1002092D65}" type="parTrans" cxnId="{D91917B6-031C-4436-8C59-12F7A0492D55}">
      <dgm:prSet/>
      <dgm:spPr/>
      <dgm:t>
        <a:bodyPr/>
        <a:lstStyle/>
        <a:p>
          <a:endParaRPr lang="en-US" sz="1600" b="1"/>
        </a:p>
      </dgm:t>
    </dgm:pt>
    <dgm:pt modelId="{97063CF6-0912-4298-B8D9-3603EDC85126}" type="sibTrans" cxnId="{D91917B6-031C-4436-8C59-12F7A0492D55}">
      <dgm:prSet/>
      <dgm:spPr/>
      <dgm:t>
        <a:bodyPr/>
        <a:lstStyle/>
        <a:p>
          <a:endParaRPr lang="en-US" sz="1600" b="1"/>
        </a:p>
      </dgm:t>
    </dgm:pt>
    <dgm:pt modelId="{CC47D36D-35AC-4093-9716-023042D9B110}" type="pres">
      <dgm:prSet presAssocID="{B4C6A4E1-24B7-49DF-AA1C-0E434CCDB635}" presName="Name0" presStyleCnt="0">
        <dgm:presLayoutVars>
          <dgm:dir/>
          <dgm:resizeHandles val="exact"/>
        </dgm:presLayoutVars>
      </dgm:prSet>
      <dgm:spPr/>
    </dgm:pt>
    <dgm:pt modelId="{279012BD-7977-43F1-BB88-24B0A8E67EF4}" type="pres">
      <dgm:prSet presAssocID="{07AA26DA-8F18-41DF-A1FE-5A82E0A152C7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FCC0C-696F-4CDF-A4B4-3F0860C895BE}" type="pres">
      <dgm:prSet presAssocID="{AE7B1492-90D7-4F1E-B8B7-379D9E1712BE}" presName="parSpace" presStyleCnt="0"/>
      <dgm:spPr/>
    </dgm:pt>
    <dgm:pt modelId="{F6BC053F-96C0-4862-84DA-7241A01624CD}" type="pres">
      <dgm:prSet presAssocID="{785C1E03-620A-4738-8C3E-C4442C45F58A}" presName="parTxOnly" presStyleLbl="node1" presStyleIdx="1" presStyleCnt="4" custLinFactNeighborY="-1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4B4AC-17F8-4099-B1AB-4773341459AE}" type="pres">
      <dgm:prSet presAssocID="{470C6612-9594-48F4-8999-CDA6A714CE53}" presName="parSpace" presStyleCnt="0"/>
      <dgm:spPr/>
    </dgm:pt>
    <dgm:pt modelId="{472DC5FE-D0F3-43CE-922C-85F40EB63CAE}" type="pres">
      <dgm:prSet presAssocID="{CE7C8B2B-2F7F-4B36-8110-F7DA7059B11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CDC5D-643A-4851-A144-CBF801B23E13}" type="pres">
      <dgm:prSet presAssocID="{E35C488C-67B0-4945-9F0A-BC6D0962F2A4}" presName="parSpace" presStyleCnt="0"/>
      <dgm:spPr/>
    </dgm:pt>
    <dgm:pt modelId="{38530976-3C89-4EDB-B875-F2683C7B5106}" type="pres">
      <dgm:prSet presAssocID="{72204B5C-BB12-4E9B-BD4B-103A33D70C4B}" presName="parTxOnly" presStyleLbl="node1" presStyleIdx="3" presStyleCnt="4" custScaleX="117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328828-9DB1-4B53-9C8B-2505A536084B}" type="presOf" srcId="{CE7C8B2B-2F7F-4B36-8110-F7DA7059B113}" destId="{472DC5FE-D0F3-43CE-922C-85F40EB63CAE}" srcOrd="0" destOrd="0" presId="urn:microsoft.com/office/officeart/2005/8/layout/hChevron3"/>
    <dgm:cxn modelId="{7A3E7721-4F79-42FE-898A-CD5E98C23DA0}" type="presOf" srcId="{785C1E03-620A-4738-8C3E-C4442C45F58A}" destId="{F6BC053F-96C0-4862-84DA-7241A01624CD}" srcOrd="0" destOrd="0" presId="urn:microsoft.com/office/officeart/2005/8/layout/hChevron3"/>
    <dgm:cxn modelId="{0D8F2DA7-8706-4D69-AD2E-5B6FEF37A726}" srcId="{B4C6A4E1-24B7-49DF-AA1C-0E434CCDB635}" destId="{785C1E03-620A-4738-8C3E-C4442C45F58A}" srcOrd="1" destOrd="0" parTransId="{40A7C026-EBD5-4F53-BD17-85D92CE37ACE}" sibTransId="{470C6612-9594-48F4-8999-CDA6A714CE53}"/>
    <dgm:cxn modelId="{40028C69-853E-44D4-B820-C331062966D4}" srcId="{B4C6A4E1-24B7-49DF-AA1C-0E434CCDB635}" destId="{07AA26DA-8F18-41DF-A1FE-5A82E0A152C7}" srcOrd="0" destOrd="0" parTransId="{BE41C25A-99F7-4172-B94A-28BC7A59F9CC}" sibTransId="{AE7B1492-90D7-4F1E-B8B7-379D9E1712BE}"/>
    <dgm:cxn modelId="{CC530EC0-B182-46CA-B09F-4384687AB557}" type="presOf" srcId="{07AA26DA-8F18-41DF-A1FE-5A82E0A152C7}" destId="{279012BD-7977-43F1-BB88-24B0A8E67EF4}" srcOrd="0" destOrd="0" presId="urn:microsoft.com/office/officeart/2005/8/layout/hChevron3"/>
    <dgm:cxn modelId="{D91917B6-031C-4436-8C59-12F7A0492D55}" srcId="{B4C6A4E1-24B7-49DF-AA1C-0E434CCDB635}" destId="{72204B5C-BB12-4E9B-BD4B-103A33D70C4B}" srcOrd="3" destOrd="0" parTransId="{C25A0C69-D2AB-4DC9-B360-7E1002092D65}" sibTransId="{97063CF6-0912-4298-B8D9-3603EDC85126}"/>
    <dgm:cxn modelId="{B70C786A-BDB7-4485-8102-CF2839EE9455}" type="presOf" srcId="{72204B5C-BB12-4E9B-BD4B-103A33D70C4B}" destId="{38530976-3C89-4EDB-B875-F2683C7B5106}" srcOrd="0" destOrd="0" presId="urn:microsoft.com/office/officeart/2005/8/layout/hChevron3"/>
    <dgm:cxn modelId="{79E0391D-3B4E-4E56-B2CE-7F97FF0F2E7C}" srcId="{B4C6A4E1-24B7-49DF-AA1C-0E434CCDB635}" destId="{CE7C8B2B-2F7F-4B36-8110-F7DA7059B113}" srcOrd="2" destOrd="0" parTransId="{FA058FFD-5DCA-4265-B0A3-A6AB98A7703B}" sibTransId="{E35C488C-67B0-4945-9F0A-BC6D0962F2A4}"/>
    <dgm:cxn modelId="{3AFB2720-2653-43D7-8260-742548A8BB70}" type="presOf" srcId="{B4C6A4E1-24B7-49DF-AA1C-0E434CCDB635}" destId="{CC47D36D-35AC-4093-9716-023042D9B110}" srcOrd="0" destOrd="0" presId="urn:microsoft.com/office/officeart/2005/8/layout/hChevron3"/>
    <dgm:cxn modelId="{8EF14276-0CB4-49C8-BBF0-0E5566588661}" type="presParOf" srcId="{CC47D36D-35AC-4093-9716-023042D9B110}" destId="{279012BD-7977-43F1-BB88-24B0A8E67EF4}" srcOrd="0" destOrd="0" presId="urn:microsoft.com/office/officeart/2005/8/layout/hChevron3"/>
    <dgm:cxn modelId="{4402B673-098D-4BB1-90A9-3FB6EA5BEF4F}" type="presParOf" srcId="{CC47D36D-35AC-4093-9716-023042D9B110}" destId="{F2EFCC0C-696F-4CDF-A4B4-3F0860C895BE}" srcOrd="1" destOrd="0" presId="urn:microsoft.com/office/officeart/2005/8/layout/hChevron3"/>
    <dgm:cxn modelId="{1B74C3D9-9AEE-4285-BFB7-D40DA6AFC094}" type="presParOf" srcId="{CC47D36D-35AC-4093-9716-023042D9B110}" destId="{F6BC053F-96C0-4862-84DA-7241A01624CD}" srcOrd="2" destOrd="0" presId="urn:microsoft.com/office/officeart/2005/8/layout/hChevron3"/>
    <dgm:cxn modelId="{0A8610AD-63AF-4AA8-A7AA-0E0B75969644}" type="presParOf" srcId="{CC47D36D-35AC-4093-9716-023042D9B110}" destId="{C6B4B4AC-17F8-4099-B1AB-4773341459AE}" srcOrd="3" destOrd="0" presId="urn:microsoft.com/office/officeart/2005/8/layout/hChevron3"/>
    <dgm:cxn modelId="{356BBD47-F42B-4E18-8BDE-99D003FAD5CD}" type="presParOf" srcId="{CC47D36D-35AC-4093-9716-023042D9B110}" destId="{472DC5FE-D0F3-43CE-922C-85F40EB63CAE}" srcOrd="4" destOrd="0" presId="urn:microsoft.com/office/officeart/2005/8/layout/hChevron3"/>
    <dgm:cxn modelId="{5C35D88C-EC7E-4E6C-9AF0-C57E3DB95209}" type="presParOf" srcId="{CC47D36D-35AC-4093-9716-023042D9B110}" destId="{314CDC5D-643A-4851-A144-CBF801B23E13}" srcOrd="5" destOrd="0" presId="urn:microsoft.com/office/officeart/2005/8/layout/hChevron3"/>
    <dgm:cxn modelId="{0EEB7CB2-96E9-47A4-ABA5-D50B5C8D92A2}" type="presParOf" srcId="{CC47D36D-35AC-4093-9716-023042D9B110}" destId="{38530976-3C89-4EDB-B875-F2683C7B510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012BD-7977-43F1-BB88-24B0A8E67EF4}">
      <dsp:nvSpPr>
        <dsp:cNvPr id="0" name=""/>
        <dsp:cNvSpPr/>
      </dsp:nvSpPr>
      <dsp:spPr>
        <a:xfrm>
          <a:off x="2715" y="0"/>
          <a:ext cx="2291652" cy="6236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Cell</a:t>
          </a:r>
          <a:endParaRPr lang="en-US" sz="1200" b="1" kern="1200" dirty="0"/>
        </a:p>
      </dsp:txBody>
      <dsp:txXfrm>
        <a:off x="2715" y="0"/>
        <a:ext cx="2135738" cy="623656"/>
      </dsp:txXfrm>
    </dsp:sp>
    <dsp:sp modelId="{F6BC053F-96C0-4862-84DA-7241A01624CD}">
      <dsp:nvSpPr>
        <dsp:cNvPr id="0" name=""/>
        <dsp:cNvSpPr/>
      </dsp:nvSpPr>
      <dsp:spPr>
        <a:xfrm>
          <a:off x="1836036" y="0"/>
          <a:ext cx="2291652" cy="623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AMBRI CORE</a:t>
          </a:r>
          <a:r>
            <a:rPr lang="en-US" sz="1200" b="1" kern="1200" baseline="30000" dirty="0" smtClean="0"/>
            <a:t>TM</a:t>
          </a:r>
          <a:endParaRPr lang="en-US" sz="1200" b="1" kern="1200" baseline="30000" dirty="0"/>
        </a:p>
      </dsp:txBody>
      <dsp:txXfrm>
        <a:off x="2147864" y="0"/>
        <a:ext cx="1667996" cy="623656"/>
      </dsp:txXfrm>
    </dsp:sp>
    <dsp:sp modelId="{472DC5FE-D0F3-43CE-922C-85F40EB63CAE}">
      <dsp:nvSpPr>
        <dsp:cNvPr id="0" name=""/>
        <dsp:cNvSpPr/>
      </dsp:nvSpPr>
      <dsp:spPr>
        <a:xfrm>
          <a:off x="3669358" y="0"/>
          <a:ext cx="2291652" cy="623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AMBRI Power Module (APM</a:t>
          </a:r>
          <a:r>
            <a:rPr lang="en-US" sz="1200" b="1" kern="1200" baseline="30000" dirty="0" smtClean="0"/>
            <a:t>TM</a:t>
          </a:r>
          <a:r>
            <a:rPr lang="en-US" sz="1200" b="1" kern="1200" dirty="0" smtClean="0"/>
            <a:t>)</a:t>
          </a:r>
          <a:endParaRPr lang="en-US" sz="1200" b="1" kern="1200" dirty="0"/>
        </a:p>
      </dsp:txBody>
      <dsp:txXfrm>
        <a:off x="3981186" y="0"/>
        <a:ext cx="1667996" cy="623656"/>
      </dsp:txXfrm>
    </dsp:sp>
    <dsp:sp modelId="{38530976-3C89-4EDB-B875-F2683C7B5106}">
      <dsp:nvSpPr>
        <dsp:cNvPr id="0" name=""/>
        <dsp:cNvSpPr/>
      </dsp:nvSpPr>
      <dsp:spPr>
        <a:xfrm>
          <a:off x="5502680" y="0"/>
          <a:ext cx="2699680" cy="6236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AMBRI Energy Storage System (AESS</a:t>
          </a:r>
          <a:r>
            <a:rPr lang="en-US" sz="1200" b="1" kern="1200" baseline="30000" dirty="0" smtClean="0"/>
            <a:t>TM</a:t>
          </a:r>
          <a:r>
            <a:rPr lang="en-US" sz="1200" b="1" kern="1200" dirty="0" smtClean="0"/>
            <a:t>)</a:t>
          </a:r>
          <a:endParaRPr lang="en-US" sz="1200" b="1" kern="1200" dirty="0"/>
        </a:p>
      </dsp:txBody>
      <dsp:txXfrm>
        <a:off x="5814508" y="0"/>
        <a:ext cx="2076024" cy="623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5319D-EDFA-4AA2-B565-94DD2C5E4EFF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CAD5C-F45B-44E5-9FBE-D7610EC48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0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3359B-9F8D-4183-913A-EFF726C6889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9128A-DC6A-4B1D-98D0-746118947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4495800"/>
            <a:ext cx="5257800" cy="1752600"/>
          </a:xfrm>
        </p:spPr>
        <p:txBody>
          <a:bodyPr anchor="ctr"/>
          <a:lstStyle>
            <a:lvl1pPr marL="187325" indent="0">
              <a:buFont typeface="Gill Sans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52" y="3704897"/>
            <a:ext cx="2632778" cy="266437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0650" y="152400"/>
            <a:ext cx="1857375" cy="5813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152400"/>
            <a:ext cx="5424487" cy="5813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7" y="63062"/>
            <a:ext cx="685457" cy="69368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1066800"/>
            <a:ext cx="3602037" cy="489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603625" cy="489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6575425" cy="50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066800"/>
            <a:ext cx="7358062" cy="4899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268288" y="839788"/>
            <a:ext cx="8589962" cy="0"/>
          </a:xfrm>
          <a:prstGeom prst="line">
            <a:avLst/>
          </a:prstGeom>
          <a:noFill/>
          <a:ln w="63500">
            <a:solidFill>
              <a:srgbClr val="0C2D8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68288" y="6367463"/>
            <a:ext cx="8589962" cy="0"/>
          </a:xfrm>
          <a:prstGeom prst="line">
            <a:avLst/>
          </a:prstGeom>
          <a:noFill/>
          <a:ln w="63500">
            <a:solidFill>
              <a:srgbClr val="0C2D8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dt="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  <a:sym typeface="Gill Sans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ill Sans" charset="0"/>
          <a:sym typeface="Gill Sans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ill Sans" charset="0"/>
          <a:sym typeface="Gill Sans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ill Sans" charset="0"/>
          <a:sym typeface="Gill Sans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ill Sans" charset="0"/>
          <a:sym typeface="Gill Sans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ill Sans" charset="0"/>
          <a:sym typeface="Gill Sans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ill Sans" charset="0"/>
          <a:sym typeface="Gill Sans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ill Sans" charset="0"/>
          <a:sym typeface="Gill Sans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Gill Sans" charset="0"/>
          <a:sym typeface="Gill Sans" charset="0"/>
        </a:defRPr>
      </a:lvl9pPr>
    </p:titleStyle>
    <p:bodyStyle>
      <a:lvl1pPr marL="588963" indent="-401638" algn="l" defTabSz="642938" rtl="0" eaLnBrk="0" fontAlgn="base" hangingPunct="0">
        <a:spcBef>
          <a:spcPct val="20000"/>
        </a:spcBef>
        <a:spcAft>
          <a:spcPct val="0"/>
        </a:spcAft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700" indent="-401638" algn="l" defTabSz="642938" rtl="0" eaLnBrk="0" fontAlgn="base" hangingPunct="0">
        <a:spcBef>
          <a:spcPct val="20000"/>
        </a:spcBef>
        <a:spcAft>
          <a:spcPct val="0"/>
        </a:spcAft>
        <a:buFont typeface="Gill Sans" charset="0"/>
        <a:buChar char="•"/>
        <a:defRPr sz="2400">
          <a:solidFill>
            <a:schemeClr val="tx1"/>
          </a:solidFill>
          <a:latin typeface="+mn-lt"/>
          <a:sym typeface="Gill Sans" charset="0"/>
        </a:defRPr>
      </a:lvl2pPr>
      <a:lvl3pPr marL="1214438" indent="-401638" algn="l" defTabSz="642938" rtl="0" eaLnBrk="0" fontAlgn="base" hangingPunct="0">
        <a:spcBef>
          <a:spcPct val="20000"/>
        </a:spcBef>
        <a:spcAft>
          <a:spcPct val="0"/>
        </a:spcAft>
        <a:buFont typeface="Gill Sans" charset="0"/>
        <a:buChar char="•"/>
        <a:defRPr sz="2000">
          <a:solidFill>
            <a:schemeClr val="tx1"/>
          </a:solidFill>
          <a:latin typeface="+mn-lt"/>
          <a:sym typeface="Gill Sans" charset="0"/>
        </a:defRPr>
      </a:lvl3pPr>
      <a:lvl4pPr marL="1527175" indent="-401638" algn="l" defTabSz="642938" rtl="0" eaLnBrk="0" fontAlgn="base" hangingPunct="0">
        <a:spcBef>
          <a:spcPct val="20000"/>
        </a:spcBef>
        <a:spcAft>
          <a:spcPct val="0"/>
        </a:spcAft>
        <a:buFont typeface="Gill Sans" charset="0"/>
        <a:buChar char="•"/>
        <a:defRPr sz="2000">
          <a:solidFill>
            <a:schemeClr val="tx1"/>
          </a:solidFill>
          <a:latin typeface="+mn-lt"/>
          <a:sym typeface="Gill Sans" charset="0"/>
        </a:defRPr>
      </a:lvl4pPr>
      <a:lvl5pPr marL="1839913" indent="-401638" algn="l" defTabSz="642938" rtl="0" eaLnBrk="0" fontAlgn="base" hangingPunct="0">
        <a:spcBef>
          <a:spcPct val="20000"/>
        </a:spcBef>
        <a:spcAft>
          <a:spcPct val="0"/>
        </a:spcAft>
        <a:buFont typeface="Gill Sans" charset="0"/>
        <a:buChar char="•"/>
        <a:defRPr sz="2000">
          <a:solidFill>
            <a:schemeClr val="tx1"/>
          </a:solidFill>
          <a:latin typeface="+mn-lt"/>
          <a:sym typeface="Gill Sans" charset="0"/>
        </a:defRPr>
      </a:lvl5pPr>
      <a:lvl6pPr marL="2297113" indent="-401638" algn="l" defTabSz="642938" rtl="0" fontAlgn="base">
        <a:spcBef>
          <a:spcPct val="20000"/>
        </a:spcBef>
        <a:spcAft>
          <a:spcPct val="0"/>
        </a:spcAft>
        <a:buFont typeface="Gill Sans" charset="0"/>
        <a:buChar char="•"/>
        <a:defRPr sz="2000">
          <a:solidFill>
            <a:schemeClr val="tx1"/>
          </a:solidFill>
          <a:latin typeface="+mn-lt"/>
          <a:sym typeface="Gill Sans" charset="0"/>
        </a:defRPr>
      </a:lvl6pPr>
      <a:lvl7pPr marL="2754313" indent="-401638" algn="l" defTabSz="642938" rtl="0" fontAlgn="base">
        <a:spcBef>
          <a:spcPct val="20000"/>
        </a:spcBef>
        <a:spcAft>
          <a:spcPct val="0"/>
        </a:spcAft>
        <a:buFont typeface="Gill Sans" charset="0"/>
        <a:buChar char="•"/>
        <a:defRPr sz="2000">
          <a:solidFill>
            <a:schemeClr val="tx1"/>
          </a:solidFill>
          <a:latin typeface="+mn-lt"/>
          <a:sym typeface="Gill Sans" charset="0"/>
        </a:defRPr>
      </a:lvl7pPr>
      <a:lvl8pPr marL="3211513" indent="-401638" algn="l" defTabSz="642938" rtl="0" fontAlgn="base">
        <a:spcBef>
          <a:spcPct val="20000"/>
        </a:spcBef>
        <a:spcAft>
          <a:spcPct val="0"/>
        </a:spcAft>
        <a:buFont typeface="Gill Sans" charset="0"/>
        <a:buChar char="•"/>
        <a:defRPr sz="2000">
          <a:solidFill>
            <a:schemeClr val="tx1"/>
          </a:solidFill>
          <a:latin typeface="+mn-lt"/>
          <a:sym typeface="Gill Sans" charset="0"/>
        </a:defRPr>
      </a:lvl8pPr>
      <a:lvl9pPr marL="3668713" indent="-401638" algn="l" defTabSz="642938" rtl="0" fontAlgn="base">
        <a:spcBef>
          <a:spcPct val="20000"/>
        </a:spcBef>
        <a:spcAft>
          <a:spcPct val="0"/>
        </a:spcAft>
        <a:buFont typeface="Gill Sans" charset="0"/>
        <a:buChar char="•"/>
        <a:defRPr sz="20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png"/><Relationship Id="rId4" Type="http://schemas.openxmlformats.org/officeDocument/2006/relationships/diagramData" Target="../diagrams/data1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384738"/>
            <a:ext cx="7772400" cy="2320159"/>
          </a:xfrm>
        </p:spPr>
        <p:txBody>
          <a:bodyPr/>
          <a:lstStyle/>
          <a:p>
            <a:pPr algn="r" eaLnBrk="1" hangingPunct="1"/>
            <a:r>
              <a:rPr lang="en-US" sz="3200" b="1" dirty="0" smtClean="0"/>
              <a:t>Energy Technology</a:t>
            </a:r>
            <a:br>
              <a:rPr lang="en-US" sz="3200" b="1" dirty="0" smtClean="0"/>
            </a:br>
            <a:r>
              <a:rPr lang="en-US" sz="3200" b="1" dirty="0" smtClean="0"/>
              <a:t>at</a:t>
            </a:r>
            <a:br>
              <a:rPr lang="en-US" sz="3200" b="1" dirty="0" smtClean="0"/>
            </a:br>
            <a:r>
              <a:rPr lang="en-US" sz="3200" b="1" dirty="0" smtClean="0"/>
              <a:t>Joint Base Cape Cod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Solar Power</a:t>
            </a:r>
            <a:b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Liquid Metal Battery Storage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sz="32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16166" y="3878318"/>
            <a:ext cx="5257800" cy="2057400"/>
          </a:xfrm>
          <a:noFill/>
        </p:spPr>
        <p:txBody>
          <a:bodyPr/>
          <a:lstStyle/>
          <a:p>
            <a:pPr marL="625475" indent="-401638" algn="r" eaLnBrk="1" hangingPunct="1"/>
            <a:r>
              <a:rPr lang="en-US" sz="2000" dirty="0"/>
              <a:t>Capt Shawn </a:t>
            </a:r>
            <a:r>
              <a:rPr lang="en-US" sz="2000" dirty="0" smtClean="0"/>
              <a:t>Doyle</a:t>
            </a:r>
          </a:p>
          <a:p>
            <a:pPr marL="625475" indent="-401638" algn="r" eaLnBrk="1" hangingPunct="1"/>
            <a:r>
              <a:rPr lang="en-US" sz="2000" dirty="0" smtClean="0"/>
              <a:t>102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Civil Engineering </a:t>
            </a:r>
            <a:r>
              <a:rPr lang="en-US" sz="2000" dirty="0" err="1" smtClean="0"/>
              <a:t>Sqdn</a:t>
            </a:r>
            <a:endParaRPr lang="en-US" sz="2000" dirty="0"/>
          </a:p>
          <a:p>
            <a:pPr marL="625475" indent="-401638" algn="r" eaLnBrk="1" hangingPunct="1"/>
            <a:r>
              <a:rPr lang="en-US" sz="2000" dirty="0"/>
              <a:t>	Otis Air National Guard Base </a:t>
            </a:r>
          </a:p>
          <a:p>
            <a:pPr marL="625475" indent="-401638" eaLnBrk="1" hangingPunct="1"/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Potential Military Applications</a:t>
            </a: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 Security</a:t>
            </a:r>
          </a:p>
          <a:p>
            <a:r>
              <a:rPr lang="en-US" dirty="0" smtClean="0"/>
              <a:t>Energy </a:t>
            </a:r>
            <a:r>
              <a:rPr lang="en-US" dirty="0" smtClean="0"/>
              <a:t>Independence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01" y="872601"/>
            <a:ext cx="2462906" cy="2462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50" y="936534"/>
            <a:ext cx="2335040" cy="23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85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86" y="1066801"/>
            <a:ext cx="8497614" cy="3807048"/>
          </a:xfrm>
        </p:spPr>
        <p:txBody>
          <a:bodyPr>
            <a:normAutofit/>
          </a:bodyPr>
          <a:lstStyle/>
          <a:p>
            <a:pPr marL="701675" indent="-514350"/>
            <a:r>
              <a:rPr lang="en-US" sz="2400" dirty="0" smtClean="0"/>
              <a:t>Single facility Uninterrupted Power Supply (UPS)</a:t>
            </a:r>
          </a:p>
          <a:p>
            <a:pPr marL="1014412" lvl="1" indent="-514350"/>
            <a:r>
              <a:rPr lang="en-US" sz="2000" dirty="0" smtClean="0"/>
              <a:t>Guarantee continuous operation of critical missions</a:t>
            </a:r>
          </a:p>
          <a:p>
            <a:pPr marL="1014412" lvl="1" indent="-514350"/>
            <a:r>
              <a:rPr lang="en-US" sz="2000" dirty="0" smtClean="0"/>
              <a:t>Replace power conditioning systems</a:t>
            </a:r>
          </a:p>
          <a:p>
            <a:pPr marL="701675" indent="-514350"/>
            <a:r>
              <a:rPr lang="en-US" sz="2400" dirty="0" smtClean="0"/>
              <a:t>Utility scale UPS for entire grid</a:t>
            </a:r>
          </a:p>
          <a:p>
            <a:pPr marL="1014412" lvl="1" indent="-514350"/>
            <a:r>
              <a:rPr lang="en-US" sz="2000" dirty="0" smtClean="0"/>
              <a:t>Ensure Safe Haven for community</a:t>
            </a:r>
            <a:endParaRPr lang="en-US" sz="2000" dirty="0"/>
          </a:p>
          <a:p>
            <a:pPr marL="1014412" lvl="1" indent="-514350"/>
            <a:r>
              <a:rPr lang="en-US" sz="2000" dirty="0" smtClean="0"/>
              <a:t>Large scale recovery support (</a:t>
            </a:r>
            <a:r>
              <a:rPr lang="en-US" sz="2000" dirty="0" err="1" smtClean="0"/>
              <a:t>Nemo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Nstar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endParaRPr lang="en-US" dirty="0"/>
          </a:p>
          <a:p>
            <a:pPr marL="701675" indent="-514350">
              <a:buFont typeface="+mj-lt"/>
              <a:buAutoNum type="arabicPeriod"/>
            </a:pPr>
            <a:endParaRPr lang="en-US" dirty="0" smtClean="0"/>
          </a:p>
          <a:p>
            <a:pPr marL="701675" indent="-514350">
              <a:buFont typeface="+mj-lt"/>
              <a:buAutoNum type="arabicPeriod"/>
            </a:pPr>
            <a:endParaRPr lang="en-US" dirty="0" smtClean="0"/>
          </a:p>
          <a:p>
            <a:pPr marL="957262" lvl="1" indent="-457200">
              <a:buFont typeface="+mj-lt"/>
              <a:buAutoNum type="alphaLcParenR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76" y="4048900"/>
            <a:ext cx="3894082" cy="2011635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4" y="4063592"/>
            <a:ext cx="3231930" cy="198225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477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NStar</a:t>
            </a:r>
            <a:r>
              <a:rPr lang="en-US" dirty="0" smtClean="0"/>
              <a:t> </a:t>
            </a:r>
            <a:r>
              <a:rPr lang="en-US" dirty="0" err="1" smtClean="0"/>
              <a:t>Nemo</a:t>
            </a:r>
            <a:r>
              <a:rPr lang="en-US" dirty="0" smtClean="0"/>
              <a:t> Recovery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16" y="1671728"/>
            <a:ext cx="5345903" cy="3262880"/>
          </a:xfrm>
          <a:ln w="38100">
            <a:solidFill>
              <a:srgbClr val="00B0F0"/>
            </a:solidFill>
          </a:ln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30564" y="1860331"/>
            <a:ext cx="257474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1200 Crew</a:t>
            </a:r>
          </a:p>
          <a:p>
            <a:pPr algn="l"/>
            <a:r>
              <a:rPr lang="en-US" dirty="0" smtClean="0"/>
              <a:t>600 Trucks</a:t>
            </a:r>
          </a:p>
          <a:p>
            <a:pPr algn="l"/>
            <a:r>
              <a:rPr lang="en-US" dirty="0" smtClean="0"/>
              <a:t>12 Acres</a:t>
            </a:r>
          </a:p>
          <a:p>
            <a:pPr algn="l"/>
            <a:r>
              <a:rPr lang="en-US" dirty="0" smtClean="0"/>
              <a:t>Dormitories</a:t>
            </a:r>
          </a:p>
          <a:p>
            <a:pPr algn="l"/>
            <a:r>
              <a:rPr lang="en-US" dirty="0" smtClean="0"/>
              <a:t>Dining Facility</a:t>
            </a:r>
          </a:p>
        </p:txBody>
      </p:sp>
    </p:spTree>
    <p:extLst>
      <p:ext uri="{BB962C8B-B14F-4D97-AF65-F5344CB8AC3E}">
        <p14:creationId xmlns:p14="http://schemas.microsoft.com/office/powerpoint/2010/main" val="2015675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69" y="1114097"/>
            <a:ext cx="7646276" cy="2843048"/>
          </a:xfrm>
        </p:spPr>
        <p:txBody>
          <a:bodyPr>
            <a:normAutofit/>
          </a:bodyPr>
          <a:lstStyle/>
          <a:p>
            <a:pPr marL="701675" indent="-514350"/>
            <a:r>
              <a:rPr lang="en-US" sz="2400" dirty="0" smtClean="0"/>
              <a:t>Eliminate reliance on commercial power</a:t>
            </a:r>
          </a:p>
          <a:p>
            <a:pPr marL="1014412" lvl="1" indent="-514350"/>
            <a:r>
              <a:rPr lang="en-US" sz="2000" dirty="0" err="1" smtClean="0"/>
              <a:t>NStar’s</a:t>
            </a:r>
            <a:r>
              <a:rPr lang="en-US" sz="2000" dirty="0" smtClean="0"/>
              <a:t> top priority for outage repair?</a:t>
            </a:r>
          </a:p>
          <a:p>
            <a:pPr marL="1014412" lvl="1" indent="-514350"/>
            <a:r>
              <a:rPr lang="en-US" sz="2000" dirty="0" smtClean="0"/>
              <a:t>Peak load shedding &amp; Demand Response</a:t>
            </a:r>
          </a:p>
          <a:p>
            <a:pPr marL="1014412" lvl="1" indent="-514350"/>
            <a:r>
              <a:rPr lang="en-US" sz="2000" dirty="0" smtClean="0"/>
              <a:t>Reduce consumption of fossil fuels</a:t>
            </a:r>
          </a:p>
          <a:p>
            <a:pPr marL="1014412" lvl="1" indent="-514350"/>
            <a:r>
              <a:rPr lang="en-US" sz="2000" dirty="0" smtClean="0"/>
              <a:t>Reduce carbon footprint – diesel exhaust &amp; logistics</a:t>
            </a:r>
          </a:p>
          <a:p>
            <a:pPr marL="701675" indent="-514350"/>
            <a:r>
              <a:rPr lang="en-US" sz="2400" dirty="0" smtClean="0"/>
              <a:t>Renewables as primary power sources</a:t>
            </a:r>
          </a:p>
          <a:p>
            <a:pPr lvl="1"/>
            <a:endParaRPr lang="en-US" dirty="0"/>
          </a:p>
          <a:p>
            <a:pPr marL="701675" indent="-514350">
              <a:buFont typeface="+mj-lt"/>
              <a:buAutoNum type="arabicPeriod"/>
            </a:pPr>
            <a:endParaRPr lang="en-US" dirty="0" smtClean="0"/>
          </a:p>
          <a:p>
            <a:pPr marL="701675" indent="-514350">
              <a:buFont typeface="+mj-lt"/>
              <a:buAutoNum type="arabicPeriod"/>
            </a:pPr>
            <a:endParaRPr lang="en-US" dirty="0" smtClean="0"/>
          </a:p>
          <a:p>
            <a:pPr marL="957262" lvl="1" indent="-457200">
              <a:buFont typeface="+mj-lt"/>
              <a:buAutoNum type="alphaLcParenR"/>
            </a:pPr>
            <a:endParaRPr lang="en-US" dirty="0" smtClean="0"/>
          </a:p>
        </p:txBody>
      </p:sp>
      <p:pic>
        <p:nvPicPr>
          <p:cNvPr id="1026" name="Picture 2" descr="http://www.renewbl.com/wp-content/uploads/2009/12/langford-wind-farm-gttruckingll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23" y="4169797"/>
            <a:ext cx="2769388" cy="183325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d/de/Nellis_AFB_Solar_panels.jpg/220px-Nellis_AFB_Solar_pane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65" y="4169796"/>
            <a:ext cx="2688779" cy="183325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88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5017" y="2515038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4" y="3357374"/>
            <a:ext cx="2680190" cy="2712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61" y="3484178"/>
            <a:ext cx="2459421" cy="245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347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Jokerman" pitchFamily="82" charset="0"/>
            </a:endParaRPr>
          </a:p>
        </p:txBody>
      </p:sp>
      <p:pic>
        <p:nvPicPr>
          <p:cNvPr id="11268" name="Picture 4" descr="leased land - 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475" y="919970"/>
            <a:ext cx="3347545" cy="5370472"/>
          </a:xfrm>
          <a:prstGeom prst="rect">
            <a:avLst/>
          </a:prstGeom>
          <a:noFill/>
          <a:ln w="25400" cmpd="thickThin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267200" y="990600"/>
            <a:ext cx="4572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Total Area - 22,000 acres                </a:t>
            </a:r>
            <a:endParaRPr lang="en-US" sz="2800" dirty="0">
              <a:solidFill>
                <a:schemeClr val="accent2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800" dirty="0">
              <a:solidFill>
                <a:schemeClr val="accent2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800" dirty="0">
                <a:solidFill>
                  <a:schemeClr val="accent2"/>
                </a:solidFill>
              </a:rPr>
              <a:t>  </a:t>
            </a:r>
            <a:r>
              <a:rPr lang="en-US" sz="2800" dirty="0" smtClean="0">
                <a:solidFill>
                  <a:schemeClr val="accent2"/>
                </a:solidFill>
              </a:rPr>
              <a:t>Approx 10</a:t>
            </a:r>
            <a:r>
              <a:rPr lang="en-US" sz="2800" dirty="0">
                <a:solidFill>
                  <a:schemeClr val="accent2"/>
                </a:solidFill>
              </a:rPr>
              <a:t>% </a:t>
            </a:r>
            <a:r>
              <a:rPr lang="en-US" sz="2800" dirty="0" smtClean="0">
                <a:solidFill>
                  <a:schemeClr val="accent2"/>
                </a:solidFill>
              </a:rPr>
              <a:t>of </a:t>
            </a:r>
            <a:r>
              <a:rPr lang="en-US" sz="2800" dirty="0">
                <a:solidFill>
                  <a:schemeClr val="accent2"/>
                </a:solidFill>
              </a:rPr>
              <a:t>entire </a:t>
            </a:r>
            <a:r>
              <a:rPr lang="en-US" sz="2800" dirty="0" smtClean="0">
                <a:solidFill>
                  <a:schemeClr val="accent2"/>
                </a:solidFill>
              </a:rPr>
              <a:t>         	Cape </a:t>
            </a:r>
            <a:r>
              <a:rPr lang="en-US" sz="2800" dirty="0">
                <a:solidFill>
                  <a:schemeClr val="accent2"/>
                </a:solidFill>
              </a:rPr>
              <a:t>Cod land </a:t>
            </a:r>
            <a:r>
              <a:rPr lang="en-US" sz="2800" dirty="0" smtClean="0">
                <a:solidFill>
                  <a:schemeClr val="accent2"/>
                </a:solidFill>
              </a:rPr>
              <a:t>mass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solidFill>
                <a:schemeClr val="accent2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800" dirty="0">
                <a:solidFill>
                  <a:schemeClr val="accent2"/>
                </a:solidFill>
              </a:rPr>
              <a:t>“Base Grid” covers southern 7,000 acres</a:t>
            </a:r>
          </a:p>
          <a:p>
            <a:endParaRPr lang="en-US" sz="2800" dirty="0">
              <a:solidFill>
                <a:schemeClr val="accent2"/>
              </a:solidFill>
            </a:endParaRPr>
          </a:p>
          <a:p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4658" y="93546"/>
            <a:ext cx="454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Joint Base Cape Cod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6" y="148670"/>
            <a:ext cx="591207" cy="5912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09600" y="4635062"/>
            <a:ext cx="2827283" cy="14977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42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sym typeface="Gill Sans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2344658" y="3925614"/>
            <a:ext cx="2272417" cy="134006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18274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9" y="901054"/>
            <a:ext cx="7725103" cy="5407572"/>
          </a:xfrm>
        </p:spPr>
      </p:pic>
      <p:sp>
        <p:nvSpPr>
          <p:cNvPr id="6" name="Rounded Rectangular Callout 5"/>
          <p:cNvSpPr/>
          <p:nvPr/>
        </p:nvSpPr>
        <p:spPr>
          <a:xfrm>
            <a:off x="4669221" y="3501942"/>
            <a:ext cx="1371600" cy="384048"/>
          </a:xfrm>
          <a:prstGeom prst="wedgeRoundRectCallout">
            <a:avLst>
              <a:gd name="adj1" fmla="val -97645"/>
              <a:gd name="adj2" fmla="val 44384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Substation</a:t>
            </a:r>
            <a:endParaRPr lang="en-US" sz="16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567151" y="1013187"/>
            <a:ext cx="1600200" cy="384048"/>
          </a:xfrm>
          <a:prstGeom prst="wedgeRoundRectCallout">
            <a:avLst>
              <a:gd name="adj1" fmla="val 37633"/>
              <a:gd name="adj2" fmla="val 184136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Solar Array</a:t>
            </a:r>
            <a:endParaRPr lang="en-US" sz="16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811735" y="2148519"/>
            <a:ext cx="1600200" cy="547384"/>
          </a:xfrm>
          <a:prstGeom prst="wedgeRoundRectCallout">
            <a:avLst>
              <a:gd name="adj1" fmla="val 100688"/>
              <a:gd name="adj2" fmla="val 63169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Primary Feeder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575425" cy="506413"/>
          </a:xfrm>
        </p:spPr>
        <p:txBody>
          <a:bodyPr/>
          <a:lstStyle/>
          <a:p>
            <a:r>
              <a:rPr lang="en-US" dirty="0" smtClean="0"/>
              <a:t>JBCC Electrical 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70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0" r="2261" b="-6260"/>
          <a:stretch/>
        </p:blipFill>
        <p:spPr bwMode="auto">
          <a:xfrm>
            <a:off x="0" y="986923"/>
            <a:ext cx="4495273" cy="311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03756" y="110360"/>
            <a:ext cx="4837386" cy="646386"/>
          </a:xfrm>
        </p:spPr>
        <p:txBody>
          <a:bodyPr/>
          <a:lstStyle/>
          <a:p>
            <a:pPr algn="ctr"/>
            <a:r>
              <a:rPr lang="en-US" sz="3600" b="0" cap="none" dirty="0" smtClean="0"/>
              <a:t>Power at </a:t>
            </a:r>
            <a:r>
              <a:rPr lang="en-US" sz="3600" b="0" dirty="0" smtClean="0"/>
              <a:t>JBCC</a:t>
            </a:r>
            <a:endParaRPr lang="en-US" sz="3600" b="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574129"/>
              </p:ext>
            </p:extLst>
          </p:nvPr>
        </p:nvGraphicFramePr>
        <p:xfrm>
          <a:off x="3720662" y="3268193"/>
          <a:ext cx="51080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0"/>
            <a:ext cx="4837386" cy="784937"/>
          </a:xfrm>
        </p:spPr>
        <p:txBody>
          <a:bodyPr/>
          <a:lstStyle/>
          <a:p>
            <a:r>
              <a:rPr lang="en-US" dirty="0" smtClean="0"/>
              <a:t>Power at JBCC*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Annual Usage     	- 25.9 </a:t>
            </a:r>
            <a:r>
              <a:rPr lang="en-US" dirty="0" err="1" smtClean="0"/>
              <a:t>MWhrs</a:t>
            </a:r>
            <a:endParaRPr lang="en-US" dirty="0" smtClean="0"/>
          </a:p>
          <a:p>
            <a:r>
              <a:rPr lang="en-US" dirty="0" smtClean="0"/>
              <a:t>Peak Load    		- 4.5   MW</a:t>
            </a:r>
          </a:p>
          <a:p>
            <a:r>
              <a:rPr lang="en-US" dirty="0" smtClean="0"/>
              <a:t>Annual Cost 		- $ 3.9 Million ($.16/</a:t>
            </a:r>
            <a:r>
              <a:rPr lang="en-US" dirty="0" err="1" smtClean="0"/>
              <a:t>kWH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Local Distribution by </a:t>
            </a:r>
            <a:r>
              <a:rPr lang="en-US" dirty="0" err="1" smtClean="0"/>
              <a:t>NStar</a:t>
            </a:r>
            <a:endParaRPr lang="en-US" dirty="0" smtClean="0"/>
          </a:p>
          <a:p>
            <a:r>
              <a:rPr lang="en-US" dirty="0" smtClean="0"/>
              <a:t>102</a:t>
            </a:r>
            <a:r>
              <a:rPr lang="en-US" baseline="30000" dirty="0" smtClean="0"/>
              <a:t>nd</a:t>
            </a:r>
            <a:r>
              <a:rPr lang="en-US" dirty="0" smtClean="0"/>
              <a:t> IW owns power grid and substation</a:t>
            </a:r>
          </a:p>
          <a:p>
            <a:pPr lvl="1"/>
            <a:r>
              <a:rPr lang="en-US" dirty="0" smtClean="0"/>
              <a:t>7 main feeders</a:t>
            </a:r>
          </a:p>
          <a:p>
            <a:pPr lvl="1"/>
            <a:r>
              <a:rPr lang="en-US" dirty="0" smtClean="0"/>
              <a:t>Sub-meters tenant users</a:t>
            </a:r>
          </a:p>
          <a:p>
            <a:r>
              <a:rPr lang="en-US" dirty="0" smtClean="0"/>
              <a:t>10+ facilities with stand-by diesel generators </a:t>
            </a:r>
          </a:p>
          <a:p>
            <a:pPr marL="500062" lvl="1" indent="0">
              <a:buNone/>
            </a:pPr>
            <a:endParaRPr lang="en-US" dirty="0" smtClean="0"/>
          </a:p>
          <a:p>
            <a:pPr marL="500062" lvl="1" indent="0">
              <a:buNone/>
            </a:pPr>
            <a:r>
              <a:rPr lang="en-US" dirty="0" smtClean="0"/>
              <a:t>* Data for base grid only; does not include connections to independent NSTAR feeders (Pave PAWS, IRP, some USCG)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69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9512" y="3736428"/>
            <a:ext cx="1875077" cy="23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78" y="847629"/>
            <a:ext cx="2302098" cy="23297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42" y="2392139"/>
            <a:ext cx="3229336" cy="21520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47" y="4193628"/>
            <a:ext cx="2392155" cy="1557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90" y="1016935"/>
            <a:ext cx="2180440" cy="216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81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Installation</a:t>
            </a:r>
            <a:endParaRPr lang="en-US" dirty="0"/>
          </a:p>
        </p:txBody>
      </p:sp>
      <p:pic>
        <p:nvPicPr>
          <p:cNvPr id="2050" name="Picture 2" descr="C:\Users\shawn.doyle\Documents\001 Solar\Images\grassland_figure_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83" y="1476703"/>
            <a:ext cx="4917338" cy="344213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12979" y="1403133"/>
            <a:ext cx="383102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Closed Landfill, 37 Acres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~ 6 MW Capacity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20 year PPA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~ $9.2 M savings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On-line Q2 14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31002" y="1231959"/>
            <a:ext cx="1490373" cy="1545947"/>
            <a:chOff x="528192" y="1068176"/>
            <a:chExt cx="846416" cy="877978"/>
          </a:xfrm>
        </p:grpSpPr>
        <p:pic>
          <p:nvPicPr>
            <p:cNvPr id="7" name="Picture 2" descr="S:\corporate development\marketing\logos\ambri-logo_color - no word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92" y="1068176"/>
              <a:ext cx="846416" cy="644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71417" y="1718923"/>
              <a:ext cx="582826" cy="227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rgbClr val="000000">
                      <a:lumMod val="75000"/>
                    </a:srgbClr>
                  </a:solidFill>
                  <a:latin typeface="Arial" charset="0"/>
                  <a:cs typeface="Arial" charset="0"/>
                </a:rPr>
                <a:t>AMBRI</a:t>
              </a:r>
              <a:endParaRPr lang="en-US" sz="2000" b="1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41074" y="4577846"/>
            <a:ext cx="1466710" cy="1314634"/>
            <a:chOff x="448363" y="2213786"/>
            <a:chExt cx="891834" cy="758418"/>
          </a:xfrm>
        </p:grpSpPr>
        <p:sp>
          <p:nvSpPr>
            <p:cNvPr id="10" name="Rectangle 9"/>
            <p:cNvSpPr/>
            <p:nvPr/>
          </p:nvSpPr>
          <p:spPr>
            <a:xfrm>
              <a:off x="499914" y="2741379"/>
              <a:ext cx="788733" cy="230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MassDev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48363" y="2213786"/>
              <a:ext cx="891834" cy="580974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tretch>
                <a:fillRect/>
              </a:stretch>
            </a:blipFill>
            <a:ln w="63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64131" y="4577846"/>
            <a:ext cx="2079415" cy="1415380"/>
            <a:chOff x="199036" y="3148013"/>
            <a:chExt cx="1223932" cy="833085"/>
          </a:xfrm>
        </p:grpSpPr>
        <p:sp>
          <p:nvSpPr>
            <p:cNvPr id="13" name="Rectangle 12"/>
            <p:cNvSpPr/>
            <p:nvPr/>
          </p:nvSpPr>
          <p:spPr>
            <a:xfrm>
              <a:off x="199036" y="3745595"/>
              <a:ext cx="1223932" cy="235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Analysis Group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82335" y="3148013"/>
              <a:ext cx="756200" cy="597582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tretch>
                <a:fillRect/>
              </a:stretch>
            </a:blipFill>
            <a:ln w="63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62" y="4800952"/>
            <a:ext cx="2399263" cy="56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925" y="1056290"/>
            <a:ext cx="1974370" cy="19743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79" y="2664547"/>
            <a:ext cx="4194446" cy="12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44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90" y="1650667"/>
            <a:ext cx="1645920" cy="142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Ambri</a:t>
            </a:r>
            <a:r>
              <a:rPr lang="en-US" dirty="0" smtClean="0"/>
              <a:t> - From Cells to Systems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94105052"/>
              </p:ext>
            </p:extLst>
          </p:nvPr>
        </p:nvGraphicFramePr>
        <p:xfrm>
          <a:off x="457029" y="701203"/>
          <a:ext cx="8205076" cy="623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 bwMode="auto">
          <a:xfrm>
            <a:off x="473008" y="2381840"/>
            <a:ext cx="1362892" cy="4893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kern="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56 </a:t>
            </a:r>
            <a:r>
              <a:rPr lang="en-US" sz="1200" kern="0" dirty="0" err="1">
                <a:solidFill>
                  <a:srgbClr val="000000"/>
                </a:solidFill>
                <a:latin typeface="Arial" pitchFamily="34" charset="0"/>
                <a:cs typeface="+mn-cs"/>
              </a:rPr>
              <a:t>Wh</a:t>
            </a: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+mn-cs"/>
              </a:rPr>
              <a:t> </a:t>
            </a:r>
            <a:r>
              <a:rPr lang="en-US" sz="1200" kern="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(80 </a:t>
            </a: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+mn-cs"/>
              </a:rPr>
              <a:t>Ah)</a:t>
            </a:r>
          </a:p>
          <a:p>
            <a:pPr>
              <a:lnSpc>
                <a:spcPct val="90000"/>
              </a:lnSpc>
            </a:pPr>
            <a:r>
              <a:rPr lang="en-US" sz="1000" b="0" kern="0" dirty="0">
                <a:solidFill>
                  <a:srgbClr val="000000"/>
                </a:solidFill>
                <a:latin typeface="Arial" pitchFamily="34" charset="0"/>
                <a:cs typeface="+mn-cs"/>
              </a:rPr>
              <a:t>Base repeat unit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2071781" y="2778085"/>
            <a:ext cx="1850013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kern="0"/>
            </a:lvl1pPr>
          </a:lstStyle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6.25 kW / 25 kWh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432 cells</a:t>
            </a:r>
          </a:p>
          <a:p>
            <a:pPr>
              <a:lnSpc>
                <a:spcPct val="100000"/>
              </a:lnSpc>
            </a:pPr>
            <a:r>
              <a:rPr lang="en-US" sz="1000" b="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Thermal </a:t>
            </a:r>
            <a:r>
              <a:rPr lang="en-US" sz="1000" b="0" dirty="0">
                <a:solidFill>
                  <a:srgbClr val="000000"/>
                </a:solidFill>
                <a:latin typeface="Arial" pitchFamily="34" charset="0"/>
                <a:cs typeface="+mn-cs"/>
              </a:rPr>
              <a:t>enclosure with </a:t>
            </a:r>
            <a:r>
              <a:rPr lang="en-US" sz="1000" b="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BMS,</a:t>
            </a:r>
          </a:p>
          <a:p>
            <a:pPr>
              <a:lnSpc>
                <a:spcPct val="100000"/>
              </a:lnSpc>
            </a:pPr>
            <a:r>
              <a:rPr lang="en-US" sz="1000" b="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60 V</a:t>
            </a:r>
          </a:p>
          <a:p>
            <a:pPr>
              <a:lnSpc>
                <a:spcPct val="100000"/>
              </a:lnSpc>
            </a:pPr>
            <a:r>
              <a:rPr lang="en-US" sz="1000" b="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~ 5,000 </a:t>
            </a:r>
            <a:r>
              <a:rPr lang="en-US" sz="1000" b="0" dirty="0" err="1" smtClean="0">
                <a:solidFill>
                  <a:srgbClr val="000000"/>
                </a:solidFill>
                <a:latin typeface="Arial" pitchFamily="34" charset="0"/>
                <a:cs typeface="+mn-cs"/>
              </a:rPr>
              <a:t>lbs</a:t>
            </a:r>
            <a:endParaRPr lang="en-US" sz="1000" b="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130980" y="3074287"/>
            <a:ext cx="1701800" cy="93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0" kern="0"/>
            </a:lvl1pPr>
          </a:lstStyle>
          <a:p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25 kW / 100 kWh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1728 cells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Parallel COREs for 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+mn-cs"/>
              </a:rPr>
              <a:t>redundancy 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&gt; 10 tons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229350" y="4267200"/>
            <a:ext cx="2229204" cy="1071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kern="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500 </a:t>
            </a: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+mn-cs"/>
              </a:rPr>
              <a:t>kW / </a:t>
            </a:r>
            <a:r>
              <a:rPr lang="en-US" sz="1200" kern="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2000 </a:t>
            </a: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+mn-cs"/>
              </a:rPr>
              <a:t>kWh</a:t>
            </a:r>
          </a:p>
          <a:p>
            <a:pPr>
              <a:lnSpc>
                <a:spcPct val="90000"/>
              </a:lnSpc>
            </a:pPr>
            <a:r>
              <a:rPr lang="en-US" sz="1200" kern="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34,560 </a:t>
            </a: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+mn-cs"/>
              </a:rPr>
              <a:t>cells; 20 </a:t>
            </a:r>
            <a:r>
              <a:rPr lang="en-US" sz="1200" kern="0" dirty="0" err="1">
                <a:solidFill>
                  <a:srgbClr val="000000"/>
                </a:solidFill>
                <a:latin typeface="Arial" pitchFamily="34" charset="0"/>
                <a:cs typeface="+mn-cs"/>
              </a:rPr>
              <a:t>APMs</a:t>
            </a:r>
            <a:r>
              <a:rPr lang="en-US" sz="1200" kern="0" baseline="30000" dirty="0" err="1">
                <a:solidFill>
                  <a:srgbClr val="000000"/>
                </a:solidFill>
                <a:latin typeface="Arial" pitchFamily="34" charset="0"/>
                <a:cs typeface="+mn-cs"/>
              </a:rPr>
              <a:t>TM</a:t>
            </a:r>
            <a:endParaRPr lang="en-US" sz="1200" kern="0" baseline="300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1000" b="0" kern="0" dirty="0">
                <a:solidFill>
                  <a:srgbClr val="000000"/>
                </a:solidFill>
                <a:latin typeface="Arial" pitchFamily="34" charset="0"/>
                <a:cs typeface="+mn-cs"/>
              </a:rPr>
              <a:t>Distribution voltage </a:t>
            </a:r>
            <a:br>
              <a:rPr lang="en-US" sz="1000" b="0" kern="0" dirty="0">
                <a:solidFill>
                  <a:srgbClr val="000000"/>
                </a:solidFill>
                <a:latin typeface="Arial" pitchFamily="34" charset="0"/>
                <a:cs typeface="+mn-cs"/>
              </a:rPr>
            </a:br>
            <a:r>
              <a:rPr lang="en-US" sz="1000" b="0" kern="0" dirty="0">
                <a:solidFill>
                  <a:srgbClr val="000000"/>
                </a:solidFill>
                <a:latin typeface="Arial" pitchFamily="34" charset="0"/>
                <a:cs typeface="+mn-cs"/>
              </a:rPr>
              <a:t>e.g. 13.8 kV; Grid-scale system: SCADA, master controller, transformer, grid-tied inverter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64715" y="1664083"/>
            <a:ext cx="597781" cy="560214"/>
            <a:chOff x="1032119" y="1785848"/>
            <a:chExt cx="989280" cy="9271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65" t="17839" r="9610" b="10278"/>
            <a:stretch/>
          </p:blipFill>
          <p:spPr bwMode="auto">
            <a:xfrm>
              <a:off x="1087040" y="1896095"/>
              <a:ext cx="934359" cy="81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32119" y="1822013"/>
              <a:ext cx="467179" cy="26645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 bwMode="auto">
            <a:xfrm>
              <a:off x="1032119" y="1785848"/>
              <a:ext cx="109839" cy="1292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9144" tIns="9144" rIns="9144" bIns="914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800" b="0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4”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072017" y="1566410"/>
            <a:ext cx="2654103" cy="2609590"/>
            <a:chOff x="6275059" y="1536198"/>
            <a:chExt cx="2518080" cy="171869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41" t="28478" r="14259" b="29053"/>
            <a:stretch/>
          </p:blipFill>
          <p:spPr bwMode="auto">
            <a:xfrm>
              <a:off x="6275059" y="1536198"/>
              <a:ext cx="2518080" cy="1718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6324600" y="1566334"/>
              <a:ext cx="1828800" cy="119049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 bwMode="auto">
            <a:xfrm>
              <a:off x="6972676" y="1958115"/>
              <a:ext cx="218428" cy="1604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9144" tIns="9144" rIns="9144" bIns="914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800" b="0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6</a:t>
              </a:r>
              <a:r>
                <a:rPr lang="en-US" sz="800" b="0" kern="0" dirty="0" smtClean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5’</a:t>
              </a:r>
              <a:endParaRPr lang="en-US" sz="800" b="0" kern="0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20405" y="1612844"/>
            <a:ext cx="1456508" cy="1184127"/>
            <a:chOff x="2124892" y="1630967"/>
            <a:chExt cx="1757835" cy="139168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37" t="16162" r="11599" b="13511"/>
            <a:stretch/>
          </p:blipFill>
          <p:spPr bwMode="auto">
            <a:xfrm>
              <a:off x="2355437" y="1695600"/>
              <a:ext cx="1527290" cy="1327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 bwMode="auto">
            <a:xfrm>
              <a:off x="2461788" y="1630967"/>
              <a:ext cx="167546" cy="1292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9144" tIns="9144" rIns="9144" bIns="914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800" b="0" kern="0" dirty="0" smtClean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34”</a:t>
              </a:r>
              <a:endParaRPr lang="en-US" sz="800" b="0" kern="0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2355437" y="1714156"/>
              <a:ext cx="540163" cy="17467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2350442" y="1934487"/>
              <a:ext cx="0" cy="71752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 bwMode="auto">
            <a:xfrm>
              <a:off x="2124892" y="2252574"/>
              <a:ext cx="167546" cy="1292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9144" tIns="9144" rIns="9144" bIns="914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800" b="0" kern="0" dirty="0" smtClean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34”</a:t>
              </a:r>
              <a:endParaRPr lang="en-US" sz="800" b="0" kern="0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V="1">
            <a:off x="4244741" y="1650667"/>
            <a:ext cx="356270" cy="97817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auto">
          <a:xfrm>
            <a:off x="4244741" y="1549823"/>
            <a:ext cx="150437" cy="119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9144" tIns="9144" rIns="9144" bIns="9144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0" kern="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38”</a:t>
            </a:r>
            <a:endParaRPr lang="en-US" sz="800" b="0" kern="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4224053" y="1748481"/>
            <a:ext cx="20688" cy="1122724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 bwMode="auto">
          <a:xfrm>
            <a:off x="4023034" y="2176239"/>
            <a:ext cx="150437" cy="119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9144" tIns="9144" rIns="9144" bIns="9144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0" kern="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72”</a:t>
            </a:r>
            <a:endParaRPr lang="en-US" sz="800" b="0" kern="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61257" y="4258590"/>
            <a:ext cx="6092042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kern="0" dirty="0" smtClean="0">
                <a:solidFill>
                  <a:srgbClr val="00417B"/>
                </a:solidFill>
                <a:latin typeface="Arial"/>
                <a:cs typeface="+mn-cs"/>
              </a:rPr>
              <a:t>Military Applications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0" kern="0" dirty="0" smtClean="0">
                <a:solidFill>
                  <a:srgbClr val="00417B"/>
                </a:solidFill>
                <a:latin typeface="Arial"/>
                <a:cs typeface="+mn-cs"/>
              </a:rPr>
              <a:t>Replace diesel generators (</a:t>
            </a:r>
            <a:r>
              <a:rPr lang="en-US" sz="2000" b="0" kern="0" dirty="0" err="1" smtClean="0">
                <a:solidFill>
                  <a:srgbClr val="00417B"/>
                </a:solidFill>
                <a:latin typeface="Arial"/>
                <a:cs typeface="+mn-cs"/>
              </a:rPr>
              <a:t>enviro</a:t>
            </a:r>
            <a:r>
              <a:rPr lang="en-US" sz="2000" b="0" kern="0" dirty="0" smtClean="0">
                <a:solidFill>
                  <a:srgbClr val="00417B"/>
                </a:solidFill>
                <a:latin typeface="Arial"/>
                <a:cs typeface="+mn-cs"/>
              </a:rPr>
              <a:t>, supply chain)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0" kern="0" dirty="0" smtClean="0">
                <a:solidFill>
                  <a:srgbClr val="00417B"/>
                </a:solidFill>
                <a:latin typeface="Arial"/>
                <a:cs typeface="+mn-cs"/>
              </a:rPr>
              <a:t>Power security in case of commercial grid failure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0" kern="0" dirty="0" smtClean="0">
                <a:solidFill>
                  <a:srgbClr val="00417B"/>
                </a:solidFill>
                <a:latin typeface="Arial"/>
                <a:cs typeface="+mn-cs"/>
              </a:rPr>
              <a:t>Renewables as primary power source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0" kern="0" dirty="0" smtClean="0">
                <a:solidFill>
                  <a:srgbClr val="00417B"/>
                </a:solidFill>
                <a:latin typeface="Arial"/>
                <a:cs typeface="+mn-cs"/>
              </a:rPr>
              <a:t>MMR Power Independent by 2018</a:t>
            </a:r>
          </a:p>
        </p:txBody>
      </p:sp>
    </p:spTree>
    <p:extLst>
      <p:ext uri="{BB962C8B-B14F-4D97-AF65-F5344CB8AC3E}">
        <p14:creationId xmlns:p14="http://schemas.microsoft.com/office/powerpoint/2010/main" val="1947912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 PPT (External) Template">
  <a:themeElements>
    <a:clrScheme name="ANG PPT (External)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G PPT (External) Templat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ANG PPT (External)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 PPT (External) Template</Template>
  <TotalTime>3862</TotalTime>
  <Pages>0</Pages>
  <Words>291</Words>
  <Characters>0</Characters>
  <Application>Microsoft Office PowerPoint</Application>
  <PresentationFormat>Letter Paper (8.5x11 in)</PresentationFormat>
  <Lines>0</Lines>
  <Paragraphs>95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 PPT (External) Template</vt:lpstr>
      <vt:lpstr>Energy Technology at Joint Base Cape Cod Solar Power Liquid Metal Battery Storage </vt:lpstr>
      <vt:lpstr>PowerPoint Presentation</vt:lpstr>
      <vt:lpstr>JBCC Electrical Grid</vt:lpstr>
      <vt:lpstr>Power at JBCC</vt:lpstr>
      <vt:lpstr>Power at JBCC*</vt:lpstr>
      <vt:lpstr>PowerPoint Presentation</vt:lpstr>
      <vt:lpstr>Solar Installation</vt:lpstr>
      <vt:lpstr>PowerPoint Presentation</vt:lpstr>
      <vt:lpstr>Ambri - From Cells to Systems</vt:lpstr>
      <vt:lpstr>Potential Military Applications</vt:lpstr>
      <vt:lpstr>Energy Security</vt:lpstr>
      <vt:lpstr>NStar Nemo Recovery</vt:lpstr>
      <vt:lpstr>Energy Independence</vt:lpstr>
      <vt:lpstr>Questions?</vt:lpstr>
    </vt:vector>
  </TitlesOfParts>
  <Company>United States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Justine.Cromer</dc:creator>
  <cp:lastModifiedBy>Doyle, Shawn W Capt USAF ANG 102 CES/CEO</cp:lastModifiedBy>
  <cp:revision>258</cp:revision>
  <dcterms:created xsi:type="dcterms:W3CDTF">2008-03-13T15:04:53Z</dcterms:created>
  <dcterms:modified xsi:type="dcterms:W3CDTF">2013-08-07T19:03:50Z</dcterms:modified>
</cp:coreProperties>
</file>