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27"/>
    <p:sldMasterId id="2147483779" r:id="rId28"/>
  </p:sldMasterIdLst>
  <p:notesMasterIdLst>
    <p:notesMasterId r:id="rId39"/>
  </p:notesMasterIdLst>
  <p:handoutMasterIdLst>
    <p:handoutMasterId r:id="rId40"/>
  </p:handoutMasterIdLst>
  <p:sldIdLst>
    <p:sldId id="484" r:id="rId29"/>
    <p:sldId id="467" r:id="rId30"/>
    <p:sldId id="485" r:id="rId31"/>
    <p:sldId id="482" r:id="rId32"/>
    <p:sldId id="473" r:id="rId33"/>
    <p:sldId id="488" r:id="rId34"/>
    <p:sldId id="489" r:id="rId35"/>
    <p:sldId id="483" r:id="rId36"/>
    <p:sldId id="486" r:id="rId37"/>
    <p:sldId id="490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S" initials="I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AB4"/>
    <a:srgbClr val="006600"/>
    <a:srgbClr val="CCE9AD"/>
    <a:srgbClr val="EBF6DE"/>
    <a:srgbClr val="FFCC66"/>
    <a:srgbClr val="003366"/>
    <a:srgbClr val="FF0000"/>
    <a:srgbClr val="1E447C"/>
    <a:srgbClr val="28549D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4" autoAdjust="0"/>
    <p:restoredTop sz="92413" autoAdjust="0"/>
  </p:normalViewPr>
  <p:slideViewPr>
    <p:cSldViewPr snapToGrid="0">
      <p:cViewPr varScale="1">
        <p:scale>
          <a:sx n="52" d="100"/>
          <a:sy n="52" d="100"/>
        </p:scale>
        <p:origin x="78" y="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87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2.xml"/><Relationship Id="rId36" Type="http://schemas.openxmlformats.org/officeDocument/2006/relationships/slide" Target="slides/slide8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1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3A3D26D-FEAD-4658-8DD7-8E9574143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61A6922-895E-4656-9746-DE4C1B6AB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19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5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1A6922-895E-4656-9746-DE4C1B6AB93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6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6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email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48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fld id="{48CAC5A3-FF37-462E-B1C7-A851DAC74DA5}" type="slidenum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8E2FF-CAA3-444A-B151-DB07199184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70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00" y="6400800"/>
            <a:ext cx="5486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74159-F8C7-42E3-B910-B90324DC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946A-8E8D-492D-8B3F-15AFC2A9ED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2484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8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1"/>
            <a:ext cx="4040188" cy="3992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1"/>
            <a:ext cx="4041775" cy="39925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D6163-D360-435C-A71B-0EBD0856A6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9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BF85-8273-467B-A480-F76B450462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44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E592-1D6E-483C-8A22-604D57E588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1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008313" cy="4830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037E-A4A9-42D4-B0F4-8FF04C4FCA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375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D89A-6B37-4DB1-A872-3727230C5B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0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eaLnBrk="0" hangingPunct="0">
              <a:defRPr/>
            </a:pPr>
            <a:r>
              <a:rPr lang="en-US" sz="3200" b="0" kern="0" smtClean="0">
                <a:solidFill>
                  <a:srgbClr val="FFFFFF">
                    <a:lumMod val="95000"/>
                  </a:srgbClr>
                </a:solidFill>
                <a:latin typeface="Arial"/>
                <a:ea typeface="+mj-ea"/>
                <a:cs typeface="ＭＳ Ｐゴシック"/>
              </a:rPr>
              <a:t>Click to edit Master title style</a:t>
            </a:r>
            <a:endParaRPr lang="en-US" sz="3200" b="0" kern="0" dirty="0">
              <a:solidFill>
                <a:srgbClr val="FFFFFF">
                  <a:lumMod val="95000"/>
                </a:srgbClr>
              </a:solidFill>
              <a:latin typeface="Arial"/>
              <a:ea typeface="+mj-ea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9009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CF1C5-756D-47B0-ACDF-2A5E0616C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5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C5524-82EA-4EEF-BBD5-630167DFE9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93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8B70-D7C2-4274-B5B0-0C70940037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07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774E-D558-406E-AA52-A54C3A9148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13"/>
          </p:nvPr>
        </p:nvSpPr>
        <p:spPr>
          <a:xfrm>
            <a:off x="0" y="0"/>
            <a:ext cx="6477000" cy="685800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5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6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0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4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3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3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U.S. Environmental Protection Agency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6FD1-5C88-436C-9EBE-4976EAF12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5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 userDrawn="1"/>
        </p:nvPicPr>
        <p:blipFill>
          <a:blip r:embed="rId15" cstate="email"/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95400"/>
            <a:ext cx="7620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eaLnBrk="0" hangingPunct="0">
              <a:defRPr/>
            </a:pPr>
            <a:fld id="{48CAC5A3-FF37-462E-B1C7-A851DAC74DA5}" type="slidenum">
              <a:rPr 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848600" y="76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5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6584" y="-13355"/>
            <a:ext cx="128016" cy="6871355"/>
          </a:xfrm>
          <a:prstGeom prst="rect">
            <a:avLst/>
          </a:prstGeom>
          <a:solidFill>
            <a:srgbClr val="93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 b="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8738" y="1297588"/>
            <a:ext cx="601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RE-Powering America’s Land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Updated RE-Powering Mapper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4" y="180975"/>
            <a:ext cx="1969014" cy="60465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4401"/>
            <a:ext cx="2390450" cy="594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8738" y="2409081"/>
            <a:ext cx="5500892" cy="4236418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  <p:extLst>
      <p:ext uri="{BB962C8B-B14F-4D97-AF65-F5344CB8AC3E}">
        <p14:creationId xmlns:p14="http://schemas.microsoft.com/office/powerpoint/2010/main" val="271264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U.S. Environmental Protection Agency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8BF85-8273-467B-A480-F76B450462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2504"/>
            <a:ext cx="6477000" cy="6858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9416" y="3087584"/>
            <a:ext cx="5897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26" y="1252856"/>
            <a:ext cx="7257374" cy="514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80975" y="104775"/>
            <a:ext cx="815340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RE-Powering Mapper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/>
            </a:r>
            <a:b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</a:b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Google Earth Overlay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>
          <a:xfrm>
            <a:off x="4914900" y="1371600"/>
            <a:ext cx="42291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Mapped inventory of 80,000+ EPA and select state tracked sites (over 43 million acres of land)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Incorporates data from: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EPA Cleanup and Landfill Programs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National Renewable Energy Lab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Wind, Solar, and Biomass Resources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Southern Methodist University and USGS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Geothermal	</a:t>
            </a:r>
          </a:p>
          <a:p>
            <a:pPr marL="169863" marR="0" lvl="0" indent="-1698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Department of Homeland Security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U.S. Highways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Railroads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Transmission Lines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ＭＳ Ｐゴシック"/>
              </a:rPr>
              <a:t>Substations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b="0" kern="0" dirty="0" smtClean="0">
                <a:latin typeface="+mn-lt"/>
                <a:cs typeface="ＭＳ Ｐゴシック"/>
              </a:rPr>
              <a:t>State Agencies from CA, HI, IL, MA, NJ, NY, OR, PA, TX, VA, and WV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1905000" y="6400800"/>
            <a:ext cx="5486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91140" y="6400795"/>
            <a:ext cx="54864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7225140" y="640079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5946A-8E8D-492D-8B3F-15AFC2A9ED3B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38" y="1159727"/>
            <a:ext cx="4385719" cy="520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10" y="1172621"/>
            <a:ext cx="11334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U.S. Environmental Protection Agency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1E592-1D6E-483C-8A22-604D57E5883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596" y="0"/>
            <a:ext cx="6064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 smtClean="0">
                <a:solidFill>
                  <a:schemeClr val="bg1"/>
                </a:solidFill>
              </a:rPr>
              <a:t>Sites Screened by Program </a:t>
            </a:r>
          </a:p>
          <a:p>
            <a:r>
              <a:rPr lang="en-US" sz="3200" b="0" dirty="0" smtClean="0">
                <a:solidFill>
                  <a:schemeClr val="bg1"/>
                </a:solidFill>
              </a:rPr>
              <a:t>and State</a:t>
            </a:r>
            <a:endParaRPr lang="en-US" sz="3200" b="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58579"/>
              </p:ext>
            </p:extLst>
          </p:nvPr>
        </p:nvGraphicFramePr>
        <p:xfrm>
          <a:off x="820616" y="1506790"/>
          <a:ext cx="7502769" cy="437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0824"/>
                <a:gridCol w="15719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# of Sites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Abandoned Mine Land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466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Brownfield</a:t>
                      </a:r>
                      <a:r>
                        <a:rPr lang="en-US" sz="1400" baseline="0" dirty="0" smtClean="0"/>
                        <a:t> Program Sites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26,030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Superfund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2,009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Landfills - Landfill</a:t>
                      </a:r>
                      <a:r>
                        <a:rPr lang="en-US" sz="1400" baseline="0" dirty="0" smtClean="0"/>
                        <a:t> Methane Outreach Program 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2,062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RCRA</a:t>
                      </a:r>
                      <a:r>
                        <a:rPr lang="en-US" sz="1400" baseline="0" dirty="0" smtClean="0"/>
                        <a:t> Corrective Action Sites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3,759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Sites Associated with Federal Programs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34,326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1979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Identified Sites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# of Sites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California</a:t>
                      </a:r>
                      <a:r>
                        <a:rPr lang="en-US" sz="1400" baseline="0" dirty="0" smtClean="0"/>
                        <a:t> (7,622), Hawaii (1,180), Illinois (5,541), Massachusetts (1,495</a:t>
                      </a:r>
                      <a:r>
                        <a:rPr lang="en-US" sz="1400" baseline="0" dirty="0" smtClean="0"/>
                        <a:t>), New </a:t>
                      </a:r>
                      <a:r>
                        <a:rPr lang="en-US" sz="1400" baseline="0" dirty="0" smtClean="0"/>
                        <a:t>Jersey (10,362), New York (2,180), Oregon (4,743), Pennsylvania (5,543), Texas (1,150), Virginia (5,422), West Virginia (2,103)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47,341</a:t>
                      </a:r>
                      <a:endParaRPr lang="en-US" sz="1400" dirty="0"/>
                    </a:p>
                  </a:txBody>
                  <a:tcPr>
                    <a:solidFill>
                      <a:srgbClr val="BAEAB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Federal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and State Sites Screened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81,667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6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1E592-1D6E-483C-8A22-604D57E5883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10"/>
          <p:cNvSpPr txBox="1">
            <a:spLocks/>
          </p:cNvSpPr>
          <p:nvPr/>
        </p:nvSpPr>
        <p:spPr>
          <a:xfrm>
            <a:off x="190500" y="167268"/>
            <a:ext cx="6286500" cy="6858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RE-Powering Mapper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</a:b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1 Site, 5 Potential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 Opportunities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500" y="4254500"/>
            <a:ext cx="23749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Geothermal Heat Pump Potential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410200"/>
            <a:ext cx="23749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Biopower</a:t>
            </a:r>
            <a:r>
              <a:rPr lang="en-US" dirty="0" smtClean="0"/>
              <a:t> Potential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2844800"/>
            <a:ext cx="23749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90 kW PV installed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816600" y="3187700"/>
            <a:ext cx="165100" cy="317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908300" y="4876800"/>
            <a:ext cx="381000" cy="279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>
            <a:stCxn id="10" idx="1"/>
          </p:cNvCxnSpPr>
          <p:nvPr/>
        </p:nvCxnSpPr>
        <p:spPr bwMode="auto">
          <a:xfrm flipH="1">
            <a:off x="3924300" y="5594866"/>
            <a:ext cx="647700" cy="1328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743200" y="6215966"/>
            <a:ext cx="393700" cy="197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31" y="1202382"/>
            <a:ext cx="7064338" cy="5225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+mj-cs"/>
              </a:rPr>
              <a:t>RE-Powering Mapper</a:t>
            </a:r>
            <a:br>
              <a:rPr lang="en-US" dirty="0" smtClean="0">
                <a:solidFill>
                  <a:schemeClr val="bg1"/>
                </a:solidFill>
                <a:cs typeface="+mj-cs"/>
              </a:rPr>
            </a:br>
            <a:r>
              <a:rPr lang="en-US" sz="1600" i="1" dirty="0" smtClean="0">
                <a:solidFill>
                  <a:schemeClr val="bg1"/>
                </a:solidFill>
                <a:cs typeface="+mj-cs"/>
              </a:rPr>
              <a:t>EPA Tracked Sites: Site-level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8E1E592-1D6E-483C-8A22-604D57E58835}" type="slidenum">
              <a:rPr lang="en-US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1"/>
          <p:cNvSpPr txBox="1">
            <a:spLocks/>
          </p:cNvSpPr>
          <p:nvPr/>
        </p:nvSpPr>
        <p:spPr>
          <a:xfrm>
            <a:off x="2057400" y="6388100"/>
            <a:ext cx="54864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870200" y="3562350"/>
            <a:ext cx="1320801" cy="1479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lg" len="lg"/>
            <a:tailEnd type="oval"/>
          </a:ln>
          <a:effectLst/>
        </p:spPr>
      </p:cxn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91140" y="6400795"/>
            <a:ext cx="54864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7225140" y="640079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5946A-8E8D-492D-8B3F-15AFC2A9ED3B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8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84" charset="-128"/>
              <a:cs typeface="+mn-cs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12" y="2101657"/>
            <a:ext cx="55435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4215" y="1271238"/>
            <a:ext cx="5508308" cy="499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>
            <a:stCxn id="3076" idx="1"/>
          </p:cNvCxnSpPr>
          <p:nvPr/>
        </p:nvCxnSpPr>
        <p:spPr bwMode="auto">
          <a:xfrm flipH="1">
            <a:off x="2442117" y="3770459"/>
            <a:ext cx="892098" cy="109147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Earth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8E2FF-CAA3-444A-B151-DB07199184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85" y="1146048"/>
            <a:ext cx="4438403" cy="3969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860" y="2212924"/>
            <a:ext cx="4991100" cy="41878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685800" y="1371600"/>
            <a:ext cx="515728" cy="530352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1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Earth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8E2FF-CAA3-444A-B151-DB07199184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17" y="1200639"/>
            <a:ext cx="7223166" cy="520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U.S. Environmental Protection Agency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1E592-1D6E-483C-8A22-604D57E5883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RE-Powering Screening Dataset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1607457"/>
            <a:ext cx="825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Contains detailed site information for all 80,000+ sites RE-Powering tracks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" y="5003800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2200" indent="-1092200"/>
            <a:r>
              <a:rPr lang="en-US" dirty="0" smtClean="0"/>
              <a:t>Example: Sites in Aurora, Colorado with Large Scale Solar PV Potential (over 300 kW capacity)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2133600"/>
            <a:ext cx="8237537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U.S. Environmental Protection Agency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8BF85-8273-467B-A480-F76B450462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Renewable Energy Maps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58" y="1448645"/>
            <a:ext cx="4181154" cy="3230892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813" y="2650886"/>
            <a:ext cx="4536374" cy="3506750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</p:spTree>
    <p:extLst>
      <p:ext uri="{BB962C8B-B14F-4D97-AF65-F5344CB8AC3E}">
        <p14:creationId xmlns:p14="http://schemas.microsoft.com/office/powerpoint/2010/main" val="519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E2A5DA7-CAFC-4509-BA3E-6E45D13BD7F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9BD8FFD-79DE-4005-BB95-26CC3E76CAC9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D6A0195B-53EB-479B-8E07-51DC15865D6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28A173AF-3B12-40A7-B729-784C6E4875C7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92DD5D4-9D83-4714-9C3E-BB17A2E2CCD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A1874682-6FF6-4B07-8B9A-5F81CF3259FD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BCED50A-7086-42CB-915B-C90E33D1149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1EC5A4DA-BF83-44CE-81D6-C8F8C15AFE3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8DF77D70-8897-4A66-8525-EF737ED7F4FE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209861D-CAE1-4099-BCB6-ACC1BE05A6C9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FA73446-A06E-4EB9-A5A5-1E76D6FFE7C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F6A7307-0161-4EB8-8737-15D8E22A776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B5E64CB-1691-420A-9522-9BA2343CB4A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466828E-A5D1-4EF9-86BD-1BE0B72312AD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7D77F4D-E9EF-413D-8EE6-1ABA0FB1988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BAEFD773-074D-4DAA-ACE0-75AA299C855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31A05FD-36BA-4F35-9925-2FF449438818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FA686FBC-6CE8-4CF0-A9C8-070140CF6272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6CD64D58-AC40-48F9-B8CE-EC42BC44467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94D21DC-BEE3-4E0E-BF92-CE4D8B7725B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3662059-F105-4B61-9C76-BB3B1226EC0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24C0104-E9AD-4223-B91F-3D3BAD5F667F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9EBEE32-ACA9-4FD8-8695-A31E0B37463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D970500-67CE-4335-8BBA-14CE4CF0F5BE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EAA251F-C169-4060-BE98-57D42D37A36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36E6E71-3FBA-44B3-B648-C75DBD05095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25141</TotalTime>
  <Words>266</Words>
  <Application>Microsoft Office PowerPoint</Application>
  <PresentationFormat>On-screen Show (4:3)</PresentationFormat>
  <Paragraphs>74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Custom Design</vt:lpstr>
      <vt:lpstr>Blank Presentation</vt:lpstr>
      <vt:lpstr>PowerPoint Presentation</vt:lpstr>
      <vt:lpstr>PowerPoint Presentation</vt:lpstr>
      <vt:lpstr>PowerPoint Presentation</vt:lpstr>
      <vt:lpstr>PowerPoint Presentation</vt:lpstr>
      <vt:lpstr>RE-Powering Mapper EPA Tracked Sites: Site-level information</vt:lpstr>
      <vt:lpstr>Google Earth Features</vt:lpstr>
      <vt:lpstr>Google Earth Features</vt:lpstr>
      <vt:lpstr>RE-Powering Screening Dataset</vt:lpstr>
      <vt:lpstr>National Renewable Energy Maps</vt:lpstr>
      <vt:lpstr>Questions?</vt:lpstr>
    </vt:vector>
  </TitlesOfParts>
  <Company>SRA International,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allison remick</dc:creator>
  <cp:lastModifiedBy>Thomas, Marc</cp:lastModifiedBy>
  <cp:revision>572</cp:revision>
  <dcterms:created xsi:type="dcterms:W3CDTF">2008-06-17T20:48:28Z</dcterms:created>
  <dcterms:modified xsi:type="dcterms:W3CDTF">2015-11-16T16:34:19Z</dcterms:modified>
</cp:coreProperties>
</file>