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73"/>
  </p:notesMasterIdLst>
  <p:sldIdLst>
    <p:sldId id="256" r:id="rId7"/>
    <p:sldId id="257" r:id="rId8"/>
    <p:sldId id="325" r:id="rId9"/>
    <p:sldId id="258" r:id="rId10"/>
    <p:sldId id="349" r:id="rId11"/>
    <p:sldId id="326" r:id="rId12"/>
    <p:sldId id="333" r:id="rId13"/>
    <p:sldId id="334" r:id="rId14"/>
    <p:sldId id="335" r:id="rId15"/>
    <p:sldId id="337" r:id="rId16"/>
    <p:sldId id="338" r:id="rId17"/>
    <p:sldId id="360" r:id="rId18"/>
    <p:sldId id="339" r:id="rId19"/>
    <p:sldId id="340" r:id="rId20"/>
    <p:sldId id="341" r:id="rId21"/>
    <p:sldId id="342" r:id="rId22"/>
    <p:sldId id="27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5" r:id="rId36"/>
    <p:sldId id="376" r:id="rId37"/>
    <p:sldId id="377" r:id="rId38"/>
    <p:sldId id="378" r:id="rId39"/>
    <p:sldId id="379" r:id="rId40"/>
    <p:sldId id="405"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404" r:id="rId66"/>
    <p:sldId id="406" r:id="rId67"/>
    <p:sldId id="407" r:id="rId68"/>
    <p:sldId id="295" r:id="rId69"/>
    <p:sldId id="357" r:id="rId70"/>
    <p:sldId id="374" r:id="rId71"/>
    <p:sldId id="29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seKM" initials="KM" lastIdx="3" clrIdx="0"/>
  <p:cmAuthor id="1" name="Henry, Heather F (NIH/NIEHS) [E]" initials="HHF([" lastIdx="8" clrIdx="1">
    <p:extLst>
      <p:ext uri="{19B8F6BF-5375-455C-9EA6-DF929625EA0E}">
        <p15:presenceInfo xmlns:p15="http://schemas.microsoft.com/office/powerpoint/2012/main" userId="S-1-5-21-12604286-656692736-1848903544-136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E8"/>
    <a:srgbClr val="C5E2AA"/>
    <a:srgbClr val="D6E9C4"/>
    <a:srgbClr val="ACBBF6"/>
    <a:srgbClr val="E8ECFD"/>
    <a:srgbClr val="C5CFF8"/>
    <a:srgbClr val="FFEADC"/>
    <a:srgbClr val="FFB987"/>
    <a:srgbClr val="FFCD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88428" autoAdjust="0"/>
  </p:normalViewPr>
  <p:slideViewPr>
    <p:cSldViewPr>
      <p:cViewPr varScale="1">
        <p:scale>
          <a:sx n="65" d="100"/>
          <a:sy n="65" d="100"/>
        </p:scale>
        <p:origin x="1272" y="78"/>
      </p:cViewPr>
      <p:guideLst>
        <p:guide orient="horz" pos="2160"/>
        <p:guide pos="2880"/>
      </p:guideLst>
    </p:cSldViewPr>
  </p:slideViewPr>
  <p:outlineViewPr>
    <p:cViewPr>
      <p:scale>
        <a:sx n="33" d="100"/>
        <a:sy n="33" d="100"/>
      </p:scale>
      <p:origin x="0" y="-147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C7286B-39DE-48B8-9FDC-B891A7898E3D}" type="doc">
      <dgm:prSet loTypeId="urn:microsoft.com/office/officeart/2005/8/layout/hChevron3" loCatId="process" qsTypeId="urn:microsoft.com/office/officeart/2005/8/quickstyle/simple1" qsCatId="simple" csTypeId="urn:microsoft.com/office/officeart/2005/8/colors/accent1_2" csCatId="accent1" phldr="1"/>
      <dgm:spPr/>
    </dgm:pt>
    <dgm:pt modelId="{5F98D748-E25F-41F9-A23A-B44AC1453987}">
      <dgm:prSet phldrT="[Text]" custT="1"/>
      <dgm:spPr>
        <a:gradFill flip="none" rotWithShape="1">
          <a:gsLst>
            <a:gs pos="885">
              <a:srgbClr val="C5E2AA"/>
            </a:gs>
            <a:gs pos="100000">
              <a:srgbClr val="C5E2AA"/>
            </a:gs>
            <a:gs pos="35000">
              <a:srgbClr val="D6E9C4"/>
            </a:gs>
            <a:gs pos="70000">
              <a:srgbClr val="EFF7E8"/>
            </a:gs>
          </a:gsLst>
          <a:lin ang="2700000" scaled="1"/>
          <a:tileRect/>
        </a:gradFill>
        <a:ln w="19050">
          <a:solidFill>
            <a:schemeClr val="accent5"/>
          </a:solidFill>
        </a:ln>
      </dgm:spPr>
      <dgm:t>
        <a:bodyPr/>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Establish Technical merit, feasibility, </a:t>
          </a:r>
          <a:br>
            <a:rPr lang="en-US" sz="1300" dirty="0">
              <a:solidFill>
                <a:schemeClr val="tx1"/>
              </a:solidFill>
              <a:latin typeface="Times" panose="02020603050405020304" pitchFamily="18" charset="0"/>
              <a:cs typeface="Times" panose="02020603050405020304" pitchFamily="18" charset="0"/>
            </a:rPr>
          </a:br>
          <a:r>
            <a:rPr lang="en-US" sz="1300" dirty="0">
              <a:solidFill>
                <a:schemeClr val="tx1"/>
              </a:solidFill>
              <a:latin typeface="Times" panose="02020603050405020304" pitchFamily="18" charset="0"/>
              <a:cs typeface="Times" panose="02020603050405020304" pitchFamily="18" charset="0"/>
            </a:rPr>
            <a:t>&amp; commercial potential</a:t>
          </a:r>
        </a:p>
      </dgm:t>
    </dgm:pt>
    <dgm:pt modelId="{45912175-8D16-4B1A-A7F1-8DE2F8D642FF}" type="parTrans" cxnId="{1663393E-0DD5-4261-91E0-B7FDAAD9C333}">
      <dgm:prSet/>
      <dgm:spPr/>
      <dgm:t>
        <a:bodyPr/>
        <a:lstStyle/>
        <a:p>
          <a:endParaRPr lang="en-US" sz="2000">
            <a:latin typeface="Times" panose="02020603050405020304" pitchFamily="18" charset="0"/>
            <a:cs typeface="Times" panose="02020603050405020304" pitchFamily="18" charset="0"/>
          </a:endParaRPr>
        </a:p>
      </dgm:t>
    </dgm:pt>
    <dgm:pt modelId="{539CE9BA-3B37-48F7-9940-8D4A38F2771C}" type="sibTrans" cxnId="{1663393E-0DD5-4261-91E0-B7FDAAD9C333}">
      <dgm:prSet/>
      <dgm:spPr/>
      <dgm:t>
        <a:bodyPr/>
        <a:lstStyle/>
        <a:p>
          <a:endParaRPr lang="en-US" sz="2000">
            <a:latin typeface="Times" panose="02020603050405020304" pitchFamily="18" charset="0"/>
            <a:cs typeface="Times" panose="02020603050405020304" pitchFamily="18" charset="0"/>
          </a:endParaRPr>
        </a:p>
      </dgm:t>
    </dgm:pt>
    <dgm:pt modelId="{67E1A17E-69C9-4ABD-997F-D6DC577D8948}">
      <dgm:prSet phldrT="[Text]" custT="1"/>
      <dgm:spPr>
        <a:gradFill flip="none" rotWithShape="1">
          <a:gsLst>
            <a:gs pos="35000">
              <a:srgbClr val="FFCDAB"/>
            </a:gs>
            <a:gs pos="100000">
              <a:srgbClr val="FFB987"/>
            </a:gs>
            <a:gs pos="70000">
              <a:srgbClr val="FFEADC"/>
            </a:gs>
            <a:gs pos="0">
              <a:srgbClr val="FFB987"/>
            </a:gs>
          </a:gsLst>
          <a:lin ang="2700000" scaled="1"/>
          <a:tileRect/>
        </a:gradFill>
        <a:ln w="19050">
          <a:solidFill>
            <a:schemeClr val="accent3"/>
          </a:solidFill>
        </a:ln>
      </dgm:spPr>
      <dgm:t>
        <a:bodyPr/>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II</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Continue R&amp;D efforts initiated in Phase I</a:t>
          </a:r>
        </a:p>
      </dgm:t>
    </dgm:pt>
    <dgm:pt modelId="{4909B0DB-D0A8-4D42-923C-59B16AA70F5E}" type="parTrans" cxnId="{D7225754-2E04-4C27-8767-4F3CA2BC04DD}">
      <dgm:prSet/>
      <dgm:spPr/>
      <dgm:t>
        <a:bodyPr/>
        <a:lstStyle/>
        <a:p>
          <a:endParaRPr lang="en-US" sz="2000">
            <a:latin typeface="Times" panose="02020603050405020304" pitchFamily="18" charset="0"/>
            <a:cs typeface="Times" panose="02020603050405020304" pitchFamily="18" charset="0"/>
          </a:endParaRPr>
        </a:p>
      </dgm:t>
    </dgm:pt>
    <dgm:pt modelId="{68A20CAD-F2F2-47BA-BF3D-AB2A756EDBA7}" type="sibTrans" cxnId="{D7225754-2E04-4C27-8767-4F3CA2BC04DD}">
      <dgm:prSet/>
      <dgm:spPr/>
      <dgm:t>
        <a:bodyPr/>
        <a:lstStyle/>
        <a:p>
          <a:endParaRPr lang="en-US" sz="2000">
            <a:latin typeface="Times" panose="02020603050405020304" pitchFamily="18" charset="0"/>
            <a:cs typeface="Times" panose="02020603050405020304" pitchFamily="18" charset="0"/>
          </a:endParaRPr>
        </a:p>
      </dgm:t>
    </dgm:pt>
    <dgm:pt modelId="{8EE948B6-CFDD-4004-ABBE-E44CD4F7E6B4}">
      <dgm:prSet phldrT="[Text]" custT="1"/>
      <dgm:spPr>
        <a:gradFill flip="none" rotWithShape="1">
          <a:gsLst>
            <a:gs pos="35000">
              <a:srgbClr val="C5CFF8"/>
            </a:gs>
            <a:gs pos="70000">
              <a:srgbClr val="E8ECFD"/>
            </a:gs>
            <a:gs pos="100000">
              <a:srgbClr val="ACBBF6"/>
            </a:gs>
            <a:gs pos="0">
              <a:srgbClr val="ACBBF6"/>
            </a:gs>
          </a:gsLst>
          <a:lin ang="2700000" scaled="1"/>
          <a:tileRect/>
        </a:gradFill>
        <a:ln w="19050">
          <a:solidFill>
            <a:schemeClr val="accent1"/>
          </a:solidFill>
        </a:ln>
      </dgm:spPr>
      <dgm:t>
        <a:bodyPr lIns="0" rIns="0"/>
        <a:lstStyle/>
        <a:p>
          <a:pPr>
            <a:lnSpc>
              <a:spcPct val="100000"/>
            </a:lnSpc>
            <a:spcAft>
              <a:spcPts val="0"/>
            </a:spcAft>
          </a:pPr>
          <a:r>
            <a:rPr lang="en-US" sz="2000" b="1" dirty="0">
              <a:solidFill>
                <a:schemeClr val="tx1"/>
              </a:solidFill>
              <a:latin typeface="Arial" panose="020B0604020202020204" pitchFamily="34" charset="0"/>
              <a:cs typeface="Arial" panose="020B0604020202020204" pitchFamily="34" charset="0"/>
            </a:rPr>
            <a:t>Phase III </a:t>
          </a:r>
        </a:p>
        <a:p>
          <a:pPr>
            <a:lnSpc>
              <a:spcPct val="100000"/>
            </a:lnSpc>
            <a:spcAft>
              <a:spcPts val="0"/>
            </a:spcAft>
          </a:pPr>
          <a:r>
            <a:rPr lang="en-US" sz="1300" dirty="0">
              <a:solidFill>
                <a:schemeClr val="tx1"/>
              </a:solidFill>
              <a:latin typeface="Times" panose="02020603050405020304" pitchFamily="18" charset="0"/>
              <a:cs typeface="Times" panose="02020603050405020304" pitchFamily="18" charset="0"/>
            </a:rPr>
            <a:t>Pursue commercialization objectives resulting from Phase I &amp; II</a:t>
          </a:r>
        </a:p>
      </dgm:t>
    </dgm:pt>
    <dgm:pt modelId="{EE77B635-5021-4FC1-B458-1B391E8DB48C}" type="parTrans" cxnId="{05BAEF59-34C9-4CF4-A89F-7D3189195BD3}">
      <dgm:prSet/>
      <dgm:spPr/>
      <dgm:t>
        <a:bodyPr/>
        <a:lstStyle/>
        <a:p>
          <a:endParaRPr lang="en-US" sz="2000">
            <a:latin typeface="Times" panose="02020603050405020304" pitchFamily="18" charset="0"/>
            <a:cs typeface="Times" panose="02020603050405020304" pitchFamily="18" charset="0"/>
          </a:endParaRPr>
        </a:p>
      </dgm:t>
    </dgm:pt>
    <dgm:pt modelId="{F49BEA09-EC18-4D95-A06C-C72D2521D2AD}" type="sibTrans" cxnId="{05BAEF59-34C9-4CF4-A89F-7D3189195BD3}">
      <dgm:prSet/>
      <dgm:spPr/>
      <dgm:t>
        <a:bodyPr/>
        <a:lstStyle/>
        <a:p>
          <a:endParaRPr lang="en-US" sz="2000">
            <a:latin typeface="Times" panose="02020603050405020304" pitchFamily="18" charset="0"/>
            <a:cs typeface="Times" panose="02020603050405020304" pitchFamily="18" charset="0"/>
          </a:endParaRPr>
        </a:p>
      </dgm:t>
    </dgm:pt>
    <dgm:pt modelId="{8732A8A8-5F0E-4D30-A843-574E1F4BFCCF}" type="pres">
      <dgm:prSet presAssocID="{14C7286B-39DE-48B8-9FDC-B891A7898E3D}" presName="Name0" presStyleCnt="0">
        <dgm:presLayoutVars>
          <dgm:dir/>
          <dgm:resizeHandles val="exact"/>
        </dgm:presLayoutVars>
      </dgm:prSet>
      <dgm:spPr/>
    </dgm:pt>
    <dgm:pt modelId="{6ABC2D54-4284-47CC-AF91-1A5FB7BEF2F1}" type="pres">
      <dgm:prSet presAssocID="{5F98D748-E25F-41F9-A23A-B44AC1453987}" presName="parTxOnly" presStyleLbl="node1" presStyleIdx="0" presStyleCnt="3">
        <dgm:presLayoutVars>
          <dgm:bulletEnabled val="1"/>
        </dgm:presLayoutVars>
      </dgm:prSet>
      <dgm:spPr/>
      <dgm:t>
        <a:bodyPr/>
        <a:lstStyle/>
        <a:p>
          <a:endParaRPr lang="en-US"/>
        </a:p>
      </dgm:t>
    </dgm:pt>
    <dgm:pt modelId="{72B7D1D9-7995-4374-B332-A61B604C91B6}" type="pres">
      <dgm:prSet presAssocID="{539CE9BA-3B37-48F7-9940-8D4A38F2771C}" presName="parSpace" presStyleCnt="0"/>
      <dgm:spPr/>
    </dgm:pt>
    <dgm:pt modelId="{73DEF9DC-B835-4F2E-9A5A-1B59DFCD8B32}" type="pres">
      <dgm:prSet presAssocID="{67E1A17E-69C9-4ABD-997F-D6DC577D8948}" presName="parTxOnly" presStyleLbl="node1" presStyleIdx="1" presStyleCnt="3">
        <dgm:presLayoutVars>
          <dgm:bulletEnabled val="1"/>
        </dgm:presLayoutVars>
      </dgm:prSet>
      <dgm:spPr/>
      <dgm:t>
        <a:bodyPr/>
        <a:lstStyle/>
        <a:p>
          <a:endParaRPr lang="en-US"/>
        </a:p>
      </dgm:t>
    </dgm:pt>
    <dgm:pt modelId="{BF6F0178-A6EC-4158-BEC2-7C3769DA8D3F}" type="pres">
      <dgm:prSet presAssocID="{68A20CAD-F2F2-47BA-BF3D-AB2A756EDBA7}" presName="parSpace" presStyleCnt="0"/>
      <dgm:spPr/>
    </dgm:pt>
    <dgm:pt modelId="{221B6602-FC9D-4488-9C88-E5992363A397}" type="pres">
      <dgm:prSet presAssocID="{8EE948B6-CFDD-4004-ABBE-E44CD4F7E6B4}" presName="parTxOnly" presStyleLbl="node1" presStyleIdx="2" presStyleCnt="3" custLinFactNeighborX="572" custLinFactNeighborY="-237">
        <dgm:presLayoutVars>
          <dgm:bulletEnabled val="1"/>
        </dgm:presLayoutVars>
      </dgm:prSet>
      <dgm:spPr/>
      <dgm:t>
        <a:bodyPr/>
        <a:lstStyle/>
        <a:p>
          <a:endParaRPr lang="en-US"/>
        </a:p>
      </dgm:t>
    </dgm:pt>
  </dgm:ptLst>
  <dgm:cxnLst>
    <dgm:cxn modelId="{F907FCEB-248D-4C8A-9E97-F40FFAA349F4}" type="presOf" srcId="{14C7286B-39DE-48B8-9FDC-B891A7898E3D}" destId="{8732A8A8-5F0E-4D30-A843-574E1F4BFCCF}" srcOrd="0" destOrd="0" presId="urn:microsoft.com/office/officeart/2005/8/layout/hChevron3"/>
    <dgm:cxn modelId="{D7225754-2E04-4C27-8767-4F3CA2BC04DD}" srcId="{14C7286B-39DE-48B8-9FDC-B891A7898E3D}" destId="{67E1A17E-69C9-4ABD-997F-D6DC577D8948}" srcOrd="1" destOrd="0" parTransId="{4909B0DB-D0A8-4D42-923C-59B16AA70F5E}" sibTransId="{68A20CAD-F2F2-47BA-BF3D-AB2A756EDBA7}"/>
    <dgm:cxn modelId="{F49A0EE7-8F06-439B-936F-96D398A150AF}" type="presOf" srcId="{8EE948B6-CFDD-4004-ABBE-E44CD4F7E6B4}" destId="{221B6602-FC9D-4488-9C88-E5992363A397}" srcOrd="0" destOrd="0" presId="urn:microsoft.com/office/officeart/2005/8/layout/hChevron3"/>
    <dgm:cxn modelId="{05BAEF59-34C9-4CF4-A89F-7D3189195BD3}" srcId="{14C7286B-39DE-48B8-9FDC-B891A7898E3D}" destId="{8EE948B6-CFDD-4004-ABBE-E44CD4F7E6B4}" srcOrd="2" destOrd="0" parTransId="{EE77B635-5021-4FC1-B458-1B391E8DB48C}" sibTransId="{F49BEA09-EC18-4D95-A06C-C72D2521D2AD}"/>
    <dgm:cxn modelId="{11F7819B-1346-4F3A-9C91-D0F20FC5897E}" type="presOf" srcId="{67E1A17E-69C9-4ABD-997F-D6DC577D8948}" destId="{73DEF9DC-B835-4F2E-9A5A-1B59DFCD8B32}" srcOrd="0" destOrd="0" presId="urn:microsoft.com/office/officeart/2005/8/layout/hChevron3"/>
    <dgm:cxn modelId="{1663393E-0DD5-4261-91E0-B7FDAAD9C333}" srcId="{14C7286B-39DE-48B8-9FDC-B891A7898E3D}" destId="{5F98D748-E25F-41F9-A23A-B44AC1453987}" srcOrd="0" destOrd="0" parTransId="{45912175-8D16-4B1A-A7F1-8DE2F8D642FF}" sibTransId="{539CE9BA-3B37-48F7-9940-8D4A38F2771C}"/>
    <dgm:cxn modelId="{8E6DA35C-FD9F-42B6-83D1-C1D415EAC458}" type="presOf" srcId="{5F98D748-E25F-41F9-A23A-B44AC1453987}" destId="{6ABC2D54-4284-47CC-AF91-1A5FB7BEF2F1}" srcOrd="0" destOrd="0" presId="urn:microsoft.com/office/officeart/2005/8/layout/hChevron3"/>
    <dgm:cxn modelId="{16644280-E659-4FF8-A647-94473A5C01AB}" type="presParOf" srcId="{8732A8A8-5F0E-4D30-A843-574E1F4BFCCF}" destId="{6ABC2D54-4284-47CC-AF91-1A5FB7BEF2F1}" srcOrd="0" destOrd="0" presId="urn:microsoft.com/office/officeart/2005/8/layout/hChevron3"/>
    <dgm:cxn modelId="{C5750E35-0200-4544-80B4-75CC0595B005}" type="presParOf" srcId="{8732A8A8-5F0E-4D30-A843-574E1F4BFCCF}" destId="{72B7D1D9-7995-4374-B332-A61B604C91B6}" srcOrd="1" destOrd="0" presId="urn:microsoft.com/office/officeart/2005/8/layout/hChevron3"/>
    <dgm:cxn modelId="{EA738CF8-12B7-463A-95ED-D6FF0A675317}" type="presParOf" srcId="{8732A8A8-5F0E-4D30-A843-574E1F4BFCCF}" destId="{73DEF9DC-B835-4F2E-9A5A-1B59DFCD8B32}" srcOrd="2" destOrd="0" presId="urn:microsoft.com/office/officeart/2005/8/layout/hChevron3"/>
    <dgm:cxn modelId="{4CBAE6EE-A61D-4995-B704-91F9B44EEF3E}" type="presParOf" srcId="{8732A8A8-5F0E-4D30-A843-574E1F4BFCCF}" destId="{BF6F0178-A6EC-4158-BEC2-7C3769DA8D3F}" srcOrd="3" destOrd="0" presId="urn:microsoft.com/office/officeart/2005/8/layout/hChevron3"/>
    <dgm:cxn modelId="{E5D38A49-9475-4B2C-B15C-0CAECF287BF1}" type="presParOf" srcId="{8732A8A8-5F0E-4D30-A843-574E1F4BFCCF}" destId="{221B6602-FC9D-4488-9C88-E5992363A397}"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NIH External Peer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a:latin typeface="Times" panose="02020603050405020304" pitchFamily="18" charset="0"/>
              <a:cs typeface="Times" panose="02020603050405020304" pitchFamily="18" charset="0"/>
            </a:rPr>
            <a:t>NAEHS Advisory Council Review</a:t>
          </a: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124E13A4-BB22-46EB-A6AD-8238BD8EEC7C}" srcId="{7670C360-0AE2-4DDC-A655-7C692AF66AC2}" destId="{69E1F8AD-1E5A-4AB4-B81C-B277DA915ECA}" srcOrd="2" destOrd="0" parTransId="{D4681951-D820-48CC-BAD8-478A02B4EDAE}" sibTransId="{DB23CCA7-8A18-4068-9FFB-437D4BE38757}"/>
    <dgm:cxn modelId="{4DF59EAE-12A3-466A-B76B-34E70B8FF43C}" type="presOf" srcId="{69E1F8AD-1E5A-4AB4-B81C-B277DA915ECA}" destId="{021BF912-30EA-4EF0-9205-3737582FE378}" srcOrd="0" destOrd="0" presId="urn:microsoft.com/office/officeart/2005/8/layout/hProcess9"/>
    <dgm:cxn modelId="{8F628955-5499-4F98-9EC4-72E91BC5669B}" type="presOf" srcId="{7BF54FA0-61FD-4BFC-8BC4-D0EBD263B784}" destId="{2DD3C556-014F-4B6E-9289-9AF5291696E4}" srcOrd="0" destOrd="0" presId="urn:microsoft.com/office/officeart/2005/8/layout/hProcess9"/>
    <dgm:cxn modelId="{5B060290-A56B-4324-B6A1-7F67B10F85AF}" type="presOf" srcId="{F718EDB4-C2F4-4A38-B258-3815A2919628}" destId="{2D410FE6-446E-4ECC-BA2B-F1E15C7A7B7C}" srcOrd="0" destOrd="0" presId="urn:microsoft.com/office/officeart/2005/8/layout/hProcess9"/>
    <dgm:cxn modelId="{0B5BD69F-FEE1-496E-95A8-084E6E93AAB4}" type="presOf" srcId="{7670C360-0AE2-4DDC-A655-7C692AF66AC2}" destId="{D57B4417-D311-4061-8C60-E1ACEB940827}"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5D5E22A3-F295-4825-B6BB-32BD21AEF88E}" srcId="{7670C360-0AE2-4DDC-A655-7C692AF66AC2}" destId="{F718EDB4-C2F4-4A38-B258-3815A2919628}" srcOrd="1" destOrd="0" parTransId="{5907E8DA-28D5-4206-B386-51DB1D3F9C37}" sibTransId="{908F46A7-D4A8-472E-A8FC-FD0CEFD018B1}"/>
    <dgm:cxn modelId="{B50402AF-FA7E-42B7-89A3-FC03CCAFCADA}" type="presOf" srcId="{393BEB7E-84AF-4990-8EB7-60AA1258CCB5}" destId="{38CF9BFD-4CEA-4D0D-B172-8B1B5AF51443}" srcOrd="0" destOrd="0" presId="urn:microsoft.com/office/officeart/2005/8/layout/hProcess9"/>
    <dgm:cxn modelId="{05F8AE5F-7D7E-4D09-86A4-5675D3433D66}" type="presParOf" srcId="{D57B4417-D311-4061-8C60-E1ACEB940827}" destId="{CB988C21-BA3E-4840-AD31-20CC044C28E4}" srcOrd="0" destOrd="0" presId="urn:microsoft.com/office/officeart/2005/8/layout/hProcess9"/>
    <dgm:cxn modelId="{4A2635B7-823C-4DC0-919D-A71F29AE7C84}" type="presParOf" srcId="{D57B4417-D311-4061-8C60-E1ACEB940827}" destId="{13D5ABDF-ED30-43A5-BFA1-22A4AB32DB8F}" srcOrd="1" destOrd="0" presId="urn:microsoft.com/office/officeart/2005/8/layout/hProcess9"/>
    <dgm:cxn modelId="{094F3E2D-3B26-4E4D-8F3F-51D2D653F3AF}" type="presParOf" srcId="{13D5ABDF-ED30-43A5-BFA1-22A4AB32DB8F}" destId="{38CF9BFD-4CEA-4D0D-B172-8B1B5AF51443}" srcOrd="0" destOrd="0" presId="urn:microsoft.com/office/officeart/2005/8/layout/hProcess9"/>
    <dgm:cxn modelId="{931810FB-7E3C-41F1-B040-44D1B4AD9B14}" type="presParOf" srcId="{13D5ABDF-ED30-43A5-BFA1-22A4AB32DB8F}" destId="{22A612A8-E5AA-425D-9193-EDA70209A876}" srcOrd="1" destOrd="0" presId="urn:microsoft.com/office/officeart/2005/8/layout/hProcess9"/>
    <dgm:cxn modelId="{092D1891-D4FC-48EF-AF2B-95E0CEEE715B}" type="presParOf" srcId="{13D5ABDF-ED30-43A5-BFA1-22A4AB32DB8F}" destId="{2D410FE6-446E-4ECC-BA2B-F1E15C7A7B7C}" srcOrd="2" destOrd="0" presId="urn:microsoft.com/office/officeart/2005/8/layout/hProcess9"/>
    <dgm:cxn modelId="{D3A2F93A-43F9-486F-BBCE-946C38AFD049}" type="presParOf" srcId="{13D5ABDF-ED30-43A5-BFA1-22A4AB32DB8F}" destId="{39996269-5D2A-4B12-A74B-D307653D11AA}" srcOrd="3" destOrd="0" presId="urn:microsoft.com/office/officeart/2005/8/layout/hProcess9"/>
    <dgm:cxn modelId="{56EE7C15-A804-4512-9A32-3C8978E7D6FB}" type="presParOf" srcId="{13D5ABDF-ED30-43A5-BFA1-22A4AB32DB8F}" destId="{021BF912-30EA-4EF0-9205-3737582FE378}" srcOrd="4" destOrd="0" presId="urn:microsoft.com/office/officeart/2005/8/layout/hProcess9"/>
    <dgm:cxn modelId="{A9949EE5-A833-4680-93A7-6B7DB63AD9A7}" type="presParOf" srcId="{13D5ABDF-ED30-43A5-BFA1-22A4AB32DB8F}" destId="{CFCB17D3-3282-4A73-B108-0712CCDD38F0}" srcOrd="5" destOrd="0" presId="urn:microsoft.com/office/officeart/2005/8/layout/hProcess9"/>
    <dgm:cxn modelId="{68BB88FB-0A31-4688-AC8B-1DC588A2492D}"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External Peer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a:t>EPA Internal Programmatic 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124E13A4-BB22-46EB-A6AD-8238BD8EEC7C}" srcId="{7670C360-0AE2-4DDC-A655-7C692AF66AC2}" destId="{69E1F8AD-1E5A-4AB4-B81C-B277DA915ECA}" srcOrd="2" destOrd="0" parTransId="{D4681951-D820-48CC-BAD8-478A02B4EDAE}" sibTransId="{DB23CCA7-8A18-4068-9FFB-437D4BE38757}"/>
    <dgm:cxn modelId="{CFBE9BD1-D607-4447-BAE1-1139A123D432}" type="presOf" srcId="{7BF54FA0-61FD-4BFC-8BC4-D0EBD263B784}" destId="{2DD3C556-014F-4B6E-9289-9AF5291696E4}" srcOrd="0" destOrd="0" presId="urn:microsoft.com/office/officeart/2005/8/layout/hProcess9"/>
    <dgm:cxn modelId="{2FD50F30-7A1F-48F9-9417-87C51D758209}" type="presOf" srcId="{7670C360-0AE2-4DDC-A655-7C692AF66AC2}" destId="{D57B4417-D311-4061-8C60-E1ACEB940827}" srcOrd="0" destOrd="0" presId="urn:microsoft.com/office/officeart/2005/8/layout/hProcess9"/>
    <dgm:cxn modelId="{90965B10-B060-4699-8659-37EBE599E732}" type="presOf" srcId="{393BEB7E-84AF-4990-8EB7-60AA1258CCB5}" destId="{38CF9BFD-4CEA-4D0D-B172-8B1B5AF51443}" srcOrd="0" destOrd="0" presId="urn:microsoft.com/office/officeart/2005/8/layout/hProcess9"/>
    <dgm:cxn modelId="{BA70058B-B61D-4D76-A046-303765EEE7B4}" type="presOf" srcId="{69E1F8AD-1E5A-4AB4-B81C-B277DA915ECA}" destId="{021BF912-30EA-4EF0-9205-3737582FE378}"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E096183E-A10C-4C6A-9170-C177CCF574D0}" type="presOf" srcId="{F718EDB4-C2F4-4A38-B258-3815A2919628}" destId="{2D410FE6-446E-4ECC-BA2B-F1E15C7A7B7C}"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DD186B1C-D990-44AC-AEA9-F3119278848F}" type="presParOf" srcId="{D57B4417-D311-4061-8C60-E1ACEB940827}" destId="{CB988C21-BA3E-4840-AD31-20CC044C28E4}" srcOrd="0" destOrd="0" presId="urn:microsoft.com/office/officeart/2005/8/layout/hProcess9"/>
    <dgm:cxn modelId="{42050E24-3A4E-40DD-B016-5E18D0B92528}" type="presParOf" srcId="{D57B4417-D311-4061-8C60-E1ACEB940827}" destId="{13D5ABDF-ED30-43A5-BFA1-22A4AB32DB8F}" srcOrd="1" destOrd="0" presId="urn:microsoft.com/office/officeart/2005/8/layout/hProcess9"/>
    <dgm:cxn modelId="{9FD06BA7-6A96-4C19-BE5A-93C3A9250F99}" type="presParOf" srcId="{13D5ABDF-ED30-43A5-BFA1-22A4AB32DB8F}" destId="{38CF9BFD-4CEA-4D0D-B172-8B1B5AF51443}" srcOrd="0" destOrd="0" presId="urn:microsoft.com/office/officeart/2005/8/layout/hProcess9"/>
    <dgm:cxn modelId="{D575D088-35BC-4B17-848C-219C0A01090D}" type="presParOf" srcId="{13D5ABDF-ED30-43A5-BFA1-22A4AB32DB8F}" destId="{22A612A8-E5AA-425D-9193-EDA70209A876}" srcOrd="1" destOrd="0" presId="urn:microsoft.com/office/officeart/2005/8/layout/hProcess9"/>
    <dgm:cxn modelId="{7E67953B-806A-4788-B2FA-BE66FE3E5586}" type="presParOf" srcId="{13D5ABDF-ED30-43A5-BFA1-22A4AB32DB8F}" destId="{2D410FE6-446E-4ECC-BA2B-F1E15C7A7B7C}" srcOrd="2" destOrd="0" presId="urn:microsoft.com/office/officeart/2005/8/layout/hProcess9"/>
    <dgm:cxn modelId="{D4C03516-F126-4DFF-9C3E-64FFDA192C4A}" type="presParOf" srcId="{13D5ABDF-ED30-43A5-BFA1-22A4AB32DB8F}" destId="{39996269-5D2A-4B12-A74B-D307653D11AA}" srcOrd="3" destOrd="0" presId="urn:microsoft.com/office/officeart/2005/8/layout/hProcess9"/>
    <dgm:cxn modelId="{5652DD47-06E4-479C-BFEA-5387C3208B6D}" type="presParOf" srcId="{13D5ABDF-ED30-43A5-BFA1-22A4AB32DB8F}" destId="{021BF912-30EA-4EF0-9205-3737582FE378}" srcOrd="4" destOrd="0" presId="urn:microsoft.com/office/officeart/2005/8/layout/hProcess9"/>
    <dgm:cxn modelId="{8EC56673-1D2E-4E30-B6FB-6CBD1CBA6AD1}" type="presParOf" srcId="{13D5ABDF-ED30-43A5-BFA1-22A4AB32DB8F}" destId="{CFCB17D3-3282-4A73-B108-0712CCDD38F0}" srcOrd="5" destOrd="0" presId="urn:microsoft.com/office/officeart/2005/8/layout/hProcess9"/>
    <dgm:cxn modelId="{AA448433-9A95-4087-BA56-F2239C5741DB}"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a:solidFill>
          <a:srgbClr val="66CCFF"/>
        </a:solidFill>
      </dgm:spPr>
      <dgm:t>
        <a:bodyPr/>
        <a:lstStyle/>
        <a:p>
          <a:r>
            <a:rPr lang="en-US" dirty="0">
              <a:latin typeface="Times" panose="02020603050405020304" pitchFamily="18" charset="0"/>
              <a:cs typeface="Times" panose="02020603050405020304" pitchFamily="18" charset="0"/>
            </a:rPr>
            <a:t>Applications Received</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a:solidFill>
          <a:srgbClr val="FFCCCC"/>
        </a:solidFill>
      </dgm:spPr>
      <dgm:t>
        <a:bodyPr/>
        <a:lstStyle/>
        <a:p>
          <a:r>
            <a:rPr lang="en-US" dirty="0">
              <a:latin typeface="Times" panose="02020603050405020304" pitchFamily="18" charset="0"/>
              <a:cs typeface="Times" panose="02020603050405020304" pitchFamily="18" charset="0"/>
            </a:rPr>
            <a:t>External Peer </a:t>
          </a:r>
          <a:r>
            <a:rPr lang="en-US" dirty="0" smtClean="0">
              <a:latin typeface="Times" panose="02020603050405020304" pitchFamily="18" charset="0"/>
              <a:cs typeface="Times" panose="02020603050405020304" pitchFamily="18" charset="0"/>
            </a:rPr>
            <a:t>Review</a:t>
          </a:r>
          <a:endParaRPr lang="en-US" dirty="0">
            <a:latin typeface="Times" panose="02020603050405020304" pitchFamily="18" charset="0"/>
            <a:cs typeface="Times" panose="02020603050405020304" pitchFamily="18" charset="0"/>
          </a:endParaRP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a:solidFill>
          <a:srgbClr val="92D050"/>
        </a:solidFill>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a:solidFill>
          <a:srgbClr val="FFCC00"/>
        </a:solidFill>
      </dgm:spPr>
      <dgm:t>
        <a:bodyPr/>
        <a:lstStyle/>
        <a:p>
          <a:r>
            <a:rPr lang="en-US" dirty="0" smtClean="0"/>
            <a:t>UDSA Administrative </a:t>
          </a:r>
          <a:r>
            <a:rPr lang="en-US" dirty="0"/>
            <a:t>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CBA2C885-4116-426F-B479-DE855C7A95E0}" srcId="{7670C360-0AE2-4DDC-A655-7C692AF66AC2}" destId="{7BF54FA0-61FD-4BFC-8BC4-D0EBD263B784}" srcOrd="3" destOrd="0" parTransId="{38DD6044-AC20-4FCF-9203-0ED972DCF9E1}" sibTransId="{98BD482A-3859-4B8C-B471-53D4A5BF2A46}"/>
    <dgm:cxn modelId="{9B568BC3-EAE8-4471-AC07-77BFAC9933E9}" type="presOf" srcId="{7BF54FA0-61FD-4BFC-8BC4-D0EBD263B784}" destId="{2DD3C556-014F-4B6E-9289-9AF5291696E4}" srcOrd="0" destOrd="0" presId="urn:microsoft.com/office/officeart/2005/8/layout/hProcess9"/>
    <dgm:cxn modelId="{3B346F9A-2291-44F6-8855-168EA6574EEE}" type="presOf" srcId="{393BEB7E-84AF-4990-8EB7-60AA1258CCB5}" destId="{38CF9BFD-4CEA-4D0D-B172-8B1B5AF51443}" srcOrd="0" destOrd="0" presId="urn:microsoft.com/office/officeart/2005/8/layout/hProcess9"/>
    <dgm:cxn modelId="{D95050AD-306E-4FCA-81F6-062AAE2F3B0F}" srcId="{7670C360-0AE2-4DDC-A655-7C692AF66AC2}" destId="{393BEB7E-84AF-4990-8EB7-60AA1258CCB5}" srcOrd="0" destOrd="0" parTransId="{7B624D8A-0ECA-4F14-9099-50FFAF3CD365}" sibTransId="{BD06F964-3D04-4479-9C13-D84FDF8E7FA3}"/>
    <dgm:cxn modelId="{FFA9DCE9-0708-47A6-B7DE-77A6F109E807}" type="presOf" srcId="{69E1F8AD-1E5A-4AB4-B81C-B277DA915ECA}" destId="{021BF912-30EA-4EF0-9205-3737582FE378}" srcOrd="0" destOrd="0" presId="urn:microsoft.com/office/officeart/2005/8/layout/hProcess9"/>
    <dgm:cxn modelId="{09756026-6DA5-42D2-AA65-48AEBBD10E50}" type="presOf" srcId="{7670C360-0AE2-4DDC-A655-7C692AF66AC2}" destId="{D57B4417-D311-4061-8C60-E1ACEB940827}"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124E13A4-BB22-46EB-A6AD-8238BD8EEC7C}" srcId="{7670C360-0AE2-4DDC-A655-7C692AF66AC2}" destId="{69E1F8AD-1E5A-4AB4-B81C-B277DA915ECA}" srcOrd="2" destOrd="0" parTransId="{D4681951-D820-48CC-BAD8-478A02B4EDAE}" sibTransId="{DB23CCA7-8A18-4068-9FFB-437D4BE38757}"/>
    <dgm:cxn modelId="{6652B168-5C25-4D64-9148-F680F844A9F6}" type="presOf" srcId="{F718EDB4-C2F4-4A38-B258-3815A2919628}" destId="{2D410FE6-446E-4ECC-BA2B-F1E15C7A7B7C}" srcOrd="0" destOrd="0" presId="urn:microsoft.com/office/officeart/2005/8/layout/hProcess9"/>
    <dgm:cxn modelId="{33CCEFD9-8F8E-44A4-A0E2-DE2FC4075649}" type="presParOf" srcId="{D57B4417-D311-4061-8C60-E1ACEB940827}" destId="{CB988C21-BA3E-4840-AD31-20CC044C28E4}" srcOrd="0" destOrd="0" presId="urn:microsoft.com/office/officeart/2005/8/layout/hProcess9"/>
    <dgm:cxn modelId="{A337D442-DACC-4E27-9DEA-1BA911252F05}" type="presParOf" srcId="{D57B4417-D311-4061-8C60-E1ACEB940827}" destId="{13D5ABDF-ED30-43A5-BFA1-22A4AB32DB8F}" srcOrd="1" destOrd="0" presId="urn:microsoft.com/office/officeart/2005/8/layout/hProcess9"/>
    <dgm:cxn modelId="{F282E5E9-921C-4BB8-B71E-51D434CE3F7C}" type="presParOf" srcId="{13D5ABDF-ED30-43A5-BFA1-22A4AB32DB8F}" destId="{38CF9BFD-4CEA-4D0D-B172-8B1B5AF51443}" srcOrd="0" destOrd="0" presId="urn:microsoft.com/office/officeart/2005/8/layout/hProcess9"/>
    <dgm:cxn modelId="{4E566ABA-83B9-43AB-9B3A-301FDAB730F8}" type="presParOf" srcId="{13D5ABDF-ED30-43A5-BFA1-22A4AB32DB8F}" destId="{22A612A8-E5AA-425D-9193-EDA70209A876}" srcOrd="1" destOrd="0" presId="urn:microsoft.com/office/officeart/2005/8/layout/hProcess9"/>
    <dgm:cxn modelId="{0D9D6816-C4AD-4BC4-8AE4-B274577EE218}" type="presParOf" srcId="{13D5ABDF-ED30-43A5-BFA1-22A4AB32DB8F}" destId="{2D410FE6-446E-4ECC-BA2B-F1E15C7A7B7C}" srcOrd="2" destOrd="0" presId="urn:microsoft.com/office/officeart/2005/8/layout/hProcess9"/>
    <dgm:cxn modelId="{BAA6BAD1-0A65-43A3-950A-C637BBFFDF2C}" type="presParOf" srcId="{13D5ABDF-ED30-43A5-BFA1-22A4AB32DB8F}" destId="{39996269-5D2A-4B12-A74B-D307653D11AA}" srcOrd="3" destOrd="0" presId="urn:microsoft.com/office/officeart/2005/8/layout/hProcess9"/>
    <dgm:cxn modelId="{8398ACF4-DE8F-4C44-B382-DCD0D5F0A248}" type="presParOf" srcId="{13D5ABDF-ED30-43A5-BFA1-22A4AB32DB8F}" destId="{021BF912-30EA-4EF0-9205-3737582FE378}" srcOrd="4" destOrd="0" presId="urn:microsoft.com/office/officeart/2005/8/layout/hProcess9"/>
    <dgm:cxn modelId="{D9742034-0CC2-441F-9402-6892BAF52E97}" type="presParOf" srcId="{13D5ABDF-ED30-43A5-BFA1-22A4AB32DB8F}" destId="{CFCB17D3-3282-4A73-B108-0712CCDD38F0}" srcOrd="5" destOrd="0" presId="urn:microsoft.com/office/officeart/2005/8/layout/hProcess9"/>
    <dgm:cxn modelId="{258473B7-08CB-4922-818C-24C013A23483}"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0C360-0AE2-4DDC-A655-7C692AF66AC2}" type="doc">
      <dgm:prSet loTypeId="urn:microsoft.com/office/officeart/2005/8/layout/hProcess9" loCatId="process" qsTypeId="urn:microsoft.com/office/officeart/2005/8/quickstyle/3d7" qsCatId="3D" csTypeId="urn:microsoft.com/office/officeart/2005/8/colors/accent1_2" csCatId="accent1" phldr="1"/>
      <dgm:spPr/>
      <dgm:t>
        <a:bodyPr/>
        <a:lstStyle/>
        <a:p>
          <a:endParaRPr lang="en-US"/>
        </a:p>
      </dgm:t>
    </dgm:pt>
    <dgm:pt modelId="{393BEB7E-84AF-4990-8EB7-60AA1258CCB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Applications</a:t>
          </a:r>
        </a:p>
      </dgm:t>
    </dgm:pt>
    <dgm:pt modelId="{7B624D8A-0ECA-4F14-9099-50FFAF3CD365}" type="par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BD06F964-3D04-4479-9C13-D84FDF8E7FA3}" type="sibTrans" cxnId="{D95050AD-306E-4FCA-81F6-062AAE2F3B0F}">
      <dgm:prSet/>
      <dgm:spPr/>
      <dgm:t>
        <a:bodyPr/>
        <a:lstStyle/>
        <a:p>
          <a:endParaRPr lang="en-US">
            <a:latin typeface="Times" panose="02020603050405020304" pitchFamily="18" charset="0"/>
            <a:cs typeface="Times" panose="02020603050405020304" pitchFamily="18" charset="0"/>
          </a:endParaRPr>
        </a:p>
      </dgm:t>
    </dgm:pt>
    <dgm:pt modelId="{F718EDB4-C2F4-4A38-B258-3815A2919628}">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a:latin typeface="Times" panose="02020603050405020304" pitchFamily="18" charset="0"/>
              <a:cs typeface="Times" panose="02020603050405020304" pitchFamily="18" charset="0"/>
            </a:rPr>
            <a:t>External Peer Merit Review</a:t>
          </a:r>
        </a:p>
      </dgm:t>
    </dgm:pt>
    <dgm:pt modelId="{5907E8DA-28D5-4206-B386-51DB1D3F9C37}" type="par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908F46A7-D4A8-472E-A8FC-FD0CEFD018B1}" type="sibTrans" cxnId="{5D5E22A3-F295-4825-B6BB-32BD21AEF88E}">
      <dgm:prSet/>
      <dgm:spPr/>
      <dgm:t>
        <a:bodyPr/>
        <a:lstStyle/>
        <a:p>
          <a:endParaRPr lang="en-US">
            <a:latin typeface="Times" panose="02020603050405020304" pitchFamily="18" charset="0"/>
            <a:cs typeface="Times" panose="02020603050405020304" pitchFamily="18" charset="0"/>
          </a:endParaRPr>
        </a:p>
      </dgm:t>
    </dgm:pt>
    <dgm:pt modelId="{7BF54FA0-61FD-4BFC-8BC4-D0EBD263B784}">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latin typeface="Times" panose="02020603050405020304" pitchFamily="18" charset="0"/>
              <a:cs typeface="Times" panose="02020603050405020304" pitchFamily="18" charset="0"/>
            </a:rPr>
            <a:t>Awards</a:t>
          </a:r>
        </a:p>
      </dgm:t>
    </dgm:pt>
    <dgm:pt modelId="{38DD6044-AC20-4FCF-9203-0ED972DCF9E1}" type="par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98BD482A-3859-4B8C-B471-53D4A5BF2A46}" type="sibTrans" cxnId="{CBA2C885-4116-426F-B479-DE855C7A95E0}">
      <dgm:prSet/>
      <dgm:spPr/>
      <dgm:t>
        <a:bodyPr/>
        <a:lstStyle/>
        <a:p>
          <a:endParaRPr lang="en-US">
            <a:latin typeface="Times" panose="02020603050405020304" pitchFamily="18" charset="0"/>
            <a:cs typeface="Times" panose="02020603050405020304" pitchFamily="18" charset="0"/>
          </a:endParaRPr>
        </a:p>
      </dgm:t>
    </dgm:pt>
    <dgm:pt modelId="{69E1F8AD-1E5A-4AB4-B81C-B277DA915EC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Due Diligence</a:t>
          </a:r>
        </a:p>
        <a:p>
          <a:r>
            <a:rPr lang="en-US" dirty="0" smtClean="0"/>
            <a:t>Review</a:t>
          </a:r>
          <a:endParaRPr lang="en-US" dirty="0">
            <a:latin typeface="Times" panose="02020603050405020304" pitchFamily="18" charset="0"/>
            <a:cs typeface="Times" panose="02020603050405020304" pitchFamily="18" charset="0"/>
          </a:endParaRPr>
        </a:p>
      </dgm:t>
    </dgm:pt>
    <dgm:pt modelId="{D4681951-D820-48CC-BAD8-478A02B4EDAE}" type="par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B23CCA7-8A18-4068-9FFB-437D4BE38757}" type="sibTrans" cxnId="{124E13A4-BB22-46EB-A6AD-8238BD8EEC7C}">
      <dgm:prSet/>
      <dgm:spPr/>
      <dgm:t>
        <a:bodyPr/>
        <a:lstStyle/>
        <a:p>
          <a:endParaRPr lang="en-US">
            <a:latin typeface="Times" panose="02020603050405020304" pitchFamily="18" charset="0"/>
            <a:cs typeface="Times" panose="02020603050405020304" pitchFamily="18" charset="0"/>
          </a:endParaRPr>
        </a:p>
      </dgm:t>
    </dgm:pt>
    <dgm:pt modelId="{D57B4417-D311-4061-8C60-E1ACEB940827}" type="pres">
      <dgm:prSet presAssocID="{7670C360-0AE2-4DDC-A655-7C692AF66AC2}" presName="CompostProcess" presStyleCnt="0">
        <dgm:presLayoutVars>
          <dgm:dir/>
          <dgm:resizeHandles val="exact"/>
        </dgm:presLayoutVars>
      </dgm:prSet>
      <dgm:spPr/>
      <dgm:t>
        <a:bodyPr/>
        <a:lstStyle/>
        <a:p>
          <a:endParaRPr lang="en-US"/>
        </a:p>
      </dgm:t>
    </dgm:pt>
    <dgm:pt modelId="{CB988C21-BA3E-4840-AD31-20CC044C28E4}" type="pres">
      <dgm:prSet presAssocID="{7670C360-0AE2-4DDC-A655-7C692AF66AC2}" presName="arrow" presStyleLbl="bgShp" presStyleIdx="0" presStyleCnt="1" custLinFactNeighborY="-2404"/>
      <dgm:spPr/>
    </dgm:pt>
    <dgm:pt modelId="{13D5ABDF-ED30-43A5-BFA1-22A4AB32DB8F}" type="pres">
      <dgm:prSet presAssocID="{7670C360-0AE2-4DDC-A655-7C692AF66AC2}" presName="linearProcess" presStyleCnt="0"/>
      <dgm:spPr/>
    </dgm:pt>
    <dgm:pt modelId="{38CF9BFD-4CEA-4D0D-B172-8B1B5AF51443}" type="pres">
      <dgm:prSet presAssocID="{393BEB7E-84AF-4990-8EB7-60AA1258CCB5}" presName="textNode" presStyleLbl="node1" presStyleIdx="0" presStyleCnt="4" custLinFactNeighborX="-16464" custLinFactNeighborY="187">
        <dgm:presLayoutVars>
          <dgm:bulletEnabled val="1"/>
        </dgm:presLayoutVars>
      </dgm:prSet>
      <dgm:spPr/>
      <dgm:t>
        <a:bodyPr/>
        <a:lstStyle/>
        <a:p>
          <a:endParaRPr lang="en-US"/>
        </a:p>
      </dgm:t>
    </dgm:pt>
    <dgm:pt modelId="{22A612A8-E5AA-425D-9193-EDA70209A876}" type="pres">
      <dgm:prSet presAssocID="{BD06F964-3D04-4479-9C13-D84FDF8E7FA3}" presName="sibTrans" presStyleCnt="0"/>
      <dgm:spPr/>
    </dgm:pt>
    <dgm:pt modelId="{2D410FE6-446E-4ECC-BA2B-F1E15C7A7B7C}" type="pres">
      <dgm:prSet presAssocID="{F718EDB4-C2F4-4A38-B258-3815A2919628}" presName="textNode" presStyleLbl="node1" presStyleIdx="1" presStyleCnt="4" custLinFactX="-700" custLinFactNeighborX="-100000" custLinFactNeighborY="-687">
        <dgm:presLayoutVars>
          <dgm:bulletEnabled val="1"/>
        </dgm:presLayoutVars>
      </dgm:prSet>
      <dgm:spPr/>
      <dgm:t>
        <a:bodyPr/>
        <a:lstStyle/>
        <a:p>
          <a:endParaRPr lang="en-US"/>
        </a:p>
      </dgm:t>
    </dgm:pt>
    <dgm:pt modelId="{39996269-5D2A-4B12-A74B-D307653D11AA}" type="pres">
      <dgm:prSet presAssocID="{908F46A7-D4A8-472E-A8FC-FD0CEFD018B1}" presName="sibTrans" presStyleCnt="0"/>
      <dgm:spPr/>
    </dgm:pt>
    <dgm:pt modelId="{021BF912-30EA-4EF0-9205-3737582FE378}" type="pres">
      <dgm:prSet presAssocID="{69E1F8AD-1E5A-4AB4-B81C-B277DA915ECA}" presName="textNode" presStyleLbl="node1" presStyleIdx="2" presStyleCnt="4" custLinFactX="-6975" custLinFactNeighborX="-100000" custLinFactNeighborY="-487">
        <dgm:presLayoutVars>
          <dgm:bulletEnabled val="1"/>
        </dgm:presLayoutVars>
      </dgm:prSet>
      <dgm:spPr/>
      <dgm:t>
        <a:bodyPr/>
        <a:lstStyle/>
        <a:p>
          <a:endParaRPr lang="en-US"/>
        </a:p>
      </dgm:t>
    </dgm:pt>
    <dgm:pt modelId="{CFCB17D3-3282-4A73-B108-0712CCDD38F0}" type="pres">
      <dgm:prSet presAssocID="{DB23CCA7-8A18-4068-9FFB-437D4BE38757}" presName="sibTrans" presStyleCnt="0"/>
      <dgm:spPr/>
    </dgm:pt>
    <dgm:pt modelId="{2DD3C556-014F-4B6E-9289-9AF5291696E4}" type="pres">
      <dgm:prSet presAssocID="{7BF54FA0-61FD-4BFC-8BC4-D0EBD263B784}" presName="textNode" presStyleLbl="node1" presStyleIdx="3" presStyleCnt="4" custLinFactX="-14786" custLinFactNeighborX="-100000" custLinFactNeighborY="-1432">
        <dgm:presLayoutVars>
          <dgm:bulletEnabled val="1"/>
        </dgm:presLayoutVars>
      </dgm:prSet>
      <dgm:spPr/>
      <dgm:t>
        <a:bodyPr/>
        <a:lstStyle/>
        <a:p>
          <a:endParaRPr lang="en-US"/>
        </a:p>
      </dgm:t>
    </dgm:pt>
  </dgm:ptLst>
  <dgm:cxnLst>
    <dgm:cxn modelId="{496CACF0-555A-4BE4-83C6-B41548A34C87}" type="presOf" srcId="{7670C360-0AE2-4DDC-A655-7C692AF66AC2}" destId="{D57B4417-D311-4061-8C60-E1ACEB940827}" srcOrd="0" destOrd="0" presId="urn:microsoft.com/office/officeart/2005/8/layout/hProcess9"/>
    <dgm:cxn modelId="{CBA2C885-4116-426F-B479-DE855C7A95E0}" srcId="{7670C360-0AE2-4DDC-A655-7C692AF66AC2}" destId="{7BF54FA0-61FD-4BFC-8BC4-D0EBD263B784}" srcOrd="3" destOrd="0" parTransId="{38DD6044-AC20-4FCF-9203-0ED972DCF9E1}" sibTransId="{98BD482A-3859-4B8C-B471-53D4A5BF2A46}"/>
    <dgm:cxn modelId="{D95050AD-306E-4FCA-81F6-062AAE2F3B0F}" srcId="{7670C360-0AE2-4DDC-A655-7C692AF66AC2}" destId="{393BEB7E-84AF-4990-8EB7-60AA1258CCB5}" srcOrd="0" destOrd="0" parTransId="{7B624D8A-0ECA-4F14-9099-50FFAF3CD365}" sibTransId="{BD06F964-3D04-4479-9C13-D84FDF8E7FA3}"/>
    <dgm:cxn modelId="{4DCA2A80-74DF-4D0E-A917-0803A1394A8D}" type="presOf" srcId="{393BEB7E-84AF-4990-8EB7-60AA1258CCB5}" destId="{38CF9BFD-4CEA-4D0D-B172-8B1B5AF51443}" srcOrd="0" destOrd="0" presId="urn:microsoft.com/office/officeart/2005/8/layout/hProcess9"/>
    <dgm:cxn modelId="{0976EE63-A350-42C6-A6AF-ED99BC8CCC23}" type="presOf" srcId="{69E1F8AD-1E5A-4AB4-B81C-B277DA915ECA}" destId="{021BF912-30EA-4EF0-9205-3737582FE378}" srcOrd="0" destOrd="0" presId="urn:microsoft.com/office/officeart/2005/8/layout/hProcess9"/>
    <dgm:cxn modelId="{5D5E22A3-F295-4825-B6BB-32BD21AEF88E}" srcId="{7670C360-0AE2-4DDC-A655-7C692AF66AC2}" destId="{F718EDB4-C2F4-4A38-B258-3815A2919628}" srcOrd="1" destOrd="0" parTransId="{5907E8DA-28D5-4206-B386-51DB1D3F9C37}" sibTransId="{908F46A7-D4A8-472E-A8FC-FD0CEFD018B1}"/>
    <dgm:cxn modelId="{70B383AB-F3D5-417E-B670-3E4C32D137DA}" type="presOf" srcId="{F718EDB4-C2F4-4A38-B258-3815A2919628}" destId="{2D410FE6-446E-4ECC-BA2B-F1E15C7A7B7C}" srcOrd="0" destOrd="0" presId="urn:microsoft.com/office/officeart/2005/8/layout/hProcess9"/>
    <dgm:cxn modelId="{124E13A4-BB22-46EB-A6AD-8238BD8EEC7C}" srcId="{7670C360-0AE2-4DDC-A655-7C692AF66AC2}" destId="{69E1F8AD-1E5A-4AB4-B81C-B277DA915ECA}" srcOrd="2" destOrd="0" parTransId="{D4681951-D820-48CC-BAD8-478A02B4EDAE}" sibTransId="{DB23CCA7-8A18-4068-9FFB-437D4BE38757}"/>
    <dgm:cxn modelId="{E72753DA-80B0-46B7-B519-CCD6DCA4C239}" type="presOf" srcId="{7BF54FA0-61FD-4BFC-8BC4-D0EBD263B784}" destId="{2DD3C556-014F-4B6E-9289-9AF5291696E4}" srcOrd="0" destOrd="0" presId="urn:microsoft.com/office/officeart/2005/8/layout/hProcess9"/>
    <dgm:cxn modelId="{6E981D3B-3F22-4A1C-9382-5D878B45E986}" type="presParOf" srcId="{D57B4417-D311-4061-8C60-E1ACEB940827}" destId="{CB988C21-BA3E-4840-AD31-20CC044C28E4}" srcOrd="0" destOrd="0" presId="urn:microsoft.com/office/officeart/2005/8/layout/hProcess9"/>
    <dgm:cxn modelId="{7AB33922-606D-4B45-8F95-0DC08C619262}" type="presParOf" srcId="{D57B4417-D311-4061-8C60-E1ACEB940827}" destId="{13D5ABDF-ED30-43A5-BFA1-22A4AB32DB8F}" srcOrd="1" destOrd="0" presId="urn:microsoft.com/office/officeart/2005/8/layout/hProcess9"/>
    <dgm:cxn modelId="{BC392BB7-DE08-4C07-95F4-04B2761CBB83}" type="presParOf" srcId="{13D5ABDF-ED30-43A5-BFA1-22A4AB32DB8F}" destId="{38CF9BFD-4CEA-4D0D-B172-8B1B5AF51443}" srcOrd="0" destOrd="0" presId="urn:microsoft.com/office/officeart/2005/8/layout/hProcess9"/>
    <dgm:cxn modelId="{B538531A-D4C7-4E16-A7F9-5D87B540A0A2}" type="presParOf" srcId="{13D5ABDF-ED30-43A5-BFA1-22A4AB32DB8F}" destId="{22A612A8-E5AA-425D-9193-EDA70209A876}" srcOrd="1" destOrd="0" presId="urn:microsoft.com/office/officeart/2005/8/layout/hProcess9"/>
    <dgm:cxn modelId="{390BFF95-BE49-47C5-AF9D-9F15694265DE}" type="presParOf" srcId="{13D5ABDF-ED30-43A5-BFA1-22A4AB32DB8F}" destId="{2D410FE6-446E-4ECC-BA2B-F1E15C7A7B7C}" srcOrd="2" destOrd="0" presId="urn:microsoft.com/office/officeart/2005/8/layout/hProcess9"/>
    <dgm:cxn modelId="{1F341414-9ADF-47FC-BA6A-8342C4712D82}" type="presParOf" srcId="{13D5ABDF-ED30-43A5-BFA1-22A4AB32DB8F}" destId="{39996269-5D2A-4B12-A74B-D307653D11AA}" srcOrd="3" destOrd="0" presId="urn:microsoft.com/office/officeart/2005/8/layout/hProcess9"/>
    <dgm:cxn modelId="{17AC5E86-EEBA-4EDA-BEFB-A73DA4B6066C}" type="presParOf" srcId="{13D5ABDF-ED30-43A5-BFA1-22A4AB32DB8F}" destId="{021BF912-30EA-4EF0-9205-3737582FE378}" srcOrd="4" destOrd="0" presId="urn:microsoft.com/office/officeart/2005/8/layout/hProcess9"/>
    <dgm:cxn modelId="{D4FD6657-F14B-4BA2-8D77-6636E0A0EC5C}" type="presParOf" srcId="{13D5ABDF-ED30-43A5-BFA1-22A4AB32DB8F}" destId="{CFCB17D3-3282-4A73-B108-0712CCDD38F0}" srcOrd="5" destOrd="0" presId="urn:microsoft.com/office/officeart/2005/8/layout/hProcess9"/>
    <dgm:cxn modelId="{AF3AA943-FB03-4C98-8499-956C8C12F5B0}" type="presParOf" srcId="{13D5ABDF-ED30-43A5-BFA1-22A4AB32DB8F}" destId="{2DD3C556-014F-4B6E-9289-9AF5291696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C2D54-4284-47CC-AF91-1A5FB7BEF2F1}">
      <dsp:nvSpPr>
        <dsp:cNvPr id="0" name=""/>
        <dsp:cNvSpPr/>
      </dsp:nvSpPr>
      <dsp:spPr>
        <a:xfrm>
          <a:off x="3516" y="223279"/>
          <a:ext cx="3074603" cy="1229841"/>
        </a:xfrm>
        <a:prstGeom prst="homePlate">
          <a:avLst/>
        </a:prstGeom>
        <a:gradFill flip="none" rotWithShape="1">
          <a:gsLst>
            <a:gs pos="885">
              <a:srgbClr val="C5E2AA"/>
            </a:gs>
            <a:gs pos="100000">
              <a:srgbClr val="C5E2AA"/>
            </a:gs>
            <a:gs pos="35000">
              <a:srgbClr val="D6E9C4"/>
            </a:gs>
            <a:gs pos="70000">
              <a:srgbClr val="EFF7E8"/>
            </a:gs>
          </a:gsLst>
          <a:lin ang="2700000" scaled="1"/>
          <a:tileRect/>
        </a:gra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Establish Technical merit, feasibility, </a:t>
          </a:r>
          <a:br>
            <a:rPr lang="en-US" sz="1300" kern="1200" dirty="0">
              <a:solidFill>
                <a:schemeClr val="tx1"/>
              </a:solidFill>
              <a:latin typeface="Times" panose="02020603050405020304" pitchFamily="18" charset="0"/>
              <a:cs typeface="Times" panose="02020603050405020304" pitchFamily="18" charset="0"/>
            </a:rPr>
          </a:br>
          <a:r>
            <a:rPr lang="en-US" sz="1300" kern="1200" dirty="0">
              <a:solidFill>
                <a:schemeClr val="tx1"/>
              </a:solidFill>
              <a:latin typeface="Times" panose="02020603050405020304" pitchFamily="18" charset="0"/>
              <a:cs typeface="Times" panose="02020603050405020304" pitchFamily="18" charset="0"/>
            </a:rPr>
            <a:t>&amp; commercial potential</a:t>
          </a:r>
        </a:p>
      </dsp:txBody>
      <dsp:txXfrm>
        <a:off x="3516" y="223279"/>
        <a:ext cx="2767143" cy="1229841"/>
      </dsp:txXfrm>
    </dsp:sp>
    <dsp:sp modelId="{73DEF9DC-B835-4F2E-9A5A-1B59DFCD8B32}">
      <dsp:nvSpPr>
        <dsp:cNvPr id="0" name=""/>
        <dsp:cNvSpPr/>
      </dsp:nvSpPr>
      <dsp:spPr>
        <a:xfrm>
          <a:off x="2463198" y="223279"/>
          <a:ext cx="3074603" cy="1229841"/>
        </a:xfrm>
        <a:prstGeom prst="chevron">
          <a:avLst/>
        </a:prstGeom>
        <a:gradFill flip="none" rotWithShape="1">
          <a:gsLst>
            <a:gs pos="35000">
              <a:srgbClr val="FFCDAB"/>
            </a:gs>
            <a:gs pos="100000">
              <a:srgbClr val="FFB987"/>
            </a:gs>
            <a:gs pos="70000">
              <a:srgbClr val="FFEADC"/>
            </a:gs>
            <a:gs pos="0">
              <a:srgbClr val="FFB987"/>
            </a:gs>
          </a:gsLst>
          <a:lin ang="2700000" scaled="1"/>
          <a:tileRect/>
        </a:gradFill>
        <a:ln w="1905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II</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Continue R&amp;D efforts initiated in Phase I</a:t>
          </a:r>
        </a:p>
      </dsp:txBody>
      <dsp:txXfrm>
        <a:off x="3078119" y="223279"/>
        <a:ext cx="1844762" cy="1229841"/>
      </dsp:txXfrm>
    </dsp:sp>
    <dsp:sp modelId="{221B6602-FC9D-4488-9C88-E5992363A397}">
      <dsp:nvSpPr>
        <dsp:cNvPr id="0" name=""/>
        <dsp:cNvSpPr/>
      </dsp:nvSpPr>
      <dsp:spPr>
        <a:xfrm>
          <a:off x="4926396" y="220364"/>
          <a:ext cx="3074603" cy="1229841"/>
        </a:xfrm>
        <a:prstGeom prst="chevron">
          <a:avLst/>
        </a:prstGeom>
        <a:gradFill flip="none" rotWithShape="1">
          <a:gsLst>
            <a:gs pos="35000">
              <a:srgbClr val="C5CFF8"/>
            </a:gs>
            <a:gs pos="70000">
              <a:srgbClr val="E8ECFD"/>
            </a:gs>
            <a:gs pos="100000">
              <a:srgbClr val="ACBBF6"/>
            </a:gs>
            <a:gs pos="0">
              <a:srgbClr val="ACBBF6"/>
            </a:gs>
          </a:gsLst>
          <a:lin ang="2700000" scaled="1"/>
          <a:tileRect/>
        </a:gra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lvl="0" algn="ctr" defTabSz="889000">
            <a:lnSpc>
              <a:spcPct val="100000"/>
            </a:lnSpc>
            <a:spcBef>
              <a:spcPct val="0"/>
            </a:spcBef>
            <a:spcAft>
              <a:spcPts val="0"/>
            </a:spcAft>
          </a:pPr>
          <a:r>
            <a:rPr lang="en-US" sz="2000" b="1" kern="1200" dirty="0">
              <a:solidFill>
                <a:schemeClr val="tx1"/>
              </a:solidFill>
              <a:latin typeface="Arial" panose="020B0604020202020204" pitchFamily="34" charset="0"/>
              <a:cs typeface="Arial" panose="020B0604020202020204" pitchFamily="34" charset="0"/>
            </a:rPr>
            <a:t>Phase III </a:t>
          </a:r>
        </a:p>
        <a:p>
          <a:pPr lvl="0" algn="ctr" defTabSz="889000">
            <a:lnSpc>
              <a:spcPct val="100000"/>
            </a:lnSpc>
            <a:spcBef>
              <a:spcPct val="0"/>
            </a:spcBef>
            <a:spcAft>
              <a:spcPts val="0"/>
            </a:spcAft>
          </a:pPr>
          <a:r>
            <a:rPr lang="en-US" sz="1300" kern="1200" dirty="0">
              <a:solidFill>
                <a:schemeClr val="tx1"/>
              </a:solidFill>
              <a:latin typeface="Times" panose="02020603050405020304" pitchFamily="18" charset="0"/>
              <a:cs typeface="Times" panose="02020603050405020304" pitchFamily="18" charset="0"/>
            </a:rPr>
            <a:t>Pursue commercialization objectives resulting from Phase I &amp; II</a:t>
          </a:r>
        </a:p>
      </dsp:txBody>
      <dsp:txXfrm>
        <a:off x="5541317" y="220364"/>
        <a:ext cx="1844762" cy="1229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582929" y="0"/>
          <a:ext cx="6606540" cy="3778250"/>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136301"/>
          <a:ext cx="1870992" cy="15113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Applications Received</a:t>
          </a:r>
        </a:p>
      </dsp:txBody>
      <dsp:txXfrm>
        <a:off x="73776" y="1210077"/>
        <a:ext cx="1723440" cy="1363748"/>
      </dsp:txXfrm>
    </dsp:sp>
    <dsp:sp modelId="{2D410FE6-446E-4ECC-BA2B-F1E15C7A7B7C}">
      <dsp:nvSpPr>
        <dsp:cNvPr id="0" name=""/>
        <dsp:cNvSpPr/>
      </dsp:nvSpPr>
      <dsp:spPr>
        <a:xfrm>
          <a:off x="1861785" y="1123092"/>
          <a:ext cx="1870992" cy="151130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NIH External Peer Review</a:t>
          </a:r>
        </a:p>
      </dsp:txBody>
      <dsp:txXfrm>
        <a:off x="1935561" y="1196868"/>
        <a:ext cx="1723440" cy="1363748"/>
      </dsp:txXfrm>
    </dsp:sp>
    <dsp:sp modelId="{021BF912-30EA-4EF0-9205-3737582FE378}">
      <dsp:nvSpPr>
        <dsp:cNvPr id="0" name=""/>
        <dsp:cNvSpPr/>
      </dsp:nvSpPr>
      <dsp:spPr>
        <a:xfrm>
          <a:off x="3708923" y="1126114"/>
          <a:ext cx="1870992" cy="15113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NAEHS Advisory Council Review</a:t>
          </a:r>
        </a:p>
      </dsp:txBody>
      <dsp:txXfrm>
        <a:off x="3782699" y="1199890"/>
        <a:ext cx="1723440" cy="1363748"/>
      </dsp:txXfrm>
    </dsp:sp>
    <dsp:sp modelId="{2DD3C556-014F-4B6E-9289-9AF5291696E4}">
      <dsp:nvSpPr>
        <dsp:cNvPr id="0" name=""/>
        <dsp:cNvSpPr/>
      </dsp:nvSpPr>
      <dsp:spPr>
        <a:xfrm>
          <a:off x="5527322" y="1111833"/>
          <a:ext cx="1870992" cy="15113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Times" panose="02020603050405020304" pitchFamily="18" charset="0"/>
              <a:cs typeface="Times" panose="02020603050405020304" pitchFamily="18" charset="0"/>
            </a:rPr>
            <a:t>Awards</a:t>
          </a:r>
        </a:p>
      </dsp:txBody>
      <dsp:txXfrm>
        <a:off x="5601098" y="1185609"/>
        <a:ext cx="1723440" cy="1363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760" y="0"/>
          <a:ext cx="7261952" cy="4476758"/>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346376"/>
          <a:ext cx="2056607" cy="179070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Applications Received</a:t>
          </a:r>
        </a:p>
      </dsp:txBody>
      <dsp:txXfrm>
        <a:off x="87415" y="1433791"/>
        <a:ext cx="1881777" cy="1615873"/>
      </dsp:txXfrm>
    </dsp:sp>
    <dsp:sp modelId="{2D410FE6-446E-4ECC-BA2B-F1E15C7A7B7C}">
      <dsp:nvSpPr>
        <dsp:cNvPr id="0" name=""/>
        <dsp:cNvSpPr/>
      </dsp:nvSpPr>
      <dsp:spPr>
        <a:xfrm>
          <a:off x="2046487" y="1330725"/>
          <a:ext cx="2056607" cy="179070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External Peer Review</a:t>
          </a:r>
        </a:p>
      </dsp:txBody>
      <dsp:txXfrm>
        <a:off x="2133902" y="1418140"/>
        <a:ext cx="1881777" cy="1615873"/>
      </dsp:txXfrm>
    </dsp:sp>
    <dsp:sp modelId="{021BF912-30EA-4EF0-9205-3737582FE378}">
      <dsp:nvSpPr>
        <dsp:cNvPr id="0" name=""/>
        <dsp:cNvSpPr/>
      </dsp:nvSpPr>
      <dsp:spPr>
        <a:xfrm>
          <a:off x="4076873" y="1334306"/>
          <a:ext cx="2056607" cy="179070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t>EPA Internal Programmatic Review</a:t>
          </a:r>
          <a:endParaRPr lang="en-US" sz="2100" kern="1200" dirty="0">
            <a:latin typeface="Times" panose="02020603050405020304" pitchFamily="18" charset="0"/>
            <a:cs typeface="Times" panose="02020603050405020304" pitchFamily="18" charset="0"/>
          </a:endParaRPr>
        </a:p>
      </dsp:txBody>
      <dsp:txXfrm>
        <a:off x="4164288" y="1421721"/>
        <a:ext cx="1881777" cy="1615873"/>
      </dsp:txXfrm>
    </dsp:sp>
    <dsp:sp modelId="{2DD3C556-014F-4B6E-9289-9AF5291696E4}">
      <dsp:nvSpPr>
        <dsp:cNvPr id="0" name=""/>
        <dsp:cNvSpPr/>
      </dsp:nvSpPr>
      <dsp:spPr>
        <a:xfrm>
          <a:off x="6075669" y="1317384"/>
          <a:ext cx="2056607" cy="179070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Times" panose="02020603050405020304" pitchFamily="18" charset="0"/>
              <a:cs typeface="Times" panose="02020603050405020304" pitchFamily="18" charset="0"/>
            </a:rPr>
            <a:t>Awards</a:t>
          </a:r>
        </a:p>
      </dsp:txBody>
      <dsp:txXfrm>
        <a:off x="6163084" y="1404799"/>
        <a:ext cx="1881777" cy="1615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437" y="0"/>
          <a:ext cx="7258287" cy="3733800"/>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122932"/>
          <a:ext cx="2055569" cy="1493520"/>
        </a:xfrm>
        <a:prstGeom prst="roundRect">
          <a:avLst/>
        </a:prstGeom>
        <a:solidFill>
          <a:srgbClr val="66CC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Applications Received</a:t>
          </a:r>
        </a:p>
      </dsp:txBody>
      <dsp:txXfrm>
        <a:off x="72908" y="1195840"/>
        <a:ext cx="1909753" cy="1347704"/>
      </dsp:txXfrm>
    </dsp:sp>
    <dsp:sp modelId="{2D410FE6-446E-4ECC-BA2B-F1E15C7A7B7C}">
      <dsp:nvSpPr>
        <dsp:cNvPr id="0" name=""/>
        <dsp:cNvSpPr/>
      </dsp:nvSpPr>
      <dsp:spPr>
        <a:xfrm>
          <a:off x="2045454" y="1109879"/>
          <a:ext cx="2055569" cy="1493520"/>
        </a:xfrm>
        <a:prstGeom prst="roundRect">
          <a:avLst/>
        </a:prstGeom>
        <a:solidFill>
          <a:srgbClr val="FFCCCC"/>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External Peer </a:t>
          </a:r>
          <a:r>
            <a:rPr lang="en-US" sz="2000" kern="1200" dirty="0" smtClean="0">
              <a:latin typeface="Times" panose="02020603050405020304" pitchFamily="18" charset="0"/>
              <a:cs typeface="Times" panose="02020603050405020304" pitchFamily="18" charset="0"/>
            </a:rPr>
            <a:t>Review</a:t>
          </a:r>
          <a:endParaRPr lang="en-US" sz="2000" kern="1200" dirty="0">
            <a:latin typeface="Times" panose="02020603050405020304" pitchFamily="18" charset="0"/>
            <a:cs typeface="Times" panose="02020603050405020304" pitchFamily="18" charset="0"/>
          </a:endParaRPr>
        </a:p>
      </dsp:txBody>
      <dsp:txXfrm>
        <a:off x="2118362" y="1182787"/>
        <a:ext cx="1909753" cy="1347704"/>
      </dsp:txXfrm>
    </dsp:sp>
    <dsp:sp modelId="{021BF912-30EA-4EF0-9205-3737582FE378}">
      <dsp:nvSpPr>
        <dsp:cNvPr id="0" name=""/>
        <dsp:cNvSpPr/>
      </dsp:nvSpPr>
      <dsp:spPr>
        <a:xfrm>
          <a:off x="4074815" y="1112866"/>
          <a:ext cx="2055569" cy="1493520"/>
        </a:xfrm>
        <a:prstGeom prst="roundRect">
          <a:avLst/>
        </a:prstGeom>
        <a:solidFill>
          <a:srgbClr val="FFCC00"/>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UDSA Administrative </a:t>
          </a:r>
          <a:r>
            <a:rPr lang="en-US" sz="2000" kern="1200" dirty="0"/>
            <a:t>Review</a:t>
          </a:r>
          <a:endParaRPr lang="en-US" sz="2000" kern="1200" dirty="0">
            <a:latin typeface="Times" panose="02020603050405020304" pitchFamily="18" charset="0"/>
            <a:cs typeface="Times" panose="02020603050405020304" pitchFamily="18" charset="0"/>
          </a:endParaRPr>
        </a:p>
      </dsp:txBody>
      <dsp:txXfrm>
        <a:off x="4147723" y="1185774"/>
        <a:ext cx="1909753" cy="1347704"/>
      </dsp:txXfrm>
    </dsp:sp>
    <dsp:sp modelId="{2DD3C556-014F-4B6E-9289-9AF5291696E4}">
      <dsp:nvSpPr>
        <dsp:cNvPr id="0" name=""/>
        <dsp:cNvSpPr/>
      </dsp:nvSpPr>
      <dsp:spPr>
        <a:xfrm>
          <a:off x="6072603" y="1098752"/>
          <a:ext cx="2055569" cy="1493520"/>
        </a:xfrm>
        <a:prstGeom prst="roundRect">
          <a:avLst/>
        </a:prstGeom>
        <a:solidFill>
          <a:srgbClr val="92D050"/>
        </a:soli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Times" panose="02020603050405020304" pitchFamily="18" charset="0"/>
              <a:cs typeface="Times" panose="02020603050405020304" pitchFamily="18" charset="0"/>
            </a:rPr>
            <a:t>Awards</a:t>
          </a:r>
        </a:p>
      </dsp:txBody>
      <dsp:txXfrm>
        <a:off x="6145511" y="1171660"/>
        <a:ext cx="1909753" cy="1347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8C21-BA3E-4840-AD31-20CC044C28E4}">
      <dsp:nvSpPr>
        <dsp:cNvPr id="0" name=""/>
        <dsp:cNvSpPr/>
      </dsp:nvSpPr>
      <dsp:spPr>
        <a:xfrm>
          <a:off x="640760" y="0"/>
          <a:ext cx="7261952" cy="4476758"/>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8CF9BFD-4CEA-4D0D-B172-8B1B5AF51443}">
      <dsp:nvSpPr>
        <dsp:cNvPr id="0" name=""/>
        <dsp:cNvSpPr/>
      </dsp:nvSpPr>
      <dsp:spPr>
        <a:xfrm>
          <a:off x="0" y="1346376"/>
          <a:ext cx="2056607" cy="1790703"/>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1"/>
        </a:lnRef>
        <a:fillRef idx="2">
          <a:schemeClr val="accent1"/>
        </a:fillRef>
        <a:effectRef idx="1">
          <a:schemeClr val="accent1"/>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Applications</a:t>
          </a:r>
        </a:p>
      </dsp:txBody>
      <dsp:txXfrm>
        <a:off x="87415" y="1433791"/>
        <a:ext cx="1881777" cy="1615873"/>
      </dsp:txXfrm>
    </dsp:sp>
    <dsp:sp modelId="{2D410FE6-446E-4ECC-BA2B-F1E15C7A7B7C}">
      <dsp:nvSpPr>
        <dsp:cNvPr id="0" name=""/>
        <dsp:cNvSpPr/>
      </dsp:nvSpPr>
      <dsp:spPr>
        <a:xfrm>
          <a:off x="2046487" y="1330725"/>
          <a:ext cx="2056607" cy="1790703"/>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External Peer Merit Review</a:t>
          </a:r>
        </a:p>
      </dsp:txBody>
      <dsp:txXfrm>
        <a:off x="2133902" y="1418140"/>
        <a:ext cx="1881777" cy="1615873"/>
      </dsp:txXfrm>
    </dsp:sp>
    <dsp:sp modelId="{021BF912-30EA-4EF0-9205-3737582FE378}">
      <dsp:nvSpPr>
        <dsp:cNvPr id="0" name=""/>
        <dsp:cNvSpPr/>
      </dsp:nvSpPr>
      <dsp:spPr>
        <a:xfrm>
          <a:off x="4076873" y="1334306"/>
          <a:ext cx="2056607" cy="179070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Due Diligence</a:t>
          </a:r>
        </a:p>
        <a:p>
          <a:pPr lvl="0" algn="ctr" defTabSz="1111250">
            <a:lnSpc>
              <a:spcPct val="90000"/>
            </a:lnSpc>
            <a:spcBef>
              <a:spcPct val="0"/>
            </a:spcBef>
            <a:spcAft>
              <a:spcPct val="35000"/>
            </a:spcAft>
          </a:pPr>
          <a:r>
            <a:rPr lang="en-US" sz="2500" kern="1200" dirty="0" smtClean="0"/>
            <a:t>Review</a:t>
          </a:r>
          <a:endParaRPr lang="en-US" sz="2500" kern="1200" dirty="0">
            <a:latin typeface="Times" panose="02020603050405020304" pitchFamily="18" charset="0"/>
            <a:cs typeface="Times" panose="02020603050405020304" pitchFamily="18" charset="0"/>
          </a:endParaRPr>
        </a:p>
      </dsp:txBody>
      <dsp:txXfrm>
        <a:off x="4164288" y="1421721"/>
        <a:ext cx="1881777" cy="1615873"/>
      </dsp:txXfrm>
    </dsp:sp>
    <dsp:sp modelId="{2DD3C556-014F-4B6E-9289-9AF5291696E4}">
      <dsp:nvSpPr>
        <dsp:cNvPr id="0" name=""/>
        <dsp:cNvSpPr/>
      </dsp:nvSpPr>
      <dsp:spPr>
        <a:xfrm>
          <a:off x="6075669" y="1317384"/>
          <a:ext cx="2056607" cy="1790703"/>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p3d extrusionH="50600"/>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latin typeface="Times" panose="02020603050405020304" pitchFamily="18" charset="0"/>
              <a:cs typeface="Times" panose="02020603050405020304" pitchFamily="18" charset="0"/>
            </a:rPr>
            <a:t>Awards</a:t>
          </a:r>
        </a:p>
      </dsp:txBody>
      <dsp:txXfrm>
        <a:off x="6163084" y="1404799"/>
        <a:ext cx="1881777" cy="161587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96DEC19C-CAB5-4A4E-8E53-3EF0F0DAB618}" type="datetimeFigureOut">
              <a:rPr lang="en-US" smtClean="0"/>
              <a:pPr/>
              <a:t>10/3/2016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BA7C583F-AAB4-439C-8F80-E351695C284A}" type="slidenum">
              <a:rPr lang="en-US" smtClean="0"/>
              <a:pPr/>
              <a:t>‹#›</a:t>
            </a:fld>
            <a:endParaRPr lang="en-US" dirty="0"/>
          </a:p>
        </p:txBody>
      </p:sp>
    </p:spTree>
    <p:extLst>
      <p:ext uri="{BB962C8B-B14F-4D97-AF65-F5344CB8AC3E}">
        <p14:creationId xmlns:p14="http://schemas.microsoft.com/office/powerpoint/2010/main" val="18732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lu-in.org/as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lu-in.org/issu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public.csr.nih.gov/StudySections/IntegratedReviewGroups/IMSTIRG/IMST14/Pages/default.aspx" TargetMode="External"/><Relationship Id="rId3" Type="http://schemas.openxmlformats.org/officeDocument/2006/relationships/hyperlink" Target="http://internet.csr.nih.gov/Rosters/RosterDetails.aspx?t=s0&amp;c=12&amp;s=imst" TargetMode="External"/><Relationship Id="rId7" Type="http://schemas.openxmlformats.org/officeDocument/2006/relationships/hyperlink" Target="http://internet.csr.nih.gov/Rosters/RosterDetails.aspx?t=s0&amp;c=14&amp;s=ims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public.csr.nih.gov/StudySections/IntegratedReviewGroups/IMSTIRG/IMST10/Pages/default.aspx" TargetMode="External"/><Relationship Id="rId5" Type="http://schemas.openxmlformats.org/officeDocument/2006/relationships/hyperlink" Target="http://internet.csr.nih.gov/Rosters/RosterDetails.aspx?t=s0&amp;c=10&amp;s=imst" TargetMode="External"/><Relationship Id="rId10" Type="http://schemas.openxmlformats.org/officeDocument/2006/relationships/hyperlink" Target="http://public.csr.nih.gov/StudySections/IntegratedReviewGroups/IDMIRG/IDM12/Pages/default.aspx" TargetMode="External"/><Relationship Id="rId4" Type="http://schemas.openxmlformats.org/officeDocument/2006/relationships/hyperlink" Target="http://public.csr.nih.gov/StudySections/IntegratedReviewGroups/IMSTIRG/IMST12/Pages/default.aspx" TargetMode="External"/><Relationship Id="rId9" Type="http://schemas.openxmlformats.org/officeDocument/2006/relationships/hyperlink" Target="http://internet.csr.nih.gov/Rosters/RosterDetails.aspx?t=s0&amp;c=12&amp;s=id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cfr.gov/cgi-bin/text-idx?SID=cb37d85d4fd3f03e561be8fff74f5d36&amp;node=sp13.1.121.a&amp;rgn=div6#se13.1.121_1106"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federalreporter.nih.gov/" TargetMode="External"/><Relationship Id="rId4" Type="http://schemas.openxmlformats.org/officeDocument/2006/relationships/hyperlink" Target="http://www.ecfr.gov/cgi-bin/text-idx?SID=cb37d85d4fd3f03e561be8fff74f5d36&amp;node=sp13.1.121.a&amp;rgn=div6#sg13.1.121_1604.sg6"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ience.energy.gov/sbir/" TargetMode="External"/><Relationship Id="rId13" Type="http://schemas.openxmlformats.org/officeDocument/2006/relationships/hyperlink" Target="http://sbir.gsfc.nasa.gov/SBIR/SBIR.html" TargetMode="External"/><Relationship Id="rId3" Type="http://schemas.openxmlformats.org/officeDocument/2006/relationships/hyperlink" Target="http://www.nifa.usda.gov/fo/sbir.cfm" TargetMode="External"/><Relationship Id="rId7" Type="http://schemas.openxmlformats.org/officeDocument/2006/relationships/hyperlink" Target="http://www2.ed.gov/programs/sbir/index.html" TargetMode="External"/><Relationship Id="rId12" Type="http://schemas.openxmlformats.org/officeDocument/2006/relationships/hyperlink" Target="http://www.epa.gov/ncer/sbi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acq.osd.mil/osbp/sbir/" TargetMode="External"/><Relationship Id="rId11" Type="http://schemas.openxmlformats.org/officeDocument/2006/relationships/hyperlink" Target="http://www.volpe.dot.gov/sbir/index.html" TargetMode="External"/><Relationship Id="rId5" Type="http://schemas.openxmlformats.org/officeDocument/2006/relationships/hyperlink" Target="http://www.oar.noaa.gov/orta/" TargetMode="External"/><Relationship Id="rId10" Type="http://schemas.openxmlformats.org/officeDocument/2006/relationships/hyperlink" Target="https://sbir2.st.dhs.gov/portal/SBIR/" TargetMode="External"/><Relationship Id="rId4" Type="http://schemas.openxmlformats.org/officeDocument/2006/relationships/hyperlink" Target="http://www.nist.gov/tpo/sbir/" TargetMode="External"/><Relationship Id="rId9" Type="http://schemas.openxmlformats.org/officeDocument/2006/relationships/hyperlink" Target="http://grants.nih.gov/grants/funding/sbir.htm" TargetMode="External"/><Relationship Id="rId14" Type="http://schemas.openxmlformats.org/officeDocument/2006/relationships/hyperlink" Target="http://www.nsf.gov/eng/iip/sbi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bir.gov/sites/default/files/SBA_OII_SBIR_STTR_Presentation_for_General_Public_3-20-15.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Moderator: Welcome , we will begin the preliminary audio broadcast shortly before 1pm eastern. If you have any questions, comments or technical issues, please use the Q&amp;A window to privately submit them.</a:t>
            </a:r>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a:t>
            </a:fld>
            <a:endParaRPr lang="en-US" dirty="0"/>
          </a:p>
        </p:txBody>
      </p:sp>
    </p:spTree>
    <p:extLst>
      <p:ext uri="{BB962C8B-B14F-4D97-AF65-F5344CB8AC3E}">
        <p14:creationId xmlns:p14="http://schemas.microsoft.com/office/powerpoint/2010/main" val="288403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your application you should demonstrate your relevance to Superfund.</a:t>
            </a:r>
          </a:p>
          <a:p>
            <a:pPr marL="0" marR="0" lvl="1" indent="0" algn="l" defTabSz="914350" rtl="0" eaLnBrk="1" fontAlgn="auto" latinLnBrk="0" hangingPunct="1">
              <a:lnSpc>
                <a:spcPct val="100000"/>
              </a:lnSpc>
              <a:spcBef>
                <a:spcPts val="0"/>
              </a:spcBef>
              <a:spcAft>
                <a:spcPts val="0"/>
              </a:spcAft>
              <a:buClrTx/>
              <a:buSzTx/>
              <a:buFontTx/>
              <a:buNone/>
              <a:tabLst/>
              <a:defRPr/>
            </a:pPr>
            <a:r>
              <a:rPr lang="en-US" sz="1600" dirty="0"/>
              <a:t>High Priority for remediation and detection technologies with a clear connection to Superfund; nonpoint-source air pollution and drinking water </a:t>
            </a:r>
          </a:p>
          <a:p>
            <a:pPr marL="0" lvl="1" defTabSz="914350">
              <a:defRPr/>
            </a:pPr>
            <a:endParaRPr lang="en-US" altLang="en-US" sz="1600" b="0" dirty="0" err="1">
              <a:solidFill>
                <a:schemeClr val="tx1"/>
              </a:solidFill>
              <a:cs typeface="+mn-cs"/>
            </a:endParaRPr>
          </a:p>
          <a:p>
            <a:pPr marL="0" lvl="1" defTabSz="914350">
              <a:defRPr/>
            </a:pPr>
            <a:r>
              <a:rPr lang="en-US" altLang="en-US" sz="1600" b="1" dirty="0">
                <a:solidFill>
                  <a:srgbClr val="BA7F2E"/>
                </a:solidFill>
                <a:cs typeface="Arial" charset="0"/>
              </a:rPr>
              <a:t>Priority Hazardous Substances - CERCLA Priority List of Hazardous Substances (ATSDR)</a:t>
            </a:r>
          </a:p>
          <a:p>
            <a:pPr marL="0" lvl="1" defTabSz="914350">
              <a:defRPr/>
            </a:pPr>
            <a:r>
              <a:rPr lang="en-US" sz="1600" dirty="0"/>
              <a:t>his is a list of Comprehensive Environmental Response, Compensation, and Liability Act (CERCLA) priority hazardous substances, i.e. a list, in order of priority, of substances that are most commonly found at facilities on the National Priorities List (NPL) and which are determined to pose the most significant potential threat to human health due to their known or suspected toxicity and potential for human exposure at these NPL sites. </a:t>
            </a:r>
            <a:endParaRPr lang="en-US" sz="1600" b="1" dirty="0">
              <a:solidFill>
                <a:srgbClr val="BA7F2E"/>
              </a:solidFill>
              <a:cs typeface="Arial" charset="0"/>
            </a:endParaRPr>
          </a:p>
          <a:p>
            <a:pPr marL="0" lvl="1" defTabSz="914350">
              <a:defRPr/>
            </a:pPr>
            <a:r>
              <a:rPr lang="en-US" sz="1600" b="1" dirty="0">
                <a:solidFill>
                  <a:srgbClr val="BA7F2E"/>
                </a:solidFill>
                <a:cs typeface="Arial" charset="0"/>
              </a:rPr>
              <a:t>http://www.atsdr.cdc.gov/SPL/index.html </a:t>
            </a:r>
          </a:p>
          <a:p>
            <a:pPr marL="0" lvl="1" defTabSz="914350">
              <a:defRPr/>
            </a:pPr>
            <a:endParaRPr lang="en-US" sz="1600" b="1" dirty="0">
              <a:solidFill>
                <a:srgbClr val="BA7F2E"/>
              </a:solidFill>
              <a:cs typeface="Arial" charset="0"/>
            </a:endParaRPr>
          </a:p>
          <a:p>
            <a:pPr marL="0" lvl="1" defTabSz="914350">
              <a:defRPr/>
            </a:pPr>
            <a:r>
              <a:rPr lang="en-US" altLang="en-US" sz="1800" b="1" dirty="0">
                <a:solidFill>
                  <a:srgbClr val="BA7F2E"/>
                </a:solidFill>
                <a:cs typeface="Arial" charset="0"/>
              </a:rPr>
              <a:t>Superfund Remedy Report </a:t>
            </a:r>
            <a:r>
              <a:rPr lang="en-US" altLang="en-US" sz="1800" b="1" dirty="0">
                <a:solidFill>
                  <a:srgbClr val="BA7F2E"/>
                </a:solidFill>
                <a:cs typeface="Arial" charset="0"/>
                <a:hlinkClick r:id="rId3"/>
              </a:rPr>
              <a:t>http://www.clu-in.org/asr/</a:t>
            </a:r>
            <a:r>
              <a:rPr lang="en-US" altLang="en-US" sz="1800" b="1" dirty="0">
                <a:solidFill>
                  <a:srgbClr val="BA7F2E"/>
                </a:solidFill>
                <a:cs typeface="Arial" charset="0"/>
              </a:rPr>
              <a:t> </a:t>
            </a:r>
          </a:p>
          <a:p>
            <a:pPr marL="0" lvl="1" defTabSz="914350">
              <a:defRPr/>
            </a:pPr>
            <a:r>
              <a:rPr lang="en-US" sz="1800" dirty="0"/>
              <a:t>(formerly called “Annual Status Report”): The SRR follows trends in remedy selection using past data going back as far as 1982. The SRR analyzes remedies selected or modified in 594 decision documents; includes brief project highlights related to green remediation, in situ bioremediation, and high resolution site characterization; and includes downloadable appendices with data for several key tables and figures in the report and new appendices that summarize all the remedy components.</a:t>
            </a:r>
            <a:endParaRPr lang="en-US" altLang="en-US" sz="1800" dirty="0">
              <a:solidFill>
                <a:srgbClr val="263A21"/>
              </a:solidFill>
              <a:cs typeface="Arial" charset="0"/>
            </a:endParaRPr>
          </a:p>
          <a:p>
            <a:pPr>
              <a:lnSpc>
                <a:spcPct val="150000"/>
              </a:lnSpc>
              <a:spcBef>
                <a:spcPct val="0"/>
              </a:spcBef>
              <a:buClrTx/>
              <a:buFontTx/>
              <a:buNone/>
            </a:pPr>
            <a:endParaRPr lang="en-US" altLang="en-US" sz="2400" b="1" dirty="0">
              <a:solidFill>
                <a:srgbClr val="000000"/>
              </a:solidFill>
              <a:ea typeface="MS Mincho" pitchFamily="49" charset="-128"/>
              <a:cs typeface="Times" panose="02020603050405020304" pitchFamily="18" charset="0"/>
            </a:endParaRPr>
          </a:p>
          <a:p>
            <a:r>
              <a:rPr lang="en-US" dirty="0">
                <a:effectLst/>
                <a:hlinkClick r:id="rId4"/>
              </a:rPr>
              <a:t>EPA Clean-Up Information (</a:t>
            </a:r>
            <a:r>
              <a:rPr lang="en-US" dirty="0" err="1">
                <a:effectLst/>
                <a:hlinkClick r:id="rId4"/>
              </a:rPr>
              <a:t>Clu</a:t>
            </a:r>
            <a:r>
              <a:rPr lang="en-US" dirty="0">
                <a:effectLst/>
                <a:hlinkClick r:id="rId4"/>
              </a:rPr>
              <a:t>-In) Issue Areas</a:t>
            </a:r>
            <a:r>
              <a:rPr lang="en-US" dirty="0">
                <a:effectLst/>
              </a:rPr>
              <a:t> CLU-IN Issue Areas draw upon existing resources from the EPA CLU-IN Web site, other sources of information, and updates from federal cleanup programs, state sources, universities, nonprofit organizations, peer-reviewed publications, and public-private partnerships. </a:t>
            </a:r>
          </a:p>
          <a:p>
            <a:r>
              <a:rPr lang="en-US" dirty="0"/>
              <a:t>http://www.clu-in.org/issues/ </a:t>
            </a:r>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10</a:t>
            </a:fld>
            <a:endParaRPr lang="en-US" dirty="0"/>
          </a:p>
        </p:txBody>
      </p:sp>
    </p:spTree>
    <p:extLst>
      <p:ext uri="{BB962C8B-B14F-4D97-AF65-F5344CB8AC3E}">
        <p14:creationId xmlns:p14="http://schemas.microsoft.com/office/powerpoint/2010/main" val="389322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Need to update pa links</a:t>
            </a:r>
          </a:p>
        </p:txBody>
      </p:sp>
      <p:sp>
        <p:nvSpPr>
          <p:cNvPr id="40964"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8165" indent="-280064" eaLnBrk="0" hangingPunct="0">
              <a:defRPr>
                <a:solidFill>
                  <a:schemeClr val="tx1"/>
                </a:solidFill>
                <a:latin typeface="Arial" charset="0"/>
                <a:ea typeface="MS PGothic" pitchFamily="34" charset="-128"/>
              </a:defRPr>
            </a:lvl2pPr>
            <a:lvl3pPr marL="1120254" indent="-224051" eaLnBrk="0" hangingPunct="0">
              <a:defRPr>
                <a:solidFill>
                  <a:schemeClr val="tx1"/>
                </a:solidFill>
                <a:latin typeface="Arial" charset="0"/>
                <a:ea typeface="MS PGothic" pitchFamily="34" charset="-128"/>
              </a:defRPr>
            </a:lvl3pPr>
            <a:lvl4pPr marL="1568356" indent="-224051" eaLnBrk="0" hangingPunct="0">
              <a:defRPr>
                <a:solidFill>
                  <a:schemeClr val="tx1"/>
                </a:solidFill>
                <a:latin typeface="Arial" charset="0"/>
                <a:ea typeface="MS PGothic" pitchFamily="34" charset="-128"/>
              </a:defRPr>
            </a:lvl4pPr>
            <a:lvl5pPr marL="2016458" indent="-224051" eaLnBrk="0" hangingPunct="0">
              <a:defRPr>
                <a:solidFill>
                  <a:schemeClr val="tx1"/>
                </a:solidFill>
                <a:latin typeface="Arial" charset="0"/>
                <a:ea typeface="MS PGothic" pitchFamily="34" charset="-128"/>
              </a:defRPr>
            </a:lvl5pPr>
            <a:lvl6pPr marL="2464559" indent="-224051" eaLnBrk="0" fontAlgn="base" hangingPunct="0">
              <a:spcBef>
                <a:spcPct val="0"/>
              </a:spcBef>
              <a:spcAft>
                <a:spcPct val="0"/>
              </a:spcAft>
              <a:defRPr>
                <a:solidFill>
                  <a:schemeClr val="tx1"/>
                </a:solidFill>
                <a:latin typeface="Arial" charset="0"/>
                <a:ea typeface="MS PGothic" pitchFamily="34" charset="-128"/>
              </a:defRPr>
            </a:lvl6pPr>
            <a:lvl7pPr marL="2912661" indent="-224051" eaLnBrk="0" fontAlgn="base" hangingPunct="0">
              <a:spcBef>
                <a:spcPct val="0"/>
              </a:spcBef>
              <a:spcAft>
                <a:spcPct val="0"/>
              </a:spcAft>
              <a:defRPr>
                <a:solidFill>
                  <a:schemeClr val="tx1"/>
                </a:solidFill>
                <a:latin typeface="Arial" charset="0"/>
                <a:ea typeface="MS PGothic" pitchFamily="34" charset="-128"/>
              </a:defRPr>
            </a:lvl7pPr>
            <a:lvl8pPr marL="3360763" indent="-224051" eaLnBrk="0" fontAlgn="base" hangingPunct="0">
              <a:spcBef>
                <a:spcPct val="0"/>
              </a:spcBef>
              <a:spcAft>
                <a:spcPct val="0"/>
              </a:spcAft>
              <a:defRPr>
                <a:solidFill>
                  <a:schemeClr val="tx1"/>
                </a:solidFill>
                <a:latin typeface="Arial" charset="0"/>
                <a:ea typeface="MS PGothic" pitchFamily="34" charset="-128"/>
              </a:defRPr>
            </a:lvl8pPr>
            <a:lvl9pPr marL="3808865" indent="-224051"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22CA3519-B200-4A1C-BC07-9201E8FF7014}" type="datetime1">
              <a:rPr lang="en-US" altLang="en-US" smtClean="0"/>
              <a:pPr eaLnBrk="1" hangingPunct="1">
                <a:defRPr/>
              </a:pPr>
              <a:t>10/3/2016</a:t>
            </a:fld>
            <a:endParaRPr lang="en-US" altLang="en-US" dirty="0"/>
          </a:p>
        </p:txBody>
      </p:sp>
      <p:sp>
        <p:nvSpPr>
          <p:cNvPr id="4096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28165" indent="-280064" eaLnBrk="0" hangingPunct="0">
              <a:defRPr>
                <a:solidFill>
                  <a:schemeClr val="tx1"/>
                </a:solidFill>
                <a:latin typeface="Arial" charset="0"/>
                <a:ea typeface="MS PGothic" pitchFamily="34" charset="-128"/>
              </a:defRPr>
            </a:lvl2pPr>
            <a:lvl3pPr marL="1120254" indent="-224051" eaLnBrk="0" hangingPunct="0">
              <a:defRPr>
                <a:solidFill>
                  <a:schemeClr val="tx1"/>
                </a:solidFill>
                <a:latin typeface="Arial" charset="0"/>
                <a:ea typeface="MS PGothic" pitchFamily="34" charset="-128"/>
              </a:defRPr>
            </a:lvl3pPr>
            <a:lvl4pPr marL="1568356" indent="-224051" eaLnBrk="0" hangingPunct="0">
              <a:defRPr>
                <a:solidFill>
                  <a:schemeClr val="tx1"/>
                </a:solidFill>
                <a:latin typeface="Arial" charset="0"/>
                <a:ea typeface="MS PGothic" pitchFamily="34" charset="-128"/>
              </a:defRPr>
            </a:lvl4pPr>
            <a:lvl5pPr marL="2016458" indent="-224051" eaLnBrk="0" hangingPunct="0">
              <a:defRPr>
                <a:solidFill>
                  <a:schemeClr val="tx1"/>
                </a:solidFill>
                <a:latin typeface="Arial" charset="0"/>
                <a:ea typeface="MS PGothic" pitchFamily="34" charset="-128"/>
              </a:defRPr>
            </a:lvl5pPr>
            <a:lvl6pPr marL="2464559" indent="-224051" eaLnBrk="0" fontAlgn="base" hangingPunct="0">
              <a:spcBef>
                <a:spcPct val="0"/>
              </a:spcBef>
              <a:spcAft>
                <a:spcPct val="0"/>
              </a:spcAft>
              <a:defRPr>
                <a:solidFill>
                  <a:schemeClr val="tx1"/>
                </a:solidFill>
                <a:latin typeface="Arial" charset="0"/>
                <a:ea typeface="MS PGothic" pitchFamily="34" charset="-128"/>
              </a:defRPr>
            </a:lvl6pPr>
            <a:lvl7pPr marL="2912661" indent="-224051" eaLnBrk="0" fontAlgn="base" hangingPunct="0">
              <a:spcBef>
                <a:spcPct val="0"/>
              </a:spcBef>
              <a:spcAft>
                <a:spcPct val="0"/>
              </a:spcAft>
              <a:defRPr>
                <a:solidFill>
                  <a:schemeClr val="tx1"/>
                </a:solidFill>
                <a:latin typeface="Arial" charset="0"/>
                <a:ea typeface="MS PGothic" pitchFamily="34" charset="-128"/>
              </a:defRPr>
            </a:lvl7pPr>
            <a:lvl8pPr marL="3360763" indent="-224051" eaLnBrk="0" fontAlgn="base" hangingPunct="0">
              <a:spcBef>
                <a:spcPct val="0"/>
              </a:spcBef>
              <a:spcAft>
                <a:spcPct val="0"/>
              </a:spcAft>
              <a:defRPr>
                <a:solidFill>
                  <a:schemeClr val="tx1"/>
                </a:solidFill>
                <a:latin typeface="Arial" charset="0"/>
                <a:ea typeface="MS PGothic" pitchFamily="34" charset="-128"/>
              </a:defRPr>
            </a:lvl8pPr>
            <a:lvl9pPr marL="3808865" indent="-224051"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8277A2CF-0D8B-4BA6-B0F2-9F71754A3624}" type="slidenum">
              <a:rPr lang="en-US" altLang="en-US" smtClean="0"/>
              <a:pPr eaLnBrk="1" hangingPunct="1">
                <a:defRPr/>
              </a:pPr>
              <a:t>11</a:t>
            </a:fld>
            <a:endParaRPr lang="en-US" altLang="en-US" dirty="0"/>
          </a:p>
        </p:txBody>
      </p:sp>
    </p:spTree>
    <p:extLst>
      <p:ext uri="{BB962C8B-B14F-4D97-AF65-F5344CB8AC3E}">
        <p14:creationId xmlns:p14="http://schemas.microsoft.com/office/powerpoint/2010/main" val="117046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 and awards (</a:t>
            </a:r>
            <a:r>
              <a:rPr lang="en-US" dirty="0" err="1"/>
              <a:t>Iib</a:t>
            </a:r>
            <a:r>
              <a:rPr lang="en-US" dirty="0"/>
              <a:t>) – maybe add other transition programs…CAP, etc.</a:t>
            </a:r>
          </a:p>
          <a:p>
            <a:endParaRPr lang="en-US" dirty="0"/>
          </a:p>
          <a:p>
            <a:r>
              <a:rPr lang="en-US" dirty="0"/>
              <a:t>Are</a:t>
            </a:r>
            <a:r>
              <a:rPr lang="en-US" baseline="0" dirty="0"/>
              <a:t> these direct costs? $150,000 direct = $225,000 total and this is the hard cap</a:t>
            </a:r>
          </a:p>
          <a:p>
            <a:endParaRPr lang="en-US" baseline="0" dirty="0"/>
          </a:p>
          <a:p>
            <a:r>
              <a:rPr lang="en-US" baseline="0" dirty="0"/>
              <a:t>I made mine more similar to Aprils. </a:t>
            </a:r>
          </a:p>
          <a:p>
            <a:endParaRPr lang="en-US" baseline="0"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endParaRPr lang="en-US" altLang="en-US" dirty="0"/>
          </a:p>
          <a:p>
            <a:r>
              <a:rPr lang="en-US" altLang="en-US" dirty="0"/>
              <a:t>Add Hard caps $225,000 for Phase I and $1.5M for phase II, $3.0M Phase </a:t>
            </a:r>
            <a:r>
              <a:rPr lang="en-US" altLang="en-US" dirty="0" err="1"/>
              <a:t>Iib</a:t>
            </a:r>
            <a:endParaRPr lang="en-US" altLang="en-US" dirty="0"/>
          </a:p>
          <a:p>
            <a:r>
              <a:rPr lang="en-US" altLang="en-US" dirty="0"/>
              <a:t>Phase </a:t>
            </a:r>
            <a:r>
              <a:rPr lang="en-US" altLang="en-US" dirty="0" err="1"/>
              <a:t>IIb</a:t>
            </a:r>
            <a:r>
              <a:rPr lang="en-US" altLang="en-US" dirty="0"/>
              <a:t> -  NIEHS has not yet participated.</a:t>
            </a:r>
          </a:p>
          <a:p>
            <a:r>
              <a:rPr lang="en-US" altLang="en-US" dirty="0"/>
              <a:t>ICs</a:t>
            </a:r>
            <a:r>
              <a:rPr lang="en-US" altLang="en-US" baseline="0" dirty="0"/>
              <a:t> with a waiver (waiver is from SBA) can exceed hard caps, NIEHS does not currently have a waiver.</a:t>
            </a:r>
            <a:endParaRPr lang="en-US" altLang="en-US" dirty="0"/>
          </a:p>
          <a:p>
            <a:endParaRPr lang="en-US" altLang="en-US" dirty="0"/>
          </a:p>
          <a:p>
            <a:pPr>
              <a:spcBef>
                <a:spcPct val="25000"/>
              </a:spcBef>
              <a:buClr>
                <a:srgbClr val="FFCC00"/>
              </a:buClr>
              <a:tabLst>
                <a:tab pos="2285874" algn="l"/>
              </a:tabLst>
              <a:defRPr/>
            </a:pPr>
            <a:r>
              <a:rPr lang="en-US" sz="2400" dirty="0"/>
              <a:t>PHASE III </a:t>
            </a:r>
            <a:r>
              <a:rPr lang="en-US" sz="2400" dirty="0">
                <a:solidFill>
                  <a:schemeClr val="accent6"/>
                </a:solidFill>
              </a:rPr>
              <a:t>Commercialization Stage</a:t>
            </a:r>
          </a:p>
          <a:p>
            <a:pPr marL="342881" lvl="1" indent="-228587">
              <a:spcBef>
                <a:spcPct val="25000"/>
              </a:spcBef>
              <a:buClr>
                <a:srgbClr val="FFCC00"/>
              </a:buClr>
              <a:buFont typeface="Wingdings" pitchFamily="2" charset="2"/>
              <a:buChar char="§"/>
              <a:tabLst>
                <a:tab pos="2285874" algn="l"/>
              </a:tabLst>
              <a:defRPr/>
            </a:pPr>
            <a:r>
              <a:rPr lang="en-US" sz="2000" dirty="0"/>
              <a:t>NIH, generally, not the “customer”</a:t>
            </a:r>
          </a:p>
          <a:p>
            <a:pPr marL="342881" lvl="1" indent="-228587">
              <a:spcBef>
                <a:spcPct val="25000"/>
              </a:spcBef>
              <a:buClr>
                <a:srgbClr val="FFCC00"/>
              </a:buClr>
              <a:buFont typeface="Wingdings" pitchFamily="2" charset="2"/>
              <a:buChar char="§"/>
              <a:tabLst>
                <a:tab pos="2285874" algn="l"/>
              </a:tabLst>
              <a:defRPr/>
            </a:pPr>
            <a:r>
              <a:rPr lang="en-US" sz="2000" dirty="0"/>
              <a:t>Consider partnering and exit strategy early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12</a:t>
            </a:fld>
            <a:endParaRPr lang="en-US" dirty="0"/>
          </a:p>
        </p:txBody>
      </p:sp>
    </p:spTree>
    <p:extLst>
      <p:ext uri="{BB962C8B-B14F-4D97-AF65-F5344CB8AC3E}">
        <p14:creationId xmlns:p14="http://schemas.microsoft.com/office/powerpoint/2010/main" val="389998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NIEHS SBIR Phase IIB Awards for Validation and Commercialization of Approaches to Reduce Animal Use in Toxicology Testing (U44) http://grants.nih.gov/grants/guide/rfa-files/RFA-ES-15-016.html</a:t>
            </a:r>
          </a:p>
          <a:p>
            <a:endParaRPr lang="en-US" dirty="0"/>
          </a:p>
          <a:p>
            <a:r>
              <a:rPr lang="en-US" dirty="0"/>
              <a:t>Are</a:t>
            </a:r>
            <a:r>
              <a:rPr lang="en-US" baseline="0" dirty="0"/>
              <a:t> these direct costs? $150,000 direct = $225,000 total and this is the hard cap</a:t>
            </a:r>
          </a:p>
          <a:p>
            <a:endParaRPr lang="en-US" baseline="0" dirty="0"/>
          </a:p>
          <a:p>
            <a:r>
              <a:rPr lang="en-US" baseline="0" dirty="0"/>
              <a:t>I made mine more similar to Aprils. </a:t>
            </a:r>
          </a:p>
          <a:p>
            <a:endParaRPr lang="en-US" baseline="0"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endParaRPr lang="en-US" altLang="en-US" dirty="0"/>
          </a:p>
          <a:p>
            <a:r>
              <a:rPr lang="en-US" altLang="en-US" dirty="0"/>
              <a:t>Add Hard caps $225,000 for Phase I and $1.5M for phase II, $3.0M Phase </a:t>
            </a:r>
            <a:r>
              <a:rPr lang="en-US" altLang="en-US" dirty="0" err="1"/>
              <a:t>Iib</a:t>
            </a:r>
            <a:endParaRPr lang="en-US" altLang="en-US" dirty="0"/>
          </a:p>
          <a:p>
            <a:r>
              <a:rPr lang="en-US" altLang="en-US" dirty="0"/>
              <a:t>Phase </a:t>
            </a:r>
            <a:r>
              <a:rPr lang="en-US" altLang="en-US" dirty="0" err="1"/>
              <a:t>IIb</a:t>
            </a:r>
            <a:r>
              <a:rPr lang="en-US" altLang="en-US" dirty="0"/>
              <a:t> -  NIEHS has not yet participated.</a:t>
            </a:r>
          </a:p>
          <a:p>
            <a:r>
              <a:rPr lang="en-US" altLang="en-US" dirty="0"/>
              <a:t>ICs</a:t>
            </a:r>
            <a:r>
              <a:rPr lang="en-US" altLang="en-US" baseline="0" dirty="0"/>
              <a:t> with a waiver (waiver is from SBA) can exceed hard caps, NIEHS does not currently have a waiver.</a:t>
            </a:r>
            <a:endParaRPr lang="en-US" altLang="en-US" dirty="0"/>
          </a:p>
          <a:p>
            <a:endParaRPr lang="en-US" altLang="en-US" dirty="0"/>
          </a:p>
          <a:p>
            <a:pPr>
              <a:spcBef>
                <a:spcPct val="25000"/>
              </a:spcBef>
              <a:buClr>
                <a:srgbClr val="FFCC00"/>
              </a:buClr>
              <a:tabLst>
                <a:tab pos="2285874" algn="l"/>
              </a:tabLst>
              <a:defRPr/>
            </a:pPr>
            <a:r>
              <a:rPr lang="en-US" sz="2400" dirty="0"/>
              <a:t>PHASE III </a:t>
            </a:r>
            <a:r>
              <a:rPr lang="en-US" sz="2400" dirty="0">
                <a:solidFill>
                  <a:schemeClr val="accent6"/>
                </a:solidFill>
              </a:rPr>
              <a:t>Commercialization Stage</a:t>
            </a:r>
          </a:p>
          <a:p>
            <a:pPr marL="342881" lvl="1" indent="-228587">
              <a:spcBef>
                <a:spcPct val="25000"/>
              </a:spcBef>
              <a:buClr>
                <a:srgbClr val="FFCC00"/>
              </a:buClr>
              <a:buFont typeface="Wingdings" pitchFamily="2" charset="2"/>
              <a:buChar char="§"/>
              <a:tabLst>
                <a:tab pos="2285874" algn="l"/>
              </a:tabLst>
              <a:defRPr/>
            </a:pPr>
            <a:r>
              <a:rPr lang="en-US" sz="2000" dirty="0"/>
              <a:t>NIH, generally, not the “customer”</a:t>
            </a:r>
          </a:p>
          <a:p>
            <a:pPr marL="342881" lvl="1" indent="-228587">
              <a:spcBef>
                <a:spcPct val="25000"/>
              </a:spcBef>
              <a:buClr>
                <a:srgbClr val="FFCC00"/>
              </a:buClr>
              <a:buFont typeface="Wingdings" pitchFamily="2" charset="2"/>
              <a:buChar char="§"/>
              <a:tabLst>
                <a:tab pos="2285874" algn="l"/>
              </a:tabLst>
              <a:defRPr/>
            </a:pPr>
            <a:r>
              <a:rPr lang="en-US" sz="2000" dirty="0"/>
              <a:t>Consider partnering and exit strategy early</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13</a:t>
            </a:fld>
            <a:endParaRPr lang="en-US" dirty="0"/>
          </a:p>
        </p:txBody>
      </p:sp>
    </p:spTree>
    <p:extLst>
      <p:ext uri="{BB962C8B-B14F-4D97-AF65-F5344CB8AC3E}">
        <p14:creationId xmlns:p14="http://schemas.microsoft.com/office/powerpoint/2010/main" val="282459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accent2">
                    <a:lumMod val="50000"/>
                  </a:schemeClr>
                </a:solidFill>
              </a:rPr>
              <a:t>May raise up an application of interest</a:t>
            </a:r>
          </a:p>
          <a:p>
            <a:pPr>
              <a:defRPr/>
            </a:pPr>
            <a:r>
              <a:rPr lang="en-US" dirty="0">
                <a:solidFill>
                  <a:schemeClr val="accent2">
                    <a:lumMod val="50000"/>
                  </a:schemeClr>
                </a:solidFill>
              </a:rPr>
              <a:t>May raise the pay line</a:t>
            </a:r>
          </a:p>
        </p:txBody>
      </p:sp>
      <p:sp>
        <p:nvSpPr>
          <p:cNvPr id="4" name="Slide Number Placeholder 3"/>
          <p:cNvSpPr>
            <a:spLocks noGrp="1"/>
          </p:cNvSpPr>
          <p:nvPr>
            <p:ph type="sldNum" sz="quarter" idx="10"/>
          </p:nvPr>
        </p:nvSpPr>
        <p:spPr/>
        <p:txBody>
          <a:bodyPr/>
          <a:lstStyle/>
          <a:p>
            <a:fld id="{BA7C583F-AAB4-439C-8F80-E351695C284A}" type="slidenum">
              <a:rPr lang="en-US" smtClean="0"/>
              <a:t>14</a:t>
            </a:fld>
            <a:endParaRPr lang="en-US" dirty="0"/>
          </a:p>
        </p:txBody>
      </p:sp>
    </p:spTree>
    <p:extLst>
      <p:ext uri="{BB962C8B-B14F-4D97-AF65-F5344CB8AC3E}">
        <p14:creationId xmlns:p14="http://schemas.microsoft.com/office/powerpoint/2010/main" val="127695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15</a:t>
            </a:fld>
            <a:endParaRPr lang="en-US" dirty="0"/>
          </a:p>
        </p:txBody>
      </p:sp>
    </p:spTree>
    <p:extLst>
      <p:ext uri="{BB962C8B-B14F-4D97-AF65-F5344CB8AC3E}">
        <p14:creationId xmlns:p14="http://schemas.microsoft.com/office/powerpoint/2010/main" val="216422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mn-cs"/>
              </a:rPr>
              <a:t>Small Business: Instrumentation, Environmental, and Occupational Safety [IMST (12)]</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instrumentation and systems development, molecular imaging, environmental monitoring and remediation, and occupational safety. </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3"/>
              </a:rPr>
              <a:t>IMST (12)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Photonic, electronic, and chemical technologies for bioinstrumentation and portable point-of-care devices</a:t>
            </a:r>
          </a:p>
          <a:p>
            <a:pPr lvl="0"/>
            <a:r>
              <a:rPr lang="en-US" sz="1200" kern="1200" dirty="0">
                <a:solidFill>
                  <a:schemeClr val="tx1"/>
                </a:solidFill>
                <a:effectLst/>
                <a:latin typeface="Arial" panose="020B0604020202020204" pitchFamily="34" charset="0"/>
                <a:ea typeface="+mn-ea"/>
                <a:cs typeface="+mn-cs"/>
              </a:rPr>
              <a:t>Optical, spectroscopic, and microscopic devices for identifying biomolecular and cellular structures</a:t>
            </a:r>
          </a:p>
          <a:p>
            <a:pPr lvl="0"/>
            <a:r>
              <a:rPr lang="en-US" sz="1200" kern="1200" dirty="0">
                <a:solidFill>
                  <a:schemeClr val="tx1"/>
                </a:solidFill>
                <a:effectLst/>
                <a:latin typeface="Arial" panose="020B0604020202020204" pitchFamily="34" charset="0"/>
                <a:ea typeface="+mn-ea"/>
                <a:cs typeface="+mn-cs"/>
              </a:rPr>
              <a:t>Instrumentation and devices for occupational safety applications</a:t>
            </a:r>
          </a:p>
          <a:p>
            <a:pPr lvl="0"/>
            <a:r>
              <a:rPr lang="en-US" sz="1200" kern="1200" dirty="0">
                <a:solidFill>
                  <a:schemeClr val="tx1"/>
                </a:solidFill>
                <a:effectLst/>
                <a:latin typeface="Arial" panose="020B0604020202020204" pitchFamily="34" charset="0"/>
                <a:ea typeface="+mn-ea"/>
                <a:cs typeface="+mn-cs"/>
              </a:rPr>
              <a:t>Chemical, physical, and biological assays or instrumentation for environmental monitoring and remediation</a:t>
            </a:r>
          </a:p>
          <a:p>
            <a:r>
              <a:rPr lang="en-US" sz="1200" u="sng" kern="1200" dirty="0">
                <a:solidFill>
                  <a:schemeClr val="tx1"/>
                </a:solidFill>
                <a:effectLst/>
                <a:latin typeface="Arial" panose="020B0604020202020204" pitchFamily="34" charset="0"/>
                <a:ea typeface="+mn-ea"/>
                <a:cs typeface="+mn-cs"/>
                <a:hlinkClick r:id="rId4"/>
              </a:rPr>
              <a:t>http://public.csr.nih.gov/StudySections/IntegratedReviewGroups/IMSTIRG/IMST12/Pages/default.aspx</a:t>
            </a:r>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Small Business: Bioanalytical Chemistry, Biophysics, and Assay Development [IMST (10)]</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biological chemistry, chemistry, biophysics, and assay development.</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5"/>
              </a:rPr>
              <a:t>IMST (10)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Advancements in instrumentation and methods for bioanalytical and biophysical measurements (e.g. mass spectrometry, magnetic resonance, crystallography, spectroscopy) </a:t>
            </a:r>
          </a:p>
          <a:p>
            <a:pPr lvl="0"/>
            <a:r>
              <a:rPr lang="en-US" sz="1200" kern="1200" dirty="0">
                <a:solidFill>
                  <a:schemeClr val="tx1"/>
                </a:solidFill>
                <a:effectLst/>
                <a:latin typeface="Arial" panose="020B0604020202020204" pitchFamily="34" charset="0"/>
                <a:ea typeface="+mn-ea"/>
                <a:cs typeface="+mn-cs"/>
              </a:rPr>
              <a:t>Development of instrumentation and systems for proteomics and protein analysis</a:t>
            </a:r>
          </a:p>
          <a:p>
            <a:pPr lvl="0"/>
            <a:r>
              <a:rPr lang="en-US" sz="1200" kern="1200" dirty="0">
                <a:solidFill>
                  <a:schemeClr val="tx1"/>
                </a:solidFill>
                <a:effectLst/>
                <a:latin typeface="Arial" panose="020B0604020202020204" pitchFamily="34" charset="0"/>
                <a:ea typeface="+mn-ea"/>
                <a:cs typeface="+mn-cs"/>
              </a:rPr>
              <a:t>Technological advancements in purification, separations, and large-scale synthesis</a:t>
            </a:r>
          </a:p>
          <a:p>
            <a:pPr lvl="0"/>
            <a:r>
              <a:rPr lang="en-US" sz="1200" kern="1200" dirty="0">
                <a:solidFill>
                  <a:schemeClr val="tx1"/>
                </a:solidFill>
                <a:effectLst/>
                <a:latin typeface="Arial" panose="020B0604020202020204" pitchFamily="34" charset="0"/>
                <a:ea typeface="+mn-ea"/>
                <a:cs typeface="+mn-cs"/>
              </a:rPr>
              <a:t>Technologies and methods for high-throughput and high-content applications (not cell-based)</a:t>
            </a:r>
          </a:p>
          <a:p>
            <a:pPr lvl="0"/>
            <a:r>
              <a:rPr lang="en-US" sz="1200" kern="1200" dirty="0">
                <a:solidFill>
                  <a:schemeClr val="tx1"/>
                </a:solidFill>
                <a:effectLst/>
                <a:latin typeface="Arial" panose="020B0604020202020204" pitchFamily="34" charset="0"/>
                <a:ea typeface="+mn-ea"/>
                <a:cs typeface="+mn-cs"/>
              </a:rPr>
              <a:t>Immunological, enzymatic, or oligonucleotide sensors and reporters for bioassays and diagnostics </a:t>
            </a:r>
          </a:p>
          <a:p>
            <a:pPr lvl="0"/>
            <a:r>
              <a:rPr lang="en-US" sz="1200" kern="1200" dirty="0">
                <a:solidFill>
                  <a:schemeClr val="tx1"/>
                </a:solidFill>
                <a:effectLst/>
                <a:latin typeface="Arial" panose="020B0604020202020204" pitchFamily="34" charset="0"/>
                <a:ea typeface="+mn-ea"/>
                <a:cs typeface="+mn-cs"/>
              </a:rPr>
              <a:t>New technologies for molecular separations and screens, immunoassays, chemical reactions, and molecular detection</a:t>
            </a:r>
          </a:p>
          <a:p>
            <a:pPr lvl="0"/>
            <a:r>
              <a:rPr lang="en-US" sz="1200" kern="1200" dirty="0">
                <a:solidFill>
                  <a:schemeClr val="tx1"/>
                </a:solidFill>
                <a:effectLst/>
                <a:latin typeface="Arial" panose="020B0604020202020204" pitchFamily="34" charset="0"/>
                <a:ea typeface="+mn-ea"/>
                <a:cs typeface="+mn-cs"/>
              </a:rPr>
              <a:t>Polymers, membranes, surfaces, or microfluidics for biological separations and assays</a:t>
            </a:r>
          </a:p>
          <a:p>
            <a:pPr lvl="0"/>
            <a:r>
              <a:rPr lang="en-US" sz="1200" kern="1200" dirty="0">
                <a:solidFill>
                  <a:schemeClr val="tx1"/>
                </a:solidFill>
                <a:effectLst/>
                <a:latin typeface="Arial" panose="020B0604020202020204" pitchFamily="34" charset="0"/>
                <a:ea typeface="+mn-ea"/>
                <a:cs typeface="+mn-cs"/>
              </a:rPr>
              <a:t>Novel materials, labels and reagents, molecular probes, reporter systems, and surface chemistries</a:t>
            </a:r>
          </a:p>
          <a:p>
            <a:r>
              <a:rPr lang="en-US" sz="1200" u="sng" kern="1200" dirty="0">
                <a:solidFill>
                  <a:schemeClr val="tx1"/>
                </a:solidFill>
                <a:effectLst/>
                <a:latin typeface="Arial" panose="020B0604020202020204" pitchFamily="34" charset="0"/>
                <a:ea typeface="+mn-ea"/>
                <a:cs typeface="+mn-cs"/>
                <a:hlinkClick r:id="rId6"/>
              </a:rPr>
              <a:t>http://public.csr.nih.gov/StudySections/IntegratedReviewGroups/IMSTIRG/IMST10/Pages/default.aspx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Small Business: Computational, Modeling, and Biodata Management [IMST (14)]</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This special emphasis panel reviews small business applications in the general area of computation, modeling, and biodata management, with a dominant focus in computational and mathematical sciences.</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7"/>
              </a:rPr>
              <a:t>IMST (14) Meeting Roster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Bioinformatics, computational, and systems biology, metabolic and network modeling</a:t>
            </a:r>
          </a:p>
          <a:p>
            <a:pPr lvl="0"/>
            <a:r>
              <a:rPr lang="en-US" sz="1200" kern="1200" dirty="0">
                <a:solidFill>
                  <a:schemeClr val="tx1"/>
                </a:solidFill>
                <a:effectLst/>
                <a:latin typeface="Arial" panose="020B0604020202020204" pitchFamily="34" charset="0"/>
                <a:ea typeface="+mn-ea"/>
                <a:cs typeface="+mn-cs"/>
              </a:rPr>
              <a:t>Software and system engineering</a:t>
            </a:r>
          </a:p>
          <a:p>
            <a:pPr lvl="0"/>
            <a:r>
              <a:rPr lang="en-US" sz="1200" kern="1200" dirty="0">
                <a:solidFill>
                  <a:schemeClr val="tx1"/>
                </a:solidFill>
                <a:effectLst/>
                <a:latin typeface="Arial" panose="020B0604020202020204" pitchFamily="34" charset="0"/>
                <a:ea typeface="+mn-ea"/>
                <a:cs typeface="+mn-cs"/>
              </a:rPr>
              <a:t>Ontologies, text mining, neural networks, pattern recognition, and expert systems</a:t>
            </a:r>
          </a:p>
          <a:p>
            <a:pPr lvl="0"/>
            <a:r>
              <a:rPr lang="en-US" sz="1200" kern="1200" dirty="0">
                <a:solidFill>
                  <a:schemeClr val="tx1"/>
                </a:solidFill>
                <a:effectLst/>
                <a:latin typeface="Arial" panose="020B0604020202020204" pitchFamily="34" charset="0"/>
                <a:ea typeface="+mn-ea"/>
                <a:cs typeface="+mn-cs"/>
              </a:rPr>
              <a:t>Technologies and methods for imaging processing, data analysis, data management, data modeling, and data mining</a:t>
            </a:r>
          </a:p>
          <a:p>
            <a:pPr lvl="0"/>
            <a:r>
              <a:rPr lang="en-US" sz="1200" kern="1200" dirty="0">
                <a:solidFill>
                  <a:schemeClr val="tx1"/>
                </a:solidFill>
                <a:effectLst/>
                <a:latin typeface="Arial" panose="020B0604020202020204" pitchFamily="34" charset="0"/>
                <a:ea typeface="+mn-ea"/>
                <a:cs typeface="+mn-cs"/>
              </a:rPr>
              <a:t>Big-data</a:t>
            </a:r>
          </a:p>
          <a:p>
            <a:r>
              <a:rPr lang="en-US" sz="1200" u="sng" kern="1200" dirty="0">
                <a:solidFill>
                  <a:schemeClr val="tx1"/>
                </a:solidFill>
                <a:effectLst/>
                <a:latin typeface="Arial" panose="020B0604020202020204" pitchFamily="34" charset="0"/>
                <a:ea typeface="+mn-ea"/>
                <a:cs typeface="+mn-cs"/>
                <a:hlinkClick r:id="rId8"/>
              </a:rPr>
              <a:t>http://public.csr.nih.gov/StudySections/IntegratedReviewGroups/IMSTIRG/IMST14/Pages/default.aspx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Small Business: Non-HIV Infectious Agent Detection/Diagnostics, Food Safety, Sterilization/Disinfection and Bioremediation Special Emphasis Panel [IDM (12)]</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​The Non-HIV Infectious Agent Detection/Diagnostics, Food Safety, Sterilization/Disinfection and Bioremediation Special Emphasis Panel [ZRG1 IDM-V12] considers Small Business Innovation Research [SBIR] and Small Business Technology Transfer Research [STTR] grant applications that deal with detection and diagnostics of bacteria, non-HIV viruses, fungi, parasites and prions. Grant applications focused on non-HIV infectious agents and toxins that are contaminating food are also considered; emphasis may include technologies to protect food and water from infectious contamination, as well as sterilization and bioremediation technologies. </a:t>
            </a:r>
          </a:p>
          <a:p>
            <a:r>
              <a:rPr lang="en-US" sz="1200" b="1" kern="1200" dirty="0">
                <a:solidFill>
                  <a:schemeClr val="tx1"/>
                </a:solidFill>
                <a:effectLst/>
                <a:latin typeface="Arial" panose="020B0604020202020204" pitchFamily="34" charset="0"/>
                <a:ea typeface="+mn-ea"/>
                <a:cs typeface="+mn-cs"/>
              </a:rPr>
              <a:t>Rosters</a:t>
            </a:r>
            <a:endParaRPr lang="en-US" sz="1200" kern="1200" dirty="0">
              <a:solidFill>
                <a:schemeClr val="tx1"/>
              </a:solidFill>
              <a:effectLst/>
              <a:latin typeface="Arial" panose="020B0604020202020204" pitchFamily="34" charset="0"/>
              <a:ea typeface="+mn-ea"/>
              <a:cs typeface="+mn-cs"/>
            </a:endParaRPr>
          </a:p>
          <a:p>
            <a:r>
              <a:rPr lang="en-US" sz="1200" b="1" u="sng" kern="1200" dirty="0">
                <a:solidFill>
                  <a:schemeClr val="tx1"/>
                </a:solidFill>
                <a:effectLst/>
                <a:latin typeface="Arial" panose="020B0604020202020204" pitchFamily="34" charset="0"/>
                <a:ea typeface="+mn-ea"/>
                <a:cs typeface="+mn-cs"/>
                <a:hlinkClick r:id="rId9"/>
              </a:rPr>
              <a:t>IDM (12) Meeting Roster</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Topics</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Innovations in methods or technologies for the detection or quantitation of bacteria, non-HIV viruses, eukaryotic pathogens, and prions </a:t>
            </a:r>
          </a:p>
          <a:p>
            <a:pPr lvl="0"/>
            <a:r>
              <a:rPr lang="en-US" sz="1200" kern="1200" dirty="0">
                <a:solidFill>
                  <a:schemeClr val="tx1"/>
                </a:solidFill>
                <a:effectLst/>
                <a:latin typeface="Arial" panose="020B0604020202020204" pitchFamily="34" charset="0"/>
                <a:ea typeface="+mn-ea"/>
                <a:cs typeface="+mn-cs"/>
              </a:rPr>
              <a:t>Study of bacterial biofilms as related to human disease; development of agents or methods to combat biofilms in vivo and on medical devices </a:t>
            </a:r>
          </a:p>
          <a:p>
            <a:pPr lvl="0"/>
            <a:r>
              <a:rPr lang="en-US" sz="1200" kern="1200" dirty="0">
                <a:solidFill>
                  <a:schemeClr val="tx1"/>
                </a:solidFill>
                <a:effectLst/>
                <a:latin typeface="Arial" panose="020B0604020202020204" pitchFamily="34" charset="0"/>
                <a:ea typeface="+mn-ea"/>
                <a:cs typeface="+mn-cs"/>
              </a:rPr>
              <a:t>Detection and Inactivation of pathogens and toxins in food or drinking water </a:t>
            </a:r>
          </a:p>
          <a:p>
            <a:pPr lvl="0"/>
            <a:r>
              <a:rPr lang="en-US" sz="1200" kern="1200" dirty="0">
                <a:solidFill>
                  <a:schemeClr val="tx1"/>
                </a:solidFill>
                <a:effectLst/>
                <a:latin typeface="Arial" panose="020B0604020202020204" pitchFamily="34" charset="0"/>
                <a:ea typeface="+mn-ea"/>
                <a:cs typeface="+mn-cs"/>
              </a:rPr>
              <a:t>Advances in sterilization, decontamination or disinfection technologies </a:t>
            </a:r>
          </a:p>
          <a:p>
            <a:pPr lvl="0"/>
            <a:r>
              <a:rPr lang="en-US" sz="1200" kern="1200" dirty="0">
                <a:solidFill>
                  <a:schemeClr val="tx1"/>
                </a:solidFill>
                <a:effectLst/>
                <a:latin typeface="Arial" panose="020B0604020202020204" pitchFamily="34" charset="0"/>
                <a:ea typeface="+mn-ea"/>
                <a:cs typeface="+mn-cs"/>
              </a:rPr>
              <a:t>Development of novel applications for bioremediation</a:t>
            </a:r>
          </a:p>
          <a:p>
            <a:r>
              <a:rPr lang="en-US" sz="1200" u="sng" kern="1200" dirty="0">
                <a:solidFill>
                  <a:schemeClr val="tx1"/>
                </a:solidFill>
                <a:effectLst/>
                <a:latin typeface="Arial" panose="020B0604020202020204" pitchFamily="34" charset="0"/>
                <a:ea typeface="+mn-ea"/>
                <a:cs typeface="+mn-cs"/>
                <a:hlinkClick r:id="rId10"/>
              </a:rPr>
              <a:t>http://public.csr.nih.gov/StudySections/IntegratedReviewGroups/IDMIRG/IDM12/Pages/default.aspx</a:t>
            </a:r>
            <a:r>
              <a:rPr lang="en-US" sz="1200" kern="1200" dirty="0">
                <a:solidFill>
                  <a:schemeClr val="tx1"/>
                </a:solidFill>
                <a:effectLst/>
                <a:latin typeface="Arial" panose="020B0604020202020204" pitchFamily="34" charset="0"/>
                <a:ea typeface="+mn-ea"/>
                <a:cs typeface="+mn-cs"/>
              </a:rPr>
              <a:t> </a:t>
            </a:r>
          </a:p>
          <a:p>
            <a:r>
              <a:rPr lang="en-US" sz="1200" kern="1200" dirty="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sz="quarter" idx="10"/>
          </p:nvPr>
        </p:nvSpPr>
        <p:spPr/>
        <p:txBody>
          <a:bodyPr/>
          <a:lstStyle/>
          <a:p>
            <a:fld id="{BA7C583F-AAB4-439C-8F80-E351695C284A}" type="slidenum">
              <a:rPr lang="en-US" smtClean="0"/>
              <a:t>16</a:t>
            </a:fld>
            <a:endParaRPr lang="en-US" dirty="0"/>
          </a:p>
        </p:txBody>
      </p:sp>
    </p:spTree>
    <p:extLst>
      <p:ext uri="{BB962C8B-B14F-4D97-AF65-F5344CB8AC3E}">
        <p14:creationId xmlns:p14="http://schemas.microsoft.com/office/powerpoint/2010/main" val="216422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17</a:t>
            </a:fld>
            <a:endParaRPr lang="en-US" dirty="0"/>
          </a:p>
        </p:txBody>
      </p:sp>
    </p:spTree>
    <p:extLst>
      <p:ext uri="{BB962C8B-B14F-4D97-AF65-F5344CB8AC3E}">
        <p14:creationId xmlns:p14="http://schemas.microsoft.com/office/powerpoint/2010/main" val="358659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758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87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2</a:t>
            </a:fld>
            <a:endParaRPr lang="en-US" dirty="0"/>
          </a:p>
        </p:txBody>
      </p:sp>
    </p:spTree>
    <p:extLst>
      <p:ext uri="{BB962C8B-B14F-4D97-AF65-F5344CB8AC3E}">
        <p14:creationId xmlns:p14="http://schemas.microsoft.com/office/powerpoint/2010/main" val="300854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kern="1200" dirty="0" smtClean="0">
                <a:solidFill>
                  <a:srgbClr val="274A84"/>
                </a:solidFill>
                <a:latin typeface="+mn-lt"/>
                <a:ea typeface="+mn-ea"/>
                <a:cs typeface="+mn-cs"/>
              </a:rPr>
              <a:t>How does this site help small businesses?</a:t>
            </a:r>
            <a:endParaRPr lang="en-US" sz="2400" kern="1200" dirty="0" smtClean="0">
              <a:solidFill>
                <a:schemeClr val="tx1"/>
              </a:solidFill>
              <a:latin typeface="+mn-lt"/>
              <a:ea typeface="+mn-ea"/>
              <a:cs typeface="+mn-cs"/>
            </a:endParaRPr>
          </a:p>
          <a:p>
            <a:pPr lvl="1">
              <a:lnSpc>
                <a:spcPct val="100000"/>
              </a:lnSpc>
            </a:pPr>
            <a:r>
              <a:rPr lang="en-US" sz="2000" kern="1200" dirty="0" smtClean="0">
                <a:solidFill>
                  <a:schemeClr val="tx1"/>
                </a:solidFill>
                <a:latin typeface="+mn-lt"/>
                <a:ea typeface="+mn-ea"/>
                <a:cs typeface="+mn-cs"/>
              </a:rPr>
              <a:t>Communicates needs and interest across the federal government related to sensors</a:t>
            </a:r>
          </a:p>
          <a:p>
            <a:pPr lvl="1">
              <a:lnSpc>
                <a:spcPct val="100000"/>
              </a:lnSpc>
            </a:pPr>
            <a:r>
              <a:rPr lang="en-US" sz="2000" kern="1200" dirty="0" smtClean="0">
                <a:solidFill>
                  <a:schemeClr val="tx1"/>
                </a:solidFill>
                <a:latin typeface="+mn-lt"/>
                <a:ea typeface="+mn-ea"/>
                <a:cs typeface="+mn-cs"/>
              </a:rPr>
              <a:t>Provides a central location for agency sensor-related SBIR and/or STTR solicitations (listed by topic, where possible) </a:t>
            </a:r>
          </a:p>
          <a:p>
            <a:pPr lvl="1">
              <a:lnSpc>
                <a:spcPct val="100000"/>
              </a:lnSpc>
            </a:pPr>
            <a:r>
              <a:rPr lang="en-US" sz="2000" kern="1200" dirty="0" smtClean="0">
                <a:solidFill>
                  <a:schemeClr val="tx1"/>
                </a:solidFill>
                <a:latin typeface="+mn-lt"/>
                <a:ea typeface="+mn-ea"/>
                <a:cs typeface="+mn-cs"/>
              </a:rPr>
              <a:t>Highlights success stories</a:t>
            </a:r>
          </a:p>
          <a:p>
            <a:pPr marL="0" lvl="1" indent="0">
              <a:buNone/>
            </a:pPr>
            <a:endParaRPr lang="en-US" sz="1600" b="1" kern="1200" dirty="0" smtClean="0">
              <a:solidFill>
                <a:srgbClr val="274A84"/>
              </a:solidFill>
              <a:latin typeface="+mn-lt"/>
              <a:ea typeface="+mn-ea"/>
              <a:cs typeface="+mn-cs"/>
            </a:endParaRPr>
          </a:p>
          <a:p>
            <a:pPr marL="0" lvl="1" indent="0">
              <a:buNone/>
            </a:pPr>
            <a:r>
              <a:rPr lang="en-US" sz="1200" b="1" kern="1200" dirty="0" smtClean="0">
                <a:solidFill>
                  <a:srgbClr val="274A84"/>
                </a:solidFill>
                <a:latin typeface="+mn-lt"/>
                <a:ea typeface="+mn-ea"/>
                <a:cs typeface="+mn-cs"/>
              </a:rPr>
              <a:t>How does this site help federal agencies?</a:t>
            </a:r>
          </a:p>
          <a:p>
            <a:pPr marL="0" lvl="1" indent="0">
              <a:buNone/>
            </a:pPr>
            <a:r>
              <a:rPr lang="en-US" sz="1200" b="0" kern="1200" dirty="0" smtClean="0">
                <a:solidFill>
                  <a:srgbClr val="274A84"/>
                </a:solidFill>
                <a:latin typeface="+mn-lt"/>
                <a:ea typeface="+mn-ea"/>
                <a:cs typeface="+mn-cs"/>
              </a:rPr>
              <a:t>EPA,</a:t>
            </a:r>
            <a:r>
              <a:rPr lang="en-US" sz="1200" b="0" kern="1200" baseline="0" dirty="0" smtClean="0">
                <a:solidFill>
                  <a:srgbClr val="274A84"/>
                </a:solidFill>
                <a:latin typeface="+mn-lt"/>
                <a:ea typeface="+mn-ea"/>
                <a:cs typeface="+mn-cs"/>
              </a:rPr>
              <a:t> NSF, DOE, NOAA, DOD, USDA, NIH/NIEHS, NIST, NIOSH (NASA and DOT in </a:t>
            </a:r>
            <a:r>
              <a:rPr lang="en-US" sz="1200" b="0" kern="1200" baseline="0" smtClean="0">
                <a:solidFill>
                  <a:srgbClr val="274A84"/>
                </a:solidFill>
                <a:latin typeface="+mn-lt"/>
                <a:ea typeface="+mn-ea"/>
                <a:cs typeface="+mn-cs"/>
              </a:rPr>
              <a:t>the works)</a:t>
            </a:r>
            <a:endParaRPr lang="en-US" sz="1200" b="0" kern="1200" dirty="0" smtClean="0">
              <a:solidFill>
                <a:srgbClr val="274A84"/>
              </a:solidFill>
              <a:latin typeface="+mn-lt"/>
              <a:ea typeface="+mn-ea"/>
              <a:cs typeface="+mn-cs"/>
            </a:endParaRPr>
          </a:p>
          <a:p>
            <a:pPr lvl="1">
              <a:lnSpc>
                <a:spcPct val="100000"/>
              </a:lnSpc>
            </a:pPr>
            <a:r>
              <a:rPr lang="en-US" sz="2000" kern="1200" dirty="0" smtClean="0">
                <a:solidFill>
                  <a:schemeClr val="tx1"/>
                </a:solidFill>
                <a:latin typeface="+mn-lt"/>
                <a:ea typeface="+mn-ea"/>
                <a:cs typeface="+mn-cs"/>
              </a:rPr>
              <a:t>Promotes interagency collaboration on topic of common interest</a:t>
            </a:r>
          </a:p>
          <a:p>
            <a:pPr lvl="1">
              <a:lnSpc>
                <a:spcPct val="100000"/>
              </a:lnSpc>
            </a:pPr>
            <a:r>
              <a:rPr lang="en-US" sz="2000" kern="1200" dirty="0" smtClean="0">
                <a:solidFill>
                  <a:schemeClr val="tx1"/>
                </a:solidFill>
                <a:latin typeface="+mn-lt"/>
                <a:ea typeface="+mn-ea"/>
                <a:cs typeface="+mn-cs"/>
              </a:rPr>
              <a:t>Helps to avoid duplicative investments</a:t>
            </a:r>
          </a:p>
          <a:p>
            <a:pPr lvl="1">
              <a:lnSpc>
                <a:spcPct val="100000"/>
              </a:lnSpc>
            </a:pPr>
            <a:r>
              <a:rPr lang="en-US" sz="2000" kern="1200" dirty="0" smtClean="0">
                <a:solidFill>
                  <a:prstClr val="black"/>
                </a:solidFill>
                <a:latin typeface="+mn-lt"/>
                <a:ea typeface="+mn-ea"/>
                <a:cs typeface="+mn-cs"/>
              </a:rPr>
              <a:t>Provides the ability to identify federal sensor investments to date and track over time</a:t>
            </a:r>
          </a:p>
          <a:p>
            <a:pPr lvl="1">
              <a:lnSpc>
                <a:spcPct val="100000"/>
              </a:lnSpc>
            </a:pPr>
            <a:r>
              <a:rPr lang="en-US" sz="2000" kern="1200" dirty="0" smtClean="0">
                <a:solidFill>
                  <a:prstClr val="black"/>
                </a:solidFill>
                <a:latin typeface="+mn-lt"/>
                <a:ea typeface="+mn-ea"/>
                <a:cs typeface="+mn-cs"/>
              </a:rPr>
              <a:t>Encourages cross-Agency adoption of projects as they move through funding phases</a:t>
            </a:r>
            <a:endParaRPr lang="en-US" sz="20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F6D82-6F84-4134-8C99-49FD670338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124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4294967295"/>
          </p:nvPr>
        </p:nvSpPr>
        <p:spPr bwMode="auto">
          <a:xfrm>
            <a:off x="3970338" y="8829675"/>
            <a:ext cx="3038475" cy="465138"/>
          </a:xfrm>
          <a:prstGeom prst="rect">
            <a:avLst/>
          </a:prstGeom>
          <a:noFill/>
          <a:ln>
            <a:miter lim="800000"/>
            <a:headEnd/>
            <a:tailEnd/>
          </a:ln>
        </p:spPr>
        <p:txBody>
          <a:bodyPr lIns="93177" tIns="46589" rIns="93177" bIns="46589"/>
          <a:lstStyle/>
          <a:p>
            <a:pPr defTabSz="930275"/>
            <a:fld id="{E8520F78-15C1-4D53-9A8B-003BB3A59997}" type="slidenum">
              <a:rPr lang="en-US"/>
              <a:pPr defTabSz="930275"/>
              <a:t>30</a:t>
            </a:fld>
            <a:endParaRPr lang="en-US"/>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701675" y="4416425"/>
            <a:ext cx="5607050" cy="4181475"/>
          </a:xfrm>
          <a:noFill/>
          <a:ln w="9525"/>
        </p:spPr>
        <p:txBody>
          <a:bodyPr/>
          <a:lstStyle/>
          <a:p>
            <a:pPr eaLnBrk="1" hangingPunct="1"/>
            <a:endParaRPr lang="en-US" smtClean="0"/>
          </a:p>
        </p:txBody>
      </p:sp>
    </p:spTree>
    <p:extLst>
      <p:ext uri="{BB962C8B-B14F-4D97-AF65-F5344CB8AC3E}">
        <p14:creationId xmlns:p14="http://schemas.microsoft.com/office/powerpoint/2010/main" val="4043671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194073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728015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358037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ea typeface="MS PGothic" pitchFamily="34" charset="-128"/>
              </a:defRPr>
            </a:lvl1pPr>
            <a:lvl2pPr marL="729057" indent="-280406" defTabSz="914437" eaLnBrk="0" hangingPunct="0">
              <a:spcBef>
                <a:spcPct val="30000"/>
              </a:spcBef>
              <a:defRPr sz="1200">
                <a:solidFill>
                  <a:schemeClr val="tx1"/>
                </a:solidFill>
                <a:latin typeface="Arial" charset="0"/>
                <a:ea typeface="MS PGothic" pitchFamily="34" charset="-128"/>
              </a:defRPr>
            </a:lvl2pPr>
            <a:lvl3pPr marL="1121626" indent="-224325" defTabSz="914437" eaLnBrk="0" hangingPunct="0">
              <a:spcBef>
                <a:spcPct val="30000"/>
              </a:spcBef>
              <a:defRPr sz="1200">
                <a:solidFill>
                  <a:schemeClr val="tx1"/>
                </a:solidFill>
                <a:latin typeface="Arial" charset="0"/>
                <a:ea typeface="MS PGothic" pitchFamily="34" charset="-128"/>
              </a:defRPr>
            </a:lvl3pPr>
            <a:lvl4pPr marL="1570276" indent="-224325" defTabSz="914437" eaLnBrk="0" hangingPunct="0">
              <a:spcBef>
                <a:spcPct val="30000"/>
              </a:spcBef>
              <a:defRPr sz="1200">
                <a:solidFill>
                  <a:schemeClr val="tx1"/>
                </a:solidFill>
                <a:latin typeface="Arial" charset="0"/>
                <a:ea typeface="MS PGothic" pitchFamily="34" charset="-128"/>
              </a:defRPr>
            </a:lvl4pPr>
            <a:lvl5pPr marL="2018927" indent="-224325" defTabSz="914437" eaLnBrk="0" hangingPunct="0">
              <a:spcBef>
                <a:spcPct val="30000"/>
              </a:spcBef>
              <a:defRPr sz="1200">
                <a:solidFill>
                  <a:schemeClr val="tx1"/>
                </a:solidFill>
                <a:latin typeface="Arial"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Arial"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Arial"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Arial"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AC722D1E-2606-48D0-B054-1C8C1ABB6BA1}"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37" rtl="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endParaRPr>
          </a:p>
        </p:txBody>
      </p:sp>
      <p:sp>
        <p:nvSpPr>
          <p:cNvPr id="39939" name="Rectangle 2"/>
          <p:cNvSpPr>
            <a:spLocks noGrp="1" noRot="1" noChangeAspect="1" noChangeArrowheads="1" noTextEdit="1"/>
          </p:cNvSpPr>
          <p:nvPr>
            <p:ph type="sldImg"/>
          </p:nvPr>
        </p:nvSpPr>
        <p:spPr>
          <a:xfrm>
            <a:off x="1162050" y="703263"/>
            <a:ext cx="4579938" cy="3435350"/>
          </a:xfrm>
          <a:ln w="12700" cap="flat">
            <a:solidFill>
              <a:schemeClr val="tx1"/>
            </a:solidFill>
          </a:ln>
        </p:spPr>
      </p:sp>
      <p:sp>
        <p:nvSpPr>
          <p:cNvPr id="39940" name="Rectangle 3"/>
          <p:cNvSpPr>
            <a:spLocks noGrp="1" noChangeArrowheads="1"/>
          </p:cNvSpPr>
          <p:nvPr>
            <p:ph type="body" idx="1"/>
          </p:nvPr>
        </p:nvSpPr>
        <p:spPr>
          <a:xfrm>
            <a:off x="916264" y="4379939"/>
            <a:ext cx="5067404" cy="4148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4" tIns="44691" rIns="92584" bIns="44691"/>
          <a:lstStyle/>
          <a:p>
            <a:r>
              <a:rPr lang="en-US" altLang="en-US" dirty="0" smtClean="0"/>
              <a:t>	</a:t>
            </a:r>
          </a:p>
          <a:p>
            <a:pPr eaLnBrk="1" hangingPunct="1"/>
            <a:endParaRPr lang="en-US" altLang="en-US" dirty="0" smtClean="0"/>
          </a:p>
        </p:txBody>
      </p:sp>
    </p:spTree>
    <p:extLst>
      <p:ext uri="{BB962C8B-B14F-4D97-AF65-F5344CB8AC3E}">
        <p14:creationId xmlns:p14="http://schemas.microsoft.com/office/powerpoint/2010/main" val="115893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B8BC80-D0BA-4C91-969B-C165EF401A9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739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59B4C15-D42B-495D-A3E0-4326E57604CB}" type="datetime1">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10/3/2016</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3686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7D11A5A-2C8F-4B2C-BC66-4F9220D8A0A1}"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391368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426F9-9E7B-45C7-ACD9-A70D343B944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17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Date Placeholder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423EFBB-A433-42B7-8414-0DB07A2AA8D0}" type="datetime1">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10/3/2016</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3584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Font typeface="Arial" charset="0"/>
              <a:buChar char="•"/>
              <a:defRPr sz="1200">
                <a:solidFill>
                  <a:schemeClr val="tx1"/>
                </a:solidFill>
                <a:latin typeface="Arial" charset="0"/>
                <a:ea typeface="MS PGothic" pitchFamily="34" charset="-128"/>
              </a:defRPr>
            </a:lvl1pPr>
            <a:lvl2pPr marL="728165" indent="-280064" eaLnBrk="0" hangingPunct="0">
              <a:spcBef>
                <a:spcPct val="30000"/>
              </a:spcBef>
              <a:buFont typeface="Arial" charset="0"/>
              <a:buChar char="‒"/>
              <a:defRPr sz="1200">
                <a:solidFill>
                  <a:schemeClr val="tx1"/>
                </a:solidFill>
                <a:latin typeface="Arial" charset="0"/>
                <a:ea typeface="MS PGothic" pitchFamily="34" charset="-128"/>
              </a:defRPr>
            </a:lvl2pPr>
            <a:lvl3pPr marL="1120254" indent="-224051" eaLnBrk="0" hangingPunct="0">
              <a:spcBef>
                <a:spcPct val="30000"/>
              </a:spcBef>
              <a:buFont typeface="Arial" charset="0"/>
              <a:buChar char="•"/>
              <a:defRPr sz="1200">
                <a:solidFill>
                  <a:schemeClr val="tx1"/>
                </a:solidFill>
                <a:latin typeface="Arial" charset="0"/>
                <a:ea typeface="MS PGothic" pitchFamily="34" charset="-128"/>
              </a:defRPr>
            </a:lvl3pPr>
            <a:lvl4pPr marL="1568356" indent="-224051" eaLnBrk="0" hangingPunct="0">
              <a:spcBef>
                <a:spcPct val="30000"/>
              </a:spcBef>
              <a:buFont typeface="Arial" charset="0"/>
              <a:buChar char="‒"/>
              <a:defRPr sz="1200">
                <a:solidFill>
                  <a:schemeClr val="tx1"/>
                </a:solidFill>
                <a:latin typeface="Arial" charset="0"/>
                <a:ea typeface="MS PGothic" pitchFamily="34" charset="-128"/>
              </a:defRPr>
            </a:lvl4pPr>
            <a:lvl5pPr marL="2016458" indent="-224051" eaLnBrk="0" hangingPunct="0">
              <a:spcBef>
                <a:spcPct val="30000"/>
              </a:spcBef>
              <a:buFont typeface="Arial" charset="0"/>
              <a:buChar char="•"/>
              <a:defRPr sz="1200">
                <a:solidFill>
                  <a:schemeClr val="tx1"/>
                </a:solidFill>
                <a:latin typeface="Arial" charset="0"/>
                <a:ea typeface="MS PGothic" pitchFamily="34" charset="-128"/>
              </a:defRPr>
            </a:lvl5pPr>
            <a:lvl6pPr marL="2464559"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6pPr>
            <a:lvl7pPr marL="2912661"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7pPr>
            <a:lvl8pPr marL="3360763"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8pPr>
            <a:lvl9pPr marL="3808865" indent="-224051" eaLnBrk="0" fontAlgn="base" hangingPunct="0">
              <a:spcBef>
                <a:spcPct val="30000"/>
              </a:spcBef>
              <a:spcAft>
                <a:spcPct val="0"/>
              </a:spcAft>
              <a:buFont typeface="Arial" charset="0"/>
              <a:buChar char="•"/>
              <a:defRPr sz="1200">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2303887-B6CB-44C6-8905-5BC00779BB29}"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52</a:t>
            </a:fld>
            <a:endParaRPr kumimoji="0" lang="en-US"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425480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3</a:t>
            </a:fld>
            <a:endParaRPr lang="en-US" dirty="0"/>
          </a:p>
        </p:txBody>
      </p:sp>
    </p:spTree>
    <p:extLst>
      <p:ext uri="{BB962C8B-B14F-4D97-AF65-F5344CB8AC3E}">
        <p14:creationId xmlns:p14="http://schemas.microsoft.com/office/powerpoint/2010/main" val="783343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588DA-C85E-4263-975A-4B4683E59E9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035" name="Rectangle 2"/>
          <p:cNvSpPr>
            <a:spLocks noGrp="1" noRot="1" noChangeAspect="1" noChangeArrowheads="1" noTextEdit="1"/>
          </p:cNvSpPr>
          <p:nvPr>
            <p:ph type="sldImg"/>
          </p:nvPr>
        </p:nvSpPr>
        <p:spPr>
          <a:xfrm>
            <a:off x="1163638" y="677863"/>
            <a:ext cx="4535487" cy="3402012"/>
          </a:xfrm>
          <a:ln/>
        </p:spPr>
      </p:sp>
      <p:sp>
        <p:nvSpPr>
          <p:cNvPr id="44036" name="Rectangle 3"/>
          <p:cNvSpPr>
            <a:spLocks noGrp="1" noChangeArrowheads="1"/>
          </p:cNvSpPr>
          <p:nvPr>
            <p:ph type="body" idx="1"/>
          </p:nvPr>
        </p:nvSpPr>
        <p:spPr>
          <a:xfrm>
            <a:off x="896075" y="4381500"/>
            <a:ext cx="5073615" cy="4080136"/>
          </a:xfrm>
          <a:noFill/>
          <a:ln/>
        </p:spPr>
        <p:txBody>
          <a:bodyPr/>
          <a:lstStyle/>
          <a:p>
            <a:pPr eaLnBrk="1" hangingPunct="1"/>
            <a:endParaRPr lang="en-US" b="0" dirty="0"/>
          </a:p>
        </p:txBody>
      </p:sp>
    </p:spTree>
    <p:extLst>
      <p:ext uri="{BB962C8B-B14F-4D97-AF65-F5344CB8AC3E}">
        <p14:creationId xmlns:p14="http://schemas.microsoft.com/office/powerpoint/2010/main" val="3516150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69409F-8D71-4AA1-BBDB-D2A3CF5E112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xfrm>
            <a:off x="1163638" y="677863"/>
            <a:ext cx="4535487" cy="3402012"/>
          </a:xfrm>
          <a:ln/>
        </p:spPr>
      </p:sp>
      <p:sp>
        <p:nvSpPr>
          <p:cNvPr id="45060" name="Rectangle 3"/>
          <p:cNvSpPr>
            <a:spLocks noGrp="1" noChangeArrowheads="1"/>
          </p:cNvSpPr>
          <p:nvPr>
            <p:ph type="body" idx="1"/>
          </p:nvPr>
        </p:nvSpPr>
        <p:spPr>
          <a:xfrm>
            <a:off x="896075" y="4381500"/>
            <a:ext cx="5073615" cy="4080136"/>
          </a:xfrm>
          <a:noFill/>
          <a:ln/>
        </p:spPr>
        <p:txBody>
          <a:bodyPr/>
          <a:lstStyle/>
          <a:p>
            <a:pPr eaLnBrk="1" hangingPunct="1"/>
            <a:endParaRPr lang="en-US" b="0" dirty="0"/>
          </a:p>
        </p:txBody>
      </p:sp>
    </p:spTree>
    <p:extLst>
      <p:ext uri="{BB962C8B-B14F-4D97-AF65-F5344CB8AC3E}">
        <p14:creationId xmlns:p14="http://schemas.microsoft.com/office/powerpoint/2010/main" val="3647681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404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7C583F-AAB4-439C-8F80-E351695C284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2716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63</a:t>
            </a:fld>
            <a:endParaRPr lang="en-US" dirty="0"/>
          </a:p>
        </p:txBody>
      </p:sp>
    </p:spTree>
    <p:extLst>
      <p:ext uri="{BB962C8B-B14F-4D97-AF65-F5344CB8AC3E}">
        <p14:creationId xmlns:p14="http://schemas.microsoft.com/office/powerpoint/2010/main" val="3942582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64</a:t>
            </a:fld>
            <a:endParaRPr lang="en-US" dirty="0"/>
          </a:p>
        </p:txBody>
      </p:sp>
    </p:spTree>
    <p:extLst>
      <p:ext uri="{BB962C8B-B14F-4D97-AF65-F5344CB8AC3E}">
        <p14:creationId xmlns:p14="http://schemas.microsoft.com/office/powerpoint/2010/main" val="2200793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pPr/>
              <a:t>65</a:t>
            </a:fld>
            <a:endParaRPr lang="en-US" dirty="0"/>
          </a:p>
        </p:txBody>
      </p:sp>
    </p:spTree>
    <p:extLst>
      <p:ext uri="{BB962C8B-B14F-4D97-AF65-F5344CB8AC3E}">
        <p14:creationId xmlns:p14="http://schemas.microsoft.com/office/powerpoint/2010/main" val="1794364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Canned questions for panel if no questions are asked</a:t>
            </a:r>
          </a:p>
          <a:p>
            <a:pPr marL="171450" indent="-171450">
              <a:buFont typeface="Arial" panose="020B0604020202020204" pitchFamily="34" charset="0"/>
              <a:buChar char="•"/>
            </a:pPr>
            <a:r>
              <a:rPr lang="en-US" b="1" dirty="0"/>
              <a:t>PI eligibility -  how</a:t>
            </a:r>
            <a:r>
              <a:rPr lang="en-US" b="1" baseline="0" dirty="0"/>
              <a:t> is </a:t>
            </a:r>
            <a:r>
              <a:rPr lang="en-US" b="1" dirty="0"/>
              <a:t>primary employment defined?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NSF and NIH</a:t>
            </a:r>
            <a:r>
              <a:rPr lang="en-US" baseline="0" dirty="0"/>
              <a:t> - </a:t>
            </a:r>
            <a:r>
              <a:rPr lang="en-US" sz="1200" b="0" dirty="0">
                <a:solidFill>
                  <a:schemeClr val="tx2"/>
                </a:solidFill>
              </a:rPr>
              <a:t>51% of a 40 hour work-week</a:t>
            </a:r>
            <a:r>
              <a:rPr lang="en-US" sz="1200" b="1" dirty="0">
                <a:solidFill>
                  <a:schemeClr val="tx2"/>
                </a:solidFill>
              </a:rPr>
              <a:t>.  </a:t>
            </a:r>
            <a:r>
              <a:rPr lang="en-US" sz="1200" dirty="0">
                <a:solidFill>
                  <a:schemeClr val="tx2"/>
                </a:solidFill>
              </a:rPr>
              <a:t>NSF considers employment elsewhere of greater than 19.6 hours/week to be in conflict with this requirement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PI time commitment per SBIR and STTR?</a:t>
            </a:r>
            <a:r>
              <a:rPr lang="en-US" sz="1200" dirty="0">
                <a:solidFill>
                  <a:schemeClr val="tx2"/>
                </a:solidFill>
              </a:rPr>
              <a:t> The PI must spend a minimum of one (1) calendar month on a SBIR Phase I project, or two (2) calendar months on a STTR Phase I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SBIR</a:t>
            </a:r>
            <a:r>
              <a:rPr lang="en-US" sz="1200" b="1" baseline="0" dirty="0">
                <a:solidFill>
                  <a:schemeClr val="tx2"/>
                </a:solidFill>
              </a:rPr>
              <a:t> -  research commitment by SBC?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  67% effort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II 50% effort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STTR</a:t>
            </a:r>
            <a:r>
              <a:rPr lang="en-US" sz="1200" b="1" baseline="0" dirty="0">
                <a:solidFill>
                  <a:schemeClr val="tx2"/>
                </a:solidFill>
              </a:rPr>
              <a:t> -  research commitment by SBC and research institution?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chemeClr val="tx2"/>
                </a:solidFill>
              </a:rPr>
              <a:t>Ph I  and Ph II -  40% SBC + 30% Research Institution + 30% any combination there of or another third party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2"/>
                </a:solidFill>
              </a:rPr>
              <a:t>What about virtual companies?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rPr>
              <a:t>NIH -  SBC must</a:t>
            </a:r>
            <a:r>
              <a:rPr lang="en-US" sz="1200" baseline="0" dirty="0">
                <a:solidFill>
                  <a:schemeClr val="tx2"/>
                </a:solidFill>
              </a:rPr>
              <a:t> have a research facility where research is conducted by the SBC according to effort requirements, thus technically we do not fund virtual businesses.  Data analysis, protocol development, management of research activities, animal purchases all constitute research activities.</a:t>
            </a:r>
            <a:endParaRPr lang="en-US" dirty="0"/>
          </a:p>
          <a:p>
            <a:pPr marL="171450" indent="-171450">
              <a:buFont typeface="Arial" panose="020B0604020202020204" pitchFamily="34" charset="0"/>
              <a:buChar char="•"/>
            </a:pPr>
            <a:r>
              <a:rPr lang="en-US" b="1" dirty="0"/>
              <a:t>How do</a:t>
            </a:r>
            <a:r>
              <a:rPr lang="en-US" b="1" baseline="0" dirty="0"/>
              <a:t> w</a:t>
            </a:r>
            <a:r>
              <a:rPr lang="en-US" b="1" dirty="0"/>
              <a:t>e define “employee”?</a:t>
            </a:r>
          </a:p>
          <a:p>
            <a:pPr marL="0" indent="0">
              <a:buFont typeface="Arial" panose="020B0604020202020204" pitchFamily="34" charset="0"/>
              <a:buNone/>
            </a:pPr>
            <a:r>
              <a:rPr lang="en-US" sz="1200" kern="1200" dirty="0">
                <a:solidFill>
                  <a:schemeClr val="tx1"/>
                </a:solidFill>
                <a:effectLst/>
                <a:ea typeface="+mn-ea"/>
                <a:cs typeface="+mn-cs"/>
                <a:hlinkClick r:id="rId3"/>
              </a:rPr>
              <a:t>13 CFR 121</a:t>
            </a:r>
            <a:r>
              <a:rPr lang="en-US" sz="1200" kern="1200" dirty="0">
                <a:solidFill>
                  <a:schemeClr val="tx1"/>
                </a:solidFill>
                <a:effectLst/>
                <a:ea typeface="+mn-ea"/>
                <a:cs typeface="+mn-cs"/>
              </a:rPr>
              <a:t> (</a:t>
            </a:r>
            <a:r>
              <a:rPr lang="en-US" sz="1200" kern="1200" dirty="0">
                <a:solidFill>
                  <a:schemeClr val="tx1"/>
                </a:solidFill>
                <a:effectLst/>
                <a:ea typeface="+mn-ea"/>
                <a:cs typeface="+mn-cs"/>
                <a:hlinkClick r:id="rId3"/>
              </a:rPr>
              <a:t>121.06 define employee</a:t>
            </a:r>
            <a:r>
              <a:rPr lang="en-US" sz="1200" kern="1200" dirty="0">
                <a:solidFill>
                  <a:schemeClr val="tx1"/>
                </a:solidFill>
                <a:effectLst/>
                <a:ea typeface="+mn-ea"/>
                <a:cs typeface="+mn-cs"/>
              </a:rPr>
              <a:t>, </a:t>
            </a:r>
            <a:r>
              <a:rPr lang="en-US" sz="1200" kern="1200" dirty="0">
                <a:solidFill>
                  <a:schemeClr val="tx1"/>
                </a:solidFill>
                <a:effectLst/>
                <a:ea typeface="+mn-ea"/>
                <a:cs typeface="+mn-cs"/>
                <a:hlinkClick r:id="rId4"/>
              </a:rPr>
              <a:t>121.701-705 is specific to SBIR and STTR</a:t>
            </a:r>
            <a:r>
              <a:rPr lang="en-US" sz="1200" kern="1200" dirty="0">
                <a:solidFill>
                  <a:schemeClr val="tx1"/>
                </a:solidFill>
                <a:effectLst/>
                <a:ea typeface="+mn-ea"/>
                <a:cs typeface="+mn-cs"/>
              </a:rPr>
              <a:t>)</a:t>
            </a:r>
          </a:p>
          <a:p>
            <a:pPr marL="171450" indent="-171450">
              <a:buFont typeface="Arial" panose="020B0604020202020204" pitchFamily="34" charset="0"/>
              <a:buChar char="•"/>
            </a:pPr>
            <a:r>
              <a:rPr lang="en-US" sz="1200" b="1" kern="1200" dirty="0">
                <a:solidFill>
                  <a:schemeClr val="tx1"/>
                </a:solidFill>
                <a:effectLst/>
                <a:ea typeface="+mn-ea"/>
                <a:cs typeface="+mn-cs"/>
              </a:rPr>
              <a:t>First step in identifying an agency?</a:t>
            </a:r>
          </a:p>
          <a:p>
            <a:pPr marL="0" indent="0">
              <a:buFont typeface="Arial" panose="020B0604020202020204" pitchFamily="34" charset="0"/>
              <a:buNone/>
            </a:pPr>
            <a:r>
              <a:rPr lang="en-US" sz="1200" kern="1200" dirty="0">
                <a:solidFill>
                  <a:schemeClr val="tx1"/>
                </a:solidFill>
                <a:effectLst/>
                <a:ea typeface="+mn-ea"/>
                <a:cs typeface="+mn-cs"/>
                <a:hlinkClick r:id="rId5"/>
              </a:rPr>
              <a:t>Federal </a:t>
            </a:r>
            <a:r>
              <a:rPr lang="en-US" sz="1200" kern="1200" dirty="0" err="1">
                <a:solidFill>
                  <a:schemeClr val="tx1"/>
                </a:solidFill>
                <a:effectLst/>
                <a:ea typeface="+mn-ea"/>
                <a:cs typeface="+mn-cs"/>
                <a:hlinkClick r:id="rId5"/>
              </a:rPr>
              <a:t>RePORTER</a:t>
            </a:r>
            <a:r>
              <a:rPr lang="en-US" sz="1200" kern="1200" dirty="0">
                <a:solidFill>
                  <a:schemeClr val="tx1"/>
                </a:solidFill>
                <a:effectLst/>
                <a:ea typeface="+mn-ea"/>
                <a:cs typeface="+mn-cs"/>
              </a:rPr>
              <a:t> </a:t>
            </a:r>
          </a:p>
          <a:p>
            <a:pPr marL="171450" indent="-171450">
              <a:buFont typeface="Arial" panose="020B0604020202020204" pitchFamily="34" charset="0"/>
              <a:buChar char="•"/>
            </a:pPr>
            <a:r>
              <a:rPr lang="en-US" sz="1200" kern="1200" dirty="0">
                <a:solidFill>
                  <a:schemeClr val="tx1"/>
                </a:solidFill>
                <a:effectLst/>
                <a:ea typeface="+mn-ea"/>
                <a:cs typeface="+mn-cs"/>
              </a:rPr>
              <a:t>How do I know if an agency would be interested in funding my specific technology?</a:t>
            </a:r>
          </a:p>
          <a:p>
            <a:pPr marL="171450" indent="-171450">
              <a:buFont typeface="Arial" panose="020B0604020202020204" pitchFamily="34" charset="0"/>
              <a:buChar char="•"/>
            </a:pPr>
            <a:r>
              <a:rPr lang="en-US" sz="1200" kern="1200" dirty="0">
                <a:solidFill>
                  <a:schemeClr val="tx1"/>
                </a:solidFill>
                <a:effectLst/>
                <a:ea typeface="+mn-ea"/>
                <a:cs typeface="+mn-cs"/>
              </a:rPr>
              <a:t>Is there a way to meet face-to-face with SBIR Program Managers?</a:t>
            </a:r>
          </a:p>
          <a:p>
            <a:pPr marL="171450" indent="-171450">
              <a:buFont typeface="Arial" panose="020B0604020202020204" pitchFamily="34" charset="0"/>
              <a:buChar char="•"/>
            </a:pPr>
            <a:r>
              <a:rPr lang="en-US" sz="1200" kern="1200" dirty="0">
                <a:solidFill>
                  <a:schemeClr val="tx1"/>
                </a:solidFill>
                <a:effectLst/>
                <a:ea typeface="+mn-ea"/>
                <a:cs typeface="+mn-cs"/>
              </a:rPr>
              <a:t>Could I serve as a peer reviewer for SBIR/STTR?</a:t>
            </a:r>
          </a:p>
          <a:p>
            <a:pPr marL="0" indent="0">
              <a:buFont typeface="Arial" panose="020B0604020202020204" pitchFamily="34" charset="0"/>
              <a:buNone/>
            </a:pPr>
            <a:endParaRPr lang="en-US" sz="1200" kern="1200" dirty="0">
              <a:solidFill>
                <a:schemeClr val="tx1"/>
              </a:solidFill>
              <a:effectLs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66</a:t>
            </a:fld>
            <a:endParaRPr lang="en-US" dirty="0"/>
          </a:p>
        </p:txBody>
      </p:sp>
    </p:spTree>
    <p:extLst>
      <p:ext uri="{BB962C8B-B14F-4D97-AF65-F5344CB8AC3E}">
        <p14:creationId xmlns:p14="http://schemas.microsoft.com/office/powerpoint/2010/main" val="167043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Congressional History</a:t>
            </a:r>
          </a:p>
          <a:p>
            <a:r>
              <a:rPr lang="en-US" dirty="0"/>
              <a:t>The SBIR program was established under the Small Business Innovation Development Act of 1982 (P.L. 97-219) with the purpose of strengthening the role of innovative small business concerns in Federally-funded research and development (R&amp;D). Through FY2009, over 112,500 awards have been made totaling more than $26.9 billion.</a:t>
            </a:r>
          </a:p>
          <a:p>
            <a:r>
              <a:rPr lang="en-US" dirty="0"/>
              <a:t>In December 2000, Congress passed the Small Business Research and Development Enhancement Act (P.L. 102-564) The program was reauthorized until September 30, 2008 by the Small Business Reauthorization Act of 2000 (P.L. 106-554). Subsequently, Congress passed numerous extensions, the most recent of which extends the SBIR program through 2017.</a:t>
            </a:r>
          </a:p>
          <a:p>
            <a:endParaRPr lang="en-US" dirty="0"/>
          </a:p>
          <a:p>
            <a:r>
              <a:rPr lang="en-US" b="1" u="sng" dirty="0"/>
              <a:t>SBIR Agencies</a:t>
            </a:r>
          </a:p>
          <a:p>
            <a:r>
              <a:rPr lang="en-US" dirty="0">
                <a:effectLst/>
                <a:hlinkClick r:id="rId3"/>
              </a:rPr>
              <a:t>Department of Agriculture</a:t>
            </a:r>
            <a:r>
              <a:rPr lang="en-US" dirty="0">
                <a:effectLst/>
              </a:rPr>
              <a:t> </a:t>
            </a:r>
          </a:p>
          <a:p>
            <a:r>
              <a:rPr lang="en-US" dirty="0">
                <a:effectLst/>
              </a:rPr>
              <a:t>Department of Commerce - </a:t>
            </a:r>
            <a:r>
              <a:rPr lang="en-US" dirty="0">
                <a:effectLst/>
                <a:hlinkClick r:id="rId4"/>
              </a:rPr>
              <a:t>National Institute of Standards and Technology</a:t>
            </a:r>
            <a:r>
              <a:rPr lang="en-US" dirty="0">
                <a:effectLst/>
              </a:rPr>
              <a:t> </a:t>
            </a:r>
          </a:p>
          <a:p>
            <a:r>
              <a:rPr lang="en-US" dirty="0">
                <a:effectLst/>
              </a:rPr>
              <a:t>Department of Commerce - </a:t>
            </a:r>
            <a:r>
              <a:rPr lang="en-US" dirty="0">
                <a:effectLst/>
                <a:hlinkClick r:id="rId5"/>
              </a:rPr>
              <a:t>National Oceanic and Atmospheric Administration</a:t>
            </a:r>
            <a:r>
              <a:rPr lang="en-US" dirty="0">
                <a:effectLst/>
              </a:rPr>
              <a:t> </a:t>
            </a:r>
          </a:p>
          <a:p>
            <a:r>
              <a:rPr lang="en-US" dirty="0">
                <a:effectLst/>
                <a:hlinkClick r:id="rId6"/>
              </a:rPr>
              <a:t>Department of Defense</a:t>
            </a:r>
            <a:r>
              <a:rPr lang="en-US" dirty="0">
                <a:effectLst/>
              </a:rPr>
              <a:t> </a:t>
            </a:r>
          </a:p>
          <a:p>
            <a:r>
              <a:rPr lang="en-US" dirty="0">
                <a:effectLst/>
                <a:hlinkClick r:id="rId7"/>
              </a:rPr>
              <a:t>Department of Education</a:t>
            </a:r>
            <a:r>
              <a:rPr lang="en-US" dirty="0">
                <a:effectLst/>
              </a:rPr>
              <a:t> </a:t>
            </a:r>
          </a:p>
          <a:p>
            <a:r>
              <a:rPr lang="en-US" dirty="0">
                <a:effectLst/>
                <a:hlinkClick r:id="rId8"/>
              </a:rPr>
              <a:t>Department of Energy</a:t>
            </a:r>
            <a:r>
              <a:rPr lang="en-US" dirty="0">
                <a:effectLst/>
              </a:rPr>
              <a:t> </a:t>
            </a:r>
          </a:p>
          <a:p>
            <a:r>
              <a:rPr lang="en-US" dirty="0">
                <a:effectLst/>
                <a:hlinkClick r:id="rId9"/>
              </a:rPr>
              <a:t>Department of Health and Human Services</a:t>
            </a:r>
            <a:r>
              <a:rPr lang="en-US" dirty="0">
                <a:effectLst/>
              </a:rPr>
              <a:t> </a:t>
            </a:r>
          </a:p>
          <a:p>
            <a:r>
              <a:rPr lang="en-US" dirty="0">
                <a:effectLst/>
                <a:hlinkClick r:id="rId10"/>
              </a:rPr>
              <a:t>Department of Homeland Security</a:t>
            </a:r>
            <a:r>
              <a:rPr lang="en-US" dirty="0">
                <a:effectLst/>
              </a:rPr>
              <a:t> </a:t>
            </a:r>
          </a:p>
          <a:p>
            <a:r>
              <a:rPr lang="en-US" dirty="0">
                <a:effectLst/>
                <a:hlinkClick r:id="rId11"/>
              </a:rPr>
              <a:t>Department of Transportation</a:t>
            </a:r>
            <a:r>
              <a:rPr lang="en-US" dirty="0">
                <a:effectLst/>
              </a:rPr>
              <a:t> </a:t>
            </a:r>
          </a:p>
          <a:p>
            <a:r>
              <a:rPr lang="en-US" dirty="0">
                <a:effectLst/>
                <a:hlinkClick r:id="rId12"/>
              </a:rPr>
              <a:t>Environmental Protection Agency</a:t>
            </a:r>
            <a:r>
              <a:rPr lang="en-US" dirty="0">
                <a:effectLst/>
              </a:rPr>
              <a:t> </a:t>
            </a:r>
          </a:p>
          <a:p>
            <a:r>
              <a:rPr lang="en-US" dirty="0">
                <a:effectLst/>
                <a:hlinkClick r:id="rId13"/>
              </a:rPr>
              <a:t>National Aeronautics and Space Administration</a:t>
            </a:r>
            <a:r>
              <a:rPr lang="en-US" dirty="0">
                <a:effectLst/>
              </a:rPr>
              <a:t> </a:t>
            </a:r>
          </a:p>
          <a:p>
            <a:r>
              <a:rPr lang="en-US" dirty="0">
                <a:effectLst/>
                <a:hlinkClick r:id="rId14"/>
              </a:rPr>
              <a:t>National Science Foundation</a:t>
            </a:r>
            <a:r>
              <a:rPr lang="en-US" dirty="0">
                <a:effectLst/>
              </a:rPr>
              <a:t> </a:t>
            </a:r>
          </a:p>
          <a:p>
            <a:endParaRPr lang="en-US" dirty="0"/>
          </a:p>
          <a:p>
            <a:r>
              <a:rPr lang="en-US" b="1" u="sng" dirty="0"/>
              <a:t>STTR</a:t>
            </a:r>
            <a:r>
              <a:rPr lang="en-US" b="1" u="sng" baseline="0" dirty="0"/>
              <a:t> Agencies</a:t>
            </a:r>
          </a:p>
          <a:p>
            <a:r>
              <a:rPr lang="en-US" dirty="0">
                <a:effectLst/>
                <a:hlinkClick r:id="rId6"/>
              </a:rPr>
              <a:t>Department of Defense</a:t>
            </a:r>
            <a:r>
              <a:rPr lang="en-US" dirty="0">
                <a:effectLst/>
              </a:rPr>
              <a:t> </a:t>
            </a:r>
          </a:p>
          <a:p>
            <a:r>
              <a:rPr lang="en-US" dirty="0">
                <a:effectLst/>
                <a:hlinkClick r:id="rId8"/>
              </a:rPr>
              <a:t>Department of Energy</a:t>
            </a:r>
            <a:r>
              <a:rPr lang="en-US" dirty="0">
                <a:effectLst/>
              </a:rPr>
              <a:t> </a:t>
            </a:r>
          </a:p>
          <a:p>
            <a:r>
              <a:rPr lang="en-US" dirty="0">
                <a:effectLst/>
                <a:hlinkClick r:id="rId9"/>
              </a:rPr>
              <a:t>Department of Health and Human Services</a:t>
            </a:r>
            <a:r>
              <a:rPr lang="en-US" dirty="0">
                <a:effectLst/>
              </a:rPr>
              <a:t> </a:t>
            </a:r>
          </a:p>
          <a:p>
            <a:r>
              <a:rPr lang="en-US" dirty="0">
                <a:effectLst/>
                <a:hlinkClick r:id="rId13"/>
              </a:rPr>
              <a:t>National Aeronautics and Space Administration</a:t>
            </a:r>
            <a:r>
              <a:rPr lang="en-US" dirty="0">
                <a:effectLst/>
              </a:rPr>
              <a:t> </a:t>
            </a:r>
          </a:p>
          <a:p>
            <a:r>
              <a:rPr lang="en-US" dirty="0">
                <a:effectLst/>
                <a:hlinkClick r:id="rId14"/>
              </a:rPr>
              <a:t>National Science Foundation</a:t>
            </a:r>
            <a:r>
              <a:rPr lang="en-US" dirty="0">
                <a:effectLst/>
              </a:rPr>
              <a:t> </a:t>
            </a:r>
          </a:p>
          <a:p>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4</a:t>
            </a:fld>
            <a:endParaRPr lang="en-US" dirty="0"/>
          </a:p>
        </p:txBody>
      </p:sp>
    </p:spTree>
    <p:extLst>
      <p:ext uri="{BB962C8B-B14F-4D97-AF65-F5344CB8AC3E}">
        <p14:creationId xmlns:p14="http://schemas.microsoft.com/office/powerpoint/2010/main" val="201175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Arial" charset="0"/>
                <a:ea typeface="MS PGothic" pitchFamily="34" charset="-128"/>
              </a:defRPr>
            </a:lvl1pPr>
            <a:lvl2pPr marL="729057" indent="-280406" defTabSz="914437" eaLnBrk="0" hangingPunct="0">
              <a:spcBef>
                <a:spcPct val="30000"/>
              </a:spcBef>
              <a:defRPr sz="1200">
                <a:solidFill>
                  <a:schemeClr val="tx1"/>
                </a:solidFill>
                <a:latin typeface="Arial" charset="0"/>
                <a:ea typeface="MS PGothic" pitchFamily="34" charset="-128"/>
              </a:defRPr>
            </a:lvl2pPr>
            <a:lvl3pPr marL="1121626" indent="-224325" defTabSz="914437" eaLnBrk="0" hangingPunct="0">
              <a:spcBef>
                <a:spcPct val="30000"/>
              </a:spcBef>
              <a:defRPr sz="1200">
                <a:solidFill>
                  <a:schemeClr val="tx1"/>
                </a:solidFill>
                <a:latin typeface="Arial" charset="0"/>
                <a:ea typeface="MS PGothic" pitchFamily="34" charset="-128"/>
              </a:defRPr>
            </a:lvl3pPr>
            <a:lvl4pPr marL="1570276" indent="-224325" defTabSz="914437" eaLnBrk="0" hangingPunct="0">
              <a:spcBef>
                <a:spcPct val="30000"/>
              </a:spcBef>
              <a:defRPr sz="1200">
                <a:solidFill>
                  <a:schemeClr val="tx1"/>
                </a:solidFill>
                <a:latin typeface="Arial" charset="0"/>
                <a:ea typeface="MS PGothic" pitchFamily="34" charset="-128"/>
              </a:defRPr>
            </a:lvl4pPr>
            <a:lvl5pPr marL="2018927" indent="-224325" defTabSz="914437" eaLnBrk="0" hangingPunct="0">
              <a:spcBef>
                <a:spcPct val="30000"/>
              </a:spcBef>
              <a:defRPr sz="1200">
                <a:solidFill>
                  <a:schemeClr val="tx1"/>
                </a:solidFill>
                <a:latin typeface="Arial"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Arial"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Arial"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Arial"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Arial" charset="0"/>
                <a:ea typeface="MS PGothic" pitchFamily="34" charset="-128"/>
              </a:defRPr>
            </a:lvl9pPr>
          </a:lstStyle>
          <a:p>
            <a:pPr eaLnBrk="1" hangingPunct="1">
              <a:spcBef>
                <a:spcPct val="0"/>
              </a:spcBef>
            </a:pPr>
            <a:fld id="{626C8A74-F907-423D-9212-D729EAE52A9C}" type="slidenum">
              <a:rPr lang="en-US" altLang="en-US" smtClean="0">
                <a:solidFill>
                  <a:prstClr val="black"/>
                </a:solidFill>
              </a:rPr>
              <a:pPr eaLnBrk="1" hangingPunct="1">
                <a:spcBef>
                  <a:spcPct val="0"/>
                </a:spcBef>
              </a:pPr>
              <a:t>5</a:t>
            </a:fld>
            <a:endParaRPr lang="en-US" altLang="en-US">
              <a:solidFill>
                <a:prstClr val="black"/>
              </a:solidFill>
            </a:endParaRPr>
          </a:p>
        </p:txBody>
      </p:sp>
      <p:sp>
        <p:nvSpPr>
          <p:cNvPr id="3789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lgn="r" eaLnBrk="1" hangingPunct="1">
              <a:spcBef>
                <a:spcPct val="0"/>
              </a:spcBef>
            </a:pPr>
            <a:fld id="{76ABAD02-21A2-4629-8856-C5012FD94FCC}" type="slidenum">
              <a:rPr lang="en-US" altLang="en-US">
                <a:solidFill>
                  <a:prstClr val="black"/>
                </a:solidFill>
                <a:latin typeface="Times New Roman" pitchFamily="18" charset="0"/>
              </a:rPr>
              <a:pPr algn="r" eaLnBrk="1" hangingPunct="1">
                <a:spcBef>
                  <a:spcPct val="0"/>
                </a:spcBef>
              </a:pPr>
              <a:t>5</a:t>
            </a:fld>
            <a:endParaRPr lang="en-US" altLang="en-US">
              <a:solidFill>
                <a:prstClr val="black"/>
              </a:solidFill>
              <a:latin typeface="Times New Roman" pitchFamily="18" charset="0"/>
            </a:endParaRPr>
          </a:p>
        </p:txBody>
      </p:sp>
      <p:sp>
        <p:nvSpPr>
          <p:cNvPr id="37892" name="Rectangle 2"/>
          <p:cNvSpPr>
            <a:spLocks noGrp="1" noRot="1" noChangeAspect="1" noChangeArrowheads="1" noTextEdit="1"/>
          </p:cNvSpPr>
          <p:nvPr>
            <p:ph type="sldImg"/>
          </p:nvPr>
        </p:nvSpPr>
        <p:spPr>
          <a:xfrm>
            <a:off x="1166813" y="679450"/>
            <a:ext cx="4530725" cy="3398838"/>
          </a:xfrm>
          <a:ln/>
        </p:spPr>
      </p:sp>
      <p:sp>
        <p:nvSpPr>
          <p:cNvPr id="37893" name="Rectangle 3"/>
          <p:cNvSpPr>
            <a:spLocks noGrp="1" noChangeArrowheads="1"/>
          </p:cNvSpPr>
          <p:nvPr>
            <p:ph type="body" idx="1"/>
          </p:nvPr>
        </p:nvSpPr>
        <p:spPr>
          <a:xfrm>
            <a:off x="896075" y="4381500"/>
            <a:ext cx="5073615" cy="40801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p>
            <a:pPr eaLnBrk="1" hangingPunct="1"/>
            <a:r>
              <a:rPr lang="en-US" altLang="en-US" dirty="0"/>
              <a:t>Note: 7 patents/day is more than all U.S. universities combined.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Federal Agencies with extramural R&amp;D budgets &gt;$100M</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65000"/>
                    <a:lumOff val="35000"/>
                  </a:schemeClr>
                </a:solidFill>
              </a:rPr>
              <a:t>Federal Agencies with extramural R&amp;D budgets &gt;$</a:t>
            </a:r>
            <a:r>
              <a:rPr lang="en-US" dirty="0" smtClean="0">
                <a:solidFill>
                  <a:schemeClr val="tx1">
                    <a:lumMod val="65000"/>
                    <a:lumOff val="35000"/>
                  </a:schemeClr>
                </a:solidFill>
              </a:rPr>
              <a:t>1B</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65000"/>
                  <a:lumOff val="3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65000"/>
                    <a:lumOff val="35000"/>
                  </a:schemeClr>
                </a:solidFill>
              </a:rPr>
              <a:t>Last</a:t>
            </a:r>
            <a:r>
              <a:rPr lang="en-US" baseline="0" dirty="0" smtClean="0">
                <a:solidFill>
                  <a:schemeClr val="tx1">
                    <a:lumMod val="65000"/>
                    <a:lumOff val="35000"/>
                  </a:schemeClr>
                </a:solidFill>
              </a:rPr>
              <a:t> two statistics: SBA is the source from 2015: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https://www.sbir.gov/sites/default/files/SBA_OII_SBIR_STTR_Presentation_for_General_Public_3-20-15.pdf</a:t>
            </a:r>
            <a:endParaRPr lang="en-US" dirty="0">
              <a:solidFill>
                <a:schemeClr val="tx1">
                  <a:lumMod val="65000"/>
                  <a:lumOff val="35000"/>
                </a:schemeClr>
              </a:solidFill>
            </a:endParaRPr>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769409F-8D71-4AA1-BBDB-D2A3CF5E1126}" type="slidenum">
              <a:rPr lang="en-US" smtClean="0"/>
              <a:pPr/>
              <a:t>6</a:t>
            </a:fld>
            <a:endParaRPr lang="en-US" dirty="0"/>
          </a:p>
        </p:txBody>
      </p:sp>
      <p:sp>
        <p:nvSpPr>
          <p:cNvPr id="45059" name="Rectangle 2"/>
          <p:cNvSpPr>
            <a:spLocks noGrp="1" noRot="1" noChangeAspect="1" noChangeArrowheads="1" noTextEdit="1"/>
          </p:cNvSpPr>
          <p:nvPr>
            <p:ph type="sldImg"/>
          </p:nvPr>
        </p:nvSpPr>
        <p:spPr>
          <a:xfrm>
            <a:off x="1163638" y="677863"/>
            <a:ext cx="4535487" cy="3402012"/>
          </a:xfrm>
          <a:ln/>
        </p:spPr>
      </p:sp>
      <p:sp>
        <p:nvSpPr>
          <p:cNvPr id="45060" name="Rectangle 3"/>
          <p:cNvSpPr>
            <a:spLocks noGrp="1" noChangeArrowheads="1"/>
          </p:cNvSpPr>
          <p:nvPr>
            <p:ph type="body" idx="1"/>
          </p:nvPr>
        </p:nvSpPr>
        <p:spPr>
          <a:xfrm>
            <a:off x="896075" y="4381500"/>
            <a:ext cx="5073615" cy="4080136"/>
          </a:xfrm>
          <a:noFill/>
          <a:ln/>
        </p:spPr>
        <p:txBody>
          <a:bodyPr/>
          <a:lstStyle/>
          <a:p>
            <a:pPr eaLnBrk="1" hangingPunct="1"/>
            <a:r>
              <a:rPr lang="en-US" dirty="0"/>
              <a:t>This is a weed out </a:t>
            </a:r>
          </a:p>
        </p:txBody>
      </p:sp>
    </p:spTree>
    <p:extLst>
      <p:ext uri="{BB962C8B-B14F-4D97-AF65-F5344CB8AC3E}">
        <p14:creationId xmlns:p14="http://schemas.microsoft.com/office/powerpoint/2010/main" val="157279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links were updated 9.22.16</a:t>
            </a:r>
          </a:p>
        </p:txBody>
      </p:sp>
      <p:sp>
        <p:nvSpPr>
          <p:cNvPr id="4" name="Slide Number Placeholder 3"/>
          <p:cNvSpPr>
            <a:spLocks noGrp="1"/>
          </p:cNvSpPr>
          <p:nvPr>
            <p:ph type="sldNum" sz="quarter" idx="10"/>
          </p:nvPr>
        </p:nvSpPr>
        <p:spPr/>
        <p:txBody>
          <a:bodyPr/>
          <a:lstStyle/>
          <a:p>
            <a:fld id="{BA7C583F-AAB4-439C-8F80-E351695C284A}" type="slidenum">
              <a:rPr lang="en-US" smtClean="0"/>
              <a:pPr/>
              <a:t>7</a:t>
            </a:fld>
            <a:endParaRPr lang="en-US" dirty="0"/>
          </a:p>
        </p:txBody>
      </p:sp>
    </p:spTree>
    <p:extLst>
      <p:ext uri="{BB962C8B-B14F-4D97-AF65-F5344CB8AC3E}">
        <p14:creationId xmlns:p14="http://schemas.microsoft.com/office/powerpoint/2010/main" val="68332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95">
              <a:defRPr/>
            </a:pPr>
            <a:r>
              <a:rPr lang="en-US" sz="1100" b="1" dirty="0">
                <a:solidFill>
                  <a:srgbClr val="000000"/>
                </a:solidFill>
              </a:rPr>
              <a:t>NIH 27 institutes</a:t>
            </a:r>
          </a:p>
          <a:p>
            <a:pPr defTabSz="912695">
              <a:defRPr/>
            </a:pPr>
            <a:endParaRPr lang="en-US" sz="1100" b="1" dirty="0">
              <a:solidFill>
                <a:srgbClr val="000000"/>
              </a:solidFill>
            </a:endParaRPr>
          </a:p>
          <a:p>
            <a:pPr defTabSz="912695">
              <a:defRPr/>
            </a:pPr>
            <a:r>
              <a:rPr lang="en-US" sz="1100" b="1" dirty="0">
                <a:solidFill>
                  <a:srgbClr val="000000"/>
                </a:solidFill>
              </a:rPr>
              <a:t>NIEHS established in 1960s</a:t>
            </a:r>
          </a:p>
          <a:p>
            <a:pPr defTabSz="912695">
              <a:defRPr/>
            </a:pPr>
            <a:endParaRPr lang="en-US" sz="1100" b="1" dirty="0">
              <a:solidFill>
                <a:srgbClr val="000000"/>
              </a:solidFill>
            </a:endParaRPr>
          </a:p>
          <a:p>
            <a:pPr defTabSz="912695">
              <a:defRPr/>
            </a:pPr>
            <a:r>
              <a:rPr lang="en-US" sz="1100" b="1" dirty="0">
                <a:solidFill>
                  <a:srgbClr val="000000"/>
                </a:solidFill>
              </a:rPr>
              <a:t>University-based basic research program established in 1986 under Superfund Amendments Reauthorization Act (SARA)</a:t>
            </a:r>
          </a:p>
          <a:p>
            <a:pPr defTabSz="912695"/>
            <a:endParaRPr lang="en-US" dirty="0"/>
          </a:p>
          <a:p>
            <a:pPr defTabSz="912695"/>
            <a:r>
              <a:rPr lang="en-US" dirty="0"/>
              <a:t>The National Institute of Environmental Health Sciences (NIEHS) Superfund Research Program (SRP) supports cutting edge research to investigate toxicity, exposure, and remediation of hazardous substances found at Superfund Sites and to address a wide array of scientific problems facing the national Superfund program. SRP funds a multi-project center grant program consisting of integrated biomedical and environmental science and engineering research teams. SRP also awards grants to small businesses, individual investigator teams, and training coordinators. </a:t>
            </a:r>
          </a:p>
          <a:p>
            <a:pPr defTabSz="912695"/>
            <a:endParaRPr lang="en-US" sz="1100" dirty="0"/>
          </a:p>
          <a:p>
            <a:pPr rtl="0" eaLnBrk="1" fontAlgn="ctr" latinLnBrk="0" hangingPunct="1"/>
            <a:r>
              <a:rPr lang="en-US" sz="1100" b="1" dirty="0"/>
              <a:t>FY 2014</a:t>
            </a:r>
            <a:endParaRPr lang="en-US" sz="1100" dirty="0"/>
          </a:p>
          <a:p>
            <a:pPr rtl="0" eaLnBrk="1" fontAlgn="ctr" latinLnBrk="0" hangingPunct="1"/>
            <a:r>
              <a:rPr lang="en-US" sz="1100" b="1" dirty="0"/>
              <a:t>Appropriation</a:t>
            </a:r>
            <a:endParaRPr lang="en-US" sz="1100" dirty="0"/>
          </a:p>
          <a:p>
            <a:pPr defTabSz="864835" fontAlgn="t">
              <a:defRPr/>
            </a:pPr>
            <a:r>
              <a:rPr lang="en-US" sz="1100" b="1" dirty="0"/>
              <a:t>NIH  $29,926,104,000</a:t>
            </a:r>
            <a:endParaRPr lang="en-US" sz="1100" dirty="0"/>
          </a:p>
          <a:p>
            <a:pPr rtl="0" eaLnBrk="1" fontAlgn="t" latinLnBrk="0" hangingPunct="1"/>
            <a:r>
              <a:rPr lang="en-US" sz="1100" b="1" dirty="0"/>
              <a:t>NIEHS  $665,439,000</a:t>
            </a:r>
            <a:endParaRPr lang="en-US" sz="1100" dirty="0"/>
          </a:p>
          <a:p>
            <a:pPr rtl="0" eaLnBrk="1" fontAlgn="t" latinLnBrk="0" hangingPunct="1"/>
            <a:r>
              <a:rPr lang="en-US" sz="1100" b="1" dirty="0"/>
              <a:t>Superfund Programs $77,349,000</a:t>
            </a:r>
            <a:endParaRPr lang="en-US" sz="1100" dirty="0"/>
          </a:p>
          <a:p>
            <a:pPr defTabSz="912695"/>
            <a:r>
              <a:rPr lang="en-US" dirty="0"/>
              <a:t>Superfund Research</a:t>
            </a:r>
            <a:r>
              <a:rPr lang="en-US" baseline="0" dirty="0"/>
              <a:t> Program $45M</a:t>
            </a:r>
          </a:p>
          <a:p>
            <a:pPr defTabSz="912695"/>
            <a:endParaRPr lang="en-US" baseline="0" dirty="0"/>
          </a:p>
          <a:p>
            <a:pPr defTabSz="912695"/>
            <a:r>
              <a:rPr lang="en-US" dirty="0"/>
              <a:t>Phase I</a:t>
            </a:r>
            <a:r>
              <a:rPr lang="en-US" b="1" dirty="0"/>
              <a:t>: </a:t>
            </a:r>
            <a:r>
              <a:rPr lang="en-US" dirty="0">
                <a:solidFill>
                  <a:schemeClr val="accent6"/>
                </a:solidFill>
              </a:rPr>
              <a:t>Feasibility Study</a:t>
            </a:r>
            <a:r>
              <a:rPr lang="en-US" sz="1800" dirty="0">
                <a:solidFill>
                  <a:schemeClr val="accent6"/>
                </a:solidFill>
              </a:rPr>
              <a:t> </a:t>
            </a:r>
            <a:r>
              <a:rPr lang="en-US" sz="2200" dirty="0">
                <a:solidFill>
                  <a:srgbClr val="0099FF"/>
                </a:solidFill>
              </a:rPr>
              <a:t>$150,000 for </a:t>
            </a:r>
            <a:r>
              <a:rPr lang="en-US" sz="2200" dirty="0"/>
              <a:t>6 months</a:t>
            </a:r>
          </a:p>
          <a:p>
            <a:pPr marL="1177707" lvl="3">
              <a:lnSpc>
                <a:spcPct val="90000"/>
              </a:lnSpc>
              <a:spcBef>
                <a:spcPct val="25000"/>
              </a:spcBef>
              <a:buClr>
                <a:srgbClr val="FFCC00"/>
              </a:buClr>
              <a:buFont typeface="Wingdings" pitchFamily="2" charset="2"/>
              <a:buChar char="§"/>
              <a:tabLst>
                <a:tab pos="2243252" algn="l"/>
              </a:tabLst>
              <a:defRPr/>
            </a:pPr>
            <a:r>
              <a:rPr lang="en-US" dirty="0"/>
              <a:t>Budget Guide: $150K (SBIR); $150K (STTR) Total Costs </a:t>
            </a:r>
          </a:p>
          <a:p>
            <a:pPr marL="1177707" lvl="3">
              <a:lnSpc>
                <a:spcPct val="90000"/>
              </a:lnSpc>
              <a:spcBef>
                <a:spcPct val="25000"/>
              </a:spcBef>
              <a:buClr>
                <a:srgbClr val="FFCC00"/>
              </a:buClr>
              <a:buFont typeface="Wingdings" pitchFamily="2" charset="2"/>
              <a:buChar char="§"/>
              <a:tabLst>
                <a:tab pos="2243252" algn="l"/>
              </a:tabLst>
              <a:defRPr/>
            </a:pPr>
            <a:r>
              <a:rPr lang="en-US" dirty="0"/>
              <a:t>Project Period: 6 months (SBIR); 1 year (STTR)</a:t>
            </a:r>
          </a:p>
          <a:p>
            <a:pPr marL="1177707" lvl="3">
              <a:lnSpc>
                <a:spcPct val="90000"/>
              </a:lnSpc>
              <a:spcBef>
                <a:spcPct val="25000"/>
              </a:spcBef>
              <a:buClr>
                <a:srgbClr val="FFCC00"/>
              </a:buClr>
              <a:tabLst>
                <a:tab pos="2243252" algn="l"/>
              </a:tabLst>
              <a:defRPr/>
            </a:pPr>
            <a:r>
              <a:rPr lang="en-US" dirty="0"/>
              <a:t>\Phase II</a:t>
            </a:r>
            <a:r>
              <a:rPr lang="en-US" b="1" dirty="0"/>
              <a:t>:  </a:t>
            </a:r>
            <a:r>
              <a:rPr lang="en-US" dirty="0">
                <a:solidFill>
                  <a:schemeClr val="accent6"/>
                </a:solidFill>
              </a:rPr>
              <a:t>Full Research/R&amp;D</a:t>
            </a:r>
            <a:endParaRPr lang="en-US" dirty="0"/>
          </a:p>
          <a:p>
            <a:pPr marL="1177707" lvl="3">
              <a:spcBef>
                <a:spcPct val="25000"/>
              </a:spcBef>
              <a:buClr>
                <a:srgbClr val="FFCC00"/>
              </a:buClr>
              <a:buFont typeface="Wingdings" pitchFamily="2" charset="2"/>
              <a:buChar char="§"/>
              <a:tabLst>
                <a:tab pos="2243252" algn="l"/>
              </a:tabLst>
              <a:defRPr/>
            </a:pPr>
            <a:r>
              <a:rPr lang="en-US" sz="2000" dirty="0"/>
              <a:t>$1M (STTR), $1M (SBIR) over two years</a:t>
            </a:r>
          </a:p>
          <a:p>
            <a:pPr lvl="2" eaLnBrk="1" hangingPunct="1"/>
            <a:r>
              <a:rPr lang="en-US" sz="2200" dirty="0"/>
              <a:t>2 years</a:t>
            </a:r>
          </a:p>
          <a:p>
            <a:pPr defTabSz="912563">
              <a:defRPr/>
            </a:pPr>
            <a:endParaRPr lang="en-US" dirty="0"/>
          </a:p>
          <a:p>
            <a:pPr eaLnBrk="1" hangingPunct="1">
              <a:defRPr/>
            </a:pPr>
            <a:r>
              <a:rPr lang="en-US" altLang="en-US" b="1" dirty="0">
                <a:solidFill>
                  <a:schemeClr val="accent3"/>
                </a:solidFill>
              </a:rPr>
              <a:t>NIEHS</a:t>
            </a:r>
            <a:r>
              <a:rPr lang="en-US" altLang="en-US" dirty="0"/>
              <a:t> - </a:t>
            </a:r>
            <a:r>
              <a:rPr lang="en-US" dirty="0"/>
              <a:t>discover how the environment affects people in order to promote healthier lives. </a:t>
            </a:r>
            <a:endParaRPr lang="en-US" altLang="en-US" dirty="0"/>
          </a:p>
          <a:p>
            <a:pPr eaLnBrk="1" hangingPunct="1">
              <a:defRPr/>
            </a:pPr>
            <a:r>
              <a:rPr lang="en-US" altLang="en-US" b="1" dirty="0">
                <a:solidFill>
                  <a:schemeClr val="accent3"/>
                </a:solidFill>
              </a:rPr>
              <a:t>NIEHS SBIR/STTR </a:t>
            </a:r>
            <a:r>
              <a:rPr lang="en-US" altLang="en-US" dirty="0"/>
              <a:t>- </a:t>
            </a:r>
            <a:r>
              <a:rPr lang="en-US" dirty="0"/>
              <a:t>help small businesses develop innovative applications to translate and communicate environmental health research to improve public health</a:t>
            </a:r>
          </a:p>
          <a:p>
            <a:pPr rtl="0" eaLnBrk="1" fontAlgn="ctr" latinLnBrk="0" hangingPunct="1"/>
            <a:endParaRPr lang="en-US" dirty="0"/>
          </a:p>
          <a:p>
            <a:pPr rtl="0" eaLnBrk="1" fontAlgn="ctr" latinLnBrk="0" hangingPunct="1"/>
            <a:endParaRPr lang="en-US" dirty="0"/>
          </a:p>
          <a:p>
            <a:pPr rtl="0" eaLnBrk="1" fontAlgn="ctr" latinLnBrk="0" hangingPunct="1"/>
            <a:r>
              <a:rPr lang="en-US" dirty="0"/>
              <a:t>NIEHS</a:t>
            </a:r>
          </a:p>
          <a:p>
            <a:pPr defTabSz="914350" fontAlgn="ctr">
              <a:defRPr/>
            </a:pPr>
            <a:r>
              <a:rPr lang="en-US" b="1" dirty="0"/>
              <a:t>SBIR Totals</a:t>
            </a:r>
            <a:r>
              <a:rPr lang="en-US" dirty="0"/>
              <a:t>$12.5M</a:t>
            </a:r>
          </a:p>
          <a:p>
            <a:pPr defTabSz="914350" fontAlgn="ctr">
              <a:defRPr/>
            </a:pPr>
            <a:r>
              <a:rPr lang="en-US" b="1" dirty="0"/>
              <a:t>STTR Totals</a:t>
            </a:r>
            <a:r>
              <a:rPr lang="en-US" dirty="0"/>
              <a:t>$2.0M</a:t>
            </a:r>
          </a:p>
          <a:p>
            <a:pPr rtl="0" eaLnBrk="1" fontAlgn="ctr" latinLnBrk="0" hangingPunct="1"/>
            <a:endParaRPr lang="en-US" b="1" dirty="0"/>
          </a:p>
          <a:p>
            <a:pPr rtl="0" eaLnBrk="1" fontAlgn="ctr" latinLnBrk="0" hangingPunct="1"/>
            <a:r>
              <a:rPr lang="en-US" b="1" dirty="0"/>
              <a:t>Superfund Research Program</a:t>
            </a:r>
            <a:endParaRPr lang="en-US" dirty="0"/>
          </a:p>
          <a:p>
            <a:pPr rtl="0" eaLnBrk="1" fontAlgn="b" latinLnBrk="0" hangingPunct="1"/>
            <a:r>
              <a:rPr lang="en-US" b="1" dirty="0"/>
              <a:t>SBIR/STTR : $1.8M</a:t>
            </a:r>
            <a:endParaRPr lang="en-US" dirty="0"/>
          </a:p>
          <a:p>
            <a:pPr rtl="0" eaLnBrk="1" fontAlgn="b" latinLnBrk="0" hangingPunct="1"/>
            <a:r>
              <a:rPr lang="en-US" dirty="0"/>
              <a:t>-</a:t>
            </a:r>
          </a:p>
          <a:p>
            <a:pPr rtl="0" eaLnBrk="1" fontAlgn="ctr" latinLnBrk="0" hangingPunct="1"/>
            <a:r>
              <a:rPr lang="en-US" dirty="0"/>
              <a:t>Worker Training Program</a:t>
            </a:r>
          </a:p>
          <a:p>
            <a:pPr rtl="0" eaLnBrk="1" fontAlgn="b" latinLnBrk="0" hangingPunct="1"/>
            <a:r>
              <a:rPr lang="en-US" dirty="0"/>
              <a:t>$0.7M</a:t>
            </a:r>
          </a:p>
          <a:p>
            <a:pPr defTabSz="912563">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28805" indent="-280307" eaLnBrk="0" hangingPunct="0">
              <a:defRPr>
                <a:solidFill>
                  <a:schemeClr val="tx1"/>
                </a:solidFill>
                <a:latin typeface="Arial" charset="0"/>
                <a:ea typeface="ＭＳ Ｐゴシック" charset="-128"/>
              </a:defRPr>
            </a:lvl2pPr>
            <a:lvl3pPr marL="1121238" indent="-224247" eaLnBrk="0" hangingPunct="0">
              <a:defRPr>
                <a:solidFill>
                  <a:schemeClr val="tx1"/>
                </a:solidFill>
                <a:latin typeface="Arial" charset="0"/>
                <a:ea typeface="ＭＳ Ｐゴシック" charset="-128"/>
              </a:defRPr>
            </a:lvl3pPr>
            <a:lvl4pPr marL="1569733" indent="-224247" eaLnBrk="0" hangingPunct="0">
              <a:defRPr>
                <a:solidFill>
                  <a:schemeClr val="tx1"/>
                </a:solidFill>
                <a:latin typeface="Arial" charset="0"/>
                <a:ea typeface="ＭＳ Ｐゴシック" charset="-128"/>
              </a:defRPr>
            </a:lvl4pPr>
            <a:lvl5pPr marL="2018228" indent="-224247" eaLnBrk="0" hangingPunct="0">
              <a:defRPr>
                <a:solidFill>
                  <a:schemeClr val="tx1"/>
                </a:solidFill>
                <a:latin typeface="Arial" charset="0"/>
                <a:ea typeface="ＭＳ Ｐゴシック" charset="-128"/>
              </a:defRPr>
            </a:lvl5pPr>
            <a:lvl6pPr marL="2466723" indent="-224247" eaLnBrk="0" fontAlgn="base" hangingPunct="0">
              <a:spcBef>
                <a:spcPct val="0"/>
              </a:spcBef>
              <a:spcAft>
                <a:spcPct val="0"/>
              </a:spcAft>
              <a:defRPr>
                <a:solidFill>
                  <a:schemeClr val="tx1"/>
                </a:solidFill>
                <a:latin typeface="Arial" charset="0"/>
                <a:ea typeface="ＭＳ Ｐゴシック" charset="-128"/>
              </a:defRPr>
            </a:lvl6pPr>
            <a:lvl7pPr marL="2915218" indent="-224247" eaLnBrk="0" fontAlgn="base" hangingPunct="0">
              <a:spcBef>
                <a:spcPct val="0"/>
              </a:spcBef>
              <a:spcAft>
                <a:spcPct val="0"/>
              </a:spcAft>
              <a:defRPr>
                <a:solidFill>
                  <a:schemeClr val="tx1"/>
                </a:solidFill>
                <a:latin typeface="Arial" charset="0"/>
                <a:ea typeface="ＭＳ Ｐゴシック" charset="-128"/>
              </a:defRPr>
            </a:lvl7pPr>
            <a:lvl8pPr marL="3363714" indent="-224247" eaLnBrk="0" fontAlgn="base" hangingPunct="0">
              <a:spcBef>
                <a:spcPct val="0"/>
              </a:spcBef>
              <a:spcAft>
                <a:spcPct val="0"/>
              </a:spcAft>
              <a:defRPr>
                <a:solidFill>
                  <a:schemeClr val="tx1"/>
                </a:solidFill>
                <a:latin typeface="Arial" charset="0"/>
                <a:ea typeface="ＭＳ Ｐゴシック" charset="-128"/>
              </a:defRPr>
            </a:lvl8pPr>
            <a:lvl9pPr marL="3812208" indent="-224247"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A571566-B2D1-4720-944E-E02D09D6CC4F}" type="slidenum">
              <a:rPr lang="en-US" smtClean="0">
                <a:solidFill>
                  <a:prstClr val="black"/>
                </a:solidFill>
                <a:latin typeface="Arial" panose="020B0604020202020204" pitchFamily="34" charset="0"/>
              </a:rPr>
              <a:pPr eaLnBrk="1" hangingPunct="1"/>
              <a:t>8</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68992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Update topics – link is already updated</a:t>
            </a:r>
          </a:p>
          <a:p>
            <a:endParaRPr lang="en-US" b="1" dirty="0">
              <a:effectLst/>
            </a:endParaRPr>
          </a:p>
          <a:p>
            <a:r>
              <a:rPr lang="en-US" b="1" dirty="0">
                <a:effectLst/>
              </a:rPr>
              <a:t>Monitoring, Detection, and Site Characterization</a:t>
            </a:r>
            <a:r>
              <a:rPr lang="en-US" dirty="0">
                <a:effectLst/>
              </a:rPr>
              <a:t> Real-time, on-site monitoring: soil, surface water, groundwater, subsurface, sediments, air (such as volatile releases from sites), etc.</a:t>
            </a:r>
          </a:p>
          <a:p>
            <a:r>
              <a:rPr lang="en-US" dirty="0">
                <a:effectLst/>
              </a:rPr>
              <a:t>Nanotechnology-based sensors and probes, biosensors, and miniaturized analytical probes</a:t>
            </a:r>
          </a:p>
          <a:p>
            <a:r>
              <a:rPr lang="en-US" dirty="0">
                <a:effectLst/>
              </a:rPr>
              <a:t>Non-targeted or multi-analyte field sampling tools or kits</a:t>
            </a:r>
          </a:p>
          <a:p>
            <a:r>
              <a:rPr lang="en-US" dirty="0">
                <a:effectLst/>
              </a:rPr>
              <a:t>Products that allow for rapid sample clean-up/preparation for analysis of environmental samples</a:t>
            </a:r>
          </a:p>
          <a:p>
            <a:r>
              <a:rPr lang="en-US" dirty="0">
                <a:effectLst/>
              </a:rPr>
              <a:t>Devices to detect chemical mixtures in environmental media</a:t>
            </a:r>
          </a:p>
          <a:p>
            <a:r>
              <a:rPr lang="en-US" dirty="0">
                <a:effectLst/>
              </a:rPr>
              <a:t>Self-contained miniaturized toxicity-screening kits for detecting contamination hotspots</a:t>
            </a:r>
          </a:p>
          <a:p>
            <a:r>
              <a:rPr lang="en-US" dirty="0">
                <a:effectLst/>
              </a:rPr>
              <a:t>Assays or devices to determine the extent to which a contaminant is bioavailable</a:t>
            </a:r>
          </a:p>
          <a:p>
            <a:r>
              <a:rPr lang="en-US" dirty="0">
                <a:effectLst/>
              </a:rPr>
              <a:t>High throughput assays or toxicity screening products for use in ecological risk assessments</a:t>
            </a:r>
          </a:p>
          <a:p>
            <a:pPr marL="0" lvl="1" defTabSz="914350"/>
            <a:endParaRPr lang="en-US" dirty="0"/>
          </a:p>
          <a:p>
            <a:r>
              <a:rPr lang="en-US" b="1" dirty="0">
                <a:effectLst/>
              </a:rPr>
              <a:t>Examples of specific environmental monitoring, detection, and site characterization needs:</a:t>
            </a:r>
            <a:r>
              <a:rPr lang="en-US" dirty="0">
                <a:effectLst/>
              </a:rPr>
              <a:t> Devices to detect and measure vapor intrusion or to detect non-aqueous phase liquids (NAPLs) and dense non-aqueous phase liquids (DNAPLs) in the subsurface</a:t>
            </a:r>
          </a:p>
          <a:p>
            <a:r>
              <a:rPr lang="en-US" dirty="0">
                <a:effectLst/>
              </a:rPr>
              <a:t>Site characterization techniques and strategies for complex geology (fractured, karst and heterogeneous layered deposits)</a:t>
            </a:r>
          </a:p>
          <a:p>
            <a:r>
              <a:rPr lang="en-US" dirty="0">
                <a:effectLst/>
              </a:rPr>
              <a:t>Short-duration tests or methods to improve identification of reasonable worst case vapor intrusion condition in a building</a:t>
            </a:r>
          </a:p>
          <a:p>
            <a:r>
              <a:rPr lang="en-US" dirty="0">
                <a:effectLst/>
              </a:rPr>
              <a:t>Technologies for rapid extraction or processing of soil for incremental sampling methodologies (ISM)</a:t>
            </a:r>
          </a:p>
          <a:p>
            <a:r>
              <a:rPr lang="en-US" dirty="0">
                <a:effectLst/>
              </a:rPr>
              <a:t>Technologies for automated fiber counting for asbestos samples</a:t>
            </a:r>
          </a:p>
          <a:p>
            <a:r>
              <a:rPr lang="en-US" b="1" dirty="0">
                <a:effectLst/>
              </a:rPr>
              <a:t>Remediation</a:t>
            </a:r>
            <a:r>
              <a:rPr lang="en-US" dirty="0">
                <a:effectLst/>
              </a:rPr>
              <a:t> Novel technologies for in situ remediation of contaminated sediments, soils, and groundwater</a:t>
            </a:r>
          </a:p>
          <a:p>
            <a:r>
              <a:rPr lang="en-US" dirty="0">
                <a:effectLst/>
              </a:rPr>
              <a:t>Technologies to remediate chemical mixtures in environmental media</a:t>
            </a:r>
          </a:p>
          <a:p>
            <a:r>
              <a:rPr lang="en-US" dirty="0">
                <a:effectLst/>
              </a:rPr>
              <a:t>Portable adsorption systems for removing chlorinated VOCs from indoor air to achieve risk-based indoor air standards</a:t>
            </a:r>
          </a:p>
          <a:p>
            <a:r>
              <a:rPr lang="en-US" dirty="0">
                <a:effectLst/>
              </a:rPr>
              <a:t>Nano-enabled structures, electrochemical methods, photocatalytic processes, thermal treatments, or filtration-based methods of remediation.</a:t>
            </a:r>
          </a:p>
          <a:p>
            <a:r>
              <a:rPr lang="en-US" dirty="0">
                <a:effectLst/>
              </a:rPr>
              <a:t>Bioremediation and phytoremediation technologies including development and culturing/propagation of plants, bacterial strains, or fungal species optimized for bioremediation.</a:t>
            </a:r>
          </a:p>
          <a:p>
            <a:r>
              <a:rPr lang="en-US" dirty="0">
                <a:effectLst/>
              </a:rPr>
              <a:t>New strategies for delivery of reagents for groundwater remediation: in situ chemical oxidation ISCO), zero valent iron (ZVI), and hydraulic fracturing (note: this excludes gas exploration)</a:t>
            </a:r>
          </a:p>
          <a:p>
            <a:r>
              <a:rPr lang="en-US" dirty="0">
                <a:effectLst/>
              </a:rPr>
              <a:t>New strategies for delivery of reagents for recovery/extraction of contaminants in groundwater</a:t>
            </a:r>
          </a:p>
          <a:p>
            <a:r>
              <a:rPr lang="en-US" b="1" dirty="0">
                <a:effectLst/>
              </a:rPr>
              <a:t>Information Technology to Support Monitoring and Remediation</a:t>
            </a:r>
            <a:r>
              <a:rPr lang="en-US" dirty="0">
                <a:effectLst/>
              </a:rPr>
              <a:t> Computational, geographical information system-based, or modeling products for predicting fate and transport of contaminants, rates of remediation, or for identifying contamination sources</a:t>
            </a:r>
          </a:p>
          <a:p>
            <a:r>
              <a:rPr lang="en-US" dirty="0">
                <a:effectLst/>
              </a:rPr>
              <a:t>Miniaturized data analysis tools</a:t>
            </a:r>
          </a:p>
          <a:p>
            <a:r>
              <a:rPr lang="en-US" dirty="0">
                <a:effectLst/>
              </a:rPr>
              <a:t>SRP encourages applicants to develop green / sustainable detection technologies and remediation approaches that improve energy efficiency and reduce waste generation. Proposals must demonstrate that the proposed detection and remediation technologies are relevant to Superfund.</a:t>
            </a:r>
          </a:p>
          <a:p>
            <a:pPr marL="0" lvl="1" defTabSz="914350"/>
            <a:endParaRPr lang="en-US" dirty="0"/>
          </a:p>
        </p:txBody>
      </p:sp>
      <p:sp>
        <p:nvSpPr>
          <p:cNvPr id="4" name="Slide Number Placeholder 3"/>
          <p:cNvSpPr>
            <a:spLocks noGrp="1"/>
          </p:cNvSpPr>
          <p:nvPr>
            <p:ph type="sldNum" sz="quarter" idx="10"/>
          </p:nvPr>
        </p:nvSpPr>
        <p:spPr/>
        <p:txBody>
          <a:bodyPr/>
          <a:lstStyle/>
          <a:p>
            <a:fld id="{BA7C583F-AAB4-439C-8F80-E351695C284A}" type="slidenum">
              <a:rPr lang="en-US" smtClean="0"/>
              <a:t>9</a:t>
            </a:fld>
            <a:endParaRPr lang="en-US" dirty="0"/>
          </a:p>
        </p:txBody>
      </p:sp>
    </p:spTree>
    <p:extLst>
      <p:ext uri="{BB962C8B-B14F-4D97-AF65-F5344CB8AC3E}">
        <p14:creationId xmlns:p14="http://schemas.microsoft.com/office/powerpoint/2010/main" val="3573070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atin typeface="Times" panose="02020603050405020304" pitchFamily="18" charset="0"/>
                <a:cs typeface="Times"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7657"/>
          <a:stretch/>
        </p:blipFill>
        <p:spPr>
          <a:xfrm>
            <a:off x="7503234" y="5925611"/>
            <a:ext cx="954966" cy="897464"/>
          </a:xfrm>
          <a:prstGeom prst="rect">
            <a:avLst/>
          </a:prstGeom>
        </p:spPr>
      </p:pic>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6291" r="16283"/>
          <a:stretch/>
        </p:blipFill>
        <p:spPr>
          <a:xfrm>
            <a:off x="3084867" y="5971913"/>
            <a:ext cx="2895600" cy="897464"/>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634"/>
          <a:stretch/>
        </p:blipFill>
        <p:spPr>
          <a:xfrm>
            <a:off x="205918" y="5971914"/>
            <a:ext cx="2807962" cy="787416"/>
          </a:xfrm>
          <a:prstGeom prst="rect">
            <a:avLst/>
          </a:prstGeom>
        </p:spPr>
      </p:pic>
      <p:pic>
        <p:nvPicPr>
          <p:cNvPr id="9" name="Picture 3" descr="USDAlogo"/>
          <p:cNvPicPr>
            <a:picLocks noChangeAspect="1" noChangeArrowheads="1"/>
          </p:cNvPicPr>
          <p:nvPr userDrawn="1"/>
        </p:nvPicPr>
        <p:blipFill>
          <a:blip r:embed="rId3" cstate="print"/>
          <a:srcRect/>
          <a:stretch>
            <a:fillRect/>
          </a:stretch>
        </p:blipFill>
        <p:spPr bwMode="auto">
          <a:xfrm>
            <a:off x="6187935" y="6087989"/>
            <a:ext cx="958214" cy="67134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617" y="5799667"/>
            <a:ext cx="7736766" cy="897464"/>
          </a:xfrm>
          <a:prstGeom prst="rect">
            <a:avLst/>
          </a:prstGeom>
        </p:spPr>
      </p:pic>
    </p:spTree>
    <p:extLst>
      <p:ext uri="{BB962C8B-B14F-4D97-AF65-F5344CB8AC3E}">
        <p14:creationId xmlns:p14="http://schemas.microsoft.com/office/powerpoint/2010/main" val="18749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14743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5981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34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59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5605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1129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5359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7132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1255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spcBef>
                <a:spcPts val="900"/>
              </a:spcBef>
              <a:defRPr>
                <a:latin typeface="Arial" panose="020B0604020202020204" pitchFamily="34" charset="0"/>
                <a:cs typeface="Arial" panose="020B0604020202020204" pitchFamily="34" charset="0"/>
              </a:defRPr>
            </a:lvl1pPr>
            <a:lvl2pPr>
              <a:lnSpc>
                <a:spcPct val="90000"/>
              </a:lnSpc>
              <a:spcBef>
                <a:spcPts val="900"/>
              </a:spcBef>
              <a:defRPr>
                <a:latin typeface="Arial" panose="020B0604020202020204" pitchFamily="34" charset="0"/>
                <a:cs typeface="Arial" panose="020B0604020202020204" pitchFamily="34" charset="0"/>
              </a:defRPr>
            </a:lvl2pPr>
            <a:lvl3pPr>
              <a:lnSpc>
                <a:spcPct val="90000"/>
              </a:lnSpc>
              <a:spcBef>
                <a:spcPts val="900"/>
              </a:spcBef>
              <a:defRPr>
                <a:latin typeface="Arial" panose="020B0604020202020204" pitchFamily="34" charset="0"/>
                <a:cs typeface="Arial" panose="020B0604020202020204" pitchFamily="34" charset="0"/>
              </a:defRPr>
            </a:lvl3pPr>
            <a:lvl4pPr>
              <a:lnSpc>
                <a:spcPct val="90000"/>
              </a:lnSpc>
              <a:spcBef>
                <a:spcPts val="900"/>
              </a:spcBef>
              <a:defRPr>
                <a:latin typeface="Arial" panose="020B0604020202020204" pitchFamily="34" charset="0"/>
                <a:cs typeface="Arial" panose="020B0604020202020204" pitchFamily="34" charset="0"/>
              </a:defRPr>
            </a:lvl4pPr>
            <a:lvl5pPr>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249BDC-9A7C-47B2-ACA7-F0AAA332E43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15859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atin typeface="Times" panose="02020603050405020304" pitchFamily="18" charset="0"/>
                <a:cs typeface="Times"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Autofit/>
          </a:bodyPr>
          <a:lstStyle>
            <a:lvl1pPr marL="0" indent="0" algn="ctr">
              <a:buNone/>
              <a:defRPr sz="2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617" y="5799667"/>
            <a:ext cx="7736766" cy="897464"/>
          </a:xfrm>
          <a:prstGeom prst="rect">
            <a:avLst/>
          </a:prstGeom>
        </p:spPr>
      </p:pic>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extLst>
      <p:ext uri="{BB962C8B-B14F-4D97-AF65-F5344CB8AC3E}">
        <p14:creationId xmlns:p14="http://schemas.microsoft.com/office/powerpoint/2010/main" val="3462976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spcBef>
                <a:spcPts val="900"/>
              </a:spcBef>
              <a:defRPr>
                <a:latin typeface="Arial" panose="020B0604020202020204" pitchFamily="34" charset="0"/>
                <a:cs typeface="Arial" panose="020B0604020202020204" pitchFamily="34" charset="0"/>
              </a:defRPr>
            </a:lvl1pPr>
            <a:lvl2pPr>
              <a:lnSpc>
                <a:spcPct val="90000"/>
              </a:lnSpc>
              <a:spcBef>
                <a:spcPts val="900"/>
              </a:spcBef>
              <a:defRPr>
                <a:latin typeface="Arial" panose="020B0604020202020204" pitchFamily="34" charset="0"/>
                <a:cs typeface="Arial" panose="020B0604020202020204" pitchFamily="34" charset="0"/>
              </a:defRPr>
            </a:lvl2pPr>
            <a:lvl3pPr>
              <a:lnSpc>
                <a:spcPct val="90000"/>
              </a:lnSpc>
              <a:spcBef>
                <a:spcPts val="900"/>
              </a:spcBef>
              <a:defRPr>
                <a:latin typeface="Arial" panose="020B0604020202020204" pitchFamily="34" charset="0"/>
                <a:cs typeface="Arial" panose="020B0604020202020204" pitchFamily="34" charset="0"/>
              </a:defRPr>
            </a:lvl3pPr>
            <a:lvl4pPr>
              <a:lnSpc>
                <a:spcPct val="90000"/>
              </a:lnSpc>
              <a:spcBef>
                <a:spcPts val="900"/>
              </a:spcBef>
              <a:defRPr>
                <a:latin typeface="Arial" panose="020B0604020202020204" pitchFamily="34" charset="0"/>
                <a:cs typeface="Arial" panose="020B0604020202020204" pitchFamily="34" charset="0"/>
              </a:defRPr>
            </a:lvl4pPr>
            <a:lvl5pPr>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FC249BDC-9A7C-47B2-ACA7-F0AAA332E43A}" type="slidenum">
              <a:rPr lang="en-US" smtClean="0"/>
              <a:pPr/>
              <a:t>‹#›</a:t>
            </a:fld>
            <a:endParaRPr lang="en-US" dirty="0"/>
          </a:p>
        </p:txBody>
      </p:sp>
    </p:spTree>
    <p:extLst>
      <p:ext uri="{BB962C8B-B14F-4D97-AF65-F5344CB8AC3E}">
        <p14:creationId xmlns:p14="http://schemas.microsoft.com/office/powerpoint/2010/main" val="2524766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IEHS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8001"/>
          <a:stretch/>
        </p:blipFill>
        <p:spPr>
          <a:xfrm>
            <a:off x="87299" y="85573"/>
            <a:ext cx="3417901" cy="944013"/>
          </a:xfrm>
          <a:prstGeom prst="rect">
            <a:avLst/>
          </a:prstGeom>
        </p:spPr>
      </p:pic>
    </p:spTree>
    <p:extLst>
      <p:ext uri="{BB962C8B-B14F-4D97-AF65-F5344CB8AC3E}">
        <p14:creationId xmlns:p14="http://schemas.microsoft.com/office/powerpoint/2010/main" val="1764107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EPA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081" r="12920"/>
          <a:stretch/>
        </p:blipFill>
        <p:spPr>
          <a:xfrm>
            <a:off x="87299" y="85573"/>
            <a:ext cx="3417901" cy="944013"/>
          </a:xfrm>
          <a:prstGeom prst="rect">
            <a:avLst/>
          </a:prstGeom>
        </p:spPr>
      </p:pic>
    </p:spTree>
    <p:extLst>
      <p:ext uri="{BB962C8B-B14F-4D97-AF65-F5344CB8AC3E}">
        <p14:creationId xmlns:p14="http://schemas.microsoft.com/office/powerpoint/2010/main" val="81940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SF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246707"/>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2104504"/>
            <a:ext cx="8229600" cy="4753496"/>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3275104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209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extLst>
      <p:ext uri="{BB962C8B-B14F-4D97-AF65-F5344CB8AC3E}">
        <p14:creationId xmlns:p14="http://schemas.microsoft.com/office/powerpoint/2010/main" val="250401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70E8F4-59D4-4141-8DA0-F326E1537325}" type="slidenum">
              <a:rPr lang="en-US" smtClean="0"/>
              <a:t>‹#›</a:t>
            </a:fld>
            <a:endParaRPr lang="en-US" dirty="0"/>
          </a:p>
        </p:txBody>
      </p:sp>
    </p:spTree>
    <p:extLst>
      <p:ext uri="{BB962C8B-B14F-4D97-AF65-F5344CB8AC3E}">
        <p14:creationId xmlns:p14="http://schemas.microsoft.com/office/powerpoint/2010/main" val="2674204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extLst>
      <p:ext uri="{BB962C8B-B14F-4D97-AF65-F5344CB8AC3E}">
        <p14:creationId xmlns:p14="http://schemas.microsoft.com/office/powerpoint/2010/main" val="77520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IEHS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58001"/>
          <a:stretch/>
        </p:blipFill>
        <p:spPr>
          <a:xfrm>
            <a:off x="87299" y="85573"/>
            <a:ext cx="3417901" cy="944013"/>
          </a:xfrm>
          <a:prstGeom prst="rect">
            <a:avLst/>
          </a:prstGeom>
        </p:spPr>
      </p:pic>
    </p:spTree>
    <p:extLst>
      <p:ext uri="{BB962C8B-B14F-4D97-AF65-F5344CB8AC3E}">
        <p14:creationId xmlns:p14="http://schemas.microsoft.com/office/powerpoint/2010/main" val="300223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PA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127824"/>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832154"/>
            <a:ext cx="8229600" cy="4906963"/>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081" r="12920"/>
          <a:stretch/>
        </p:blipFill>
        <p:spPr>
          <a:xfrm>
            <a:off x="87299" y="85573"/>
            <a:ext cx="3417901" cy="944013"/>
          </a:xfrm>
          <a:prstGeom prst="rect">
            <a:avLst/>
          </a:prstGeom>
        </p:spPr>
      </p:pic>
    </p:spTree>
    <p:extLst>
      <p:ext uri="{BB962C8B-B14F-4D97-AF65-F5344CB8AC3E}">
        <p14:creationId xmlns:p14="http://schemas.microsoft.com/office/powerpoint/2010/main" val="339506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SF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032" y="1246707"/>
            <a:ext cx="7789333" cy="831330"/>
          </a:xfrm>
        </p:spPr>
        <p:txBody>
          <a:bodyPr anchor="t" anchorCtr="0"/>
          <a:lstStyle>
            <a:lvl1pPr algn="l">
              <a:lnSpc>
                <a:spcPct val="90000"/>
              </a:lnSpc>
              <a:defRPr sz="4000">
                <a:latin typeface="Times" panose="02020603050405020304" pitchFamily="18" charset="0"/>
                <a:cs typeface="Times"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2104504"/>
            <a:ext cx="8229600" cy="4753496"/>
          </a:xfrm>
        </p:spPr>
        <p:txBody>
          <a:bodyPr/>
          <a:lstStyle>
            <a:lvl1pPr marL="228600" indent="-228600">
              <a:lnSpc>
                <a:spcPct val="90000"/>
              </a:lnSpc>
              <a:spcBef>
                <a:spcPts val="900"/>
              </a:spcBef>
              <a:defRPr>
                <a:latin typeface="Arial" panose="020B0604020202020204" pitchFamily="34" charset="0"/>
                <a:cs typeface="Arial" panose="020B0604020202020204" pitchFamily="34" charset="0"/>
              </a:defRPr>
            </a:lvl1pPr>
            <a:lvl2pPr marL="515938" indent="-287338">
              <a:lnSpc>
                <a:spcPct val="90000"/>
              </a:lnSpc>
              <a:spcBef>
                <a:spcPts val="900"/>
              </a:spcBef>
              <a:defRPr sz="2100">
                <a:latin typeface="Arial" panose="020B0604020202020204" pitchFamily="34" charset="0"/>
                <a:cs typeface="Arial" panose="020B0604020202020204" pitchFamily="34" charset="0"/>
              </a:defRPr>
            </a:lvl2pPr>
            <a:lvl3pPr marL="914400" indent="-228600">
              <a:lnSpc>
                <a:spcPct val="90000"/>
              </a:lnSpc>
              <a:spcBef>
                <a:spcPts val="900"/>
              </a:spcBef>
              <a:defRPr>
                <a:latin typeface="Arial" panose="020B0604020202020204" pitchFamily="34" charset="0"/>
                <a:cs typeface="Arial" panose="020B0604020202020204" pitchFamily="34" charset="0"/>
              </a:defRPr>
            </a:lvl3pPr>
            <a:lvl4pPr marL="1371600" indent="-228600">
              <a:lnSpc>
                <a:spcPct val="90000"/>
              </a:lnSpc>
              <a:spcBef>
                <a:spcPts val="900"/>
              </a:spcBef>
              <a:tabLst>
                <a:tab pos="1371600" algn="l"/>
              </a:tabLst>
              <a:defRPr>
                <a:latin typeface="Arial" panose="020B0604020202020204" pitchFamily="34" charset="0"/>
                <a:cs typeface="Arial" panose="020B0604020202020204" pitchFamily="34" charset="0"/>
              </a:defRPr>
            </a:lvl4pPr>
            <a:lvl5pPr marL="1828800" indent="-228600">
              <a:lnSpc>
                <a:spcPct val="90000"/>
              </a:lnSpc>
              <a:spcBef>
                <a:spcPts val="900"/>
              </a:spcBef>
              <a:defRPr>
                <a:latin typeface="Arial" panose="020B0604020202020204" pitchFamily="34" charset="0"/>
                <a:cs typeface="Arial" panose="020B0604020202020204" pitchFamily="34"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500943" y="6457950"/>
            <a:ext cx="561975" cy="365125"/>
          </a:xfrm>
        </p:spPr>
        <p:txBody>
          <a:bodyPr anchor="b" anchorCtr="0"/>
          <a:lstStyle>
            <a:lvl1pPr algn="r">
              <a:defRPr>
                <a:latin typeface="Arial" panose="020B0604020202020204" pitchFamily="34" charset="0"/>
                <a:cs typeface="Arial" panose="020B0604020202020204" pitchFamily="34" charset="0"/>
              </a:defRPr>
            </a:lvl1pPr>
          </a:lstStyle>
          <a:p>
            <a:fld id="{B0EF5099-966C-495A-BB3D-DCA0C56F9D8A}" type="slidenum">
              <a:rPr lang="en-US" smtClean="0"/>
              <a:pP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40618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271923" y="5366403"/>
            <a:ext cx="7641109" cy="1295400"/>
          </a:xfrm>
          <a:prstGeom prst="rect">
            <a:avLst/>
          </a:prstGeom>
        </p:spPr>
      </p:pic>
      <p:pic>
        <p:nvPicPr>
          <p:cNvPr id="5" name="Picture 2" descr="https://upload.wikimedia.org/wikipedia/commons/thumb/f/fe/US-CSREES-Logo.svg/711px-US-CSREES-Logo.sv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7268" y="5683430"/>
            <a:ext cx="1149137" cy="1163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atin typeface="Times" panose="02020603050405020304" pitchFamily="18" charset="0"/>
                <a:cs typeface="Times" panose="020206030504050203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D70E8F4-59D4-4141-8DA0-F326E15373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64" r:id="rId6"/>
    <p:sldLayoutId id="2147483666" r:id="rId7"/>
    <p:sldLayoutId id="2147483667" r:id="rId8"/>
    <p:sldLayoutId id="2147483669" r:id="rId9"/>
  </p:sldLayoutIdLst>
  <p:hf hdr="0" ft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p:titleStyle>
    <p:bodyStyle>
      <a:lvl1pPr marL="342900" indent="-3429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D70E8F4-59D4-4141-8DA0-F326E1537325}"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781538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14865C79-EE26-4ACE-94D3-CF65C097153F}" type="slidenum">
              <a:rPr lang="en-US" smtClean="0"/>
              <a:pPr/>
              <a:t>‹#›</a:t>
            </a:fld>
            <a:endParaRPr lang="en-US" dirty="0"/>
          </a:p>
        </p:txBody>
      </p:sp>
    </p:spTree>
    <p:extLst>
      <p:ext uri="{BB962C8B-B14F-4D97-AF65-F5344CB8AC3E}">
        <p14:creationId xmlns:p14="http://schemas.microsoft.com/office/powerpoint/2010/main" val="18773481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hdr="0" ftr="0" dt="0"/>
  <p:txStyles>
    <p:titleStyle>
      <a:lvl1pPr algn="ctr" defTabSz="914400" rtl="0" eaLnBrk="1" latinLnBrk="0" hangingPunct="1">
        <a:lnSpc>
          <a:spcPts val="5800"/>
        </a:lnSpc>
        <a:spcBef>
          <a:spcPct val="0"/>
        </a:spcBef>
        <a:buNone/>
        <a:defRPr sz="44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p:titleStyle>
    <p:bodyStyle>
      <a:lvl1pPr marL="342900" indent="-3429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lu-in.org/conf/tio/sbirst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atsdr.cdc.gov/SPL/index.html"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www.clu-in.org/issues/" TargetMode="External"/><Relationship Id="rId4" Type="http://schemas.openxmlformats.org/officeDocument/2006/relationships/hyperlink" Target="http://www.clu-in.org/as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rants.nih.gov/grants/guide/pa-files/PA-16-302.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sbir.nih.gov/niehs/index" TargetMode="External"/><Relationship Id="rId4" Type="http://schemas.openxmlformats.org/officeDocument/2006/relationships/hyperlink" Target="http://grants.nih.gov/grants/guide/pa-files/PA-16-303.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edgov.dnb.com/webform" TargetMode="External"/><Relationship Id="rId7" Type="http://schemas.openxmlformats.org/officeDocument/2006/relationships/hyperlink" Target="http://www.grants.gov/applicants/organization_registration.jsp"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grants.nih.gov/grants/guide/url_redirect.htm?id=11123" TargetMode="External"/><Relationship Id="rId5" Type="http://schemas.openxmlformats.org/officeDocument/2006/relationships/hyperlink" Target="http://sbir.gov/registration" TargetMode="External"/><Relationship Id="rId4" Type="http://schemas.openxmlformats.org/officeDocument/2006/relationships/hyperlink" Target="https://www.sam.gov/portal/public/SA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public.csr.nih.gov/StudySections/SmallBusinessTechnologyTransfer/Pages/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epa.gov/ncer/sbir"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cfpub.epa.gov/ncer_abstracts/index.cfm/fuseaction/outlinks.sbir/" TargetMode="External"/><Relationship Id="rId4" Type="http://schemas.openxmlformats.org/officeDocument/2006/relationships/hyperlink" Target="mailto:richards.april@epa.go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sbir/sbir-funding-opportuniti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www.fedconnect.net/FedConnec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bir.gov/registration" TargetMode="External"/><Relationship Id="rId2" Type="http://schemas.openxmlformats.org/officeDocument/2006/relationships/hyperlink" Target="http://fedgov.dnb.com/webform" TargetMode="External"/><Relationship Id="rId1" Type="http://schemas.openxmlformats.org/officeDocument/2006/relationships/slideLayout" Target="../slideLayouts/slideLayout4.xml"/><Relationship Id="rId5" Type="http://schemas.openxmlformats.org/officeDocument/2006/relationships/image" Target="../media/image25.WMF"/><Relationship Id="rId4" Type="http://schemas.openxmlformats.org/officeDocument/2006/relationships/hyperlink" Target="https://www.sam.gov/portal/public/SAM/"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sbir.gov/Sensor-technology-for-the-21st-century" TargetMode="External"/><Relationship Id="rId7" Type="http://schemas.openxmlformats.org/officeDocument/2006/relationships/image" Target="../media/image30.jpeg"/><Relationship Id="rId12"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tmp"/><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mailto:ccleland@nifa.usda.gov" TargetMode="External"/><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png"/><Relationship Id="rId9" Type="http://schemas.openxmlformats.org/officeDocument/2006/relationships/image" Target="../media/image4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sbir.gov/"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www.nsf.gov/sbir" TargetMode="External"/><Relationship Id="rId2" Type="http://schemas.openxmlformats.org/officeDocument/2006/relationships/hyperlink" Target="mailto:pbalan@nsf.gov" TargetMode="Externa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hyperlink" Target="http://www.nsf.gov/news/mmg/mmg_disp.jsp?med_id=73627&amp;from=search_lis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http://www.nsf.gov/eng/iip/sbir/topics.jsp" TargetMode="External"/><Relationship Id="rId2" Type="http://schemas.openxmlformats.org/officeDocument/2006/relationships/hyperlink" Target="mailto:pbalan@nsf.gov" TargetMode="Externa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nsf.gov/eng/iip/sbir/howtoapply.jsp" TargetMode="External"/><Relationship Id="rId7" Type="http://schemas.openxmlformats.org/officeDocument/2006/relationships/hyperlink" Target="http://www.nsf.gov/eng/iip/sbir/topics.jsp"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hyperlink" Target="http://www.nsf.gov/pubs/2016/nsf16600/nsf16600.htm" TargetMode="External"/><Relationship Id="rId5" Type="http://schemas.openxmlformats.org/officeDocument/2006/relationships/hyperlink" Target="http://www.nsf.gov/pubs/2016/nsf16599/nsf16599.htm" TargetMode="External"/><Relationship Id="rId4" Type="http://schemas.openxmlformats.org/officeDocument/2006/relationships/hyperlink" Target="http://www.nsf.gov/pubs/2015/nsf15546/nsf15546.ht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bir.gov/registration" TargetMode="External"/><Relationship Id="rId2" Type="http://schemas.openxmlformats.org/officeDocument/2006/relationships/hyperlink" Target="http://fedgov.dnb.com/webform" TargetMode="External"/><Relationship Id="rId1" Type="http://schemas.openxmlformats.org/officeDocument/2006/relationships/slideLayout" Target="../slideLayouts/slideLayout25.xml"/><Relationship Id="rId5" Type="http://schemas.openxmlformats.org/officeDocument/2006/relationships/hyperlink" Target="https://www.fastlane.nsf.gov/n1/N1AddInst.html" TargetMode="External"/><Relationship Id="rId4" Type="http://schemas.openxmlformats.org/officeDocument/2006/relationships/hyperlink" Target="https://www.sam.gov/portal/public/SAM/"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hyperlink" Target="https://www.nsf.gov/news/special_reports/i-corps/sites.jsp" TargetMode="External"/><Relationship Id="rId2" Type="http://schemas.openxmlformats.org/officeDocument/2006/relationships/hyperlink" Target="https://www.nsf.gov/news/special_reports/i-corps/teams.jsp" TargetMode="Externa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8" Type="http://schemas.openxmlformats.org/officeDocument/2006/relationships/hyperlink" Target="mailto:somerss@nigms.nih.gov" TargetMode="External"/><Relationship Id="rId3" Type="http://schemas.openxmlformats.org/officeDocument/2006/relationships/image" Target="../media/image54.png"/><Relationship Id="rId7" Type="http://schemas.openxmlformats.org/officeDocument/2006/relationships/hyperlink" Target="mailto:joan.e.clarkston@noaa.gov" TargetMode="External"/><Relationship Id="rId12" Type="http://schemas.openxmlformats.org/officeDocument/2006/relationships/hyperlink" Target="mailto:Quatranol@mail.nih.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manny.oliver@science.doe.gov" TargetMode="External"/><Relationship Id="rId11" Type="http://schemas.openxmlformats.org/officeDocument/2006/relationships/hyperlink" Target="mailto:merchakt@mail.nih.gov" TargetMode="External"/><Relationship Id="rId5" Type="http://schemas.openxmlformats.org/officeDocument/2006/relationships/hyperlink" Target="mailto:administrator.dodsbir@osd.mil" TargetMode="External"/><Relationship Id="rId10" Type="http://schemas.openxmlformats.org/officeDocument/2006/relationships/hyperlink" Target="mailto:jennifer.shieh@nih.gov" TargetMode="External"/><Relationship Id="rId4" Type="http://schemas.microsoft.com/office/2007/relationships/hdphoto" Target="../media/hdphoto1.wdp"/><Relationship Id="rId9" Type="http://schemas.openxmlformats.org/officeDocument/2006/relationships/hyperlink" Target="mailto:Portilll@mail.nih.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sb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hyperlink" Target="http://www.sbir.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iehs.nih.gov/research/supported/centers/srp/hwaerp/index.cf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tools.niehs.nih.gov/srp/programs/index269.cfm" TargetMode="External"/><Relationship Id="rId4" Type="http://schemas.openxmlformats.org/officeDocument/2006/relationships/hyperlink" Target="mailto:henryh@niehs.nih.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ssiis1.fedcsc.com/f2ltest/ADRcontact/index.cf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hyperlink" Target="http://www.niehs.nih.gov/research/supported/centers/srp/hwaerp/index.cf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9478"/>
            <a:ext cx="9144000" cy="1524001"/>
          </a:xfrm>
        </p:spPr>
        <p:txBody>
          <a:bodyPr/>
          <a:lstStyle/>
          <a:p>
            <a:r>
              <a:rPr lang="en-US" sz="3600" dirty="0">
                <a:effectLst/>
              </a:rPr>
              <a:t>US Small Business Funding Opportunities (SBIR/STTR) for Environmental Technologies </a:t>
            </a:r>
            <a:br>
              <a:rPr lang="en-US" sz="3600" dirty="0">
                <a:effectLst/>
              </a:rPr>
            </a:br>
            <a:r>
              <a:rPr lang="en-US" sz="3600" dirty="0">
                <a:effectLst/>
              </a:rPr>
              <a:t>at NIEHS SRP, EPA, NSF, USDA</a:t>
            </a:r>
          </a:p>
        </p:txBody>
      </p:sp>
      <p:sp>
        <p:nvSpPr>
          <p:cNvPr id="3" name="Subtitle 2"/>
          <p:cNvSpPr>
            <a:spLocks noGrp="1"/>
          </p:cNvSpPr>
          <p:nvPr>
            <p:ph type="subTitle" idx="1"/>
          </p:nvPr>
        </p:nvSpPr>
        <p:spPr>
          <a:xfrm>
            <a:off x="228600" y="2895600"/>
            <a:ext cx="8834318" cy="3305989"/>
          </a:xfrm>
        </p:spPr>
        <p:txBody>
          <a:bodyPr>
            <a:noAutofit/>
          </a:bodyPr>
          <a:lstStyle/>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Presenters:</a:t>
            </a:r>
            <a:r>
              <a:rPr lang="en-US" sz="1400" dirty="0">
                <a:solidFill>
                  <a:schemeClr val="tx1">
                    <a:lumMod val="65000"/>
                    <a:lumOff val="35000"/>
                  </a:schemeClr>
                </a:solidFill>
              </a:rPr>
              <a:t>	</a:t>
            </a: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Heather </a:t>
            </a:r>
            <a:r>
              <a:rPr lang="en-US" sz="1400" b="1" dirty="0">
                <a:solidFill>
                  <a:schemeClr val="tx1">
                    <a:lumMod val="65000"/>
                    <a:lumOff val="35000"/>
                  </a:schemeClr>
                </a:solidFill>
              </a:rPr>
              <a:t>Henry	</a:t>
            </a:r>
            <a:r>
              <a:rPr lang="en-US" sz="1400" dirty="0" smtClean="0">
                <a:solidFill>
                  <a:schemeClr val="tx1">
                    <a:lumMod val="65000"/>
                    <a:lumOff val="35000"/>
                  </a:schemeClr>
                </a:solidFill>
              </a:rPr>
              <a:t>, National </a:t>
            </a:r>
            <a:r>
              <a:rPr lang="en-US" sz="1400" dirty="0">
                <a:solidFill>
                  <a:schemeClr val="tx1">
                    <a:lumMod val="65000"/>
                    <a:lumOff val="35000"/>
                  </a:schemeClr>
                </a:solidFill>
              </a:rPr>
              <a:t>Institute of Environmental Health </a:t>
            </a:r>
            <a:r>
              <a:rPr lang="en-US" sz="1400" dirty="0" smtClean="0">
                <a:solidFill>
                  <a:schemeClr val="tx1">
                    <a:lumMod val="65000"/>
                    <a:lumOff val="35000"/>
                  </a:schemeClr>
                </a:solidFill>
              </a:rPr>
              <a:t>Sciences</a:t>
            </a:r>
            <a:r>
              <a:rPr lang="en-US" sz="1400" dirty="0">
                <a:solidFill>
                  <a:schemeClr val="tx1">
                    <a:lumMod val="65000"/>
                    <a:lumOff val="35000"/>
                  </a:schemeClr>
                </a:solidFill>
              </a:rPr>
              <a:t> </a:t>
            </a:r>
            <a:r>
              <a:rPr lang="en-US" sz="1400" dirty="0" smtClean="0">
                <a:solidFill>
                  <a:schemeClr val="tx1">
                    <a:lumMod val="65000"/>
                    <a:lumOff val="35000"/>
                  </a:schemeClr>
                </a:solidFill>
              </a:rPr>
              <a:t>Superfund </a:t>
            </a:r>
            <a:r>
              <a:rPr lang="en-US" sz="1400" dirty="0">
                <a:solidFill>
                  <a:schemeClr val="tx1">
                    <a:lumMod val="65000"/>
                    <a:lumOff val="35000"/>
                  </a:schemeClr>
                </a:solidFill>
              </a:rPr>
              <a:t>Research Program </a:t>
            </a: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a:t>
            </a:r>
            <a:r>
              <a:rPr lang="en-US" sz="1400" i="1" dirty="0">
                <a:solidFill>
                  <a:schemeClr val="tx1">
                    <a:lumMod val="65000"/>
                    <a:lumOff val="35000"/>
                  </a:schemeClr>
                </a:solidFill>
              </a:rPr>
              <a:t>NIEHS SRP</a:t>
            </a:r>
            <a:r>
              <a:rPr lang="en-US" sz="1400" dirty="0" smtClean="0">
                <a:solidFill>
                  <a:schemeClr val="tx1">
                    <a:lumMod val="65000"/>
                    <a:lumOff val="35000"/>
                  </a:schemeClr>
                </a:solidFill>
              </a:rPr>
              <a:t>)</a:t>
            </a:r>
            <a:endParaRPr lang="en-US" sz="1400" dirty="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April </a:t>
            </a:r>
            <a:r>
              <a:rPr lang="en-US" sz="1400" b="1" dirty="0">
                <a:solidFill>
                  <a:schemeClr val="tx1">
                    <a:lumMod val="65000"/>
                    <a:lumOff val="35000"/>
                  </a:schemeClr>
                </a:solidFill>
              </a:rPr>
              <a:t>Richards	</a:t>
            </a:r>
            <a:r>
              <a:rPr lang="en-US" sz="1400" dirty="0" smtClean="0">
                <a:solidFill>
                  <a:schemeClr val="tx1">
                    <a:lumMod val="65000"/>
                    <a:lumOff val="35000"/>
                  </a:schemeClr>
                </a:solidFill>
              </a:rPr>
              <a:t>, US </a:t>
            </a:r>
            <a:r>
              <a:rPr lang="en-US" sz="1400" dirty="0">
                <a:solidFill>
                  <a:schemeClr val="tx1">
                    <a:lumMod val="65000"/>
                    <a:lumOff val="35000"/>
                  </a:schemeClr>
                </a:solidFill>
              </a:rPr>
              <a:t>Environmental Protection Agency (</a:t>
            </a:r>
            <a:r>
              <a:rPr lang="en-US" sz="1400" i="1" dirty="0">
                <a:solidFill>
                  <a:schemeClr val="tx1">
                    <a:lumMod val="65000"/>
                    <a:lumOff val="35000"/>
                  </a:schemeClr>
                </a:solidFill>
              </a:rPr>
              <a:t>EPA</a:t>
            </a:r>
            <a:r>
              <a:rPr lang="en-US" sz="1400" dirty="0" smtClean="0">
                <a:solidFill>
                  <a:schemeClr val="tx1">
                    <a:lumMod val="65000"/>
                    <a:lumOff val="35000"/>
                  </a:schemeClr>
                </a:solidFill>
              </a:rPr>
              <a:t>)</a:t>
            </a:r>
            <a:endParaRPr lang="en-US" sz="1400" b="1" dirty="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Charles Cleland, </a:t>
            </a:r>
            <a:r>
              <a:rPr lang="en-US" sz="1400" dirty="0" smtClean="0">
                <a:solidFill>
                  <a:schemeClr val="tx1">
                    <a:lumMod val="65000"/>
                    <a:lumOff val="35000"/>
                  </a:schemeClr>
                </a:solidFill>
              </a:rPr>
              <a:t>United </a:t>
            </a:r>
            <a:r>
              <a:rPr lang="en-US" sz="1400" dirty="0">
                <a:solidFill>
                  <a:schemeClr val="tx1">
                    <a:lumMod val="65000"/>
                    <a:lumOff val="35000"/>
                  </a:schemeClr>
                </a:solidFill>
              </a:rPr>
              <a:t>States Department of Agriculture (USDA) </a:t>
            </a: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Prakash </a:t>
            </a:r>
            <a:r>
              <a:rPr lang="en-US" sz="1400" b="1" dirty="0" err="1" smtClean="0">
                <a:solidFill>
                  <a:schemeClr val="tx1">
                    <a:lumMod val="65000"/>
                    <a:lumOff val="35000"/>
                  </a:schemeClr>
                </a:solidFill>
              </a:rPr>
              <a:t>Balan</a:t>
            </a:r>
            <a:r>
              <a:rPr lang="en-US" sz="1400" b="1" dirty="0" smtClean="0">
                <a:solidFill>
                  <a:schemeClr val="tx1">
                    <a:lumMod val="65000"/>
                    <a:lumOff val="35000"/>
                  </a:schemeClr>
                </a:solidFill>
              </a:rPr>
              <a:t>	</a:t>
            </a:r>
            <a:r>
              <a:rPr lang="en-US" sz="1400" dirty="0" smtClean="0">
                <a:solidFill>
                  <a:schemeClr val="tx1">
                    <a:lumMod val="65000"/>
                    <a:lumOff val="35000"/>
                  </a:schemeClr>
                </a:solidFill>
              </a:rPr>
              <a:t>, National Science Foundation</a:t>
            </a:r>
            <a:r>
              <a:rPr lang="en-US" sz="1400" dirty="0">
                <a:solidFill>
                  <a:schemeClr val="tx1">
                    <a:lumMod val="65000"/>
                    <a:lumOff val="35000"/>
                  </a:schemeClr>
                </a:solidFill>
              </a:rPr>
              <a:t> </a:t>
            </a:r>
            <a:r>
              <a:rPr lang="en-US" sz="1400" dirty="0" smtClean="0">
                <a:solidFill>
                  <a:schemeClr val="tx1">
                    <a:lumMod val="65000"/>
                    <a:lumOff val="35000"/>
                  </a:schemeClr>
                </a:solidFill>
              </a:rPr>
              <a:t>Chemical &amp; Environmental Technologies (</a:t>
            </a:r>
            <a:r>
              <a:rPr lang="en-US" sz="1400" i="1" dirty="0" smtClean="0">
                <a:solidFill>
                  <a:schemeClr val="tx1">
                    <a:lumMod val="65000"/>
                    <a:lumOff val="35000"/>
                  </a:schemeClr>
                </a:solidFill>
              </a:rPr>
              <a:t>NSF CT</a:t>
            </a:r>
            <a:r>
              <a:rPr lang="en-US" sz="1400" dirty="0" smtClean="0">
                <a:solidFill>
                  <a:schemeClr val="tx1">
                    <a:lumMod val="65000"/>
                    <a:lumOff val="35000"/>
                  </a:schemeClr>
                </a:solidFill>
              </a:rPr>
              <a:t>)</a:t>
            </a:r>
          </a:p>
          <a:p>
            <a:pPr algn="l">
              <a:lnSpc>
                <a:spcPct val="120000"/>
              </a:lnSpc>
              <a:spcBef>
                <a:spcPts val="0"/>
              </a:spcBef>
              <a:spcAft>
                <a:spcPts val="0"/>
              </a:spcAft>
              <a:tabLst>
                <a:tab pos="2743200" algn="r"/>
                <a:tab pos="2860675" algn="l"/>
              </a:tabLst>
            </a:pPr>
            <a:endParaRPr lang="en-US" sz="1400"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dirty="0" smtClean="0">
                <a:solidFill>
                  <a:schemeClr val="tx1">
                    <a:lumMod val="65000"/>
                    <a:lumOff val="35000"/>
                  </a:schemeClr>
                </a:solidFill>
              </a:rPr>
              <a:t>Moderator:</a:t>
            </a:r>
            <a:endParaRPr lang="en-US" sz="1400" b="1" dirty="0" smtClean="0">
              <a:solidFill>
                <a:schemeClr val="tx1">
                  <a:lumMod val="65000"/>
                  <a:lumOff val="35000"/>
                </a:schemeClr>
              </a:solidFill>
            </a:endParaRPr>
          </a:p>
          <a:p>
            <a:pPr algn="l">
              <a:lnSpc>
                <a:spcPct val="120000"/>
              </a:lnSpc>
              <a:spcBef>
                <a:spcPts val="0"/>
              </a:spcBef>
              <a:spcAft>
                <a:spcPts val="0"/>
              </a:spcAft>
              <a:tabLst>
                <a:tab pos="2743200" algn="r"/>
                <a:tab pos="2860675" algn="l"/>
              </a:tabLst>
            </a:pPr>
            <a:r>
              <a:rPr lang="en-US" sz="1400" b="1" dirty="0" smtClean="0">
                <a:solidFill>
                  <a:schemeClr val="tx1">
                    <a:lumMod val="65000"/>
                    <a:lumOff val="35000"/>
                  </a:schemeClr>
                </a:solidFill>
              </a:rPr>
              <a:t>Michael Adam and </a:t>
            </a:r>
            <a:r>
              <a:rPr lang="en-US" sz="1400" b="1" dirty="0">
                <a:solidFill>
                  <a:schemeClr val="tx1">
                    <a:lumMod val="65000"/>
                    <a:lumOff val="35000"/>
                  </a:schemeClr>
                </a:solidFill>
              </a:rPr>
              <a:t>Jean </a:t>
            </a:r>
            <a:r>
              <a:rPr lang="en-US" sz="1400" b="1" dirty="0" smtClean="0">
                <a:solidFill>
                  <a:schemeClr val="tx1">
                    <a:lumMod val="65000"/>
                    <a:lumOff val="35000"/>
                  </a:schemeClr>
                </a:solidFill>
              </a:rPr>
              <a:t>Balent, </a:t>
            </a:r>
            <a:r>
              <a:rPr lang="en-US" sz="1400" dirty="0" smtClean="0">
                <a:solidFill>
                  <a:schemeClr val="tx1">
                    <a:lumMod val="65000"/>
                    <a:lumOff val="35000"/>
                  </a:schemeClr>
                </a:solidFill>
              </a:rPr>
              <a:t>US EPA, Office of Superfund Remediation and Technology Innovation</a:t>
            </a:r>
            <a:endParaRPr lang="en-US" sz="1400" dirty="0">
              <a:solidFill>
                <a:schemeClr val="tx1">
                  <a:lumMod val="65000"/>
                  <a:lumOff val="35000"/>
                </a:schemeClr>
              </a:solidFill>
            </a:endParaRPr>
          </a:p>
        </p:txBody>
      </p:sp>
      <p:sp>
        <p:nvSpPr>
          <p:cNvPr id="8" name="Rectangle 7"/>
          <p:cNvSpPr/>
          <p:nvPr/>
        </p:nvSpPr>
        <p:spPr>
          <a:xfrm>
            <a:off x="2743200" y="5486400"/>
            <a:ext cx="3890873" cy="369332"/>
          </a:xfrm>
          <a:prstGeom prst="rect">
            <a:avLst/>
          </a:prstGeom>
        </p:spPr>
        <p:txBody>
          <a:bodyPr wrap="none">
            <a:spAutoFit/>
          </a:bodyPr>
          <a:lstStyle/>
          <a:p>
            <a:pPr algn="ctr"/>
            <a:r>
              <a:rPr lang="en-US" u="sng" dirty="0">
                <a:latin typeface="Arial" panose="020B0604020202020204" pitchFamily="34" charset="0"/>
                <a:cs typeface="Arial" panose="020B0604020202020204" pitchFamily="34" charset="0"/>
                <a:hlinkClick r:id="rId3"/>
              </a:rPr>
              <a:t>http://www.clu-in.org/conf/tio/sbirsttr/</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228601" y="1981200"/>
            <a:ext cx="42814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buClrTx/>
            </a:pPr>
            <a:r>
              <a:rPr lang="en-US" sz="1600" dirty="0">
                <a:solidFill>
                  <a:schemeClr val="tx1">
                    <a:lumMod val="95000"/>
                    <a:lumOff val="5000"/>
                  </a:schemeClr>
                </a:solidFill>
                <a:latin typeface="Arial" panose="020B0604020202020204" pitchFamily="34" charset="0"/>
                <a:cs typeface="Arial" panose="020B0604020202020204" pitchFamily="34" charset="0"/>
              </a:rPr>
              <a:t>SBIR  = </a:t>
            </a:r>
            <a:r>
              <a:rPr lang="en-US" sz="1600" b="1" u="sng" dirty="0">
                <a:solidFill>
                  <a:schemeClr val="tx1">
                    <a:lumMod val="95000"/>
                    <a:lumOff val="5000"/>
                  </a:schemeClr>
                </a:solidFill>
                <a:latin typeface="Arial" panose="020B0604020202020204" pitchFamily="34" charset="0"/>
                <a:cs typeface="Arial" panose="020B0604020202020204" pitchFamily="34" charset="0"/>
              </a:rPr>
              <a:t>S</a:t>
            </a:r>
            <a:r>
              <a:rPr lang="en-US" sz="1600" dirty="0">
                <a:solidFill>
                  <a:schemeClr val="tx1">
                    <a:lumMod val="95000"/>
                    <a:lumOff val="5000"/>
                  </a:schemeClr>
                </a:solidFill>
                <a:latin typeface="Arial" panose="020B0604020202020204" pitchFamily="34" charset="0"/>
                <a:cs typeface="Arial" panose="020B0604020202020204" pitchFamily="34" charset="0"/>
              </a:rPr>
              <a:t>mall </a:t>
            </a:r>
            <a:r>
              <a:rPr lang="en-US" sz="1600" b="1" u="sng" dirty="0">
                <a:solidFill>
                  <a:schemeClr val="tx1">
                    <a:lumMod val="95000"/>
                    <a:lumOff val="5000"/>
                  </a:schemeClr>
                </a:solidFill>
                <a:latin typeface="Arial" panose="020B0604020202020204" pitchFamily="34" charset="0"/>
                <a:cs typeface="Arial" panose="020B0604020202020204" pitchFamily="34" charset="0"/>
              </a:rPr>
              <a:t>B</a:t>
            </a:r>
            <a:r>
              <a:rPr lang="en-US" sz="1600" dirty="0">
                <a:solidFill>
                  <a:schemeClr val="tx1">
                    <a:lumMod val="95000"/>
                    <a:lumOff val="5000"/>
                  </a:schemeClr>
                </a:solidFill>
                <a:latin typeface="Arial" panose="020B0604020202020204" pitchFamily="34" charset="0"/>
                <a:cs typeface="Arial" panose="020B0604020202020204" pitchFamily="34" charset="0"/>
              </a:rPr>
              <a:t>usiness </a:t>
            </a:r>
            <a:r>
              <a:rPr lang="en-US" sz="1600" b="1" u="sng" dirty="0">
                <a:solidFill>
                  <a:schemeClr val="tx1">
                    <a:lumMod val="95000"/>
                    <a:lumOff val="5000"/>
                  </a:schemeClr>
                </a:solidFill>
                <a:latin typeface="Arial" panose="020B0604020202020204" pitchFamily="34" charset="0"/>
                <a:cs typeface="Arial" panose="020B0604020202020204" pitchFamily="34" charset="0"/>
              </a:rPr>
              <a:t>I</a:t>
            </a:r>
            <a:r>
              <a:rPr lang="en-US" sz="1600" dirty="0">
                <a:solidFill>
                  <a:schemeClr val="tx1">
                    <a:lumMod val="95000"/>
                    <a:lumOff val="5000"/>
                  </a:schemeClr>
                </a:solidFill>
                <a:latin typeface="Arial" panose="020B0604020202020204" pitchFamily="34" charset="0"/>
                <a:cs typeface="Arial" panose="020B0604020202020204" pitchFamily="34" charset="0"/>
              </a:rPr>
              <a:t>nnovation </a:t>
            </a:r>
            <a:r>
              <a:rPr lang="en-US" sz="1600" b="1" u="sng" dirty="0">
                <a:solidFill>
                  <a:schemeClr val="tx1">
                    <a:lumMod val="95000"/>
                    <a:lumOff val="5000"/>
                  </a:schemeClr>
                </a:solidFill>
                <a:latin typeface="Arial" panose="020B0604020202020204" pitchFamily="34" charset="0"/>
                <a:cs typeface="Arial" panose="020B0604020202020204" pitchFamily="34" charset="0"/>
              </a:rPr>
              <a:t>R</a:t>
            </a:r>
            <a:r>
              <a:rPr lang="en-US" sz="1600" dirty="0">
                <a:solidFill>
                  <a:schemeClr val="tx1">
                    <a:lumMod val="95000"/>
                    <a:lumOff val="5000"/>
                  </a:schemeClr>
                </a:solidFill>
                <a:latin typeface="Arial" panose="020B0604020202020204" pitchFamily="34" charset="0"/>
                <a:cs typeface="Arial" panose="020B0604020202020204" pitchFamily="34" charset="0"/>
              </a:rPr>
              <a:t>esearch</a:t>
            </a:r>
          </a:p>
        </p:txBody>
      </p:sp>
      <p:sp>
        <p:nvSpPr>
          <p:cNvPr id="6" name="TextBox 5"/>
          <p:cNvSpPr txBox="1"/>
          <p:nvPr/>
        </p:nvSpPr>
        <p:spPr>
          <a:xfrm>
            <a:off x="4596811" y="1981200"/>
            <a:ext cx="4318589"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solidFill>
                  <a:schemeClr val="tx1">
                    <a:lumMod val="95000"/>
                    <a:lumOff val="5000"/>
                  </a:schemeClr>
                </a:solidFill>
                <a:latin typeface="Arial" panose="020B0604020202020204" pitchFamily="34" charset="0"/>
                <a:cs typeface="Arial" panose="020B0604020202020204" pitchFamily="34" charset="0"/>
              </a:rPr>
              <a:t>STTR = </a:t>
            </a:r>
            <a:r>
              <a:rPr lang="en-US" sz="1600" b="1" u="sng" dirty="0">
                <a:solidFill>
                  <a:schemeClr val="tx1">
                    <a:lumMod val="95000"/>
                    <a:lumOff val="5000"/>
                  </a:schemeClr>
                </a:solidFill>
                <a:latin typeface="Arial" panose="020B0604020202020204" pitchFamily="34" charset="0"/>
                <a:cs typeface="Arial" panose="020B0604020202020204" pitchFamily="34" charset="0"/>
              </a:rPr>
              <a:t>S</a:t>
            </a:r>
            <a:r>
              <a:rPr lang="en-US" sz="1600" dirty="0">
                <a:solidFill>
                  <a:schemeClr val="tx1">
                    <a:lumMod val="95000"/>
                    <a:lumOff val="5000"/>
                  </a:schemeClr>
                </a:solidFill>
                <a:latin typeface="Arial" panose="020B0604020202020204" pitchFamily="34" charset="0"/>
                <a:cs typeface="Arial" panose="020B0604020202020204" pitchFamily="34" charset="0"/>
              </a:rPr>
              <a:t>mall Business </a:t>
            </a:r>
            <a:r>
              <a:rPr lang="en-US" sz="1600" b="1" u="sng" dirty="0">
                <a:solidFill>
                  <a:schemeClr val="tx1">
                    <a:lumMod val="95000"/>
                    <a:lumOff val="5000"/>
                  </a:schemeClr>
                </a:solidFill>
                <a:latin typeface="Arial" panose="020B0604020202020204" pitchFamily="34" charset="0"/>
                <a:cs typeface="Arial" panose="020B0604020202020204" pitchFamily="34" charset="0"/>
              </a:rPr>
              <a:t>T</a:t>
            </a:r>
            <a:r>
              <a:rPr lang="en-US" sz="1600" dirty="0">
                <a:solidFill>
                  <a:schemeClr val="tx1">
                    <a:lumMod val="95000"/>
                    <a:lumOff val="5000"/>
                  </a:schemeClr>
                </a:solidFill>
                <a:latin typeface="Arial" panose="020B0604020202020204" pitchFamily="34" charset="0"/>
                <a:cs typeface="Arial" panose="020B0604020202020204" pitchFamily="34" charset="0"/>
              </a:rPr>
              <a:t>echnology </a:t>
            </a:r>
            <a:r>
              <a:rPr lang="en-US" sz="1600" b="1" u="sng" dirty="0">
                <a:solidFill>
                  <a:schemeClr val="tx1">
                    <a:lumMod val="95000"/>
                    <a:lumOff val="5000"/>
                  </a:schemeClr>
                </a:solidFill>
                <a:latin typeface="Arial" panose="020B0604020202020204" pitchFamily="34" charset="0"/>
                <a:cs typeface="Arial" panose="020B0604020202020204" pitchFamily="34" charset="0"/>
              </a:rPr>
              <a:t>T</a:t>
            </a:r>
            <a:r>
              <a:rPr lang="en-US" sz="1600" dirty="0">
                <a:solidFill>
                  <a:schemeClr val="tx1">
                    <a:lumMod val="95000"/>
                    <a:lumOff val="5000"/>
                  </a:schemeClr>
                </a:solidFill>
                <a:latin typeface="Arial" panose="020B0604020202020204" pitchFamily="34" charset="0"/>
                <a:cs typeface="Arial" panose="020B0604020202020204" pitchFamily="34" charset="0"/>
              </a:rPr>
              <a:t>ransfe</a:t>
            </a:r>
            <a:r>
              <a:rPr lang="en-US" sz="1600" b="1" u="sng" dirty="0">
                <a:solidFill>
                  <a:schemeClr val="tx1">
                    <a:lumMod val="95000"/>
                    <a:lumOff val="5000"/>
                  </a:schemeClr>
                </a:solidFill>
                <a:latin typeface="Arial" panose="020B0604020202020204" pitchFamily="34" charset="0"/>
                <a:cs typeface="Arial" panose="020B0604020202020204" pitchFamily="34" charset="0"/>
              </a:rPr>
              <a:t>r</a:t>
            </a:r>
            <a:r>
              <a:rPr lang="en-US" sz="1600" dirty="0">
                <a:solidFill>
                  <a:schemeClr val="tx1">
                    <a:lumMod val="95000"/>
                    <a:lumOff val="5000"/>
                  </a:schemeClr>
                </a:solidFill>
                <a:latin typeface="Arial" panose="020B0604020202020204" pitchFamily="34" charset="0"/>
                <a:cs typeface="Arial" panose="020B0604020202020204" pitchFamily="34" charset="0"/>
              </a:rPr>
              <a:t> </a:t>
            </a:r>
          </a:p>
        </p:txBody>
      </p:sp>
      <p:sp>
        <p:nvSpPr>
          <p:cNvPr id="9" name="Slide Number Placeholder 8"/>
          <p:cNvSpPr>
            <a:spLocks noGrp="1"/>
          </p:cNvSpPr>
          <p:nvPr>
            <p:ph type="sldNum" sz="quarter" idx="4"/>
          </p:nvPr>
        </p:nvSpPr>
        <p:spPr/>
        <p:txBody>
          <a:bodyPr/>
          <a:lstStyle/>
          <a:p>
            <a:fld id="{14865C79-EE26-4ACE-94D3-CF65C097153F}" type="slidenum">
              <a:rPr lang="en-US" smtClean="0"/>
              <a:pPr/>
              <a:t>1</a:t>
            </a:fld>
            <a:endParaRPr lang="en-US" dirty="0"/>
          </a:p>
        </p:txBody>
      </p:sp>
      <p:sp>
        <p:nvSpPr>
          <p:cNvPr id="4" name="Rectangle 3"/>
          <p:cNvSpPr/>
          <p:nvPr/>
        </p:nvSpPr>
        <p:spPr>
          <a:xfrm>
            <a:off x="3634661" y="2477670"/>
            <a:ext cx="1750800" cy="369332"/>
          </a:xfrm>
          <a:prstGeom prst="rect">
            <a:avLst/>
          </a:prstGeom>
        </p:spPr>
        <p:txBody>
          <a:bodyPr wrap="none">
            <a:spAutoFit/>
          </a:bodyPr>
          <a:lstStyle/>
          <a:p>
            <a:pPr>
              <a:spcBef>
                <a:spcPts val="0"/>
              </a:spcBef>
              <a:spcAft>
                <a:spcPts val="0"/>
              </a:spcAft>
            </a:pPr>
            <a:r>
              <a:rPr lang="en-US" dirty="0">
                <a:solidFill>
                  <a:schemeClr val="tx1">
                    <a:lumMod val="65000"/>
                    <a:lumOff val="35000"/>
                  </a:schemeClr>
                </a:solidFill>
              </a:rPr>
              <a:t>October 3, 2016</a:t>
            </a:r>
          </a:p>
        </p:txBody>
      </p:sp>
    </p:spTree>
    <p:extLst>
      <p:ext uri="{BB962C8B-B14F-4D97-AF65-F5344CB8AC3E}">
        <p14:creationId xmlns:p14="http://schemas.microsoft.com/office/powerpoint/2010/main" val="28233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Superfund Relevance</a:t>
            </a:r>
          </a:p>
        </p:txBody>
      </p:sp>
      <p:sp>
        <p:nvSpPr>
          <p:cNvPr id="4" name="Content Placeholder 3"/>
          <p:cNvSpPr>
            <a:spLocks noGrp="1"/>
          </p:cNvSpPr>
          <p:nvPr>
            <p:ph idx="1"/>
          </p:nvPr>
        </p:nvSpPr>
        <p:spPr>
          <a:xfrm>
            <a:off x="265813" y="1832154"/>
            <a:ext cx="8782493" cy="4906963"/>
          </a:xfrm>
        </p:spPr>
        <p:txBody>
          <a:bodyPr>
            <a:noAutofit/>
          </a:bodyPr>
          <a:lstStyle/>
          <a:p>
            <a:pPr>
              <a:spcBef>
                <a:spcPts val="0"/>
              </a:spcBef>
            </a:pPr>
            <a:r>
              <a:rPr lang="en-US" sz="2000" dirty="0">
                <a:solidFill>
                  <a:schemeClr val="tx1">
                    <a:lumMod val="65000"/>
                    <a:lumOff val="35000"/>
                  </a:schemeClr>
                </a:solidFill>
              </a:rPr>
              <a:t>Clearly state connection to Superfund</a:t>
            </a:r>
          </a:p>
          <a:p>
            <a:pPr lvl="1">
              <a:spcBef>
                <a:spcPts val="600"/>
              </a:spcBef>
            </a:pPr>
            <a:r>
              <a:rPr lang="en-US" sz="1800" dirty="0">
                <a:solidFill>
                  <a:schemeClr val="tx1">
                    <a:lumMod val="65000"/>
                    <a:lumOff val="35000"/>
                  </a:schemeClr>
                </a:solidFill>
              </a:rPr>
              <a:t>Readily adaptable for Superfund site monitoring or mitigation</a:t>
            </a:r>
          </a:p>
          <a:p>
            <a:pPr lvl="1">
              <a:spcBef>
                <a:spcPts val="600"/>
              </a:spcBef>
            </a:pPr>
            <a:r>
              <a:rPr lang="en-US" sz="1800" dirty="0">
                <a:solidFill>
                  <a:schemeClr val="tx1">
                    <a:lumMod val="65000"/>
                    <a:lumOff val="35000"/>
                  </a:schemeClr>
                </a:solidFill>
              </a:rPr>
              <a:t>Hazardous Substances: Priority List of contaminants found on Superfund Sites</a:t>
            </a:r>
            <a:r>
              <a:rPr lang="en-US" sz="1800" dirty="0">
                <a:solidFill>
                  <a:schemeClr val="tx1"/>
                </a:solidFill>
              </a:rPr>
              <a:t>: </a:t>
            </a:r>
            <a:r>
              <a:rPr lang="en-US" sz="1800" dirty="0">
                <a:solidFill>
                  <a:schemeClr val="tx1"/>
                </a:solidFill>
                <a:hlinkClick r:id="rId3"/>
              </a:rPr>
              <a:t>http://www.atsdr.cdc.gov/SPL/index.html</a:t>
            </a:r>
            <a:r>
              <a:rPr lang="en-US" sz="1800" dirty="0">
                <a:solidFill>
                  <a:schemeClr val="tx1"/>
                </a:solidFill>
              </a:rPr>
              <a:t> </a:t>
            </a:r>
          </a:p>
          <a:p>
            <a:pPr lvl="1">
              <a:spcBef>
                <a:spcPts val="600"/>
              </a:spcBef>
            </a:pPr>
            <a:r>
              <a:rPr lang="en-US" sz="1800" dirty="0">
                <a:solidFill>
                  <a:schemeClr val="tx1">
                    <a:lumMod val="65000"/>
                    <a:lumOff val="35000"/>
                  </a:schemeClr>
                </a:solidFill>
              </a:rPr>
              <a:t>Value added over current Superfund Site Remedies: see Superfund Remedy Report:</a:t>
            </a:r>
            <a:r>
              <a:rPr lang="en-US" sz="1800" dirty="0">
                <a:solidFill>
                  <a:schemeClr val="tx1"/>
                </a:solidFill>
              </a:rPr>
              <a:t> </a:t>
            </a:r>
            <a:r>
              <a:rPr lang="en-US" sz="1800" dirty="0">
                <a:solidFill>
                  <a:schemeClr val="tx1"/>
                </a:solidFill>
                <a:hlinkClick r:id="rId4"/>
              </a:rPr>
              <a:t>http://www.clu-in.org/asr/</a:t>
            </a:r>
            <a:r>
              <a:rPr lang="en-US" sz="1800" dirty="0">
                <a:solidFill>
                  <a:schemeClr val="tx1"/>
                </a:solidFill>
              </a:rPr>
              <a:t> </a:t>
            </a:r>
          </a:p>
          <a:p>
            <a:pPr>
              <a:spcBef>
                <a:spcPts val="1800"/>
              </a:spcBef>
            </a:pPr>
            <a:r>
              <a:rPr lang="en-US" sz="2000" dirty="0">
                <a:solidFill>
                  <a:schemeClr val="tx1">
                    <a:lumMod val="65000"/>
                    <a:lumOff val="35000"/>
                  </a:schemeClr>
                </a:solidFill>
              </a:rPr>
              <a:t>Consistent with EPA/ATSDR Policies and Priorities:</a:t>
            </a:r>
          </a:p>
          <a:p>
            <a:pPr lvl="1">
              <a:spcBef>
                <a:spcPts val="600"/>
              </a:spcBef>
            </a:pPr>
            <a:r>
              <a:rPr lang="en-US" sz="1800" dirty="0">
                <a:solidFill>
                  <a:schemeClr val="tx1">
                    <a:lumMod val="65000"/>
                    <a:lumOff val="35000"/>
                  </a:schemeClr>
                </a:solidFill>
              </a:rPr>
              <a:t>High Priority issues: </a:t>
            </a:r>
            <a:r>
              <a:rPr lang="en-US" sz="1800" dirty="0">
                <a:solidFill>
                  <a:schemeClr val="tx1"/>
                </a:solidFill>
                <a:hlinkClick r:id="rId5"/>
              </a:rPr>
              <a:t>http://www.clu-in.org/issues/</a:t>
            </a:r>
            <a:r>
              <a:rPr lang="en-US" sz="1800" dirty="0">
                <a:solidFill>
                  <a:schemeClr val="tx1"/>
                </a:solidFill>
              </a:rPr>
              <a:t>  </a:t>
            </a:r>
          </a:p>
          <a:p>
            <a:pPr lvl="1">
              <a:spcBef>
                <a:spcPts val="600"/>
              </a:spcBef>
            </a:pPr>
            <a:r>
              <a:rPr lang="en-US" sz="1800" dirty="0">
                <a:solidFill>
                  <a:schemeClr val="tx1">
                    <a:lumMod val="65000"/>
                    <a:lumOff val="35000"/>
                  </a:schemeClr>
                </a:solidFill>
              </a:rPr>
              <a:t>Green &amp; sustainable – improve energy efficiency and reduce waste generation. </a:t>
            </a:r>
          </a:p>
        </p:txBody>
      </p:sp>
      <p:sp>
        <p:nvSpPr>
          <p:cNvPr id="14" name="Rectangle 3"/>
          <p:cNvSpPr txBox="1">
            <a:spLocks noChangeArrowheads="1"/>
          </p:cNvSpPr>
          <p:nvPr/>
        </p:nvSpPr>
        <p:spPr bwMode="auto">
          <a:xfrm>
            <a:off x="571500" y="5387163"/>
            <a:ext cx="8001000" cy="1295400"/>
          </a:xfrm>
          <a:prstGeom prst="rect">
            <a:avLst/>
          </a:prstGeom>
          <a:ln/>
          <a:extLst/>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742950" indent="-285750"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11430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6002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2057400" indent="-228600"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25146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9718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34290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886200" indent="-228600"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marL="0" indent="0">
              <a:lnSpc>
                <a:spcPct val="100000"/>
              </a:lnSpc>
              <a:spcBef>
                <a:spcPts val="0"/>
              </a:spcBef>
              <a:buClr>
                <a:srgbClr val="FF0000"/>
              </a:buClr>
              <a:buSzPct val="150000"/>
              <a:buNone/>
            </a:pPr>
            <a:r>
              <a:rPr lang="en-US" altLang="en-US" sz="2000" b="1" dirty="0">
                <a:solidFill>
                  <a:srgbClr val="000000"/>
                </a:solidFill>
                <a:latin typeface="Arial" panose="020B0604020202020204" pitchFamily="34" charset="0"/>
                <a:ea typeface="MS Mincho" pitchFamily="49" charset="-128"/>
                <a:cs typeface="Arial" panose="020B0604020202020204" pitchFamily="34" charset="0"/>
              </a:rPr>
              <a:t>Outside Scope NIEHS SBIR/STTR:    </a:t>
            </a:r>
          </a:p>
          <a:p>
            <a:pPr>
              <a:lnSpc>
                <a:spcPct val="100000"/>
              </a:lnSpc>
              <a:spcBef>
                <a:spcPts val="0"/>
              </a:spcBef>
              <a:buClr>
                <a:srgbClr val="FF0000"/>
              </a:buClr>
              <a:buSzPct val="150000"/>
              <a:buFont typeface="Symbol" panose="05050102010706020507" pitchFamily="18" charset="2"/>
              <a:buChar char=""/>
            </a:pPr>
            <a:r>
              <a:rPr lang="en-US" altLang="en-US" sz="2000" dirty="0">
                <a:solidFill>
                  <a:srgbClr val="000000"/>
                </a:solidFill>
                <a:latin typeface="Arial" panose="020B0604020202020204" pitchFamily="34" charset="0"/>
                <a:ea typeface="MS Mincho" pitchFamily="49" charset="-128"/>
                <a:cs typeface="Arial" panose="020B0604020202020204" pitchFamily="34" charset="0"/>
              </a:rPr>
              <a:t>Pathogens in the environment</a:t>
            </a:r>
          </a:p>
          <a:p>
            <a:pPr>
              <a:lnSpc>
                <a:spcPct val="100000"/>
              </a:lnSpc>
              <a:spcBef>
                <a:spcPts val="0"/>
              </a:spcBef>
              <a:buClr>
                <a:srgbClr val="FF0000"/>
              </a:buClr>
              <a:buSzPct val="150000"/>
              <a:buFont typeface="Symbol" panose="05050102010706020507" pitchFamily="18" charset="2"/>
              <a:buChar char=""/>
            </a:pPr>
            <a:r>
              <a:rPr lang="en-US" altLang="en-US" sz="2000" dirty="0">
                <a:solidFill>
                  <a:srgbClr val="000000"/>
                </a:solidFill>
                <a:latin typeface="Arial" panose="020B0604020202020204" pitchFamily="34" charset="0"/>
                <a:ea typeface="MS Mincho" pitchFamily="49" charset="-128"/>
                <a:cs typeface="Arial" panose="020B0604020202020204" pitchFamily="34" charset="0"/>
              </a:rPr>
              <a:t>Petroleum (or </a:t>
            </a:r>
            <a:r>
              <a:rPr lang="en-US" altLang="en-US" sz="2000" dirty="0" err="1">
                <a:solidFill>
                  <a:srgbClr val="000000"/>
                </a:solidFill>
                <a:latin typeface="Arial" panose="020B0604020202020204" pitchFamily="34" charset="0"/>
                <a:ea typeface="MS Mincho" pitchFamily="49" charset="-128"/>
                <a:cs typeface="Arial" panose="020B0604020202020204" pitchFamily="34" charset="0"/>
              </a:rPr>
              <a:t>hydrofracturing</a:t>
            </a:r>
            <a:r>
              <a:rPr lang="en-US" altLang="en-US" sz="2000" dirty="0">
                <a:solidFill>
                  <a:srgbClr val="000000"/>
                </a:solidFill>
                <a:latin typeface="Arial" panose="020B0604020202020204" pitchFamily="34" charset="0"/>
                <a:ea typeface="MS Mincho" pitchFamily="49" charset="-128"/>
                <a:cs typeface="Arial" panose="020B0604020202020204" pitchFamily="34" charset="0"/>
              </a:rPr>
              <a:t>) remediation or detection technologies (per SARA, this is not a “hazardous substance”)</a:t>
            </a:r>
            <a:r>
              <a:rPr lang="en-US" altLang="en-US" sz="2000" b="1" dirty="0">
                <a:solidFill>
                  <a:srgbClr val="000000"/>
                </a:solidFill>
                <a:latin typeface="Arial" panose="020B0604020202020204" pitchFamily="34" charset="0"/>
                <a:ea typeface="MS Mincho" pitchFamily="49" charset="-128"/>
                <a:cs typeface="Arial" panose="020B0604020202020204" pitchFamily="34" charset="0"/>
              </a:rPr>
              <a:t>        </a:t>
            </a:r>
            <a:endParaRPr lang="en-US" altLang="en-US" sz="2000" dirty="0">
              <a:solidFill>
                <a:srgbClr val="000000"/>
              </a:solidFill>
              <a:latin typeface="Arial" panose="020B0604020202020204" pitchFamily="34" charset="0"/>
              <a:ea typeface="MS Mincho" pitchFamily="49" charset="-128"/>
              <a:cs typeface="Arial" panose="020B0604020202020204" pitchFamily="34" charset="0"/>
            </a:endParaRPr>
          </a:p>
        </p:txBody>
      </p:sp>
      <p:pic>
        <p:nvPicPr>
          <p:cNvPr id="11" name="Picture 2" descr="21dwight"/>
          <p:cNvPicPr>
            <a:picLocks noChangeAspect="1" noChangeArrowheads="1"/>
          </p:cNvPicPr>
          <p:nvPr/>
        </p:nvPicPr>
        <p:blipFill>
          <a:blip r:embed="rId6" cstate="print"/>
          <a:srcRect l="8758"/>
          <a:stretch>
            <a:fillRect/>
          </a:stretch>
        </p:blipFill>
        <p:spPr bwMode="auto">
          <a:xfrm>
            <a:off x="4795736" y="489949"/>
            <a:ext cx="1222904" cy="1104935"/>
          </a:xfrm>
          <a:prstGeom prst="rect">
            <a:avLst/>
          </a:prstGeom>
          <a:noFill/>
          <a:ln w="9525">
            <a:solidFill>
              <a:schemeClr val="tx1">
                <a:lumMod val="65000"/>
                <a:lumOff val="35000"/>
              </a:schemeClr>
            </a:solidFill>
            <a:miter lim="800000"/>
            <a:headEnd/>
            <a:tailEnd/>
          </a:ln>
        </p:spPr>
      </p:pic>
      <p:pic>
        <p:nvPicPr>
          <p:cNvPr id="12" name="Picture 15" descr="Water Pollution"/>
          <p:cNvPicPr>
            <a:picLocks noChangeAspect="1" noChangeArrowheads="1"/>
          </p:cNvPicPr>
          <p:nvPr/>
        </p:nvPicPr>
        <p:blipFill>
          <a:blip r:embed="rId7" cstate="print"/>
          <a:srcRect l="12099" r="7243"/>
          <a:stretch>
            <a:fillRect/>
          </a:stretch>
        </p:blipFill>
        <p:spPr bwMode="auto">
          <a:xfrm>
            <a:off x="7700264" y="492777"/>
            <a:ext cx="1286791" cy="1102107"/>
          </a:xfrm>
          <a:prstGeom prst="rect">
            <a:avLst/>
          </a:prstGeom>
          <a:noFill/>
          <a:ln w="9525">
            <a:solidFill>
              <a:schemeClr val="tx1">
                <a:lumMod val="65000"/>
                <a:lumOff val="35000"/>
              </a:schemeClr>
            </a:solidFill>
            <a:miter lim="800000"/>
            <a:headEnd/>
            <a:tailEnd/>
          </a:ln>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7507" y="492350"/>
            <a:ext cx="1423890" cy="1095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254255" y="5132096"/>
            <a:ext cx="2982433" cy="7571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90000"/>
              </a:lnSpc>
            </a:pPr>
            <a:r>
              <a:rPr lang="en-US" sz="2400" dirty="0">
                <a:latin typeface="Times" panose="02020603050405020304" pitchFamily="18" charset="0"/>
                <a:cs typeface="Times" panose="02020603050405020304" pitchFamily="18" charset="0"/>
              </a:rPr>
              <a:t>Superfund Site Work</a:t>
            </a:r>
          </a:p>
          <a:p>
            <a:pPr algn="ctr">
              <a:lnSpc>
                <a:spcPct val="90000"/>
              </a:lnSpc>
            </a:pPr>
            <a:r>
              <a:rPr lang="en-US" sz="2400" dirty="0">
                <a:latin typeface="Times" panose="02020603050405020304" pitchFamily="18" charset="0"/>
                <a:cs typeface="Times" panose="02020603050405020304" pitchFamily="18" charset="0"/>
              </a:rPr>
              <a:t>is not a requirement</a:t>
            </a:r>
          </a:p>
        </p:txBody>
      </p:sp>
      <p:sp>
        <p:nvSpPr>
          <p:cNvPr id="6" name="Slide Number Placeholder 5"/>
          <p:cNvSpPr>
            <a:spLocks noGrp="1"/>
          </p:cNvSpPr>
          <p:nvPr>
            <p:ph type="sldNum" sz="quarter" idx="12"/>
          </p:nvPr>
        </p:nvSpPr>
        <p:spPr/>
        <p:txBody>
          <a:bodyPr/>
          <a:lstStyle/>
          <a:p>
            <a:fld id="{B0EF5099-966C-495A-BB3D-DCA0C56F9D8A}" type="slidenum">
              <a:rPr lang="en-US" smtClean="0"/>
              <a:pPr/>
              <a:t>10</a:t>
            </a:fld>
            <a:endParaRPr lang="en-US" dirty="0"/>
          </a:p>
        </p:txBody>
      </p:sp>
    </p:spTree>
    <p:extLst>
      <p:ext uri="{BB962C8B-B14F-4D97-AF65-F5344CB8AC3E}">
        <p14:creationId xmlns:p14="http://schemas.microsoft.com/office/powerpoint/2010/main" val="36538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NIH Solicitations</a:t>
            </a:r>
          </a:p>
        </p:txBody>
      </p:sp>
      <p:sp>
        <p:nvSpPr>
          <p:cNvPr id="11267" name="Content Placeholder 2"/>
          <p:cNvSpPr>
            <a:spLocks noGrp="1"/>
          </p:cNvSpPr>
          <p:nvPr>
            <p:ph idx="1"/>
          </p:nvPr>
        </p:nvSpPr>
        <p:spPr>
          <a:xfrm>
            <a:off x="350874" y="2023540"/>
            <a:ext cx="8229600" cy="4906963"/>
          </a:xfrm>
        </p:spPr>
        <p:txBody>
          <a:bodyPr/>
          <a:lstStyle/>
          <a:p>
            <a:r>
              <a:rPr lang="en-US" altLang="en-US" sz="1800" dirty="0"/>
              <a:t>Health and Human Services (HHS “Omnibus” Program Announcements): used by </a:t>
            </a:r>
            <a:r>
              <a:rPr lang="en-US" altLang="en-US" sz="1800" b="1" dirty="0"/>
              <a:t>National Institutes of Health (NIH)</a:t>
            </a:r>
            <a:r>
              <a:rPr lang="en-US" altLang="en-US" sz="1800" dirty="0"/>
              <a:t>, Centers for Disease Control and Prevention (CDC), Food and Drug Administration (FDA).</a:t>
            </a:r>
          </a:p>
          <a:p>
            <a:pPr marL="287338" lvl="1">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SBIR 2016-02 Omnibus – </a:t>
            </a:r>
            <a:r>
              <a:rPr lang="en-US"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rPr>
              <a:t>http://grants.nih.gov/grants/guide/pa-files/PA-16-302.html</a:t>
            </a:r>
            <a:r>
              <a:rPr lang="en-US" sz="1700" dirty="0">
                <a:latin typeface="Calibri" panose="020F0502020204030204" pitchFamily="34" charset="0"/>
                <a:ea typeface="Times New Roman" panose="02020603050405020304" pitchFamily="18" charset="0"/>
                <a:cs typeface="Times New Roman" panose="02020603050405020304" pitchFamily="18" charset="0"/>
              </a:rPr>
              <a:t> </a:t>
            </a:r>
          </a:p>
          <a:p>
            <a:pPr marL="287338" lvl="1">
              <a:spcBef>
                <a:spcPts val="0"/>
              </a:spcBef>
            </a:pPr>
            <a:r>
              <a:rPr lang="en-US" sz="1700" dirty="0">
                <a:latin typeface="Calibri" panose="020F0502020204030204" pitchFamily="34" charset="0"/>
                <a:ea typeface="Times New Roman" panose="02020603050405020304" pitchFamily="18" charset="0"/>
                <a:cs typeface="Times New Roman" panose="02020603050405020304" pitchFamily="18" charset="0"/>
              </a:rPr>
              <a:t>STTR 2016-02  Omnibus-  </a:t>
            </a:r>
            <a:r>
              <a:rPr lang="en-US" sz="170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4"/>
              </a:rPr>
              <a:t>http://grants.nih.gov/grants/guide/pa-files/PA-16-303.html</a:t>
            </a:r>
            <a:endParaRPr lang="en-US" sz="17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1800"/>
              </a:spcBef>
            </a:pPr>
            <a:r>
              <a:rPr lang="en-US" altLang="en-US" sz="1800" dirty="0"/>
              <a:t>Full list of topics for all Institutes is provided in Program Announcement**</a:t>
            </a:r>
          </a:p>
        </p:txBody>
      </p:sp>
      <p:sp>
        <p:nvSpPr>
          <p:cNvPr id="7" name="TextBox 6"/>
          <p:cNvSpPr txBox="1"/>
          <p:nvPr/>
        </p:nvSpPr>
        <p:spPr>
          <a:xfrm>
            <a:off x="1398593" y="4038600"/>
            <a:ext cx="5302209" cy="20036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lgn="ctr">
              <a:lnSpc>
                <a:spcPct val="90000"/>
              </a:lnSpc>
              <a:defRPr sz="2400">
                <a:latin typeface="Times" panose="02020603050405020304" pitchFamily="18" charset="0"/>
                <a:cs typeface="Times" panose="02020603050405020304" pitchFamily="18" charset="0"/>
              </a:defRPr>
            </a:lvl1pPr>
          </a:lstStyle>
          <a:p>
            <a:pPr algn="l"/>
            <a:r>
              <a:rPr lang="en-US" altLang="en-US" sz="1800" b="1" dirty="0">
                <a:latin typeface="Arial" panose="020B0604020202020204" pitchFamily="34" charset="0"/>
                <a:cs typeface="Arial" panose="020B0604020202020204" pitchFamily="34" charset="0"/>
              </a:rPr>
              <a:t>**Other NIEHS SBIR/STTR Topics:</a:t>
            </a:r>
          </a:p>
          <a:p>
            <a:pPr marL="169863" indent="-169863" algn="l">
              <a:lnSpc>
                <a:spcPct val="100000"/>
              </a:lnSpc>
              <a:buFont typeface="Arial" panose="020B0604020202020204" pitchFamily="34" charset="0"/>
              <a:buChar char="•"/>
            </a:pPr>
            <a:r>
              <a:rPr lang="en-US" altLang="en-US" sz="1800" dirty="0">
                <a:solidFill>
                  <a:srgbClr val="263A21"/>
                </a:solidFill>
              </a:rPr>
              <a:t>Exposure assessment tools</a:t>
            </a:r>
          </a:p>
          <a:p>
            <a:pPr marL="169863" indent="-169863" algn="l">
              <a:lnSpc>
                <a:spcPct val="100000"/>
              </a:lnSpc>
              <a:buFont typeface="Arial" panose="020B0604020202020204" pitchFamily="34" charset="0"/>
              <a:buChar char="•"/>
            </a:pPr>
            <a:r>
              <a:rPr lang="en-US" altLang="en-US" sz="1800" dirty="0">
                <a:solidFill>
                  <a:srgbClr val="263A21"/>
                </a:solidFill>
              </a:rPr>
              <a:t>Bio-monitoring technologies</a:t>
            </a:r>
          </a:p>
          <a:p>
            <a:pPr marL="169863" indent="-169863" algn="l">
              <a:lnSpc>
                <a:spcPct val="100000"/>
              </a:lnSpc>
              <a:buFont typeface="Arial" panose="020B0604020202020204" pitchFamily="34" charset="0"/>
              <a:buChar char="•"/>
            </a:pPr>
            <a:r>
              <a:rPr lang="en-US" altLang="en-US" sz="1800" dirty="0">
                <a:solidFill>
                  <a:srgbClr val="263A21"/>
                </a:solidFill>
              </a:rPr>
              <a:t>Toxicity screening </a:t>
            </a:r>
          </a:p>
          <a:p>
            <a:pPr marL="169863" indent="-169863" algn="l">
              <a:lnSpc>
                <a:spcPct val="100000"/>
              </a:lnSpc>
              <a:buFont typeface="Arial" panose="020B0604020202020204" pitchFamily="34" charset="0"/>
              <a:buChar char="•"/>
            </a:pPr>
            <a:r>
              <a:rPr lang="en-US" altLang="en-US" sz="1800" dirty="0">
                <a:solidFill>
                  <a:srgbClr val="263A21"/>
                </a:solidFill>
              </a:rPr>
              <a:t>Educational materials for Environmental Health</a:t>
            </a:r>
          </a:p>
          <a:p>
            <a:pPr marL="169863" indent="-169863" algn="l">
              <a:lnSpc>
                <a:spcPct val="100000"/>
              </a:lnSpc>
              <a:buFont typeface="Arial" panose="020B0604020202020204" pitchFamily="34" charset="0"/>
              <a:buChar char="•"/>
            </a:pPr>
            <a:r>
              <a:rPr lang="en-US" altLang="en-US" sz="1800" dirty="0">
                <a:solidFill>
                  <a:srgbClr val="263A21"/>
                </a:solidFill>
              </a:rPr>
              <a:t>Advanced Training Tech for Emergency Responders</a:t>
            </a:r>
          </a:p>
          <a:p>
            <a:pPr algn="l">
              <a:lnSpc>
                <a:spcPct val="100000"/>
              </a:lnSpc>
            </a:pPr>
            <a:r>
              <a:rPr lang="en-US" sz="1800" dirty="0">
                <a:solidFill>
                  <a:srgbClr val="263A21"/>
                </a:solidFill>
                <a:hlinkClick r:id="rId5"/>
              </a:rPr>
              <a:t>https://sbir.nih.gov/niehs/index</a:t>
            </a:r>
            <a:r>
              <a:rPr lang="en-US" sz="1800" dirty="0">
                <a:solidFill>
                  <a:srgbClr val="263A21"/>
                </a:solidFill>
              </a:rPr>
              <a:t> </a:t>
            </a:r>
          </a:p>
        </p:txBody>
      </p:sp>
      <p:sp>
        <p:nvSpPr>
          <p:cNvPr id="3" name="TextBox 2"/>
          <p:cNvSpPr txBox="1"/>
          <p:nvPr/>
        </p:nvSpPr>
        <p:spPr>
          <a:xfrm>
            <a:off x="6016618" y="196969"/>
            <a:ext cx="2488182"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defRPr/>
            </a:pPr>
            <a:r>
              <a:rPr lang="en-US" altLang="en-US" sz="1600" b="1" dirty="0">
                <a:solidFill>
                  <a:schemeClr val="accent2">
                    <a:lumMod val="50000"/>
                  </a:schemeClr>
                </a:solidFill>
                <a:latin typeface="Arial" panose="020B0604020202020204" pitchFamily="34" charset="0"/>
                <a:cs typeface="Arial" panose="020B0604020202020204" pitchFamily="34" charset="0"/>
              </a:rPr>
              <a:t>Application Due Dates: </a:t>
            </a:r>
            <a:endParaRPr lang="en-US" altLang="en-US" sz="1600" b="1" u="sng" dirty="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Jan 5, 2017</a:t>
            </a: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Apr 5, 2017     </a:t>
            </a:r>
          </a:p>
          <a:p>
            <a:pPr marL="285750" indent="-285750">
              <a:buFont typeface="Arial" panose="020B0604020202020204" pitchFamily="34" charset="0"/>
              <a:buChar char="•"/>
              <a:defRPr/>
            </a:pPr>
            <a:r>
              <a:rPr lang="en-US" altLang="en-US" sz="1600" b="1" dirty="0">
                <a:solidFill>
                  <a:schemeClr val="accent2">
                    <a:lumMod val="50000"/>
                  </a:schemeClr>
                </a:solidFill>
                <a:latin typeface="Times" panose="02020603050405020304" pitchFamily="18" charset="0"/>
                <a:cs typeface="Times" panose="02020603050405020304" pitchFamily="18" charset="0"/>
              </a:rPr>
              <a:t>Sep 5, 2017</a:t>
            </a:r>
            <a:endParaRPr lang="en-US" altLang="en-US" sz="1200" b="1" dirty="0">
              <a:solidFill>
                <a:schemeClr val="accent2">
                  <a:lumMod val="50000"/>
                </a:schemeClr>
              </a:solidFill>
              <a:latin typeface="Times" panose="02020603050405020304" pitchFamily="18" charset="0"/>
              <a:cs typeface="Times" panose="02020603050405020304" pitchFamily="18" charset="0"/>
            </a:endParaRPr>
          </a:p>
        </p:txBody>
      </p:sp>
      <p:sp>
        <p:nvSpPr>
          <p:cNvPr id="9" name="Slide Number Placeholder 8"/>
          <p:cNvSpPr>
            <a:spLocks noGrp="1"/>
          </p:cNvSpPr>
          <p:nvPr>
            <p:ph type="sldNum" sz="quarter" idx="12"/>
          </p:nvPr>
        </p:nvSpPr>
        <p:spPr/>
        <p:txBody>
          <a:bodyPr/>
          <a:lstStyle/>
          <a:p>
            <a:fld id="{B0EF5099-966C-495A-BB3D-DCA0C56F9D8A}" type="slidenum">
              <a:rPr lang="en-US" smtClean="0"/>
              <a:pPr/>
              <a:t>11</a:t>
            </a:fld>
            <a:endParaRPr lang="en-US" dirty="0"/>
          </a:p>
        </p:txBody>
      </p:sp>
    </p:spTree>
    <p:extLst>
      <p:ext uri="{BB962C8B-B14F-4D97-AF65-F5344CB8AC3E}">
        <p14:creationId xmlns:p14="http://schemas.microsoft.com/office/powerpoint/2010/main" val="36726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EF5099-966C-495A-BB3D-DCA0C56F9D8A}" type="slidenum">
              <a:rPr lang="en-US" smtClean="0"/>
              <a:pPr/>
              <a:t>12</a:t>
            </a:fld>
            <a:endParaRPr lang="en-US" dirty="0"/>
          </a:p>
        </p:txBody>
      </p:sp>
      <p:sp>
        <p:nvSpPr>
          <p:cNvPr id="11" name="Rectangle 3"/>
          <p:cNvSpPr txBox="1">
            <a:spLocks noChangeArrowheads="1"/>
          </p:cNvSpPr>
          <p:nvPr/>
        </p:nvSpPr>
        <p:spPr>
          <a:xfrm>
            <a:off x="457200" y="2000797"/>
            <a:ext cx="8229600" cy="47534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900"/>
              </a:spcBef>
              <a:spcAft>
                <a:spcPts val="600"/>
              </a:spcAft>
              <a:buFont typeface="Arial"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515938" indent="-287338" algn="l" defTabSz="914400" rtl="0" eaLnBrk="1" latinLnBrk="0" hangingPunct="1">
              <a:lnSpc>
                <a:spcPct val="90000"/>
              </a:lnSpc>
              <a:spcBef>
                <a:spcPts val="900"/>
              </a:spcBef>
              <a:buFont typeface="Arial" panose="020B0604020202020204" pitchFamily="34" charset="0"/>
              <a:buChar char="–"/>
              <a:defRPr sz="21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900"/>
              </a:spcBef>
              <a:buFont typeface="Arial" panose="020B0604020202020204" pitchFamily="34" charset="0"/>
              <a:buChar char="–"/>
              <a:tabLst>
                <a:tab pos="1371600" algn="l"/>
              </a:tabLst>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900"/>
              </a:spcBef>
              <a:buFont typeface="Arial"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342900" indent="-342900">
              <a:buFont typeface="+mj-lt"/>
              <a:buAutoNum type="arabicPeriod"/>
            </a:pPr>
            <a:r>
              <a:rPr lang="en-US" sz="1800">
                <a:hlinkClick r:id="rId3" tooltip="Link to Non-U.S. Government Site"/>
              </a:rPr>
              <a:t>Dun and Bradstreet Universal Numbering System (DUNS)</a:t>
            </a:r>
            <a:r>
              <a:rPr lang="en-US" sz="1800"/>
              <a:t> - All registrations require that applicants be issued a DUNS number. After obtaining a DUNS number, applicants can begin both SAM, SBA Company registry, and eRA Commons registrations. The same DUNS number must be used for all registrations, as well as on the grant application. </a:t>
            </a:r>
          </a:p>
          <a:p>
            <a:pPr marL="342900" indent="-342900">
              <a:buFont typeface="+mj-lt"/>
              <a:buAutoNum type="arabicPeriod"/>
            </a:pPr>
            <a:r>
              <a:rPr lang="en-US" sz="1800">
                <a:hlinkClick r:id="rId4"/>
              </a:rPr>
              <a:t>System for Award Management (SAM)</a:t>
            </a:r>
            <a:r>
              <a:rPr lang="en-US" sz="1800"/>
              <a:t> (formerly CCR) – Applicants must complete and maintain an active registration, </a:t>
            </a:r>
            <a:r>
              <a:rPr lang="en-US" sz="1800" b="1"/>
              <a:t>which requires renewal at least annually</a:t>
            </a:r>
            <a:r>
              <a:rPr lang="en-US" sz="1800"/>
              <a:t>. The renewal process may require as much time as the initial registration. SAM registration includes the assignment of a Commercial and Government Entity (CAGE) Code for domestic organizations which have not already been assigned a CAGE Code. </a:t>
            </a:r>
          </a:p>
          <a:p>
            <a:pPr marL="342900" indent="-342900">
              <a:buFont typeface="+mj-lt"/>
              <a:buAutoNum type="arabicPeriod"/>
            </a:pPr>
            <a:r>
              <a:rPr lang="en-US" sz="1800">
                <a:hlinkClick r:id="rId5"/>
              </a:rPr>
              <a:t>SBA Company Registry</a:t>
            </a:r>
            <a:r>
              <a:rPr lang="en-US" sz="1800"/>
              <a:t> – </a:t>
            </a:r>
            <a:r>
              <a:rPr lang="en-US" sz="1800" b="1"/>
              <a:t>New requirement</a:t>
            </a:r>
            <a:r>
              <a:rPr lang="en-US" sz="1800"/>
              <a:t>. Applicants must have a DUNS number to complete this registration.  SBA Company registration is </a:t>
            </a:r>
            <a:r>
              <a:rPr lang="en-US" sz="1800" b="1"/>
              <a:t>NOT</a:t>
            </a:r>
            <a:r>
              <a:rPr lang="en-US" sz="1800"/>
              <a:t> required before SAM, Grants.gov or eRA Commons registration registration. </a:t>
            </a:r>
          </a:p>
          <a:p>
            <a:pPr marL="339725" indent="-339725">
              <a:buFont typeface="+mj-lt"/>
              <a:buAutoNum type="arabicPeriod"/>
            </a:pPr>
            <a:r>
              <a:rPr lang="en-US" sz="1800">
                <a:hlinkClick r:id="rId6"/>
              </a:rPr>
              <a:t>eRA Commons</a:t>
            </a:r>
            <a:r>
              <a:rPr lang="en-US" sz="1800"/>
              <a:t> - Applicants must have an active DUNS number and SAM registration in order to complete the eRA Commons registration. Organizations can register with the eRA Commons as they are working through their SAM or Grants.gov registration. eRA Commons requires organizations to identify at least one Signing Official (SO) and at least one Program Director/Principal Investigator (PD/PI) account in order to submit an application. </a:t>
            </a:r>
          </a:p>
          <a:p>
            <a:pPr marL="339725" indent="-339725">
              <a:buFont typeface="+mj-lt"/>
              <a:buAutoNum type="arabicPeriod"/>
            </a:pPr>
            <a:r>
              <a:rPr lang="en-US" sz="1800">
                <a:hlinkClick r:id="rId7"/>
              </a:rPr>
              <a:t>Grants.gov</a:t>
            </a:r>
            <a:r>
              <a:rPr lang="en-US" sz="1800"/>
              <a:t> – Applicants must have an active DUNS number and SAM registration in order to complete the Grants.gov registration. </a:t>
            </a:r>
          </a:p>
          <a:p>
            <a:pPr marL="342900" indent="-342900">
              <a:buFont typeface="+mj-lt"/>
              <a:buAutoNum type="arabicPeriod"/>
            </a:pPr>
            <a:endParaRPr lang="en-US" sz="1800" dirty="0"/>
          </a:p>
        </p:txBody>
      </p:sp>
      <p:sp>
        <p:nvSpPr>
          <p:cNvPr id="12" name="Title 3"/>
          <p:cNvSpPr txBox="1">
            <a:spLocks/>
          </p:cNvSpPr>
          <p:nvPr/>
        </p:nvSpPr>
        <p:spPr>
          <a:xfrm>
            <a:off x="155032" y="1143000"/>
            <a:ext cx="7789333" cy="8313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kern="1200">
                <a:solidFill>
                  <a:schemeClr val="tx2"/>
                </a:solidFill>
                <a:effectLst>
                  <a:outerShdw blurRad="63500" dist="38100" dir="5400000" algn="t" rotWithShape="0">
                    <a:prstClr val="black">
                      <a:alpha val="25000"/>
                    </a:prstClr>
                  </a:outerShdw>
                </a:effectLst>
                <a:latin typeface="Times" panose="02020603050405020304" pitchFamily="18" charset="0"/>
                <a:ea typeface="+mj-ea"/>
                <a:cs typeface="Times" panose="02020603050405020304" pitchFamily="18" charset="0"/>
              </a:defRPr>
            </a:lvl1pPr>
          </a:lstStyle>
          <a:p>
            <a:r>
              <a:rPr lang="en-US"/>
              <a:t>Required Registrations</a:t>
            </a:r>
            <a:endParaRPr lang="en-US" dirty="0"/>
          </a:p>
        </p:txBody>
      </p:sp>
      <p:sp>
        <p:nvSpPr>
          <p:cNvPr id="13" name="Rectangle 12"/>
          <p:cNvSpPr/>
          <p:nvPr/>
        </p:nvSpPr>
        <p:spPr>
          <a:xfrm>
            <a:off x="5791200" y="710185"/>
            <a:ext cx="2153165" cy="9207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dirty="0"/>
              <a:t>Required Registrations (takes 6-8 weeks) </a:t>
            </a:r>
          </a:p>
        </p:txBody>
      </p:sp>
    </p:spTree>
    <p:extLst>
      <p:ext uri="{BB962C8B-B14F-4D97-AF65-F5344CB8AC3E}">
        <p14:creationId xmlns:p14="http://schemas.microsoft.com/office/powerpoint/2010/main" val="39507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p:txBody>
          <a:bodyPr>
            <a:normAutofit/>
          </a:bodyPr>
          <a:lstStyle/>
          <a:p>
            <a:r>
              <a:rPr lang="en-US" sz="1800" dirty="0">
                <a:solidFill>
                  <a:schemeClr val="tx1">
                    <a:lumMod val="65000"/>
                    <a:lumOff val="35000"/>
                  </a:schemeClr>
                </a:solidFill>
              </a:rPr>
              <a:t>Award Budget ~ $1.8M (SRP SBIR/STTR)</a:t>
            </a:r>
          </a:p>
          <a:p>
            <a:pPr eaLnBrk="1" hangingPunct="1"/>
            <a:r>
              <a:rPr lang="en-US" sz="1800" dirty="0">
                <a:solidFill>
                  <a:schemeClr val="tx1">
                    <a:lumMod val="65000"/>
                    <a:lumOff val="35000"/>
                  </a:schemeClr>
                </a:solidFill>
              </a:rPr>
              <a:t>Awards </a:t>
            </a:r>
            <a:r>
              <a:rPr lang="en-US" sz="1800" b="1" u="sng" dirty="0">
                <a:solidFill>
                  <a:schemeClr val="tx1">
                    <a:lumMod val="65000"/>
                    <a:lumOff val="35000"/>
                  </a:schemeClr>
                </a:solidFill>
              </a:rPr>
              <a:t>grants</a:t>
            </a:r>
          </a:p>
          <a:p>
            <a:pPr lvl="1"/>
            <a:r>
              <a:rPr lang="en-US" sz="1800" dirty="0">
                <a:solidFill>
                  <a:schemeClr val="tx1">
                    <a:lumMod val="65000"/>
                    <a:lumOff val="35000"/>
                  </a:schemeClr>
                </a:solidFill>
              </a:rPr>
              <a:t>Phase I</a:t>
            </a:r>
            <a:r>
              <a:rPr lang="en-US" sz="1800" b="1" dirty="0">
                <a:solidFill>
                  <a:schemeClr val="tx1">
                    <a:lumMod val="65000"/>
                    <a:lumOff val="35000"/>
                  </a:schemeClr>
                </a:solidFill>
              </a:rPr>
              <a:t>: </a:t>
            </a:r>
            <a:r>
              <a:rPr lang="en-US" sz="1800" dirty="0">
                <a:solidFill>
                  <a:schemeClr val="tx1">
                    <a:lumMod val="65000"/>
                    <a:lumOff val="35000"/>
                  </a:schemeClr>
                </a:solidFill>
              </a:rPr>
              <a:t>Feasibility Study </a:t>
            </a:r>
          </a:p>
          <a:p>
            <a:pPr lvl="2"/>
            <a:r>
              <a:rPr lang="en-US" sz="1800" dirty="0">
                <a:solidFill>
                  <a:schemeClr val="tx1">
                    <a:lumMod val="65000"/>
                    <a:lumOff val="35000"/>
                  </a:schemeClr>
                </a:solidFill>
              </a:rPr>
              <a:t>$150,000 direct costs</a:t>
            </a:r>
          </a:p>
          <a:p>
            <a:pPr lvl="2" eaLnBrk="1" hangingPunct="1"/>
            <a:r>
              <a:rPr lang="en-US" sz="1800" dirty="0">
                <a:solidFill>
                  <a:schemeClr val="tx1">
                    <a:lumMod val="65000"/>
                    <a:lumOff val="35000"/>
                  </a:schemeClr>
                </a:solidFill>
              </a:rPr>
              <a:t>6 months (SBIR), 1 year (STTR)</a:t>
            </a:r>
          </a:p>
          <a:p>
            <a:pPr lvl="1">
              <a:spcBef>
                <a:spcPts val="1800"/>
              </a:spcBef>
            </a:pPr>
            <a:r>
              <a:rPr lang="en-US" sz="1800" dirty="0">
                <a:solidFill>
                  <a:schemeClr val="tx1">
                    <a:lumMod val="65000"/>
                    <a:lumOff val="35000"/>
                  </a:schemeClr>
                </a:solidFill>
              </a:rPr>
              <a:t>Phase II</a:t>
            </a:r>
            <a:r>
              <a:rPr lang="en-US" sz="1800" b="1" dirty="0">
                <a:solidFill>
                  <a:schemeClr val="tx1">
                    <a:lumMod val="65000"/>
                    <a:lumOff val="35000"/>
                  </a:schemeClr>
                </a:solidFill>
              </a:rPr>
              <a:t>: </a:t>
            </a:r>
            <a:r>
              <a:rPr lang="en-US" sz="1800" dirty="0">
                <a:solidFill>
                  <a:schemeClr val="tx1">
                    <a:lumMod val="65000"/>
                    <a:lumOff val="35000"/>
                  </a:schemeClr>
                </a:solidFill>
              </a:rPr>
              <a:t>Full Research/R&amp;D</a:t>
            </a:r>
          </a:p>
          <a:p>
            <a:pPr marL="914400" lvl="3">
              <a:spcBef>
                <a:spcPct val="25000"/>
              </a:spcBef>
              <a:buFont typeface="Arial" panose="020B0604020202020204" pitchFamily="34" charset="0"/>
              <a:buChar char="•"/>
              <a:tabLst>
                <a:tab pos="2286000" algn="l"/>
              </a:tabLst>
              <a:defRPr/>
            </a:pPr>
            <a:r>
              <a:rPr lang="en-US" sz="1800" dirty="0">
                <a:solidFill>
                  <a:schemeClr val="tx1">
                    <a:lumMod val="65000"/>
                    <a:lumOff val="35000"/>
                  </a:schemeClr>
                </a:solidFill>
              </a:rPr>
              <a:t>$1M  direct costs</a:t>
            </a:r>
          </a:p>
          <a:p>
            <a:pPr marL="914400" lvl="3">
              <a:spcBef>
                <a:spcPct val="25000"/>
              </a:spcBef>
              <a:buFont typeface="Arial" panose="020B0604020202020204" pitchFamily="34" charset="0"/>
              <a:buChar char="•"/>
              <a:tabLst>
                <a:tab pos="2286000" algn="l"/>
              </a:tabLst>
              <a:defRPr/>
            </a:pPr>
            <a:r>
              <a:rPr lang="en-US" sz="1800" dirty="0">
                <a:solidFill>
                  <a:schemeClr val="tx1">
                    <a:lumMod val="65000"/>
                    <a:lumOff val="35000"/>
                  </a:schemeClr>
                </a:solidFill>
              </a:rPr>
              <a:t>2 years</a:t>
            </a:r>
          </a:p>
          <a:p>
            <a:pPr lvl="1">
              <a:spcBef>
                <a:spcPts val="1800"/>
              </a:spcBef>
            </a:pPr>
            <a:r>
              <a:rPr lang="en-US" sz="1800" dirty="0">
                <a:solidFill>
                  <a:schemeClr val="tx1">
                    <a:lumMod val="65000"/>
                    <a:lumOff val="35000"/>
                  </a:schemeClr>
                </a:solidFill>
              </a:rPr>
              <a:t>Fast Track –  Phase I and Phase II application combined</a:t>
            </a:r>
          </a:p>
          <a:p>
            <a:pPr lvl="2"/>
            <a:r>
              <a:rPr lang="en-US" sz="1800" dirty="0">
                <a:solidFill>
                  <a:schemeClr val="tx1">
                    <a:lumMod val="65000"/>
                    <a:lumOff val="35000"/>
                  </a:schemeClr>
                </a:solidFill>
              </a:rPr>
              <a:t>Time and award amounts are same as </a:t>
            </a:r>
            <a:r>
              <a:rPr lang="en-US" sz="1800" dirty="0" err="1">
                <a:solidFill>
                  <a:schemeClr val="tx1">
                    <a:lumMod val="65000"/>
                    <a:lumOff val="35000"/>
                  </a:schemeClr>
                </a:solidFill>
              </a:rPr>
              <a:t>Ph</a:t>
            </a:r>
            <a:r>
              <a:rPr lang="en-US" sz="1800" dirty="0">
                <a:solidFill>
                  <a:schemeClr val="tx1">
                    <a:lumMod val="65000"/>
                    <a:lumOff val="35000"/>
                  </a:schemeClr>
                </a:solidFill>
              </a:rPr>
              <a:t> I and </a:t>
            </a:r>
            <a:r>
              <a:rPr lang="en-US" sz="1800" dirty="0" err="1">
                <a:solidFill>
                  <a:schemeClr val="tx1">
                    <a:lumMod val="65000"/>
                    <a:lumOff val="35000"/>
                  </a:schemeClr>
                </a:solidFill>
              </a:rPr>
              <a:t>Ph</a:t>
            </a:r>
            <a:r>
              <a:rPr lang="en-US" sz="1800" dirty="0">
                <a:solidFill>
                  <a:schemeClr val="tx1">
                    <a:lumMod val="65000"/>
                    <a:lumOff val="35000"/>
                  </a:schemeClr>
                </a:solidFill>
              </a:rPr>
              <a:t> II, but consecutive </a:t>
            </a:r>
          </a:p>
          <a:p>
            <a:pPr lvl="1">
              <a:spcBef>
                <a:spcPts val="1800"/>
              </a:spcBef>
              <a:spcAft>
                <a:spcPts val="600"/>
              </a:spcAft>
            </a:pPr>
            <a:r>
              <a:rPr lang="en-US" sz="1800" dirty="0">
                <a:solidFill>
                  <a:schemeClr val="tx1">
                    <a:lumMod val="65000"/>
                    <a:lumOff val="35000"/>
                  </a:schemeClr>
                </a:solidFill>
              </a:rPr>
              <a:t>Phase IIB: NIEHS </a:t>
            </a:r>
            <a:r>
              <a:rPr lang="en-US" sz="1800" u="sng" dirty="0">
                <a:solidFill>
                  <a:schemeClr val="tx1">
                    <a:lumMod val="65000"/>
                    <a:lumOff val="35000"/>
                  </a:schemeClr>
                </a:solidFill>
              </a:rPr>
              <a:t>SRP</a:t>
            </a:r>
            <a:r>
              <a:rPr lang="en-US" sz="1800" dirty="0">
                <a:solidFill>
                  <a:schemeClr val="tx1">
                    <a:lumMod val="65000"/>
                    <a:lumOff val="35000"/>
                  </a:schemeClr>
                </a:solidFill>
              </a:rPr>
              <a:t> does not participate</a:t>
            </a:r>
          </a:p>
          <a:p>
            <a:pPr lvl="1">
              <a:spcAft>
                <a:spcPts val="600"/>
              </a:spcAft>
            </a:pPr>
            <a:r>
              <a:rPr lang="en-US" sz="1800" dirty="0">
                <a:solidFill>
                  <a:schemeClr val="tx1">
                    <a:lumMod val="65000"/>
                    <a:lumOff val="35000"/>
                  </a:schemeClr>
                </a:solidFill>
              </a:rPr>
              <a:t>Phase III: Not funded through NIH SBIR/STTR budget</a:t>
            </a:r>
          </a:p>
        </p:txBody>
      </p:sp>
      <p:pic>
        <p:nvPicPr>
          <p:cNvPr id="5" name="Picture 4" descr="Cog tree.jpg"/>
          <p:cNvPicPr>
            <a:picLocks noChangeAspect="1"/>
          </p:cNvPicPr>
          <p:nvPr/>
        </p:nvPicPr>
        <p:blipFill>
          <a:blip r:embed="rId3" cstate="print"/>
          <a:stretch>
            <a:fillRect/>
          </a:stretch>
        </p:blipFill>
        <p:spPr>
          <a:xfrm>
            <a:off x="5974895" y="2457809"/>
            <a:ext cx="2839157" cy="1479957"/>
          </a:xfrm>
          <a:prstGeom prst="rect">
            <a:avLst/>
          </a:prstGeom>
          <a:ln>
            <a:solidFill>
              <a:schemeClr val="tx1">
                <a:lumMod val="65000"/>
                <a:lumOff val="35000"/>
              </a:schemeClr>
            </a:solidFill>
          </a:ln>
          <a:effectLst/>
        </p:spPr>
      </p:pic>
      <p:sp>
        <p:nvSpPr>
          <p:cNvPr id="7" name="TextBox 6"/>
          <p:cNvSpPr txBox="1"/>
          <p:nvPr/>
        </p:nvSpPr>
        <p:spPr>
          <a:xfrm>
            <a:off x="5252759" y="186069"/>
            <a:ext cx="3618298"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defRPr/>
            </a:pPr>
            <a:r>
              <a:rPr lang="en-US" altLang="en-US" b="1" dirty="0" smtClean="0">
                <a:solidFill>
                  <a:schemeClr val="accent2">
                    <a:lumMod val="50000"/>
                  </a:schemeClr>
                </a:solidFill>
                <a:latin typeface="Arial" panose="020B0604020202020204" pitchFamily="34" charset="0"/>
                <a:cs typeface="Arial" panose="020B0604020202020204" pitchFamily="34" charset="0"/>
              </a:rPr>
              <a:t>NIEHS Total SBIR/STTR budget</a:t>
            </a:r>
          </a:p>
          <a:p>
            <a:pPr algn="ctr">
              <a:defRPr/>
            </a:pPr>
            <a:r>
              <a:rPr lang="en-US" altLang="en-US" b="1" dirty="0" smtClean="0">
                <a:solidFill>
                  <a:schemeClr val="tx2"/>
                </a:solidFill>
                <a:latin typeface="Times" panose="02020603050405020304" pitchFamily="18" charset="0"/>
                <a:cs typeface="Times" panose="02020603050405020304" pitchFamily="18" charset="0"/>
              </a:rPr>
              <a:t>SBIR ~12.5M          STTR ~2.0M</a:t>
            </a:r>
            <a:endParaRPr lang="en-US" altLang="en-US" b="1" dirty="0">
              <a:solidFill>
                <a:schemeClr val="tx2"/>
              </a:solidFill>
              <a:latin typeface="Times" panose="02020603050405020304" pitchFamily="18" charset="0"/>
              <a:cs typeface="Times" panose="02020603050405020304" pitchFamily="18" charset="0"/>
            </a:endParaRPr>
          </a:p>
        </p:txBody>
      </p:sp>
      <p:sp>
        <p:nvSpPr>
          <p:cNvPr id="2" name="Title 1"/>
          <p:cNvSpPr>
            <a:spLocks noGrp="1"/>
          </p:cNvSpPr>
          <p:nvPr>
            <p:ph type="title"/>
          </p:nvPr>
        </p:nvSpPr>
        <p:spPr/>
        <p:txBody>
          <a:bodyPr/>
          <a:lstStyle/>
          <a:p>
            <a:r>
              <a:rPr lang="en-US" dirty="0"/>
              <a:t>NIEHS SRP Budget &amp; Awards</a:t>
            </a:r>
          </a:p>
        </p:txBody>
      </p:sp>
      <p:sp>
        <p:nvSpPr>
          <p:cNvPr id="3" name="Slide Number Placeholder 2"/>
          <p:cNvSpPr>
            <a:spLocks noGrp="1"/>
          </p:cNvSpPr>
          <p:nvPr>
            <p:ph type="sldNum" sz="quarter" idx="12"/>
          </p:nvPr>
        </p:nvSpPr>
        <p:spPr/>
        <p:txBody>
          <a:bodyPr/>
          <a:lstStyle/>
          <a:p>
            <a:fld id="{B0EF5099-966C-495A-BB3D-DCA0C56F9D8A}" type="slidenum">
              <a:rPr lang="en-US" smtClean="0"/>
              <a:pPr/>
              <a:t>13</a:t>
            </a:fld>
            <a:endParaRPr lang="en-US" dirty="0"/>
          </a:p>
        </p:txBody>
      </p:sp>
    </p:spTree>
    <p:extLst>
      <p:ext uri="{BB962C8B-B14F-4D97-AF65-F5344CB8AC3E}">
        <p14:creationId xmlns:p14="http://schemas.microsoft.com/office/powerpoint/2010/main" val="145888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xEl>
                                              <p:pRg st="8" end="8"/>
                                            </p:txEl>
                                          </p:spTgt>
                                        </p:tgtEl>
                                        <p:attrNameLst>
                                          <p:attrName>style.visibility</p:attrName>
                                        </p:attrNameLst>
                                      </p:cBhvr>
                                      <p:to>
                                        <p:strVal val="visible"/>
                                      </p:to>
                                    </p:set>
                                    <p:animEffect transition="in" filter="fade">
                                      <p:cBhvr>
                                        <p:cTn id="7" dur="500"/>
                                        <p:tgtEl>
                                          <p:spTgt spid="11268">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xEl>
                                              <p:pRg st="9" end="9"/>
                                            </p:txEl>
                                          </p:spTgt>
                                        </p:tgtEl>
                                        <p:attrNameLst>
                                          <p:attrName>style.visibility</p:attrName>
                                        </p:attrNameLst>
                                      </p:cBhvr>
                                      <p:to>
                                        <p:strVal val="visible"/>
                                      </p:to>
                                    </p:set>
                                    <p:animEffect transition="in" filter="fade">
                                      <p:cBhvr>
                                        <p:cTn id="10" dur="500"/>
                                        <p:tgtEl>
                                          <p:spTgt spid="11268">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8">
                                            <p:txEl>
                                              <p:pRg st="10" end="10"/>
                                            </p:txEl>
                                          </p:spTgt>
                                        </p:tgtEl>
                                        <p:attrNameLst>
                                          <p:attrName>style.visibility</p:attrName>
                                        </p:attrNameLst>
                                      </p:cBhvr>
                                      <p:to>
                                        <p:strVal val="visible"/>
                                      </p:to>
                                    </p:set>
                                    <p:animEffect transition="in" filter="fade">
                                      <p:cBhvr>
                                        <p:cTn id="13" dur="500"/>
                                        <p:tgtEl>
                                          <p:spTgt spid="11268">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268">
                                            <p:txEl>
                                              <p:pRg st="11" end="11"/>
                                            </p:txEl>
                                          </p:spTgt>
                                        </p:tgtEl>
                                        <p:attrNameLst>
                                          <p:attrName>style.visibility</p:attrName>
                                        </p:attrNameLst>
                                      </p:cBhvr>
                                      <p:to>
                                        <p:strVal val="visible"/>
                                      </p:to>
                                    </p:set>
                                    <p:animEffect transition="in" filter="fade">
                                      <p:cBhvr>
                                        <p:cTn id="16" dur="500"/>
                                        <p:tgtEl>
                                          <p:spTgt spid="1126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53" y="4038600"/>
            <a:ext cx="19812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Determination of Relevance to Program Announcement</a:t>
            </a:r>
          </a:p>
        </p:txBody>
      </p:sp>
      <p:sp>
        <p:nvSpPr>
          <p:cNvPr id="6" name="TextBox 5"/>
          <p:cNvSpPr txBox="1"/>
          <p:nvPr/>
        </p:nvSpPr>
        <p:spPr>
          <a:xfrm>
            <a:off x="2209800" y="4495800"/>
            <a:ext cx="340064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NIH Panel Review: includes detection, remediation, biomedical devices, biomedical </a:t>
            </a:r>
            <a:br>
              <a:rPr lang="en-US" dirty="0">
                <a:latin typeface="Times" panose="02020603050405020304" pitchFamily="18" charset="0"/>
                <a:cs typeface="Times" panose="02020603050405020304" pitchFamily="18" charset="0"/>
              </a:rPr>
            </a:br>
            <a:r>
              <a:rPr lang="en-US" dirty="0">
                <a:latin typeface="Times" panose="02020603050405020304" pitchFamily="18" charset="0"/>
                <a:cs typeface="Times" panose="02020603050405020304" pitchFamily="18" charset="0"/>
              </a:rPr>
              <a:t>engineering applications.</a:t>
            </a:r>
          </a:p>
        </p:txBody>
      </p:sp>
      <p:sp>
        <p:nvSpPr>
          <p:cNvPr id="3" name="Rectangle 2"/>
          <p:cNvSpPr/>
          <p:nvPr/>
        </p:nvSpPr>
        <p:spPr>
          <a:xfrm>
            <a:off x="4834269" y="5177434"/>
            <a:ext cx="258371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dirty="0">
                <a:solidFill>
                  <a:schemeClr val="tx1"/>
                </a:solidFill>
                <a:latin typeface="Times" panose="02020603050405020304" pitchFamily="18" charset="0"/>
                <a:cs typeface="Times" panose="02020603050405020304" pitchFamily="18" charset="0"/>
              </a:rPr>
              <a:t>NAEHS Council Review:</a:t>
            </a:r>
          </a:p>
          <a:p>
            <a:pPr>
              <a:defRPr/>
            </a:pPr>
            <a:r>
              <a:rPr lang="en-US" dirty="0">
                <a:solidFill>
                  <a:schemeClr val="tx1"/>
                </a:solidFill>
                <a:latin typeface="Times" panose="02020603050405020304" pitchFamily="18" charset="0"/>
                <a:cs typeface="Times" panose="02020603050405020304" pitchFamily="18" charset="0"/>
              </a:rPr>
              <a:t>Concurrence of Peer Review</a:t>
            </a:r>
          </a:p>
        </p:txBody>
      </p:sp>
      <p:sp>
        <p:nvSpPr>
          <p:cNvPr id="4" name="TextBox 3"/>
          <p:cNvSpPr txBox="1"/>
          <p:nvPr/>
        </p:nvSpPr>
        <p:spPr>
          <a:xfrm>
            <a:off x="6406115" y="5878515"/>
            <a:ext cx="21336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6-7 Months from time of submission</a:t>
            </a:r>
          </a:p>
        </p:txBody>
      </p:sp>
      <p:graphicFrame>
        <p:nvGraphicFramePr>
          <p:cNvPr id="12" name="Content Placeholder 4"/>
          <p:cNvGraphicFramePr>
            <a:graphicFrameLocks noGrp="1"/>
          </p:cNvGraphicFramePr>
          <p:nvPr>
            <p:ph idx="1"/>
            <p:extLst>
              <p:ext uri="{D42A27DB-BD31-4B8C-83A1-F6EECF244321}">
                <p14:modId xmlns:p14="http://schemas.microsoft.com/office/powerpoint/2010/main" val="907210647"/>
              </p:ext>
            </p:extLst>
          </p:nvPr>
        </p:nvGraphicFramePr>
        <p:xfrm>
          <a:off x="1612604" y="1105638"/>
          <a:ext cx="7772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lstStyle/>
          <a:p>
            <a:r>
              <a:rPr lang="en-US" altLang="en-US" dirty="0"/>
              <a:t>NIH Review Process</a:t>
            </a:r>
            <a:endParaRPr lang="en-US" dirty="0"/>
          </a:p>
        </p:txBody>
      </p:sp>
      <p:sp>
        <p:nvSpPr>
          <p:cNvPr id="13" name="Slide Number Placeholder 12"/>
          <p:cNvSpPr>
            <a:spLocks noGrp="1"/>
          </p:cNvSpPr>
          <p:nvPr>
            <p:ph type="sldNum" sz="quarter" idx="12"/>
          </p:nvPr>
        </p:nvSpPr>
        <p:spPr/>
        <p:txBody>
          <a:bodyPr/>
          <a:lstStyle/>
          <a:p>
            <a:fld id="{B0EF5099-966C-495A-BB3D-DCA0C56F9D8A}" type="slidenum">
              <a:rPr lang="en-US" smtClean="0"/>
              <a:pPr/>
              <a:t>14</a:t>
            </a:fld>
            <a:endParaRPr lang="en-US" dirty="0"/>
          </a:p>
        </p:txBody>
      </p:sp>
    </p:spTree>
    <p:extLst>
      <p:ext uri="{BB962C8B-B14F-4D97-AF65-F5344CB8AC3E}">
        <p14:creationId xmlns:p14="http://schemas.microsoft.com/office/powerpoint/2010/main" val="414931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External Peer Review – Scoring</a:t>
            </a:r>
          </a:p>
        </p:txBody>
      </p:sp>
      <p:sp>
        <p:nvSpPr>
          <p:cNvPr id="4" name="Content Placeholder 3"/>
          <p:cNvSpPr>
            <a:spLocks noGrp="1"/>
          </p:cNvSpPr>
          <p:nvPr>
            <p:ph idx="1"/>
          </p:nvPr>
        </p:nvSpPr>
        <p:spPr>
          <a:xfrm>
            <a:off x="457200" y="1832154"/>
            <a:ext cx="3886200" cy="4906963"/>
          </a:xfrm>
        </p:spPr>
        <p:txBody>
          <a:bodyPr/>
          <a:lstStyle/>
          <a:p>
            <a:pPr marL="0" indent="0">
              <a:spcBef>
                <a:spcPts val="600"/>
              </a:spcBef>
              <a:buNone/>
            </a:pPr>
            <a:r>
              <a:rPr lang="en-US" sz="1800" b="1" dirty="0"/>
              <a:t>Scored Criteria:</a:t>
            </a:r>
          </a:p>
          <a:p>
            <a:pPr marL="457200">
              <a:spcBef>
                <a:spcPts val="600"/>
              </a:spcBef>
            </a:pPr>
            <a:r>
              <a:rPr lang="en-US" sz="1800" b="1" dirty="0"/>
              <a:t>Significance </a:t>
            </a:r>
            <a:br>
              <a:rPr lang="en-US" sz="1800" b="1" dirty="0"/>
            </a:br>
            <a:r>
              <a:rPr lang="en-US" sz="1800" dirty="0"/>
              <a:t>(Real Problem/</a:t>
            </a:r>
            <a:br>
              <a:rPr lang="en-US" sz="1800" dirty="0"/>
            </a:br>
            <a:r>
              <a:rPr lang="en-US" sz="1800" dirty="0"/>
              <a:t>Commercial Potential)</a:t>
            </a:r>
          </a:p>
          <a:p>
            <a:pPr marL="457200">
              <a:spcBef>
                <a:spcPts val="600"/>
              </a:spcBef>
            </a:pPr>
            <a:r>
              <a:rPr lang="en-US" sz="1800" b="1" dirty="0"/>
              <a:t>Investigators </a:t>
            </a:r>
            <a:br>
              <a:rPr lang="en-US" sz="1800" b="1" dirty="0"/>
            </a:br>
            <a:r>
              <a:rPr lang="en-US" sz="1800" dirty="0"/>
              <a:t>(PI and team)</a:t>
            </a:r>
          </a:p>
          <a:p>
            <a:pPr marL="457200">
              <a:spcBef>
                <a:spcPts val="600"/>
              </a:spcBef>
            </a:pPr>
            <a:r>
              <a:rPr lang="en-US" sz="1800" b="1" dirty="0"/>
              <a:t>Innovation </a:t>
            </a:r>
            <a:br>
              <a:rPr lang="en-US" sz="1800" b="1" dirty="0"/>
            </a:br>
            <a:r>
              <a:rPr lang="en-US" sz="1800" dirty="0"/>
              <a:t>(New or Improved?)</a:t>
            </a:r>
          </a:p>
          <a:p>
            <a:pPr marL="457200">
              <a:spcBef>
                <a:spcPts val="600"/>
              </a:spcBef>
            </a:pPr>
            <a:r>
              <a:rPr lang="en-US" sz="1800" b="1" dirty="0"/>
              <a:t>Approach </a:t>
            </a:r>
            <a:br>
              <a:rPr lang="en-US" sz="1800" b="1" dirty="0"/>
            </a:br>
            <a:r>
              <a:rPr lang="en-US" sz="1800" dirty="0"/>
              <a:t>(Research Design, Feasible)</a:t>
            </a:r>
          </a:p>
          <a:p>
            <a:pPr marL="457200">
              <a:spcBef>
                <a:spcPts val="600"/>
              </a:spcBef>
            </a:pPr>
            <a:r>
              <a:rPr lang="en-US" sz="1800" b="1" dirty="0"/>
              <a:t>Environment </a:t>
            </a:r>
            <a:r>
              <a:rPr lang="en-US" sz="1800" dirty="0"/>
              <a:t>(Facilities/Resources)</a:t>
            </a:r>
          </a:p>
          <a:p>
            <a:pPr marL="0" indent="0">
              <a:spcBef>
                <a:spcPts val="600"/>
              </a:spcBef>
              <a:buNone/>
            </a:pPr>
            <a:r>
              <a:rPr lang="en-US" sz="1800" b="1" dirty="0"/>
              <a:t>Also see “Additional Criteria” – i.e. plan for Biohazards </a:t>
            </a:r>
            <a:br>
              <a:rPr lang="en-US" sz="1800" b="1" dirty="0"/>
            </a:br>
            <a:r>
              <a:rPr lang="en-US" sz="1800" b="1" dirty="0"/>
              <a:t>(chemical safety)</a:t>
            </a:r>
          </a:p>
        </p:txBody>
      </p:sp>
      <p:grpSp>
        <p:nvGrpSpPr>
          <p:cNvPr id="5" name="Group 4"/>
          <p:cNvGrpSpPr/>
          <p:nvPr/>
        </p:nvGrpSpPr>
        <p:grpSpPr>
          <a:xfrm>
            <a:off x="4394569" y="2346251"/>
            <a:ext cx="4524375" cy="2482850"/>
            <a:chOff x="4543425" y="1676400"/>
            <a:chExt cx="4524375" cy="2482850"/>
          </a:xfrm>
        </p:grpSpPr>
        <p:pic>
          <p:nvPicPr>
            <p:cNvPr id="21510" name="tabl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425" y="1676400"/>
              <a:ext cx="452437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982787"/>
              <a:ext cx="15430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6"/>
            <p:cNvSpPr txBox="1">
              <a:spLocks noChangeArrowheads="1"/>
            </p:cNvSpPr>
            <p:nvPr/>
          </p:nvSpPr>
          <p:spPr bwMode="auto">
            <a:xfrm>
              <a:off x="7988300" y="2220912"/>
              <a:ext cx="954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576263" indent="-236538"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857250" indent="-1666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139825" indent="-168275"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1433513" indent="-1793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18907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3479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28051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2623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eaLnBrk="1" hangingPunct="1">
                <a:lnSpc>
                  <a:spcPct val="100000"/>
                </a:lnSpc>
                <a:spcBef>
                  <a:spcPct val="0"/>
                </a:spcBef>
                <a:buClrTx/>
                <a:buFontTx/>
                <a:buNone/>
              </a:pPr>
              <a:r>
                <a:rPr lang="en-US" altLang="en-US" sz="1400" dirty="0">
                  <a:cs typeface="Arial" charset="0"/>
                </a:rPr>
                <a:t>Strengths</a:t>
              </a:r>
            </a:p>
          </p:txBody>
        </p:sp>
        <p:sp>
          <p:nvSpPr>
            <p:cNvPr id="21513" name="TextBox 7"/>
            <p:cNvSpPr txBox="1">
              <a:spLocks noChangeArrowheads="1"/>
            </p:cNvSpPr>
            <p:nvPr/>
          </p:nvSpPr>
          <p:spPr bwMode="auto">
            <a:xfrm>
              <a:off x="7534275" y="3567112"/>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70000"/>
                </a:spcBef>
                <a:buClr>
                  <a:schemeClr val="tx2"/>
                </a:buClr>
                <a:buChar char="•"/>
                <a:defRPr sz="2300">
                  <a:solidFill>
                    <a:schemeClr val="tx1"/>
                  </a:solidFill>
                  <a:latin typeface="Arial" charset="0"/>
                  <a:ea typeface="MS PGothic" pitchFamily="34" charset="-128"/>
                </a:defRPr>
              </a:lvl1pPr>
              <a:lvl2pPr marL="576263" indent="-236538" eaLnBrk="0" hangingPunct="0">
                <a:lnSpc>
                  <a:spcPct val="95000"/>
                </a:lnSpc>
                <a:spcBef>
                  <a:spcPct val="70000"/>
                </a:spcBef>
                <a:buClr>
                  <a:schemeClr val="tx2"/>
                </a:buClr>
                <a:buChar char="–"/>
                <a:defRPr sz="2100">
                  <a:solidFill>
                    <a:schemeClr val="tx1"/>
                  </a:solidFill>
                  <a:latin typeface="Arial" charset="0"/>
                  <a:ea typeface="MS PGothic" pitchFamily="34" charset="-128"/>
                </a:defRPr>
              </a:lvl2pPr>
              <a:lvl3pPr marL="857250" indent="-1666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3pPr>
              <a:lvl4pPr marL="1139825" indent="-168275" eaLnBrk="0" hangingPunct="0">
                <a:lnSpc>
                  <a:spcPct val="95000"/>
                </a:lnSpc>
                <a:spcBef>
                  <a:spcPct val="70000"/>
                </a:spcBef>
                <a:buClr>
                  <a:schemeClr val="tx2"/>
                </a:buClr>
                <a:buChar char="–"/>
                <a:defRPr sz="1900">
                  <a:solidFill>
                    <a:schemeClr val="tx1"/>
                  </a:solidFill>
                  <a:latin typeface="Arial" charset="0"/>
                  <a:ea typeface="MS PGothic" pitchFamily="34" charset="-128"/>
                </a:defRPr>
              </a:lvl4pPr>
              <a:lvl5pPr marL="1433513" indent="-179388" eaLnBrk="0" hangingPunct="0">
                <a:lnSpc>
                  <a:spcPct val="95000"/>
                </a:lnSpc>
                <a:spcBef>
                  <a:spcPct val="70000"/>
                </a:spcBef>
                <a:buClr>
                  <a:schemeClr val="tx2"/>
                </a:buClr>
                <a:buChar char="•"/>
                <a:defRPr sz="1900">
                  <a:solidFill>
                    <a:schemeClr val="tx1"/>
                  </a:solidFill>
                  <a:latin typeface="Arial" charset="0"/>
                  <a:ea typeface="MS PGothic" pitchFamily="34" charset="-128"/>
                </a:defRPr>
              </a:lvl5pPr>
              <a:lvl6pPr marL="18907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6pPr>
              <a:lvl7pPr marL="23479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7pPr>
              <a:lvl8pPr marL="28051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8pPr>
              <a:lvl9pPr marL="3262313" indent="-179388" eaLnBrk="0" fontAlgn="base" hangingPunct="0">
                <a:lnSpc>
                  <a:spcPct val="95000"/>
                </a:lnSpc>
                <a:spcBef>
                  <a:spcPct val="70000"/>
                </a:spcBef>
                <a:spcAft>
                  <a:spcPct val="0"/>
                </a:spcAft>
                <a:buClr>
                  <a:schemeClr val="tx2"/>
                </a:buClr>
                <a:buChar char="•"/>
                <a:defRPr sz="1900">
                  <a:solidFill>
                    <a:schemeClr val="tx1"/>
                  </a:solidFill>
                  <a:latin typeface="Arial" charset="0"/>
                  <a:ea typeface="MS PGothic" pitchFamily="34" charset="-128"/>
                </a:defRPr>
              </a:lvl9pPr>
            </a:lstStyle>
            <a:p>
              <a:pPr eaLnBrk="1" hangingPunct="1">
                <a:lnSpc>
                  <a:spcPct val="100000"/>
                </a:lnSpc>
                <a:spcBef>
                  <a:spcPct val="0"/>
                </a:spcBef>
                <a:buClrTx/>
                <a:buFontTx/>
                <a:buNone/>
              </a:pPr>
              <a:r>
                <a:rPr lang="en-US" altLang="en-US" sz="1400" dirty="0">
                  <a:solidFill>
                    <a:schemeClr val="bg1"/>
                  </a:solidFill>
                  <a:cs typeface="Arial" charset="0"/>
                </a:rPr>
                <a:t>Weaknesses</a:t>
              </a:r>
            </a:p>
          </p:txBody>
        </p:sp>
      </p:grpSp>
      <p:sp>
        <p:nvSpPr>
          <p:cNvPr id="2" name="TextBox 1"/>
          <p:cNvSpPr txBox="1"/>
          <p:nvPr/>
        </p:nvSpPr>
        <p:spPr>
          <a:xfrm>
            <a:off x="4394570" y="5090908"/>
            <a:ext cx="4514850" cy="13524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marL="233363" indent="-233363">
              <a:lnSpc>
                <a:spcPct val="90000"/>
              </a:lnSpc>
              <a:spcBef>
                <a:spcPts val="1200"/>
              </a:spcBef>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Initial Scoring 1-9, Final Score 10-90</a:t>
            </a:r>
          </a:p>
          <a:p>
            <a:pPr marL="233363" indent="-233363">
              <a:lnSpc>
                <a:spcPct val="90000"/>
              </a:lnSpc>
              <a:spcBef>
                <a:spcPts val="1200"/>
              </a:spcBef>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Scores typically released within 3-4 days of review. Summary Statement posted within 2-3 weeks of review.</a:t>
            </a:r>
          </a:p>
        </p:txBody>
      </p:sp>
      <p:sp>
        <p:nvSpPr>
          <p:cNvPr id="8" name="Slide Number Placeholder 7"/>
          <p:cNvSpPr>
            <a:spLocks noGrp="1"/>
          </p:cNvSpPr>
          <p:nvPr>
            <p:ph type="sldNum" sz="quarter" idx="12"/>
          </p:nvPr>
        </p:nvSpPr>
        <p:spPr/>
        <p:txBody>
          <a:bodyPr/>
          <a:lstStyle/>
          <a:p>
            <a:fld id="{B0EF5099-966C-495A-BB3D-DCA0C56F9D8A}" type="slidenum">
              <a:rPr lang="en-US" smtClean="0"/>
              <a:pPr/>
              <a:t>15</a:t>
            </a:fld>
            <a:endParaRPr lang="en-US" dirty="0"/>
          </a:p>
        </p:txBody>
      </p:sp>
    </p:spTree>
    <p:extLst>
      <p:ext uri="{BB962C8B-B14F-4D97-AF65-F5344CB8AC3E}">
        <p14:creationId xmlns:p14="http://schemas.microsoft.com/office/powerpoint/2010/main" val="112865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5032" y="1127824"/>
            <a:ext cx="8760368" cy="831330"/>
          </a:xfrm>
        </p:spPr>
        <p:txBody>
          <a:bodyPr/>
          <a:lstStyle/>
          <a:p>
            <a:r>
              <a:rPr lang="en-US" altLang="en-US"/>
              <a:t>External Peer Review – Points to Know </a:t>
            </a:r>
            <a:endParaRPr lang="en-US" altLang="en-US" dirty="0"/>
          </a:p>
        </p:txBody>
      </p:sp>
      <p:sp>
        <p:nvSpPr>
          <p:cNvPr id="6" name="Content Placeholder 5"/>
          <p:cNvSpPr>
            <a:spLocks noGrp="1"/>
          </p:cNvSpPr>
          <p:nvPr>
            <p:ph idx="1"/>
          </p:nvPr>
        </p:nvSpPr>
        <p:spPr>
          <a:xfrm>
            <a:off x="457200" y="1832155"/>
            <a:ext cx="8229600" cy="4035246"/>
          </a:xfrm>
        </p:spPr>
        <p:txBody>
          <a:bodyPr/>
          <a:lstStyle/>
          <a:p>
            <a:pPr marL="0" indent="0">
              <a:buNone/>
            </a:pPr>
            <a:r>
              <a:rPr lang="en-US" b="1" dirty="0"/>
              <a:t>Study Sections</a:t>
            </a:r>
          </a:p>
          <a:p>
            <a:r>
              <a:rPr lang="en-US" sz="2100" dirty="0"/>
              <a:t>3 reviewers per application</a:t>
            </a:r>
          </a:p>
          <a:p>
            <a:r>
              <a:rPr lang="en-US" sz="2100" dirty="0"/>
              <a:t>Wide scope expertise - majority are not environmental technologists</a:t>
            </a:r>
          </a:p>
          <a:p>
            <a:pPr marL="0" indent="0">
              <a:spcBef>
                <a:spcPts val="1800"/>
              </a:spcBef>
              <a:buNone/>
            </a:pPr>
            <a:r>
              <a:rPr lang="en-US" b="1" dirty="0"/>
              <a:t>Expectations</a:t>
            </a:r>
          </a:p>
          <a:p>
            <a:r>
              <a:rPr lang="en-US" sz="2100" dirty="0"/>
              <a:t>Preliminary data</a:t>
            </a:r>
          </a:p>
          <a:p>
            <a:r>
              <a:rPr lang="en-US" sz="2100" dirty="0"/>
              <a:t>Fundamental science, novelty, innovation</a:t>
            </a:r>
          </a:p>
          <a:p>
            <a:r>
              <a:rPr lang="en-US" sz="2100" dirty="0"/>
              <a:t>Convince reviewers the market exists </a:t>
            </a:r>
            <a:br>
              <a:rPr lang="en-US" sz="2100" dirty="0"/>
            </a:br>
            <a:r>
              <a:rPr lang="en-US" sz="2100" dirty="0"/>
              <a:t>(hint of commercialization capability, even for Phase I)</a:t>
            </a:r>
            <a:endParaRPr lang="en-US" dirty="0"/>
          </a:p>
        </p:txBody>
      </p:sp>
      <p:sp>
        <p:nvSpPr>
          <p:cNvPr id="2" name="Rectangle 1"/>
          <p:cNvSpPr/>
          <p:nvPr/>
        </p:nvSpPr>
        <p:spPr>
          <a:xfrm>
            <a:off x="0" y="5867400"/>
            <a:ext cx="8839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bIns="137160" anchor="b" anchorCtr="0">
            <a:spAutoFit/>
          </a:bodyPr>
          <a:lstStyle/>
          <a:p>
            <a:pPr>
              <a:spcBef>
                <a:spcPct val="50000"/>
              </a:spcBef>
            </a:pPr>
            <a:r>
              <a:rPr lang="en-US" sz="1600" dirty="0">
                <a:latin typeface="Arial" charset="0"/>
                <a:ea typeface="MS PGothic" pitchFamily="34" charset="-128"/>
                <a:cs typeface="Arial" charset="0"/>
              </a:rPr>
              <a:t>Peer Review Study Section Roster Index: </a:t>
            </a:r>
            <a:r>
              <a:rPr lang="en-US" sz="1600" dirty="0">
                <a:latin typeface="Arial" charset="0"/>
                <a:ea typeface="MS PGothic" pitchFamily="34" charset="-128"/>
                <a:cs typeface="Arial" charset="0"/>
                <a:hlinkClick r:id="rId3"/>
              </a:rPr>
              <a:t>http://public.csr.nih.gov/StudySections/SmallBusinessTechnologyTransfer/Pages/default.aspx</a:t>
            </a:r>
            <a:r>
              <a:rPr lang="en-US" sz="1600" dirty="0">
                <a:latin typeface="Arial" charset="0"/>
                <a:ea typeface="MS PGothic" pitchFamily="34" charset="-128"/>
                <a:cs typeface="Arial" charset="0"/>
              </a:rPr>
              <a:t> </a:t>
            </a:r>
          </a:p>
        </p:txBody>
      </p:sp>
      <p:sp>
        <p:nvSpPr>
          <p:cNvPr id="9" name="Slide Number Placeholder 8"/>
          <p:cNvSpPr>
            <a:spLocks noGrp="1"/>
          </p:cNvSpPr>
          <p:nvPr>
            <p:ph type="sldNum" sz="quarter" idx="12"/>
          </p:nvPr>
        </p:nvSpPr>
        <p:spPr/>
        <p:txBody>
          <a:bodyPr/>
          <a:lstStyle/>
          <a:p>
            <a:fld id="{B0EF5099-966C-495A-BB3D-DCA0C56F9D8A}" type="slidenum">
              <a:rPr lang="en-US" smtClean="0"/>
              <a:pPr/>
              <a:t>16</a:t>
            </a:fld>
            <a:endParaRPr lang="en-US" dirty="0"/>
          </a:p>
        </p:txBody>
      </p:sp>
      <p:sp>
        <p:nvSpPr>
          <p:cNvPr id="3" name="TextBox 2"/>
          <p:cNvSpPr txBox="1"/>
          <p:nvPr/>
        </p:nvSpPr>
        <p:spPr>
          <a:xfrm>
            <a:off x="76200" y="6488668"/>
            <a:ext cx="4079963" cy="338554"/>
          </a:xfrm>
          <a:prstGeom prst="rect">
            <a:avLst/>
          </a:prstGeom>
          <a:noFill/>
        </p:spPr>
        <p:txBody>
          <a:bodyPr wrap="none" rtlCol="0">
            <a:spAutoFit/>
          </a:bodyPr>
          <a:lstStyle/>
          <a:p>
            <a:r>
              <a:rPr lang="en-US" sz="1600" dirty="0"/>
              <a:t>IMST (10), IMST (12), IMST (14),  IDM (12) </a:t>
            </a:r>
          </a:p>
        </p:txBody>
      </p:sp>
    </p:spTree>
    <p:extLst>
      <p:ext uri="{BB962C8B-B14F-4D97-AF65-F5344CB8AC3E}">
        <p14:creationId xmlns:p14="http://schemas.microsoft.com/office/powerpoint/2010/main" val="93002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NIH Application to Award Timeline</a:t>
            </a:r>
          </a:p>
        </p:txBody>
      </p:sp>
      <p:pic>
        <p:nvPicPr>
          <p:cNvPr id="235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64349" y="2392325"/>
            <a:ext cx="8615302" cy="3148308"/>
          </a:xfrm>
          <a:ln>
            <a:solidFill>
              <a:schemeClr val="tx1">
                <a:lumMod val="65000"/>
                <a:lumOff val="35000"/>
              </a:schemeClr>
            </a:solidFill>
          </a:ln>
        </p:spPr>
      </p:pic>
      <p:sp>
        <p:nvSpPr>
          <p:cNvPr id="13" name="Slide Number Placeholder 5"/>
          <p:cNvSpPr>
            <a:spLocks noGrp="1"/>
          </p:cNvSpPr>
          <p:nvPr>
            <p:ph type="sldNum" sz="quarter" idx="4294967295"/>
          </p:nvPr>
        </p:nvSpPr>
        <p:spPr>
          <a:xfrm>
            <a:off x="8500943" y="6457950"/>
            <a:ext cx="561975" cy="365125"/>
          </a:xfrm>
          <a:prstGeom prst="rect">
            <a:avLst/>
          </a:prstGeom>
        </p:spPr>
        <p:txBody>
          <a:bodyPr vert="horz" lIns="27432" tIns="45720" rIns="45720" bIns="45720" rtlCol="0" anchor="b" anchorCtr="0"/>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D6F63C3D-42C2-4A96-8164-6CE95F7FA592}" type="slidenum">
              <a:rPr lang="en-US" smtClean="0"/>
              <a:t>17</a:t>
            </a:fld>
            <a:endParaRPr lang="en-US" dirty="0"/>
          </a:p>
        </p:txBody>
      </p:sp>
    </p:spTree>
    <p:extLst>
      <p:ext uri="{BB962C8B-B14F-4D97-AF65-F5344CB8AC3E}">
        <p14:creationId xmlns:p14="http://schemas.microsoft.com/office/powerpoint/2010/main" val="31996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1656987"/>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t>EPA</a:t>
            </a:r>
            <a:br>
              <a:rPr kumimoji="0" lang="en-US" sz="5400" b="0" i="0"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br>
            <a:r>
              <a:rPr kumimoji="0" lang="en-US" sz="5400" b="0" i="1" u="none" strike="noStrike" kern="1200" cap="none" spc="0" normalizeH="0" baseline="0" noProof="0" dirty="0">
                <a:ln>
                  <a:noFill/>
                </a:ln>
                <a:solidFill>
                  <a:srgbClr val="2F5897"/>
                </a:solidFill>
                <a:effectLst>
                  <a:outerShdw blurRad="63500" dist="38100" dir="5400000" algn="t" rotWithShape="0">
                    <a:prstClr val="black">
                      <a:alpha val="25000"/>
                    </a:prstClr>
                  </a:outerShdw>
                </a:effectLst>
                <a:uLnTx/>
                <a:uFillTx/>
                <a:latin typeface="Times" panose="02020603050405020304" pitchFamily="18" charset="0"/>
                <a:ea typeface="+mj-ea"/>
                <a:cs typeface="+mj-cs"/>
              </a:rPr>
              <a:t>April Richards</a:t>
            </a:r>
          </a:p>
        </p:txBody>
      </p:sp>
      <p:sp>
        <p:nvSpPr>
          <p:cNvPr id="16" name="Rectangle 15"/>
          <p:cNvSpPr/>
          <p:nvPr/>
        </p:nvSpPr>
        <p:spPr>
          <a:xfrm>
            <a:off x="3547841" y="3244334"/>
            <a:ext cx="2048317" cy="400110"/>
          </a:xfrm>
          <a:prstGeom prst="rect">
            <a:avLst/>
          </a:prstGeom>
        </p:spPr>
        <p:txBody>
          <a:bodyPr wrap="none">
            <a:spAutoFit/>
          </a:bodyPr>
          <a:lstStyle/>
          <a:p>
            <a:pPr marL="0" marR="0" lvl="0" indent="0" algn="ctr" defTabSz="914400" rtl="0" eaLnBrk="1" fontAlgn="auto" latinLnBrk="0" hangingPunct="1">
              <a:lnSpc>
                <a:spcPct val="100000"/>
              </a:lnSpc>
              <a:spcBef>
                <a:spcPct val="20000"/>
              </a:spcBef>
              <a:spcAft>
                <a:spcPts val="0"/>
              </a:spcAft>
              <a:buClr>
                <a:srgbClr val="003F69"/>
              </a:buClr>
              <a:buSzPct val="90000"/>
              <a:buFontTx/>
              <a:buNone/>
              <a:tabLst/>
              <a:defRPr/>
            </a:pPr>
            <a:r>
              <a:rPr kumimoji="0" lang="en-US" sz="2000" b="0" i="0" u="none" strike="noStrike" kern="1200" cap="none" spc="0" normalizeH="0" baseline="0" noProof="0" dirty="0" smtClean="0">
                <a:ln>
                  <a:noFill/>
                </a:ln>
                <a:solidFill>
                  <a:prstClr val="black"/>
                </a:solidFill>
                <a:effectLst/>
                <a:uLnTx/>
                <a:uFillTx/>
                <a:latin typeface="Times" panose="02020603050405020304" pitchFamily="18" charset="0"/>
                <a:ea typeface="+mn-ea"/>
                <a:cs typeface="+mn-cs"/>
                <a:hlinkClick r:id="rId3"/>
              </a:rPr>
              <a:t>www.epa.gov/sbir</a:t>
            </a:r>
            <a:endPar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17" name="Rectangle 16"/>
          <p:cNvSpPr/>
          <p:nvPr/>
        </p:nvSpPr>
        <p:spPr>
          <a:xfrm>
            <a:off x="2438400" y="3613666"/>
            <a:ext cx="3330079" cy="400110"/>
          </a:xfrm>
          <a:prstGeom prst="rect">
            <a:avLst/>
          </a:prstGeom>
        </p:spPr>
        <p:txBody>
          <a:bodyPr wrap="none">
            <a:spAutoFit/>
          </a:bodyPr>
          <a:lstStyle/>
          <a:p>
            <a:pPr marL="741363" marR="0" lvl="2" indent="0" algn="l" defTabSz="914400" rtl="0" eaLnBrk="1" fontAlgn="auto" latinLnBrk="0" hangingPunct="1">
              <a:lnSpc>
                <a:spcPct val="100000"/>
              </a:lnSpc>
              <a:spcBef>
                <a:spcPct val="20000"/>
              </a:spcBef>
              <a:spcAft>
                <a:spcPts val="0"/>
              </a:spcAft>
              <a:buClr>
                <a:srgbClr val="003F69"/>
              </a:buClr>
              <a:buSzTx/>
              <a:buFontTx/>
              <a:buNone/>
              <a:tabLst/>
              <a:defRPr/>
            </a:pPr>
            <a:r>
              <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hlinkClick r:id="rId4"/>
              </a:rPr>
              <a:t>richards.april@epa.gov</a:t>
            </a:r>
            <a:endParaRPr kumimoji="0" lang="en-US" sz="2000" b="0" i="0" u="none" strike="noStrike" kern="1200" cap="none" spc="0" normalizeH="0" baseline="0" noProof="0" dirty="0">
              <a:ln>
                <a:noFill/>
              </a:ln>
              <a:solidFill>
                <a:prstClr val="black"/>
              </a:solidFill>
              <a:effectLst/>
              <a:uLnTx/>
              <a:uFillTx/>
              <a:latin typeface="Times"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65C79-EE26-4ACE-94D3-CF65C097153F}"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880943" y="4770126"/>
            <a:ext cx="7620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Palatino Linotype"/>
                <a:ea typeface="+mn-ea"/>
                <a:cs typeface="+mn-cs"/>
              </a:rPr>
              <a:t>Current EPA SBIR awards: </a:t>
            </a:r>
            <a:r>
              <a:rPr kumimoji="0" lang="en-US" sz="1800" b="0" i="0" u="none" strike="noStrike" kern="1200" cap="none" spc="0" normalizeH="0" baseline="0" noProof="0" dirty="0">
                <a:ln>
                  <a:noFill/>
                </a:ln>
                <a:solidFill>
                  <a:prstClr val="black"/>
                </a:solidFill>
                <a:effectLst/>
                <a:uLnTx/>
                <a:uFillTx/>
                <a:latin typeface="Palatino Linotype"/>
                <a:ea typeface="+mn-ea"/>
                <a:cs typeface="+mn-cs"/>
                <a:hlinkClick r:id="rId5"/>
              </a:rPr>
              <a:t>https://cfpub.epa.gov/ncer_abstracts/index.cfm/fuseaction/outlinks.sbir/</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Palatino Linotype"/>
                <a:ea typeface="+mn-ea"/>
                <a:cs typeface="+mn-cs"/>
              </a:rPr>
              <a:t> </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114859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t>EPA-SBIR Mission</a:t>
            </a:r>
            <a:endParaRPr lang="en-US" dirty="0"/>
          </a:p>
        </p:txBody>
      </p:sp>
      <p:sp>
        <p:nvSpPr>
          <p:cNvPr id="9220" name="Rectangle 3"/>
          <p:cNvSpPr>
            <a:spLocks noGrp="1" noChangeArrowheads="1"/>
          </p:cNvSpPr>
          <p:nvPr>
            <p:ph idx="1"/>
          </p:nvPr>
        </p:nvSpPr>
        <p:spPr/>
        <p:txBody>
          <a:bodyPr/>
          <a:lstStyle/>
          <a:p>
            <a:pPr>
              <a:spcBef>
                <a:spcPts val="3000"/>
              </a:spcBef>
              <a:spcAft>
                <a:spcPts val="0"/>
              </a:spcAft>
            </a:pPr>
            <a:r>
              <a:rPr lang="en-US" b="1" dirty="0"/>
              <a:t>EPA: </a:t>
            </a:r>
            <a:r>
              <a:rPr lang="en-US" dirty="0"/>
              <a:t>Protect human health and the environment</a:t>
            </a:r>
          </a:p>
          <a:p>
            <a:pPr>
              <a:spcBef>
                <a:spcPts val="3000"/>
              </a:spcBef>
              <a:spcAft>
                <a:spcPts val="0"/>
              </a:spcAft>
            </a:pPr>
            <a:r>
              <a:rPr lang="en-US" b="1" dirty="0"/>
              <a:t>EPA SBIR: </a:t>
            </a:r>
            <a:r>
              <a:rPr lang="en-US" dirty="0"/>
              <a:t>Support development and commercialization of innovative technologies to meet Agency’s mission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697" y="3569485"/>
            <a:ext cx="3135922" cy="3135922"/>
          </a:xfrm>
          <a:prstGeom prst="ellipse">
            <a:avLst/>
          </a:prstGeom>
          <a:ln>
            <a:noFill/>
          </a:ln>
          <a:effectLst>
            <a:softEdge rad="317500"/>
          </a:effectLst>
        </p:spPr>
      </p:pic>
    </p:spTree>
    <p:extLst>
      <p:ext uri="{BB962C8B-B14F-4D97-AF65-F5344CB8AC3E}">
        <p14:creationId xmlns:p14="http://schemas.microsoft.com/office/powerpoint/2010/main" val="281302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dirty="0"/>
              <a:t>Purpose of the webinar</a:t>
            </a:r>
          </a:p>
          <a:p>
            <a:r>
              <a:rPr lang="en-US" dirty="0"/>
              <a:t>Introduction to SBIR and STTR grants</a:t>
            </a:r>
          </a:p>
          <a:p>
            <a:r>
              <a:rPr lang="en-US" dirty="0"/>
              <a:t>Agency Presentations</a:t>
            </a:r>
          </a:p>
          <a:p>
            <a:pPr lvl="1"/>
            <a:r>
              <a:rPr lang="en-US" dirty="0"/>
              <a:t>National Institute of Environmental Health Sciences, Superfund Research Program (Heather Henry, NIEHS SRP)</a:t>
            </a:r>
          </a:p>
          <a:p>
            <a:pPr lvl="1"/>
            <a:r>
              <a:rPr lang="en-US" dirty="0"/>
              <a:t>Environmental Protection Agency (April Richards, EPA)</a:t>
            </a:r>
          </a:p>
          <a:p>
            <a:pPr lvl="1"/>
            <a:r>
              <a:rPr lang="en-US" dirty="0"/>
              <a:t>United States Department of </a:t>
            </a:r>
            <a:r>
              <a:rPr lang="en-US" dirty="0" smtClean="0"/>
              <a:t>Agriculture (Charles Cleland, USDA)</a:t>
            </a:r>
          </a:p>
          <a:p>
            <a:pPr lvl="1"/>
            <a:r>
              <a:rPr lang="en-US" dirty="0" smtClean="0"/>
              <a:t>National </a:t>
            </a:r>
            <a:r>
              <a:rPr lang="en-US" dirty="0"/>
              <a:t>Science Foundation, Chemical &amp; Environmental Technologies (Prakash </a:t>
            </a:r>
            <a:r>
              <a:rPr lang="en-US" dirty="0" err="1"/>
              <a:t>Balan</a:t>
            </a:r>
            <a:r>
              <a:rPr lang="en-US" dirty="0"/>
              <a:t>, NSF CT)</a:t>
            </a:r>
          </a:p>
          <a:p>
            <a:pPr>
              <a:spcBef>
                <a:spcPts val="1800"/>
              </a:spcBef>
            </a:pPr>
            <a:r>
              <a:rPr lang="en-US" dirty="0" smtClean="0"/>
              <a:t>Additional </a:t>
            </a:r>
            <a:r>
              <a:rPr lang="en-US" dirty="0"/>
              <a:t>Resources</a:t>
            </a:r>
          </a:p>
          <a:p>
            <a:pPr lvl="1"/>
            <a:r>
              <a:rPr lang="en-US" dirty="0"/>
              <a:t>Summary of Environmental Technology Funding Agencies &amp; Institutes</a:t>
            </a:r>
          </a:p>
          <a:p>
            <a:pPr lvl="1"/>
            <a:r>
              <a:rPr lang="en-US" dirty="0"/>
              <a:t>Top 10 Keys to Success</a:t>
            </a:r>
          </a:p>
          <a:p>
            <a:pPr lvl="1"/>
            <a:r>
              <a:rPr lang="en-US" dirty="0"/>
              <a:t>Small Business Administration Resources </a:t>
            </a:r>
          </a:p>
          <a:p>
            <a:pPr>
              <a:spcBef>
                <a:spcPts val="1800"/>
              </a:spcBef>
            </a:pPr>
            <a:r>
              <a:rPr lang="en-US" dirty="0"/>
              <a:t>Q&amp;A</a:t>
            </a:r>
          </a:p>
        </p:txBody>
      </p:sp>
      <p:sp>
        <p:nvSpPr>
          <p:cNvPr id="4" name="Slide Number Placeholder 3"/>
          <p:cNvSpPr>
            <a:spLocks noGrp="1"/>
          </p:cNvSpPr>
          <p:nvPr>
            <p:ph type="sldNum" sz="quarter" idx="12"/>
          </p:nvPr>
        </p:nvSpPr>
        <p:spPr/>
        <p:txBody>
          <a:bodyPr/>
          <a:lstStyle/>
          <a:p>
            <a:fld id="{4D70E8F4-59D4-4141-8DA0-F326E1537325}" type="slidenum">
              <a:rPr lang="en-US" smtClean="0"/>
              <a:pPr/>
              <a:t>2</a:t>
            </a:fld>
            <a:endParaRPr lang="en-US" dirty="0"/>
          </a:p>
        </p:txBody>
      </p:sp>
    </p:spTree>
    <p:extLst>
      <p:ext uri="{BB962C8B-B14F-4D97-AF65-F5344CB8AC3E}">
        <p14:creationId xmlns:p14="http://schemas.microsoft.com/office/powerpoint/2010/main" val="16739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EPA SBIR Budget &amp; Awards</a:t>
            </a:r>
            <a:endParaRPr lang="en-US" dirty="0"/>
          </a:p>
        </p:txBody>
      </p:sp>
      <p:sp>
        <p:nvSpPr>
          <p:cNvPr id="11268" name="Rectangle 3"/>
          <p:cNvSpPr>
            <a:spLocks noGrp="1" noChangeArrowheads="1"/>
          </p:cNvSpPr>
          <p:nvPr>
            <p:ph idx="1"/>
          </p:nvPr>
        </p:nvSpPr>
        <p:spPr/>
        <p:txBody>
          <a:bodyPr/>
          <a:lstStyle/>
          <a:p>
            <a:r>
              <a:rPr lang="en-US" dirty="0"/>
              <a:t>Award Budget ~ $</a:t>
            </a:r>
            <a:r>
              <a:rPr lang="en-US" dirty="0" smtClean="0"/>
              <a:t>4.5M</a:t>
            </a:r>
            <a:endParaRPr lang="en-US" dirty="0"/>
          </a:p>
          <a:p>
            <a:r>
              <a:rPr lang="en-US" dirty="0"/>
              <a:t>Awards </a:t>
            </a:r>
            <a:r>
              <a:rPr lang="en-US" b="1" u="sng" dirty="0"/>
              <a:t>contracts</a:t>
            </a:r>
          </a:p>
          <a:p>
            <a:pPr lvl="1"/>
            <a:r>
              <a:rPr lang="en-US" sz="2100" dirty="0"/>
              <a:t>Phase I: Proof of Concept</a:t>
            </a:r>
          </a:p>
          <a:p>
            <a:pPr lvl="2"/>
            <a:r>
              <a:rPr lang="en-US" sz="2100" dirty="0">
                <a:solidFill>
                  <a:srgbClr val="C00000"/>
                </a:solidFill>
              </a:rPr>
              <a:t>$100,000 </a:t>
            </a:r>
          </a:p>
          <a:p>
            <a:pPr lvl="2"/>
            <a:r>
              <a:rPr lang="en-US" sz="2100" dirty="0"/>
              <a:t>6 months</a:t>
            </a:r>
          </a:p>
          <a:p>
            <a:pPr lvl="1">
              <a:spcBef>
                <a:spcPts val="1800"/>
              </a:spcBef>
            </a:pPr>
            <a:r>
              <a:rPr lang="en-US" sz="2100" dirty="0"/>
              <a:t>Phase II: Develop &amp; Commercialize Technology</a:t>
            </a:r>
          </a:p>
          <a:p>
            <a:pPr lvl="2"/>
            <a:r>
              <a:rPr lang="en-US" sz="2100" dirty="0">
                <a:solidFill>
                  <a:srgbClr val="C00000"/>
                </a:solidFill>
              </a:rPr>
              <a:t>$300,000 </a:t>
            </a:r>
            <a:r>
              <a:rPr lang="en-US" sz="2100" dirty="0"/>
              <a:t>(+Commercialization Option of </a:t>
            </a:r>
            <a:r>
              <a:rPr lang="en-US" sz="2100" dirty="0">
                <a:solidFill>
                  <a:srgbClr val="C00000"/>
                </a:solidFill>
              </a:rPr>
              <a:t>$100,000</a:t>
            </a:r>
            <a:r>
              <a:rPr lang="en-US" sz="2100" dirty="0"/>
              <a:t>)</a:t>
            </a:r>
          </a:p>
          <a:p>
            <a:pPr lvl="2"/>
            <a:r>
              <a:rPr lang="en-US" sz="2100" dirty="0"/>
              <a:t>2 years</a:t>
            </a:r>
          </a:p>
          <a:p>
            <a:pPr>
              <a:spcBef>
                <a:spcPts val="1800"/>
              </a:spcBef>
            </a:pPr>
            <a:r>
              <a:rPr lang="en-US" dirty="0"/>
              <a:t>EPA provides commercialization support to all Phase I and Phase II Companies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4" name="Picture 13" descr="Cog tree.jpg"/>
          <p:cNvPicPr>
            <a:picLocks noChangeAspect="1"/>
          </p:cNvPicPr>
          <p:nvPr/>
        </p:nvPicPr>
        <p:blipFill>
          <a:blip r:embed="rId2" cstate="print"/>
          <a:stretch>
            <a:fillRect/>
          </a:stretch>
        </p:blipFill>
        <p:spPr>
          <a:xfrm>
            <a:off x="5974895" y="2132744"/>
            <a:ext cx="2839157" cy="1479957"/>
          </a:xfrm>
          <a:prstGeom prst="rect">
            <a:avLst/>
          </a:prstGeom>
          <a:ln>
            <a:solidFill>
              <a:schemeClr val="tx1">
                <a:lumMod val="65000"/>
                <a:lumOff val="35000"/>
              </a:schemeClr>
            </a:solidFill>
          </a:ln>
          <a:effectLst/>
        </p:spPr>
      </p:pic>
    </p:spTree>
    <p:extLst>
      <p:ext uri="{BB962C8B-B14F-4D97-AF65-F5344CB8AC3E}">
        <p14:creationId xmlns:p14="http://schemas.microsoft.com/office/powerpoint/2010/main" val="20883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t>EPA Solicitation</a:t>
            </a:r>
            <a:endParaRPr lang="en-US" dirty="0"/>
          </a:p>
        </p:txBody>
      </p:sp>
      <p:sp>
        <p:nvSpPr>
          <p:cNvPr id="13316" name="Rectangle 3"/>
          <p:cNvSpPr>
            <a:spLocks noGrp="1" noChangeArrowheads="1"/>
          </p:cNvSpPr>
          <p:nvPr>
            <p:ph idx="1"/>
          </p:nvPr>
        </p:nvSpPr>
        <p:spPr>
          <a:xfrm>
            <a:off x="519673" y="2557312"/>
            <a:ext cx="8229600" cy="3701252"/>
          </a:xfrm>
        </p:spPr>
        <p:txBody>
          <a:bodyPr/>
          <a:lstStyle/>
          <a:p>
            <a:pPr marL="0" indent="0" algn="ctr">
              <a:spcBef>
                <a:spcPts val="3000"/>
              </a:spcBef>
              <a:buNone/>
            </a:pPr>
            <a:r>
              <a:rPr lang="en-US" sz="3200" dirty="0" smtClean="0"/>
              <a:t>2016-17 Solicitation is NOW OPEN</a:t>
            </a:r>
          </a:p>
          <a:p>
            <a:pPr marL="0" indent="0" algn="ctr">
              <a:spcBef>
                <a:spcPts val="3000"/>
              </a:spcBef>
              <a:buNone/>
            </a:pPr>
            <a:r>
              <a:rPr lang="en-US" dirty="0" smtClean="0">
                <a:hlinkClick r:id="rId3"/>
              </a:rPr>
              <a:t>https</a:t>
            </a:r>
            <a:r>
              <a:rPr lang="en-US" dirty="0">
                <a:hlinkClick r:id="rId3"/>
              </a:rPr>
              <a:t>://</a:t>
            </a:r>
            <a:r>
              <a:rPr lang="en-US" dirty="0" smtClean="0">
                <a:hlinkClick r:id="rId3"/>
              </a:rPr>
              <a:t>www.epa.gov/sbir/sbir-funding-opportunities</a:t>
            </a:r>
            <a:endParaRPr lang="en-US" dirty="0" smtClean="0"/>
          </a:p>
          <a:p>
            <a:pPr marL="0" indent="0" algn="ctr">
              <a:spcBef>
                <a:spcPts val="3000"/>
              </a:spcBef>
              <a:buNone/>
            </a:pPr>
            <a:r>
              <a:rPr lang="en-US" dirty="0" smtClean="0"/>
              <a:t>Closes October 20</a:t>
            </a:r>
            <a:r>
              <a:rPr lang="en-US" baseline="30000" dirty="0" smtClean="0"/>
              <a:t>th</a:t>
            </a:r>
          </a:p>
          <a:p>
            <a:pPr marL="0" indent="0" algn="ctr">
              <a:spcBef>
                <a:spcPts val="3000"/>
              </a:spcBef>
              <a:buNone/>
            </a:pPr>
            <a:r>
              <a:rPr lang="en-US" dirty="0" smtClean="0"/>
              <a:t>Must submit through </a:t>
            </a:r>
            <a:r>
              <a:rPr lang="en-US" dirty="0" err="1" smtClean="0"/>
              <a:t>FedConnect</a:t>
            </a:r>
            <a:r>
              <a:rPr lang="en-US" dirty="0" smtClean="0"/>
              <a:t>: </a:t>
            </a:r>
            <a:r>
              <a:rPr lang="en-US" dirty="0">
                <a:hlinkClick r:id="rId4"/>
              </a:rPr>
              <a:t>www.fedconnect.net/FedConnect</a:t>
            </a:r>
            <a:r>
              <a:rPr lang="en-US" dirty="0" smtClean="0">
                <a:hlinkClick r:id="rId4"/>
              </a:rPr>
              <a:t>/</a:t>
            </a:r>
            <a:endParaRPr lang="en-US" dirty="0" smtClean="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7" name="Picture 6" descr="C:\Users\patri_000\AppData\Local\Microsoft\Windows\INetCache\Content.Word\SBIR_Color_Lg_V.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3484" y="228600"/>
            <a:ext cx="1524187" cy="2129326"/>
          </a:xfrm>
          <a:prstGeom prst="rect">
            <a:avLst/>
          </a:prstGeom>
          <a:noFill/>
          <a:ln>
            <a:noFill/>
          </a:ln>
        </p:spPr>
      </p:pic>
    </p:spTree>
    <p:extLst>
      <p:ext uri="{BB962C8B-B14F-4D97-AF65-F5344CB8AC3E}">
        <p14:creationId xmlns:p14="http://schemas.microsoft.com/office/powerpoint/2010/main" val="18233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8" name="Title 7"/>
          <p:cNvSpPr>
            <a:spLocks noGrp="1"/>
          </p:cNvSpPr>
          <p:nvPr>
            <p:ph type="title"/>
          </p:nvPr>
        </p:nvSpPr>
        <p:spPr/>
        <p:txBody>
          <a:bodyPr/>
          <a:lstStyle/>
          <a:p>
            <a:r>
              <a:rPr lang="en-US" dirty="0" smtClean="0"/>
              <a:t>2016-17 </a:t>
            </a:r>
            <a:r>
              <a:rPr lang="en-US" dirty="0"/>
              <a:t>Solicitation </a:t>
            </a:r>
            <a:r>
              <a:rPr lang="en-US" dirty="0" smtClean="0"/>
              <a:t>Topics</a:t>
            </a:r>
            <a:endParaRPr lang="en-US" dirty="0"/>
          </a:p>
        </p:txBody>
      </p:sp>
      <p:sp>
        <p:nvSpPr>
          <p:cNvPr id="9" name="Content Placeholder 2"/>
          <p:cNvSpPr>
            <a:spLocks noGrp="1"/>
          </p:cNvSpPr>
          <p:nvPr>
            <p:ph idx="1"/>
          </p:nvPr>
        </p:nvSpPr>
        <p:spPr>
          <a:xfrm>
            <a:off x="155032" y="1959154"/>
            <a:ext cx="7239000" cy="4416425"/>
          </a:xfrm>
        </p:spPr>
        <p:txBody>
          <a:bodyPr numCol="2">
            <a:normAutofit fontScale="70000" lnSpcReduction="20000"/>
          </a:bodyPr>
          <a:lstStyle/>
          <a:p>
            <a:pPr lvl="0"/>
            <a:r>
              <a:rPr lang="en-US" b="1" u="sng" dirty="0"/>
              <a:t>Air and Climate</a:t>
            </a:r>
            <a:endParaRPr lang="en-US" b="1" dirty="0" smtClean="0"/>
          </a:p>
          <a:p>
            <a:pPr lvl="1"/>
            <a:r>
              <a:rPr lang="en-US" sz="2300" dirty="0"/>
              <a:t>Inexpensive Indoor Formaldehyde Sensor </a:t>
            </a:r>
            <a:endParaRPr lang="en-US" dirty="0" smtClean="0"/>
          </a:p>
          <a:p>
            <a:pPr lvl="1"/>
            <a:r>
              <a:rPr lang="en-US" sz="2300" dirty="0"/>
              <a:t>Low-Cost Sensor for Fugitive Methane Emissions</a:t>
            </a:r>
            <a:endParaRPr lang="en-US" dirty="0" smtClean="0"/>
          </a:p>
          <a:p>
            <a:pPr lvl="0"/>
            <a:r>
              <a:rPr lang="en-US" b="1" u="sng" dirty="0"/>
              <a:t>Manufacturing</a:t>
            </a:r>
            <a:endParaRPr lang="en-US" b="1" dirty="0" smtClean="0"/>
          </a:p>
          <a:p>
            <a:pPr lvl="1"/>
            <a:r>
              <a:rPr lang="en-US" sz="2300" dirty="0"/>
              <a:t>Greener manufacturing of plastics</a:t>
            </a:r>
            <a:endParaRPr lang="en-US" dirty="0" smtClean="0"/>
          </a:p>
          <a:p>
            <a:pPr lvl="1"/>
            <a:r>
              <a:rPr lang="en-US" sz="2300" dirty="0"/>
              <a:t>Greener Plastic Materials and Products</a:t>
            </a:r>
            <a:endParaRPr lang="en-US" dirty="0" smtClean="0"/>
          </a:p>
          <a:p>
            <a:pPr lvl="0"/>
            <a:r>
              <a:rPr lang="en-US" b="1" u="sng" dirty="0"/>
              <a:t>Toxic Chemicals</a:t>
            </a:r>
            <a:endParaRPr lang="en-US" b="1" dirty="0" smtClean="0"/>
          </a:p>
          <a:p>
            <a:pPr lvl="1"/>
            <a:r>
              <a:rPr lang="en-US" sz="2300" dirty="0"/>
              <a:t>Cleaner Manufacturing Processes for Dyes, Paints &amp; Pigments </a:t>
            </a:r>
            <a:endParaRPr lang="en-US" dirty="0" smtClean="0"/>
          </a:p>
          <a:p>
            <a:pPr lvl="1"/>
            <a:r>
              <a:rPr lang="en-US" sz="2300" dirty="0"/>
              <a:t>Technologies to Help Consumers Understand the Chemical Composition of Products</a:t>
            </a:r>
            <a:endParaRPr lang="en-US" dirty="0" smtClean="0"/>
          </a:p>
          <a:p>
            <a:pPr lvl="0"/>
            <a:r>
              <a:rPr lang="en-US" b="1" u="sng" dirty="0"/>
              <a:t>Water</a:t>
            </a:r>
            <a:endParaRPr lang="en-US" b="1" dirty="0" smtClean="0"/>
          </a:p>
          <a:p>
            <a:pPr lvl="1"/>
            <a:r>
              <a:rPr lang="en-US" sz="2300" dirty="0"/>
              <a:t>Non-Reverse Osmosis Desalination Units for Small Communities</a:t>
            </a:r>
            <a:endParaRPr lang="en-US" dirty="0" smtClean="0"/>
          </a:p>
          <a:p>
            <a:pPr lvl="1"/>
            <a:r>
              <a:rPr lang="en-US" sz="2300" dirty="0"/>
              <a:t>Non-toxic Coating for Water Pipes that Prevent Biofilms, Corrosion, Scaling and </a:t>
            </a:r>
            <a:r>
              <a:rPr lang="en-US" sz="2300" dirty="0" smtClean="0"/>
              <a:t>Leaching of Lead</a:t>
            </a:r>
            <a:endParaRPr lang="en-US" dirty="0" smtClean="0"/>
          </a:p>
          <a:p>
            <a:pPr lvl="1"/>
            <a:r>
              <a:rPr lang="en-US" sz="2300" dirty="0"/>
              <a:t>Simple Lead Test for Tap Water</a:t>
            </a:r>
            <a:endParaRPr lang="en-US" dirty="0" smtClean="0"/>
          </a:p>
          <a:p>
            <a:r>
              <a:rPr lang="en-US" b="1" u="sng" dirty="0"/>
              <a:t>Water and Homeland Security</a:t>
            </a:r>
            <a:endParaRPr lang="en-US" b="1" dirty="0"/>
          </a:p>
          <a:p>
            <a:pPr lvl="1"/>
            <a:r>
              <a:rPr lang="en-US" sz="2300" dirty="0"/>
              <a:t>Water Pipes that Prevent Biofilms, Corrosion and </a:t>
            </a:r>
            <a:r>
              <a:rPr lang="en-US" sz="2300" dirty="0" smtClean="0"/>
              <a:t>Scaling</a:t>
            </a:r>
            <a:endParaRPr lang="en-US" dirty="0"/>
          </a:p>
          <a:p>
            <a:r>
              <a:rPr lang="en-US" b="1" u="sng" dirty="0"/>
              <a:t>Greener Buildings</a:t>
            </a:r>
            <a:endParaRPr lang="en-US" b="1" dirty="0"/>
          </a:p>
          <a:p>
            <a:pPr lvl="1"/>
            <a:r>
              <a:rPr lang="en-US" sz="2300" dirty="0"/>
              <a:t>Nontoxic Interior Construction Materials</a:t>
            </a:r>
            <a:endParaRPr lang="en-US" dirty="0"/>
          </a:p>
          <a:p>
            <a:pPr lvl="1"/>
            <a:r>
              <a:rPr lang="en-US" sz="2300" dirty="0"/>
              <a:t>Greener Exterior Construction Materials</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051" y="2073145"/>
            <a:ext cx="1830450" cy="1217616"/>
          </a:xfrm>
          <a:prstGeom prst="rect">
            <a:avLst/>
          </a:prstGeom>
          <a:ln>
            <a:noFill/>
          </a:ln>
          <a:effectLst>
            <a:softEdge rad="112500"/>
          </a:effec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073" y="3332444"/>
            <a:ext cx="1948872" cy="1300983"/>
          </a:xfrm>
          <a:prstGeom prst="rect">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663" y="4633427"/>
            <a:ext cx="2037693" cy="1358462"/>
          </a:xfrm>
          <a:prstGeom prst="rect">
            <a:avLst/>
          </a:prstGeom>
          <a:ln>
            <a:noFill/>
          </a:ln>
          <a:effectLst>
            <a:softEdge rad="112500"/>
          </a:effectLst>
        </p:spPr>
      </p:pic>
    </p:spTree>
    <p:extLst>
      <p:ext uri="{BB962C8B-B14F-4D97-AF65-F5344CB8AC3E}">
        <p14:creationId xmlns:p14="http://schemas.microsoft.com/office/powerpoint/2010/main" val="119799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smtClean="0"/>
              <a:t>Selecting a Topic</a:t>
            </a:r>
            <a:endParaRPr lang="en-US" dirty="0"/>
          </a:p>
        </p:txBody>
      </p:sp>
      <p:sp>
        <p:nvSpPr>
          <p:cNvPr id="11268" name="Rectangle 3"/>
          <p:cNvSpPr>
            <a:spLocks noGrp="1" noChangeArrowheads="1"/>
          </p:cNvSpPr>
          <p:nvPr>
            <p:ph idx="1"/>
          </p:nvPr>
        </p:nvSpPr>
        <p:spPr>
          <a:xfrm>
            <a:off x="530559" y="2209800"/>
            <a:ext cx="8229600" cy="4906963"/>
          </a:xfrm>
        </p:spPr>
        <p:txBody>
          <a:bodyPr/>
          <a:lstStyle/>
          <a:p>
            <a:r>
              <a:rPr lang="en-US" dirty="0"/>
              <a:t>It is the responsibility of the company to select the most appropriate topic</a:t>
            </a:r>
          </a:p>
          <a:p>
            <a:r>
              <a:rPr lang="en-US" dirty="0"/>
              <a:t>The topic you select will determine which peer review panel reviews your proposal</a:t>
            </a:r>
          </a:p>
          <a:p>
            <a:r>
              <a:rPr lang="en-US" dirty="0"/>
              <a:t>EPA budget is modest so program is very competitive </a:t>
            </a:r>
          </a:p>
          <a:p>
            <a:pPr lvl="1"/>
            <a:r>
              <a:rPr lang="en-US" dirty="0"/>
              <a:t>Proposals must be responsive to specific topics</a:t>
            </a:r>
          </a:p>
          <a:p>
            <a:r>
              <a:rPr lang="en-US" dirty="0"/>
              <a:t>Program managers can provide general advice on your proposed technology</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639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970377"/>
            <a:ext cx="8229600" cy="4906963"/>
          </a:xfrm>
        </p:spPr>
        <p:txBody>
          <a:bodyPr>
            <a:normAutofit/>
          </a:bodyPr>
          <a:lstStyle/>
          <a:p>
            <a:pPr marL="339725" indent="-339725">
              <a:buFont typeface="+mj-lt"/>
              <a:buAutoNum type="arabicPeriod"/>
            </a:pPr>
            <a:r>
              <a:rPr lang="en-US" sz="1800" u="sng" dirty="0">
                <a:hlinkClick r:id="rId2"/>
              </a:rPr>
              <a:t>Dun and Bradstreet Universal Numbering System (DUNS)</a:t>
            </a:r>
            <a:r>
              <a:rPr lang="en-US" sz="1800" dirty="0"/>
              <a:t> – </a:t>
            </a:r>
            <a:r>
              <a:rPr lang="en-US" sz="1800" dirty="0">
                <a:solidFill>
                  <a:schemeClr val="tx1">
                    <a:lumMod val="65000"/>
                    <a:lumOff val="35000"/>
                  </a:schemeClr>
                </a:solidFill>
              </a:rPr>
              <a:t>All registrations require that applicants be issued a DUNS number. After obtaining a DUNS number, applicants can begin both SAM, and SBA Company registry. </a:t>
            </a:r>
            <a:br>
              <a:rPr lang="en-US" sz="1800" dirty="0">
                <a:solidFill>
                  <a:schemeClr val="tx1">
                    <a:lumMod val="65000"/>
                    <a:lumOff val="35000"/>
                  </a:schemeClr>
                </a:solidFill>
              </a:rPr>
            </a:br>
            <a:r>
              <a:rPr lang="en-US" sz="1800" dirty="0">
                <a:solidFill>
                  <a:schemeClr val="tx1">
                    <a:lumMod val="65000"/>
                    <a:lumOff val="35000"/>
                  </a:schemeClr>
                </a:solidFill>
              </a:rPr>
              <a:t>The same DUNS number must be used for all registrations, as well as on the proposal.</a:t>
            </a:r>
          </a:p>
          <a:p>
            <a:pPr marL="339725" indent="-339725">
              <a:buFont typeface="+mj-lt"/>
              <a:buAutoNum type="arabicPeriod"/>
            </a:pPr>
            <a:r>
              <a:rPr lang="en-US" sz="1800" u="sng" dirty="0">
                <a:hlinkClick r:id="rId3"/>
              </a:rPr>
              <a:t>SBA Company Registry</a:t>
            </a:r>
            <a:r>
              <a:rPr lang="en-US" sz="1800" dirty="0"/>
              <a:t> – </a:t>
            </a:r>
            <a:r>
              <a:rPr lang="en-US" sz="1800" dirty="0" smtClean="0">
                <a:solidFill>
                  <a:schemeClr val="tx1">
                    <a:lumMod val="65000"/>
                    <a:lumOff val="35000"/>
                  </a:schemeClr>
                </a:solidFill>
              </a:rPr>
              <a:t>See </a:t>
            </a:r>
            <a:r>
              <a:rPr lang="en-US" sz="1800" dirty="0">
                <a:solidFill>
                  <a:schemeClr val="tx1">
                    <a:lumMod val="65000"/>
                    <a:lumOff val="35000"/>
                  </a:schemeClr>
                </a:solidFill>
              </a:rPr>
              <a:t>solicitation for instructions on how to register and how to attach proof of registration to your proposal package.  Applicants must have a DUNS number to complete this registration.  SBA Company registration is </a:t>
            </a:r>
            <a:r>
              <a:rPr lang="en-US" sz="1800" b="1" dirty="0">
                <a:solidFill>
                  <a:schemeClr val="tx1">
                    <a:lumMod val="65000"/>
                    <a:lumOff val="35000"/>
                  </a:schemeClr>
                </a:solidFill>
              </a:rPr>
              <a:t>NOT</a:t>
            </a:r>
            <a:r>
              <a:rPr lang="en-US" sz="1800" dirty="0">
                <a:solidFill>
                  <a:schemeClr val="tx1">
                    <a:lumMod val="65000"/>
                    <a:lumOff val="35000"/>
                  </a:schemeClr>
                </a:solidFill>
              </a:rPr>
              <a:t> required before SAM.</a:t>
            </a:r>
          </a:p>
          <a:p>
            <a:pPr marL="339725" indent="-339725">
              <a:buFont typeface="+mj-lt"/>
              <a:buAutoNum type="arabicPeriod"/>
            </a:pPr>
            <a:r>
              <a:rPr lang="en-US" sz="1800" u="sng" dirty="0">
                <a:hlinkClick r:id="rId4"/>
              </a:rPr>
              <a:t>System for Award Management (SAM)</a:t>
            </a:r>
            <a:r>
              <a:rPr lang="en-US" sz="1800" dirty="0"/>
              <a:t> </a:t>
            </a:r>
            <a:r>
              <a:rPr lang="en-US" sz="1800" dirty="0">
                <a:solidFill>
                  <a:schemeClr val="tx1">
                    <a:lumMod val="65000"/>
                    <a:lumOff val="35000"/>
                  </a:schemeClr>
                </a:solidFill>
              </a:rPr>
              <a:t>(formerly CCR) – Applicants must complete and maintain an active registration, </a:t>
            </a:r>
            <a:r>
              <a:rPr lang="en-US" sz="1800" b="1" dirty="0">
                <a:solidFill>
                  <a:schemeClr val="tx1">
                    <a:lumMod val="65000"/>
                    <a:lumOff val="35000"/>
                  </a:schemeClr>
                </a:solidFill>
              </a:rPr>
              <a:t>which requires renewal at least annually</a:t>
            </a:r>
            <a:r>
              <a:rPr lang="en-US" sz="1800" dirty="0">
                <a:solidFill>
                  <a:schemeClr val="tx1">
                    <a:lumMod val="65000"/>
                    <a:lumOff val="35000"/>
                  </a:schemeClr>
                </a:solidFill>
              </a:rPr>
              <a:t>. The renewal process may require as much time as the initial registration. </a:t>
            </a:r>
          </a:p>
          <a:p>
            <a:pPr marL="339725" indent="-339725">
              <a:buFont typeface="+mj-lt"/>
              <a:buAutoNum type="arabicPeriod"/>
            </a:pPr>
            <a:r>
              <a:rPr lang="en-US" sz="1800" u="sng" dirty="0" err="1">
                <a:hlinkClick r:id="rId4"/>
              </a:rPr>
              <a:t>FedConnect</a:t>
            </a:r>
            <a:r>
              <a:rPr lang="en-US" sz="1800" dirty="0"/>
              <a:t> – </a:t>
            </a:r>
            <a:r>
              <a:rPr lang="en-US" sz="1800" dirty="0" smtClean="0">
                <a:solidFill>
                  <a:schemeClr val="tx1">
                    <a:lumMod val="65000"/>
                    <a:lumOff val="35000"/>
                  </a:schemeClr>
                </a:solidFill>
              </a:rPr>
              <a:t>Electronic </a:t>
            </a:r>
            <a:r>
              <a:rPr lang="en-US" sz="1800" dirty="0">
                <a:solidFill>
                  <a:schemeClr val="tx1">
                    <a:lumMod val="65000"/>
                    <a:lumOff val="35000"/>
                  </a:schemeClr>
                </a:solidFill>
              </a:rPr>
              <a:t>applications system for EPA SBIR.  FedConnect is a web portal that connects agencies and vendors to streamline the process of doing business with the federal government.</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600" y="244549"/>
            <a:ext cx="1812341" cy="1398118"/>
          </a:xfrm>
          <a:prstGeom prst="rect">
            <a:avLst/>
          </a:prstGeom>
        </p:spPr>
      </p:pic>
      <p:sp>
        <p:nvSpPr>
          <p:cNvPr id="4" name="Title 3"/>
          <p:cNvSpPr>
            <a:spLocks noGrp="1"/>
          </p:cNvSpPr>
          <p:nvPr>
            <p:ph type="title"/>
          </p:nvPr>
        </p:nvSpPr>
        <p:spPr/>
        <p:txBody>
          <a:bodyPr/>
          <a:lstStyle/>
          <a:p>
            <a:r>
              <a:rPr lang="en-US" dirty="0"/>
              <a:t>Required Registrations</a:t>
            </a:r>
          </a:p>
        </p:txBody>
      </p:sp>
    </p:spTree>
    <p:extLst>
      <p:ext uri="{BB962C8B-B14F-4D97-AF65-F5344CB8AC3E}">
        <p14:creationId xmlns:p14="http://schemas.microsoft.com/office/powerpoint/2010/main" val="33764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Evaluation and Selection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10" name="Content Placeholder 4"/>
          <p:cNvGraphicFramePr>
            <a:graphicFrameLocks noGrp="1"/>
          </p:cNvGraphicFramePr>
          <p:nvPr>
            <p:ph idx="1"/>
            <p:extLst/>
          </p:nvPr>
        </p:nvGraphicFramePr>
        <p:xfrm>
          <a:off x="300263" y="1991825"/>
          <a:ext cx="8543474" cy="447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1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t>EPA External Peer Review (Phase I)</a:t>
            </a:r>
            <a:endParaRPr lang="en-US" dirty="0"/>
          </a:p>
        </p:txBody>
      </p:sp>
      <p:sp>
        <p:nvSpPr>
          <p:cNvPr id="22532" name="Rectangle 3"/>
          <p:cNvSpPr>
            <a:spLocks noGrp="1" noChangeArrowheads="1"/>
          </p:cNvSpPr>
          <p:nvPr>
            <p:ph idx="1"/>
          </p:nvPr>
        </p:nvSpPr>
        <p:spPr/>
        <p:txBody>
          <a:bodyPr/>
          <a:lstStyle/>
          <a:p>
            <a:r>
              <a:rPr lang="en-US" dirty="0"/>
              <a:t>Ratings:</a:t>
            </a:r>
          </a:p>
          <a:p>
            <a:pPr lvl="1"/>
            <a:r>
              <a:rPr lang="en-US" dirty="0"/>
              <a:t>Excellent, Very Good, Good, Fair, Poor</a:t>
            </a:r>
          </a:p>
          <a:p>
            <a:r>
              <a:rPr lang="en-US" dirty="0" smtClean="0"/>
              <a:t>Phase </a:t>
            </a:r>
            <a:r>
              <a:rPr lang="en-US" dirty="0"/>
              <a:t>II Commercialization Criteria</a:t>
            </a:r>
          </a:p>
          <a:p>
            <a:pPr lvl="1"/>
            <a:r>
              <a:rPr lang="en-US" dirty="0"/>
              <a:t>Commercialization Plan</a:t>
            </a:r>
          </a:p>
          <a:p>
            <a:pPr lvl="1"/>
            <a:r>
              <a:rPr lang="en-US" dirty="0"/>
              <a:t>Company/Team</a:t>
            </a:r>
          </a:p>
          <a:p>
            <a:pPr lvl="1"/>
            <a:r>
              <a:rPr lang="en-US" dirty="0"/>
              <a:t>Partners/Investors</a:t>
            </a:r>
          </a:p>
          <a:p>
            <a:r>
              <a:rPr lang="en-US" dirty="0"/>
              <a:t>Phase II Technical Criteria</a:t>
            </a:r>
          </a:p>
          <a:p>
            <a:pPr lvl="1"/>
            <a:r>
              <a:rPr lang="en-US" dirty="0"/>
              <a:t>Technical Soundness</a:t>
            </a:r>
          </a:p>
          <a:p>
            <a:pPr lvl="1"/>
            <a:r>
              <a:rPr lang="en-US" dirty="0"/>
              <a:t>Demonstrations and Performance Evaluation Criteria</a:t>
            </a:r>
          </a:p>
          <a:p>
            <a:pPr lvl="1"/>
            <a:r>
              <a:rPr lang="en-US" dirty="0"/>
              <a:t>Life Cycle Impacts and Quality Assurance Plan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674370"/>
            <a:ext cx="2785943" cy="2785943"/>
          </a:xfrm>
          <a:prstGeom prst="rect">
            <a:avLst/>
          </a:prstGeom>
        </p:spPr>
      </p:pic>
    </p:spTree>
    <p:extLst>
      <p:ext uri="{BB962C8B-B14F-4D97-AF65-F5344CB8AC3E}">
        <p14:creationId xmlns:p14="http://schemas.microsoft.com/office/powerpoint/2010/main" val="15746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t>EPA Internal Relevancy Review</a:t>
            </a:r>
            <a:endParaRPr lang="en-US" dirty="0"/>
          </a:p>
        </p:txBody>
      </p:sp>
      <p:sp>
        <p:nvSpPr>
          <p:cNvPr id="23556" name="Rectangle 3"/>
          <p:cNvSpPr>
            <a:spLocks noGrp="1" noChangeArrowheads="1"/>
          </p:cNvSpPr>
          <p:nvPr>
            <p:ph idx="1"/>
          </p:nvPr>
        </p:nvSpPr>
        <p:spPr>
          <a:xfrm>
            <a:off x="457200" y="1832154"/>
            <a:ext cx="8605718" cy="4906963"/>
          </a:xfrm>
        </p:spPr>
        <p:txBody>
          <a:bodyPr/>
          <a:lstStyle/>
          <a:p>
            <a:r>
              <a:rPr lang="en-US" dirty="0"/>
              <a:t>Review only proposals rated “Excellent” and “Very Good”</a:t>
            </a:r>
          </a:p>
          <a:p>
            <a:pPr>
              <a:spcBef>
                <a:spcPts val="3000"/>
              </a:spcBef>
            </a:pPr>
            <a:r>
              <a:rPr lang="en-US" dirty="0"/>
              <a:t>Three Criteria:  </a:t>
            </a:r>
            <a:endParaRPr lang="en-US" dirty="0" smtClean="0"/>
          </a:p>
          <a:p>
            <a:pPr>
              <a:spcBef>
                <a:spcPts val="3000"/>
              </a:spcBef>
            </a:pPr>
            <a:endParaRPr lang="en-US" dirty="0"/>
          </a:p>
          <a:p>
            <a:pPr lvl="1"/>
            <a:r>
              <a:rPr lang="en-US" dirty="0">
                <a:solidFill>
                  <a:schemeClr val="tx2"/>
                </a:solidFill>
              </a:rPr>
              <a:t>EPA Needs and Program Priorities</a:t>
            </a:r>
          </a:p>
          <a:p>
            <a:pPr lvl="1">
              <a:spcBef>
                <a:spcPts val="1800"/>
              </a:spcBef>
            </a:pPr>
            <a:r>
              <a:rPr lang="en-US" dirty="0">
                <a:solidFill>
                  <a:schemeClr val="tx2"/>
                </a:solidFill>
              </a:rPr>
              <a:t>Significant Environmental Benefits (Sustainability)</a:t>
            </a:r>
          </a:p>
          <a:p>
            <a:pPr lvl="1">
              <a:spcBef>
                <a:spcPts val="1800"/>
              </a:spcBef>
            </a:pPr>
            <a:r>
              <a:rPr lang="en-US" dirty="0">
                <a:solidFill>
                  <a:schemeClr val="tx2"/>
                </a:solidFill>
              </a:rPr>
              <a:t>Broad Application and Impact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750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t>EPA Application to Award Timeline</a:t>
            </a:r>
            <a:endParaRPr lang="en-US" dirty="0"/>
          </a:p>
        </p:txBody>
      </p:sp>
      <p:graphicFrame>
        <p:nvGraphicFramePr>
          <p:cNvPr id="12" name="Content Placeholder 11"/>
          <p:cNvGraphicFramePr>
            <a:graphicFrameLocks noGrp="1"/>
          </p:cNvGraphicFramePr>
          <p:nvPr>
            <p:ph idx="1"/>
            <p:extLst/>
          </p:nvPr>
        </p:nvGraphicFramePr>
        <p:xfrm>
          <a:off x="345559" y="2916495"/>
          <a:ext cx="8686800" cy="1158240"/>
        </p:xfrm>
        <a:graphic>
          <a:graphicData uri="http://schemas.openxmlformats.org/drawingml/2006/table">
            <a:tbl>
              <a:tblPr firstRow="1" bandRow="1">
                <a:tableStyleId>{2D5ABB26-0587-4C30-8999-92F81FD0307C}</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Solicitation</a:t>
                      </a:r>
                      <a:r>
                        <a:rPr lang="en-US" sz="1600" b="1" baseline="0" dirty="0">
                          <a:solidFill>
                            <a:schemeClr val="tx2"/>
                          </a:solidFill>
                          <a:latin typeface="Arial" panose="020B0604020202020204" pitchFamily="34" charset="0"/>
                          <a:cs typeface="Arial" panose="020B0604020202020204" pitchFamily="34" charset="0"/>
                        </a:rPr>
                        <a:t> Opens</a:t>
                      </a:r>
                    </a:p>
                    <a:p>
                      <a:pPr algn="ctr"/>
                      <a:r>
                        <a:rPr lang="en-US" sz="1600" b="1" baseline="0" dirty="0">
                          <a:solidFill>
                            <a:schemeClr val="tx2"/>
                          </a:solidFill>
                          <a:latin typeface="Arial" panose="020B0604020202020204" pitchFamily="34" charset="0"/>
                          <a:cs typeface="Arial" panose="020B0604020202020204" pitchFamily="34" charset="0"/>
                        </a:rPr>
                        <a:t>for ~ 45 days</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Peer Review</a:t>
                      </a: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Relevancy Review</a:t>
                      </a:r>
                    </a:p>
                  </a:txBody>
                  <a:tcPr marL="85983" marR="85983" anchor="b"/>
                </a:tc>
                <a:tc>
                  <a:txBody>
                    <a:bodyPr/>
                    <a:lstStyle/>
                    <a:p>
                      <a:pPr algn="ctr"/>
                      <a:r>
                        <a:rPr lang="en-US" sz="1600" b="1" dirty="0">
                          <a:solidFill>
                            <a:schemeClr val="tx2"/>
                          </a:solidFill>
                          <a:latin typeface="Arial" panose="020B0604020202020204" pitchFamily="34" charset="0"/>
                          <a:cs typeface="Arial" panose="020B0604020202020204" pitchFamily="34" charset="0"/>
                        </a:rPr>
                        <a:t>Awards</a:t>
                      </a:r>
                    </a:p>
                  </a:txBody>
                  <a:tcPr marL="85983" marR="85983" anchor="b"/>
                </a:tc>
                <a:extLst>
                  <a:ext uri="{0D108BD9-81ED-4DB2-BD59-A6C34878D82A}">
                    <a16:rowId xmlns:a16="http://schemas.microsoft.com/office/drawing/2014/main" val="10000"/>
                  </a:ext>
                </a:extLst>
              </a:tr>
              <a:tr h="370840">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Fall</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January/February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March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57" t="35283" r="7857" b="55368"/>
          <a:stretch/>
        </p:blipFill>
        <p:spPr>
          <a:xfrm>
            <a:off x="1137685" y="3971260"/>
            <a:ext cx="7151762" cy="3374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2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548" y="2100539"/>
            <a:ext cx="8110904" cy="2796920"/>
          </a:xfrm>
          <a:prstGeom prst="rect">
            <a:avLst/>
          </a:prstGeom>
        </p:spPr>
        <p:txBody>
          <a:bodyPr wrap="square">
            <a:spAutoFit/>
          </a:bodyPr>
          <a:lstStyle/>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The Federal government is a significant driver of sensor innovation: investing in low cost, portable, easy-to-use technologies to facilitate the collection of real time, reliable measurement information.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2538A"/>
                </a:solidFill>
                <a:effectLst/>
                <a:uLnTx/>
                <a:uFillTx/>
                <a:latin typeface="Century Gothic"/>
                <a:ea typeface="+mn-ea"/>
                <a:cs typeface="+mn-cs"/>
              </a:rPr>
              <a:t>Coordinated by EPA, the new SBIR Sensors Research Microsite: </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is a central web location to promote collaboration across SBIR agencies in the area of sensor technology.</a:t>
            </a:r>
          </a:p>
          <a:p>
            <a:pPr marL="257175" marR="0" lvl="0" indent="-2571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a:ea typeface="+mn-ea"/>
                <a:cs typeface="+mn-cs"/>
              </a:rPr>
              <a:t>makes it easier for sensor developers to locate relevant SBIR and/or STTR funding opportunities across federal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C417E"/>
                </a:solidFill>
                <a:effectLst/>
                <a:uLnTx/>
                <a:uFillTx/>
                <a:latin typeface="Century Gothic"/>
                <a:ea typeface="+mn-ea"/>
                <a:cs typeface="+mn-cs"/>
              </a:rPr>
              <a:t>Participating agencies:</a:t>
            </a:r>
          </a:p>
        </p:txBody>
      </p:sp>
      <p:sp>
        <p:nvSpPr>
          <p:cNvPr id="4" name="Title 1"/>
          <p:cNvSpPr>
            <a:spLocks noGrp="1"/>
          </p:cNvSpPr>
          <p:nvPr>
            <p:ph type="title"/>
          </p:nvPr>
        </p:nvSpPr>
        <p:spPr>
          <a:xfrm>
            <a:off x="516467" y="1378470"/>
            <a:ext cx="7789333" cy="831330"/>
          </a:xfrm>
        </p:spPr>
        <p:txBody>
          <a:bodyPr>
            <a:normAutofit/>
          </a:bodyPr>
          <a:lstStyle/>
          <a:p>
            <a:pPr algn="ctr"/>
            <a:r>
              <a:rPr lang="en-US" sz="3000" b="1" dirty="0">
                <a:solidFill>
                  <a:srgbClr val="274A84"/>
                </a:solidFill>
              </a:rPr>
              <a:t>SBIR Sensors Research Microsite</a:t>
            </a:r>
          </a:p>
        </p:txBody>
      </p:sp>
      <p:sp>
        <p:nvSpPr>
          <p:cNvPr id="5" name="Rectangle 4"/>
          <p:cNvSpPr/>
          <p:nvPr/>
        </p:nvSpPr>
        <p:spPr>
          <a:xfrm>
            <a:off x="921867" y="5879068"/>
            <a:ext cx="786484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74A84"/>
                </a:solidFill>
                <a:effectLst/>
                <a:uLnTx/>
                <a:uFillTx/>
                <a:latin typeface="Palatino Linotype"/>
                <a:ea typeface="+mn-ea"/>
                <a:cs typeface="+mn-cs"/>
              </a:rPr>
              <a:t>Visit the site! </a:t>
            </a:r>
            <a:r>
              <a:rPr kumimoji="0" lang="en-US" sz="1800" b="0" i="0" u="none" strike="noStrike" kern="1200" cap="none" spc="0" normalizeH="0" baseline="0" noProof="0" dirty="0">
                <a:ln>
                  <a:noFill/>
                </a:ln>
                <a:solidFill>
                  <a:prstClr val="black"/>
                </a:solidFill>
                <a:effectLst/>
                <a:uLnTx/>
                <a:uFillTx/>
                <a:latin typeface="Palatino Linotype"/>
                <a:ea typeface="+mn-ea"/>
                <a:cs typeface="+mn-cs"/>
                <a:hlinkClick r:id="rId3"/>
              </a:rPr>
              <a:t>https://www.sbir.gov/Sensor-technology-for-the-21st-century</a:t>
            </a:r>
            <a:endParaRPr kumimoji="0" lang="en-US" sz="1800" b="0" i="0" u="none" strike="noStrike" kern="1200" cap="none" spc="0" normalizeH="0" baseline="0" noProof="0" dirty="0">
              <a:ln>
                <a:noFill/>
              </a:ln>
              <a:solidFill>
                <a:prstClr val="black"/>
              </a:solidFill>
              <a:effectLst/>
              <a:uLnTx/>
              <a:uFillTx/>
              <a:latin typeface="Palatino Linotype"/>
              <a:ea typeface="+mn-ea"/>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215" y="4930264"/>
            <a:ext cx="868609" cy="86410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7591" y="5014888"/>
            <a:ext cx="727011" cy="502964"/>
          </a:xfrm>
          <a:prstGeom prst="rect">
            <a:avLst/>
          </a:prstGeom>
        </p:spPr>
      </p:pic>
      <p:pic>
        <p:nvPicPr>
          <p:cNvPr id="1026" name="Picture 2" descr="Enviromental Protection Agenc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33" y="4920676"/>
            <a:ext cx="883746" cy="864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Institute of Standards and Technology logo"/>
          <p:cNvPicPr>
            <a:picLocks noChangeAspect="1" noChangeArrowheads="1"/>
          </p:cNvPicPr>
          <p:nvPr/>
        </p:nvPicPr>
        <p:blipFill rotWithShape="1">
          <a:blip r:embed="rId7">
            <a:extLst>
              <a:ext uri="{28A0092B-C50C-407E-A947-70E740481C1C}">
                <a14:useLocalDpi xmlns:a14="http://schemas.microsoft.com/office/drawing/2010/main" val="0"/>
              </a:ext>
            </a:extLst>
          </a:blip>
          <a:srcRect t="32299" b="29312"/>
          <a:stretch/>
        </p:blipFill>
        <p:spPr bwMode="auto">
          <a:xfrm>
            <a:off x="7136892" y="5125249"/>
            <a:ext cx="864108" cy="331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Science Foundatio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4630" y="4916846"/>
            <a:ext cx="885779" cy="8660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partment of Energy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9439" y="4930264"/>
            <a:ext cx="883746" cy="8641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4751" y="5150844"/>
            <a:ext cx="864108" cy="260473"/>
          </a:xfrm>
          <a:prstGeom prst="rect">
            <a:avLst/>
          </a:prstGeom>
        </p:spPr>
      </p:pic>
      <p:pic>
        <p:nvPicPr>
          <p:cNvPr id="3" name="Picture 2" descr="https://pbs.twimg.com/profile_images/3307545713/6c3de85f3151758d95adbd237bb9af49_400x40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9034" y="4859057"/>
            <a:ext cx="864108" cy="864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49854" y="4930264"/>
            <a:ext cx="864108" cy="864108"/>
          </a:xfrm>
          <a:prstGeom prst="rect">
            <a:avLst/>
          </a:prstGeom>
        </p:spPr>
      </p:pic>
    </p:spTree>
    <p:extLst>
      <p:ext uri="{BB962C8B-B14F-4D97-AF65-F5344CB8AC3E}">
        <p14:creationId xmlns:p14="http://schemas.microsoft.com/office/powerpoint/2010/main" val="323482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a:t>
            </a:r>
            <a:endParaRPr lang="en-US" dirty="0"/>
          </a:p>
        </p:txBody>
      </p:sp>
      <p:sp>
        <p:nvSpPr>
          <p:cNvPr id="3" name="Content Placeholder 2"/>
          <p:cNvSpPr>
            <a:spLocks noGrp="1"/>
          </p:cNvSpPr>
          <p:nvPr>
            <p:ph idx="1"/>
          </p:nvPr>
        </p:nvSpPr>
        <p:spPr/>
        <p:txBody>
          <a:bodyPr/>
          <a:lstStyle/>
          <a:p>
            <a:pPr>
              <a:spcBef>
                <a:spcPts val="3000"/>
              </a:spcBef>
            </a:pPr>
            <a:r>
              <a:rPr lang="en-US" dirty="0"/>
              <a:t>One-stop shopping for US owned and operated small business applicants with environmental technologies</a:t>
            </a:r>
          </a:p>
          <a:p>
            <a:pPr>
              <a:spcBef>
                <a:spcPts val="3000"/>
              </a:spcBef>
            </a:pPr>
            <a:r>
              <a:rPr lang="en-US" dirty="0"/>
              <a:t>Tailored to the CLU-IN audience</a:t>
            </a:r>
          </a:p>
          <a:p>
            <a:pPr>
              <a:spcBef>
                <a:spcPts val="3000"/>
              </a:spcBef>
            </a:pPr>
            <a:r>
              <a:rPr lang="en-US" dirty="0"/>
              <a:t>Overview of NIEHS SRP, EPA, </a:t>
            </a:r>
            <a:r>
              <a:rPr lang="en-US" dirty="0" smtClean="0"/>
              <a:t>USDA, and NSF CT SBIR/STTR </a:t>
            </a:r>
            <a:r>
              <a:rPr lang="en-US" dirty="0"/>
              <a:t>Programs</a:t>
            </a:r>
          </a:p>
          <a:p>
            <a:pPr>
              <a:spcBef>
                <a:spcPts val="3000"/>
              </a:spcBef>
            </a:pPr>
            <a:r>
              <a:rPr lang="en-US" dirty="0"/>
              <a:t>Direct access to SBIR/STTR Points of Contact to answer questions</a:t>
            </a:r>
          </a:p>
        </p:txBody>
      </p:sp>
      <p:sp>
        <p:nvSpPr>
          <p:cNvPr id="4" name="Slide Number Placeholder 3"/>
          <p:cNvSpPr>
            <a:spLocks noGrp="1"/>
          </p:cNvSpPr>
          <p:nvPr>
            <p:ph type="sldNum" sz="quarter" idx="12"/>
          </p:nvPr>
        </p:nvSpPr>
        <p:spPr/>
        <p:txBody>
          <a:bodyPr/>
          <a:lstStyle/>
          <a:p>
            <a:fld id="{4D70E8F4-59D4-4141-8DA0-F326E1537325}" type="slidenum">
              <a:rPr lang="en-US" smtClean="0"/>
              <a:pPr/>
              <a:t>3</a:t>
            </a:fld>
            <a:endParaRPr lang="en-US" dirty="0"/>
          </a:p>
        </p:txBody>
      </p:sp>
    </p:spTree>
    <p:extLst>
      <p:ext uri="{BB962C8B-B14F-4D97-AF65-F5344CB8AC3E}">
        <p14:creationId xmlns:p14="http://schemas.microsoft.com/office/powerpoint/2010/main" val="2499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0" y="2286000"/>
            <a:ext cx="5010150" cy="3046988"/>
          </a:xfrm>
          <a:prstGeom prst="rect">
            <a:avLst/>
          </a:prstGeom>
          <a:noFill/>
          <a:ln w="9525">
            <a:noFill/>
            <a:miter lim="800000"/>
            <a:headEnd/>
            <a:tailEnd/>
          </a:ln>
        </p:spPr>
        <p:txBody>
          <a:bodyPr>
            <a:spAutoFit/>
          </a:bodyPr>
          <a:lstStyle/>
          <a:p>
            <a:r>
              <a:rPr lang="en-US" sz="2800" dirty="0" smtClean="0">
                <a:solidFill>
                  <a:srgbClr val="28356A"/>
                </a:solidFill>
                <a:latin typeface="Verdana" pitchFamily="34" charset="0"/>
              </a:rPr>
              <a:t>Charles Cleland, Ph.D</a:t>
            </a:r>
          </a:p>
          <a:p>
            <a:endParaRPr lang="en-US" sz="2800" dirty="0" smtClean="0">
              <a:solidFill>
                <a:srgbClr val="28356A"/>
              </a:solidFill>
              <a:latin typeface="Verdana" pitchFamily="34" charset="0"/>
            </a:endParaRPr>
          </a:p>
          <a:p>
            <a:r>
              <a:rPr lang="en-US" sz="2800" dirty="0" smtClean="0">
                <a:solidFill>
                  <a:srgbClr val="28356A"/>
                </a:solidFill>
                <a:latin typeface="Verdana" pitchFamily="34" charset="0"/>
                <a:hlinkClick r:id="rId3"/>
              </a:rPr>
              <a:t>ccleland@nifa.usda.gov</a:t>
            </a:r>
            <a:endParaRPr lang="en-US" sz="2800" dirty="0" smtClean="0">
              <a:solidFill>
                <a:srgbClr val="28356A"/>
              </a:solidFill>
              <a:latin typeface="Verdana" pitchFamily="34" charset="0"/>
            </a:endParaRPr>
          </a:p>
          <a:p>
            <a:endParaRPr lang="en-US" sz="2800" dirty="0">
              <a:solidFill>
                <a:srgbClr val="28356A"/>
              </a:solidFill>
              <a:latin typeface="Verdana" pitchFamily="34" charset="0"/>
            </a:endParaRPr>
          </a:p>
          <a:p>
            <a:r>
              <a:rPr lang="en-US" sz="2400" dirty="0" smtClean="0">
                <a:solidFill>
                  <a:srgbClr val="28356A"/>
                </a:solidFill>
                <a:latin typeface="Verdana" pitchFamily="34" charset="0"/>
              </a:rPr>
              <a:t>http://nifa.usda.gov/fo/sbir</a:t>
            </a:r>
          </a:p>
          <a:p>
            <a:endParaRPr lang="en-US" sz="2800" dirty="0">
              <a:solidFill>
                <a:srgbClr val="28356A"/>
              </a:solidFill>
              <a:latin typeface="Verdana" pitchFamily="34" charset="0"/>
            </a:endParaRPr>
          </a:p>
          <a:p>
            <a:r>
              <a:rPr lang="en-US" sz="2800" dirty="0">
                <a:solidFill>
                  <a:srgbClr val="28356A"/>
                </a:solidFill>
                <a:latin typeface="Verdana" pitchFamily="34" charset="0"/>
              </a:rPr>
              <a:t> </a:t>
            </a:r>
          </a:p>
        </p:txBody>
      </p:sp>
      <p:pic>
        <p:nvPicPr>
          <p:cNvPr id="4099" name="Picture 3" descr="USDAlogo"/>
          <p:cNvPicPr>
            <a:picLocks noChangeAspect="1" noChangeArrowheads="1"/>
          </p:cNvPicPr>
          <p:nvPr/>
        </p:nvPicPr>
        <p:blipFill>
          <a:blip r:embed="rId4" cstate="print"/>
          <a:srcRect/>
          <a:stretch>
            <a:fillRect/>
          </a:stretch>
        </p:blipFill>
        <p:spPr bwMode="auto">
          <a:xfrm>
            <a:off x="6858000" y="2590800"/>
            <a:ext cx="2057400" cy="1441450"/>
          </a:xfrm>
          <a:prstGeom prst="rect">
            <a:avLst/>
          </a:prstGeom>
          <a:noFill/>
          <a:ln w="9525">
            <a:noFill/>
            <a:miter lim="800000"/>
            <a:headEnd/>
            <a:tailEnd/>
          </a:ln>
        </p:spPr>
      </p:pic>
      <p:pic>
        <p:nvPicPr>
          <p:cNvPr id="4100" name="Picture 5" descr="RainbowOrganic2_FY05"/>
          <p:cNvPicPr>
            <a:picLocks noChangeAspect="1" noChangeArrowheads="1"/>
          </p:cNvPicPr>
          <p:nvPr/>
        </p:nvPicPr>
        <p:blipFill>
          <a:blip r:embed="rId5" cstate="print"/>
          <a:srcRect/>
          <a:stretch>
            <a:fillRect/>
          </a:stretch>
        </p:blipFill>
        <p:spPr bwMode="auto">
          <a:xfrm>
            <a:off x="76200" y="76200"/>
            <a:ext cx="2105025" cy="2105025"/>
          </a:xfrm>
          <a:prstGeom prst="rect">
            <a:avLst/>
          </a:prstGeom>
          <a:noFill/>
          <a:ln w="9525">
            <a:noFill/>
            <a:miter lim="800000"/>
            <a:headEnd/>
            <a:tailEnd/>
          </a:ln>
        </p:spPr>
      </p:pic>
      <p:pic>
        <p:nvPicPr>
          <p:cNvPr id="4101" name="Picture 6" descr="Resodyn2_FY05"/>
          <p:cNvPicPr>
            <a:picLocks noChangeAspect="1" noChangeArrowheads="1"/>
          </p:cNvPicPr>
          <p:nvPr/>
        </p:nvPicPr>
        <p:blipFill>
          <a:blip r:embed="rId6" cstate="print"/>
          <a:srcRect/>
          <a:stretch>
            <a:fillRect/>
          </a:stretch>
        </p:blipFill>
        <p:spPr bwMode="auto">
          <a:xfrm>
            <a:off x="2320925" y="76200"/>
            <a:ext cx="2105025" cy="2105025"/>
          </a:xfrm>
          <a:prstGeom prst="rect">
            <a:avLst/>
          </a:prstGeom>
          <a:noFill/>
          <a:ln w="9525">
            <a:noFill/>
            <a:miter lim="800000"/>
            <a:headEnd/>
            <a:tailEnd/>
          </a:ln>
        </p:spPr>
      </p:pic>
      <p:pic>
        <p:nvPicPr>
          <p:cNvPr id="4102" name="Picture 7" descr="SleepyHollow1_FY05"/>
          <p:cNvPicPr>
            <a:picLocks noChangeAspect="1" noChangeArrowheads="1"/>
          </p:cNvPicPr>
          <p:nvPr/>
        </p:nvPicPr>
        <p:blipFill>
          <a:blip r:embed="rId7" cstate="print"/>
          <a:srcRect/>
          <a:stretch>
            <a:fillRect/>
          </a:stretch>
        </p:blipFill>
        <p:spPr bwMode="auto">
          <a:xfrm>
            <a:off x="4565650" y="76200"/>
            <a:ext cx="2105025" cy="2105025"/>
          </a:xfrm>
          <a:prstGeom prst="rect">
            <a:avLst/>
          </a:prstGeom>
          <a:noFill/>
          <a:ln w="9525">
            <a:noFill/>
            <a:miter lim="800000"/>
            <a:headEnd/>
            <a:tailEnd/>
          </a:ln>
        </p:spPr>
      </p:pic>
      <p:pic>
        <p:nvPicPr>
          <p:cNvPr id="4103" name="Picture 8" descr="Yankee1_FY05"/>
          <p:cNvPicPr>
            <a:picLocks noChangeAspect="1" noChangeArrowheads="1"/>
          </p:cNvPicPr>
          <p:nvPr/>
        </p:nvPicPr>
        <p:blipFill>
          <a:blip r:embed="rId8" cstate="print"/>
          <a:srcRect/>
          <a:stretch>
            <a:fillRect/>
          </a:stretch>
        </p:blipFill>
        <p:spPr bwMode="auto">
          <a:xfrm>
            <a:off x="6810375" y="76200"/>
            <a:ext cx="2105025" cy="2105025"/>
          </a:xfrm>
          <a:prstGeom prst="rect">
            <a:avLst/>
          </a:prstGeom>
          <a:noFill/>
          <a:ln w="9525">
            <a:noFill/>
            <a:miter lim="800000"/>
            <a:headEnd/>
            <a:tailEnd/>
          </a:ln>
        </p:spPr>
      </p:pic>
      <p:pic>
        <p:nvPicPr>
          <p:cNvPr id="4104" name="Picture 9" descr="Hedin3_Fy05"/>
          <p:cNvPicPr>
            <a:picLocks noChangeAspect="1" noChangeArrowheads="1"/>
          </p:cNvPicPr>
          <p:nvPr/>
        </p:nvPicPr>
        <p:blipFill>
          <a:blip r:embed="rId9" cstate="print"/>
          <a:srcRect/>
          <a:stretch>
            <a:fillRect/>
          </a:stretch>
        </p:blipFill>
        <p:spPr bwMode="auto">
          <a:xfrm>
            <a:off x="2320925" y="4676775"/>
            <a:ext cx="2105025" cy="2105025"/>
          </a:xfrm>
          <a:prstGeom prst="rect">
            <a:avLst/>
          </a:prstGeom>
          <a:noFill/>
          <a:ln w="9525">
            <a:noFill/>
            <a:miter lim="800000"/>
            <a:headEnd/>
            <a:tailEnd/>
          </a:ln>
        </p:spPr>
      </p:pic>
      <p:pic>
        <p:nvPicPr>
          <p:cNvPr id="4105" name="Picture 10" descr="Nitrate3_FY05"/>
          <p:cNvPicPr>
            <a:picLocks noChangeAspect="1" noChangeArrowheads="1"/>
          </p:cNvPicPr>
          <p:nvPr/>
        </p:nvPicPr>
        <p:blipFill>
          <a:blip r:embed="rId10" cstate="print"/>
          <a:srcRect/>
          <a:stretch>
            <a:fillRect/>
          </a:stretch>
        </p:blipFill>
        <p:spPr bwMode="auto">
          <a:xfrm>
            <a:off x="4565650" y="4676775"/>
            <a:ext cx="2105025" cy="2105025"/>
          </a:xfrm>
          <a:prstGeom prst="rect">
            <a:avLst/>
          </a:prstGeom>
          <a:noFill/>
          <a:ln w="9525">
            <a:noFill/>
            <a:miter lim="800000"/>
            <a:headEnd/>
            <a:tailEnd/>
          </a:ln>
        </p:spPr>
      </p:pic>
      <p:pic>
        <p:nvPicPr>
          <p:cNvPr id="4106" name="Picture 11" descr="Capstan4_FY05"/>
          <p:cNvPicPr>
            <a:picLocks noChangeAspect="1" noChangeArrowheads="1"/>
          </p:cNvPicPr>
          <p:nvPr/>
        </p:nvPicPr>
        <p:blipFill>
          <a:blip r:embed="rId11" cstate="print"/>
          <a:srcRect/>
          <a:stretch>
            <a:fillRect/>
          </a:stretch>
        </p:blipFill>
        <p:spPr bwMode="auto">
          <a:xfrm>
            <a:off x="76200" y="4676775"/>
            <a:ext cx="2105025" cy="2105025"/>
          </a:xfrm>
          <a:prstGeom prst="rect">
            <a:avLst/>
          </a:prstGeom>
          <a:noFill/>
          <a:ln w="9525">
            <a:noFill/>
            <a:miter lim="800000"/>
            <a:headEnd/>
            <a:tailEnd/>
          </a:ln>
        </p:spPr>
      </p:pic>
      <p:pic>
        <p:nvPicPr>
          <p:cNvPr id="4107" name="Picture 12" descr="Kelsey3_FY05"/>
          <p:cNvPicPr>
            <a:picLocks noChangeAspect="1" noChangeArrowheads="1"/>
          </p:cNvPicPr>
          <p:nvPr/>
        </p:nvPicPr>
        <p:blipFill>
          <a:blip r:embed="rId12" cstate="print"/>
          <a:srcRect/>
          <a:stretch>
            <a:fillRect/>
          </a:stretch>
        </p:blipFill>
        <p:spPr bwMode="auto">
          <a:xfrm>
            <a:off x="6810375" y="4676775"/>
            <a:ext cx="2105025" cy="2105025"/>
          </a:xfrm>
          <a:prstGeom prst="rect">
            <a:avLst/>
          </a:prstGeom>
          <a:noFill/>
          <a:ln w="9525">
            <a:noFill/>
            <a:miter lim="800000"/>
            <a:headEnd/>
            <a:tailEnd/>
          </a:ln>
        </p:spPr>
      </p:pic>
      <p:sp>
        <p:nvSpPr>
          <p:cNvPr id="4108" name="TextBox 12"/>
          <p:cNvSpPr txBox="1">
            <a:spLocks noChangeArrowheads="1"/>
          </p:cNvSpPr>
          <p:nvPr/>
        </p:nvSpPr>
        <p:spPr bwMode="auto">
          <a:xfrm>
            <a:off x="0" y="2667000"/>
            <a:ext cx="1905000" cy="1631950"/>
          </a:xfrm>
          <a:prstGeom prst="rect">
            <a:avLst/>
          </a:prstGeom>
          <a:noFill/>
          <a:ln w="9525">
            <a:noFill/>
            <a:miter lim="800000"/>
            <a:headEnd/>
            <a:tailEnd/>
          </a:ln>
        </p:spPr>
        <p:txBody>
          <a:bodyPr>
            <a:spAutoFit/>
          </a:bodyPr>
          <a:lstStyle/>
          <a:p>
            <a:pPr algn="ctr"/>
            <a:r>
              <a:rPr lang="en-US" sz="2000">
                <a:solidFill>
                  <a:srgbClr val="3333CC"/>
                </a:solidFill>
              </a:rPr>
              <a:t>National Institute </a:t>
            </a:r>
          </a:p>
          <a:p>
            <a:pPr algn="ctr"/>
            <a:r>
              <a:rPr lang="en-US" sz="2000">
                <a:solidFill>
                  <a:srgbClr val="3333CC"/>
                </a:solidFill>
              </a:rPr>
              <a:t>of Food </a:t>
            </a:r>
          </a:p>
          <a:p>
            <a:pPr algn="ctr"/>
            <a:r>
              <a:rPr lang="en-US" sz="2000">
                <a:solidFill>
                  <a:srgbClr val="3333CC"/>
                </a:solidFill>
              </a:rPr>
              <a:t>And Agriculture</a:t>
            </a:r>
          </a:p>
        </p:txBody>
      </p:sp>
      <p:pic>
        <p:nvPicPr>
          <p:cNvPr id="13" name="Picture 9" descr="Hedin3_Fy05"/>
          <p:cNvPicPr>
            <a:picLocks noChangeAspect="1" noChangeArrowheads="1"/>
          </p:cNvPicPr>
          <p:nvPr/>
        </p:nvPicPr>
        <p:blipFill>
          <a:blip r:embed="rId9" cstate="print"/>
          <a:srcRect/>
          <a:stretch>
            <a:fillRect/>
          </a:stretch>
        </p:blipFill>
        <p:spPr bwMode="auto">
          <a:xfrm>
            <a:off x="2341707" y="4676774"/>
            <a:ext cx="2105025" cy="2105025"/>
          </a:xfrm>
          <a:prstGeom prst="rect">
            <a:avLst/>
          </a:prstGeom>
          <a:noFill/>
          <a:ln w="9525">
            <a:noFill/>
            <a:miter lim="800000"/>
            <a:headEnd/>
            <a:tailEnd/>
          </a:ln>
        </p:spPr>
      </p:pic>
    </p:spTree>
    <p:extLst>
      <p:ext uri="{BB962C8B-B14F-4D97-AF65-F5344CB8AC3E}">
        <p14:creationId xmlns:p14="http://schemas.microsoft.com/office/powerpoint/2010/main" val="893063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33400" y="457200"/>
            <a:ext cx="8229600" cy="1143000"/>
          </a:xfrm>
        </p:spPr>
        <p:txBody>
          <a:bodyPr/>
          <a:lstStyle/>
          <a:p>
            <a:pPr eaLnBrk="1" hangingPunct="1"/>
            <a:r>
              <a:rPr lang="en-US" sz="4000" dirty="0" smtClean="0">
                <a:cs typeface="Arial" charset="0"/>
              </a:rPr>
              <a:t>United States Department of Agriculture</a:t>
            </a:r>
          </a:p>
        </p:txBody>
      </p:sp>
      <p:sp>
        <p:nvSpPr>
          <p:cNvPr id="5123" name="Rectangle 3"/>
          <p:cNvSpPr>
            <a:spLocks noGrp="1" noChangeArrowheads="1"/>
          </p:cNvSpPr>
          <p:nvPr>
            <p:ph type="body" idx="4294967295"/>
          </p:nvPr>
        </p:nvSpPr>
        <p:spPr>
          <a:xfrm>
            <a:off x="609600" y="1600200"/>
            <a:ext cx="8229600" cy="4221163"/>
          </a:xfrm>
        </p:spPr>
        <p:txBody>
          <a:bodyPr>
            <a:normAutofit fontScale="92500" lnSpcReduction="10000"/>
          </a:bodyPr>
          <a:lstStyle/>
          <a:p>
            <a:pPr marL="0" indent="0" algn="ctr" eaLnBrk="1" hangingPunct="1">
              <a:lnSpc>
                <a:spcPct val="115000"/>
              </a:lnSpc>
              <a:spcBef>
                <a:spcPct val="0"/>
              </a:spcBef>
              <a:spcAft>
                <a:spcPct val="30000"/>
              </a:spcAft>
              <a:buNone/>
              <a:defRPr/>
            </a:pPr>
            <a:r>
              <a:rPr lang="en-US" sz="2400" u="sng" dirty="0" smtClean="0"/>
              <a:t>National Institute of Food and Agriculture (NIFA)</a:t>
            </a:r>
          </a:p>
          <a:p>
            <a:pPr marL="0" indent="0" algn="ctr" eaLnBrk="1" hangingPunct="1">
              <a:lnSpc>
                <a:spcPct val="115000"/>
              </a:lnSpc>
              <a:spcBef>
                <a:spcPct val="0"/>
              </a:spcBef>
              <a:spcAft>
                <a:spcPct val="30000"/>
              </a:spcAft>
              <a:buNone/>
              <a:defRPr/>
            </a:pPr>
            <a:r>
              <a:rPr lang="en-US" sz="2400" dirty="0" smtClean="0"/>
              <a:t>Invest in and Advance Agricultural Research, Education, and Extension to Solve Societal Challenges</a:t>
            </a:r>
          </a:p>
          <a:p>
            <a:pPr marL="0" indent="0" eaLnBrk="1" hangingPunct="1">
              <a:lnSpc>
                <a:spcPct val="115000"/>
              </a:lnSpc>
              <a:spcBef>
                <a:spcPct val="0"/>
              </a:spcBef>
              <a:spcAft>
                <a:spcPct val="30000"/>
              </a:spcAft>
              <a:buNone/>
              <a:defRPr/>
            </a:pPr>
            <a:endParaRPr lang="en-US" sz="2400" dirty="0"/>
          </a:p>
          <a:p>
            <a:pPr marL="0" indent="0" algn="ctr" eaLnBrk="1" hangingPunct="1">
              <a:lnSpc>
                <a:spcPct val="115000"/>
              </a:lnSpc>
              <a:spcBef>
                <a:spcPct val="0"/>
              </a:spcBef>
              <a:spcAft>
                <a:spcPct val="30000"/>
              </a:spcAft>
              <a:buNone/>
              <a:defRPr/>
            </a:pPr>
            <a:r>
              <a:rPr lang="en-US" sz="2400" u="sng" dirty="0" smtClean="0"/>
              <a:t>Small Business Innovation Research (SBIR) Program</a:t>
            </a:r>
          </a:p>
          <a:p>
            <a:pPr marL="0" indent="0" eaLnBrk="1" hangingPunct="1">
              <a:lnSpc>
                <a:spcPct val="115000"/>
              </a:lnSpc>
              <a:spcBef>
                <a:spcPct val="0"/>
              </a:spcBef>
              <a:spcAft>
                <a:spcPct val="30000"/>
              </a:spcAft>
              <a:buNone/>
              <a:defRPr/>
            </a:pPr>
            <a:r>
              <a:rPr lang="en-US" sz="2400" dirty="0"/>
              <a:t>The purpose of the SBIR program is to provide an opportunity for US-owned, for-profit small business firms to submit innovative, applied, research and development projects that address important problems facing American agriculture </a:t>
            </a:r>
            <a:r>
              <a:rPr lang="en-US" sz="2400" dirty="0" smtClean="0"/>
              <a:t>or rural America and </a:t>
            </a:r>
            <a:r>
              <a:rPr lang="en-US" sz="2400" dirty="0"/>
              <a:t>have the potential to lead to significant public benefit </a:t>
            </a:r>
            <a:endParaRPr lang="en-US" sz="2400" dirty="0" smtClean="0"/>
          </a:p>
          <a:p>
            <a:pPr marL="0" indent="0" eaLnBrk="1" hangingPunct="1">
              <a:lnSpc>
                <a:spcPct val="115000"/>
              </a:lnSpc>
              <a:spcBef>
                <a:spcPct val="0"/>
              </a:spcBef>
              <a:spcAft>
                <a:spcPct val="30000"/>
              </a:spcAft>
              <a:buNone/>
              <a:defRPr/>
            </a:pPr>
            <a:endParaRPr lang="en-US" sz="2400" dirty="0" smtClean="0"/>
          </a:p>
          <a:p>
            <a:pPr algn="ctr" eaLnBrk="1" hangingPunct="1">
              <a:lnSpc>
                <a:spcPct val="115000"/>
              </a:lnSpc>
              <a:spcBef>
                <a:spcPct val="0"/>
              </a:spcBef>
              <a:spcAft>
                <a:spcPct val="30000"/>
              </a:spcAft>
              <a:defRPr/>
            </a:pPr>
            <a:endParaRPr lang="en-US" sz="2400" dirty="0" smtClean="0"/>
          </a:p>
        </p:txBody>
      </p:sp>
    </p:spTree>
    <p:extLst>
      <p:ext uri="{BB962C8B-B14F-4D97-AF65-F5344CB8AC3E}">
        <p14:creationId xmlns:p14="http://schemas.microsoft.com/office/powerpoint/2010/main" val="3308952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8229600" cy="1143000"/>
          </a:xfrm>
        </p:spPr>
        <p:txBody>
          <a:bodyPr/>
          <a:lstStyle/>
          <a:p>
            <a:pPr eaLnBrk="1" hangingPunct="1"/>
            <a:r>
              <a:rPr lang="en-US" sz="4000" smtClean="0">
                <a:cs typeface="Arial" charset="0"/>
              </a:rPr>
              <a:t>Features of USDA SBIR Program</a:t>
            </a:r>
          </a:p>
        </p:txBody>
      </p:sp>
      <p:sp>
        <p:nvSpPr>
          <p:cNvPr id="5123" name="Rectangle 3"/>
          <p:cNvSpPr>
            <a:spLocks noGrp="1" noChangeArrowheads="1"/>
          </p:cNvSpPr>
          <p:nvPr>
            <p:ph type="body" idx="4294967295"/>
          </p:nvPr>
        </p:nvSpPr>
        <p:spPr>
          <a:xfrm>
            <a:off x="457200" y="1371600"/>
            <a:ext cx="8229600" cy="4525963"/>
          </a:xfrm>
        </p:spPr>
        <p:txBody>
          <a:bodyPr>
            <a:normAutofit/>
          </a:bodyPr>
          <a:lstStyle/>
          <a:p>
            <a:pPr eaLnBrk="1" hangingPunct="1">
              <a:lnSpc>
                <a:spcPct val="115000"/>
              </a:lnSpc>
              <a:spcBef>
                <a:spcPct val="0"/>
              </a:spcBef>
              <a:spcAft>
                <a:spcPct val="30000"/>
              </a:spcAft>
              <a:defRPr/>
            </a:pPr>
            <a:r>
              <a:rPr lang="en-US" sz="2000" dirty="0" smtClean="0">
                <a:solidFill>
                  <a:srgbClr val="000000"/>
                </a:solidFill>
              </a:rPr>
              <a:t>Award Grants Only  - Ideas are Investigator-Initiated</a:t>
            </a:r>
          </a:p>
          <a:p>
            <a:pPr eaLnBrk="1" hangingPunct="1">
              <a:lnSpc>
                <a:spcPct val="115000"/>
              </a:lnSpc>
              <a:spcBef>
                <a:spcPct val="0"/>
              </a:spcBef>
              <a:spcAft>
                <a:spcPct val="30000"/>
              </a:spcAft>
              <a:defRPr/>
            </a:pPr>
            <a:r>
              <a:rPr lang="en-US" sz="2000" dirty="0" smtClean="0">
                <a:solidFill>
                  <a:srgbClr val="000000"/>
                </a:solidFill>
              </a:rPr>
              <a:t>Phase I Grants = 8 Months/$100,000</a:t>
            </a:r>
          </a:p>
          <a:p>
            <a:pPr eaLnBrk="1" hangingPunct="1">
              <a:lnSpc>
                <a:spcPct val="115000"/>
              </a:lnSpc>
              <a:spcBef>
                <a:spcPct val="0"/>
              </a:spcBef>
              <a:spcAft>
                <a:spcPct val="30000"/>
              </a:spcAft>
              <a:defRPr/>
            </a:pPr>
            <a:r>
              <a:rPr lang="en-US" sz="2000" dirty="0" smtClean="0">
                <a:solidFill>
                  <a:srgbClr val="000000"/>
                </a:solidFill>
              </a:rPr>
              <a:t>Phase II Grants = 2 Years/$600,000</a:t>
            </a:r>
          </a:p>
          <a:p>
            <a:pPr eaLnBrk="1" hangingPunct="1">
              <a:lnSpc>
                <a:spcPct val="115000"/>
              </a:lnSpc>
              <a:spcBef>
                <a:spcPct val="0"/>
              </a:spcBef>
              <a:spcAft>
                <a:spcPct val="30000"/>
              </a:spcAft>
              <a:defRPr/>
            </a:pPr>
            <a:r>
              <a:rPr lang="en-US" sz="2000" dirty="0" smtClean="0">
                <a:solidFill>
                  <a:srgbClr val="000000"/>
                </a:solidFill>
              </a:rPr>
              <a:t>All Applicants Receive Verbatim Copies of Reviews</a:t>
            </a:r>
          </a:p>
          <a:p>
            <a:pPr eaLnBrk="1" hangingPunct="1">
              <a:lnSpc>
                <a:spcPct val="115000"/>
              </a:lnSpc>
              <a:spcBef>
                <a:spcPct val="0"/>
              </a:spcBef>
              <a:spcAft>
                <a:spcPct val="30000"/>
              </a:spcAft>
              <a:defRPr/>
            </a:pPr>
            <a:r>
              <a:rPr lang="en-US" sz="2000" dirty="0">
                <a:solidFill>
                  <a:srgbClr val="000000"/>
                </a:solidFill>
              </a:rPr>
              <a:t>12 Month No-Cost Extensions Available</a:t>
            </a:r>
          </a:p>
          <a:p>
            <a:pPr eaLnBrk="1" hangingPunct="1">
              <a:lnSpc>
                <a:spcPct val="115000"/>
              </a:lnSpc>
              <a:spcBef>
                <a:spcPct val="0"/>
              </a:spcBef>
              <a:spcAft>
                <a:spcPct val="30000"/>
              </a:spcAft>
              <a:defRPr/>
            </a:pPr>
            <a:r>
              <a:rPr lang="en-US" sz="2000" dirty="0" smtClean="0">
                <a:solidFill>
                  <a:srgbClr val="000000"/>
                </a:solidFill>
              </a:rPr>
              <a:t>Commercialization </a:t>
            </a:r>
            <a:r>
              <a:rPr lang="en-US" sz="2000" dirty="0">
                <a:solidFill>
                  <a:srgbClr val="000000"/>
                </a:solidFill>
              </a:rPr>
              <a:t>Assistance Program in Both Phase I </a:t>
            </a:r>
            <a:r>
              <a:rPr lang="en-US" sz="2000" dirty="0" smtClean="0">
                <a:solidFill>
                  <a:srgbClr val="000000"/>
                </a:solidFill>
              </a:rPr>
              <a:t>&amp; </a:t>
            </a:r>
            <a:r>
              <a:rPr lang="en-US" sz="2000" dirty="0">
                <a:solidFill>
                  <a:srgbClr val="000000"/>
                </a:solidFill>
              </a:rPr>
              <a:t>Phase II</a:t>
            </a:r>
          </a:p>
          <a:p>
            <a:pPr eaLnBrk="1" hangingPunct="1">
              <a:lnSpc>
                <a:spcPct val="115000"/>
              </a:lnSpc>
              <a:spcBef>
                <a:spcPct val="0"/>
              </a:spcBef>
              <a:spcAft>
                <a:spcPct val="30000"/>
              </a:spcAft>
              <a:defRPr/>
            </a:pPr>
            <a:r>
              <a:rPr lang="en-US" sz="2000" dirty="0" smtClean="0">
                <a:solidFill>
                  <a:srgbClr val="000000"/>
                </a:solidFill>
              </a:rPr>
              <a:t>Subcontracting to Universities and USDA Labs Permitted and Encouraged</a:t>
            </a:r>
          </a:p>
          <a:p>
            <a:pPr eaLnBrk="1" hangingPunct="1">
              <a:lnSpc>
                <a:spcPct val="115000"/>
              </a:lnSpc>
              <a:spcBef>
                <a:spcPct val="0"/>
              </a:spcBef>
              <a:spcAft>
                <a:spcPct val="30000"/>
              </a:spcAft>
              <a:defRPr/>
            </a:pPr>
            <a:r>
              <a:rPr lang="en-US" sz="2000" dirty="0" smtClean="0">
                <a:solidFill>
                  <a:srgbClr val="000000"/>
                </a:solidFill>
              </a:rPr>
              <a:t>Contact with SBIR Program Staff Available at any Time</a:t>
            </a:r>
          </a:p>
          <a:p>
            <a:pPr eaLnBrk="1" hangingPunct="1">
              <a:lnSpc>
                <a:spcPct val="115000"/>
              </a:lnSpc>
              <a:spcBef>
                <a:spcPct val="0"/>
              </a:spcBef>
              <a:spcAft>
                <a:spcPct val="30000"/>
              </a:spcAft>
              <a:defRPr/>
            </a:pPr>
            <a:endParaRPr lang="en-US" sz="2400" dirty="0" smtClean="0"/>
          </a:p>
        </p:txBody>
      </p:sp>
    </p:spTree>
    <p:extLst>
      <p:ext uri="{BB962C8B-B14F-4D97-AF65-F5344CB8AC3E}">
        <p14:creationId xmlns:p14="http://schemas.microsoft.com/office/powerpoint/2010/main" val="3107521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0"/>
            <a:ext cx="8229600" cy="1143000"/>
          </a:xfrm>
          <a:noFill/>
        </p:spPr>
        <p:txBody>
          <a:bodyPr lIns="90488" tIns="44450" rIns="90488" bIns="44450"/>
          <a:lstStyle/>
          <a:p>
            <a:pPr eaLnBrk="1" hangingPunct="1"/>
            <a:r>
              <a:rPr lang="en-US" sz="4000" smtClean="0"/>
              <a:t>Topic Areas</a:t>
            </a:r>
          </a:p>
        </p:txBody>
      </p:sp>
      <p:sp>
        <p:nvSpPr>
          <p:cNvPr id="8195" name="Rectangle 3"/>
          <p:cNvSpPr>
            <a:spLocks noGrp="1" noChangeArrowheads="1"/>
          </p:cNvSpPr>
          <p:nvPr>
            <p:ph type="body" sz="half" idx="4294967295"/>
          </p:nvPr>
        </p:nvSpPr>
        <p:spPr>
          <a:xfrm>
            <a:off x="381000" y="1295400"/>
            <a:ext cx="4038600" cy="4602163"/>
          </a:xfrm>
          <a:noFill/>
        </p:spPr>
        <p:txBody>
          <a:bodyPr lIns="90488" tIns="44450" rIns="90488" bIns="44450"/>
          <a:lstStyle/>
          <a:p>
            <a:pPr eaLnBrk="1" hangingPunct="1">
              <a:lnSpc>
                <a:spcPct val="90000"/>
              </a:lnSpc>
              <a:spcBef>
                <a:spcPct val="0"/>
              </a:spcBef>
              <a:spcAft>
                <a:spcPct val="30000"/>
              </a:spcAft>
              <a:buClr>
                <a:srgbClr val="39AD73"/>
              </a:buClr>
            </a:pPr>
            <a:r>
              <a:rPr lang="en-US" dirty="0" smtClean="0">
                <a:solidFill>
                  <a:srgbClr val="000000"/>
                </a:solidFill>
              </a:rPr>
              <a:t>Forests &amp; Related Resources</a:t>
            </a:r>
          </a:p>
          <a:p>
            <a:pPr eaLnBrk="1" hangingPunct="1">
              <a:lnSpc>
                <a:spcPct val="90000"/>
              </a:lnSpc>
              <a:spcBef>
                <a:spcPct val="0"/>
              </a:spcBef>
              <a:spcAft>
                <a:spcPct val="30000"/>
              </a:spcAft>
              <a:buClr>
                <a:srgbClr val="39AD73"/>
              </a:buClr>
            </a:pPr>
            <a:r>
              <a:rPr lang="en-US" dirty="0" smtClean="0">
                <a:solidFill>
                  <a:srgbClr val="000000"/>
                </a:solidFill>
              </a:rPr>
              <a:t>Plant Production &amp; Protection – Biology</a:t>
            </a:r>
          </a:p>
          <a:p>
            <a:pPr eaLnBrk="1" hangingPunct="1">
              <a:lnSpc>
                <a:spcPct val="90000"/>
              </a:lnSpc>
              <a:spcBef>
                <a:spcPct val="0"/>
              </a:spcBef>
              <a:spcAft>
                <a:spcPct val="30000"/>
              </a:spcAft>
              <a:buClr>
                <a:srgbClr val="39AD73"/>
              </a:buClr>
            </a:pPr>
            <a:r>
              <a:rPr lang="en-US" dirty="0" smtClean="0">
                <a:solidFill>
                  <a:srgbClr val="000000"/>
                </a:solidFill>
              </a:rPr>
              <a:t>Plant Production &amp; Protection - Engineering</a:t>
            </a:r>
          </a:p>
          <a:p>
            <a:pPr eaLnBrk="1" hangingPunct="1">
              <a:lnSpc>
                <a:spcPct val="90000"/>
              </a:lnSpc>
              <a:spcBef>
                <a:spcPct val="0"/>
              </a:spcBef>
              <a:spcAft>
                <a:spcPct val="30000"/>
              </a:spcAft>
              <a:buClr>
                <a:srgbClr val="39AD73"/>
              </a:buClr>
            </a:pPr>
            <a:r>
              <a:rPr lang="en-US" dirty="0" smtClean="0">
                <a:solidFill>
                  <a:srgbClr val="000000"/>
                </a:solidFill>
              </a:rPr>
              <a:t>Animal Production &amp; Protection</a:t>
            </a:r>
          </a:p>
          <a:p>
            <a:pPr eaLnBrk="1" hangingPunct="1">
              <a:lnSpc>
                <a:spcPct val="90000"/>
              </a:lnSpc>
              <a:spcBef>
                <a:spcPct val="0"/>
              </a:spcBef>
              <a:spcAft>
                <a:spcPct val="30000"/>
              </a:spcAft>
              <a:buClr>
                <a:srgbClr val="39AD73"/>
              </a:buClr>
              <a:buFontTx/>
              <a:buNone/>
            </a:pPr>
            <a:endParaRPr lang="en-US" dirty="0" smtClean="0">
              <a:solidFill>
                <a:srgbClr val="000000"/>
              </a:solidFill>
            </a:endParaRPr>
          </a:p>
          <a:p>
            <a:pPr eaLnBrk="1" hangingPunct="1">
              <a:lnSpc>
                <a:spcPct val="90000"/>
              </a:lnSpc>
              <a:spcBef>
                <a:spcPct val="0"/>
              </a:spcBef>
              <a:spcAft>
                <a:spcPct val="30000"/>
              </a:spcAft>
              <a:buClr>
                <a:srgbClr val="39AD73"/>
              </a:buClr>
            </a:pPr>
            <a:endParaRPr lang="en-US" sz="2400" dirty="0" smtClean="0">
              <a:solidFill>
                <a:srgbClr val="000000"/>
              </a:solidFill>
            </a:endParaRPr>
          </a:p>
          <a:p>
            <a:pPr eaLnBrk="1" hangingPunct="1">
              <a:lnSpc>
                <a:spcPct val="90000"/>
              </a:lnSpc>
              <a:spcBef>
                <a:spcPct val="0"/>
              </a:spcBef>
              <a:spcAft>
                <a:spcPct val="30000"/>
              </a:spcAft>
              <a:buClr>
                <a:srgbClr val="39AD73"/>
              </a:buClr>
            </a:pPr>
            <a:endParaRPr lang="en-US" sz="2000" dirty="0" smtClean="0">
              <a:solidFill>
                <a:srgbClr val="000000"/>
              </a:solidFill>
            </a:endParaRPr>
          </a:p>
        </p:txBody>
      </p:sp>
      <p:sp>
        <p:nvSpPr>
          <p:cNvPr id="7172" name="Rectangle 4"/>
          <p:cNvSpPr>
            <a:spLocks noGrp="1" noChangeArrowheads="1"/>
          </p:cNvSpPr>
          <p:nvPr>
            <p:ph type="body" sz="half" idx="4294967295"/>
          </p:nvPr>
        </p:nvSpPr>
        <p:spPr>
          <a:xfrm>
            <a:off x="4800600" y="1295400"/>
            <a:ext cx="4038600" cy="3581400"/>
          </a:xfrm>
        </p:spPr>
        <p:txBody>
          <a:bodyPr>
            <a:normAutofit/>
          </a:bodyPr>
          <a:lstStyle/>
          <a:p>
            <a:pPr eaLnBrk="1" hangingPunct="1">
              <a:lnSpc>
                <a:spcPct val="90000"/>
              </a:lnSpc>
              <a:spcBef>
                <a:spcPct val="0"/>
              </a:spcBef>
              <a:spcAft>
                <a:spcPct val="30000"/>
              </a:spcAft>
              <a:buClr>
                <a:srgbClr val="39AD73"/>
              </a:buClr>
              <a:defRPr/>
            </a:pPr>
            <a:r>
              <a:rPr lang="en-US" dirty="0" smtClean="0">
                <a:solidFill>
                  <a:srgbClr val="000000"/>
                </a:solidFill>
              </a:rPr>
              <a:t>Air, Water &amp; Soils</a:t>
            </a:r>
          </a:p>
          <a:p>
            <a:pPr eaLnBrk="1" hangingPunct="1">
              <a:lnSpc>
                <a:spcPct val="90000"/>
              </a:lnSpc>
              <a:spcBef>
                <a:spcPct val="0"/>
              </a:spcBef>
              <a:spcAft>
                <a:spcPct val="30000"/>
              </a:spcAft>
              <a:buClr>
                <a:srgbClr val="39AD73"/>
              </a:buClr>
              <a:defRPr/>
            </a:pPr>
            <a:r>
              <a:rPr lang="en-US" dirty="0" smtClean="0">
                <a:solidFill>
                  <a:srgbClr val="000000"/>
                </a:solidFill>
              </a:rPr>
              <a:t>Food Science &amp; Nutrition</a:t>
            </a:r>
          </a:p>
          <a:p>
            <a:pPr eaLnBrk="1" hangingPunct="1">
              <a:lnSpc>
                <a:spcPct val="90000"/>
              </a:lnSpc>
              <a:spcBef>
                <a:spcPct val="0"/>
              </a:spcBef>
              <a:spcAft>
                <a:spcPct val="30000"/>
              </a:spcAft>
              <a:buClr>
                <a:srgbClr val="39AD73"/>
              </a:buClr>
              <a:defRPr/>
            </a:pPr>
            <a:r>
              <a:rPr lang="en-US" dirty="0" smtClean="0">
                <a:solidFill>
                  <a:srgbClr val="000000"/>
                </a:solidFill>
              </a:rPr>
              <a:t>Rural Development</a:t>
            </a:r>
          </a:p>
          <a:p>
            <a:pPr eaLnBrk="1" hangingPunct="1">
              <a:lnSpc>
                <a:spcPct val="90000"/>
              </a:lnSpc>
              <a:spcBef>
                <a:spcPct val="0"/>
              </a:spcBef>
              <a:spcAft>
                <a:spcPct val="30000"/>
              </a:spcAft>
              <a:buClr>
                <a:srgbClr val="39AD73"/>
              </a:buClr>
              <a:defRPr/>
            </a:pPr>
            <a:r>
              <a:rPr lang="en-US" dirty="0" smtClean="0">
                <a:solidFill>
                  <a:srgbClr val="000000"/>
                </a:solidFill>
              </a:rPr>
              <a:t>Aquaculture</a:t>
            </a:r>
          </a:p>
          <a:p>
            <a:pPr eaLnBrk="1" hangingPunct="1">
              <a:lnSpc>
                <a:spcPct val="90000"/>
              </a:lnSpc>
              <a:spcBef>
                <a:spcPct val="0"/>
              </a:spcBef>
              <a:spcAft>
                <a:spcPct val="30000"/>
              </a:spcAft>
              <a:buClr>
                <a:srgbClr val="39AD73"/>
              </a:buClr>
              <a:defRPr/>
            </a:pPr>
            <a:r>
              <a:rPr lang="en-US" dirty="0" err="1" smtClean="0">
                <a:solidFill>
                  <a:srgbClr val="000000"/>
                </a:solidFill>
              </a:rPr>
              <a:t>Biofuels</a:t>
            </a:r>
            <a:r>
              <a:rPr lang="en-US" dirty="0" smtClean="0">
                <a:solidFill>
                  <a:srgbClr val="000000"/>
                </a:solidFill>
              </a:rPr>
              <a:t> and </a:t>
            </a:r>
            <a:r>
              <a:rPr lang="en-US" dirty="0" err="1" smtClean="0">
                <a:solidFill>
                  <a:srgbClr val="000000"/>
                </a:solidFill>
              </a:rPr>
              <a:t>Biobased</a:t>
            </a:r>
            <a:r>
              <a:rPr lang="en-US" dirty="0" smtClean="0">
                <a:solidFill>
                  <a:srgbClr val="000000"/>
                </a:solidFill>
              </a:rPr>
              <a:t> Products</a:t>
            </a:r>
          </a:p>
          <a:p>
            <a:pPr eaLnBrk="1" hangingPunct="1">
              <a:lnSpc>
                <a:spcPct val="90000"/>
              </a:lnSpc>
              <a:spcBef>
                <a:spcPct val="0"/>
              </a:spcBef>
              <a:spcAft>
                <a:spcPct val="30000"/>
              </a:spcAft>
              <a:buClr>
                <a:srgbClr val="39AD73"/>
              </a:buClr>
              <a:defRPr/>
            </a:pPr>
            <a:r>
              <a:rPr lang="en-US" dirty="0" smtClean="0">
                <a:solidFill>
                  <a:srgbClr val="000000"/>
                </a:solidFill>
              </a:rPr>
              <a:t>Small &amp; Mid-Size Farms</a:t>
            </a:r>
          </a:p>
          <a:p>
            <a:pPr eaLnBrk="1" hangingPunct="1">
              <a:lnSpc>
                <a:spcPct val="90000"/>
              </a:lnSpc>
              <a:spcBef>
                <a:spcPct val="0"/>
              </a:spcBef>
              <a:spcAft>
                <a:spcPct val="30000"/>
              </a:spcAft>
              <a:buClr>
                <a:srgbClr val="39AD73"/>
              </a:buClr>
              <a:defRPr/>
            </a:pPr>
            <a:endParaRPr lang="en-US" sz="2000" dirty="0" smtClean="0"/>
          </a:p>
        </p:txBody>
      </p:sp>
    </p:spTree>
    <p:extLst>
      <p:ext uri="{BB962C8B-B14F-4D97-AF65-F5344CB8AC3E}">
        <p14:creationId xmlns:p14="http://schemas.microsoft.com/office/powerpoint/2010/main" val="7221648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762000"/>
            <a:ext cx="8229600" cy="1066800"/>
          </a:xfrm>
          <a:noFill/>
        </p:spPr>
        <p:txBody>
          <a:bodyPr lIns="90488" tIns="44450" rIns="90488" bIns="44450"/>
          <a:lstStyle/>
          <a:p>
            <a:pPr eaLnBrk="1" hangingPunct="1"/>
            <a:r>
              <a:rPr lang="en-US" sz="4000" dirty="0" smtClean="0"/>
              <a:t>Air, Water and Soils</a:t>
            </a:r>
            <a:br>
              <a:rPr lang="en-US" sz="4000" dirty="0" smtClean="0"/>
            </a:br>
            <a:r>
              <a:rPr lang="en-US" sz="2800" dirty="0" smtClean="0"/>
              <a:t>Research Priority Areas</a:t>
            </a:r>
            <a:endParaRPr lang="en-US" sz="4000" dirty="0" smtClean="0"/>
          </a:p>
        </p:txBody>
      </p:sp>
      <p:sp>
        <p:nvSpPr>
          <p:cNvPr id="8195" name="Rectangle 3"/>
          <p:cNvSpPr>
            <a:spLocks noGrp="1" noChangeArrowheads="1"/>
          </p:cNvSpPr>
          <p:nvPr>
            <p:ph type="body" sz="half" idx="4294967295"/>
          </p:nvPr>
        </p:nvSpPr>
        <p:spPr>
          <a:xfrm>
            <a:off x="381000" y="2286000"/>
            <a:ext cx="7848600" cy="3382963"/>
          </a:xfrm>
          <a:noFill/>
        </p:spPr>
        <p:txBody>
          <a:bodyPr lIns="90488" tIns="44450" rIns="90488" bIns="44450"/>
          <a:lstStyle/>
          <a:p>
            <a:pPr eaLnBrk="1" hangingPunct="1">
              <a:lnSpc>
                <a:spcPct val="90000"/>
              </a:lnSpc>
              <a:spcBef>
                <a:spcPct val="0"/>
              </a:spcBef>
              <a:spcAft>
                <a:spcPct val="30000"/>
              </a:spcAft>
              <a:buClr>
                <a:srgbClr val="39AD73"/>
              </a:buClr>
            </a:pPr>
            <a:r>
              <a:rPr lang="en-US" dirty="0" smtClean="0">
                <a:solidFill>
                  <a:srgbClr val="000000"/>
                </a:solidFill>
              </a:rPr>
              <a:t>Water Quality and Conservation</a:t>
            </a:r>
          </a:p>
          <a:p>
            <a:pPr eaLnBrk="1" hangingPunct="1">
              <a:lnSpc>
                <a:spcPct val="90000"/>
              </a:lnSpc>
              <a:spcBef>
                <a:spcPct val="0"/>
              </a:spcBef>
              <a:spcAft>
                <a:spcPct val="30000"/>
              </a:spcAft>
              <a:buClr>
                <a:srgbClr val="39AD73"/>
              </a:buClr>
            </a:pPr>
            <a:r>
              <a:rPr lang="en-US" dirty="0" smtClean="0">
                <a:solidFill>
                  <a:srgbClr val="000000"/>
                </a:solidFill>
              </a:rPr>
              <a:t>Improved Irrigation Technology</a:t>
            </a:r>
          </a:p>
          <a:p>
            <a:pPr eaLnBrk="1" hangingPunct="1">
              <a:lnSpc>
                <a:spcPct val="90000"/>
              </a:lnSpc>
              <a:spcBef>
                <a:spcPct val="0"/>
              </a:spcBef>
              <a:spcAft>
                <a:spcPct val="30000"/>
              </a:spcAft>
              <a:buClr>
                <a:srgbClr val="39AD73"/>
              </a:buClr>
            </a:pPr>
            <a:r>
              <a:rPr lang="en-US" dirty="0" smtClean="0">
                <a:solidFill>
                  <a:srgbClr val="000000"/>
                </a:solidFill>
              </a:rPr>
              <a:t>Monitoring and Prevention of Soil Erosion</a:t>
            </a:r>
          </a:p>
          <a:p>
            <a:pPr eaLnBrk="1" hangingPunct="1">
              <a:lnSpc>
                <a:spcPct val="90000"/>
              </a:lnSpc>
              <a:spcBef>
                <a:spcPct val="0"/>
              </a:spcBef>
              <a:spcAft>
                <a:spcPct val="30000"/>
              </a:spcAft>
              <a:buClr>
                <a:srgbClr val="39AD73"/>
              </a:buClr>
            </a:pPr>
            <a:r>
              <a:rPr lang="en-US" dirty="0" smtClean="0">
                <a:solidFill>
                  <a:srgbClr val="000000"/>
                </a:solidFill>
              </a:rPr>
              <a:t>Measurement of Soil Properties</a:t>
            </a:r>
          </a:p>
          <a:p>
            <a:pPr eaLnBrk="1" hangingPunct="1">
              <a:lnSpc>
                <a:spcPct val="90000"/>
              </a:lnSpc>
              <a:spcBef>
                <a:spcPct val="0"/>
              </a:spcBef>
              <a:spcAft>
                <a:spcPct val="30000"/>
              </a:spcAft>
              <a:buClr>
                <a:srgbClr val="39AD73"/>
              </a:buClr>
            </a:pPr>
            <a:r>
              <a:rPr lang="en-US" dirty="0" smtClean="0">
                <a:solidFill>
                  <a:srgbClr val="000000"/>
                </a:solidFill>
              </a:rPr>
              <a:t>Monitoring and Improvement in Air Quality</a:t>
            </a:r>
          </a:p>
          <a:p>
            <a:pPr eaLnBrk="1" hangingPunct="1">
              <a:lnSpc>
                <a:spcPct val="90000"/>
              </a:lnSpc>
              <a:spcBef>
                <a:spcPct val="0"/>
              </a:spcBef>
              <a:spcAft>
                <a:spcPct val="30000"/>
              </a:spcAft>
              <a:buClr>
                <a:srgbClr val="39AD73"/>
              </a:buClr>
              <a:buFontTx/>
              <a:buNone/>
            </a:pPr>
            <a:endParaRPr lang="en-US" dirty="0" smtClean="0">
              <a:solidFill>
                <a:srgbClr val="000000"/>
              </a:solidFill>
            </a:endParaRPr>
          </a:p>
          <a:p>
            <a:pPr eaLnBrk="1" hangingPunct="1">
              <a:lnSpc>
                <a:spcPct val="90000"/>
              </a:lnSpc>
              <a:spcBef>
                <a:spcPct val="0"/>
              </a:spcBef>
              <a:spcAft>
                <a:spcPct val="30000"/>
              </a:spcAft>
              <a:buClr>
                <a:srgbClr val="39AD73"/>
              </a:buClr>
            </a:pPr>
            <a:endParaRPr lang="en-US" sz="2400" dirty="0" smtClean="0">
              <a:solidFill>
                <a:srgbClr val="000000"/>
              </a:solidFill>
            </a:endParaRPr>
          </a:p>
          <a:p>
            <a:pPr eaLnBrk="1" hangingPunct="1">
              <a:lnSpc>
                <a:spcPct val="90000"/>
              </a:lnSpc>
              <a:spcBef>
                <a:spcPct val="0"/>
              </a:spcBef>
              <a:spcAft>
                <a:spcPct val="30000"/>
              </a:spcAft>
              <a:buClr>
                <a:srgbClr val="39AD73"/>
              </a:buClr>
            </a:pPr>
            <a:endParaRPr lang="en-US" sz="2000" dirty="0" smtClean="0">
              <a:solidFill>
                <a:srgbClr val="000000"/>
              </a:solidFill>
            </a:endParaRPr>
          </a:p>
        </p:txBody>
      </p:sp>
    </p:spTree>
    <p:extLst>
      <p:ext uri="{BB962C8B-B14F-4D97-AF65-F5344CB8AC3E}">
        <p14:creationId xmlns:p14="http://schemas.microsoft.com/office/powerpoint/2010/main" val="1707771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52400"/>
            <a:ext cx="8229600" cy="990600"/>
          </a:xfrm>
        </p:spPr>
        <p:txBody>
          <a:bodyPr/>
          <a:lstStyle/>
          <a:p>
            <a:pPr eaLnBrk="1" hangingPunct="1"/>
            <a:r>
              <a:rPr lang="en-US" sz="4000" dirty="0" smtClean="0"/>
              <a:t>Application Submission</a:t>
            </a:r>
          </a:p>
        </p:txBody>
      </p:sp>
      <p:sp>
        <p:nvSpPr>
          <p:cNvPr id="7171" name="Rectangle 3"/>
          <p:cNvSpPr>
            <a:spLocks noGrp="1" noChangeArrowheads="1"/>
          </p:cNvSpPr>
          <p:nvPr>
            <p:ph type="body" idx="4294967295"/>
          </p:nvPr>
        </p:nvSpPr>
        <p:spPr>
          <a:xfrm>
            <a:off x="304800" y="838200"/>
            <a:ext cx="8382000" cy="5029200"/>
          </a:xfrm>
        </p:spPr>
        <p:txBody>
          <a:bodyPr>
            <a:normAutofit lnSpcReduction="10000"/>
          </a:bodyPr>
          <a:lstStyle/>
          <a:p>
            <a:pPr eaLnBrk="1" hangingPunct="1">
              <a:lnSpc>
                <a:spcPct val="115000"/>
              </a:lnSpc>
              <a:spcBef>
                <a:spcPct val="0"/>
              </a:spcBef>
              <a:spcAft>
                <a:spcPct val="30000"/>
              </a:spcAft>
            </a:pPr>
            <a:r>
              <a:rPr lang="en-US" sz="2000" dirty="0" smtClean="0">
                <a:solidFill>
                  <a:srgbClr val="000000"/>
                </a:solidFill>
              </a:rPr>
              <a:t>Application Submission Requires Many Steps to Complete the Process</a:t>
            </a:r>
          </a:p>
          <a:p>
            <a:pPr eaLnBrk="1" hangingPunct="1">
              <a:lnSpc>
                <a:spcPct val="115000"/>
              </a:lnSpc>
              <a:spcBef>
                <a:spcPct val="0"/>
              </a:spcBef>
              <a:spcAft>
                <a:spcPct val="30000"/>
              </a:spcAft>
            </a:pPr>
            <a:r>
              <a:rPr lang="en-US" sz="2000" dirty="0" smtClean="0"/>
              <a:t>Download  the USDA SBIR Solicitation at</a:t>
            </a:r>
            <a:r>
              <a:rPr lang="en-US" sz="2000" dirty="0" smtClean="0">
                <a:solidFill>
                  <a:srgbClr val="0000CC"/>
                </a:solidFill>
              </a:rPr>
              <a:t> </a:t>
            </a:r>
            <a:r>
              <a:rPr lang="en-US" sz="2000" dirty="0">
                <a:solidFill>
                  <a:srgbClr val="0000CC"/>
                </a:solidFill>
              </a:rPr>
              <a:t>https://nifa.usda.gov/funding-opportunity/small-business-innovation-research-program-phase-i</a:t>
            </a:r>
            <a:endParaRPr lang="en-US" sz="2000" dirty="0" smtClean="0">
              <a:solidFill>
                <a:srgbClr val="000000"/>
              </a:solidFill>
            </a:endParaRPr>
          </a:p>
          <a:p>
            <a:pPr eaLnBrk="1" hangingPunct="1">
              <a:lnSpc>
                <a:spcPct val="115000"/>
              </a:lnSpc>
              <a:spcBef>
                <a:spcPct val="0"/>
              </a:spcBef>
              <a:spcAft>
                <a:spcPct val="30000"/>
              </a:spcAft>
            </a:pPr>
            <a:r>
              <a:rPr lang="en-US" sz="2000" dirty="0" smtClean="0">
                <a:solidFill>
                  <a:srgbClr val="000000"/>
                </a:solidFill>
              </a:rPr>
              <a:t>Electronic Submission is Mandatory via Grants.gov	</a:t>
            </a:r>
          </a:p>
          <a:p>
            <a:pPr eaLnBrk="1" hangingPunct="1">
              <a:lnSpc>
                <a:spcPct val="115000"/>
              </a:lnSpc>
              <a:spcBef>
                <a:spcPct val="0"/>
              </a:spcBef>
              <a:spcAft>
                <a:spcPct val="30000"/>
              </a:spcAft>
            </a:pPr>
            <a:r>
              <a:rPr lang="en-US" sz="2000" dirty="0" smtClean="0">
                <a:solidFill>
                  <a:srgbClr val="000000"/>
                </a:solidFill>
              </a:rPr>
              <a:t>Obtain Data Universal Number System (DUNS) Number</a:t>
            </a:r>
          </a:p>
          <a:p>
            <a:pPr eaLnBrk="1" hangingPunct="1">
              <a:lnSpc>
                <a:spcPct val="115000"/>
              </a:lnSpc>
              <a:spcBef>
                <a:spcPct val="0"/>
              </a:spcBef>
              <a:spcAft>
                <a:spcPct val="30000"/>
              </a:spcAft>
            </a:pPr>
            <a:r>
              <a:rPr lang="en-US" sz="2000" dirty="0" smtClean="0">
                <a:solidFill>
                  <a:srgbClr val="000000"/>
                </a:solidFill>
              </a:rPr>
              <a:t>Register with System for Award Management (SAM) </a:t>
            </a:r>
          </a:p>
          <a:p>
            <a:pPr eaLnBrk="1" hangingPunct="1">
              <a:lnSpc>
                <a:spcPct val="90000"/>
              </a:lnSpc>
            </a:pPr>
            <a:r>
              <a:rPr lang="en-US" sz="2000" dirty="0" smtClean="0"/>
              <a:t>Register your Business with Grants.gov</a:t>
            </a:r>
          </a:p>
          <a:p>
            <a:pPr lvl="1" eaLnBrk="1" hangingPunct="1">
              <a:lnSpc>
                <a:spcPct val="90000"/>
              </a:lnSpc>
            </a:pPr>
            <a:r>
              <a:rPr lang="en-US" sz="2000" dirty="0" smtClean="0">
                <a:solidFill>
                  <a:srgbClr val="0000CC"/>
                </a:solidFill>
              </a:rPr>
              <a:t>http://www.grants.gov/web/applicants/organization-registration.html</a:t>
            </a:r>
            <a:r>
              <a:rPr lang="en-US" sz="2000" dirty="0" smtClean="0"/>
              <a:t> </a:t>
            </a:r>
            <a:endParaRPr lang="en-US" sz="2000" dirty="0"/>
          </a:p>
          <a:p>
            <a:pPr eaLnBrk="1" hangingPunct="1">
              <a:lnSpc>
                <a:spcPct val="115000"/>
              </a:lnSpc>
              <a:spcBef>
                <a:spcPct val="0"/>
              </a:spcBef>
              <a:spcAft>
                <a:spcPct val="30000"/>
              </a:spcAft>
            </a:pPr>
            <a:r>
              <a:rPr lang="en-US" sz="2000" dirty="0" smtClean="0">
                <a:solidFill>
                  <a:srgbClr val="000000"/>
                </a:solidFill>
              </a:rPr>
              <a:t>Register your company with the Small Business Administration (SBA)</a:t>
            </a:r>
          </a:p>
          <a:p>
            <a:pPr lvl="2" eaLnBrk="1" hangingPunct="1">
              <a:lnSpc>
                <a:spcPct val="115000"/>
              </a:lnSpc>
              <a:spcBef>
                <a:spcPct val="0"/>
              </a:spcBef>
              <a:spcAft>
                <a:spcPct val="30000"/>
              </a:spcAft>
            </a:pPr>
            <a:r>
              <a:rPr lang="en-US" sz="1600" dirty="0" smtClean="0">
                <a:solidFill>
                  <a:srgbClr val="0000FF"/>
                </a:solidFill>
              </a:rPr>
              <a:t>https</a:t>
            </a:r>
            <a:r>
              <a:rPr lang="en-US" sz="1600" dirty="0">
                <a:solidFill>
                  <a:srgbClr val="0000FF"/>
                </a:solidFill>
              </a:rPr>
              <a:t>://www.sbir.gov/registration</a:t>
            </a:r>
          </a:p>
          <a:p>
            <a:pPr lvl="1" eaLnBrk="1" hangingPunct="1">
              <a:lnSpc>
                <a:spcPct val="90000"/>
              </a:lnSpc>
            </a:pPr>
            <a:endParaRPr lang="en-US" sz="2000" dirty="0" smtClean="0">
              <a:solidFill>
                <a:srgbClr val="0000FF"/>
              </a:solidFill>
            </a:endParaRPr>
          </a:p>
          <a:p>
            <a:pPr eaLnBrk="1" hangingPunct="1">
              <a:lnSpc>
                <a:spcPct val="115000"/>
              </a:lnSpc>
              <a:spcBef>
                <a:spcPct val="0"/>
              </a:spcBef>
              <a:spcAft>
                <a:spcPct val="30000"/>
              </a:spcAft>
            </a:pPr>
            <a:endParaRPr lang="en-US" sz="2000" dirty="0" smtClean="0">
              <a:solidFill>
                <a:srgbClr val="000000"/>
              </a:solidFill>
            </a:endParaRPr>
          </a:p>
        </p:txBody>
      </p:sp>
    </p:spTree>
    <p:extLst>
      <p:ext uri="{BB962C8B-B14F-4D97-AF65-F5344CB8AC3E}">
        <p14:creationId xmlns:p14="http://schemas.microsoft.com/office/powerpoint/2010/main" val="2508714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5082" y="209550"/>
            <a:ext cx="8229600" cy="1143000"/>
          </a:xfrm>
        </p:spPr>
        <p:txBody>
          <a:bodyPr/>
          <a:lstStyle/>
          <a:p>
            <a:r>
              <a:rPr lang="en-US" dirty="0"/>
              <a:t>Proposal Evaluation and Selection</a:t>
            </a:r>
          </a:p>
        </p:txBody>
      </p:sp>
      <p:sp>
        <p:nvSpPr>
          <p:cNvPr id="3" name="Slide Number Placeholder 2"/>
          <p:cNvSpPr>
            <a:spLocks noGrp="1"/>
          </p:cNvSpPr>
          <p:nvPr>
            <p:ph type="sldNum" sz="quarter" idx="4294967295"/>
          </p:nvPr>
        </p:nvSpPr>
        <p:spPr>
          <a:xfrm>
            <a:off x="8582025" y="6457950"/>
            <a:ext cx="561975" cy="365125"/>
          </a:xfrm>
          <a:prstGeom prst="rect">
            <a:avLst/>
          </a:prstGeom>
        </p:spPr>
        <p:txBody>
          <a:bodyPr/>
          <a:lstStyle/>
          <a:p>
            <a:fld id="{4D70E8F4-59D4-4141-8DA0-F326E1537325}" type="slidenum">
              <a:rPr lang="en-US" smtClean="0"/>
              <a:pPr/>
              <a:t>36</a:t>
            </a:fld>
            <a:endParaRPr lang="en-US" dirty="0"/>
          </a:p>
        </p:txBody>
      </p:sp>
      <p:graphicFrame>
        <p:nvGraphicFramePr>
          <p:cNvPr id="10" name="Content Placeholder 4"/>
          <p:cNvGraphicFramePr>
            <a:graphicFrameLocks noGrp="1"/>
          </p:cNvGraphicFramePr>
          <p:nvPr>
            <p:ph idx="4294967295"/>
            <p:extLst/>
          </p:nvPr>
        </p:nvGraphicFramePr>
        <p:xfrm>
          <a:off x="604838" y="1752600"/>
          <a:ext cx="8539162"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8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598766" y="685800"/>
            <a:ext cx="8229600" cy="1143000"/>
          </a:xfrm>
        </p:spPr>
        <p:txBody>
          <a:bodyPr/>
          <a:lstStyle/>
          <a:p>
            <a:r>
              <a:rPr lang="en-US" dirty="0" smtClean="0"/>
              <a:t>USDA </a:t>
            </a:r>
            <a:r>
              <a:rPr lang="en-US" dirty="0"/>
              <a:t>Application to Award Timeline</a:t>
            </a:r>
          </a:p>
        </p:txBody>
      </p:sp>
      <p:graphicFrame>
        <p:nvGraphicFramePr>
          <p:cNvPr id="12" name="Content Placeholder 11"/>
          <p:cNvGraphicFramePr>
            <a:graphicFrameLocks noGrp="1"/>
          </p:cNvGraphicFramePr>
          <p:nvPr>
            <p:ph idx="4294967295"/>
            <p:extLst/>
          </p:nvPr>
        </p:nvGraphicFramePr>
        <p:xfrm>
          <a:off x="457200" y="2916238"/>
          <a:ext cx="8686800" cy="741680"/>
        </p:xfrm>
        <a:graphic>
          <a:graphicData uri="http://schemas.openxmlformats.org/drawingml/2006/table">
            <a:tbl>
              <a:tblPr firstRow="1" bandRow="1">
                <a:tableStyleId>{2D5ABB26-0587-4C30-8999-92F81FD0307C}</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Solicitation</a:t>
                      </a:r>
                      <a:r>
                        <a:rPr lang="en-US" sz="1600" b="1" baseline="0" dirty="0">
                          <a:solidFill>
                            <a:schemeClr val="tx2"/>
                          </a:solidFill>
                          <a:latin typeface="Arial" panose="020B0604020202020204" pitchFamily="34" charset="0"/>
                          <a:cs typeface="Arial" panose="020B0604020202020204" pitchFamily="34" charset="0"/>
                        </a:rPr>
                        <a:t> </a:t>
                      </a:r>
                      <a:r>
                        <a:rPr lang="en-US" sz="1600" b="1" baseline="0" dirty="0" smtClean="0">
                          <a:solidFill>
                            <a:schemeClr val="tx2"/>
                          </a:solidFill>
                          <a:latin typeface="Arial" panose="020B0604020202020204" pitchFamily="34" charset="0"/>
                          <a:cs typeface="Arial" panose="020B0604020202020204" pitchFamily="34" charset="0"/>
                        </a:rPr>
                        <a:t>Opens</a:t>
                      </a:r>
                      <a:endParaRPr lang="en-US" sz="1600" b="1" baseline="0"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Submission Date</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Merit </a:t>
                      </a:r>
                      <a:r>
                        <a:rPr lang="en-US" sz="1600" b="1" dirty="0">
                          <a:solidFill>
                            <a:schemeClr val="tx2"/>
                          </a:solidFill>
                          <a:latin typeface="Arial" panose="020B0604020202020204" pitchFamily="34" charset="0"/>
                          <a:cs typeface="Arial" panose="020B0604020202020204" pitchFamily="34" charset="0"/>
                        </a:rPr>
                        <a:t>Review</a:t>
                      </a:r>
                    </a:p>
                  </a:txBody>
                  <a:tcPr marL="85983" marR="85983" anchor="b"/>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Award</a:t>
                      </a:r>
                      <a:r>
                        <a:rPr lang="en-US" sz="1600" b="1" baseline="0" dirty="0" smtClean="0">
                          <a:solidFill>
                            <a:schemeClr val="tx2"/>
                          </a:solidFill>
                          <a:latin typeface="Arial" panose="020B0604020202020204" pitchFamily="34" charset="0"/>
                          <a:cs typeface="Arial" panose="020B0604020202020204" pitchFamily="34" charset="0"/>
                        </a:rPr>
                        <a:t> Date</a:t>
                      </a:r>
                      <a:endParaRPr lang="en-US" sz="1600" b="1" dirty="0">
                        <a:solidFill>
                          <a:schemeClr val="tx2"/>
                        </a:solidFill>
                        <a:latin typeface="Arial" panose="020B0604020202020204" pitchFamily="34" charset="0"/>
                        <a:cs typeface="Arial" panose="020B0604020202020204" pitchFamily="34" charset="0"/>
                      </a:endParaRPr>
                    </a:p>
                  </a:txBody>
                  <a:tcPr marL="85983" marR="85983" anchor="b"/>
                </a:tc>
                <a:extLst>
                  <a:ext uri="{0D108BD9-81ED-4DB2-BD59-A6C34878D82A}">
                    <a16:rowId xmlns:a16="http://schemas.microsoft.com/office/drawing/2014/main" val="10000"/>
                  </a:ext>
                </a:extLst>
              </a:tr>
              <a:tr h="370840">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June-July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Early October 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Jan-Feb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June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marL="85983" marR="85983" anchor="ct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4294967295"/>
          </p:nvPr>
        </p:nvSpPr>
        <p:spPr>
          <a:xfrm>
            <a:off x="8582025" y="6457950"/>
            <a:ext cx="561975" cy="365125"/>
          </a:xfrm>
          <a:prstGeom prst="rect">
            <a:avLst/>
          </a:prstGeom>
        </p:spPr>
        <p:txBody>
          <a:bodyPr/>
          <a:lstStyle/>
          <a:p>
            <a:fld id="{4D70E8F4-59D4-4141-8DA0-F326E1537325}" type="slidenum">
              <a:rPr lang="en-US" smtClean="0"/>
              <a:pPr/>
              <a:t>37</a:t>
            </a:fld>
            <a:endParaRPr lang="en-US" dirty="0"/>
          </a:p>
        </p:txBody>
      </p:sp>
      <p:pic>
        <p:nvPicPr>
          <p:cNvPr id="14"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57" t="35283" r="7857" b="55368"/>
          <a:stretch/>
        </p:blipFill>
        <p:spPr>
          <a:xfrm>
            <a:off x="1137685" y="3971260"/>
            <a:ext cx="7151762" cy="3374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72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381000"/>
            <a:ext cx="7848600" cy="1447800"/>
          </a:xfrm>
          <a:noFill/>
        </p:spPr>
        <p:txBody>
          <a:bodyPr lIns="90488" tIns="44450" rIns="90488" bIns="44450"/>
          <a:lstStyle/>
          <a:p>
            <a:r>
              <a:rPr lang="en-US" sz="4000" dirty="0" smtClean="0"/>
              <a:t>USDA SBIR REVIEW PROCESS </a:t>
            </a: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p:txBody>
      </p:sp>
      <p:sp>
        <p:nvSpPr>
          <p:cNvPr id="11267" name="Rectangle 3"/>
          <p:cNvSpPr>
            <a:spLocks noGrp="1" noChangeArrowheads="1"/>
          </p:cNvSpPr>
          <p:nvPr>
            <p:ph type="body" idx="4294967295"/>
          </p:nvPr>
        </p:nvSpPr>
        <p:spPr>
          <a:xfrm>
            <a:off x="457200" y="1524000"/>
            <a:ext cx="8001000" cy="4953000"/>
          </a:xfrm>
          <a:noFill/>
        </p:spPr>
        <p:txBody>
          <a:bodyPr lIns="90488" tIns="44450" rIns="90488" bIns="44450"/>
          <a:lstStyle/>
          <a:p>
            <a:pPr>
              <a:spcAft>
                <a:spcPct val="40000"/>
              </a:spcAft>
              <a:buClr>
                <a:srgbClr val="000000"/>
              </a:buClr>
              <a:buSzPct val="65000"/>
            </a:pPr>
            <a:r>
              <a:rPr lang="en-US" sz="2400" dirty="0" smtClean="0">
                <a:solidFill>
                  <a:srgbClr val="000000"/>
                </a:solidFill>
              </a:rPr>
              <a:t>Proposals are Evaluated by a Confidential Peer Panel Review Process Using Outside Technical Experts from Non-Profit Organizations for Phase I.  For Phase II both Technical and Commercialization Experts are Utilized.</a:t>
            </a:r>
          </a:p>
          <a:p>
            <a:pPr>
              <a:buClr>
                <a:srgbClr val="000000"/>
              </a:buClr>
              <a:buSzPct val="65000"/>
            </a:pPr>
            <a:r>
              <a:rPr lang="en-US" sz="2400" dirty="0" smtClean="0">
                <a:solidFill>
                  <a:srgbClr val="000000"/>
                </a:solidFill>
              </a:rPr>
              <a:t>Selection Criteria Include Scientific/technical Merit, Commercial Potential, Investigator and Resource Qualifications, Budget, and Duplication.  In Addition, for Phase II the Degree to which Phase I Feasibility has been Demonstrated is also a Critical Factor.</a:t>
            </a:r>
          </a:p>
        </p:txBody>
      </p:sp>
    </p:spTree>
    <p:extLst>
      <p:ext uri="{BB962C8B-B14F-4D97-AF65-F5344CB8AC3E}">
        <p14:creationId xmlns:p14="http://schemas.microsoft.com/office/powerpoint/2010/main" val="32902273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0"/>
            <a:ext cx="8229600" cy="1143000"/>
          </a:xfrm>
        </p:spPr>
        <p:txBody>
          <a:bodyPr/>
          <a:lstStyle/>
          <a:p>
            <a:pPr eaLnBrk="1" hangingPunct="1"/>
            <a:r>
              <a:rPr lang="en-US" sz="4000" dirty="0" smtClean="0"/>
              <a:t>History of USDA SBIR Funding</a:t>
            </a:r>
          </a:p>
        </p:txBody>
      </p:sp>
      <p:grpSp>
        <p:nvGrpSpPr>
          <p:cNvPr id="1028" name="Group 3"/>
          <p:cNvGrpSpPr>
            <a:grpSpLocks/>
          </p:cNvGrpSpPr>
          <p:nvPr/>
        </p:nvGrpSpPr>
        <p:grpSpPr bwMode="auto">
          <a:xfrm>
            <a:off x="688975" y="1238250"/>
            <a:ext cx="7251700" cy="6027738"/>
            <a:chOff x="328" y="1008"/>
            <a:chExt cx="4568" cy="3797"/>
          </a:xfrm>
        </p:grpSpPr>
        <p:graphicFrame>
          <p:nvGraphicFramePr>
            <p:cNvPr id="1026" name="Object 4"/>
            <p:cNvGraphicFramePr>
              <a:graphicFrameLocks noChangeAspect="1"/>
            </p:cNvGraphicFramePr>
            <p:nvPr>
              <p:extLst/>
            </p:nvPr>
          </p:nvGraphicFramePr>
          <p:xfrm>
            <a:off x="328" y="1138"/>
            <a:ext cx="3796" cy="3667"/>
          </p:xfrm>
          <a:graphic>
            <a:graphicData uri="http://schemas.openxmlformats.org/presentationml/2006/ole">
              <mc:AlternateContent xmlns:mc="http://schemas.openxmlformats.org/markup-compatibility/2006">
                <mc:Choice xmlns:v="urn:schemas-microsoft-com:vml" Requires="v">
                  <p:oleObj spid="_x0000_s2064" name="Document" r:id="rId4" imgW="8360224" imgH="8061571" progId="Word.Document.8">
                    <p:embed/>
                  </p:oleObj>
                </mc:Choice>
                <mc:Fallback>
                  <p:oleObj name="Document" r:id="rId4" imgW="8360224" imgH="8061571" progId="Word.Document.8">
                    <p:embed/>
                    <p:pic>
                      <p:nvPicPr>
                        <p:cNvPr id="1026" name="Object 4"/>
                        <p:cNvPicPr>
                          <a:picLocks noChangeAspect="1" noChangeArrowheads="1"/>
                        </p:cNvPicPr>
                        <p:nvPr/>
                      </p:nvPicPr>
                      <p:blipFill>
                        <a:blip r:embed="rId5"/>
                        <a:srcRect/>
                        <a:stretch>
                          <a:fillRect/>
                        </a:stretch>
                      </p:blipFill>
                      <p:spPr bwMode="auto">
                        <a:xfrm>
                          <a:off x="328" y="1138"/>
                          <a:ext cx="3796" cy="3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Line 5"/>
            <p:cNvSpPr>
              <a:spLocks noChangeShapeType="1"/>
            </p:cNvSpPr>
            <p:nvPr/>
          </p:nvSpPr>
          <p:spPr bwMode="auto">
            <a:xfrm>
              <a:off x="480" y="1008"/>
              <a:ext cx="4416" cy="0"/>
            </a:xfrm>
            <a:prstGeom prst="line">
              <a:avLst/>
            </a:prstGeom>
            <a:noFill/>
            <a:ln w="57150">
              <a:solidFill>
                <a:srgbClr val="439B6B"/>
              </a:solidFill>
              <a:round/>
              <a:headEnd/>
              <a:tailEnd/>
            </a:ln>
          </p:spPr>
          <p:txBody>
            <a:bodyPr/>
            <a:lstStyle/>
            <a:p>
              <a:endParaRPr lang="en-US"/>
            </a:p>
          </p:txBody>
        </p:sp>
      </p:grpSp>
    </p:spTree>
    <p:extLst>
      <p:ext uri="{BB962C8B-B14F-4D97-AF65-F5344CB8AC3E}">
        <p14:creationId xmlns:p14="http://schemas.microsoft.com/office/powerpoint/2010/main" val="320781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43200"/>
            <a:ext cx="8458200" cy="3810000"/>
          </a:xfrm>
        </p:spPr>
        <p:txBody>
          <a:bodyPr>
            <a:normAutofit/>
          </a:bodyPr>
          <a:lstStyle/>
          <a:p>
            <a:pPr marL="233363" indent="-233363"/>
            <a:r>
              <a:rPr lang="en-US" dirty="0">
                <a:solidFill>
                  <a:schemeClr val="tx1">
                    <a:lumMod val="65000"/>
                    <a:lumOff val="35000"/>
                  </a:schemeClr>
                </a:solidFill>
              </a:rPr>
              <a:t>SBIR – </a:t>
            </a:r>
            <a:r>
              <a:rPr lang="en-US" b="1" u="sng" dirty="0">
                <a:solidFill>
                  <a:schemeClr val="tx1">
                    <a:lumMod val="65000"/>
                    <a:lumOff val="35000"/>
                  </a:schemeClr>
                </a:solidFill>
              </a:rPr>
              <a:t>S</a:t>
            </a:r>
            <a:r>
              <a:rPr lang="en-US" dirty="0">
                <a:solidFill>
                  <a:schemeClr val="tx1">
                    <a:lumMod val="65000"/>
                    <a:lumOff val="35000"/>
                  </a:schemeClr>
                </a:solidFill>
              </a:rPr>
              <a:t>mall </a:t>
            </a:r>
            <a:r>
              <a:rPr lang="en-US" b="1" u="sng" dirty="0">
                <a:solidFill>
                  <a:schemeClr val="tx1">
                    <a:lumMod val="65000"/>
                    <a:lumOff val="35000"/>
                  </a:schemeClr>
                </a:solidFill>
              </a:rPr>
              <a:t>B</a:t>
            </a:r>
            <a:r>
              <a:rPr lang="en-US" dirty="0">
                <a:solidFill>
                  <a:schemeClr val="tx1">
                    <a:lumMod val="65000"/>
                    <a:lumOff val="35000"/>
                  </a:schemeClr>
                </a:solidFill>
              </a:rPr>
              <a:t>usiness </a:t>
            </a:r>
            <a:r>
              <a:rPr lang="en-US" b="1" u="sng" dirty="0">
                <a:solidFill>
                  <a:schemeClr val="tx1">
                    <a:lumMod val="65000"/>
                    <a:lumOff val="35000"/>
                  </a:schemeClr>
                </a:solidFill>
              </a:rPr>
              <a:t>I</a:t>
            </a:r>
            <a:r>
              <a:rPr lang="en-US" dirty="0">
                <a:solidFill>
                  <a:schemeClr val="tx1">
                    <a:lumMod val="65000"/>
                    <a:lumOff val="35000"/>
                  </a:schemeClr>
                </a:solidFill>
              </a:rPr>
              <a:t>nnovation </a:t>
            </a:r>
            <a:r>
              <a:rPr lang="en-US" b="1" u="sng" dirty="0">
                <a:solidFill>
                  <a:schemeClr val="tx1">
                    <a:lumMod val="65000"/>
                    <a:lumOff val="35000"/>
                  </a:schemeClr>
                </a:solidFill>
              </a:rPr>
              <a:t>R</a:t>
            </a:r>
            <a:r>
              <a:rPr lang="en-US" dirty="0">
                <a:solidFill>
                  <a:schemeClr val="tx1">
                    <a:lumMod val="65000"/>
                    <a:lumOff val="35000"/>
                  </a:schemeClr>
                </a:solidFill>
              </a:rPr>
              <a:t>esearch </a:t>
            </a:r>
          </a:p>
          <a:p>
            <a:pPr marL="457200" lvl="1" indent="-223838"/>
            <a:r>
              <a:rPr lang="en-US" dirty="0">
                <a:solidFill>
                  <a:schemeClr val="tx1">
                    <a:lumMod val="65000"/>
                    <a:lumOff val="35000"/>
                  </a:schemeClr>
                </a:solidFill>
              </a:rPr>
              <a:t>For profit</a:t>
            </a:r>
          </a:p>
          <a:p>
            <a:pPr marL="457200" lvl="1" indent="-223838"/>
            <a:r>
              <a:rPr lang="en-US" dirty="0">
                <a:solidFill>
                  <a:schemeClr val="tx1">
                    <a:lumMod val="65000"/>
                    <a:lumOff val="35000"/>
                  </a:schemeClr>
                </a:solidFill>
              </a:rPr>
              <a:t>&lt;500 employees</a:t>
            </a:r>
          </a:p>
          <a:p>
            <a:pPr marL="457200" lvl="1" indent="-223838"/>
            <a:r>
              <a:rPr lang="en-US" dirty="0">
                <a:solidFill>
                  <a:schemeClr val="tx1">
                    <a:lumMod val="65000"/>
                    <a:lumOff val="35000"/>
                  </a:schemeClr>
                </a:solidFill>
              </a:rPr>
              <a:t>US owned and operated</a:t>
            </a:r>
          </a:p>
          <a:p>
            <a:pPr marL="233363" indent="-233363">
              <a:spcBef>
                <a:spcPts val="3000"/>
              </a:spcBef>
            </a:pPr>
            <a:r>
              <a:rPr lang="en-US" dirty="0">
                <a:solidFill>
                  <a:schemeClr val="tx1">
                    <a:lumMod val="65000"/>
                    <a:lumOff val="35000"/>
                  </a:schemeClr>
                </a:solidFill>
              </a:rPr>
              <a:t>STTR – </a:t>
            </a:r>
            <a:r>
              <a:rPr lang="en-US" b="1" u="sng" dirty="0">
                <a:solidFill>
                  <a:schemeClr val="tx1">
                    <a:lumMod val="65000"/>
                    <a:lumOff val="35000"/>
                  </a:schemeClr>
                </a:solidFill>
              </a:rPr>
              <a:t>S</a:t>
            </a:r>
            <a:r>
              <a:rPr lang="en-US" dirty="0">
                <a:solidFill>
                  <a:schemeClr val="tx1">
                    <a:lumMod val="65000"/>
                    <a:lumOff val="35000"/>
                  </a:schemeClr>
                </a:solidFill>
              </a:rPr>
              <a:t>mall Business </a:t>
            </a:r>
            <a:r>
              <a:rPr lang="en-US" b="1" u="sng" dirty="0">
                <a:solidFill>
                  <a:schemeClr val="tx1">
                    <a:lumMod val="65000"/>
                    <a:lumOff val="35000"/>
                  </a:schemeClr>
                </a:solidFill>
              </a:rPr>
              <a:t>T</a:t>
            </a:r>
            <a:r>
              <a:rPr lang="en-US" dirty="0">
                <a:solidFill>
                  <a:schemeClr val="tx1">
                    <a:lumMod val="65000"/>
                    <a:lumOff val="35000"/>
                  </a:schemeClr>
                </a:solidFill>
              </a:rPr>
              <a:t>echnology </a:t>
            </a:r>
            <a:r>
              <a:rPr lang="en-US" b="1" u="sng" dirty="0">
                <a:solidFill>
                  <a:schemeClr val="tx1">
                    <a:lumMod val="65000"/>
                    <a:lumOff val="35000"/>
                  </a:schemeClr>
                </a:solidFill>
              </a:rPr>
              <a:t>T</a:t>
            </a:r>
            <a:r>
              <a:rPr lang="en-US" dirty="0">
                <a:solidFill>
                  <a:schemeClr val="tx1">
                    <a:lumMod val="65000"/>
                    <a:lumOff val="35000"/>
                  </a:schemeClr>
                </a:solidFill>
              </a:rPr>
              <a:t>ransfe</a:t>
            </a:r>
            <a:r>
              <a:rPr lang="en-US" b="1" u="sng" dirty="0">
                <a:solidFill>
                  <a:schemeClr val="tx1">
                    <a:lumMod val="65000"/>
                    <a:lumOff val="35000"/>
                  </a:schemeClr>
                </a:solidFill>
              </a:rPr>
              <a:t>r</a:t>
            </a:r>
            <a:r>
              <a:rPr lang="en-US" dirty="0">
                <a:solidFill>
                  <a:schemeClr val="tx1">
                    <a:lumMod val="65000"/>
                    <a:lumOff val="35000"/>
                  </a:schemeClr>
                </a:solidFill>
              </a:rPr>
              <a:t> </a:t>
            </a:r>
          </a:p>
          <a:p>
            <a:pPr marL="457200" lvl="1" indent="-223838"/>
            <a:r>
              <a:rPr lang="en-US" dirty="0">
                <a:solidFill>
                  <a:schemeClr val="tx1">
                    <a:lumMod val="65000"/>
                    <a:lumOff val="35000"/>
                  </a:schemeClr>
                </a:solidFill>
              </a:rPr>
              <a:t>Small business (for profit) +  Research Institution (nonprofit)</a:t>
            </a:r>
          </a:p>
        </p:txBody>
      </p:sp>
      <p:sp>
        <p:nvSpPr>
          <p:cNvPr id="4" name="TextBox 3"/>
          <p:cNvSpPr txBox="1"/>
          <p:nvPr/>
        </p:nvSpPr>
        <p:spPr>
          <a:xfrm>
            <a:off x="0" y="6427113"/>
            <a:ext cx="14725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bIns="137160" anchor="b" anchorCtr="0">
            <a:spAutoFit/>
          </a:bodyPr>
          <a:lstStyle>
            <a:defPPr>
              <a:defRPr lang="en-US"/>
            </a:defPPr>
            <a:lvl1pPr>
              <a:spcBef>
                <a:spcPct val="50000"/>
              </a:spcBef>
              <a:defRPr sz="1600">
                <a:latin typeface="Arial" charset="0"/>
                <a:ea typeface="MS PGothic" pitchFamily="34" charset="-128"/>
                <a:cs typeface="Arial" charset="0"/>
              </a:defRPr>
            </a:lvl1pPr>
          </a:lstStyle>
          <a:p>
            <a:r>
              <a:rPr lang="en-US" dirty="0">
                <a:hlinkClick r:id="rId3"/>
              </a:rPr>
              <a:t>www.sbir.gov</a:t>
            </a:r>
            <a:endParaRPr lang="en-US" dirty="0"/>
          </a:p>
        </p:txBody>
      </p:sp>
      <p:sp>
        <p:nvSpPr>
          <p:cNvPr id="6" name="Slide Number Placeholder 5"/>
          <p:cNvSpPr>
            <a:spLocks noGrp="1"/>
          </p:cNvSpPr>
          <p:nvPr>
            <p:ph type="sldNum" sz="quarter" idx="12"/>
          </p:nvPr>
        </p:nvSpPr>
        <p:spPr/>
        <p:txBody>
          <a:bodyPr/>
          <a:lstStyle/>
          <a:p>
            <a:fld id="{4D70E8F4-59D4-4141-8DA0-F326E1537325}" type="slidenum">
              <a:rPr lang="en-US" smtClean="0"/>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70702574"/>
              </p:ext>
            </p:extLst>
          </p:nvPr>
        </p:nvGraphicFramePr>
        <p:xfrm>
          <a:off x="7045841" y="3264195"/>
          <a:ext cx="1905001" cy="1371600"/>
        </p:xfrm>
        <a:graphic>
          <a:graphicData uri="http://schemas.openxmlformats.org/drawingml/2006/table">
            <a:tbl>
              <a:tblPr firstRow="1" bandRow="1">
                <a:tableStyleId>{5940675A-B579-460E-94D1-54222C63F5DA}</a:tableStyleId>
              </a:tblPr>
              <a:tblGrid>
                <a:gridCol w="553065">
                  <a:extLst>
                    <a:ext uri="{9D8B030D-6E8A-4147-A177-3AD203B41FA5}">
                      <a16:colId xmlns:a16="http://schemas.microsoft.com/office/drawing/2014/main" val="20000"/>
                    </a:ext>
                  </a:extLst>
                </a:gridCol>
                <a:gridCol w="675968">
                  <a:extLst>
                    <a:ext uri="{9D8B030D-6E8A-4147-A177-3AD203B41FA5}">
                      <a16:colId xmlns:a16="http://schemas.microsoft.com/office/drawing/2014/main" val="20001"/>
                    </a:ext>
                  </a:extLst>
                </a:gridCol>
                <a:gridCol w="675968">
                  <a:extLst>
                    <a:ext uri="{9D8B030D-6E8A-4147-A177-3AD203B41FA5}">
                      <a16:colId xmlns:a16="http://schemas.microsoft.com/office/drawing/2014/main" val="20002"/>
                    </a:ext>
                  </a:extLst>
                </a:gridCol>
              </a:tblGrid>
              <a:tr h="342900">
                <a:tc>
                  <a:txBody>
                    <a:bodyPr/>
                    <a:lstStyle/>
                    <a:p>
                      <a:pPr algn="ctr"/>
                      <a:r>
                        <a:rPr lang="en-US" sz="1200" b="1" dirty="0">
                          <a:solidFill>
                            <a:schemeClr val="bg1"/>
                          </a:solidFill>
                          <a:latin typeface="Arial" panose="020B0604020202020204" pitchFamily="34" charset="0"/>
                          <a:cs typeface="Arial" panose="020B0604020202020204" pitchFamily="34" charset="0"/>
                        </a:rPr>
                        <a:t>FY</a:t>
                      </a:r>
                    </a:p>
                  </a:txBody>
                  <a:tcPr anchor="ctr">
                    <a:solidFill>
                      <a:schemeClr val="tx2"/>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SBIR</a:t>
                      </a:r>
                    </a:p>
                  </a:txBody>
                  <a:tcPr anchor="ctr">
                    <a:solidFill>
                      <a:schemeClr val="tx2"/>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STTR</a:t>
                      </a:r>
                    </a:p>
                  </a:txBody>
                  <a:tcPr anchor="ctr">
                    <a:solidFill>
                      <a:schemeClr val="tx2"/>
                    </a:solidFill>
                  </a:tcPr>
                </a:tc>
                <a:extLst>
                  <a:ext uri="{0D108BD9-81ED-4DB2-BD59-A6C34878D82A}">
                    <a16:rowId xmlns:a16="http://schemas.microsoft.com/office/drawing/2014/main" val="10000"/>
                  </a:ext>
                </a:extLst>
              </a:tr>
              <a:tr h="342900">
                <a:tc>
                  <a:txBody>
                    <a:bodyPr/>
                    <a:lstStyle/>
                    <a:p>
                      <a:pPr algn="ctr"/>
                      <a:r>
                        <a:rPr lang="en-US" sz="1200" dirty="0">
                          <a:latin typeface="Arial" panose="020B0604020202020204" pitchFamily="34" charset="0"/>
                          <a:cs typeface="Arial" panose="020B0604020202020204" pitchFamily="34" charset="0"/>
                        </a:rPr>
                        <a:t>2015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2.90%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10001"/>
                  </a:ext>
                </a:extLst>
              </a:tr>
              <a:tr h="342900">
                <a:tc>
                  <a:txBody>
                    <a:bodyPr/>
                    <a:lstStyle/>
                    <a:p>
                      <a:pPr algn="ctr"/>
                      <a:r>
                        <a:rPr lang="en-US" sz="1200" dirty="0">
                          <a:latin typeface="Arial" panose="020B0604020202020204" pitchFamily="34" charset="0"/>
                          <a:cs typeface="Arial" panose="020B0604020202020204" pitchFamily="34" charset="0"/>
                        </a:rPr>
                        <a:t>2016</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3.00%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342900">
                <a:tc>
                  <a:txBody>
                    <a:bodyPr/>
                    <a:lstStyle/>
                    <a:p>
                      <a:pPr algn="ctr"/>
                      <a:r>
                        <a:rPr lang="en-US" sz="1200" dirty="0">
                          <a:latin typeface="Arial" panose="020B0604020202020204" pitchFamily="34" charset="0"/>
                          <a:cs typeface="Arial" panose="020B0604020202020204" pitchFamily="34" charset="0"/>
                        </a:rPr>
                        <a:t>2017</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3.20%</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0.45%</a:t>
                      </a:r>
                      <a:endParaRPr lang="en-US" sz="1200" b="1" dirty="0">
                        <a:solidFill>
                          <a:schemeClr val="tx1"/>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7036981" y="2925249"/>
            <a:ext cx="1966949" cy="307777"/>
          </a:xfrm>
          <a:prstGeom prst="rect">
            <a:avLst/>
          </a:prstGeom>
          <a:noFill/>
        </p:spPr>
        <p:txBody>
          <a:bodyPr wrap="none" rtlCol="0">
            <a:spAutoFit/>
          </a:bodyPr>
          <a:lstStyle/>
          <a:p>
            <a:pPr algn="ctr"/>
            <a:r>
              <a:rPr lang="en-US" sz="1400" b="1" u="sng" dirty="0">
                <a:latin typeface="Arial" panose="020B0604020202020204" pitchFamily="34" charset="0"/>
                <a:cs typeface="Arial" panose="020B0604020202020204" pitchFamily="34" charset="0"/>
              </a:rPr>
              <a:t>Required Allocations</a:t>
            </a:r>
          </a:p>
        </p:txBody>
      </p:sp>
      <p:graphicFrame>
        <p:nvGraphicFramePr>
          <p:cNvPr id="9" name="Diagram 8"/>
          <p:cNvGraphicFramePr/>
          <p:nvPr>
            <p:extLst>
              <p:ext uri="{D42A27DB-BD31-4B8C-83A1-F6EECF244321}">
                <p14:modId xmlns:p14="http://schemas.microsoft.com/office/powerpoint/2010/main" val="2547444890"/>
              </p:ext>
            </p:extLst>
          </p:nvPr>
        </p:nvGraphicFramePr>
        <p:xfrm>
          <a:off x="609600" y="1066800"/>
          <a:ext cx="8001000" cy="16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dirty="0"/>
              <a:t>Introduction</a:t>
            </a:r>
          </a:p>
        </p:txBody>
      </p:sp>
      <p:pic>
        <p:nvPicPr>
          <p:cNvPr id="10"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7282" y="5509707"/>
            <a:ext cx="3588436" cy="1313368"/>
          </a:xfrm>
          <a:prstGeom prst="rect">
            <a:avLst/>
          </a:prstGeom>
        </p:spPr>
      </p:pic>
    </p:spTree>
    <p:extLst>
      <p:ext uri="{BB962C8B-B14F-4D97-AF65-F5344CB8AC3E}">
        <p14:creationId xmlns:p14="http://schemas.microsoft.com/office/powerpoint/2010/main" val="21495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228600" y="-457200"/>
            <a:ext cx="9144000" cy="1600200"/>
          </a:xfrm>
        </p:spPr>
        <p:txBody>
          <a:bodyPr/>
          <a:lstStyle/>
          <a:p>
            <a:pPr eaLnBrk="1" hangingPunct="1">
              <a:lnSpc>
                <a:spcPct val="100000"/>
              </a:lnSpc>
            </a:pPr>
            <a:r>
              <a:rPr lang="en-US" sz="2800" dirty="0" smtClean="0"/>
              <a:t>Geographical Distribution Of USDA SBIR Winners</a:t>
            </a:r>
            <a:br>
              <a:rPr lang="en-US" sz="2800" dirty="0" smtClean="0"/>
            </a:br>
            <a:r>
              <a:rPr lang="en-US" sz="2800" dirty="0" smtClean="0"/>
              <a:t>FY83- FY15</a:t>
            </a:r>
            <a:r>
              <a:rPr lang="en-US" sz="2400" b="0" dirty="0" smtClean="0"/>
              <a:t> </a:t>
            </a:r>
          </a:p>
        </p:txBody>
      </p:sp>
      <p:graphicFrame>
        <p:nvGraphicFramePr>
          <p:cNvPr id="2050" name="Object 4"/>
          <p:cNvGraphicFramePr>
            <a:graphicFrameLocks noChangeAspect="1"/>
          </p:cNvGraphicFramePr>
          <p:nvPr>
            <p:extLst>
              <p:ext uri="{D42A27DB-BD31-4B8C-83A1-F6EECF244321}">
                <p14:modId xmlns:p14="http://schemas.microsoft.com/office/powerpoint/2010/main" val="3259942228"/>
              </p:ext>
            </p:extLst>
          </p:nvPr>
        </p:nvGraphicFramePr>
        <p:xfrm>
          <a:off x="838200" y="1143000"/>
          <a:ext cx="7294562" cy="5899150"/>
        </p:xfrm>
        <a:graphic>
          <a:graphicData uri="http://schemas.openxmlformats.org/presentationml/2006/ole">
            <mc:AlternateContent xmlns:mc="http://schemas.openxmlformats.org/markup-compatibility/2006">
              <mc:Choice xmlns:v="urn:schemas-microsoft-com:vml" Requires="v">
                <p:oleObj spid="_x0000_s3089" name="Document" r:id="rId3" imgW="7784129" imgH="6284860" progId="Word.Document.8">
                  <p:embed/>
                </p:oleObj>
              </mc:Choice>
              <mc:Fallback>
                <p:oleObj name="Document" r:id="rId3" imgW="7784129" imgH="6284860" progId="Word.Document.8">
                  <p:embed/>
                  <p:pic>
                    <p:nvPicPr>
                      <p:cNvPr id="2050" name="Object 4"/>
                      <p:cNvPicPr>
                        <a:picLocks noChangeAspect="1" noChangeArrowheads="1"/>
                      </p:cNvPicPr>
                      <p:nvPr/>
                    </p:nvPicPr>
                    <p:blipFill>
                      <a:blip r:embed="rId4"/>
                      <a:srcRect/>
                      <a:stretch>
                        <a:fillRect/>
                      </a:stretch>
                    </p:blipFill>
                    <p:spPr bwMode="auto">
                      <a:xfrm>
                        <a:off x="838200" y="1143000"/>
                        <a:ext cx="7294562" cy="589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97534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60350" y="2132013"/>
            <a:ext cx="2259013" cy="350837"/>
          </a:xfrm>
          <a:prstGeom prst="rect">
            <a:avLst/>
          </a:prstGeom>
          <a:noFill/>
          <a:ln w="12700">
            <a:noFill/>
            <a:miter lim="800000"/>
            <a:headEnd/>
            <a:tailEnd/>
          </a:ln>
        </p:spPr>
        <p:txBody>
          <a:bodyPr wrap="none" anchor="ctr"/>
          <a:lstStyle/>
          <a:p>
            <a:endParaRPr lang="en-US"/>
          </a:p>
        </p:txBody>
      </p:sp>
      <p:sp>
        <p:nvSpPr>
          <p:cNvPr id="16387" name="Rectangle 3"/>
          <p:cNvSpPr>
            <a:spLocks noGrp="1" noChangeArrowheads="1"/>
          </p:cNvSpPr>
          <p:nvPr>
            <p:ph type="title" idx="4294967295"/>
          </p:nvPr>
        </p:nvSpPr>
        <p:spPr>
          <a:xfrm>
            <a:off x="457200" y="304800"/>
            <a:ext cx="8229600" cy="868362"/>
          </a:xfrm>
        </p:spPr>
        <p:txBody>
          <a:bodyPr/>
          <a:lstStyle/>
          <a:p>
            <a:pPr eaLnBrk="1" hangingPunct="1">
              <a:lnSpc>
                <a:spcPct val="100000"/>
              </a:lnSpc>
            </a:pPr>
            <a:r>
              <a:rPr lang="en-US" sz="3600" dirty="0" smtClean="0"/>
              <a:t>U.S. Department of Agriculture</a:t>
            </a:r>
            <a:br>
              <a:rPr lang="en-US" sz="3600" dirty="0" smtClean="0"/>
            </a:br>
            <a:r>
              <a:rPr lang="en-US" sz="2800" dirty="0" smtClean="0"/>
              <a:t>Small Business Innovation Research Program</a:t>
            </a:r>
          </a:p>
        </p:txBody>
      </p:sp>
      <p:sp>
        <p:nvSpPr>
          <p:cNvPr id="16388" name="Rectangle 4"/>
          <p:cNvSpPr>
            <a:spLocks noGrp="1" noChangeArrowheads="1"/>
          </p:cNvSpPr>
          <p:nvPr>
            <p:ph type="body" sz="half" idx="4294967295"/>
          </p:nvPr>
        </p:nvSpPr>
        <p:spPr>
          <a:xfrm>
            <a:off x="0" y="1143000"/>
            <a:ext cx="4419600" cy="4191000"/>
          </a:xfrm>
        </p:spPr>
        <p:txBody>
          <a:bodyPr/>
          <a:lstStyle/>
          <a:p>
            <a:pPr marL="0" indent="0" algn="ctr" eaLnBrk="1" hangingPunct="1">
              <a:lnSpc>
                <a:spcPct val="100000"/>
              </a:lnSpc>
              <a:spcBef>
                <a:spcPts val="0"/>
              </a:spcBef>
              <a:spcAft>
                <a:spcPts val="0"/>
              </a:spcAft>
              <a:buFontTx/>
              <a:buNone/>
            </a:pPr>
            <a:r>
              <a:rPr lang="en-US" sz="1600" b="1" dirty="0" smtClean="0"/>
              <a:t>Dr. Toby Ahrens</a:t>
            </a:r>
          </a:p>
          <a:p>
            <a:pPr marL="0" indent="0" algn="ctr" eaLnBrk="1" hangingPunct="1">
              <a:lnSpc>
                <a:spcPct val="100000"/>
              </a:lnSpc>
              <a:spcBef>
                <a:spcPts val="0"/>
              </a:spcBef>
              <a:spcAft>
                <a:spcPts val="0"/>
              </a:spcAft>
              <a:buFontTx/>
              <a:buNone/>
            </a:pPr>
            <a:r>
              <a:rPr lang="en-US" sz="1600" dirty="0" smtClean="0"/>
              <a:t>Biofuels and </a:t>
            </a:r>
            <a:r>
              <a:rPr lang="en-US" sz="1600" dirty="0" err="1" smtClean="0"/>
              <a:t>Biobased</a:t>
            </a:r>
            <a:r>
              <a:rPr lang="en-US" sz="1600" dirty="0" smtClean="0"/>
              <a:t> Products </a:t>
            </a:r>
          </a:p>
          <a:p>
            <a:pPr marL="0" indent="0" algn="ctr" eaLnBrk="1" hangingPunct="1">
              <a:lnSpc>
                <a:spcPct val="100000"/>
              </a:lnSpc>
              <a:spcBef>
                <a:spcPts val="0"/>
              </a:spcBef>
              <a:spcAft>
                <a:spcPts val="0"/>
              </a:spcAft>
              <a:buFontTx/>
              <a:buNone/>
            </a:pPr>
            <a:endParaRPr lang="en-US" sz="1600" b="1" dirty="0" smtClean="0"/>
          </a:p>
          <a:p>
            <a:pPr marL="0" indent="0" algn="ctr" eaLnBrk="1" hangingPunct="1">
              <a:lnSpc>
                <a:spcPct val="100000"/>
              </a:lnSpc>
              <a:spcBef>
                <a:spcPts val="0"/>
              </a:spcBef>
              <a:spcAft>
                <a:spcPts val="0"/>
              </a:spcAft>
              <a:buFontTx/>
              <a:buNone/>
            </a:pPr>
            <a:r>
              <a:rPr lang="en-US" sz="1600" b="1" dirty="0" smtClean="0"/>
              <a:t>Dr. Jodi Williams</a:t>
            </a:r>
            <a:endParaRPr lang="en-US" sz="1600" dirty="0" smtClean="0"/>
          </a:p>
          <a:p>
            <a:pPr marL="0" indent="0" algn="ctr" eaLnBrk="1" hangingPunct="1">
              <a:lnSpc>
                <a:spcPct val="100000"/>
              </a:lnSpc>
              <a:spcBef>
                <a:spcPts val="0"/>
              </a:spcBef>
              <a:spcAft>
                <a:spcPts val="0"/>
              </a:spcAft>
              <a:buFontTx/>
              <a:buNone/>
            </a:pPr>
            <a:r>
              <a:rPr lang="en-US" sz="1600" dirty="0" smtClean="0"/>
              <a:t>Food Science and Nutrition</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Dr. </a:t>
            </a:r>
            <a:r>
              <a:rPr lang="en-US" sz="1600" b="1" dirty="0" smtClean="0"/>
              <a:t>Robert Nowierski</a:t>
            </a:r>
            <a:endParaRPr lang="en-US" sz="1600" b="1" dirty="0"/>
          </a:p>
          <a:p>
            <a:pPr marL="0" indent="0" algn="ctr" eaLnBrk="1" hangingPunct="1">
              <a:lnSpc>
                <a:spcPct val="100000"/>
              </a:lnSpc>
              <a:spcBef>
                <a:spcPts val="0"/>
              </a:spcBef>
              <a:spcAft>
                <a:spcPts val="0"/>
              </a:spcAft>
              <a:buFontTx/>
              <a:buNone/>
            </a:pPr>
            <a:r>
              <a:rPr lang="en-US" sz="1600" dirty="0" smtClean="0"/>
              <a:t>Plant Production and Protection – </a:t>
            </a:r>
          </a:p>
          <a:p>
            <a:pPr marL="0" indent="0" algn="ctr" eaLnBrk="1" hangingPunct="1">
              <a:lnSpc>
                <a:spcPct val="100000"/>
              </a:lnSpc>
              <a:spcBef>
                <a:spcPts val="0"/>
              </a:spcBef>
              <a:spcAft>
                <a:spcPts val="0"/>
              </a:spcAft>
              <a:buFontTx/>
              <a:buNone/>
            </a:pPr>
            <a:r>
              <a:rPr lang="en-US" sz="1600" dirty="0" smtClean="0"/>
              <a:t>Biology</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r>
              <a:rPr lang="en-US" sz="1600" b="1" dirty="0" smtClean="0"/>
              <a:t>Dr. Denis Ebodaghe</a:t>
            </a:r>
          </a:p>
          <a:p>
            <a:pPr marL="0" indent="0" algn="ctr" eaLnBrk="1" hangingPunct="1">
              <a:lnSpc>
                <a:spcPct val="100000"/>
              </a:lnSpc>
              <a:spcBef>
                <a:spcPts val="0"/>
              </a:spcBef>
              <a:spcAft>
                <a:spcPts val="0"/>
              </a:spcAft>
              <a:buFontTx/>
              <a:buNone/>
            </a:pPr>
            <a:r>
              <a:rPr lang="en-US" sz="1600" dirty="0" smtClean="0"/>
              <a:t>Small and Mid-Size Farms</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Scott Dockum</a:t>
            </a:r>
          </a:p>
          <a:p>
            <a:pPr marL="0" indent="0" algn="ctr" eaLnBrk="1" hangingPunct="1">
              <a:lnSpc>
                <a:spcPct val="100000"/>
              </a:lnSpc>
              <a:spcBef>
                <a:spcPts val="0"/>
              </a:spcBef>
              <a:spcAft>
                <a:spcPts val="0"/>
              </a:spcAft>
              <a:buFontTx/>
              <a:buNone/>
            </a:pPr>
            <a:r>
              <a:rPr lang="en-US" sz="1600" dirty="0"/>
              <a:t>      Program Coordinator, SBIR</a:t>
            </a:r>
          </a:p>
          <a:p>
            <a:pPr marL="0" indent="0" algn="ctr" eaLnBrk="1" hangingPunct="1">
              <a:lnSpc>
                <a:spcPct val="100000"/>
              </a:lnSpc>
              <a:spcBef>
                <a:spcPts val="0"/>
              </a:spcBef>
              <a:spcAft>
                <a:spcPts val="0"/>
              </a:spcAft>
              <a:buFontTx/>
              <a:buNone/>
            </a:pPr>
            <a:endParaRPr lang="en-US" sz="1600" b="1" dirty="0" smtClean="0"/>
          </a:p>
          <a:p>
            <a:pPr marL="0" indent="0" algn="ctr" eaLnBrk="1" hangingPunct="1">
              <a:lnSpc>
                <a:spcPct val="100000"/>
              </a:lnSpc>
              <a:spcBef>
                <a:spcPts val="0"/>
              </a:spcBef>
              <a:spcAft>
                <a:spcPts val="0"/>
              </a:spcAft>
              <a:buFontTx/>
              <a:buNone/>
            </a:pPr>
            <a:r>
              <a:rPr lang="en-US" sz="1600" b="1" dirty="0" smtClean="0"/>
              <a:t>Elden Hawkes</a:t>
            </a:r>
          </a:p>
          <a:p>
            <a:pPr marL="0" indent="0" algn="ctr" eaLnBrk="1" hangingPunct="1">
              <a:lnSpc>
                <a:spcPct val="100000"/>
              </a:lnSpc>
              <a:spcBef>
                <a:spcPts val="0"/>
              </a:spcBef>
              <a:spcAft>
                <a:spcPts val="0"/>
              </a:spcAft>
              <a:buFontTx/>
              <a:buNone/>
            </a:pPr>
            <a:r>
              <a:rPr lang="en-US" sz="1600" dirty="0" smtClean="0"/>
              <a:t>Program Specialist, SBIR</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endParaRPr lang="en-US" sz="1600" dirty="0" smtClean="0"/>
          </a:p>
        </p:txBody>
      </p:sp>
      <p:sp>
        <p:nvSpPr>
          <p:cNvPr id="16389" name="Rectangle 5"/>
          <p:cNvSpPr>
            <a:spLocks noGrp="1" noChangeArrowheads="1"/>
          </p:cNvSpPr>
          <p:nvPr>
            <p:ph type="body" sz="half" idx="4294967295"/>
          </p:nvPr>
        </p:nvSpPr>
        <p:spPr>
          <a:xfrm>
            <a:off x="4572000" y="1219200"/>
            <a:ext cx="4572000" cy="4343400"/>
          </a:xfrm>
        </p:spPr>
        <p:txBody>
          <a:bodyPr/>
          <a:lstStyle/>
          <a:p>
            <a:pPr marL="0" indent="0" algn="ctr" eaLnBrk="1" hangingPunct="1">
              <a:lnSpc>
                <a:spcPct val="100000"/>
              </a:lnSpc>
              <a:spcBef>
                <a:spcPts val="0"/>
              </a:spcBef>
              <a:spcAft>
                <a:spcPts val="0"/>
              </a:spcAft>
              <a:buFontTx/>
              <a:buNone/>
            </a:pPr>
            <a:r>
              <a:rPr lang="en-US" sz="1600" b="1" dirty="0" smtClean="0"/>
              <a:t>Dr. Charles Cleland</a:t>
            </a:r>
          </a:p>
          <a:p>
            <a:pPr marL="0" indent="0" algn="ctr" eaLnBrk="1" hangingPunct="1">
              <a:lnSpc>
                <a:spcPct val="100000"/>
              </a:lnSpc>
              <a:spcBef>
                <a:spcPts val="0"/>
              </a:spcBef>
              <a:spcAft>
                <a:spcPts val="0"/>
              </a:spcAft>
              <a:buFontTx/>
              <a:buNone/>
            </a:pPr>
            <a:r>
              <a:rPr lang="en-US" sz="1600" dirty="0" smtClean="0"/>
              <a:t>Forests and Related Resources</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Gene Kim</a:t>
            </a:r>
            <a:endParaRPr lang="en-US" sz="1600" b="1" dirty="0"/>
          </a:p>
          <a:p>
            <a:pPr marL="0" indent="0" algn="ctr" eaLnBrk="1" hangingPunct="1">
              <a:lnSpc>
                <a:spcPct val="100000"/>
              </a:lnSpc>
              <a:spcBef>
                <a:spcPts val="0"/>
              </a:spcBef>
              <a:spcAft>
                <a:spcPts val="0"/>
              </a:spcAft>
              <a:buFontTx/>
              <a:buNone/>
            </a:pPr>
            <a:r>
              <a:rPr lang="en-US" sz="1600" dirty="0" smtClean="0"/>
              <a:t>Aquaculture</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Brent Elrod</a:t>
            </a:r>
          </a:p>
          <a:p>
            <a:pPr marL="0" indent="0" algn="ctr" eaLnBrk="1" hangingPunct="1">
              <a:lnSpc>
                <a:spcPct val="100000"/>
              </a:lnSpc>
              <a:spcBef>
                <a:spcPts val="0"/>
              </a:spcBef>
              <a:spcAft>
                <a:spcPts val="0"/>
              </a:spcAft>
              <a:buFontTx/>
              <a:buNone/>
            </a:pPr>
            <a:r>
              <a:rPr lang="en-US" sz="1600" dirty="0" smtClean="0"/>
              <a:t>Rural and Community Development</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smtClean="0"/>
              <a:t>Dr. Robert Smith</a:t>
            </a:r>
          </a:p>
          <a:p>
            <a:pPr marL="0" indent="0" algn="ctr" eaLnBrk="1" hangingPunct="1">
              <a:lnSpc>
                <a:spcPct val="100000"/>
              </a:lnSpc>
              <a:spcBef>
                <a:spcPts val="0"/>
              </a:spcBef>
              <a:spcAft>
                <a:spcPts val="0"/>
              </a:spcAft>
              <a:buFontTx/>
              <a:buNone/>
            </a:pPr>
            <a:r>
              <a:rPr lang="en-US" sz="1600" dirty="0" smtClean="0"/>
              <a:t>Animal Production and Protection</a:t>
            </a:r>
          </a:p>
          <a:p>
            <a:pPr marL="0" indent="0" algn="ctr" eaLnBrk="1" hangingPunct="1">
              <a:lnSpc>
                <a:spcPct val="100000"/>
              </a:lnSpc>
              <a:spcBef>
                <a:spcPts val="0"/>
              </a:spcBef>
              <a:spcAft>
                <a:spcPts val="0"/>
              </a:spcAft>
              <a:buFontTx/>
              <a:buNone/>
            </a:pPr>
            <a:endParaRPr lang="en-US" sz="1600" dirty="0" smtClean="0"/>
          </a:p>
          <a:p>
            <a:pPr marL="0" indent="0" algn="ctr" eaLnBrk="1" hangingPunct="1">
              <a:lnSpc>
                <a:spcPct val="100000"/>
              </a:lnSpc>
              <a:spcBef>
                <a:spcPts val="0"/>
              </a:spcBef>
              <a:spcAft>
                <a:spcPts val="0"/>
              </a:spcAft>
              <a:buFontTx/>
              <a:buNone/>
            </a:pPr>
            <a:r>
              <a:rPr lang="en-US" sz="1600" b="1" dirty="0"/>
              <a:t>Dr. </a:t>
            </a:r>
            <a:r>
              <a:rPr lang="en-US" sz="1600" b="1" dirty="0" err="1" smtClean="0"/>
              <a:t>Karelyn</a:t>
            </a:r>
            <a:r>
              <a:rPr lang="en-US" sz="1600" b="1" dirty="0" smtClean="0"/>
              <a:t> Cruz</a:t>
            </a:r>
            <a:endParaRPr lang="en-US" sz="1600" b="1" dirty="0"/>
          </a:p>
          <a:p>
            <a:pPr marL="0" indent="0" algn="ctr" eaLnBrk="1" hangingPunct="1">
              <a:lnSpc>
                <a:spcPct val="100000"/>
              </a:lnSpc>
              <a:spcBef>
                <a:spcPts val="0"/>
              </a:spcBef>
              <a:spcAft>
                <a:spcPts val="0"/>
              </a:spcAft>
              <a:buFontTx/>
              <a:buNone/>
            </a:pPr>
            <a:r>
              <a:rPr lang="en-US" sz="1600" dirty="0" smtClean="0"/>
              <a:t>Air, Water and Soils</a:t>
            </a:r>
          </a:p>
          <a:p>
            <a:pPr marL="0" indent="0" algn="ctr" eaLnBrk="1" hangingPunct="1">
              <a:lnSpc>
                <a:spcPct val="100000"/>
              </a:lnSpc>
              <a:spcBef>
                <a:spcPts val="0"/>
              </a:spcBef>
              <a:spcAft>
                <a:spcPts val="0"/>
              </a:spcAft>
              <a:buFontTx/>
              <a:buNone/>
            </a:pPr>
            <a:endParaRPr lang="en-US" sz="1600" dirty="0"/>
          </a:p>
          <a:p>
            <a:pPr marL="0" indent="0" algn="ctr" eaLnBrk="1" hangingPunct="1">
              <a:lnSpc>
                <a:spcPct val="100000"/>
              </a:lnSpc>
              <a:spcBef>
                <a:spcPts val="0"/>
              </a:spcBef>
              <a:spcAft>
                <a:spcPts val="0"/>
              </a:spcAft>
              <a:buFontTx/>
              <a:buNone/>
            </a:pPr>
            <a:r>
              <a:rPr lang="en-US" sz="1600" b="1" dirty="0" smtClean="0"/>
              <a:t>Dr. Rachel Melnick</a:t>
            </a:r>
          </a:p>
          <a:p>
            <a:pPr marL="0" indent="0" algn="ctr" eaLnBrk="1" hangingPunct="1">
              <a:lnSpc>
                <a:spcPct val="100000"/>
              </a:lnSpc>
              <a:spcBef>
                <a:spcPts val="0"/>
              </a:spcBef>
              <a:spcAft>
                <a:spcPts val="0"/>
              </a:spcAft>
              <a:buFontTx/>
              <a:buNone/>
            </a:pPr>
            <a:r>
              <a:rPr lang="en-US" sz="1600" dirty="0" smtClean="0"/>
              <a:t>Plant Production and Protection - Engineering</a:t>
            </a:r>
          </a:p>
        </p:txBody>
      </p:sp>
    </p:spTree>
    <p:extLst>
      <p:ext uri="{BB962C8B-B14F-4D97-AF65-F5344CB8AC3E}">
        <p14:creationId xmlns:p14="http://schemas.microsoft.com/office/powerpoint/2010/main" val="25105110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228600"/>
            <a:ext cx="8229600" cy="1143000"/>
          </a:xfrm>
        </p:spPr>
        <p:txBody>
          <a:bodyPr/>
          <a:lstStyle/>
          <a:p>
            <a:pPr eaLnBrk="1" hangingPunct="1">
              <a:lnSpc>
                <a:spcPct val="100000"/>
              </a:lnSpc>
            </a:pPr>
            <a:r>
              <a:rPr lang="en-US" sz="3600" dirty="0" smtClean="0"/>
              <a:t>U.S. Department of Agriculture</a:t>
            </a:r>
            <a:br>
              <a:rPr lang="en-US" sz="3600" dirty="0" smtClean="0"/>
            </a:br>
            <a:r>
              <a:rPr lang="en-US" sz="2800" dirty="0" smtClean="0"/>
              <a:t>Small Business Innovation Research Program</a:t>
            </a:r>
          </a:p>
        </p:txBody>
      </p:sp>
      <p:sp>
        <p:nvSpPr>
          <p:cNvPr id="18435" name="Rectangle 3"/>
          <p:cNvSpPr>
            <a:spLocks noGrp="1" noChangeArrowheads="1"/>
          </p:cNvSpPr>
          <p:nvPr>
            <p:ph type="body" idx="4294967295"/>
          </p:nvPr>
        </p:nvSpPr>
        <p:spPr>
          <a:xfrm>
            <a:off x="228600" y="990600"/>
            <a:ext cx="8229600" cy="4906963"/>
          </a:xfrm>
        </p:spPr>
        <p:txBody>
          <a:bodyPr/>
          <a:lstStyle/>
          <a:p>
            <a:pPr algn="ctr" eaLnBrk="1" hangingPunct="1">
              <a:buFontTx/>
              <a:buNone/>
            </a:pPr>
            <a:endParaRPr lang="en-US" sz="2800" dirty="0" smtClean="0">
              <a:solidFill>
                <a:srgbClr val="000000"/>
              </a:solidFill>
            </a:endParaRPr>
          </a:p>
          <a:p>
            <a:pPr algn="ctr" eaLnBrk="1" hangingPunct="1">
              <a:buFontTx/>
              <a:buNone/>
            </a:pPr>
            <a:r>
              <a:rPr lang="en-US" sz="2800" b="1" dirty="0" smtClean="0">
                <a:solidFill>
                  <a:srgbClr val="000000"/>
                </a:solidFill>
              </a:rPr>
              <a:t>Waterfront Centre</a:t>
            </a:r>
          </a:p>
          <a:p>
            <a:pPr algn="ctr" eaLnBrk="1" hangingPunct="1">
              <a:buFontTx/>
              <a:buNone/>
            </a:pPr>
            <a:r>
              <a:rPr lang="en-US" sz="2800" b="1" dirty="0" smtClean="0">
                <a:solidFill>
                  <a:srgbClr val="000000"/>
                </a:solidFill>
              </a:rPr>
              <a:t>800 9th Street, SW, Suite 3252</a:t>
            </a:r>
          </a:p>
          <a:p>
            <a:pPr algn="ctr" eaLnBrk="1" hangingPunct="1">
              <a:buFontTx/>
              <a:buNone/>
            </a:pPr>
            <a:r>
              <a:rPr lang="en-US" sz="2800" b="1" dirty="0" smtClean="0">
                <a:solidFill>
                  <a:srgbClr val="000000"/>
                </a:solidFill>
              </a:rPr>
              <a:t>Washington, DC 20024</a:t>
            </a:r>
          </a:p>
          <a:p>
            <a:pPr algn="ctr" eaLnBrk="1" hangingPunct="1">
              <a:buFontTx/>
              <a:buNone/>
            </a:pPr>
            <a:r>
              <a:rPr lang="en-US" sz="2800" b="1" dirty="0" smtClean="0">
                <a:solidFill>
                  <a:srgbClr val="000000"/>
                </a:solidFill>
              </a:rPr>
              <a:t>Phone: (202) 401-4002  </a:t>
            </a:r>
            <a:r>
              <a:rPr lang="en-US" sz="2800" b="1" dirty="0" smtClean="0">
                <a:solidFill>
                  <a:srgbClr val="000000"/>
                </a:solidFill>
                <a:sym typeface="Symbol" pitchFamily="18" charset="2"/>
              </a:rPr>
              <a:t>  </a:t>
            </a:r>
            <a:r>
              <a:rPr lang="en-US" sz="2800" b="1" dirty="0" smtClean="0">
                <a:solidFill>
                  <a:srgbClr val="000000"/>
                </a:solidFill>
              </a:rPr>
              <a:t>Fax: (202) 401-6070</a:t>
            </a:r>
          </a:p>
          <a:p>
            <a:pPr algn="ctr" eaLnBrk="1" hangingPunct="1">
              <a:buFontTx/>
              <a:buNone/>
            </a:pPr>
            <a:endParaRPr lang="en-US" sz="2800" b="1" dirty="0" smtClean="0">
              <a:solidFill>
                <a:srgbClr val="000099"/>
              </a:solidFill>
            </a:endParaRPr>
          </a:p>
          <a:p>
            <a:pPr algn="ctr" eaLnBrk="1" hangingPunct="1">
              <a:buFontTx/>
              <a:buNone/>
            </a:pPr>
            <a:r>
              <a:rPr lang="en-US" sz="2800" b="1" dirty="0" smtClean="0">
                <a:solidFill>
                  <a:srgbClr val="043482"/>
                </a:solidFill>
              </a:rPr>
              <a:t>E-mail: sbir@nifa.usda.gov</a:t>
            </a:r>
          </a:p>
          <a:p>
            <a:pPr algn="ctr" eaLnBrk="1" hangingPunct="1">
              <a:buFontTx/>
              <a:buNone/>
            </a:pPr>
            <a:r>
              <a:rPr lang="en-US" sz="2800" b="1" dirty="0" smtClean="0">
                <a:solidFill>
                  <a:srgbClr val="043482"/>
                </a:solidFill>
              </a:rPr>
              <a:t>Web Site:  www.nifa.usda.gov/fo/sbir</a:t>
            </a:r>
          </a:p>
          <a:p>
            <a:pPr eaLnBrk="1" hangingPunct="1">
              <a:buFontTx/>
              <a:buNone/>
            </a:pPr>
            <a:endParaRPr lang="en-US" dirty="0" smtClean="0">
              <a:solidFill>
                <a:srgbClr val="043482"/>
              </a:solidFill>
            </a:endParaRPr>
          </a:p>
        </p:txBody>
      </p:sp>
    </p:spTree>
    <p:extLst>
      <p:ext uri="{BB962C8B-B14F-4D97-AF65-F5344CB8AC3E}">
        <p14:creationId xmlns:p14="http://schemas.microsoft.com/office/powerpoint/2010/main" val="23976933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4572000" y="762000"/>
            <a:ext cx="0" cy="5334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91391" y="30480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Rectangle 4"/>
          <p:cNvSpPr txBox="1">
            <a:spLocks noChangeArrowheads="1"/>
          </p:cNvSpPr>
          <p:nvPr/>
        </p:nvSpPr>
        <p:spPr>
          <a:xfrm>
            <a:off x="0" y="-76200"/>
            <a:ext cx="9067800" cy="609600"/>
          </a:xfrm>
          <a:prstGeom prst="rect">
            <a:avLst/>
          </a:prstGeom>
        </p:spPr>
        <p:txBody>
          <a:bodyPr/>
          <a:lstStyle>
            <a:lvl1pPr algn="ctr" rtl="0" eaLnBrk="0" fontAlgn="base" hangingPunct="0">
              <a:spcBef>
                <a:spcPct val="0"/>
              </a:spcBef>
              <a:spcAft>
                <a:spcPct val="0"/>
              </a:spcAft>
              <a:defRPr sz="4400" b="1">
                <a:solidFill>
                  <a:srgbClr val="043482"/>
                </a:solidFill>
                <a:latin typeface="+mj-lt"/>
                <a:ea typeface="+mj-ea"/>
                <a:cs typeface="+mj-cs"/>
              </a:defRPr>
            </a:lvl1pPr>
            <a:lvl2pPr algn="ctr" rtl="0" eaLnBrk="0" fontAlgn="base" hangingPunct="0">
              <a:spcBef>
                <a:spcPct val="0"/>
              </a:spcBef>
              <a:spcAft>
                <a:spcPct val="0"/>
              </a:spcAft>
              <a:defRPr sz="4400" b="1">
                <a:solidFill>
                  <a:srgbClr val="043482"/>
                </a:solidFill>
                <a:latin typeface="Arial" charset="0"/>
              </a:defRPr>
            </a:lvl2pPr>
            <a:lvl3pPr algn="ctr" rtl="0" eaLnBrk="0" fontAlgn="base" hangingPunct="0">
              <a:spcBef>
                <a:spcPct val="0"/>
              </a:spcBef>
              <a:spcAft>
                <a:spcPct val="0"/>
              </a:spcAft>
              <a:defRPr sz="4400" b="1">
                <a:solidFill>
                  <a:srgbClr val="043482"/>
                </a:solidFill>
                <a:latin typeface="Arial" charset="0"/>
              </a:defRPr>
            </a:lvl3pPr>
            <a:lvl4pPr algn="ctr" rtl="0" eaLnBrk="0" fontAlgn="base" hangingPunct="0">
              <a:spcBef>
                <a:spcPct val="0"/>
              </a:spcBef>
              <a:spcAft>
                <a:spcPct val="0"/>
              </a:spcAft>
              <a:defRPr sz="4400" b="1">
                <a:solidFill>
                  <a:srgbClr val="043482"/>
                </a:solidFill>
                <a:latin typeface="Arial" charset="0"/>
              </a:defRPr>
            </a:lvl4pPr>
            <a:lvl5pPr algn="ctr" rtl="0" eaLnBrk="0" fontAlgn="base" hangingPunct="0">
              <a:spcBef>
                <a:spcPct val="0"/>
              </a:spcBef>
              <a:spcAft>
                <a:spcPct val="0"/>
              </a:spcAft>
              <a:defRPr sz="4400" b="1">
                <a:solidFill>
                  <a:srgbClr val="043482"/>
                </a:solidFill>
                <a:latin typeface="Arial" charset="0"/>
              </a:defRPr>
            </a:lvl5pPr>
            <a:lvl6pPr marL="457200" algn="ctr" rtl="0" fontAlgn="base">
              <a:spcBef>
                <a:spcPct val="0"/>
              </a:spcBef>
              <a:spcAft>
                <a:spcPct val="0"/>
              </a:spcAft>
              <a:defRPr sz="4400" b="1">
                <a:solidFill>
                  <a:srgbClr val="043482"/>
                </a:solidFill>
                <a:latin typeface="Arial" charset="0"/>
              </a:defRPr>
            </a:lvl6pPr>
            <a:lvl7pPr marL="914400" algn="ctr" rtl="0" fontAlgn="base">
              <a:spcBef>
                <a:spcPct val="0"/>
              </a:spcBef>
              <a:spcAft>
                <a:spcPct val="0"/>
              </a:spcAft>
              <a:defRPr sz="4400" b="1">
                <a:solidFill>
                  <a:srgbClr val="043482"/>
                </a:solidFill>
                <a:latin typeface="Arial" charset="0"/>
              </a:defRPr>
            </a:lvl7pPr>
            <a:lvl8pPr marL="1371600" algn="ctr" rtl="0" fontAlgn="base">
              <a:spcBef>
                <a:spcPct val="0"/>
              </a:spcBef>
              <a:spcAft>
                <a:spcPct val="0"/>
              </a:spcAft>
              <a:defRPr sz="4400" b="1">
                <a:solidFill>
                  <a:srgbClr val="043482"/>
                </a:solidFill>
                <a:latin typeface="Arial" charset="0"/>
              </a:defRPr>
            </a:lvl8pPr>
            <a:lvl9pPr marL="1828800" algn="ctr" rtl="0" fontAlgn="base">
              <a:spcBef>
                <a:spcPct val="0"/>
              </a:spcBef>
              <a:spcAft>
                <a:spcPct val="0"/>
              </a:spcAft>
              <a:defRPr sz="4400" b="1">
                <a:solidFill>
                  <a:srgbClr val="043482"/>
                </a:solidFill>
                <a:latin typeface="Arial" charset="0"/>
              </a:defRPr>
            </a:lvl9pPr>
          </a:lstStyle>
          <a:p>
            <a:r>
              <a:rPr lang="en-US" sz="4000" kern="0" dirty="0">
                <a:solidFill>
                  <a:schemeClr val="tx2"/>
                </a:solidFill>
              </a:rPr>
              <a:t>Nitrate Elimination Company, </a:t>
            </a:r>
            <a:r>
              <a:rPr lang="en-US" sz="4000" kern="0" dirty="0" smtClean="0">
                <a:solidFill>
                  <a:schemeClr val="tx2"/>
                </a:solidFill>
              </a:rPr>
              <a:t>Inc.</a:t>
            </a:r>
          </a:p>
        </p:txBody>
      </p:sp>
      <p:sp>
        <p:nvSpPr>
          <p:cNvPr id="12" name="TextBox 11"/>
          <p:cNvSpPr txBox="1"/>
          <p:nvPr/>
        </p:nvSpPr>
        <p:spPr>
          <a:xfrm>
            <a:off x="241182" y="533400"/>
            <a:ext cx="4267200" cy="2585323"/>
          </a:xfrm>
          <a:prstGeom prst="rect">
            <a:avLst/>
          </a:prstGeom>
          <a:noFill/>
        </p:spPr>
        <p:txBody>
          <a:bodyPr wrap="square" rtlCol="0">
            <a:spAutoFit/>
          </a:bodyPr>
          <a:lstStyle/>
          <a:p>
            <a:r>
              <a:rPr lang="en-US" b="1" u="sng" dirty="0" smtClean="0"/>
              <a:t>Technology Developed</a:t>
            </a:r>
          </a:p>
          <a:p>
            <a:pPr marL="285750" indent="-285750">
              <a:buFont typeface="Arial" panose="020B0604020202020204" pitchFamily="34" charset="0"/>
              <a:buChar char="•"/>
            </a:pPr>
            <a:r>
              <a:rPr lang="en-US" dirty="0"/>
              <a:t>D</a:t>
            </a:r>
            <a:r>
              <a:rPr lang="en-US" dirty="0" smtClean="0"/>
              <a:t>eveloped nitrate </a:t>
            </a:r>
            <a:r>
              <a:rPr lang="en-US" dirty="0"/>
              <a:t>test kits </a:t>
            </a:r>
            <a:r>
              <a:rPr lang="en-US" dirty="0" smtClean="0"/>
              <a:t>based on the use of nitrate reductase instead of cadmium chemistry to help farmers </a:t>
            </a:r>
            <a:r>
              <a:rPr lang="en-US" dirty="0"/>
              <a:t>manage nitrate concentrations, reduce costly nitrogen fertilizer applications, and protect the environment from pollution. </a:t>
            </a:r>
          </a:p>
        </p:txBody>
      </p:sp>
      <p:sp>
        <p:nvSpPr>
          <p:cNvPr id="14" name="TextBox 13"/>
          <p:cNvSpPr txBox="1"/>
          <p:nvPr/>
        </p:nvSpPr>
        <p:spPr>
          <a:xfrm>
            <a:off x="4800600" y="914400"/>
            <a:ext cx="3962400" cy="1200329"/>
          </a:xfrm>
          <a:prstGeom prst="rect">
            <a:avLst/>
          </a:prstGeom>
          <a:noFill/>
        </p:spPr>
        <p:txBody>
          <a:bodyPr wrap="square" rtlCol="0">
            <a:spAutoFit/>
          </a:bodyPr>
          <a:lstStyle/>
          <a:p>
            <a:r>
              <a:rPr lang="en-US" b="1" u="sng" dirty="0" smtClean="0"/>
              <a:t>SBIR History</a:t>
            </a:r>
          </a:p>
          <a:p>
            <a:pPr marL="285750" indent="-285750">
              <a:buFont typeface="Arial" panose="020B0604020202020204" pitchFamily="34" charset="0"/>
              <a:buChar char="•"/>
            </a:pPr>
            <a:r>
              <a:rPr lang="en-US" dirty="0" smtClean="0"/>
              <a:t>Phase I – 2006 ($80K)</a:t>
            </a:r>
          </a:p>
          <a:p>
            <a:pPr marL="285750" indent="-285750">
              <a:buFont typeface="Arial" panose="020B0604020202020204" pitchFamily="34" charset="0"/>
              <a:buChar char="•"/>
            </a:pPr>
            <a:r>
              <a:rPr lang="en-US" dirty="0" smtClean="0"/>
              <a:t>Phase II – 2007 ($364K)</a:t>
            </a:r>
          </a:p>
          <a:p>
            <a:pPr marL="285750" indent="-285750">
              <a:buFont typeface="Arial" panose="020B0604020202020204" pitchFamily="34" charset="0"/>
              <a:buChar char="•"/>
            </a:pPr>
            <a:r>
              <a:rPr lang="en-US" dirty="0" smtClean="0"/>
              <a:t>8.4 </a:t>
            </a:r>
            <a:r>
              <a:rPr lang="en-US" dirty="0"/>
              <a:t>Air, Water and Soils</a:t>
            </a:r>
          </a:p>
        </p:txBody>
      </p:sp>
      <p:sp>
        <p:nvSpPr>
          <p:cNvPr id="15" name="TextBox 14"/>
          <p:cNvSpPr txBox="1"/>
          <p:nvPr/>
        </p:nvSpPr>
        <p:spPr>
          <a:xfrm>
            <a:off x="277091" y="3064330"/>
            <a:ext cx="4305300" cy="2585323"/>
          </a:xfrm>
          <a:prstGeom prst="rect">
            <a:avLst/>
          </a:prstGeom>
          <a:noFill/>
        </p:spPr>
        <p:txBody>
          <a:bodyPr wrap="square" rtlCol="0">
            <a:spAutoFit/>
          </a:bodyPr>
          <a:lstStyle/>
          <a:p>
            <a:r>
              <a:rPr lang="en-US" b="1" u="sng" dirty="0" smtClean="0"/>
              <a:t>Commercialization Success</a:t>
            </a:r>
          </a:p>
          <a:p>
            <a:pPr marL="285750" indent="-285750">
              <a:buFont typeface="Arial" panose="020B0604020202020204" pitchFamily="34" charset="0"/>
              <a:buChar char="•"/>
            </a:pPr>
            <a:r>
              <a:rPr lang="en-US" dirty="0" smtClean="0"/>
              <a:t>Nitrate test has ATP standard method status under US EPA Clean Water and Safe Drinking Water Acts.</a:t>
            </a:r>
          </a:p>
          <a:p>
            <a:pPr marL="285750" indent="-285750">
              <a:buFont typeface="Arial" panose="020B0604020202020204" pitchFamily="34" charset="0"/>
              <a:buChar char="•"/>
            </a:pPr>
            <a:r>
              <a:rPr lang="en-US" dirty="0" smtClean="0"/>
              <a:t>Reagents are the standard method for nitrate in all USGS laboratories. </a:t>
            </a:r>
          </a:p>
          <a:p>
            <a:pPr marL="285750" indent="-285750">
              <a:buFont typeface="Arial" panose="020B0604020202020204" pitchFamily="34" charset="0"/>
              <a:buChar char="•"/>
            </a:pPr>
            <a:r>
              <a:rPr lang="en-US" dirty="0" smtClean="0"/>
              <a:t>Nitrate test kits are sold in Environmental Express and </a:t>
            </a:r>
            <a:r>
              <a:rPr lang="en-US" dirty="0" err="1" smtClean="0"/>
              <a:t>Gempler’s</a:t>
            </a:r>
            <a:r>
              <a:rPr lang="en-US" dirty="0" smtClean="0"/>
              <a:t> catalogs</a:t>
            </a:r>
            <a:endParaRPr lang="en-US" dirty="0"/>
          </a:p>
        </p:txBody>
      </p:sp>
      <p:cxnSp>
        <p:nvCxnSpPr>
          <p:cNvPr id="11" name="Straight Connector 10"/>
          <p:cNvCxnSpPr/>
          <p:nvPr/>
        </p:nvCxnSpPr>
        <p:spPr bwMode="auto">
          <a:xfrm>
            <a:off x="4572000" y="22098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2"/>
          <a:stretch>
            <a:fillRect/>
          </a:stretch>
        </p:blipFill>
        <p:spPr>
          <a:xfrm>
            <a:off x="4699237" y="2495729"/>
            <a:ext cx="4063763" cy="3047822"/>
          </a:xfrm>
          <a:prstGeom prst="rect">
            <a:avLst/>
          </a:prstGeom>
        </p:spPr>
      </p:pic>
    </p:spTree>
    <p:extLst>
      <p:ext uri="{BB962C8B-B14F-4D97-AF65-F5344CB8AC3E}">
        <p14:creationId xmlns:p14="http://schemas.microsoft.com/office/powerpoint/2010/main" val="37704668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4572000" y="762000"/>
            <a:ext cx="0" cy="53340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91391" y="3132578"/>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Rectangle 4"/>
          <p:cNvSpPr txBox="1">
            <a:spLocks noChangeArrowheads="1"/>
          </p:cNvSpPr>
          <p:nvPr/>
        </p:nvSpPr>
        <p:spPr>
          <a:xfrm>
            <a:off x="0" y="-76200"/>
            <a:ext cx="9067800" cy="609600"/>
          </a:xfrm>
          <a:prstGeom prst="rect">
            <a:avLst/>
          </a:prstGeom>
        </p:spPr>
        <p:txBody>
          <a:bodyPr/>
          <a:lstStyle>
            <a:lvl1pPr algn="ctr" rtl="0" eaLnBrk="0" fontAlgn="base" hangingPunct="0">
              <a:spcBef>
                <a:spcPct val="0"/>
              </a:spcBef>
              <a:spcAft>
                <a:spcPct val="0"/>
              </a:spcAft>
              <a:defRPr sz="4400" b="1">
                <a:solidFill>
                  <a:srgbClr val="043482"/>
                </a:solidFill>
                <a:latin typeface="+mj-lt"/>
                <a:ea typeface="+mj-ea"/>
                <a:cs typeface="+mj-cs"/>
              </a:defRPr>
            </a:lvl1pPr>
            <a:lvl2pPr algn="ctr" rtl="0" eaLnBrk="0" fontAlgn="base" hangingPunct="0">
              <a:spcBef>
                <a:spcPct val="0"/>
              </a:spcBef>
              <a:spcAft>
                <a:spcPct val="0"/>
              </a:spcAft>
              <a:defRPr sz="4400" b="1">
                <a:solidFill>
                  <a:srgbClr val="043482"/>
                </a:solidFill>
                <a:latin typeface="Arial" charset="0"/>
              </a:defRPr>
            </a:lvl2pPr>
            <a:lvl3pPr algn="ctr" rtl="0" eaLnBrk="0" fontAlgn="base" hangingPunct="0">
              <a:spcBef>
                <a:spcPct val="0"/>
              </a:spcBef>
              <a:spcAft>
                <a:spcPct val="0"/>
              </a:spcAft>
              <a:defRPr sz="4400" b="1">
                <a:solidFill>
                  <a:srgbClr val="043482"/>
                </a:solidFill>
                <a:latin typeface="Arial" charset="0"/>
              </a:defRPr>
            </a:lvl3pPr>
            <a:lvl4pPr algn="ctr" rtl="0" eaLnBrk="0" fontAlgn="base" hangingPunct="0">
              <a:spcBef>
                <a:spcPct val="0"/>
              </a:spcBef>
              <a:spcAft>
                <a:spcPct val="0"/>
              </a:spcAft>
              <a:defRPr sz="4400" b="1">
                <a:solidFill>
                  <a:srgbClr val="043482"/>
                </a:solidFill>
                <a:latin typeface="Arial" charset="0"/>
              </a:defRPr>
            </a:lvl4pPr>
            <a:lvl5pPr algn="ctr" rtl="0" eaLnBrk="0" fontAlgn="base" hangingPunct="0">
              <a:spcBef>
                <a:spcPct val="0"/>
              </a:spcBef>
              <a:spcAft>
                <a:spcPct val="0"/>
              </a:spcAft>
              <a:defRPr sz="4400" b="1">
                <a:solidFill>
                  <a:srgbClr val="043482"/>
                </a:solidFill>
                <a:latin typeface="Arial" charset="0"/>
              </a:defRPr>
            </a:lvl5pPr>
            <a:lvl6pPr marL="457200" algn="ctr" rtl="0" fontAlgn="base">
              <a:spcBef>
                <a:spcPct val="0"/>
              </a:spcBef>
              <a:spcAft>
                <a:spcPct val="0"/>
              </a:spcAft>
              <a:defRPr sz="4400" b="1">
                <a:solidFill>
                  <a:srgbClr val="043482"/>
                </a:solidFill>
                <a:latin typeface="Arial" charset="0"/>
              </a:defRPr>
            </a:lvl6pPr>
            <a:lvl7pPr marL="914400" algn="ctr" rtl="0" fontAlgn="base">
              <a:spcBef>
                <a:spcPct val="0"/>
              </a:spcBef>
              <a:spcAft>
                <a:spcPct val="0"/>
              </a:spcAft>
              <a:defRPr sz="4400" b="1">
                <a:solidFill>
                  <a:srgbClr val="043482"/>
                </a:solidFill>
                <a:latin typeface="Arial" charset="0"/>
              </a:defRPr>
            </a:lvl7pPr>
            <a:lvl8pPr marL="1371600" algn="ctr" rtl="0" fontAlgn="base">
              <a:spcBef>
                <a:spcPct val="0"/>
              </a:spcBef>
              <a:spcAft>
                <a:spcPct val="0"/>
              </a:spcAft>
              <a:defRPr sz="4400" b="1">
                <a:solidFill>
                  <a:srgbClr val="043482"/>
                </a:solidFill>
                <a:latin typeface="Arial" charset="0"/>
              </a:defRPr>
            </a:lvl8pPr>
            <a:lvl9pPr marL="1828800" algn="ctr" rtl="0" fontAlgn="base">
              <a:spcBef>
                <a:spcPct val="0"/>
              </a:spcBef>
              <a:spcAft>
                <a:spcPct val="0"/>
              </a:spcAft>
              <a:defRPr sz="4400" b="1">
                <a:solidFill>
                  <a:srgbClr val="043482"/>
                </a:solidFill>
                <a:latin typeface="Arial" charset="0"/>
              </a:defRPr>
            </a:lvl9pPr>
          </a:lstStyle>
          <a:p>
            <a:r>
              <a:rPr lang="en-US" sz="4000" kern="0" dirty="0" smtClean="0">
                <a:solidFill>
                  <a:schemeClr val="tx2"/>
                </a:solidFill>
              </a:rPr>
              <a:t>Hedin Environmental</a:t>
            </a:r>
          </a:p>
        </p:txBody>
      </p:sp>
      <p:sp>
        <p:nvSpPr>
          <p:cNvPr id="12" name="TextBox 11"/>
          <p:cNvSpPr txBox="1"/>
          <p:nvPr/>
        </p:nvSpPr>
        <p:spPr>
          <a:xfrm>
            <a:off x="228600" y="533400"/>
            <a:ext cx="4267200" cy="2031325"/>
          </a:xfrm>
          <a:prstGeom prst="rect">
            <a:avLst/>
          </a:prstGeom>
          <a:noFill/>
        </p:spPr>
        <p:txBody>
          <a:bodyPr wrap="square" rtlCol="0">
            <a:spAutoFit/>
          </a:bodyPr>
          <a:lstStyle/>
          <a:p>
            <a:r>
              <a:rPr lang="en-US" b="1" u="sng" dirty="0" smtClean="0"/>
              <a:t>Technology Developed</a:t>
            </a:r>
          </a:p>
          <a:p>
            <a:pPr marL="285750" indent="-285750">
              <a:buFont typeface="Arial" panose="020B0604020202020204" pitchFamily="34" charset="0"/>
              <a:buChar char="•"/>
            </a:pPr>
            <a:r>
              <a:rPr lang="en-US" dirty="0" smtClean="0"/>
              <a:t>Developed system to treat coal mine drainage water through the use of ponds and constructed wetlands to remove iron by precipitating iron oxides that are then collected and sold as pigments and reactive media. </a:t>
            </a:r>
            <a:endParaRPr lang="en-US" dirty="0"/>
          </a:p>
        </p:txBody>
      </p:sp>
      <p:sp>
        <p:nvSpPr>
          <p:cNvPr id="14" name="TextBox 13"/>
          <p:cNvSpPr txBox="1"/>
          <p:nvPr/>
        </p:nvSpPr>
        <p:spPr>
          <a:xfrm>
            <a:off x="4800600" y="914400"/>
            <a:ext cx="3962400" cy="1200329"/>
          </a:xfrm>
          <a:prstGeom prst="rect">
            <a:avLst/>
          </a:prstGeom>
          <a:noFill/>
        </p:spPr>
        <p:txBody>
          <a:bodyPr wrap="square" rtlCol="0">
            <a:spAutoFit/>
          </a:bodyPr>
          <a:lstStyle/>
          <a:p>
            <a:r>
              <a:rPr lang="en-US" b="1" u="sng" dirty="0" smtClean="0"/>
              <a:t>SBIR History</a:t>
            </a:r>
          </a:p>
          <a:p>
            <a:pPr marL="285750" indent="-285750">
              <a:buFont typeface="Arial" panose="020B0604020202020204" pitchFamily="34" charset="0"/>
              <a:buChar char="•"/>
            </a:pPr>
            <a:r>
              <a:rPr lang="en-US" dirty="0" smtClean="0"/>
              <a:t>Phase I – 1995 ($53K)</a:t>
            </a:r>
          </a:p>
          <a:p>
            <a:pPr marL="285750" indent="-285750">
              <a:buFont typeface="Arial" panose="020B0604020202020204" pitchFamily="34" charset="0"/>
              <a:buChar char="•"/>
            </a:pPr>
            <a:r>
              <a:rPr lang="en-US" dirty="0" smtClean="0"/>
              <a:t>Phase II – 1996 ($200K)</a:t>
            </a:r>
          </a:p>
          <a:p>
            <a:pPr marL="285750" indent="-285750">
              <a:buFont typeface="Arial" panose="020B0604020202020204" pitchFamily="34" charset="0"/>
              <a:buChar char="•"/>
            </a:pPr>
            <a:r>
              <a:rPr lang="en-US" dirty="0" smtClean="0"/>
              <a:t>8.4 </a:t>
            </a:r>
            <a:r>
              <a:rPr lang="en-US" dirty="0"/>
              <a:t>Air, Water and Soils</a:t>
            </a:r>
          </a:p>
        </p:txBody>
      </p:sp>
      <p:sp>
        <p:nvSpPr>
          <p:cNvPr id="15" name="TextBox 14"/>
          <p:cNvSpPr txBox="1"/>
          <p:nvPr/>
        </p:nvSpPr>
        <p:spPr>
          <a:xfrm>
            <a:off x="393937" y="3189448"/>
            <a:ext cx="4305300" cy="2308324"/>
          </a:xfrm>
          <a:prstGeom prst="rect">
            <a:avLst/>
          </a:prstGeom>
          <a:noFill/>
        </p:spPr>
        <p:txBody>
          <a:bodyPr wrap="square" rtlCol="0">
            <a:spAutoFit/>
          </a:bodyPr>
          <a:lstStyle/>
          <a:p>
            <a:r>
              <a:rPr lang="en-US" b="1" u="sng" dirty="0" smtClean="0"/>
              <a:t>Commercialization Success</a:t>
            </a:r>
          </a:p>
          <a:p>
            <a:pPr marL="285750" indent="-285750">
              <a:buFont typeface="Arial" panose="020B0604020202020204" pitchFamily="34" charset="0"/>
              <a:buChar char="•"/>
            </a:pPr>
            <a:r>
              <a:rPr lang="en-US" dirty="0" smtClean="0"/>
              <a:t>Over 4,600 tons of iron oxide have been sold for $1.4M and used primarily as a pigment.</a:t>
            </a:r>
          </a:p>
          <a:p>
            <a:endParaRPr lang="en-US" dirty="0" smtClean="0"/>
          </a:p>
          <a:p>
            <a:pPr marL="285750" indent="-285750">
              <a:buFont typeface="Arial" panose="020B0604020202020204" pitchFamily="34" charset="0"/>
              <a:buChar char="•"/>
            </a:pPr>
            <a:r>
              <a:rPr lang="en-US" dirty="0" smtClean="0"/>
              <a:t>Received additional support of $476K from USDA-NRCS and the PA Dept. of Environmental Protection </a:t>
            </a:r>
            <a:endParaRPr lang="en-US" dirty="0"/>
          </a:p>
        </p:txBody>
      </p:sp>
      <p:cxnSp>
        <p:nvCxnSpPr>
          <p:cNvPr id="11" name="Straight Connector 10"/>
          <p:cNvCxnSpPr/>
          <p:nvPr/>
        </p:nvCxnSpPr>
        <p:spPr bwMode="auto">
          <a:xfrm>
            <a:off x="4572000" y="2209800"/>
            <a:ext cx="4191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2"/>
          <a:stretch>
            <a:fillRect/>
          </a:stretch>
        </p:blipFill>
        <p:spPr>
          <a:xfrm>
            <a:off x="5496500" y="3531356"/>
            <a:ext cx="3353091" cy="2152075"/>
          </a:xfrm>
          <a:prstGeom prst="rect">
            <a:avLst/>
          </a:prstGeom>
        </p:spPr>
      </p:pic>
      <p:pic>
        <p:nvPicPr>
          <p:cNvPr id="3" name="Picture 2"/>
          <p:cNvPicPr>
            <a:picLocks noChangeAspect="1"/>
          </p:cNvPicPr>
          <p:nvPr/>
        </p:nvPicPr>
        <p:blipFill>
          <a:blip r:embed="rId3"/>
          <a:stretch>
            <a:fillRect/>
          </a:stretch>
        </p:blipFill>
        <p:spPr>
          <a:xfrm>
            <a:off x="4664643" y="2266670"/>
            <a:ext cx="2229130" cy="2229130"/>
          </a:xfrm>
          <a:prstGeom prst="rect">
            <a:avLst/>
          </a:prstGeom>
        </p:spPr>
      </p:pic>
    </p:spTree>
    <p:extLst>
      <p:ext uri="{BB962C8B-B14F-4D97-AF65-F5344CB8AC3E}">
        <p14:creationId xmlns:p14="http://schemas.microsoft.com/office/powerpoint/2010/main" val="3237206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676400"/>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400" dirty="0">
                <a:latin typeface="Times New Roman" panose="02020603050405020304" pitchFamily="18" charset="0"/>
                <a:cs typeface="Times New Roman" panose="02020603050405020304" pitchFamily="18" charset="0"/>
              </a:rPr>
              <a:t>National Science Foundation (NSF)</a:t>
            </a:r>
          </a:p>
          <a:p>
            <a:endParaRPr lang="en-US" sz="5400" dirty="0"/>
          </a:p>
        </p:txBody>
      </p:sp>
      <p:sp>
        <p:nvSpPr>
          <p:cNvPr id="12" name="Rectangle 11"/>
          <p:cNvSpPr/>
          <p:nvPr/>
        </p:nvSpPr>
        <p:spPr>
          <a:xfrm>
            <a:off x="453134" y="2243855"/>
            <a:ext cx="4347466" cy="3970318"/>
          </a:xfrm>
          <a:prstGeom prst="rect">
            <a:avLst/>
          </a:prstGeom>
        </p:spPr>
        <p:txBody>
          <a:bodyPr wrap="square">
            <a:spAutoFit/>
          </a:bodyPr>
          <a:lstStyle/>
          <a:p>
            <a:endParaRPr lang="en-US" dirty="0">
              <a:hlinkClick r:id="rId2"/>
            </a:endParaRPr>
          </a:p>
          <a:p>
            <a:r>
              <a:rPr lang="en-US" dirty="0">
                <a:latin typeface="Arial" panose="020B0604020202020204" pitchFamily="34" charset="0"/>
                <a:cs typeface="Arial" panose="020B0604020202020204" pitchFamily="34" charset="0"/>
              </a:rPr>
              <a:t>Prakash Balan, Ph.D</a:t>
            </a:r>
          </a:p>
          <a:p>
            <a:r>
              <a:rPr lang="en-US" dirty="0">
                <a:latin typeface="Arial" panose="020B0604020202020204" pitchFamily="34" charset="0"/>
                <a:cs typeface="Arial" panose="020B0604020202020204" pitchFamily="34" charset="0"/>
                <a:hlinkClick r:id="rId2"/>
              </a:rPr>
              <a:t>pbalan@nsf.gov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Arlington, VA</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NSF SBIR/STTR Home:</a:t>
            </a:r>
          </a:p>
          <a:p>
            <a:r>
              <a:rPr lang="en-US" dirty="0">
                <a:latin typeface="Arial" panose="020B0604020202020204" pitchFamily="34" charset="0"/>
                <a:cs typeface="Arial" panose="020B0604020202020204" pitchFamily="34" charset="0"/>
                <a:hlinkClick r:id="rId3"/>
              </a:rPr>
              <a:t>http</a:t>
            </a:r>
            <a:r>
              <a:rPr lang="en-US" dirty="0" smtClean="0">
                <a:latin typeface="Arial" panose="020B0604020202020204" pitchFamily="34" charset="0"/>
                <a:cs typeface="Arial" panose="020B0604020202020204" pitchFamily="34" charset="0"/>
                <a:hlinkClick r:id="rId3"/>
              </a:rPr>
              <a:t>://www.nsf.gov/sbir</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endParaRPr lang="en-US" dirty="0"/>
          </a:p>
        </p:txBody>
      </p:sp>
      <p:pic>
        <p:nvPicPr>
          <p:cNvPr id="9" name="Picture 8" descr="nsf_building_wils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708615"/>
            <a:ext cx="3434555" cy="2209800"/>
          </a:xfrm>
          <a:prstGeom prst="rect">
            <a:avLst/>
          </a:prstGeom>
        </p:spPr>
      </p:pic>
    </p:spTree>
    <p:extLst>
      <p:ext uri="{BB962C8B-B14F-4D97-AF65-F5344CB8AC3E}">
        <p14:creationId xmlns:p14="http://schemas.microsoft.com/office/powerpoint/2010/main" val="2508156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1355725" y="5870608"/>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rgbClr val="3333FF"/>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rgbClr val="3333FF"/>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Comic Sans MS" pitchFamily="66" charset="0"/>
              <a:ea typeface="MS PGothic" pitchFamily="34" charset="-128"/>
              <a:cs typeface="+mn-cs"/>
            </a:endParaRPr>
          </a:p>
        </p:txBody>
      </p:sp>
      <p:sp>
        <p:nvSpPr>
          <p:cNvPr id="18446" name="Rectangle 14"/>
          <p:cNvSpPr>
            <a:spLocks noGrp="1" noChangeArrowheads="1"/>
          </p:cNvSpPr>
          <p:nvPr>
            <p:ph type="ctrTitle" idx="4294967295"/>
          </p:nvPr>
        </p:nvSpPr>
        <p:spPr>
          <a:xfrm>
            <a:off x="997596" y="162114"/>
            <a:ext cx="7564437" cy="685800"/>
          </a:xfrm>
          <a:prstGeom prst="rect">
            <a:avLst/>
          </a:prstGeom>
        </p:spPr>
        <p:txBody>
          <a:bodyPr lIns="92067" tIns="44446" rIns="92067" bIns="44446" anchor="b">
            <a:normAutofit fontScale="90000"/>
          </a:bodyPr>
          <a:lstStyle/>
          <a:p>
            <a:pPr eaLnBrk="1" hangingPunct="1"/>
            <a:r>
              <a:rPr lang="en-US" altLang="en-US" sz="4200" b="1" dirty="0" smtClean="0">
                <a:latin typeface="Cambria" pitchFamily="18" charset="0"/>
              </a:rPr>
              <a:t>Who we are</a:t>
            </a:r>
            <a:endParaRPr lang="en-US" altLang="en-US" sz="4200" b="1" dirty="0" smtClean="0">
              <a:solidFill>
                <a:srgbClr val="00279F"/>
              </a:solidFill>
              <a:latin typeface="Cambria" pitchFamily="18" charset="0"/>
            </a:endParaRPr>
          </a:p>
        </p:txBody>
      </p:sp>
      <p:sp>
        <p:nvSpPr>
          <p:cNvPr id="2" name="TextBox 1"/>
          <p:cNvSpPr txBox="1"/>
          <p:nvPr/>
        </p:nvSpPr>
        <p:spPr>
          <a:xfrm>
            <a:off x="800925" y="2710983"/>
            <a:ext cx="4951062" cy="34778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~$7.3B Budget, $177M for SBIR/STTR</a:t>
            </a:r>
            <a:endParaRPr kumimoji="0" lang="en-US" sz="20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rPr>
              <a:t>217 Nobel Laureates supported</a:t>
            </a: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mn-cs"/>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Overall: 350,000 </a:t>
            </a:r>
            <a:r>
              <a:rPr kumimoji="0" lang="en-US" sz="2000" b="0" i="0" u="none" strike="noStrike" kern="1200" cap="none" spc="0" normalizeH="0" baseline="0" noProof="0" dirty="0">
                <a:ln>
                  <a:noFill/>
                </a:ln>
                <a:solidFill>
                  <a:prstClr val="black"/>
                </a:solidFill>
                <a:effectLst/>
                <a:uLnTx/>
                <a:uFillTx/>
                <a:latin typeface="Palatino Linotype"/>
                <a:ea typeface="+mn-ea"/>
                <a:cs typeface="+mn-cs"/>
              </a:rPr>
              <a:t>researchers, postdoctoral fellows, trainees, teachers, and students </a:t>
            </a:r>
            <a:r>
              <a:rPr kumimoji="0" lang="en-US" sz="2000" b="0" i="0" u="none" strike="noStrike" kern="1200" cap="none" spc="0" normalizeH="0" baseline="0" noProof="0" dirty="0" smtClean="0">
                <a:ln>
                  <a:noFill/>
                </a:ln>
                <a:solidFill>
                  <a:prstClr val="black"/>
                </a:solidFill>
                <a:effectLst/>
                <a:uLnTx/>
                <a:uFillTx/>
                <a:latin typeface="Palatino Linotype"/>
                <a:ea typeface="+mn-ea"/>
                <a:cs typeface="+mn-cs"/>
              </a:rPr>
              <a:t>supported</a:t>
            </a:r>
          </a:p>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smtClean="0">
                <a:ln>
                  <a:noFill/>
                </a:ln>
                <a:solidFill>
                  <a:srgbClr val="FF0000"/>
                </a:solidFill>
                <a:effectLst/>
                <a:uLnTx/>
                <a:uFillTx/>
                <a:latin typeface="Palatino Linotype"/>
                <a:ea typeface="+mn-ea"/>
                <a:cs typeface="Calibri"/>
              </a:rPr>
              <a:t>~400 startups/small businesses funded </a:t>
            </a:r>
            <a:r>
              <a:rPr kumimoji="0" lang="en-US" sz="2000" b="0" i="0" u="none" strike="noStrike" kern="1200" cap="none" spc="0" normalizeH="0" baseline="0" noProof="0" dirty="0" smtClean="0">
                <a:ln>
                  <a:noFill/>
                </a:ln>
                <a:solidFill>
                  <a:prstClr val="black"/>
                </a:solidFill>
                <a:effectLst/>
                <a:uLnTx/>
                <a:uFillTx/>
                <a:latin typeface="Palatino Linotype"/>
                <a:ea typeface="+mn-ea"/>
                <a:cs typeface="Calibri"/>
              </a:rPr>
              <a:t>each </a:t>
            </a:r>
            <a:r>
              <a:rPr kumimoji="0" lang="en-US" sz="2000" b="0" i="0" u="none" strike="noStrike" kern="1200" cap="none" spc="0" normalizeH="0" baseline="0" noProof="0" dirty="0">
                <a:ln>
                  <a:noFill/>
                </a:ln>
                <a:solidFill>
                  <a:prstClr val="black"/>
                </a:solidFill>
                <a:effectLst/>
                <a:uLnTx/>
                <a:uFillTx/>
                <a:latin typeface="Palatino Linotype"/>
                <a:ea typeface="+mn-ea"/>
                <a:cs typeface="Calibri"/>
              </a:rPr>
              <a:t>year</a:t>
            </a:r>
            <a:endParaRPr kumimoji="0" lang="en-US" sz="2000" b="0" i="0" u="none" strike="noStrike" kern="1200" cap="none" spc="0" normalizeH="0" baseline="0" noProof="0" dirty="0">
              <a:ln>
                <a:noFill/>
              </a:ln>
              <a:solidFill>
                <a:prstClr val="black"/>
              </a:solidFill>
              <a:effectLst/>
              <a:uLnTx/>
              <a:uFillTx/>
              <a:latin typeface="Palatino Linotype"/>
              <a:ea typeface="+mn-ea"/>
              <a:cs typeface="+mn-cs"/>
            </a:endParaRPr>
          </a:p>
          <a:p>
            <a:pPr marL="457200" marR="0" lvl="2"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Palatino Linotype"/>
              <a:ea typeface="+mn-ea"/>
              <a:cs typeface="Calibri"/>
            </a:endParaRPr>
          </a:p>
        </p:txBody>
      </p:sp>
      <p:sp>
        <p:nvSpPr>
          <p:cNvPr id="4" name="Rectangle 3"/>
          <p:cNvSpPr/>
          <p:nvPr/>
        </p:nvSpPr>
        <p:spPr>
          <a:xfrm>
            <a:off x="782089" y="895101"/>
            <a:ext cx="799545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E68422"/>
                </a:solidFill>
                <a:effectLst/>
                <a:uLnTx/>
                <a:uFillTx/>
                <a:latin typeface="Palatino Linotype"/>
                <a:ea typeface="+mn-ea"/>
                <a:cs typeface="+mn-cs"/>
              </a:rPr>
              <a:t>NSF’s Vision</a:t>
            </a:r>
            <a:r>
              <a:rPr kumimoji="0" lang="en-US" altLang="en-US" sz="2800" b="0" i="0" u="none" strike="noStrike" kern="1200" cap="none" spc="0" normalizeH="0" baseline="0" noProof="0" dirty="0">
                <a:ln>
                  <a:noFill/>
                </a:ln>
                <a:solidFill>
                  <a:prstClr val="black"/>
                </a:solidFill>
                <a:effectLst/>
                <a:uLnTx/>
                <a:uFillTx/>
                <a:latin typeface="Palatino Linotype"/>
                <a:ea typeface="+mn-ea"/>
                <a:cs typeface="+mn-cs"/>
              </a:rPr>
              <a:t> - </a:t>
            </a:r>
            <a:r>
              <a:rPr kumimoji="0" lang="en-US" sz="2800" b="0" i="0" u="none" strike="noStrike" kern="1200" cap="none" spc="0" normalizeH="0" baseline="0" noProof="0" dirty="0">
                <a:ln>
                  <a:noFill/>
                </a:ln>
                <a:solidFill>
                  <a:prstClr val="black"/>
                </a:solidFill>
                <a:effectLst/>
                <a:uLnTx/>
                <a:uFillTx/>
                <a:latin typeface="Palatino Linotype"/>
                <a:ea typeface="+mn-ea"/>
                <a:cs typeface="+mn-cs"/>
              </a:rPr>
              <a:t>NSF’s vision is a nation that creates and exploits new concepts in science and engineering and provides global leadership in research and education</a:t>
            </a:r>
          </a:p>
        </p:txBody>
      </p:sp>
      <p:pic>
        <p:nvPicPr>
          <p:cNvPr id="7" name="Picture 6" descr="nsf_building_wils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818" y="3707554"/>
            <a:ext cx="2573215" cy="1655612"/>
          </a:xfrm>
          <a:prstGeom prst="rect">
            <a:avLst/>
          </a:prstGeom>
        </p:spPr>
      </p:pic>
      <p:sp>
        <p:nvSpPr>
          <p:cNvPr id="6" name="Rectangle 5"/>
          <p:cNvSpPr/>
          <p:nvPr/>
        </p:nvSpPr>
        <p:spPr>
          <a:xfrm>
            <a:off x="753661" y="5912309"/>
            <a:ext cx="699532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Palatino Linotype"/>
                <a:ea typeface="+mn-ea"/>
                <a:cs typeface="+mn-cs"/>
              </a:rPr>
              <a:t>Video: </a:t>
            </a:r>
            <a:r>
              <a:rPr kumimoji="0" lang="en-US" sz="1600" b="0" i="0" u="none" strike="noStrike" kern="1200" cap="none" spc="0" normalizeH="0" baseline="0" noProof="0" dirty="0">
                <a:ln>
                  <a:noFill/>
                </a:ln>
                <a:solidFill>
                  <a:prstClr val="black"/>
                </a:solidFill>
                <a:effectLst/>
                <a:uLnTx/>
                <a:uFillTx/>
                <a:latin typeface="Palatino Linotype"/>
                <a:ea typeface="+mn-ea"/>
                <a:cs typeface="+mn-cs"/>
                <a:hlinkClick r:id="rId4"/>
              </a:rPr>
              <a:t>A Foundation for Innovation</a:t>
            </a: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216612394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E393A-DD50-4FA2-8162-F3D6DFC8AEC8}"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 y="-106615"/>
            <a:ext cx="9146952" cy="7068099"/>
          </a:xfrm>
          <a:prstGeom prst="rect">
            <a:avLst/>
          </a:prstGeom>
        </p:spPr>
      </p:pic>
    </p:spTree>
    <p:extLst>
      <p:ext uri="{BB962C8B-B14F-4D97-AF65-F5344CB8AC3E}">
        <p14:creationId xmlns:p14="http://schemas.microsoft.com/office/powerpoint/2010/main" val="3161831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447800" y="381000"/>
            <a:ext cx="7053143" cy="831330"/>
          </a:xfrm>
        </p:spPr>
        <p:txBody>
          <a:bodyPr/>
          <a:lstStyle/>
          <a:p>
            <a:r>
              <a:rPr lang="en-US" altLang="en-US" dirty="0"/>
              <a:t>NSF SBIR/STTR </a:t>
            </a:r>
            <a:r>
              <a:rPr lang="en-US" altLang="en-US" dirty="0" smtClean="0"/>
              <a:t>Budget,  Funding Phases and Supplements</a:t>
            </a:r>
            <a:endParaRPr lang="en-US" altLang="en-US" dirty="0"/>
          </a:p>
        </p:txBody>
      </p:sp>
      <p:sp>
        <p:nvSpPr>
          <p:cNvPr id="7" name="Content Placeholder 6"/>
          <p:cNvSpPr>
            <a:spLocks noGrp="1"/>
          </p:cNvSpPr>
          <p:nvPr>
            <p:ph idx="1"/>
          </p:nvPr>
        </p:nvSpPr>
        <p:spPr>
          <a:xfrm>
            <a:off x="457200" y="1879310"/>
            <a:ext cx="8229600" cy="4753496"/>
          </a:xfrm>
        </p:spPr>
        <p:txBody>
          <a:bodyPr/>
          <a:lstStyle/>
          <a:p>
            <a:pPr lvl="0"/>
            <a:r>
              <a:rPr lang="en-US" dirty="0"/>
              <a:t>Award Budget ~ </a:t>
            </a:r>
            <a:r>
              <a:rPr lang="en-US" dirty="0" smtClean="0"/>
              <a:t>177M  NSF Total, ~ $20M NSF CT </a:t>
            </a:r>
            <a:endParaRPr lang="en-US" dirty="0"/>
          </a:p>
          <a:p>
            <a:pPr lvl="0"/>
            <a:r>
              <a:rPr lang="en-US" dirty="0"/>
              <a:t>Awards </a:t>
            </a:r>
            <a:r>
              <a:rPr lang="en-US" b="1" dirty="0"/>
              <a:t>(grants</a:t>
            </a:r>
            <a:r>
              <a:rPr lang="en-US" b="1" dirty="0" smtClean="0"/>
              <a:t>)</a:t>
            </a:r>
            <a:endParaRPr lang="en-US" b="1" dirty="0"/>
          </a:p>
          <a:p>
            <a:pPr lvl="1"/>
            <a:r>
              <a:rPr lang="en-US" dirty="0"/>
              <a:t>Phase I:  Proof of c</a:t>
            </a:r>
            <a:r>
              <a:rPr lang="en-US" dirty="0" smtClean="0"/>
              <a:t>oncept, technical feasibility</a:t>
            </a:r>
            <a:endParaRPr lang="en-US" dirty="0"/>
          </a:p>
          <a:p>
            <a:pPr lvl="2"/>
            <a:r>
              <a:rPr lang="en-US" dirty="0" smtClean="0">
                <a:solidFill>
                  <a:schemeClr val="tx2"/>
                </a:solidFill>
              </a:rPr>
              <a:t>$225,000 Grant for SBIR or STTR</a:t>
            </a:r>
            <a:endParaRPr lang="en-US" dirty="0">
              <a:solidFill>
                <a:schemeClr val="tx2"/>
              </a:solidFill>
            </a:endParaRPr>
          </a:p>
          <a:p>
            <a:pPr lvl="2"/>
            <a:r>
              <a:rPr lang="en-US" dirty="0" smtClean="0">
                <a:solidFill>
                  <a:srgbClr val="FF0000"/>
                </a:solidFill>
              </a:rPr>
              <a:t>6-12 month grant </a:t>
            </a:r>
          </a:p>
          <a:p>
            <a:pPr lvl="1"/>
            <a:r>
              <a:rPr lang="en-US" dirty="0" smtClean="0"/>
              <a:t>Phase </a:t>
            </a:r>
            <a:r>
              <a:rPr lang="en-US" dirty="0"/>
              <a:t>II:  </a:t>
            </a:r>
            <a:r>
              <a:rPr lang="en-US" dirty="0" smtClean="0"/>
              <a:t>Product/technology development, scale-up </a:t>
            </a:r>
            <a:endParaRPr lang="en-US" dirty="0"/>
          </a:p>
          <a:p>
            <a:pPr lvl="2"/>
            <a:r>
              <a:rPr lang="en-US" dirty="0">
                <a:solidFill>
                  <a:schemeClr val="tx2"/>
                </a:solidFill>
              </a:rPr>
              <a:t>$750,000 </a:t>
            </a:r>
            <a:r>
              <a:rPr lang="en-US" dirty="0" smtClean="0">
                <a:solidFill>
                  <a:schemeClr val="tx2"/>
                </a:solidFill>
              </a:rPr>
              <a:t>Grant for SBIR or STTR</a:t>
            </a:r>
            <a:endParaRPr lang="en-US" dirty="0">
              <a:solidFill>
                <a:schemeClr val="tx2"/>
              </a:solidFill>
            </a:endParaRPr>
          </a:p>
          <a:p>
            <a:pPr lvl="2"/>
            <a:r>
              <a:rPr lang="en-US" dirty="0">
                <a:solidFill>
                  <a:srgbClr val="FF0000"/>
                </a:solidFill>
              </a:rPr>
              <a:t>2 </a:t>
            </a:r>
            <a:r>
              <a:rPr lang="en-US" dirty="0" smtClean="0">
                <a:solidFill>
                  <a:srgbClr val="FF0000"/>
                </a:solidFill>
              </a:rPr>
              <a:t>year grant</a:t>
            </a:r>
            <a:endParaRPr lang="en-US" dirty="0">
              <a:solidFill>
                <a:srgbClr val="FF0000"/>
              </a:solidFill>
            </a:endParaRPr>
          </a:p>
          <a:p>
            <a:pPr lvl="2"/>
            <a:r>
              <a:rPr lang="en-US" dirty="0" smtClean="0"/>
              <a:t>Phase II Supplemental funding</a:t>
            </a:r>
            <a:r>
              <a:rPr lang="en-US" dirty="0"/>
              <a:t> </a:t>
            </a:r>
            <a:r>
              <a:rPr lang="en-US" dirty="0" smtClean="0"/>
              <a:t>support</a:t>
            </a:r>
          </a:p>
          <a:p>
            <a:pPr lvl="3"/>
            <a:r>
              <a:rPr lang="en-US" dirty="0" smtClean="0"/>
              <a:t>Commercial partnerships (TECP, Phase IIB)</a:t>
            </a:r>
          </a:p>
          <a:p>
            <a:pPr lvl="3"/>
            <a:r>
              <a:rPr lang="en-US" dirty="0" smtClean="0"/>
              <a:t>Research Internships for undergraduates, high school students</a:t>
            </a:r>
          </a:p>
          <a:p>
            <a:pPr lvl="3"/>
            <a:r>
              <a:rPr lang="en-US" dirty="0" smtClean="0"/>
              <a:t>Institutional research collaborations</a:t>
            </a:r>
          </a:p>
          <a:p>
            <a:pPr lvl="2"/>
            <a:endParaRPr lang="en-US" dirty="0" smtClean="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067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47" y="165853"/>
            <a:ext cx="7894504" cy="758952"/>
          </a:xfrm>
        </p:spPr>
        <p:txBody>
          <a:bodyPr>
            <a:noAutofit/>
          </a:bodyPr>
          <a:lstStyle/>
          <a:p>
            <a:r>
              <a:rPr lang="en-US" sz="4800" dirty="0" smtClean="0"/>
              <a:t>Very broad funding landscape!</a:t>
            </a:r>
            <a:endParaRPr lang="en-US" sz="4800" dirty="0"/>
          </a:p>
        </p:txBody>
      </p:sp>
      <p:sp>
        <p:nvSpPr>
          <p:cNvPr id="5" name="TextBox 4"/>
          <p:cNvSpPr txBox="1"/>
          <p:nvPr/>
        </p:nvSpPr>
        <p:spPr>
          <a:xfrm>
            <a:off x="1820195" y="5677924"/>
            <a:ext cx="5740809"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itchFamily="34" charset="0"/>
                <a:ea typeface="+mn-ea"/>
                <a:cs typeface="+mn-cs"/>
              </a:rPr>
              <a:t>Nearly any innovation with commercial potential fits somewhere, and if not, we will still review it!</a:t>
            </a:r>
            <a:endParaRPr kumimoji="0" lang="en-US" sz="1200" b="0" i="0" u="none" strike="noStrike" kern="1200" cap="none" spc="0" normalizeH="0" baseline="0" noProof="0" dirty="0">
              <a:ln>
                <a:noFill/>
              </a:ln>
              <a:solidFill>
                <a:prstClr val="white"/>
              </a:solidFill>
              <a:effectLst/>
              <a:uLnTx/>
              <a:uFillTx/>
              <a:latin typeface="Palatino Linotype"/>
              <a:ea typeface="+mn-ea"/>
              <a:cs typeface="+mn-cs"/>
            </a:endParaRPr>
          </a:p>
        </p:txBody>
      </p:sp>
      <p:graphicFrame>
        <p:nvGraphicFramePr>
          <p:cNvPr id="8" name="Table 7"/>
          <p:cNvGraphicFramePr>
            <a:graphicFrameLocks noGrp="1"/>
          </p:cNvGraphicFramePr>
          <p:nvPr>
            <p:extLst/>
          </p:nvPr>
        </p:nvGraphicFramePr>
        <p:xfrm>
          <a:off x="1071099" y="1129664"/>
          <a:ext cx="7239000" cy="4343400"/>
        </p:xfrm>
        <a:graphic>
          <a:graphicData uri="http://schemas.openxmlformats.org/drawingml/2006/table">
            <a:tbl>
              <a:tblPr firstRow="1" bandRow="1">
                <a:tableStyleId>{F5AB1C69-6EDB-4FF4-983F-18BD219EF322}</a:tableStyleId>
              </a:tblPr>
              <a:tblGrid>
                <a:gridCol w="7239000">
                  <a:extLst>
                    <a:ext uri="{9D8B030D-6E8A-4147-A177-3AD203B41FA5}">
                      <a16:colId xmlns:a16="http://schemas.microsoft.com/office/drawing/2014/main" val="20000"/>
                    </a:ext>
                  </a:extLst>
                </a:gridCol>
              </a:tblGrid>
              <a:tr h="375162">
                <a:tc>
                  <a:txBody>
                    <a:bodyPr/>
                    <a:lstStyle/>
                    <a:p>
                      <a:pPr algn="ctr"/>
                      <a:r>
                        <a:rPr lang="en-US" sz="2000" dirty="0" smtClean="0">
                          <a:latin typeface="+mj-lt"/>
                        </a:rPr>
                        <a:t>Topic</a:t>
                      </a:r>
                      <a:endParaRPr lang="en-US" sz="2000" dirty="0">
                        <a:latin typeface="+mj-lt"/>
                      </a:endParaRPr>
                    </a:p>
                  </a:txBody>
                  <a:tcPr/>
                </a:tc>
                <a:extLst>
                  <a:ext uri="{0D108BD9-81ED-4DB2-BD59-A6C34878D82A}">
                    <a16:rowId xmlns:a16="http://schemas.microsoft.com/office/drawing/2014/main" val="10000"/>
                  </a:ext>
                </a:extLst>
              </a:tr>
              <a:tr h="386837">
                <a:tc>
                  <a:txBody>
                    <a:bodyPr/>
                    <a:lstStyle/>
                    <a:p>
                      <a:pPr algn="ctr"/>
                      <a:r>
                        <a:rPr lang="en-US" sz="2000" dirty="0" smtClean="0">
                          <a:latin typeface="+mj-lt"/>
                        </a:rPr>
                        <a:t>Educational Technologies and Applications </a:t>
                      </a:r>
                      <a:endParaRPr lang="en-US" sz="2000" dirty="0">
                        <a:latin typeface="+mj-lt"/>
                      </a:endParaRPr>
                    </a:p>
                  </a:txBody>
                  <a:tcPr anchor="ctr"/>
                </a:tc>
                <a:extLst>
                  <a:ext uri="{0D108BD9-81ED-4DB2-BD59-A6C34878D82A}">
                    <a16:rowId xmlns:a16="http://schemas.microsoft.com/office/drawing/2014/main" val="10001"/>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Information and Communication Technologies </a:t>
                      </a:r>
                    </a:p>
                  </a:txBody>
                  <a:tcPr anchor="ctr"/>
                </a:tc>
                <a:extLst>
                  <a:ext uri="{0D108BD9-81ED-4DB2-BD59-A6C34878D82A}">
                    <a16:rowId xmlns:a16="http://schemas.microsoft.com/office/drawing/2014/main" val="10002"/>
                  </a:ext>
                </a:extLst>
              </a:tr>
              <a:tr h="50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Semiconductors and Photonic  Devices and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Internet of Things </a:t>
                      </a:r>
                    </a:p>
                  </a:txBody>
                  <a:tcPr anchor="ctr"/>
                </a:tc>
                <a:extLst>
                  <a:ext uri="{0D108BD9-81ED-4DB2-BD59-A6C34878D82A}">
                    <a16:rowId xmlns:a16="http://schemas.microsoft.com/office/drawing/2014/main" val="10003"/>
                  </a:ext>
                </a:extLst>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Electronic Hardware, Robotics and Wireless Technologies </a:t>
                      </a:r>
                    </a:p>
                  </a:txBody>
                  <a:tcPr anchor="ctr"/>
                </a:tc>
                <a:extLst>
                  <a:ext uri="{0D108BD9-81ED-4DB2-BD59-A6C34878D82A}">
                    <a16:rowId xmlns:a16="http://schemas.microsoft.com/office/drawing/2014/main" val="10004"/>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Advanced Manufacturing and Nanotechnology </a:t>
                      </a:r>
                    </a:p>
                  </a:txBody>
                  <a:tcPr anchor="ctr"/>
                </a:tc>
                <a:extLst>
                  <a:ext uri="{0D108BD9-81ED-4DB2-BD59-A6C34878D82A}">
                    <a16:rowId xmlns:a16="http://schemas.microsoft.com/office/drawing/2014/main" val="10005"/>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Advanced Materials and Instrumentation </a:t>
                      </a:r>
                    </a:p>
                  </a:txBody>
                  <a:tcPr anchor="ctr"/>
                </a:tc>
                <a:extLst>
                  <a:ext uri="{0D108BD9-81ED-4DB2-BD59-A6C34878D82A}">
                    <a16:rowId xmlns:a16="http://schemas.microsoft.com/office/drawing/2014/main" val="10006"/>
                  </a:ext>
                </a:extLst>
              </a:tr>
              <a:tr h="350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mj-lt"/>
                        </a:rPr>
                        <a:t>Chemical and Environmental Technologies </a:t>
                      </a:r>
                    </a:p>
                  </a:txBody>
                  <a:tcPr anchor="ctr"/>
                </a:tc>
                <a:extLst>
                  <a:ext uri="{0D108BD9-81ED-4DB2-BD59-A6C34878D82A}">
                    <a16:rowId xmlns:a16="http://schemas.microsoft.com/office/drawing/2014/main" val="10007"/>
                  </a:ext>
                </a:extLst>
              </a:tr>
              <a:tr h="152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Biological Technologies </a:t>
                      </a:r>
                    </a:p>
                  </a:txBody>
                  <a:tcPr anchor="ctr"/>
                </a:tc>
                <a:extLst>
                  <a:ext uri="{0D108BD9-81ED-4DB2-BD59-A6C34878D82A}">
                    <a16:rowId xmlns:a16="http://schemas.microsoft.com/office/drawing/2014/main" val="10008"/>
                  </a:ext>
                </a:extLst>
              </a:tr>
              <a:tr h="350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Smart Health  and Biomedical  Technologies</a:t>
                      </a:r>
                    </a:p>
                  </a:txBody>
                  <a:tcPr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4294967295"/>
          </p:nvPr>
        </p:nvSpPr>
        <p:spPr>
          <a:xfrm>
            <a:off x="8543278" y="6356350"/>
            <a:ext cx="561975"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6280" r="-305"/>
          <a:stretch/>
        </p:blipFill>
        <p:spPr>
          <a:xfrm>
            <a:off x="87300" y="5869300"/>
            <a:ext cx="983799" cy="820496"/>
          </a:xfrm>
          <a:prstGeom prst="rect">
            <a:avLst/>
          </a:prstGeom>
        </p:spPr>
      </p:pic>
    </p:spTree>
    <p:extLst>
      <p:ext uri="{BB962C8B-B14F-4D97-AF65-F5344CB8AC3E}">
        <p14:creationId xmlns:p14="http://schemas.microsoft.com/office/powerpoint/2010/main" val="30984406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3333FF"/>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rgbClr val="3333FF"/>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fld id="{F2F79DB2-2948-4A30-817E-FCA193720664}" type="slidenum">
              <a:rPr lang="en-US" altLang="en-US" sz="1400" smtClean="0">
                <a:solidFill>
                  <a:prstClr val="black"/>
                </a:solidFill>
                <a:latin typeface="Arial" charset="0"/>
              </a:rPr>
              <a:pPr eaLnBrk="1" hangingPunct="1">
                <a:spcBef>
                  <a:spcPct val="0"/>
                </a:spcBef>
                <a:buFontTx/>
                <a:buNone/>
              </a:pPr>
              <a:t>5</a:t>
            </a:fld>
            <a:endParaRPr lang="en-US" altLang="en-US" sz="1400">
              <a:solidFill>
                <a:prstClr val="black"/>
              </a:solidFill>
              <a:latin typeface="Arial" charset="0"/>
            </a:endParaRPr>
          </a:p>
        </p:txBody>
      </p:sp>
      <p:sp>
        <p:nvSpPr>
          <p:cNvPr id="15363" name="Rectangle 4"/>
          <p:cNvSpPr>
            <a:spLocks noGrp="1" noChangeArrowheads="1"/>
          </p:cNvSpPr>
          <p:nvPr>
            <p:ph type="title" idx="4294967295"/>
          </p:nvPr>
        </p:nvSpPr>
        <p:spPr>
          <a:xfrm>
            <a:off x="685800" y="457200"/>
            <a:ext cx="7772400" cy="685800"/>
          </a:xfrm>
        </p:spPr>
        <p:txBody>
          <a:bodyPr anchor="b"/>
          <a:lstStyle/>
          <a:p>
            <a:pPr eaLnBrk="1" hangingPunct="1"/>
            <a:r>
              <a:rPr lang="en-US" altLang="en-US" sz="4400" dirty="0">
                <a:latin typeface="Times New Roman" panose="02020603050405020304" pitchFamily="18" charset="0"/>
                <a:cs typeface="Times New Roman" panose="02020603050405020304" pitchFamily="18" charset="0"/>
              </a:rPr>
              <a:t>SBIR Program – a brief history</a:t>
            </a:r>
          </a:p>
        </p:txBody>
      </p:sp>
      <p:sp>
        <p:nvSpPr>
          <p:cNvPr id="591877" name="Rectangle 5"/>
          <p:cNvSpPr>
            <a:spLocks noGrp="1" noChangeArrowheads="1"/>
          </p:cNvSpPr>
          <p:nvPr>
            <p:ph type="body" idx="4294967295"/>
          </p:nvPr>
        </p:nvSpPr>
        <p:spPr>
          <a:xfrm>
            <a:off x="762000" y="1295400"/>
            <a:ext cx="7772400" cy="5181600"/>
          </a:xfrm>
        </p:spPr>
        <p:txBody>
          <a:bodyPr>
            <a:normAutofit fontScale="55000" lnSpcReduction="20000"/>
          </a:bodyPr>
          <a:lstStyle/>
          <a:p>
            <a:pPr>
              <a:lnSpc>
                <a:spcPct val="90000"/>
              </a:lnSpc>
              <a:buClr>
                <a:srgbClr val="0000FF"/>
              </a:buClr>
              <a:buSzPct val="75000"/>
              <a:buFont typeface="Wingdings" pitchFamily="2" charset="2"/>
              <a:buChar char="Ø"/>
              <a:defRPr/>
            </a:pPr>
            <a:r>
              <a:rPr lang="en-US" sz="5100" dirty="0">
                <a:latin typeface="Cambria" pitchFamily="18" charset="0"/>
                <a:ea typeface="+mn-ea"/>
              </a:rPr>
              <a:t> </a:t>
            </a:r>
            <a:r>
              <a:rPr lang="en-US" sz="4400" dirty="0">
                <a:latin typeface="Arial" panose="020B0604020202020204" pitchFamily="34" charset="0"/>
                <a:cs typeface="Arial" panose="020B0604020202020204" pitchFamily="34" charset="0"/>
              </a:rPr>
              <a:t>In 1976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Roland Tibbetts initiated an NSF program to support small businesses</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Provided early-stage financial support for high-risk technologies with commercial potential</a:t>
            </a:r>
          </a:p>
          <a:p>
            <a:pPr lvl="1">
              <a:lnSpc>
                <a:spcPct val="90000"/>
              </a:lnSpc>
              <a:defRPr/>
            </a:pPr>
            <a:endParaRPr lang="en-US" sz="4400" dirty="0">
              <a:latin typeface="Arial" panose="020B0604020202020204" pitchFamily="34" charset="0"/>
              <a:cs typeface="Arial" panose="020B0604020202020204" pitchFamily="34" charset="0"/>
            </a:endParaRPr>
          </a:p>
          <a:p>
            <a:pPr>
              <a:lnSpc>
                <a:spcPct val="90000"/>
              </a:lnSpc>
              <a:buClr>
                <a:srgbClr val="0000FF"/>
              </a:buClr>
              <a:buSzPct val="75000"/>
              <a:buFont typeface="Wingdings" pitchFamily="2" charset="2"/>
              <a:buChar char="Ø"/>
              <a:defRPr/>
            </a:pPr>
            <a:r>
              <a:rPr lang="en-US" sz="4400" dirty="0">
                <a:latin typeface="Arial" panose="020B0604020202020204" pitchFamily="34" charset="0"/>
                <a:cs typeface="Arial" panose="020B0604020202020204" pitchFamily="34" charset="0"/>
              </a:rPr>
              <a:t> In 1982</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Congress passed Small Business Innovation Development Act  </a:t>
            </a:r>
          </a:p>
          <a:p>
            <a:pPr>
              <a:lnSpc>
                <a:spcPct val="90000"/>
              </a:lnSpc>
              <a:defRPr/>
            </a:pPr>
            <a:endParaRPr lang="en-US" sz="4400" dirty="0">
              <a:latin typeface="Arial" panose="020B0604020202020204" pitchFamily="34" charset="0"/>
              <a:cs typeface="Arial" panose="020B0604020202020204" pitchFamily="34" charset="0"/>
            </a:endParaRPr>
          </a:p>
          <a:p>
            <a:pPr>
              <a:lnSpc>
                <a:spcPct val="90000"/>
              </a:lnSpc>
              <a:buClr>
                <a:srgbClr val="0000FF"/>
              </a:buClr>
              <a:buSzPct val="75000"/>
              <a:buFont typeface="Wingdings" pitchFamily="2" charset="2"/>
              <a:buChar char="Ø"/>
              <a:defRPr/>
            </a:pPr>
            <a:r>
              <a:rPr lang="en-US" sz="4400" dirty="0">
                <a:latin typeface="Arial" panose="020B0604020202020204" pitchFamily="34" charset="0"/>
                <a:cs typeface="Arial" panose="020B0604020202020204" pitchFamily="34" charset="0"/>
              </a:rPr>
              <a:t> Today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11 Federal agencies support SBIR </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5 Federal agencies support STTR</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Over $</a:t>
            </a:r>
            <a:r>
              <a:rPr lang="en-US" sz="4400" dirty="0" smtClean="0">
                <a:latin typeface="Arial" panose="020B0604020202020204" pitchFamily="34" charset="0"/>
                <a:cs typeface="Arial" panose="020B0604020202020204" pitchFamily="34" charset="0"/>
              </a:rPr>
              <a:t>2.2 </a:t>
            </a:r>
            <a:r>
              <a:rPr lang="en-US" sz="4400" dirty="0">
                <a:latin typeface="Arial" panose="020B0604020202020204" pitchFamily="34" charset="0"/>
                <a:cs typeface="Arial" panose="020B0604020202020204" pitchFamily="34" charset="0"/>
              </a:rPr>
              <a:t>billion awarded to small businesses</a:t>
            </a:r>
          </a:p>
          <a:p>
            <a:pPr lvl="1">
              <a:lnSpc>
                <a:spcPct val="90000"/>
              </a:lnSpc>
              <a:buFont typeface="Wingdings" pitchFamily="2" charset="2"/>
              <a:buChar char="ü"/>
              <a:defRPr/>
            </a:pPr>
            <a:r>
              <a:rPr lang="en-US" sz="4400" dirty="0">
                <a:latin typeface="Arial" panose="020B0604020202020204" pitchFamily="34" charset="0"/>
                <a:cs typeface="Arial" panose="020B0604020202020204" pitchFamily="34" charset="0"/>
              </a:rPr>
              <a:t>Produces an average of </a:t>
            </a:r>
            <a:r>
              <a:rPr lang="en-US" sz="4400" dirty="0" smtClean="0">
                <a:latin typeface="Arial" panose="020B0604020202020204" pitchFamily="34" charset="0"/>
                <a:cs typeface="Arial" panose="020B0604020202020204" pitchFamily="34" charset="0"/>
              </a:rPr>
              <a:t>10 </a:t>
            </a:r>
            <a:r>
              <a:rPr lang="en-US" sz="4400" dirty="0">
                <a:latin typeface="Arial" panose="020B0604020202020204" pitchFamily="34" charset="0"/>
                <a:cs typeface="Arial" panose="020B0604020202020204" pitchFamily="34" charset="0"/>
              </a:rPr>
              <a:t>patents/day</a:t>
            </a:r>
          </a:p>
        </p:txBody>
      </p:sp>
    </p:spTree>
    <p:extLst>
      <p:ext uri="{BB962C8B-B14F-4D97-AF65-F5344CB8AC3E}">
        <p14:creationId xmlns:p14="http://schemas.microsoft.com/office/powerpoint/2010/main" val="2179592652"/>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
            <a:ext cx="8458200" cy="1600200"/>
          </a:xfrm>
        </p:spPr>
        <p:txBody>
          <a:bodyPr/>
          <a:lstStyle/>
          <a:p>
            <a:pPr algn="l"/>
            <a:r>
              <a:rPr lang="en-US" sz="3600" dirty="0"/>
              <a:t>Chemical and Environmental                       Technologies (CT)</a:t>
            </a:r>
          </a:p>
        </p:txBody>
      </p:sp>
      <p:sp>
        <p:nvSpPr>
          <p:cNvPr id="3" name="Content Placeholder 2"/>
          <p:cNvSpPr>
            <a:spLocks noGrp="1"/>
          </p:cNvSpPr>
          <p:nvPr>
            <p:ph idx="1"/>
          </p:nvPr>
        </p:nvSpPr>
        <p:spPr>
          <a:xfrm>
            <a:off x="457200" y="1874837"/>
            <a:ext cx="8229600" cy="4525963"/>
          </a:xfrm>
        </p:spPr>
        <p:txBody>
          <a:bodyPr>
            <a:normAutofit fontScale="92500" lnSpcReduction="10000"/>
          </a:bodyPr>
          <a:lstStyle/>
          <a:p>
            <a:r>
              <a:rPr lang="en-US" dirty="0"/>
              <a:t>Water, wastewater treatment, reuse, waste recycling</a:t>
            </a:r>
            <a:r>
              <a:rPr lang="en-US" dirty="0" smtClean="0"/>
              <a:t>…</a:t>
            </a:r>
          </a:p>
          <a:p>
            <a:r>
              <a:rPr lang="en-US" dirty="0"/>
              <a:t>Pollution control &amp; mitigation…</a:t>
            </a:r>
          </a:p>
          <a:p>
            <a:r>
              <a:rPr lang="en-US" dirty="0" smtClean="0"/>
              <a:t>Chemicals </a:t>
            </a:r>
            <a:r>
              <a:rPr lang="en-US" dirty="0"/>
              <a:t>and sustainability, Green Chemistry…</a:t>
            </a:r>
          </a:p>
          <a:p>
            <a:r>
              <a:rPr lang="en-US" dirty="0"/>
              <a:t>Energy efficiency, capture, storage, use…</a:t>
            </a:r>
          </a:p>
          <a:p>
            <a:r>
              <a:rPr lang="en-US" dirty="0" smtClean="0"/>
              <a:t>Environmental sensors… </a:t>
            </a:r>
          </a:p>
          <a:p>
            <a:r>
              <a:rPr lang="en-US" dirty="0" smtClean="0"/>
              <a:t>Biofuels</a:t>
            </a:r>
            <a:r>
              <a:rPr lang="en-US" dirty="0"/>
              <a:t>, bioenergy…</a:t>
            </a:r>
          </a:p>
          <a:p>
            <a:r>
              <a:rPr lang="en-US" dirty="0"/>
              <a:t>Renewable chemicals, materials…</a:t>
            </a:r>
          </a:p>
          <a:p>
            <a:r>
              <a:rPr lang="en-US" dirty="0"/>
              <a:t>Technologies for Agricultural innovations…</a:t>
            </a:r>
          </a:p>
          <a:p>
            <a:r>
              <a:rPr lang="en-US" dirty="0"/>
              <a:t>Food, Pharmaceutical and industrial biotechnology</a:t>
            </a:r>
          </a:p>
          <a:p>
            <a:pPr marL="0" indent="0">
              <a:buNone/>
            </a:pPr>
            <a:r>
              <a:rPr lang="en-US" dirty="0"/>
              <a:t>…..and more!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2086514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620000" cy="1600200"/>
          </a:xfrm>
        </p:spPr>
        <p:txBody>
          <a:bodyPr/>
          <a:lstStyle/>
          <a:p>
            <a:pPr algn="l"/>
            <a:r>
              <a:rPr lang="en-US" sz="3200" dirty="0"/>
              <a:t>Looking to fund a new/novel innovation?</a:t>
            </a:r>
            <a:br>
              <a:rPr lang="en-US" sz="3200" dirty="0"/>
            </a:br>
            <a:endParaRPr lang="en-US" sz="3200" dirty="0"/>
          </a:p>
        </p:txBody>
      </p:sp>
      <p:sp>
        <p:nvSpPr>
          <p:cNvPr id="3" name="Content Placeholder 2"/>
          <p:cNvSpPr>
            <a:spLocks noGrp="1"/>
          </p:cNvSpPr>
          <p:nvPr>
            <p:ph idx="1"/>
          </p:nvPr>
        </p:nvSpPr>
        <p:spPr/>
        <p:txBody>
          <a:bodyPr>
            <a:noAutofit/>
          </a:bodyPr>
          <a:lstStyle/>
          <a:p>
            <a:endParaRPr lang="en-US" sz="2000" dirty="0"/>
          </a:p>
          <a:p>
            <a:r>
              <a:rPr lang="en-US" dirty="0"/>
              <a:t>Email a 2 page executive summary discussing the following aspects of the </a:t>
            </a:r>
            <a:r>
              <a:rPr lang="en-US" dirty="0" smtClean="0"/>
              <a:t>project (</a:t>
            </a:r>
            <a:r>
              <a:rPr lang="en-US" dirty="0" smtClean="0">
                <a:hlinkClick r:id="rId2"/>
              </a:rPr>
              <a:t>pbalan@nsf.gov</a:t>
            </a:r>
            <a:r>
              <a:rPr lang="en-US" dirty="0" smtClean="0"/>
              <a:t>) :</a:t>
            </a:r>
            <a:r>
              <a:rPr lang="en-US" dirty="0"/>
              <a:t> </a:t>
            </a:r>
          </a:p>
          <a:p>
            <a:pPr lvl="1"/>
            <a:r>
              <a:rPr lang="en-US" sz="2400" dirty="0"/>
              <a:t>Company and team </a:t>
            </a:r>
          </a:p>
          <a:p>
            <a:pPr lvl="1"/>
            <a:r>
              <a:rPr lang="en-US" sz="2400" dirty="0"/>
              <a:t>Market opportunity, value proposition, and customers </a:t>
            </a:r>
          </a:p>
          <a:p>
            <a:pPr lvl="1"/>
            <a:r>
              <a:rPr lang="en-US" sz="2400" dirty="0" smtClean="0"/>
              <a:t>Technology/innovation concept</a:t>
            </a:r>
          </a:p>
          <a:p>
            <a:pPr lvl="1"/>
            <a:r>
              <a:rPr lang="en-US" sz="2400" dirty="0" smtClean="0"/>
              <a:t>The technical </a:t>
            </a:r>
            <a:r>
              <a:rPr lang="en-US" sz="2400" dirty="0"/>
              <a:t>c</a:t>
            </a:r>
            <a:r>
              <a:rPr lang="en-US" sz="2400" dirty="0" smtClean="0"/>
              <a:t>hallenge to overcome</a:t>
            </a:r>
            <a:endParaRPr lang="en-US" sz="2400" dirty="0"/>
          </a:p>
          <a:p>
            <a:pPr lvl="1"/>
            <a:r>
              <a:rPr lang="en-US" sz="2400" dirty="0"/>
              <a:t>The competition</a:t>
            </a:r>
          </a:p>
          <a:p>
            <a:pPr lvl="1"/>
            <a:r>
              <a:rPr lang="en-US" sz="2400" dirty="0"/>
              <a:t>Research </a:t>
            </a:r>
            <a:r>
              <a:rPr lang="en-US" sz="2400" dirty="0" smtClean="0"/>
              <a:t>outline</a:t>
            </a:r>
          </a:p>
          <a:p>
            <a:pPr lvl="1"/>
            <a:endParaRPr lang="en-US" sz="2400" dirty="0" smtClean="0"/>
          </a:p>
          <a:p>
            <a:r>
              <a:rPr lang="en-US" sz="2800" dirty="0" smtClean="0"/>
              <a:t>Funding </a:t>
            </a:r>
            <a:r>
              <a:rPr lang="en-US" sz="2800" dirty="0"/>
              <a:t>Topics Website- </a:t>
            </a:r>
            <a:r>
              <a:rPr lang="en-US" sz="2800" dirty="0">
                <a:hlinkClick r:id="rId3"/>
              </a:rPr>
              <a:t>http://www.nsf.gov/eng/iip/sbir/topics.jsp</a:t>
            </a:r>
            <a:r>
              <a:rPr lang="en-US" sz="2800" dirty="0"/>
              <a:t> </a:t>
            </a:r>
          </a:p>
          <a:p>
            <a:pPr marL="457200" lvl="1" indent="0">
              <a:buNone/>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Tree>
    <p:extLst>
      <p:ext uri="{BB962C8B-B14F-4D97-AF65-F5344CB8AC3E}">
        <p14:creationId xmlns:p14="http://schemas.microsoft.com/office/powerpoint/2010/main" val="4065204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76968" y="1528075"/>
            <a:ext cx="7772400" cy="4443412"/>
          </a:xfrm>
        </p:spPr>
        <p:txBody>
          <a:bodyPr>
            <a:normAutofit fontScale="92500"/>
          </a:bodyPr>
          <a:lstStyle/>
          <a:p>
            <a:pPr>
              <a:spcBef>
                <a:spcPts val="1200"/>
              </a:spcBef>
            </a:pPr>
            <a:r>
              <a:rPr lang="en-US" sz="2000" dirty="0"/>
              <a:t>How to </a:t>
            </a:r>
            <a:r>
              <a:rPr lang="en-US" sz="2000" dirty="0" smtClean="0"/>
              <a:t>Apply: </a:t>
            </a:r>
            <a:r>
              <a:rPr lang="en-US" sz="2000" dirty="0" smtClean="0">
                <a:hlinkClick r:id="rId3"/>
              </a:rPr>
              <a:t>http</a:t>
            </a:r>
            <a:r>
              <a:rPr lang="en-US" sz="2000" dirty="0">
                <a:hlinkClick r:id="rId3"/>
              </a:rPr>
              <a:t>://</a:t>
            </a:r>
            <a:r>
              <a:rPr lang="en-US" sz="2000" dirty="0" smtClean="0">
                <a:hlinkClick r:id="rId3"/>
              </a:rPr>
              <a:t>www.nsf.gov/eng/iip/sbir/howtoapply.jsp</a:t>
            </a:r>
            <a:r>
              <a:rPr lang="en-US" sz="2000" dirty="0" smtClean="0"/>
              <a:t> </a:t>
            </a:r>
            <a:endParaRPr lang="en-US" sz="2000" dirty="0"/>
          </a:p>
          <a:p>
            <a:pPr>
              <a:spcBef>
                <a:spcPts val="1200"/>
              </a:spcBef>
            </a:pPr>
            <a:r>
              <a:rPr lang="en-US" sz="2000" dirty="0"/>
              <a:t>Two solicitations per year typically </a:t>
            </a:r>
            <a:r>
              <a:rPr lang="en-US" sz="2000" dirty="0" smtClean="0"/>
              <a:t>(</a:t>
            </a:r>
            <a:r>
              <a:rPr lang="en-US" sz="2000" dirty="0"/>
              <a:t>June and December deadlines)</a:t>
            </a:r>
          </a:p>
          <a:p>
            <a:pPr lvl="1">
              <a:spcBef>
                <a:spcPts val="1200"/>
              </a:spcBef>
            </a:pPr>
            <a:r>
              <a:rPr lang="en-US" sz="2000" dirty="0"/>
              <a:t>Solicitations are published 3 months ahead of submission deadline</a:t>
            </a:r>
          </a:p>
          <a:p>
            <a:pPr lvl="1">
              <a:spcBef>
                <a:spcPts val="1200"/>
              </a:spcBef>
            </a:pPr>
            <a:endParaRPr lang="en-US" sz="2000" b="1" dirty="0" smtClean="0"/>
          </a:p>
          <a:p>
            <a:pPr lvl="1">
              <a:spcBef>
                <a:spcPts val="1200"/>
              </a:spcBef>
            </a:pPr>
            <a:r>
              <a:rPr lang="en-US" sz="2000" b="1" dirty="0" smtClean="0"/>
              <a:t>Current </a:t>
            </a:r>
            <a:r>
              <a:rPr lang="en-US" sz="2000" b="1" dirty="0"/>
              <a:t>Open </a:t>
            </a:r>
            <a:r>
              <a:rPr lang="en-US" sz="2000" b="1" dirty="0" smtClean="0"/>
              <a:t>Solicitations (</a:t>
            </a:r>
            <a:r>
              <a:rPr lang="en-US" sz="2000" b="1" dirty="0" smtClean="0">
                <a:solidFill>
                  <a:srgbClr val="FF0000"/>
                </a:solidFill>
              </a:rPr>
              <a:t>Dec 6</a:t>
            </a:r>
            <a:r>
              <a:rPr lang="en-US" sz="2000" b="1" baseline="30000" dirty="0" smtClean="0">
                <a:solidFill>
                  <a:srgbClr val="FF0000"/>
                </a:solidFill>
              </a:rPr>
              <a:t>th</a:t>
            </a:r>
            <a:r>
              <a:rPr lang="en-US" sz="2000" b="1" dirty="0" smtClean="0">
                <a:solidFill>
                  <a:srgbClr val="FF0000"/>
                </a:solidFill>
              </a:rPr>
              <a:t> submission deadline</a:t>
            </a:r>
            <a:r>
              <a:rPr lang="en-US" sz="2000" b="1" dirty="0" smtClean="0"/>
              <a:t>)</a:t>
            </a:r>
            <a:endParaRPr lang="en-US" sz="2000" b="1" dirty="0"/>
          </a:p>
          <a:p>
            <a:pPr lvl="2">
              <a:spcBef>
                <a:spcPts val="1200"/>
              </a:spcBef>
            </a:pPr>
            <a:r>
              <a:rPr lang="en-US" dirty="0" smtClean="0"/>
              <a:t>SBIR: </a:t>
            </a:r>
            <a:r>
              <a:rPr lang="en-US" u="sng" dirty="0" smtClean="0">
                <a:hlinkClick r:id="rId4"/>
              </a:rPr>
              <a:t> </a:t>
            </a:r>
            <a:r>
              <a:rPr lang="en-US" u="sng" dirty="0">
                <a:hlinkClick r:id="rId5"/>
              </a:rPr>
              <a:t>http://</a:t>
            </a:r>
            <a:r>
              <a:rPr lang="en-US" u="sng" dirty="0" smtClean="0">
                <a:hlinkClick r:id="rId5"/>
              </a:rPr>
              <a:t>www.nsf.gov/pubs/2016/nsf16599/nsf16599.htm</a:t>
            </a:r>
            <a:endParaRPr lang="en-US" u="sng" dirty="0" smtClean="0"/>
          </a:p>
          <a:p>
            <a:pPr lvl="2">
              <a:spcBef>
                <a:spcPts val="1200"/>
              </a:spcBef>
            </a:pPr>
            <a:r>
              <a:rPr lang="en-US" dirty="0" smtClean="0"/>
              <a:t>STTR </a:t>
            </a:r>
            <a:r>
              <a:rPr lang="en-US" dirty="0">
                <a:hlinkClick r:id="rId6"/>
              </a:rPr>
              <a:t>http://</a:t>
            </a:r>
            <a:r>
              <a:rPr lang="en-US" dirty="0" smtClean="0">
                <a:hlinkClick r:id="rId6"/>
              </a:rPr>
              <a:t>www.nsf.gov/pubs/2016/nsf16600/nsf16600.htm</a:t>
            </a:r>
            <a:r>
              <a:rPr lang="en-US" dirty="0" smtClean="0"/>
              <a:t> </a:t>
            </a:r>
          </a:p>
          <a:p>
            <a:pPr lvl="1">
              <a:spcBef>
                <a:spcPts val="1200"/>
              </a:spcBef>
            </a:pPr>
            <a:endParaRPr lang="en-US" sz="2000" dirty="0" smtClean="0"/>
          </a:p>
          <a:p>
            <a:pPr lvl="1">
              <a:spcBef>
                <a:spcPts val="1200"/>
              </a:spcBef>
            </a:pPr>
            <a:r>
              <a:rPr lang="en-US" sz="2000" dirty="0" smtClean="0"/>
              <a:t>Funding </a:t>
            </a:r>
            <a:r>
              <a:rPr lang="en-US" sz="2000" dirty="0"/>
              <a:t>Topics Website- </a:t>
            </a:r>
            <a:r>
              <a:rPr lang="en-US" sz="2000" dirty="0">
                <a:hlinkClick r:id="rId7"/>
              </a:rPr>
              <a:t>http://</a:t>
            </a:r>
            <a:r>
              <a:rPr lang="en-US" sz="2000" dirty="0" smtClean="0">
                <a:hlinkClick r:id="rId7"/>
              </a:rPr>
              <a:t>www.nsf.gov/eng/iip/sbir/topics.jsp</a:t>
            </a:r>
            <a:r>
              <a:rPr lang="en-US" sz="2000" dirty="0" smtClean="0"/>
              <a:t> </a:t>
            </a:r>
          </a:p>
          <a:p>
            <a:endParaRPr lang="en-US" sz="2800" dirty="0"/>
          </a:p>
          <a:p>
            <a:pPr>
              <a:spcBef>
                <a:spcPts val="1200"/>
              </a:spcBef>
            </a:pPr>
            <a:endParaRPr lang="en-US" sz="2800" dirty="0"/>
          </a:p>
          <a:p>
            <a:pPr>
              <a:spcBef>
                <a:spcPts val="1200"/>
              </a:spcBef>
            </a:pPr>
            <a:endParaRPr lang="en-US" sz="2000" dirty="0"/>
          </a:p>
        </p:txBody>
      </p:sp>
      <p:sp>
        <p:nvSpPr>
          <p:cNvPr id="11268" name="Title 1"/>
          <p:cNvSpPr>
            <a:spLocks noGrp="1"/>
          </p:cNvSpPr>
          <p:nvPr>
            <p:ph type="title"/>
          </p:nvPr>
        </p:nvSpPr>
        <p:spPr>
          <a:xfrm>
            <a:off x="1600200" y="195706"/>
            <a:ext cx="7772400" cy="914400"/>
          </a:xfrm>
        </p:spPr>
        <p:txBody>
          <a:bodyPr/>
          <a:lstStyle/>
          <a:p>
            <a:pPr algn="l" eaLnBrk="1" hangingPunct="1"/>
            <a:r>
              <a:rPr lang="en-US" altLang="en-US" sz="4000" dirty="0"/>
              <a:t>How To Apply</a:t>
            </a:r>
          </a:p>
        </p:txBody>
      </p:sp>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86280" r="-305"/>
          <a:stretch/>
        </p:blipFill>
        <p:spPr>
          <a:xfrm>
            <a:off x="87300" y="85573"/>
            <a:ext cx="1360500" cy="113466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836304"/>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524000"/>
            <a:ext cx="8229600" cy="4753496"/>
          </a:xfrm>
        </p:spPr>
        <p:txBody>
          <a:bodyPr>
            <a:normAutofit lnSpcReduction="10000"/>
          </a:bodyPr>
          <a:lstStyle/>
          <a:p>
            <a:pPr marL="0" indent="0">
              <a:buNone/>
            </a:pPr>
            <a:r>
              <a:rPr lang="en-US" sz="1800" u="sng" dirty="0">
                <a:hlinkClick r:id="rId2"/>
              </a:rPr>
              <a:t>http://</a:t>
            </a:r>
            <a:r>
              <a:rPr lang="en-US" sz="1800" u="sng" dirty="0" smtClean="0">
                <a:hlinkClick r:id="rId2"/>
              </a:rPr>
              <a:t>www.nsf.gov/eng/iip/sbir/registration.jsp </a:t>
            </a:r>
          </a:p>
          <a:p>
            <a:pPr marL="0" indent="0">
              <a:buNone/>
            </a:pPr>
            <a:endParaRPr lang="en-US" sz="1800" u="sng" dirty="0">
              <a:hlinkClick r:id="rId2"/>
            </a:endParaRPr>
          </a:p>
          <a:p>
            <a:pPr marL="339725" indent="-339725">
              <a:buFont typeface="+mj-lt"/>
              <a:buAutoNum type="arabicPeriod"/>
            </a:pPr>
            <a:r>
              <a:rPr lang="en-US" sz="1800" u="sng" dirty="0" smtClean="0">
                <a:hlinkClick r:id="rId2"/>
              </a:rPr>
              <a:t>Dun and Bradstreet Universal Numbering System (DUNS)</a:t>
            </a:r>
            <a:r>
              <a:rPr lang="en-US" sz="1800" dirty="0" smtClean="0"/>
              <a:t> – </a:t>
            </a:r>
            <a:r>
              <a:rPr lang="en-US" sz="1800" dirty="0" smtClean="0">
                <a:solidFill>
                  <a:schemeClr val="tx1">
                    <a:lumMod val="65000"/>
                    <a:lumOff val="35000"/>
                  </a:schemeClr>
                </a:solidFill>
              </a:rPr>
              <a:t>All registrations require that applicants be issued a DUNS number. After obtaining a DUNS number, applicants can begin both SAM, and SBA Company registry. </a:t>
            </a:r>
            <a:br>
              <a:rPr lang="en-US" sz="1800" dirty="0" smtClean="0">
                <a:solidFill>
                  <a:schemeClr val="tx1">
                    <a:lumMod val="65000"/>
                    <a:lumOff val="35000"/>
                  </a:schemeClr>
                </a:solidFill>
              </a:rPr>
            </a:br>
            <a:r>
              <a:rPr lang="en-US" sz="1800" dirty="0" smtClean="0">
                <a:solidFill>
                  <a:schemeClr val="tx1">
                    <a:lumMod val="65000"/>
                    <a:lumOff val="35000"/>
                  </a:schemeClr>
                </a:solidFill>
              </a:rPr>
              <a:t>The same DUNS number must be used for all registrations, as well as on the proposal.</a:t>
            </a:r>
          </a:p>
          <a:p>
            <a:pPr marL="339725" indent="-339725">
              <a:buFont typeface="+mj-lt"/>
              <a:buAutoNum type="arabicPeriod"/>
            </a:pPr>
            <a:r>
              <a:rPr lang="en-US" sz="1800" u="sng" dirty="0" smtClean="0">
                <a:hlinkClick r:id="rId3"/>
              </a:rPr>
              <a:t>SBA Company Registry</a:t>
            </a:r>
            <a:r>
              <a:rPr lang="en-US" sz="1800" dirty="0" smtClean="0"/>
              <a:t> – </a:t>
            </a:r>
            <a:r>
              <a:rPr lang="en-US" sz="1800" dirty="0" smtClean="0">
                <a:solidFill>
                  <a:schemeClr val="tx1">
                    <a:lumMod val="65000"/>
                    <a:lumOff val="35000"/>
                  </a:schemeClr>
                </a:solidFill>
              </a:rPr>
              <a:t>See solicitation for instructions on how to register and how to attach proof of registration to your proposal package.  Applicants must have a DUNS number to complete this registration.  SBA Company registration is </a:t>
            </a:r>
            <a:r>
              <a:rPr lang="en-US" sz="1800" b="1" dirty="0" smtClean="0">
                <a:solidFill>
                  <a:schemeClr val="tx1">
                    <a:lumMod val="65000"/>
                    <a:lumOff val="35000"/>
                  </a:schemeClr>
                </a:solidFill>
              </a:rPr>
              <a:t>NOT</a:t>
            </a:r>
            <a:r>
              <a:rPr lang="en-US" sz="1800" dirty="0" smtClean="0">
                <a:solidFill>
                  <a:schemeClr val="tx1">
                    <a:lumMod val="65000"/>
                    <a:lumOff val="35000"/>
                  </a:schemeClr>
                </a:solidFill>
              </a:rPr>
              <a:t> required before SAM.</a:t>
            </a:r>
          </a:p>
          <a:p>
            <a:pPr marL="339725" indent="-339725">
              <a:buFont typeface="+mj-lt"/>
              <a:buAutoNum type="arabicPeriod"/>
            </a:pPr>
            <a:r>
              <a:rPr lang="en-US" sz="1800" u="sng" dirty="0" smtClean="0">
                <a:hlinkClick r:id="rId4"/>
              </a:rPr>
              <a:t>System for Award Management (SAM)</a:t>
            </a:r>
            <a:r>
              <a:rPr lang="en-US" sz="1800" dirty="0" smtClean="0"/>
              <a:t> </a:t>
            </a:r>
            <a:r>
              <a:rPr lang="en-US" sz="1800" dirty="0" smtClean="0">
                <a:solidFill>
                  <a:schemeClr val="tx1">
                    <a:lumMod val="65000"/>
                    <a:lumOff val="35000"/>
                  </a:schemeClr>
                </a:solidFill>
              </a:rPr>
              <a:t>– Applicants must complete and maintain an active registration, </a:t>
            </a:r>
            <a:r>
              <a:rPr lang="en-US" sz="1800" b="1" dirty="0" smtClean="0">
                <a:solidFill>
                  <a:schemeClr val="tx1">
                    <a:lumMod val="65000"/>
                    <a:lumOff val="35000"/>
                  </a:schemeClr>
                </a:solidFill>
              </a:rPr>
              <a:t>which requires renewal at least annually</a:t>
            </a:r>
            <a:r>
              <a:rPr lang="en-US" sz="1800" dirty="0" smtClean="0">
                <a:solidFill>
                  <a:schemeClr val="tx1">
                    <a:lumMod val="65000"/>
                    <a:lumOff val="35000"/>
                  </a:schemeClr>
                </a:solidFill>
              </a:rPr>
              <a:t>. The renewal process may require as much time as the initial registration. </a:t>
            </a:r>
          </a:p>
          <a:p>
            <a:pPr marL="339725" indent="-339725">
              <a:buFont typeface="+mj-lt"/>
              <a:buAutoNum type="arabicPeriod"/>
            </a:pPr>
            <a:r>
              <a:rPr lang="en-US" sz="1800" dirty="0" err="1" smtClean="0">
                <a:hlinkClick r:id="rId5"/>
              </a:rPr>
              <a:t>FastLane</a:t>
            </a:r>
            <a:r>
              <a:rPr lang="en-US" sz="1800" dirty="0" smtClean="0"/>
              <a:t>– Register the Principal Investigator AND company in NSF's electronic submission system. </a:t>
            </a:r>
            <a:endParaRPr 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a:xfrm>
            <a:off x="1600200" y="304800"/>
            <a:ext cx="7789333" cy="831330"/>
          </a:xfrm>
        </p:spPr>
        <p:txBody>
          <a:bodyPr/>
          <a:lstStyle/>
          <a:p>
            <a:r>
              <a:rPr lang="en-US" dirty="0"/>
              <a:t>Required Registrations</a:t>
            </a:r>
          </a:p>
        </p:txBody>
      </p:sp>
    </p:spTree>
    <p:extLst>
      <p:ext uri="{BB962C8B-B14F-4D97-AF65-F5344CB8AC3E}">
        <p14:creationId xmlns:p14="http://schemas.microsoft.com/office/powerpoint/2010/main" val="5319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789333" cy="831330"/>
          </a:xfrm>
        </p:spPr>
        <p:txBody>
          <a:bodyPr/>
          <a:lstStyle/>
          <a:p>
            <a:r>
              <a:rPr lang="en-US" dirty="0"/>
              <a:t>Proposal Evaluation and Selection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4"/>
          <p:cNvGraphicFramePr>
            <a:graphicFrameLocks noGrp="1"/>
          </p:cNvGraphicFramePr>
          <p:nvPr>
            <p:ph idx="1"/>
            <p:extLst/>
          </p:nvPr>
        </p:nvGraphicFramePr>
        <p:xfrm>
          <a:off x="238456" y="1558661"/>
          <a:ext cx="8543474" cy="447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524000" y="381000"/>
            <a:ext cx="7789333" cy="831330"/>
          </a:xfrm>
        </p:spPr>
        <p:txBody>
          <a:bodyPr/>
          <a:lstStyle/>
          <a:p>
            <a:r>
              <a:rPr lang="en-US" dirty="0"/>
              <a:t>Intensely competitive process</a:t>
            </a:r>
          </a:p>
        </p:txBody>
      </p:sp>
      <p:sp>
        <p:nvSpPr>
          <p:cNvPr id="3" name="Content Placeholder 2"/>
          <p:cNvSpPr>
            <a:spLocks noGrp="1"/>
          </p:cNvSpPr>
          <p:nvPr>
            <p:ph idx="1"/>
          </p:nvPr>
        </p:nvSpPr>
        <p:spPr>
          <a:xfrm>
            <a:off x="762000" y="1704454"/>
            <a:ext cx="8229600" cy="4753496"/>
          </a:xfrm>
        </p:spPr>
        <p:txBody>
          <a:bodyPr/>
          <a:lstStyle/>
          <a:p>
            <a:r>
              <a:rPr lang="en-US" altLang="en-US" dirty="0">
                <a:latin typeface="Cambria" pitchFamily="18" charset="0"/>
              </a:rPr>
              <a:t>~ </a:t>
            </a:r>
            <a:r>
              <a:rPr lang="en-US" altLang="en-US" dirty="0" smtClean="0">
                <a:latin typeface="Cambria" pitchFamily="18" charset="0"/>
              </a:rPr>
              <a:t>2000 </a:t>
            </a:r>
            <a:r>
              <a:rPr lang="en-US" altLang="en-US" dirty="0">
                <a:latin typeface="Cambria" pitchFamily="18" charset="0"/>
              </a:rPr>
              <a:t>Phase I Proposals typically received (annually)</a:t>
            </a:r>
          </a:p>
          <a:p>
            <a:endParaRPr lang="en-US" altLang="en-US" dirty="0">
              <a:latin typeface="Cambria" pitchFamily="18" charset="0"/>
            </a:endParaRPr>
          </a:p>
          <a:p>
            <a:r>
              <a:rPr lang="en-US" altLang="en-US" dirty="0">
                <a:latin typeface="Cambria" pitchFamily="18" charset="0"/>
              </a:rPr>
              <a:t>Roughly </a:t>
            </a:r>
            <a:r>
              <a:rPr lang="en-US" altLang="en-US" dirty="0" smtClean="0">
                <a:latin typeface="Cambria" pitchFamily="18" charset="0"/>
              </a:rPr>
              <a:t>10-20% </a:t>
            </a:r>
            <a:r>
              <a:rPr lang="en-US" altLang="en-US" dirty="0">
                <a:latin typeface="Cambria" pitchFamily="18" charset="0"/>
              </a:rPr>
              <a:t>of the Phase I proposals may be funded</a:t>
            </a:r>
          </a:p>
          <a:p>
            <a:endParaRPr lang="en-US" altLang="en-US" dirty="0">
              <a:latin typeface="Cambria" pitchFamily="18" charset="0"/>
            </a:endParaRPr>
          </a:p>
          <a:p>
            <a:r>
              <a:rPr lang="en-US" altLang="en-US" dirty="0">
                <a:latin typeface="Cambria" pitchFamily="18" charset="0"/>
              </a:rPr>
              <a:t>Roughly 40% of Phase I companies may make it all the way to Phase II funding</a:t>
            </a:r>
          </a:p>
          <a:p>
            <a:endParaRPr lang="en-US" altLang="en-US" dirty="0">
              <a:latin typeface="Cambria" pitchFamily="18" charset="0"/>
            </a:endParaRPr>
          </a:p>
          <a:p>
            <a:r>
              <a:rPr lang="en-US" altLang="en-US" dirty="0">
                <a:latin typeface="Cambria" pitchFamily="18" charset="0"/>
              </a:rPr>
              <a:t>Proposals reviewed on both technical and commercial merits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966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083" y="1420292"/>
            <a:ext cx="8229600" cy="4753496"/>
          </a:xfrm>
        </p:spPr>
        <p:txBody>
          <a:bodyPr>
            <a:noAutofit/>
          </a:bodyPr>
          <a:lstStyle/>
          <a:p>
            <a:pPr>
              <a:defRPr/>
            </a:pPr>
            <a:r>
              <a:rPr lang="en-US" sz="2200" dirty="0"/>
              <a:t>Invited subject matter experts from Academia and Industry in Panel reviews</a:t>
            </a:r>
          </a:p>
          <a:p>
            <a:pPr>
              <a:defRPr/>
            </a:pPr>
            <a:r>
              <a:rPr lang="en-US" sz="2200" dirty="0"/>
              <a:t>Focus on disruptive and discontinuous technology developments with broad impact</a:t>
            </a:r>
          </a:p>
          <a:p>
            <a:pPr lvl="1">
              <a:buFont typeface="Wingdings" panose="05000000000000000000" pitchFamily="2" charset="2"/>
              <a:buChar char="ü"/>
              <a:defRPr/>
            </a:pPr>
            <a:r>
              <a:rPr lang="en-US" sz="1600" dirty="0"/>
              <a:t>New markets, novel products, enabling platform technologies and applications</a:t>
            </a:r>
          </a:p>
          <a:p>
            <a:pPr lvl="1">
              <a:buFont typeface="Wingdings" panose="05000000000000000000" pitchFamily="2" charset="2"/>
              <a:buChar char="ü"/>
              <a:defRPr/>
            </a:pPr>
            <a:r>
              <a:rPr lang="en-US" sz="1600" dirty="0"/>
              <a:t>Must show a strong commercialization focus and well thought out vision to profitability and growth</a:t>
            </a:r>
          </a:p>
          <a:p>
            <a:pPr>
              <a:lnSpc>
                <a:spcPct val="95000"/>
              </a:lnSpc>
              <a:defRPr/>
            </a:pPr>
            <a:r>
              <a:rPr lang="en-US" altLang="en-US" sz="2200" dirty="0">
                <a:solidFill>
                  <a:srgbClr val="FF0000"/>
                </a:solidFill>
              </a:rPr>
              <a:t>NOT funded</a:t>
            </a:r>
            <a:endParaRPr lang="en-US" altLang="en-US" sz="2200" i="1" dirty="0">
              <a:solidFill>
                <a:srgbClr val="FF0000"/>
              </a:solidFill>
            </a:endParaRPr>
          </a:p>
          <a:p>
            <a:pPr lvl="1">
              <a:lnSpc>
                <a:spcPct val="95000"/>
              </a:lnSpc>
              <a:buFont typeface="Arial" panose="020B0604020202020204" pitchFamily="34" charset="0"/>
              <a:buChar char="x"/>
              <a:defRPr/>
            </a:pPr>
            <a:r>
              <a:rPr lang="en-US" altLang="en-US" sz="1600" i="1" dirty="0">
                <a:solidFill>
                  <a:srgbClr val="000208"/>
                </a:solidFill>
              </a:rPr>
              <a:t>Evolutionary</a:t>
            </a:r>
            <a:r>
              <a:rPr lang="en-US" altLang="en-US" sz="1600" dirty="0">
                <a:solidFill>
                  <a:srgbClr val="000208"/>
                </a:solidFill>
              </a:rPr>
              <a:t> optimization of existing products and processes or modifications to broaden the scope of an existing product, process or application, </a:t>
            </a:r>
          </a:p>
          <a:p>
            <a:pPr lvl="1">
              <a:lnSpc>
                <a:spcPct val="95000"/>
              </a:lnSpc>
              <a:buFont typeface="Arial" panose="020B0604020202020204" pitchFamily="34" charset="0"/>
              <a:buChar char="x"/>
              <a:defRPr/>
            </a:pPr>
            <a:r>
              <a:rPr lang="en-US" altLang="en-US" sz="1600" dirty="0">
                <a:solidFill>
                  <a:srgbClr val="000208"/>
                </a:solidFill>
              </a:rPr>
              <a:t>Analytical or “market” studies of technologies, market research</a:t>
            </a:r>
          </a:p>
          <a:p>
            <a:pPr lvl="1">
              <a:lnSpc>
                <a:spcPct val="95000"/>
              </a:lnSpc>
              <a:buFont typeface="Arial" panose="020B0604020202020204" pitchFamily="34" charset="0"/>
              <a:buChar char="x"/>
              <a:defRPr/>
            </a:pPr>
            <a:r>
              <a:rPr lang="en-US" altLang="en-US" sz="1600" dirty="0">
                <a:solidFill>
                  <a:srgbClr val="000208"/>
                </a:solidFill>
              </a:rPr>
              <a:t>Routine engineering design &amp; system integration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Title 4"/>
          <p:cNvSpPr>
            <a:spLocks noGrp="1"/>
          </p:cNvSpPr>
          <p:nvPr>
            <p:ph type="title"/>
          </p:nvPr>
        </p:nvSpPr>
        <p:spPr>
          <a:xfrm>
            <a:off x="1524000" y="304800"/>
            <a:ext cx="7789333" cy="831330"/>
          </a:xfrm>
        </p:spPr>
        <p:txBody>
          <a:bodyPr/>
          <a:lstStyle/>
          <a:p>
            <a:r>
              <a:rPr lang="en-US" dirty="0"/>
              <a:t>Merit Review</a:t>
            </a:r>
          </a:p>
        </p:txBody>
      </p:sp>
    </p:spTree>
    <p:extLst>
      <p:ext uri="{BB962C8B-B14F-4D97-AF65-F5344CB8AC3E}">
        <p14:creationId xmlns:p14="http://schemas.microsoft.com/office/powerpoint/2010/main" val="13779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789333" cy="831330"/>
          </a:xfrm>
        </p:spPr>
        <p:txBody>
          <a:bodyPr/>
          <a:lstStyle/>
          <a:p>
            <a:r>
              <a:rPr lang="en-US" dirty="0"/>
              <a:t>Proposal Review:  Technical Aspects</a:t>
            </a:r>
          </a:p>
        </p:txBody>
      </p:sp>
      <p:sp>
        <p:nvSpPr>
          <p:cNvPr id="3" name="Content Placeholder 2"/>
          <p:cNvSpPr>
            <a:spLocks noGrp="1"/>
          </p:cNvSpPr>
          <p:nvPr>
            <p:ph idx="1"/>
          </p:nvPr>
        </p:nvSpPr>
        <p:spPr>
          <a:xfrm>
            <a:off x="457200" y="1858762"/>
            <a:ext cx="8229600" cy="4753496"/>
          </a:xfrm>
        </p:spPr>
        <p:txBody>
          <a:bodyPr/>
          <a:lstStyle/>
          <a:p>
            <a:pPr>
              <a:buClr>
                <a:schemeClr val="tx2"/>
              </a:buClr>
              <a:buFont typeface="Wingdings" pitchFamily="2" charset="2"/>
              <a:buChar char="ü"/>
            </a:pPr>
            <a:r>
              <a:rPr lang="en-US" altLang="en-US" sz="2800" dirty="0"/>
              <a:t>A sound approach to establish technical </a:t>
            </a:r>
            <a:br>
              <a:rPr lang="en-US" altLang="en-US" sz="2800" dirty="0"/>
            </a:br>
            <a:r>
              <a:rPr lang="en-US" altLang="en-US" sz="2800" dirty="0"/>
              <a:t>&amp; commercial feasibility</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Qualified technical team</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Sufficient access to resources </a:t>
            </a:r>
          </a:p>
          <a:p>
            <a:pPr>
              <a:buClr>
                <a:schemeClr val="tx2"/>
              </a:buClr>
              <a:buFont typeface="Wingdings" pitchFamily="2" charset="2"/>
              <a:buChar char="ü"/>
            </a:pPr>
            <a:endParaRPr lang="en-US" altLang="en-US" sz="2800" dirty="0"/>
          </a:p>
          <a:p>
            <a:pPr>
              <a:buClr>
                <a:schemeClr val="tx2"/>
              </a:buClr>
              <a:buFont typeface="Wingdings" pitchFamily="2" charset="2"/>
              <a:buChar char="ü"/>
            </a:pPr>
            <a:r>
              <a:rPr lang="en-US" altLang="en-US" sz="2800" dirty="0"/>
              <a:t>Reflects “state-of-the-art” </a:t>
            </a:r>
          </a:p>
          <a:p>
            <a:pPr>
              <a:spcBef>
                <a:spcPts val="3000"/>
              </a:spcBef>
            </a:pP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320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543800" cy="831330"/>
          </a:xfrm>
        </p:spPr>
        <p:txBody>
          <a:bodyPr/>
          <a:lstStyle/>
          <a:p>
            <a:r>
              <a:rPr lang="en-US" sz="3600" dirty="0"/>
              <a:t>Proposal Review:  Commercial Aspects</a:t>
            </a:r>
          </a:p>
        </p:txBody>
      </p:sp>
      <p:sp>
        <p:nvSpPr>
          <p:cNvPr id="3" name="Content Placeholder 2"/>
          <p:cNvSpPr>
            <a:spLocks noGrp="1"/>
          </p:cNvSpPr>
          <p:nvPr>
            <p:ph idx="1"/>
          </p:nvPr>
        </p:nvSpPr>
        <p:spPr>
          <a:xfrm>
            <a:off x="566885" y="1600200"/>
            <a:ext cx="8229600" cy="4753496"/>
          </a:xfrm>
        </p:spPr>
        <p:txBody>
          <a:bodyPr/>
          <a:lstStyle/>
          <a:p>
            <a:pPr>
              <a:spcAft>
                <a:spcPts val="1200"/>
              </a:spcAft>
              <a:buClr>
                <a:schemeClr val="tx2"/>
              </a:buClr>
              <a:buFont typeface="Wingdings" pitchFamily="2" charset="2"/>
              <a:buChar char="ü"/>
              <a:defRPr/>
            </a:pPr>
            <a:r>
              <a:rPr lang="en-US" sz="2200" dirty="0"/>
              <a:t>The </a:t>
            </a:r>
            <a:r>
              <a:rPr lang="en-US" sz="2200" b="1" dirty="0"/>
              <a:t>commercial</a:t>
            </a:r>
            <a:r>
              <a:rPr lang="en-US" sz="2200" dirty="0"/>
              <a:t> and </a:t>
            </a:r>
            <a:r>
              <a:rPr lang="en-US" sz="2200" b="1" dirty="0"/>
              <a:t>societal benefits</a:t>
            </a:r>
            <a:r>
              <a:rPr lang="en-US" sz="2200" dirty="0"/>
              <a:t>? </a:t>
            </a:r>
          </a:p>
          <a:p>
            <a:pPr>
              <a:spcAft>
                <a:spcPts val="1200"/>
              </a:spcAft>
              <a:buClr>
                <a:schemeClr val="tx2"/>
              </a:buClr>
              <a:buFont typeface="Wingdings" pitchFamily="2" charset="2"/>
              <a:buChar char="ü"/>
              <a:defRPr/>
            </a:pPr>
            <a:r>
              <a:rPr lang="en-US" sz="2200" b="1" dirty="0"/>
              <a:t>Business team </a:t>
            </a:r>
            <a:r>
              <a:rPr lang="en-US" sz="2200" dirty="0"/>
              <a:t>with</a:t>
            </a:r>
            <a:r>
              <a:rPr lang="en-US" sz="2200" b="1" dirty="0"/>
              <a:t> relevant skills</a:t>
            </a:r>
            <a:r>
              <a:rPr lang="en-US" sz="2200" dirty="0"/>
              <a:t>? </a:t>
            </a:r>
          </a:p>
          <a:p>
            <a:pPr>
              <a:spcAft>
                <a:spcPts val="1200"/>
              </a:spcAft>
              <a:buClr>
                <a:schemeClr val="tx2"/>
              </a:buClr>
              <a:buFont typeface="Wingdings" pitchFamily="2" charset="2"/>
              <a:buChar char="ü"/>
              <a:defRPr/>
            </a:pPr>
            <a:r>
              <a:rPr lang="en-US" sz="2200" dirty="0"/>
              <a:t>Any past </a:t>
            </a:r>
            <a:r>
              <a:rPr lang="en-US" sz="2200" b="1" dirty="0"/>
              <a:t>commercialization track record</a:t>
            </a:r>
            <a:r>
              <a:rPr lang="en-US" sz="2200" dirty="0"/>
              <a:t>? </a:t>
            </a:r>
          </a:p>
          <a:p>
            <a:pPr>
              <a:spcAft>
                <a:spcPts val="1200"/>
              </a:spcAft>
              <a:buClr>
                <a:schemeClr val="tx2"/>
              </a:buClr>
              <a:buFont typeface="Wingdings" pitchFamily="2" charset="2"/>
              <a:buChar char="ü"/>
              <a:defRPr/>
            </a:pPr>
            <a:r>
              <a:rPr lang="en-US" sz="2200" b="1" dirty="0"/>
              <a:t>Competitive advantage </a:t>
            </a:r>
            <a:r>
              <a:rPr lang="en-US" sz="2200" dirty="0"/>
              <a:t>in the marketplace</a:t>
            </a:r>
            <a:r>
              <a:rPr lang="en-US" sz="2200" dirty="0" smtClean="0"/>
              <a:t>?  </a:t>
            </a:r>
          </a:p>
          <a:p>
            <a:pPr>
              <a:spcAft>
                <a:spcPts val="1200"/>
              </a:spcAft>
              <a:buClr>
                <a:schemeClr val="tx2"/>
              </a:buClr>
              <a:buFont typeface="Wingdings" pitchFamily="2" charset="2"/>
              <a:buChar char="ü"/>
              <a:defRPr/>
            </a:pPr>
            <a:r>
              <a:rPr lang="en-US" sz="2200" dirty="0" smtClean="0"/>
              <a:t>Potential early partnerships? Intellectual property status? </a:t>
            </a:r>
            <a:endParaRPr lang="en-US" sz="2200" dirty="0"/>
          </a:p>
          <a:p>
            <a:pPr>
              <a:spcAft>
                <a:spcPts val="1200"/>
              </a:spcAft>
              <a:buClr>
                <a:schemeClr val="tx2"/>
              </a:buClr>
              <a:buFont typeface="Wingdings" pitchFamily="2" charset="2"/>
              <a:buChar char="ü"/>
              <a:defRPr/>
            </a:pPr>
            <a:r>
              <a:rPr lang="en-US" sz="2200" b="1" dirty="0"/>
              <a:t>Enabling technologies/platforms </a:t>
            </a:r>
            <a:r>
              <a:rPr lang="en-US" sz="2200" dirty="0"/>
              <a:t>(instrumentation, software</a:t>
            </a:r>
            <a:r>
              <a:rPr lang="en-US" sz="2200" dirty="0" smtClean="0"/>
              <a:t>, materials </a:t>
            </a:r>
            <a:r>
              <a:rPr lang="en-US" sz="2200" dirty="0"/>
              <a:t>etc.) for further innovation?</a:t>
            </a:r>
          </a:p>
          <a:p>
            <a:pPr>
              <a:spcAft>
                <a:spcPts val="1200"/>
              </a:spcAft>
              <a:buClr>
                <a:schemeClr val="tx2"/>
              </a:buClr>
              <a:buFont typeface="Wingdings" pitchFamily="2" charset="2"/>
              <a:buChar char="ü"/>
              <a:defRPr/>
            </a:pPr>
            <a:r>
              <a:rPr lang="en-US" sz="2200" dirty="0"/>
              <a:t>Ability to </a:t>
            </a:r>
            <a:r>
              <a:rPr lang="en-US" sz="2200" b="1" dirty="0"/>
              <a:t>attract </a:t>
            </a:r>
            <a:r>
              <a:rPr lang="en-US" sz="2200" dirty="0"/>
              <a:t>further </a:t>
            </a:r>
            <a:r>
              <a:rPr lang="en-US" sz="2200" b="1" dirty="0"/>
              <a:t>funding from non-SBIR sources </a:t>
            </a:r>
            <a:r>
              <a:rPr lang="en-US" sz="2200" dirty="0" smtClean="0"/>
              <a:t>to get to product/technology commercialization? </a:t>
            </a:r>
            <a:endParaRPr lang="en-US" sz="2200" dirty="0"/>
          </a:p>
          <a:p>
            <a:pPr>
              <a:spcBef>
                <a:spcPts val="3000"/>
              </a:spcBef>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72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0" y="228600"/>
            <a:ext cx="7789333" cy="831330"/>
          </a:xfrm>
        </p:spPr>
        <p:txBody>
          <a:bodyPr/>
          <a:lstStyle/>
          <a:p>
            <a:r>
              <a:rPr lang="en-US" dirty="0"/>
              <a:t>NSF Application to Award Timeline</a:t>
            </a:r>
            <a:br>
              <a:rPr lang="en-US" dirty="0"/>
            </a:br>
            <a:r>
              <a:rPr lang="en-US" dirty="0" smtClean="0"/>
              <a:t>4-6 </a:t>
            </a:r>
            <a:r>
              <a:rPr lang="en-US" dirty="0"/>
              <a:t>months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8" name="Content Placeholder 11"/>
          <p:cNvGraphicFramePr>
            <a:graphicFrameLocks/>
          </p:cNvGraphicFramePr>
          <p:nvPr>
            <p:extLst/>
          </p:nvPr>
        </p:nvGraphicFramePr>
        <p:xfrm>
          <a:off x="87300" y="2732314"/>
          <a:ext cx="9056700" cy="741680"/>
        </p:xfrm>
        <a:graphic>
          <a:graphicData uri="http://schemas.openxmlformats.org/drawingml/2006/table">
            <a:tbl>
              <a:tblPr firstRow="1" bandRow="1">
                <a:tableStyleId>{2D5ABB26-0587-4C30-8999-92F81FD0307C}</a:tableStyleId>
              </a:tblPr>
              <a:tblGrid>
                <a:gridCol w="2264175">
                  <a:extLst>
                    <a:ext uri="{9D8B030D-6E8A-4147-A177-3AD203B41FA5}">
                      <a16:colId xmlns:a16="http://schemas.microsoft.com/office/drawing/2014/main" val="20000"/>
                    </a:ext>
                  </a:extLst>
                </a:gridCol>
                <a:gridCol w="2264175">
                  <a:extLst>
                    <a:ext uri="{9D8B030D-6E8A-4147-A177-3AD203B41FA5}">
                      <a16:colId xmlns:a16="http://schemas.microsoft.com/office/drawing/2014/main" val="20001"/>
                    </a:ext>
                  </a:extLst>
                </a:gridCol>
                <a:gridCol w="247095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r>
                        <a:rPr lang="en-US" sz="1600" b="1" dirty="0">
                          <a:solidFill>
                            <a:schemeClr val="tx2"/>
                          </a:solidFill>
                          <a:latin typeface="Arial" panose="020B0604020202020204" pitchFamily="34" charset="0"/>
                          <a:cs typeface="Arial" panose="020B0604020202020204" pitchFamily="34" charset="0"/>
                        </a:rPr>
                        <a:t>Submission Date</a:t>
                      </a:r>
                      <a:endParaRPr lang="en-US" sz="1600" b="1" baseline="0"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Panel </a:t>
                      </a:r>
                      <a:r>
                        <a:rPr lang="en-US" sz="1600" b="1" dirty="0">
                          <a:solidFill>
                            <a:schemeClr val="tx2"/>
                          </a:solidFill>
                          <a:latin typeface="Arial" panose="020B0604020202020204" pitchFamily="34" charset="0"/>
                          <a:cs typeface="Arial" panose="020B0604020202020204" pitchFamily="34" charset="0"/>
                        </a:rPr>
                        <a:t>Review</a:t>
                      </a: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Pre-award diligence</a:t>
                      </a:r>
                      <a:endParaRPr lang="en-US" sz="1600" b="1"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sz="1600" b="1" dirty="0" smtClean="0">
                          <a:solidFill>
                            <a:schemeClr val="tx2"/>
                          </a:solidFill>
                          <a:latin typeface="Arial" panose="020B0604020202020204" pitchFamily="34" charset="0"/>
                          <a:cs typeface="Arial" panose="020B0604020202020204" pitchFamily="34" charset="0"/>
                        </a:rPr>
                        <a:t>Award start</a:t>
                      </a:r>
                      <a:endParaRPr lang="en-US" sz="1600" b="1" dirty="0">
                        <a:solidFill>
                          <a:schemeClr val="tx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June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July - September</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October</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 November</a:t>
                      </a:r>
                      <a:r>
                        <a:rPr lang="en-US" sz="1600" b="1" dirty="0">
                          <a:solidFill>
                            <a:schemeClr val="tx1">
                              <a:lumMod val="65000"/>
                              <a:lumOff val="35000"/>
                            </a:schemeClr>
                          </a:solidFill>
                          <a:latin typeface="Times" panose="02020603050405020304" pitchFamily="18" charset="0"/>
                          <a:cs typeface="Times" panose="02020603050405020304" pitchFamily="18" charset="0"/>
                        </a:rPr>
                        <a:t>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Jan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5283" b="55368"/>
          <a:stretch/>
        </p:blipFill>
        <p:spPr>
          <a:xfrm>
            <a:off x="354014" y="3418114"/>
            <a:ext cx="8713786" cy="3374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ontent Placeholder 11"/>
          <p:cNvGraphicFramePr>
            <a:graphicFrameLocks/>
          </p:cNvGraphicFramePr>
          <p:nvPr>
            <p:extLst/>
          </p:nvPr>
        </p:nvGraphicFramePr>
        <p:xfrm>
          <a:off x="87300" y="3875314"/>
          <a:ext cx="9056700" cy="370840"/>
        </p:xfrm>
        <a:graphic>
          <a:graphicData uri="http://schemas.openxmlformats.org/drawingml/2006/table">
            <a:tbl>
              <a:tblPr firstRow="1" bandRow="1">
                <a:tableStyleId>{2D5ABB26-0587-4C30-8999-92F81FD0307C}</a:tableStyleId>
              </a:tblPr>
              <a:tblGrid>
                <a:gridCol w="2264175">
                  <a:extLst>
                    <a:ext uri="{9D8B030D-6E8A-4147-A177-3AD203B41FA5}">
                      <a16:colId xmlns:a16="http://schemas.microsoft.com/office/drawing/2014/main" val="20000"/>
                    </a:ext>
                  </a:extLst>
                </a:gridCol>
                <a:gridCol w="2264175">
                  <a:extLst>
                    <a:ext uri="{9D8B030D-6E8A-4147-A177-3AD203B41FA5}">
                      <a16:colId xmlns:a16="http://schemas.microsoft.com/office/drawing/2014/main" val="20001"/>
                    </a:ext>
                  </a:extLst>
                </a:gridCol>
                <a:gridCol w="2264175">
                  <a:extLst>
                    <a:ext uri="{9D8B030D-6E8A-4147-A177-3AD203B41FA5}">
                      <a16:colId xmlns:a16="http://schemas.microsoft.com/office/drawing/2014/main" val="20002"/>
                    </a:ext>
                  </a:extLst>
                </a:gridCol>
                <a:gridCol w="2264175">
                  <a:extLst>
                    <a:ext uri="{9D8B030D-6E8A-4147-A177-3AD203B41FA5}">
                      <a16:colId xmlns:a16="http://schemas.microsoft.com/office/drawing/2014/main" val="20003"/>
                    </a:ext>
                  </a:extLst>
                </a:gridCol>
              </a:tblGrid>
              <a:tr h="370840">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December </a:t>
                      </a:r>
                      <a:r>
                        <a:rPr lang="en-US" sz="1600" b="1" dirty="0" smtClean="0">
                          <a:solidFill>
                            <a:schemeClr val="tx1">
                              <a:lumMod val="65000"/>
                              <a:lumOff val="35000"/>
                            </a:schemeClr>
                          </a:solidFill>
                          <a:latin typeface="Times" panose="02020603050405020304" pitchFamily="18" charset="0"/>
                          <a:cs typeface="Times" panose="02020603050405020304" pitchFamily="18" charset="0"/>
                        </a:rPr>
                        <a:t>2016</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January – March </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a:solidFill>
                            <a:schemeClr val="tx1">
                              <a:lumMod val="65000"/>
                              <a:lumOff val="35000"/>
                            </a:schemeClr>
                          </a:solidFill>
                          <a:latin typeface="Times" panose="02020603050405020304" pitchFamily="18" charset="0"/>
                          <a:cs typeface="Times" panose="02020603050405020304" pitchFamily="18" charset="0"/>
                        </a:rPr>
                        <a:t>April</a:t>
                      </a:r>
                      <a:r>
                        <a:rPr lang="en-US" sz="1600" b="1" baseline="0" dirty="0">
                          <a:solidFill>
                            <a:schemeClr val="tx1">
                              <a:lumMod val="65000"/>
                              <a:lumOff val="35000"/>
                            </a:schemeClr>
                          </a:solidFill>
                          <a:latin typeface="Times" panose="02020603050405020304" pitchFamily="18" charset="0"/>
                          <a:cs typeface="Times" panose="02020603050405020304" pitchFamily="18" charset="0"/>
                        </a:rPr>
                        <a:t> – May </a:t>
                      </a:r>
                      <a:r>
                        <a:rPr lang="en-US" sz="1600" b="1" baseline="0" dirty="0" smtClean="0">
                          <a:solidFill>
                            <a:schemeClr val="tx1">
                              <a:lumMod val="65000"/>
                              <a:lumOff val="35000"/>
                            </a:schemeClr>
                          </a:solidFill>
                          <a:latin typeface="Times" panose="02020603050405020304" pitchFamily="18" charset="0"/>
                          <a:cs typeface="Times" panose="02020603050405020304" pitchFamily="18" charset="0"/>
                        </a:rPr>
                        <a:t>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tc>
                  <a:txBody>
                    <a:bodyPr/>
                    <a:lstStyle/>
                    <a:p>
                      <a:pPr algn="ctr"/>
                      <a:r>
                        <a:rPr lang="en-US" sz="1600" b="1" dirty="0" smtClean="0">
                          <a:solidFill>
                            <a:schemeClr val="tx1">
                              <a:lumMod val="65000"/>
                              <a:lumOff val="35000"/>
                            </a:schemeClr>
                          </a:solidFill>
                          <a:latin typeface="Times" panose="02020603050405020304" pitchFamily="18" charset="0"/>
                          <a:cs typeface="Times" panose="02020603050405020304" pitchFamily="18" charset="0"/>
                        </a:rPr>
                        <a:t>July 2017</a:t>
                      </a:r>
                      <a:endParaRPr lang="en-US" sz="1600" b="1" dirty="0">
                        <a:solidFill>
                          <a:schemeClr val="tx1">
                            <a:lumMod val="65000"/>
                            <a:lumOff val="35000"/>
                          </a:schemeClr>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10000"/>
                  </a:ext>
                </a:extLst>
              </a:tr>
            </a:tbl>
          </a:graphicData>
        </a:graphic>
      </p:graphicFrame>
      <p:pic>
        <p:nvPicPr>
          <p:cNvPr id="1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60245" b="30833"/>
          <a:stretch/>
        </p:blipFill>
        <p:spPr>
          <a:xfrm>
            <a:off x="354014" y="4191000"/>
            <a:ext cx="8713786" cy="2939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5181600"/>
            <a:ext cx="73152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Palatino Linotype"/>
                <a:ea typeface="+mn-ea"/>
                <a:cs typeface="+mn-cs"/>
              </a:rPr>
              <a:t>Applicants receive detailed feedback. Reviewer and panel comments to NSF are shared with applicants verbatim</a:t>
            </a:r>
          </a:p>
        </p:txBody>
      </p:sp>
    </p:spTree>
    <p:extLst>
      <p:ext uri="{BB962C8B-B14F-4D97-AF65-F5344CB8AC3E}">
        <p14:creationId xmlns:p14="http://schemas.microsoft.com/office/powerpoint/2010/main" val="262345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C:\Users\measekm\AppData\Local\Microsoft\Windows\Temporary Internet Files\Content.IE5\KCII3QIC\Quality-Risk-Managemen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600200"/>
            <a:ext cx="1962150" cy="26162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4108" name="Picture 12" descr="C:\Users\measekm\AppData\Local\Microsoft\Windows\Temporary Internet Files\Content.IE5\1D69FIL3\risk-reward-buttons-shows-risks-or-rewards_MyOUqQv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21" b="14321"/>
          <a:stretch/>
        </p:blipFill>
        <p:spPr bwMode="auto">
          <a:xfrm>
            <a:off x="2839437" y="4795284"/>
            <a:ext cx="3465126" cy="1854496"/>
          </a:xfrm>
          <a:prstGeom prst="rect">
            <a:avLst/>
          </a:prstGeom>
          <a:noFill/>
          <a:extLst>
            <a:ext uri="{909E8E84-426E-40DD-AFC4-6F175D3DCCD1}">
              <a14:hiddenFill xmlns:a14="http://schemas.microsoft.com/office/drawing/2010/main">
                <a:solidFill>
                  <a:srgbClr val="FFFFFF"/>
                </a:solidFill>
              </a14:hiddenFill>
            </a:ext>
          </a:extLst>
        </p:spPr>
      </p:pic>
      <p:sp>
        <p:nvSpPr>
          <p:cNvPr id="20483" name="Rectangle 2"/>
          <p:cNvSpPr>
            <a:spLocks noGrp="1" noChangeArrowheads="1"/>
          </p:cNvSpPr>
          <p:nvPr>
            <p:ph type="title"/>
          </p:nvPr>
        </p:nvSpPr>
        <p:spPr/>
        <p:txBody>
          <a:bodyPr/>
          <a:lstStyle/>
          <a:p>
            <a:r>
              <a:rPr lang="en-US" dirty="0"/>
              <a:t>SBIR/STTR funds tech that is…</a:t>
            </a:r>
          </a:p>
        </p:txBody>
      </p:sp>
      <p:sp>
        <p:nvSpPr>
          <p:cNvPr id="7" name="Content Placeholder 2"/>
          <p:cNvSpPr>
            <a:spLocks noGrp="1"/>
          </p:cNvSpPr>
          <p:nvPr>
            <p:ph idx="1"/>
          </p:nvPr>
        </p:nvSpPr>
        <p:spPr>
          <a:xfrm>
            <a:off x="499730" y="1431852"/>
            <a:ext cx="7143750" cy="2971800"/>
          </a:xfrm>
        </p:spPr>
        <p:txBody>
          <a:bodyPr vert="horz" lIns="91440" tIns="45720" rIns="91440" bIns="45720" rtlCol="0">
            <a:noAutofit/>
          </a:bodyPr>
          <a:lstStyle/>
          <a:p>
            <a:pPr>
              <a:spcBef>
                <a:spcPts val="1800"/>
              </a:spcBef>
              <a:buClr>
                <a:srgbClr val="009900"/>
              </a:buClr>
              <a:buFont typeface="Wingdings" panose="05000000000000000000" pitchFamily="2" charset="2"/>
              <a:buChar char="ü"/>
            </a:pPr>
            <a:r>
              <a:rPr lang="en-US" sz="2800" dirty="0"/>
              <a:t>High risk, high payoff</a:t>
            </a:r>
          </a:p>
          <a:p>
            <a:pPr>
              <a:spcBef>
                <a:spcPts val="1800"/>
              </a:spcBef>
              <a:buClr>
                <a:srgbClr val="009900"/>
              </a:buClr>
              <a:buFont typeface="Wingdings" panose="05000000000000000000" pitchFamily="2" charset="2"/>
              <a:buChar char="ü"/>
            </a:pPr>
            <a:r>
              <a:rPr lang="en-US" sz="2800" dirty="0"/>
              <a:t>Highly innovative</a:t>
            </a:r>
          </a:p>
          <a:p>
            <a:pPr>
              <a:spcBef>
                <a:spcPts val="1800"/>
              </a:spcBef>
              <a:buClr>
                <a:srgbClr val="009900"/>
              </a:buClr>
              <a:buFont typeface="Wingdings" panose="05000000000000000000" pitchFamily="2" charset="2"/>
              <a:buChar char="ü"/>
            </a:pPr>
            <a:r>
              <a:rPr lang="en-US" sz="2800" dirty="0"/>
              <a:t>Disruptive, not iterative</a:t>
            </a:r>
          </a:p>
          <a:p>
            <a:pPr>
              <a:spcBef>
                <a:spcPts val="1800"/>
              </a:spcBef>
              <a:buClr>
                <a:srgbClr val="009900"/>
              </a:buClr>
              <a:buFont typeface="Wingdings" panose="05000000000000000000" pitchFamily="2" charset="2"/>
              <a:buChar char="ü"/>
            </a:pPr>
            <a:r>
              <a:rPr lang="en-US" sz="2800" dirty="0"/>
              <a:t>Commercially viable</a:t>
            </a:r>
          </a:p>
          <a:p>
            <a:pPr>
              <a:spcBef>
                <a:spcPts val="1800"/>
              </a:spcBef>
              <a:buClr>
                <a:srgbClr val="009900"/>
              </a:buClr>
              <a:buFont typeface="Wingdings" panose="05000000000000000000" pitchFamily="2" charset="2"/>
              <a:buChar char="ü"/>
            </a:pPr>
            <a:r>
              <a:rPr lang="en-US" sz="2800" dirty="0"/>
              <a:t>Impactful to society and/or environment</a:t>
            </a:r>
          </a:p>
        </p:txBody>
      </p:sp>
      <p:sp>
        <p:nvSpPr>
          <p:cNvPr id="2" name="Slide Number Placeholder 1"/>
          <p:cNvSpPr>
            <a:spLocks noGrp="1"/>
          </p:cNvSpPr>
          <p:nvPr>
            <p:ph type="sldNum" sz="quarter" idx="12"/>
          </p:nvPr>
        </p:nvSpPr>
        <p:spPr/>
        <p:txBody>
          <a:bodyPr/>
          <a:lstStyle/>
          <a:p>
            <a:fld id="{5EF8321A-A82D-4AD6-9B46-B9A7575DE515}" type="slidenum">
              <a:rPr lang="en-US" smtClean="0"/>
              <a:pPr/>
              <a:t>6</a:t>
            </a:fld>
            <a:endParaRPr lang="en-US" dirty="0"/>
          </a:p>
        </p:txBody>
      </p:sp>
    </p:spTree>
    <p:extLst>
      <p:ext uri="{BB962C8B-B14F-4D97-AF65-F5344CB8AC3E}">
        <p14:creationId xmlns:p14="http://schemas.microsoft.com/office/powerpoint/2010/main" val="159866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easekm\AppData\Local\Microsoft\Windows\Temporary Internet Files\Content.IE5\589ZARGG\3-keys-success[1].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782" t="21685" r="12524" b="25711"/>
          <a:stretch/>
        </p:blipFill>
        <p:spPr bwMode="auto">
          <a:xfrm>
            <a:off x="6358269" y="318976"/>
            <a:ext cx="2445489" cy="11558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a:t>TOP 10 Keys to Success</a:t>
            </a:r>
          </a:p>
        </p:txBody>
      </p:sp>
      <p:sp>
        <p:nvSpPr>
          <p:cNvPr id="7" name="Content Placeholder 6"/>
          <p:cNvSpPr>
            <a:spLocks noGrp="1"/>
          </p:cNvSpPr>
          <p:nvPr>
            <p:ph idx="1"/>
          </p:nvPr>
        </p:nvSpPr>
        <p:spPr>
          <a:xfrm>
            <a:off x="457200" y="1506279"/>
            <a:ext cx="8686800" cy="4906963"/>
          </a:xfrm>
        </p:spPr>
        <p:txBody>
          <a:bodyPr/>
          <a:lstStyle/>
          <a:p>
            <a:pPr marL="457200" indent="-457200">
              <a:spcAft>
                <a:spcPts val="900"/>
              </a:spcAft>
              <a:buFont typeface="+mj-lt"/>
              <a:buAutoNum type="arabicPeriod"/>
            </a:pPr>
            <a:r>
              <a:rPr lang="en-US" sz="1900" dirty="0"/>
              <a:t>Contact the Program </a:t>
            </a:r>
            <a:r>
              <a:rPr lang="en-US" sz="1900" dirty="0" smtClean="0"/>
              <a:t>Officer </a:t>
            </a:r>
            <a:r>
              <a:rPr lang="en-US" sz="1900" u="sng" dirty="0"/>
              <a:t>before</a:t>
            </a:r>
            <a:r>
              <a:rPr lang="en-US" sz="1900" dirty="0"/>
              <a:t> applying</a:t>
            </a:r>
          </a:p>
          <a:p>
            <a:pPr marL="457200" indent="-457200">
              <a:spcAft>
                <a:spcPts val="900"/>
              </a:spcAft>
              <a:buFont typeface="+mj-lt"/>
              <a:buAutoNum type="arabicPeriod"/>
            </a:pPr>
            <a:r>
              <a:rPr lang="en-US" sz="1900" dirty="0" smtClean="0"/>
              <a:t>Assemble </a:t>
            </a:r>
            <a:r>
              <a:rPr lang="en-US" sz="1900" dirty="0"/>
              <a:t>an effective team (technical and business expertise)</a:t>
            </a:r>
          </a:p>
          <a:p>
            <a:pPr marL="457200" indent="-457200">
              <a:spcAft>
                <a:spcPts val="900"/>
              </a:spcAft>
              <a:buFont typeface="+mj-lt"/>
              <a:buAutoNum type="arabicPeriod"/>
            </a:pPr>
            <a:r>
              <a:rPr lang="en-US" sz="1900" dirty="0" smtClean="0"/>
              <a:t>Clearly present the business case that drives your technology development</a:t>
            </a:r>
          </a:p>
          <a:p>
            <a:pPr marL="457200" indent="-457200">
              <a:spcAft>
                <a:spcPts val="900"/>
              </a:spcAft>
              <a:buFont typeface="+mj-lt"/>
              <a:buAutoNum type="arabicPeriod"/>
            </a:pPr>
            <a:r>
              <a:rPr lang="en-US" sz="1900" dirty="0"/>
              <a:t>Demonstrate real market interest and need for </a:t>
            </a:r>
            <a:r>
              <a:rPr lang="en-US" sz="1900" dirty="0" smtClean="0"/>
              <a:t>your proposed </a:t>
            </a:r>
            <a:r>
              <a:rPr lang="en-US" sz="1900" dirty="0"/>
              <a:t>innovation</a:t>
            </a:r>
          </a:p>
          <a:p>
            <a:pPr marL="457200" indent="-457200">
              <a:spcAft>
                <a:spcPts val="900"/>
              </a:spcAft>
              <a:buFont typeface="+mj-lt"/>
              <a:buAutoNum type="arabicPeriod"/>
            </a:pPr>
            <a:r>
              <a:rPr lang="en-US" sz="1900" dirty="0" smtClean="0"/>
              <a:t>Present clearly the critical technical challenges you need to overcome</a:t>
            </a:r>
            <a:endParaRPr lang="en-US" sz="1900" dirty="0"/>
          </a:p>
          <a:p>
            <a:pPr marL="457200" indent="-457200">
              <a:spcAft>
                <a:spcPts val="900"/>
              </a:spcAft>
              <a:buFont typeface="+mj-lt"/>
              <a:buAutoNum type="arabicPeriod"/>
            </a:pPr>
            <a:r>
              <a:rPr lang="en-US" sz="1900" dirty="0"/>
              <a:t>If resubmitting, address all previous review </a:t>
            </a:r>
            <a:r>
              <a:rPr lang="en-US" sz="1900" dirty="0" smtClean="0"/>
              <a:t>comments</a:t>
            </a:r>
          </a:p>
          <a:p>
            <a:pPr marL="457200" indent="-457200">
              <a:spcAft>
                <a:spcPts val="900"/>
              </a:spcAft>
              <a:buFont typeface="+mj-lt"/>
              <a:buAutoNum type="arabicPeriod"/>
            </a:pPr>
            <a:r>
              <a:rPr lang="en-US" sz="1900" dirty="0" smtClean="0"/>
              <a:t>Start Early…begin </a:t>
            </a:r>
            <a:r>
              <a:rPr lang="en-US" sz="1900" dirty="0"/>
              <a:t>the registration process 6 -8 weeks in advance</a:t>
            </a:r>
          </a:p>
          <a:p>
            <a:pPr marL="457200" indent="-457200">
              <a:spcAft>
                <a:spcPts val="900"/>
              </a:spcAft>
              <a:buFont typeface="+mj-lt"/>
              <a:buAutoNum type="arabicPeriod"/>
            </a:pPr>
            <a:r>
              <a:rPr lang="en-US" sz="1900" dirty="0" smtClean="0"/>
              <a:t>Read </a:t>
            </a:r>
            <a:r>
              <a:rPr lang="en-US" sz="1900" dirty="0"/>
              <a:t>the solicitation/funding announcement </a:t>
            </a:r>
            <a:r>
              <a:rPr lang="en-US" sz="1900" dirty="0" smtClean="0"/>
              <a:t>carefully</a:t>
            </a:r>
          </a:p>
          <a:p>
            <a:pPr marL="457200" indent="-457200">
              <a:spcAft>
                <a:spcPts val="900"/>
              </a:spcAft>
              <a:buFont typeface="+mj-lt"/>
              <a:buAutoNum type="arabicPeriod"/>
            </a:pPr>
            <a:r>
              <a:rPr lang="en-US" sz="1900" dirty="0"/>
              <a:t>Submit </a:t>
            </a:r>
            <a:r>
              <a:rPr lang="en-US" sz="1900" dirty="0" smtClean="0"/>
              <a:t>Early (days ahead of the deadline)!</a:t>
            </a:r>
            <a:endParaRPr lang="en-US" sz="1900" dirty="0"/>
          </a:p>
          <a:p>
            <a:pPr marL="457200" indent="-457200">
              <a:spcAft>
                <a:spcPts val="900"/>
              </a:spcAft>
              <a:buFont typeface="+mj-lt"/>
              <a:buAutoNum type="arabicPeriod"/>
            </a:pPr>
            <a:r>
              <a:rPr lang="en-US" sz="1900" dirty="0" smtClean="0"/>
              <a:t>Remember </a:t>
            </a:r>
            <a:r>
              <a:rPr lang="en-US" sz="1900" dirty="0"/>
              <a:t>NIEHS SRP, EPA, </a:t>
            </a:r>
            <a:r>
              <a:rPr lang="en-US" sz="1900" dirty="0" smtClean="0"/>
              <a:t>USDA, and </a:t>
            </a:r>
            <a:r>
              <a:rPr lang="en-US" sz="1900" dirty="0"/>
              <a:t>NSF are “investors” not “customers”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0E8F4-59D4-4141-8DA0-F326E1537325}"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707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itle 1"/>
          <p:cNvSpPr>
            <a:spLocks noGrp="1"/>
          </p:cNvSpPr>
          <p:nvPr>
            <p:ph type="title"/>
          </p:nvPr>
        </p:nvSpPr>
        <p:spPr>
          <a:xfrm>
            <a:off x="1396055" y="381000"/>
            <a:ext cx="7492306" cy="831330"/>
          </a:xfrm>
        </p:spPr>
        <p:txBody>
          <a:bodyPr>
            <a:normAutofit fontScale="90000"/>
          </a:bodyPr>
          <a:lstStyle/>
          <a:p>
            <a:r>
              <a:rPr lang="en-US" dirty="0" err="1" smtClean="0"/>
              <a:t>iCorps</a:t>
            </a:r>
            <a:r>
              <a:rPr lang="en-US" dirty="0" smtClean="0"/>
              <a:t> Program: Leveraging Lean Startup Approaches to build a powerful business model….</a:t>
            </a:r>
            <a:endParaRPr lang="en-US" dirty="0"/>
          </a:p>
        </p:txBody>
      </p:sp>
      <p:sp>
        <p:nvSpPr>
          <p:cNvPr id="8" name="Content Placeholder 2"/>
          <p:cNvSpPr>
            <a:spLocks noGrp="1"/>
          </p:cNvSpPr>
          <p:nvPr>
            <p:ph idx="1"/>
          </p:nvPr>
        </p:nvSpPr>
        <p:spPr>
          <a:xfrm>
            <a:off x="616974" y="2091864"/>
            <a:ext cx="8305800" cy="4351338"/>
          </a:xfrm>
        </p:spPr>
        <p:txBody>
          <a:bodyPr>
            <a:normAutofit fontScale="77500" lnSpcReduction="20000"/>
          </a:bodyPr>
          <a:lstStyle/>
          <a:p>
            <a:r>
              <a:rPr lang="en-US" dirty="0" smtClean="0"/>
              <a:t>SBIR/STTR Project from an NSF </a:t>
            </a:r>
            <a:r>
              <a:rPr lang="en-US" dirty="0"/>
              <a:t>research award in the last 5 </a:t>
            </a:r>
            <a:r>
              <a:rPr lang="en-US" dirty="0" smtClean="0"/>
              <a:t>years? </a:t>
            </a:r>
          </a:p>
          <a:p>
            <a:pPr marL="0" indent="0">
              <a:buNone/>
            </a:pPr>
            <a:r>
              <a:rPr lang="en-US" dirty="0" smtClean="0"/>
              <a:t> Explore the </a:t>
            </a:r>
            <a:r>
              <a:rPr lang="en-US" dirty="0" smtClean="0">
                <a:solidFill>
                  <a:srgbClr val="00B050"/>
                </a:solidFill>
              </a:rPr>
              <a:t>NSF national I-Corps program</a:t>
            </a:r>
          </a:p>
          <a:p>
            <a:pPr lvl="1"/>
            <a:r>
              <a:rPr lang="en-US" dirty="0" smtClean="0"/>
              <a:t>need </a:t>
            </a:r>
            <a:r>
              <a:rPr lang="en-US" dirty="0"/>
              <a:t>three (3) team members and a need to search for a market to your idea, technology or </a:t>
            </a:r>
            <a:r>
              <a:rPr lang="en-US" dirty="0" smtClean="0"/>
              <a:t>research</a:t>
            </a:r>
          </a:p>
          <a:p>
            <a:pPr lvl="1"/>
            <a:r>
              <a:rPr lang="en-US" dirty="0" smtClean="0"/>
              <a:t>NSF </a:t>
            </a:r>
            <a:r>
              <a:rPr lang="en-US" dirty="0"/>
              <a:t>I-Corps Teams award - $50,000 for 12 months – Funding to be spent on customer discovery - 15 hours per week for 7 </a:t>
            </a:r>
            <a:r>
              <a:rPr lang="en-US" dirty="0" smtClean="0"/>
              <a:t>weeks</a:t>
            </a:r>
          </a:p>
          <a:p>
            <a:pPr lvl="1"/>
            <a:r>
              <a:rPr lang="en-US" dirty="0">
                <a:hlinkClick r:id="rId2"/>
              </a:rPr>
              <a:t>https://</a:t>
            </a:r>
            <a:r>
              <a:rPr lang="en-US" dirty="0" smtClean="0">
                <a:hlinkClick r:id="rId2"/>
              </a:rPr>
              <a:t>www.nsf.gov/news/special_reports/i-corps/teams.jsp</a:t>
            </a:r>
            <a:r>
              <a:rPr lang="en-US" dirty="0" smtClean="0"/>
              <a:t> </a:t>
            </a:r>
            <a:endParaRPr lang="en-US" dirty="0"/>
          </a:p>
          <a:p>
            <a:endParaRPr lang="en-US" dirty="0" smtClean="0"/>
          </a:p>
          <a:p>
            <a:r>
              <a:rPr lang="en-US" dirty="0" smtClean="0"/>
              <a:t>SBIR/STTR project has no connection to an NSF award?</a:t>
            </a:r>
          </a:p>
          <a:p>
            <a:pPr marL="0" indent="0">
              <a:buNone/>
            </a:pPr>
            <a:r>
              <a:rPr lang="en-US" dirty="0" smtClean="0"/>
              <a:t>Explore the </a:t>
            </a:r>
            <a:r>
              <a:rPr lang="en-US" dirty="0" smtClean="0">
                <a:solidFill>
                  <a:srgbClr val="00B050"/>
                </a:solidFill>
              </a:rPr>
              <a:t>NSF </a:t>
            </a:r>
            <a:r>
              <a:rPr lang="en-US" dirty="0">
                <a:solidFill>
                  <a:srgbClr val="00B050"/>
                </a:solidFill>
              </a:rPr>
              <a:t>regional I-Corps programs </a:t>
            </a:r>
          </a:p>
          <a:p>
            <a:pPr lvl="1"/>
            <a:r>
              <a:rPr lang="en-US" dirty="0" smtClean="0"/>
              <a:t>more </a:t>
            </a:r>
            <a:r>
              <a:rPr lang="en-US" dirty="0"/>
              <a:t>flexible I-Corps programs in team composition, time, and stage of startup development – able to provide eligibility for teams to the NSF I-Corps program above - typically not funded, or limited funding by regional institutions for customer discovery and </a:t>
            </a:r>
            <a:r>
              <a:rPr lang="en-US" dirty="0" smtClean="0"/>
              <a:t>prototyping</a:t>
            </a:r>
          </a:p>
          <a:p>
            <a:pPr lvl="1"/>
            <a:r>
              <a:rPr lang="en-US" dirty="0">
                <a:hlinkClick r:id="rId3"/>
              </a:rPr>
              <a:t>https://</a:t>
            </a:r>
            <a:r>
              <a:rPr lang="en-US" dirty="0" smtClean="0">
                <a:hlinkClick r:id="rId3"/>
              </a:rPr>
              <a:t>www.nsf.gov/news/special_reports/i-corps/sites.jsp</a:t>
            </a:r>
            <a:r>
              <a:rPr lang="en-US" dirty="0" smtClean="0"/>
              <a:t> </a:t>
            </a:r>
            <a:endParaRPr lang="en-US" dirty="0"/>
          </a:p>
          <a:p>
            <a:endParaRPr lang="en-US" dirty="0"/>
          </a:p>
        </p:txBody>
      </p:sp>
      <p:sp>
        <p:nvSpPr>
          <p:cNvPr id="9" name="Slide Number Placeholder 3"/>
          <p:cNvSpPr txBox="1">
            <a:spLocks/>
          </p:cNvSpPr>
          <p:nvPr/>
        </p:nvSpPr>
        <p:spPr>
          <a:xfrm>
            <a:off x="8382000" y="6816725"/>
            <a:ext cx="2166730" cy="365125"/>
          </a:xfrm>
          <a:prstGeom prst="rect">
            <a:avLst/>
          </a:prstGeom>
        </p:spPr>
        <p:txBody>
          <a:bodyPr vert="horz" lIns="27432" tIns="45720" rIns="45720" bIns="45720" rtlCol="0" anchor="b" anchorCtr="0"/>
          <a:lstStyle>
            <a:defPPr>
              <a:defRPr lang="en-US"/>
            </a:defPPr>
            <a:lvl1pPr marL="0" algn="r" defTabSz="914400" rtl="0" eaLnBrk="1" latinLnBrk="0" hangingPunct="1">
              <a:defRPr sz="1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4321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itle 1"/>
          <p:cNvSpPr>
            <a:spLocks noGrp="1"/>
          </p:cNvSpPr>
          <p:nvPr>
            <p:ph type="title"/>
          </p:nvPr>
        </p:nvSpPr>
        <p:spPr>
          <a:xfrm>
            <a:off x="1396055" y="381000"/>
            <a:ext cx="7492306" cy="831330"/>
          </a:xfrm>
        </p:spPr>
        <p:txBody>
          <a:bodyPr>
            <a:normAutofit/>
          </a:bodyPr>
          <a:lstStyle/>
          <a:p>
            <a:r>
              <a:rPr lang="en-US" dirty="0" err="1" smtClean="0"/>
              <a:t>iCorps</a:t>
            </a:r>
            <a:r>
              <a:rPr lang="en-US" dirty="0" smtClean="0"/>
              <a:t> Program: National Map</a:t>
            </a:r>
            <a:endParaRPr lang="en-US" dirty="0"/>
          </a:p>
        </p:txBody>
      </p:sp>
      <p:sp>
        <p:nvSpPr>
          <p:cNvPr id="9" name="Slide Number Placeholder 3"/>
          <p:cNvSpPr txBox="1">
            <a:spLocks/>
          </p:cNvSpPr>
          <p:nvPr/>
        </p:nvSpPr>
        <p:spPr>
          <a:xfrm>
            <a:off x="8382000" y="6816725"/>
            <a:ext cx="2166730" cy="365125"/>
          </a:xfrm>
          <a:prstGeom prst="rect">
            <a:avLst/>
          </a:prstGeom>
        </p:spPr>
        <p:txBody>
          <a:bodyPr vert="horz" lIns="27432" tIns="45720" rIns="45720" bIns="45720" rtlCol="0" anchor="b" anchorCtr="0"/>
          <a:lstStyle>
            <a:defPPr>
              <a:defRPr lang="en-US"/>
            </a:defPPr>
            <a:lvl1pPr marL="0" algn="r" defTabSz="914400" rtl="0" eaLnBrk="1" latinLnBrk="0" hangingPunct="1">
              <a:defRPr sz="1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EF5099-966C-495A-BB3D-DCA0C56F9D8A}" type="slidenum">
              <a:rPr kumimoji="0" lang="en-US" sz="12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087" y="1458652"/>
            <a:ext cx="8102811" cy="4752975"/>
          </a:xfrm>
        </p:spPr>
      </p:pic>
    </p:spTree>
    <p:extLst>
      <p:ext uri="{BB962C8B-B14F-4D97-AF65-F5344CB8AC3E}">
        <p14:creationId xmlns:p14="http://schemas.microsoft.com/office/powerpoint/2010/main" val="1446699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measekm\AppData\Local\Microsoft\Windows\Temporary Internet Files\Content.IE5\1D69FIL3\american-flag-clip-art-waving-waves[1].png"/>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colorTemperature colorTemp="5000"/>
                    </a14:imgEffect>
                    <a14:imgEffect>
                      <a14:saturation sat="10000"/>
                    </a14:imgEffect>
                    <a14:imgEffect>
                      <a14:brightnessContrast bright="11000" contrast="37000"/>
                    </a14:imgEffect>
                  </a14:imgLayer>
                </a14:imgProps>
              </a:ext>
              <a:ext uri="{28A0092B-C50C-407E-A947-70E740481C1C}">
                <a14:useLocalDpi xmlns:a14="http://schemas.microsoft.com/office/drawing/2010/main" val="0"/>
              </a:ext>
            </a:extLst>
          </a:blip>
          <a:srcRect l="469" r="-469" b="30525"/>
          <a:stretch/>
        </p:blipFill>
        <p:spPr bwMode="auto">
          <a:xfrm>
            <a:off x="2209800" y="2362199"/>
            <a:ext cx="4876800" cy="3078481"/>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1893"/>
            <a:ext cx="9144000" cy="1143000"/>
          </a:xfrm>
        </p:spPr>
        <p:txBody>
          <a:bodyPr/>
          <a:lstStyle/>
          <a:p>
            <a:pPr>
              <a:lnSpc>
                <a:spcPct val="90000"/>
              </a:lnSpc>
            </a:pPr>
            <a:r>
              <a:rPr lang="en-US" sz="4000" u="sng" dirty="0"/>
              <a:t>Other</a:t>
            </a:r>
            <a:r>
              <a:rPr lang="en-US" sz="4000" dirty="0"/>
              <a:t> SBIR/STTR Agencies and Institutes that Fund Environmental Technologies</a:t>
            </a:r>
          </a:p>
        </p:txBody>
      </p:sp>
      <p:sp>
        <p:nvSpPr>
          <p:cNvPr id="7" name="Content Placeholder 6"/>
          <p:cNvSpPr>
            <a:spLocks noGrp="1"/>
          </p:cNvSpPr>
          <p:nvPr>
            <p:ph idx="1"/>
          </p:nvPr>
        </p:nvSpPr>
        <p:spPr>
          <a:xfrm>
            <a:off x="457200" y="1531089"/>
            <a:ext cx="8686800" cy="4701400"/>
          </a:xfrm>
        </p:spPr>
        <p:txBody>
          <a:bodyPr/>
          <a:lstStyle/>
          <a:p>
            <a:pPr marL="0" indent="0">
              <a:spcBef>
                <a:spcPts val="600"/>
              </a:spcBef>
              <a:spcAft>
                <a:spcPts val="0"/>
              </a:spcAft>
              <a:buNone/>
            </a:pPr>
            <a:r>
              <a:rPr lang="en-US" sz="2000" b="1" dirty="0">
                <a:solidFill>
                  <a:schemeClr val="tx2"/>
                </a:solidFill>
              </a:rPr>
              <a:t>AGENCIES</a:t>
            </a:r>
          </a:p>
          <a:p>
            <a:pPr lvl="0">
              <a:spcBef>
                <a:spcPts val="300"/>
              </a:spcBef>
              <a:spcAft>
                <a:spcPts val="0"/>
              </a:spcAft>
            </a:pPr>
            <a:r>
              <a:rPr lang="en-US" sz="1600" dirty="0"/>
              <a:t>Department of Defense (DoD) - Tracy Frost </a:t>
            </a:r>
            <a:r>
              <a:rPr lang="en-US" sz="1600" dirty="0">
                <a:hlinkClick r:id="rId5"/>
              </a:rPr>
              <a:t>administrator.dodsbir@osd.mil</a:t>
            </a:r>
            <a:endParaRPr lang="en-US" sz="1600" dirty="0"/>
          </a:p>
          <a:p>
            <a:pPr lvl="0">
              <a:spcAft>
                <a:spcPts val="0"/>
              </a:spcAft>
            </a:pPr>
            <a:r>
              <a:rPr lang="en-US" sz="1600" dirty="0"/>
              <a:t>Department of Energy (DoE) - Manny Oliver </a:t>
            </a:r>
            <a:r>
              <a:rPr lang="en-US" sz="1600" dirty="0">
                <a:hlinkClick r:id="rId6"/>
              </a:rPr>
              <a:t>manny.oliver@science.doe.gov</a:t>
            </a:r>
            <a:endParaRPr lang="en-US" sz="1600" dirty="0"/>
          </a:p>
          <a:p>
            <a:pPr lvl="0">
              <a:spcAft>
                <a:spcPts val="0"/>
              </a:spcAft>
            </a:pPr>
            <a:r>
              <a:rPr lang="en-US" sz="1600" dirty="0"/>
              <a:t>National Oceanic and Atmospheric Administration (NOAA) - Joan Clarkson </a:t>
            </a:r>
            <a:r>
              <a:rPr lang="en-US" sz="1600" u="sng" dirty="0">
                <a:hlinkClick r:id="rId7"/>
              </a:rPr>
              <a:t>joan.e.clarkston@noaa.gov</a:t>
            </a:r>
            <a:endParaRPr lang="en-US" sz="1600" dirty="0"/>
          </a:p>
          <a:p>
            <a:pPr marL="0" lvl="0" indent="0">
              <a:spcAft>
                <a:spcPts val="0"/>
              </a:spcAft>
              <a:buNone/>
            </a:pPr>
            <a:r>
              <a:rPr lang="en-US" sz="2000" b="1" dirty="0">
                <a:solidFill>
                  <a:schemeClr val="tx2"/>
                </a:solidFill>
              </a:rPr>
              <a:t>NIH INSTITUTES</a:t>
            </a:r>
          </a:p>
          <a:p>
            <a:pPr lvl="0">
              <a:spcBef>
                <a:spcPts val="300"/>
              </a:spcBef>
              <a:spcAft>
                <a:spcPts val="0"/>
              </a:spcAft>
            </a:pPr>
            <a:r>
              <a:rPr lang="en-US" sz="1600" dirty="0"/>
              <a:t>National Institute of General Medical Sciences (NIGMS) - Scott Somers </a:t>
            </a:r>
            <a:r>
              <a:rPr lang="en-US" sz="1600" dirty="0">
                <a:hlinkClick r:id="rId8" tooltip="somerss@nigms.nih.gov"/>
              </a:rPr>
              <a:t>somerss@nigms.nih.gov</a:t>
            </a:r>
            <a:endParaRPr lang="en-US" sz="1600" dirty="0"/>
          </a:p>
          <a:p>
            <a:pPr lvl="0">
              <a:spcAft>
                <a:spcPts val="0"/>
              </a:spcAft>
            </a:pPr>
            <a:r>
              <a:rPr lang="en-US" sz="1600" dirty="0"/>
              <a:t>National Center  for Advancing Translational Sciences (NCATS) - Lili M. Portilla </a:t>
            </a:r>
            <a:r>
              <a:rPr lang="en-US" sz="1600" dirty="0">
                <a:hlinkClick r:id="rId9"/>
              </a:rPr>
              <a:t>Portilll@mail.nih.gov</a:t>
            </a:r>
            <a:r>
              <a:rPr lang="en-US" sz="1600" dirty="0"/>
              <a:t> </a:t>
            </a:r>
          </a:p>
          <a:p>
            <a:pPr lvl="0">
              <a:spcAft>
                <a:spcPts val="0"/>
              </a:spcAft>
            </a:pPr>
            <a:r>
              <a:rPr lang="en-US" sz="1600" dirty="0"/>
              <a:t>National Heart, Lung, and Blood Institute (NHLBI) - Jennifer Shieh </a:t>
            </a:r>
            <a:r>
              <a:rPr lang="en-US" sz="1600" dirty="0">
                <a:hlinkClick r:id="rId10" tooltip="jennifer.shieh@nih.gov"/>
              </a:rPr>
              <a:t>jennifer.shieh@nih.gov</a:t>
            </a:r>
            <a:endParaRPr lang="en-US" sz="1600" dirty="0"/>
          </a:p>
          <a:p>
            <a:pPr lvl="0">
              <a:spcAft>
                <a:spcPts val="0"/>
              </a:spcAft>
            </a:pPr>
            <a:r>
              <a:rPr lang="en-US" sz="1600" dirty="0"/>
              <a:t>National Institute of Biomedical Imaging and Bioengineering (NIBIB) - Todd Merchak </a:t>
            </a:r>
            <a:r>
              <a:rPr lang="en-US" sz="1600" dirty="0">
                <a:hlinkClick r:id="rId11" tooltip="merchakt@mail.nih.gov"/>
              </a:rPr>
              <a:t>merchakt@mail.nih.gov</a:t>
            </a:r>
            <a:endParaRPr lang="en-US" sz="1600" dirty="0"/>
          </a:p>
          <a:p>
            <a:pPr>
              <a:spcAft>
                <a:spcPts val="0"/>
              </a:spcAft>
            </a:pPr>
            <a:r>
              <a:rPr lang="en-US" sz="1600" i="1" dirty="0"/>
              <a:t>Eunice Kennedy Shriver </a:t>
            </a:r>
            <a:r>
              <a:rPr lang="en-US" sz="1600" dirty="0"/>
              <a:t>National Institute of Child Health and  </a:t>
            </a:r>
            <a:br>
              <a:rPr lang="en-US" sz="1600" dirty="0"/>
            </a:br>
            <a:r>
              <a:rPr lang="en-US" sz="1600" dirty="0"/>
              <a:t>Human Development (NICHD) - Louis A. Quatrano Email: </a:t>
            </a:r>
            <a:r>
              <a:rPr lang="en-US" sz="1600" dirty="0">
                <a:hlinkClick r:id="rId12" tooltip="Quatranol@mail.nih.gov"/>
              </a:rPr>
              <a:t>Quatranol@mail.nih.gov</a:t>
            </a:r>
            <a:endParaRPr lang="en-US" sz="1600" dirty="0"/>
          </a:p>
        </p:txBody>
      </p:sp>
      <p:sp>
        <p:nvSpPr>
          <p:cNvPr id="3" name="Slide Number Placeholder 2"/>
          <p:cNvSpPr>
            <a:spLocks noGrp="1"/>
          </p:cNvSpPr>
          <p:nvPr>
            <p:ph type="sldNum" sz="quarter" idx="12"/>
          </p:nvPr>
        </p:nvSpPr>
        <p:spPr/>
        <p:txBody>
          <a:bodyPr/>
          <a:lstStyle/>
          <a:p>
            <a:fld id="{4D70E8F4-59D4-4141-8DA0-F326E1537325}" type="slidenum">
              <a:rPr lang="en-US" smtClean="0"/>
              <a:pPr/>
              <a:t>63</a:t>
            </a:fld>
            <a:endParaRPr lang="en-US" dirty="0"/>
          </a:p>
        </p:txBody>
      </p:sp>
    </p:spTree>
    <p:extLst>
      <p:ext uri="{BB962C8B-B14F-4D97-AF65-F5344CB8AC3E}">
        <p14:creationId xmlns:p14="http://schemas.microsoft.com/office/powerpoint/2010/main" val="39278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11" y="1447800"/>
            <a:ext cx="8229600" cy="1143000"/>
          </a:xfrm>
        </p:spPr>
        <p:txBody>
          <a:bodyPr/>
          <a:lstStyle/>
          <a:p>
            <a:r>
              <a:rPr lang="en-US" dirty="0"/>
              <a:t> </a:t>
            </a:r>
            <a:br>
              <a:rPr lang="en-US" dirty="0"/>
            </a:br>
            <a:r>
              <a:rPr lang="en-US" dirty="0"/>
              <a:t>Small Business Administration</a:t>
            </a:r>
            <a:br>
              <a:rPr lang="en-US" dirty="0"/>
            </a:br>
            <a:r>
              <a:rPr lang="en-US" dirty="0">
                <a:hlinkClick r:id="rId3"/>
              </a:rPr>
              <a:t>www.SBA.gov</a:t>
            </a:r>
            <a:r>
              <a:rPr lang="en-US" dirty="0"/>
              <a:t/>
            </a:r>
            <a:br>
              <a:rPr lang="en-US" dirty="0"/>
            </a:br>
            <a:endParaRPr lang="en-US" dirty="0"/>
          </a:p>
        </p:txBody>
      </p:sp>
      <p:sp>
        <p:nvSpPr>
          <p:cNvPr id="3" name="Content Placeholder 2"/>
          <p:cNvSpPr>
            <a:spLocks noGrp="1"/>
          </p:cNvSpPr>
          <p:nvPr>
            <p:ph idx="1"/>
          </p:nvPr>
        </p:nvSpPr>
        <p:spPr>
          <a:xfrm>
            <a:off x="237887" y="1951037"/>
            <a:ext cx="8229600" cy="4906963"/>
          </a:xfrm>
        </p:spPr>
        <p:txBody>
          <a:bodyPr/>
          <a:lstStyle/>
          <a:p>
            <a:r>
              <a:rPr lang="en-US" dirty="0"/>
              <a:t>Small Business Administration Website:</a:t>
            </a:r>
          </a:p>
          <a:p>
            <a:pPr lvl="1"/>
            <a:r>
              <a:rPr lang="en-US" dirty="0"/>
              <a:t>Advice on how to get started:</a:t>
            </a:r>
          </a:p>
          <a:p>
            <a:pPr lvl="2"/>
            <a:r>
              <a:rPr lang="en-US" dirty="0"/>
              <a:t>From university lab to business</a:t>
            </a:r>
          </a:p>
          <a:p>
            <a:pPr lvl="2"/>
            <a:r>
              <a:rPr lang="en-US" dirty="0"/>
              <a:t>How to start your own business</a:t>
            </a:r>
          </a:p>
          <a:p>
            <a:pPr lvl="2"/>
            <a:r>
              <a:rPr lang="en-US" dirty="0"/>
              <a:t>How find a small business partner</a:t>
            </a:r>
          </a:p>
          <a:p>
            <a:pPr lvl="2"/>
            <a:r>
              <a:rPr lang="en-US" dirty="0"/>
              <a:t>University Tech Transfer office</a:t>
            </a:r>
          </a:p>
          <a:p>
            <a:pPr lvl="1"/>
            <a:r>
              <a:rPr lang="en-US" dirty="0"/>
              <a:t>Contacts:</a:t>
            </a:r>
          </a:p>
          <a:p>
            <a:pPr lvl="2"/>
            <a:r>
              <a:rPr lang="en-US" dirty="0"/>
              <a:t>Your state SBA Office</a:t>
            </a:r>
          </a:p>
          <a:p>
            <a:pPr lvl="2"/>
            <a:r>
              <a:rPr lang="en-US" dirty="0"/>
              <a:t>Federal SBIR/STTR Offices</a:t>
            </a:r>
          </a:p>
          <a:p>
            <a:pPr lvl="1"/>
            <a:r>
              <a:rPr lang="en-US" dirty="0"/>
              <a:t>Eligibility Details</a:t>
            </a:r>
          </a:p>
          <a:p>
            <a:pPr lvl="1"/>
            <a:r>
              <a:rPr lang="en-US" dirty="0"/>
              <a:t>Upcoming Meetings</a:t>
            </a:r>
          </a:p>
          <a:p>
            <a:pPr lvl="1"/>
            <a:r>
              <a:rPr lang="en-US" dirty="0"/>
              <a:t>Email notification listserv</a:t>
            </a:r>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C249BDC-9A7C-47B2-ACA7-F0AAA332E43A}" type="slidenum">
              <a:rPr lang="en-US" smtClean="0"/>
              <a:pPr/>
              <a:t>64</a:t>
            </a:fld>
            <a:endParaRPr lang="en-US" dirty="0"/>
          </a:p>
        </p:txBody>
      </p:sp>
      <p:pic>
        <p:nvPicPr>
          <p:cNvPr id="5" name="Picture 4"/>
          <p:cNvPicPr>
            <a:picLocks noChangeAspect="1"/>
          </p:cNvPicPr>
          <p:nvPr/>
        </p:nvPicPr>
        <p:blipFill rotWithShape="1">
          <a:blip r:embed="rId4"/>
          <a:srcRect l="9086" t="14445" r="3143" b="912"/>
          <a:stretch/>
        </p:blipFill>
        <p:spPr>
          <a:xfrm>
            <a:off x="5382057" y="2590800"/>
            <a:ext cx="3417525" cy="3369022"/>
          </a:xfrm>
          <a:prstGeom prst="rect">
            <a:avLst/>
          </a:prstGeom>
        </p:spPr>
      </p:pic>
    </p:spTree>
    <p:extLst>
      <p:ext uri="{BB962C8B-B14F-4D97-AF65-F5344CB8AC3E}">
        <p14:creationId xmlns:p14="http://schemas.microsoft.com/office/powerpoint/2010/main" val="1133885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30" y="1638300"/>
            <a:ext cx="8229600" cy="1143000"/>
          </a:xfrm>
        </p:spPr>
        <p:txBody>
          <a:bodyPr/>
          <a:lstStyle/>
          <a:p>
            <a:r>
              <a:rPr lang="en-US" dirty="0"/>
              <a:t> </a:t>
            </a:r>
            <a:br>
              <a:rPr lang="en-US" dirty="0"/>
            </a:br>
            <a:r>
              <a:rPr lang="en-US" dirty="0"/>
              <a:t/>
            </a:r>
            <a:br>
              <a:rPr lang="en-US" dirty="0"/>
            </a:br>
            <a:r>
              <a:rPr lang="en-US" dirty="0" smtClean="0">
                <a:hlinkClick r:id="rId3"/>
              </a:rPr>
              <a:t>www.SBIR.gov</a:t>
            </a:r>
            <a:endParaRPr lang="en-US" dirty="0"/>
          </a:p>
        </p:txBody>
      </p:sp>
      <p:sp>
        <p:nvSpPr>
          <p:cNvPr id="3" name="Content Placeholder 2"/>
          <p:cNvSpPr>
            <a:spLocks noGrp="1"/>
          </p:cNvSpPr>
          <p:nvPr>
            <p:ph idx="1"/>
          </p:nvPr>
        </p:nvSpPr>
        <p:spPr>
          <a:xfrm>
            <a:off x="304800" y="3086100"/>
            <a:ext cx="4376857" cy="3390900"/>
          </a:xfrm>
        </p:spPr>
        <p:txBody>
          <a:bodyPr/>
          <a:lstStyle/>
          <a:p>
            <a:r>
              <a:rPr lang="en-US" dirty="0" smtClean="0"/>
              <a:t>The SBIR/STTR website:</a:t>
            </a:r>
            <a:endParaRPr lang="en-US" dirty="0"/>
          </a:p>
          <a:p>
            <a:pPr lvl="1"/>
            <a:r>
              <a:rPr lang="en-US" dirty="0" smtClean="0"/>
              <a:t>Provides information about current, past, and future funding opportunities</a:t>
            </a:r>
          </a:p>
          <a:p>
            <a:pPr lvl="1"/>
            <a:r>
              <a:rPr lang="en-US" dirty="0" smtClean="0"/>
              <a:t>Describes program goals, policy directives, the history of the program, and participating agencies</a:t>
            </a:r>
          </a:p>
          <a:p>
            <a:pPr lvl="1"/>
            <a:r>
              <a:rPr lang="en-US" dirty="0" smtClean="0"/>
              <a:t>Provides a listing of SBIR and STTR awards and highlights success stories</a:t>
            </a:r>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C249BDC-9A7C-47B2-ACA7-F0AAA332E43A}" type="slidenum">
              <a:rPr lang="en-US" smtClean="0"/>
              <a:pPr/>
              <a:t>65</a:t>
            </a:fld>
            <a:endParaRPr lang="en-US" dirty="0"/>
          </a:p>
        </p:txBody>
      </p:sp>
      <p:pic>
        <p:nvPicPr>
          <p:cNvPr id="1030" name="Picture 6" descr="Image result for sbi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90500"/>
            <a:ext cx="500564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988314" y="2971800"/>
            <a:ext cx="3698486" cy="3476431"/>
          </a:xfrm>
          <a:prstGeom prst="rect">
            <a:avLst/>
          </a:prstGeom>
        </p:spPr>
      </p:pic>
    </p:spTree>
    <p:extLst>
      <p:ext uri="{BB962C8B-B14F-4D97-AF65-F5344CB8AC3E}">
        <p14:creationId xmlns:p14="http://schemas.microsoft.com/office/powerpoint/2010/main" val="3261271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304800"/>
            <a:ext cx="8229600" cy="1205024"/>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a:latin typeface="Times" panose="02020603050405020304" pitchFamily="18" charset="0"/>
                <a:cs typeface="Times" panose="02020603050405020304" pitchFamily="18" charset="0"/>
              </a:rPr>
              <a:t>Q&amp;A</a:t>
            </a:r>
          </a:p>
        </p:txBody>
      </p:sp>
      <p:sp>
        <p:nvSpPr>
          <p:cNvPr id="17" name="Content Placeholder 2"/>
          <p:cNvSpPr txBox="1">
            <a:spLocks/>
          </p:cNvSpPr>
          <p:nvPr/>
        </p:nvSpPr>
        <p:spPr>
          <a:xfrm>
            <a:off x="281940" y="1738424"/>
            <a:ext cx="8839200"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a:solidFill>
                  <a:schemeClr val="tx2"/>
                </a:solidFill>
                <a:latin typeface="Arial" panose="020B0604020202020204" pitchFamily="34" charset="0"/>
                <a:cs typeface="Arial" panose="020B0604020202020204" pitchFamily="34" charset="0"/>
              </a:rPr>
              <a:t>Online Participants</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Enter your question into the Q&amp;A box on the bottom  right hand side of your screen</a:t>
            </a:r>
          </a:p>
          <a:p>
            <a:pPr marL="0" lvl="1"/>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Phone Participants</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Dial </a:t>
            </a:r>
            <a:r>
              <a:rPr lang="en-US" b="1" u="sng" dirty="0">
                <a:solidFill>
                  <a:schemeClr val="tx1">
                    <a:lumMod val="65000"/>
                    <a:lumOff val="35000"/>
                  </a:schemeClr>
                </a:solidFill>
                <a:latin typeface="Arial" panose="020B0604020202020204" pitchFamily="34" charset="0"/>
                <a:cs typeface="Arial" panose="020B0604020202020204" pitchFamily="34" charset="0"/>
              </a:rPr>
              <a:t>#6 </a:t>
            </a:r>
            <a:r>
              <a:rPr lang="en-US" dirty="0">
                <a:solidFill>
                  <a:schemeClr val="tx1">
                    <a:lumMod val="65000"/>
                    <a:lumOff val="35000"/>
                  </a:schemeClr>
                </a:solidFill>
                <a:latin typeface="Arial" panose="020B0604020202020204" pitchFamily="34" charset="0"/>
                <a:cs typeface="Arial" panose="020B0604020202020204" pitchFamily="34" charset="0"/>
              </a:rPr>
              <a:t>to </a:t>
            </a:r>
            <a:r>
              <a:rPr lang="en-US" b="1" u="sng" dirty="0">
                <a:solidFill>
                  <a:schemeClr val="tx1">
                    <a:lumMod val="65000"/>
                    <a:lumOff val="35000"/>
                  </a:schemeClr>
                </a:solidFill>
                <a:latin typeface="Arial" panose="020B0604020202020204" pitchFamily="34" charset="0"/>
                <a:cs typeface="Arial" panose="020B0604020202020204" pitchFamily="34" charset="0"/>
              </a:rPr>
              <a:t>unmute</a:t>
            </a:r>
            <a:r>
              <a:rPr lang="en-US" dirty="0">
                <a:solidFill>
                  <a:schemeClr val="tx1">
                    <a:lumMod val="65000"/>
                    <a:lumOff val="35000"/>
                  </a:schemeClr>
                </a:solidFill>
                <a:latin typeface="Arial" panose="020B0604020202020204" pitchFamily="34" charset="0"/>
                <a:cs typeface="Arial" panose="020B0604020202020204" pitchFamily="34" charset="0"/>
              </a:rPr>
              <a:t> phone</a:t>
            </a:r>
          </a:p>
          <a:p>
            <a:pPr marL="0" lvl="1"/>
            <a:r>
              <a:rPr lang="en-US" dirty="0">
                <a:solidFill>
                  <a:schemeClr val="tx1">
                    <a:lumMod val="65000"/>
                    <a:lumOff val="35000"/>
                  </a:schemeClr>
                </a:solidFill>
                <a:latin typeface="Arial" panose="020B0604020202020204" pitchFamily="34" charset="0"/>
                <a:cs typeface="Arial" panose="020B0604020202020204" pitchFamily="34" charset="0"/>
              </a:rPr>
              <a:t>Dial </a:t>
            </a:r>
            <a:r>
              <a:rPr lang="en-US" b="1" u="sng" dirty="0">
                <a:solidFill>
                  <a:schemeClr val="tx1">
                    <a:lumMod val="65000"/>
                    <a:lumOff val="35000"/>
                  </a:schemeClr>
                </a:solidFill>
                <a:latin typeface="Arial" panose="020B0604020202020204" pitchFamily="34" charset="0"/>
                <a:cs typeface="Arial" panose="020B0604020202020204" pitchFamily="34" charset="0"/>
              </a:rPr>
              <a:t>*6 </a:t>
            </a:r>
            <a:r>
              <a:rPr lang="en-US" dirty="0">
                <a:solidFill>
                  <a:schemeClr val="tx1">
                    <a:lumMod val="65000"/>
                    <a:lumOff val="35000"/>
                  </a:schemeClr>
                </a:solidFill>
                <a:latin typeface="Arial" panose="020B0604020202020204" pitchFamily="34" charset="0"/>
                <a:cs typeface="Arial" panose="020B0604020202020204" pitchFamily="34" charset="0"/>
              </a:rPr>
              <a:t>to </a:t>
            </a:r>
            <a:r>
              <a:rPr lang="en-US" b="1" u="sng" dirty="0">
                <a:solidFill>
                  <a:schemeClr val="tx1">
                    <a:lumMod val="65000"/>
                    <a:lumOff val="35000"/>
                  </a:schemeClr>
                </a:solidFill>
                <a:latin typeface="Arial" panose="020B0604020202020204" pitchFamily="34" charset="0"/>
                <a:cs typeface="Arial" panose="020B0604020202020204" pitchFamily="34" charset="0"/>
              </a:rPr>
              <a:t>mute</a:t>
            </a:r>
            <a:r>
              <a:rPr lang="en-US" dirty="0">
                <a:solidFill>
                  <a:schemeClr val="tx1">
                    <a:lumMod val="65000"/>
                    <a:lumOff val="35000"/>
                  </a:schemeClr>
                </a:solidFill>
                <a:latin typeface="Arial" panose="020B0604020202020204" pitchFamily="34" charset="0"/>
                <a:cs typeface="Arial" panose="020B0604020202020204" pitchFamily="34" charset="0"/>
              </a:rPr>
              <a:t> phone</a:t>
            </a:r>
          </a:p>
        </p:txBody>
      </p:sp>
      <p:pic>
        <p:nvPicPr>
          <p:cNvPr id="8196" name="Picture 4" descr="C:\Users\measekm\AppData\Local\Microsoft\Windows\Temporary Internet Files\Content.IE5\9FSGR9AF\1335-12439673009u9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1" y="3884428"/>
            <a:ext cx="1802606" cy="14420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14865C79-EE26-4ACE-94D3-CF65C097153F}" type="slidenum">
              <a:rPr lang="en-US" smtClean="0"/>
              <a:pPr/>
              <a:t>66</a:t>
            </a:fld>
            <a:endParaRPr lang="en-US" dirty="0"/>
          </a:p>
        </p:txBody>
      </p:sp>
    </p:spTree>
    <p:extLst>
      <p:ext uri="{BB962C8B-B14F-4D97-AF65-F5344CB8AC3E}">
        <p14:creationId xmlns:p14="http://schemas.microsoft.com/office/powerpoint/2010/main" val="18833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389861"/>
            <a:ext cx="9144000" cy="16002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a:latin typeface="Times" panose="02020603050405020304" pitchFamily="18" charset="0"/>
                <a:cs typeface="Times" panose="02020603050405020304" pitchFamily="18" charset="0"/>
              </a:rPr>
              <a:t>NIEHS SRP</a:t>
            </a:r>
            <a:br>
              <a:rPr lang="en-US" sz="4800" dirty="0">
                <a:latin typeface="Times" panose="02020603050405020304" pitchFamily="18" charset="0"/>
                <a:cs typeface="Times" panose="02020603050405020304" pitchFamily="18" charset="0"/>
              </a:rPr>
            </a:br>
            <a:r>
              <a:rPr lang="en-US" sz="4800" i="1" dirty="0">
                <a:latin typeface="Times" panose="02020603050405020304" pitchFamily="18" charset="0"/>
                <a:cs typeface="Times" panose="02020603050405020304" pitchFamily="18" charset="0"/>
              </a:rPr>
              <a:t>Heather Henry</a:t>
            </a:r>
          </a:p>
        </p:txBody>
      </p:sp>
      <p:sp>
        <p:nvSpPr>
          <p:cNvPr id="12" name="Rectangle 11"/>
          <p:cNvSpPr/>
          <p:nvPr/>
        </p:nvSpPr>
        <p:spPr>
          <a:xfrm>
            <a:off x="152400" y="4395941"/>
            <a:ext cx="8839200" cy="86177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Please follow link to topics of interest: </a:t>
            </a:r>
            <a:r>
              <a:rPr lang="en-US" sz="1600" dirty="0">
                <a:latin typeface="Arial" panose="020B0604020202020204" pitchFamily="34" charset="0"/>
                <a:cs typeface="Arial" panose="020B0604020202020204" pitchFamily="34" charset="0"/>
                <a:hlinkClick r:id="rId3"/>
              </a:rPr>
              <a:t>http://www.niehs.nih.gov/research/supported/centers/srp/hwaerp/index.cfm</a:t>
            </a:r>
            <a:r>
              <a:rPr lang="en-US" sz="1600" dirty="0">
                <a:latin typeface="Arial" panose="020B0604020202020204" pitchFamily="34" charset="0"/>
                <a:cs typeface="Arial" panose="020B0604020202020204" pitchFamily="34" charset="0"/>
              </a:rPr>
              <a:t> </a:t>
            </a:r>
          </a:p>
          <a:p>
            <a:pPr algn="ctr"/>
            <a:endParaRPr lang="en-US" dirty="0">
              <a:latin typeface="Times" panose="02020603050405020304" pitchFamily="18" charset="0"/>
              <a:cs typeface="Times" panose="02020603050405020304" pitchFamily="18" charset="0"/>
            </a:endParaRPr>
          </a:p>
        </p:txBody>
      </p:sp>
      <p:sp>
        <p:nvSpPr>
          <p:cNvPr id="13" name="Rectangle 12"/>
          <p:cNvSpPr/>
          <p:nvPr/>
        </p:nvSpPr>
        <p:spPr>
          <a:xfrm>
            <a:off x="3458554" y="2020186"/>
            <a:ext cx="2226892" cy="338554"/>
          </a:xfrm>
          <a:prstGeom prst="rect">
            <a:avLst/>
          </a:prstGeom>
        </p:spPr>
        <p:txBody>
          <a:bodyPr wrap="none">
            <a:spAutoFit/>
          </a:bodyPr>
          <a:lstStyle/>
          <a:p>
            <a:pPr algn="ctr"/>
            <a:r>
              <a:rPr lang="en-US" sz="1600" dirty="0">
                <a:latin typeface="Arial" panose="020B0604020202020204" pitchFamily="34" charset="0"/>
                <a:cs typeface="Arial" panose="020B0604020202020204" pitchFamily="34" charset="0"/>
                <a:hlinkClick r:id="rId4"/>
              </a:rPr>
              <a:t>henryh@niehs.nih.gov</a:t>
            </a:r>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2071155" y="5100566"/>
            <a:ext cx="5001690"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Current SBIR/STTR Grantees:</a:t>
            </a:r>
          </a:p>
          <a:p>
            <a:pPr algn="ctr"/>
            <a:r>
              <a:rPr lang="en-US" sz="1600" dirty="0">
                <a:latin typeface="Arial" panose="020B0604020202020204" pitchFamily="34" charset="0"/>
                <a:cs typeface="Arial" panose="020B0604020202020204" pitchFamily="34" charset="0"/>
                <a:hlinkClick r:id="rId5"/>
              </a:rPr>
              <a:t>http://tools.niehs.nih.gov/srp/programs/index269.cfm</a:t>
            </a:r>
            <a:r>
              <a:rPr lang="en-US" sz="1600" dirty="0">
                <a:latin typeface="Arial" panose="020B0604020202020204" pitchFamily="34" charset="0"/>
                <a:cs typeface="Arial" panose="020B0604020202020204" pitchFamily="34" charset="0"/>
              </a:rPr>
              <a:t> </a:t>
            </a:r>
          </a:p>
        </p:txBody>
      </p:sp>
      <p:pic>
        <p:nvPicPr>
          <p:cNvPr id="7" name="Picture 6" descr="hi_panoram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5759" y="2510732"/>
            <a:ext cx="4292482" cy="1336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4995" y="3813150"/>
            <a:ext cx="3174010" cy="307777"/>
          </a:xfrm>
          <a:prstGeom prst="rect">
            <a:avLst/>
          </a:prstGeom>
          <a:noFill/>
        </p:spPr>
        <p:txBody>
          <a:bodyPr wrap="none" rtlCol="0">
            <a:spAutoFit/>
          </a:bodyPr>
          <a:lstStyle/>
          <a:p>
            <a:pPr algn="ctr"/>
            <a:r>
              <a:rPr lang="en-US" sz="1400" b="1" dirty="0">
                <a:solidFill>
                  <a:schemeClr val="tx1">
                    <a:lumMod val="65000"/>
                    <a:lumOff val="35000"/>
                  </a:schemeClr>
                </a:solidFill>
                <a:latin typeface="Arial" panose="020B0604020202020204" pitchFamily="34" charset="0"/>
                <a:cs typeface="Arial" panose="020B0604020202020204" pitchFamily="34" charset="0"/>
              </a:rPr>
              <a:t>NIEHS, Research Triangle Park, NC</a:t>
            </a:r>
          </a:p>
        </p:txBody>
      </p:sp>
      <p:sp>
        <p:nvSpPr>
          <p:cNvPr id="3" name="Slide Number Placeholder 2"/>
          <p:cNvSpPr>
            <a:spLocks noGrp="1"/>
          </p:cNvSpPr>
          <p:nvPr>
            <p:ph type="sldNum" sz="quarter" idx="4"/>
          </p:nvPr>
        </p:nvSpPr>
        <p:spPr/>
        <p:txBody>
          <a:bodyPr/>
          <a:lstStyle/>
          <a:p>
            <a:fld id="{14865C79-EE26-4ACE-94D3-CF65C097153F}" type="slidenum">
              <a:rPr lang="en-US" smtClean="0"/>
              <a:pPr/>
              <a:t>7</a:t>
            </a:fld>
            <a:endParaRPr lang="en-US" dirty="0"/>
          </a:p>
        </p:txBody>
      </p:sp>
    </p:spTree>
    <p:extLst>
      <p:ext uri="{BB962C8B-B14F-4D97-AF65-F5344CB8AC3E}">
        <p14:creationId xmlns:p14="http://schemas.microsoft.com/office/powerpoint/2010/main" val="121761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303028" y="1004777"/>
            <a:ext cx="182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b="1" dirty="0">
                <a:solidFill>
                  <a:srgbClr val="0070C0"/>
                </a:solidFill>
              </a:rPr>
              <a:t>Apply </a:t>
            </a:r>
          </a:p>
          <a:p>
            <a:pPr algn="ctr" eaLnBrk="1" hangingPunct="1"/>
            <a:r>
              <a:rPr lang="en-US" b="1" dirty="0">
                <a:solidFill>
                  <a:srgbClr val="0070C0"/>
                </a:solidFill>
              </a:rPr>
              <a:t>Fundamental Knowledge</a:t>
            </a:r>
          </a:p>
        </p:txBody>
      </p:sp>
      <p:sp>
        <p:nvSpPr>
          <p:cNvPr id="9" name="Right Arrow 8"/>
          <p:cNvSpPr/>
          <p:nvPr/>
        </p:nvSpPr>
        <p:spPr>
          <a:xfrm>
            <a:off x="2438400" y="960475"/>
            <a:ext cx="4453271" cy="990600"/>
          </a:xfrm>
          <a:prstGeom prst="rightArrow">
            <a:avLst>
              <a:gd name="adj1" fmla="val 50000"/>
              <a:gd name="adj2" fmla="val 56440"/>
            </a:avLst>
          </a:prstGeom>
          <a:gradFill flip="none" rotWithShape="1">
            <a:gsLst>
              <a:gs pos="35000">
                <a:srgbClr val="C5CFF8"/>
              </a:gs>
              <a:gs pos="100000">
                <a:srgbClr val="ACBBF6"/>
              </a:gs>
              <a:gs pos="70000">
                <a:srgbClr val="E8ECFD"/>
              </a:gs>
              <a:gs pos="0">
                <a:srgbClr val="ACBBF6"/>
              </a:gs>
            </a:gsLst>
            <a:lin ang="2700000" scaled="1"/>
            <a:tileRect/>
          </a:gra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latin typeface="Times" panose="02020603050405020304" pitchFamily="18" charset="0"/>
                <a:cs typeface="Times" panose="02020603050405020304" pitchFamily="18" charset="0"/>
              </a:rPr>
              <a:t>NIH Research Mission</a:t>
            </a:r>
          </a:p>
        </p:txBody>
      </p:sp>
      <p:sp>
        <p:nvSpPr>
          <p:cNvPr id="10" name="TextBox 9"/>
          <p:cNvSpPr txBox="1">
            <a:spLocks noChangeArrowheads="1"/>
          </p:cNvSpPr>
          <p:nvPr/>
        </p:nvSpPr>
        <p:spPr bwMode="auto">
          <a:xfrm>
            <a:off x="6806611" y="1121736"/>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b="1" dirty="0">
                <a:solidFill>
                  <a:srgbClr val="0070C0"/>
                </a:solidFill>
              </a:rPr>
              <a:t>…to Understand</a:t>
            </a:r>
          </a:p>
          <a:p>
            <a:pPr algn="ctr" eaLnBrk="1" hangingPunct="1"/>
            <a:r>
              <a:rPr lang="en-US" b="1" dirty="0">
                <a:solidFill>
                  <a:srgbClr val="0070C0"/>
                </a:solidFill>
              </a:rPr>
              <a:t>Health Outcomes</a:t>
            </a:r>
          </a:p>
        </p:txBody>
      </p:sp>
      <p:sp>
        <p:nvSpPr>
          <p:cNvPr id="18" name="TextBox 17"/>
          <p:cNvSpPr txBox="1"/>
          <p:nvPr/>
        </p:nvSpPr>
        <p:spPr>
          <a:xfrm>
            <a:off x="-1772" y="2260937"/>
            <a:ext cx="2438400" cy="923330"/>
          </a:xfrm>
          <a:prstGeom prst="rect">
            <a:avLst/>
          </a:prstGeom>
          <a:noFill/>
        </p:spPr>
        <p:txBody>
          <a:bodyPr wrap="square">
            <a:spAutoFit/>
          </a:bodyPr>
          <a:lstStyle/>
          <a:p>
            <a:pPr algn="ctr">
              <a:defRPr/>
            </a:pPr>
            <a:r>
              <a:rPr lang="en-US" b="1" dirty="0">
                <a:solidFill>
                  <a:schemeClr val="accent5">
                    <a:lumMod val="75000"/>
                  </a:schemeClr>
                </a:solidFill>
                <a:latin typeface="Arial" panose="020B0604020202020204" pitchFamily="34" charset="0"/>
                <a:cs typeface="Arial" panose="020B0604020202020204" pitchFamily="34" charset="0"/>
              </a:rPr>
              <a:t>…from toxicology, epidemiology, genetics, -omics…</a:t>
            </a:r>
          </a:p>
        </p:txBody>
      </p:sp>
      <p:sp>
        <p:nvSpPr>
          <p:cNvPr id="19" name="TextBox 18"/>
          <p:cNvSpPr txBox="1"/>
          <p:nvPr/>
        </p:nvSpPr>
        <p:spPr>
          <a:xfrm>
            <a:off x="6924254" y="2260937"/>
            <a:ext cx="1981200" cy="923330"/>
          </a:xfrm>
          <a:prstGeom prst="rect">
            <a:avLst/>
          </a:prstGeom>
          <a:noFill/>
        </p:spPr>
        <p:txBody>
          <a:bodyPr wrap="square">
            <a:spAutoFit/>
          </a:bodyPr>
          <a:lstStyle/>
          <a:p>
            <a:pPr algn="ctr">
              <a:defRPr/>
            </a:pPr>
            <a:r>
              <a:rPr lang="en-US" b="1" dirty="0">
                <a:solidFill>
                  <a:schemeClr val="accent5">
                    <a:lumMod val="75000"/>
                  </a:schemeClr>
                </a:solidFill>
                <a:latin typeface="Arial" panose="020B0604020202020204" pitchFamily="34" charset="0"/>
                <a:cs typeface="Arial" panose="020B0604020202020204" pitchFamily="34" charset="0"/>
              </a:rPr>
              <a:t>…related to  environmental exposures</a:t>
            </a:r>
          </a:p>
        </p:txBody>
      </p:sp>
      <p:sp>
        <p:nvSpPr>
          <p:cNvPr id="4" name="TextBox 3"/>
          <p:cNvSpPr txBox="1"/>
          <p:nvPr/>
        </p:nvSpPr>
        <p:spPr>
          <a:xfrm>
            <a:off x="3196015" y="3807023"/>
            <a:ext cx="2442785" cy="307777"/>
          </a:xfrm>
          <a:prstGeom prst="rect">
            <a:avLst/>
          </a:prstGeom>
          <a:noFill/>
        </p:spPr>
        <p:txBody>
          <a:bodyPr wrap="none" rtlCol="0">
            <a:spAutoFit/>
          </a:bodyPr>
          <a:lstStyle/>
          <a:p>
            <a:r>
              <a:rPr lang="en-US" sz="1400" b="1" dirty="0">
                <a:solidFill>
                  <a:schemeClr val="bg1"/>
                </a:solidFill>
                <a:latin typeface="Times" panose="02020603050405020304" pitchFamily="18" charset="0"/>
              </a:rPr>
              <a:t>Research Triangle Park, NC</a:t>
            </a:r>
          </a:p>
        </p:txBody>
      </p:sp>
      <p:grpSp>
        <p:nvGrpSpPr>
          <p:cNvPr id="8" name="Group 7"/>
          <p:cNvGrpSpPr/>
          <p:nvPr/>
        </p:nvGrpSpPr>
        <p:grpSpPr>
          <a:xfrm>
            <a:off x="152400" y="4169388"/>
            <a:ext cx="3043614" cy="2120991"/>
            <a:chOff x="152400" y="4169388"/>
            <a:chExt cx="3043614" cy="2120991"/>
          </a:xfrm>
        </p:grpSpPr>
        <p:sp>
          <p:nvSpPr>
            <p:cNvPr id="7" name="Rectangle 6"/>
            <p:cNvSpPr/>
            <p:nvPr/>
          </p:nvSpPr>
          <p:spPr>
            <a:xfrm>
              <a:off x="152400" y="4169388"/>
              <a:ext cx="2057401" cy="10193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anose="02020603050405020304" pitchFamily="18" charset="0"/>
              </a:endParaRPr>
            </a:p>
          </p:txBody>
        </p:sp>
        <p:sp>
          <p:nvSpPr>
            <p:cNvPr id="3" name="TextBox 2"/>
            <p:cNvSpPr txBox="1"/>
            <p:nvPr/>
          </p:nvSpPr>
          <p:spPr>
            <a:xfrm>
              <a:off x="355723" y="4813051"/>
              <a:ext cx="2840291"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latin typeface="Times" panose="02020603050405020304" pitchFamily="18" charset="0"/>
                  <a:cs typeface="Times" panose="02020603050405020304" pitchFamily="18" charset="0"/>
                </a:rPr>
                <a:t>NIEHS SRP Hazardous Substances Detection and Remediation SBIR/STTR Grant Program</a:t>
              </a:r>
            </a:p>
            <a:p>
              <a:r>
                <a:rPr lang="en-US" dirty="0">
                  <a:latin typeface="Times" panose="02020603050405020304" pitchFamily="18" charset="0"/>
                  <a:cs typeface="Times" panose="02020603050405020304" pitchFamily="18" charset="0"/>
                </a:rPr>
                <a:t>(R41, R42, R43, R44)</a:t>
              </a:r>
            </a:p>
          </p:txBody>
        </p:sp>
      </p:grpSp>
      <p:grpSp>
        <p:nvGrpSpPr>
          <p:cNvPr id="6" name="Group 5"/>
          <p:cNvGrpSpPr/>
          <p:nvPr/>
        </p:nvGrpSpPr>
        <p:grpSpPr>
          <a:xfrm>
            <a:off x="6781800" y="3737296"/>
            <a:ext cx="2209800" cy="2759198"/>
            <a:chOff x="6781800" y="3737296"/>
            <a:chExt cx="2209800" cy="2759198"/>
          </a:xfrm>
        </p:grpSpPr>
        <p:pic>
          <p:nvPicPr>
            <p:cNvPr id="22" name="Picture 2" descr="http://mssiis1.fedcsc.com/f2ltest/ADRcontact/images/epa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607" y="4630135"/>
              <a:ext cx="1142496" cy="11098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9" descr="http://upload.wikimedia.org/wikipedia/commons/thumb/3/33/US-ATSDR-Logo.svg/200px-US-ATSDR-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307" y="5739989"/>
              <a:ext cx="1323807" cy="6023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3737296"/>
              <a:ext cx="2209800" cy="27591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panose="02020603050405020304" pitchFamily="18" charset="0"/>
              </a:endParaRPr>
            </a:p>
          </p:txBody>
        </p:sp>
      </p:grpSp>
      <p:sp>
        <p:nvSpPr>
          <p:cNvPr id="26" name="Right Arrow 25"/>
          <p:cNvSpPr/>
          <p:nvPr/>
        </p:nvSpPr>
        <p:spPr>
          <a:xfrm>
            <a:off x="2438400" y="2082462"/>
            <a:ext cx="4453271" cy="1117938"/>
          </a:xfrm>
          <a:prstGeom prst="rightArrow">
            <a:avLst/>
          </a:prstGeom>
          <a:gradFill flip="none" rotWithShape="1">
            <a:gsLst>
              <a:gs pos="35000">
                <a:srgbClr val="D6E9C4"/>
              </a:gs>
              <a:gs pos="100000">
                <a:srgbClr val="C5E2AA"/>
              </a:gs>
              <a:gs pos="70000">
                <a:srgbClr val="EFF7E8"/>
              </a:gs>
              <a:gs pos="0">
                <a:srgbClr val="C5E2AA"/>
              </a:gs>
            </a:gsLst>
            <a:lin ang="2700000" scaled="1"/>
            <a:tileRect/>
          </a:gra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tx1"/>
                </a:solidFill>
                <a:latin typeface="Times" panose="02020603050405020304" pitchFamily="18" charset="0"/>
                <a:cs typeface="Times" panose="02020603050405020304" pitchFamily="18" charset="0"/>
              </a:rPr>
              <a:t>NIEHS Research Mission</a:t>
            </a:r>
          </a:p>
        </p:txBody>
      </p:sp>
      <p:grpSp>
        <p:nvGrpSpPr>
          <p:cNvPr id="15" name="Group 14"/>
          <p:cNvGrpSpPr/>
          <p:nvPr/>
        </p:nvGrpSpPr>
        <p:grpSpPr>
          <a:xfrm>
            <a:off x="-176230" y="3560831"/>
            <a:ext cx="9266441" cy="1200329"/>
            <a:chOff x="-176230" y="3560831"/>
            <a:chExt cx="9266441" cy="1200329"/>
          </a:xfrm>
        </p:grpSpPr>
        <p:sp>
          <p:nvSpPr>
            <p:cNvPr id="20" name="TextBox 19"/>
            <p:cNvSpPr txBox="1"/>
            <p:nvPr/>
          </p:nvSpPr>
          <p:spPr>
            <a:xfrm>
              <a:off x="-176230" y="3560831"/>
              <a:ext cx="2787316" cy="1200329"/>
            </a:xfrm>
            <a:prstGeom prst="rect">
              <a:avLst/>
            </a:prstGeom>
            <a:noFill/>
          </p:spPr>
          <p:txBody>
            <a:bodyPr wrap="square">
              <a:spAutoFit/>
            </a:bodyPr>
            <a:lstStyle/>
            <a:p>
              <a:pPr algn="ctr">
                <a:defRPr/>
              </a:pPr>
              <a:r>
                <a:rPr lang="en-US" b="1" dirty="0">
                  <a:solidFill>
                    <a:srgbClr val="C0143C">
                      <a:lumMod val="75000"/>
                    </a:srgbClr>
                  </a:solidFill>
                  <a:latin typeface="Arial" panose="020B0604020202020204" pitchFamily="34" charset="0"/>
                  <a:cs typeface="Arial" panose="020B0604020202020204" pitchFamily="34" charset="0"/>
                </a:rPr>
                <a:t>…including health, </a:t>
              </a:r>
            </a:p>
            <a:p>
              <a:pPr algn="ctr">
                <a:defRPr/>
              </a:pPr>
              <a:r>
                <a:rPr lang="en-US" b="1" dirty="0">
                  <a:solidFill>
                    <a:srgbClr val="C0143C">
                      <a:lumMod val="75000"/>
                    </a:srgbClr>
                  </a:solidFill>
                  <a:latin typeface="Arial" panose="020B0604020202020204" pitchFamily="34" charset="0"/>
                  <a:cs typeface="Arial" panose="020B0604020202020204" pitchFamily="34" charset="0"/>
                </a:rPr>
                <a:t>risk assessment, remediation and </a:t>
              </a:r>
            </a:p>
            <a:p>
              <a:pPr algn="ctr">
                <a:defRPr/>
              </a:pPr>
              <a:r>
                <a:rPr lang="en-US" b="1" dirty="0">
                  <a:solidFill>
                    <a:srgbClr val="C0143C">
                      <a:lumMod val="75000"/>
                    </a:srgbClr>
                  </a:solidFill>
                  <a:latin typeface="Arial" panose="020B0604020202020204" pitchFamily="34" charset="0"/>
                  <a:cs typeface="Arial" panose="020B0604020202020204" pitchFamily="34" charset="0"/>
                </a:rPr>
                <a:t>detection </a:t>
              </a:r>
            </a:p>
          </p:txBody>
        </p:sp>
        <p:sp>
          <p:nvSpPr>
            <p:cNvPr id="21" name="TextBox 20"/>
            <p:cNvSpPr txBox="1"/>
            <p:nvPr/>
          </p:nvSpPr>
          <p:spPr>
            <a:xfrm>
              <a:off x="6739498" y="3699330"/>
              <a:ext cx="2350713" cy="923330"/>
            </a:xfrm>
            <a:prstGeom prst="rect">
              <a:avLst/>
            </a:prstGeom>
            <a:noFill/>
          </p:spPr>
          <p:txBody>
            <a:bodyPr wrap="square">
              <a:spAutoFit/>
            </a:bodyPr>
            <a:lstStyle/>
            <a:p>
              <a:pPr algn="ctr">
                <a:defRPr/>
              </a:pPr>
              <a:r>
                <a:rPr lang="en-US" b="1" dirty="0">
                  <a:solidFill>
                    <a:srgbClr val="C0143C">
                      <a:lumMod val="75000"/>
                    </a:srgbClr>
                  </a:solidFill>
                  <a:latin typeface="Arial" panose="020B0604020202020204" pitchFamily="34" charset="0"/>
                  <a:cs typeface="Arial" panose="020B0604020202020204" pitchFamily="34" charset="0"/>
                </a:rPr>
                <a:t>…with relevance </a:t>
              </a:r>
              <a:br>
                <a:rPr lang="en-US" b="1" dirty="0">
                  <a:solidFill>
                    <a:srgbClr val="C0143C">
                      <a:lumMod val="75000"/>
                    </a:srgbClr>
                  </a:solidFill>
                  <a:latin typeface="Arial" panose="020B0604020202020204" pitchFamily="34" charset="0"/>
                  <a:cs typeface="Arial" panose="020B0604020202020204" pitchFamily="34" charset="0"/>
                </a:rPr>
              </a:br>
              <a:r>
                <a:rPr lang="en-US" b="1" dirty="0">
                  <a:solidFill>
                    <a:srgbClr val="C0143C">
                      <a:lumMod val="75000"/>
                    </a:srgbClr>
                  </a:solidFill>
                  <a:latin typeface="Arial" panose="020B0604020202020204" pitchFamily="34" charset="0"/>
                  <a:cs typeface="Arial" panose="020B0604020202020204" pitchFamily="34" charset="0"/>
                </a:rPr>
                <a:t>to Superfund</a:t>
              </a:r>
            </a:p>
            <a:p>
              <a:pPr algn="ctr">
                <a:defRPr/>
              </a:pPr>
              <a:r>
                <a:rPr lang="en-US" b="1" dirty="0">
                  <a:solidFill>
                    <a:srgbClr val="C0143C">
                      <a:lumMod val="75000"/>
                    </a:srgbClr>
                  </a:solidFill>
                  <a:latin typeface="Arial" panose="020B0604020202020204" pitchFamily="34" charset="0"/>
                  <a:cs typeface="Arial" panose="020B0604020202020204" pitchFamily="34" charset="0"/>
                </a:rPr>
                <a:t> (EPA and ATSDR)</a:t>
              </a:r>
            </a:p>
          </p:txBody>
        </p:sp>
        <p:sp>
          <p:nvSpPr>
            <p:cNvPr id="27" name="Right Arrow 26"/>
            <p:cNvSpPr/>
            <p:nvPr/>
          </p:nvSpPr>
          <p:spPr>
            <a:xfrm>
              <a:off x="2438400" y="3606462"/>
              <a:ext cx="4453271" cy="1117938"/>
            </a:xfrm>
            <a:prstGeom prst="rightArrow">
              <a:avLst/>
            </a:prstGeom>
            <a:gradFill flip="none" rotWithShape="1">
              <a:gsLst>
                <a:gs pos="35000">
                  <a:schemeClr val="accent2">
                    <a:lumMod val="40000"/>
                    <a:lumOff val="60000"/>
                  </a:schemeClr>
                </a:gs>
                <a:gs pos="100000">
                  <a:schemeClr val="accent2">
                    <a:lumMod val="60000"/>
                    <a:lumOff val="40000"/>
                  </a:schemeClr>
                </a:gs>
                <a:gs pos="70000">
                  <a:schemeClr val="accent2">
                    <a:lumMod val="20000"/>
                    <a:lumOff val="80000"/>
                  </a:schemeClr>
                </a:gs>
                <a:gs pos="0">
                  <a:schemeClr val="accent2">
                    <a:lumMod val="60000"/>
                    <a:lumOff val="40000"/>
                  </a:schemeClr>
                </a:gs>
              </a:gsLst>
              <a:lin ang="2700000" scaled="1"/>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tx1"/>
                  </a:solidFill>
                  <a:latin typeface="Times" panose="02020603050405020304" pitchFamily="18" charset="0"/>
                  <a:cs typeface="Times" panose="02020603050405020304" pitchFamily="18" charset="0"/>
                </a:rPr>
                <a:t>SRP Research Mission</a:t>
              </a:r>
            </a:p>
          </p:txBody>
        </p:sp>
      </p:grpSp>
      <p:sp>
        <p:nvSpPr>
          <p:cNvPr id="23" name="Rectangle 22"/>
          <p:cNvSpPr/>
          <p:nvPr/>
        </p:nvSpPr>
        <p:spPr>
          <a:xfrm>
            <a:off x="2268279" y="2959878"/>
            <a:ext cx="4302642" cy="584775"/>
          </a:xfrm>
          <a:prstGeom prst="rect">
            <a:avLst/>
          </a:prstGeom>
        </p:spPr>
        <p:txBody>
          <a:bodyPr wrap="square">
            <a:spAutoFit/>
          </a:bodyPr>
          <a:lstStyle/>
          <a:p>
            <a:pPr algn="ctr"/>
            <a:r>
              <a:rPr lang="en-US" sz="1600" b="1" dirty="0">
                <a:solidFill>
                  <a:schemeClr val="tx1">
                    <a:lumMod val="65000"/>
                    <a:lumOff val="35000"/>
                  </a:schemeClr>
                </a:solidFill>
                <a:latin typeface="Arial" panose="020B0604020202020204" pitchFamily="34" charset="0"/>
                <a:cs typeface="Arial" panose="020B0604020202020204" pitchFamily="34" charset="0"/>
              </a:rPr>
              <a:t>SRP Funded in 1986 under Superfund Amendments Reauthorization Act (SARA)</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0" y="0"/>
            <a:ext cx="9144000" cy="903767"/>
          </a:xfrm>
        </p:spPr>
        <p:txBody>
          <a:bodyPr/>
          <a:lstStyle/>
          <a:p>
            <a:r>
              <a:rPr lang="en-US" sz="3600" dirty="0"/>
              <a:t>NIEHS Superfund Research Program Mission </a:t>
            </a:r>
          </a:p>
        </p:txBody>
      </p:sp>
      <p:sp>
        <p:nvSpPr>
          <p:cNvPr id="11" name="Slide Number Placeholder 10"/>
          <p:cNvSpPr>
            <a:spLocks noGrp="1"/>
          </p:cNvSpPr>
          <p:nvPr>
            <p:ph type="sldNum" sz="quarter" idx="12"/>
          </p:nvPr>
        </p:nvSpPr>
        <p:spPr/>
        <p:txBody>
          <a:bodyPr/>
          <a:lstStyle/>
          <a:p>
            <a:fld id="{4D70E8F4-59D4-4141-8DA0-F326E1537325}" type="slidenum">
              <a:rPr lang="en-US" smtClean="0"/>
              <a:pPr/>
              <a:t>8</a:t>
            </a:fld>
            <a:endParaRPr lang="en-US" dirty="0"/>
          </a:p>
        </p:txBody>
      </p:sp>
    </p:spTree>
    <p:extLst>
      <p:ext uri="{BB962C8B-B14F-4D97-AF65-F5344CB8AC3E}">
        <p14:creationId xmlns:p14="http://schemas.microsoft.com/office/powerpoint/2010/main" val="321669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452099"/>
            <a:ext cx="43434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NIEHS SRP SBIR/STTR Purpose </a:t>
            </a:r>
            <a:br>
              <a:rPr lang="en-US" b="1" dirty="0">
                <a:solidFill>
                  <a:schemeClr val="tx1">
                    <a:lumMod val="95000"/>
                    <a:lumOff val="5000"/>
                  </a:schemeClr>
                </a:solidFill>
                <a:latin typeface="Arial" panose="020B0604020202020204" pitchFamily="34" charset="0"/>
                <a:cs typeface="Arial" panose="020B0604020202020204" pitchFamily="34" charset="0"/>
              </a:rPr>
            </a:br>
            <a:r>
              <a:rPr lang="en-US" sz="1600" dirty="0">
                <a:solidFill>
                  <a:schemeClr val="tx1">
                    <a:lumMod val="95000"/>
                    <a:lumOff val="5000"/>
                  </a:schemeClr>
                </a:solidFill>
                <a:latin typeface="Arial" panose="020B0604020202020204" pitchFamily="34" charset="0"/>
                <a:cs typeface="Arial" panose="020B0604020202020204" pitchFamily="34" charset="0"/>
              </a:rPr>
              <a:t>To foster commercialization of novel strategies to detect and remediate hazardous substances at contaminated sites. </a:t>
            </a:r>
          </a:p>
        </p:txBody>
      </p:sp>
      <p:sp>
        <p:nvSpPr>
          <p:cNvPr id="2" name="Rectangle 1"/>
          <p:cNvSpPr/>
          <p:nvPr/>
        </p:nvSpPr>
        <p:spPr>
          <a:xfrm>
            <a:off x="609600" y="5989675"/>
            <a:ext cx="7848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00000"/>
              </a:lnSpc>
              <a:spcBef>
                <a:spcPts val="600"/>
              </a:spcBef>
              <a:spcAft>
                <a:spcPts val="600"/>
              </a:spcAft>
              <a:buClrTx/>
            </a:pPr>
            <a:r>
              <a:rPr lang="en-US" sz="1600" b="1" dirty="0">
                <a:solidFill>
                  <a:schemeClr val="tx1">
                    <a:lumMod val="65000"/>
                    <a:lumOff val="35000"/>
                  </a:schemeClr>
                </a:solidFill>
                <a:latin typeface="Arial" panose="020B0604020202020204" pitchFamily="34" charset="0"/>
                <a:cs typeface="Arial" panose="020B0604020202020204" pitchFamily="34" charset="0"/>
              </a:rPr>
              <a:t>Specific examples provided on SRP Webpage: </a:t>
            </a:r>
            <a:r>
              <a:rPr lang="en-US" sz="1600" b="1" dirty="0">
                <a:solidFill>
                  <a:schemeClr val="tx1">
                    <a:lumMod val="65000"/>
                    <a:lumOff val="35000"/>
                  </a:schemeClr>
                </a:solidFill>
                <a:latin typeface="Arial" panose="020B0604020202020204" pitchFamily="34" charset="0"/>
                <a:cs typeface="Arial" panose="020B0604020202020204" pitchFamily="34" charset="0"/>
                <a:hlinkClick r:id="rId3"/>
              </a:rPr>
              <a:t>http://www.niehs.nih.gov/research/supported/centers/srp/hwaerp/index.cfm</a:t>
            </a:r>
            <a:r>
              <a:rPr lang="en-US" sz="1600" b="1"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dirty="0"/>
              <a:t>Topics of Interest:</a:t>
            </a:r>
          </a:p>
        </p:txBody>
      </p:sp>
      <p:sp>
        <p:nvSpPr>
          <p:cNvPr id="4" name="Content Placeholder 3"/>
          <p:cNvSpPr>
            <a:spLocks noGrp="1"/>
          </p:cNvSpPr>
          <p:nvPr>
            <p:ph idx="1"/>
          </p:nvPr>
        </p:nvSpPr>
        <p:spPr>
          <a:xfrm>
            <a:off x="457200" y="2156447"/>
            <a:ext cx="8229600" cy="3939553"/>
          </a:xfrm>
        </p:spPr>
        <p:txBody>
          <a:bodyPr/>
          <a:lstStyle/>
          <a:p>
            <a:pPr marL="233363" indent="-233363"/>
            <a:r>
              <a:rPr lang="en-US" sz="1800" b="1" dirty="0"/>
              <a:t>Monitoring, Detection, and Site Characterization</a:t>
            </a:r>
          </a:p>
          <a:p>
            <a:pPr marL="233363" indent="-233363"/>
            <a:r>
              <a:rPr lang="en-US" sz="1800" b="1" dirty="0"/>
              <a:t>Remediation</a:t>
            </a:r>
          </a:p>
          <a:p>
            <a:pPr marL="233363" indent="-233363"/>
            <a:r>
              <a:rPr lang="en-US" sz="1800" b="1" dirty="0"/>
              <a:t>Information Technology to Support Monitoring and Remediation</a:t>
            </a:r>
            <a:r>
              <a:rPr lang="en-US" sz="1800" dirty="0"/>
              <a:t> </a:t>
            </a:r>
          </a:p>
          <a:p>
            <a:pPr marL="233363" indent="-233363"/>
            <a:endParaRPr lang="en-US" sz="1800" dirty="0"/>
          </a:p>
        </p:txBody>
      </p:sp>
      <p:sp>
        <p:nvSpPr>
          <p:cNvPr id="9" name="Slide Number Placeholder 8"/>
          <p:cNvSpPr>
            <a:spLocks noGrp="1"/>
          </p:cNvSpPr>
          <p:nvPr>
            <p:ph type="sldNum" sz="quarter" idx="12"/>
          </p:nvPr>
        </p:nvSpPr>
        <p:spPr/>
        <p:txBody>
          <a:bodyPr/>
          <a:lstStyle/>
          <a:p>
            <a:fld id="{B0EF5099-966C-495A-BB3D-DCA0C56F9D8A}" type="slidenum">
              <a:rPr lang="en-US" smtClean="0"/>
              <a:pPr/>
              <a:t>9</a:t>
            </a:fld>
            <a:endParaRPr lang="en-US" dirty="0"/>
          </a:p>
        </p:txBody>
      </p:sp>
      <p:sp>
        <p:nvSpPr>
          <p:cNvPr id="5" name="Rectangle 4"/>
          <p:cNvSpPr/>
          <p:nvPr/>
        </p:nvSpPr>
        <p:spPr>
          <a:xfrm>
            <a:off x="323730" y="3794843"/>
            <a:ext cx="8458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Green / sustainable detection technologies and remediation approaches</a:t>
            </a:r>
          </a:p>
          <a:p>
            <a:r>
              <a:rPr lang="en-US" dirty="0"/>
              <a:t>Improved energy efficiency and reduced waste generation. </a:t>
            </a:r>
          </a:p>
          <a:p>
            <a:endParaRPr lang="en-US" dirty="0"/>
          </a:p>
          <a:p>
            <a:r>
              <a:rPr lang="en-US" dirty="0"/>
              <a:t>Proposals must demonstrate that the proposed detection and remediation technologies are relevant to Superfund.</a:t>
            </a:r>
          </a:p>
        </p:txBody>
      </p:sp>
      <p:sp>
        <p:nvSpPr>
          <p:cNvPr id="7" name="TextBox 6"/>
          <p:cNvSpPr txBox="1"/>
          <p:nvPr/>
        </p:nvSpPr>
        <p:spPr>
          <a:xfrm>
            <a:off x="5306832" y="5547834"/>
            <a:ext cx="3550652" cy="369332"/>
          </a:xfrm>
          <a:prstGeom prst="rect">
            <a:avLst/>
          </a:prstGeom>
          <a:noFill/>
        </p:spPr>
        <p:txBody>
          <a:bodyPr wrap="none" rtlCol="0">
            <a:spAutoFit/>
          </a:bodyPr>
          <a:lstStyle/>
          <a:p>
            <a:r>
              <a:rPr lang="en-US" dirty="0"/>
              <a:t>Topics will be updated June 2017</a:t>
            </a:r>
          </a:p>
        </p:txBody>
      </p:sp>
    </p:spTree>
    <p:extLst>
      <p:ext uri="{BB962C8B-B14F-4D97-AF65-F5344CB8AC3E}">
        <p14:creationId xmlns:p14="http://schemas.microsoft.com/office/powerpoint/2010/main" val="118859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Agency xmlns="a6eae769-7797-4114-8948-5ac42f1933b2">NIEHS</Agenc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412E36350FA14CBC676C4836B3C721" ma:contentTypeVersion="3" ma:contentTypeDescription="Create a new document." ma:contentTypeScope="" ma:versionID="5ad6922c3f47d50d5168165f5c90d933">
  <xsd:schema xmlns:xsd="http://www.w3.org/2001/XMLSchema" xmlns:xs="http://www.w3.org/2001/XMLSchema" xmlns:p="http://schemas.microsoft.com/office/2006/metadata/properties" xmlns:ns2="a6eae769-7797-4114-8948-5ac42f1933b2" xmlns:ns3="http://schemas.microsoft.com/sharepoint/v4" targetNamespace="http://schemas.microsoft.com/office/2006/metadata/properties" ma:root="true" ma:fieldsID="e7ed337564632353ca2e1feeaa04d32d" ns2:_="" ns3:_="">
    <xsd:import namespace="a6eae769-7797-4114-8948-5ac42f1933b2"/>
    <xsd:import namespace="http://schemas.microsoft.com/sharepoint/v4"/>
    <xsd:element name="properties">
      <xsd:complexType>
        <xsd:sequence>
          <xsd:element name="documentManagement">
            <xsd:complexType>
              <xsd:all>
                <xsd:element ref="ns2:Agency"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ae769-7797-4114-8948-5ac42f1933b2" elementFormDefault="qualified">
    <xsd:import namespace="http://schemas.microsoft.com/office/2006/documentManagement/types"/>
    <xsd:import namespace="http://schemas.microsoft.com/office/infopath/2007/PartnerControls"/>
    <xsd:element name="Agency" ma:index="8" nillable="true" ma:displayName="Agency" ma:format="Dropdown" ma:internalName="Agency">
      <xsd:simpleType>
        <xsd:restriction base="dms:Choice">
          <xsd:enumeration value="EPA"/>
          <xsd:enumeration value="NIEHS"/>
          <xsd:enumeration value="NSF"/>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6AE92-0BCD-4795-A06A-55AB46BAFAE2}">
  <ds:schemaRefs>
    <ds:schemaRef ds:uri="http://schemas.microsoft.com/sharepoint/v3/contenttype/forms"/>
  </ds:schemaRefs>
</ds:datastoreItem>
</file>

<file path=customXml/itemProps2.xml><?xml version="1.0" encoding="utf-8"?>
<ds:datastoreItem xmlns:ds="http://schemas.openxmlformats.org/officeDocument/2006/customXml" ds:itemID="{9287F9F6-C4D4-416E-B465-44F36E8D4ED0}">
  <ds:schemaRefs>
    <ds:schemaRef ds:uri="http://schemas.openxmlformats.org/package/2006/metadata/core-properties"/>
    <ds:schemaRef ds:uri="http://purl.org/dc/dcmitype/"/>
    <ds:schemaRef ds:uri="http://purl.org/dc/terms/"/>
    <ds:schemaRef ds:uri="http://schemas.microsoft.com/office/2006/metadata/properties"/>
    <ds:schemaRef ds:uri="http://purl.org/dc/elements/1.1/"/>
    <ds:schemaRef ds:uri="a6eae769-7797-4114-8948-5ac42f1933b2"/>
    <ds:schemaRef ds:uri="http://schemas.microsoft.com/office/2006/documentManagement/types"/>
    <ds:schemaRef ds:uri="http://schemas.microsoft.com/office/infopath/2007/PartnerControls"/>
    <ds:schemaRef ds:uri="http://schemas.microsoft.com/sharepoint/v4"/>
    <ds:schemaRef ds:uri="http://www.w3.org/XML/1998/namespace"/>
  </ds:schemaRefs>
</ds:datastoreItem>
</file>

<file path=customXml/itemProps3.xml><?xml version="1.0" encoding="utf-8"?>
<ds:datastoreItem xmlns:ds="http://schemas.openxmlformats.org/officeDocument/2006/customXml" ds:itemID="{BDE73519-91FC-421F-991C-727D1DC698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ae769-7797-4114-8948-5ac42f1933b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emplate>
  <TotalTime>2015</TotalTime>
  <Words>5631</Words>
  <Application>Microsoft Office PowerPoint</Application>
  <PresentationFormat>On-screen Show (4:3)</PresentationFormat>
  <Paragraphs>966</Paragraphs>
  <Slides>66</Slides>
  <Notes>37</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85" baseType="lpstr">
      <vt:lpstr>MS Mincho</vt:lpstr>
      <vt:lpstr>ＭＳ Ｐゴシック</vt:lpstr>
      <vt:lpstr>ＭＳ Ｐゴシック</vt:lpstr>
      <vt:lpstr>Arial</vt:lpstr>
      <vt:lpstr>Calibri</vt:lpstr>
      <vt:lpstr>Cambria</vt:lpstr>
      <vt:lpstr>Century Gothic</vt:lpstr>
      <vt:lpstr>Comic Sans MS</vt:lpstr>
      <vt:lpstr>Courier New</vt:lpstr>
      <vt:lpstr>Palatino Linotype</vt:lpstr>
      <vt:lpstr>Symbol</vt:lpstr>
      <vt:lpstr>Times</vt:lpstr>
      <vt:lpstr>Times New Roman</vt:lpstr>
      <vt:lpstr>verdana</vt:lpstr>
      <vt:lpstr>Wingdings</vt:lpstr>
      <vt:lpstr>Executive</vt:lpstr>
      <vt:lpstr>1_Executive</vt:lpstr>
      <vt:lpstr>2_Executive</vt:lpstr>
      <vt:lpstr>Document</vt:lpstr>
      <vt:lpstr>US Small Business Funding Opportunities (SBIR/STTR) for Environmental Technologies  at NIEHS SRP, EPA, NSF, USDA</vt:lpstr>
      <vt:lpstr>Overview</vt:lpstr>
      <vt:lpstr>Purpose</vt:lpstr>
      <vt:lpstr>Introduction</vt:lpstr>
      <vt:lpstr>SBIR Program – a brief history</vt:lpstr>
      <vt:lpstr>SBIR/STTR funds tech that is…</vt:lpstr>
      <vt:lpstr>PowerPoint Presentation</vt:lpstr>
      <vt:lpstr>NIEHS Superfund Research Program Mission </vt:lpstr>
      <vt:lpstr>Topics of Interest:</vt:lpstr>
      <vt:lpstr>Superfund Relevance</vt:lpstr>
      <vt:lpstr>NIH Solicitations</vt:lpstr>
      <vt:lpstr>PowerPoint Presentation</vt:lpstr>
      <vt:lpstr>NIEHS SRP Budget &amp; Awards</vt:lpstr>
      <vt:lpstr>NIH Review Process</vt:lpstr>
      <vt:lpstr>External Peer Review – Scoring</vt:lpstr>
      <vt:lpstr>External Peer Review – Points to Know </vt:lpstr>
      <vt:lpstr>NIH Application to Award Timeline</vt:lpstr>
      <vt:lpstr>PowerPoint Presentation</vt:lpstr>
      <vt:lpstr>EPA-SBIR Mission</vt:lpstr>
      <vt:lpstr>EPA SBIR Budget &amp; Awards</vt:lpstr>
      <vt:lpstr>EPA Solicitation</vt:lpstr>
      <vt:lpstr>2016-17 Solicitation Topics</vt:lpstr>
      <vt:lpstr>Selecting a Topic</vt:lpstr>
      <vt:lpstr>Required Registrations</vt:lpstr>
      <vt:lpstr>Proposal Evaluation and Selection</vt:lpstr>
      <vt:lpstr>EPA External Peer Review (Phase I)</vt:lpstr>
      <vt:lpstr>EPA Internal Relevancy Review</vt:lpstr>
      <vt:lpstr>EPA Application to Award Timeline</vt:lpstr>
      <vt:lpstr>SBIR Sensors Research Microsite</vt:lpstr>
      <vt:lpstr>PowerPoint Presentation</vt:lpstr>
      <vt:lpstr>United States Department of Agriculture</vt:lpstr>
      <vt:lpstr>Features of USDA SBIR Program</vt:lpstr>
      <vt:lpstr>Topic Areas</vt:lpstr>
      <vt:lpstr>Air, Water and Soils Research Priority Areas</vt:lpstr>
      <vt:lpstr>Application Submission</vt:lpstr>
      <vt:lpstr>Proposal Evaluation and Selection</vt:lpstr>
      <vt:lpstr>USDA Application to Award Timeline</vt:lpstr>
      <vt:lpstr>USDA SBIR REVIEW PROCESS  </vt:lpstr>
      <vt:lpstr>History of USDA SBIR Funding</vt:lpstr>
      <vt:lpstr>Geographical Distribution Of USDA SBIR Winners FY83- FY15 </vt:lpstr>
      <vt:lpstr>U.S. Department of Agriculture Small Business Innovation Research Program</vt:lpstr>
      <vt:lpstr>U.S. Department of Agriculture Small Business Innovation Research Program</vt:lpstr>
      <vt:lpstr>PowerPoint Presentation</vt:lpstr>
      <vt:lpstr>PowerPoint Presentation</vt:lpstr>
      <vt:lpstr>PowerPoint Presentation</vt:lpstr>
      <vt:lpstr>Who we are</vt:lpstr>
      <vt:lpstr>PowerPoint Presentation</vt:lpstr>
      <vt:lpstr>NSF SBIR/STTR Budget,  Funding Phases and Supplements</vt:lpstr>
      <vt:lpstr>Very broad funding landscape!</vt:lpstr>
      <vt:lpstr>Chemical and Environmental                       Technologies (CT)</vt:lpstr>
      <vt:lpstr>Looking to fund a new/novel innovation? </vt:lpstr>
      <vt:lpstr>How To Apply</vt:lpstr>
      <vt:lpstr>Required Registrations</vt:lpstr>
      <vt:lpstr>Proposal Evaluation and Selection</vt:lpstr>
      <vt:lpstr>Intensely competitive process</vt:lpstr>
      <vt:lpstr>Merit Review</vt:lpstr>
      <vt:lpstr>Proposal Review:  Technical Aspects</vt:lpstr>
      <vt:lpstr>Proposal Review:  Commercial Aspects</vt:lpstr>
      <vt:lpstr>NSF Application to Award Timeline 4-6 months</vt:lpstr>
      <vt:lpstr>TOP 10 Keys to Success</vt:lpstr>
      <vt:lpstr>iCorps Program: Leveraging Lean Startup Approaches to build a powerful business model….</vt:lpstr>
      <vt:lpstr>iCorps Program: National Map</vt:lpstr>
      <vt:lpstr>Other SBIR/STTR Agencies and Institutes that Fund Environmental Technologies</vt:lpstr>
      <vt:lpstr>  Small Business Administration www.SBA.gov </vt:lpstr>
      <vt:lpstr>   www.SBIR.gov</vt:lpstr>
      <vt:lpstr>PowerPoint Presentation</vt:lpstr>
    </vt:vector>
  </TitlesOfParts>
  <Company>NIEHS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Funding Opportunities (SBIR/STTR) for Environmental Technologies  at NIEHS SRP, EPA, and NSF</dc:title>
  <dc:creator>MeaseKM</dc:creator>
  <cp:lastModifiedBy>Sara Mishamandani</cp:lastModifiedBy>
  <cp:revision>168</cp:revision>
  <dcterms:created xsi:type="dcterms:W3CDTF">2015-02-11T14:32:41Z</dcterms:created>
  <dcterms:modified xsi:type="dcterms:W3CDTF">2016-10-03T16:18:31Z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0x01010049412E36350FA14CBC676C4836B3C721</vt:lpwstr>
  </property>
</Properties>
</file>