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</p:sldMasterIdLst>
  <p:notesMasterIdLst>
    <p:notesMasterId r:id="rId60"/>
  </p:notesMasterIdLst>
  <p:handoutMasterIdLst>
    <p:handoutMasterId r:id="rId61"/>
  </p:handoutMasterIdLst>
  <p:sldIdLst>
    <p:sldId id="356" r:id="rId7"/>
    <p:sldId id="357" r:id="rId8"/>
    <p:sldId id="358" r:id="rId9"/>
    <p:sldId id="359" r:id="rId10"/>
    <p:sldId id="256" r:id="rId11"/>
    <p:sldId id="257" r:id="rId12"/>
    <p:sldId id="325" r:id="rId13"/>
    <p:sldId id="258" r:id="rId14"/>
    <p:sldId id="349" r:id="rId15"/>
    <p:sldId id="326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271" r:id="rId27"/>
    <p:sldId id="274" r:id="rId28"/>
    <p:sldId id="275" r:id="rId29"/>
    <p:sldId id="276" r:id="rId30"/>
    <p:sldId id="277" r:id="rId31"/>
    <p:sldId id="278" r:id="rId32"/>
    <p:sldId id="279" r:id="rId33"/>
    <p:sldId id="345" r:id="rId34"/>
    <p:sldId id="281" r:id="rId35"/>
    <p:sldId id="282" r:id="rId36"/>
    <p:sldId id="283" r:id="rId37"/>
    <p:sldId id="343" r:id="rId38"/>
    <p:sldId id="350" r:id="rId39"/>
    <p:sldId id="301" r:id="rId40"/>
    <p:sldId id="302" r:id="rId41"/>
    <p:sldId id="351" r:id="rId42"/>
    <p:sldId id="289" r:id="rId43"/>
    <p:sldId id="352" r:id="rId44"/>
    <p:sldId id="353" r:id="rId45"/>
    <p:sldId id="354" r:id="rId46"/>
    <p:sldId id="347" r:id="rId47"/>
    <p:sldId id="348" r:id="rId48"/>
    <p:sldId id="311" r:id="rId49"/>
    <p:sldId id="309" r:id="rId50"/>
    <p:sldId id="312" r:id="rId51"/>
    <p:sldId id="355" r:id="rId52"/>
    <p:sldId id="344" r:id="rId53"/>
    <p:sldId id="295" r:id="rId54"/>
    <p:sldId id="296" r:id="rId55"/>
    <p:sldId id="297" r:id="rId56"/>
    <p:sldId id="360" r:id="rId57"/>
    <p:sldId id="361" r:id="rId58"/>
    <p:sldId id="362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aseKM" initials="K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E8"/>
    <a:srgbClr val="C5E2AA"/>
    <a:srgbClr val="D6E9C4"/>
    <a:srgbClr val="ACBBF6"/>
    <a:srgbClr val="E8ECFD"/>
    <a:srgbClr val="C5CFF8"/>
    <a:srgbClr val="FFEADC"/>
    <a:srgbClr val="FFB987"/>
    <a:srgbClr val="FFC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80204" autoAdjust="0"/>
  </p:normalViewPr>
  <p:slideViewPr>
    <p:cSldViewPr>
      <p:cViewPr>
        <p:scale>
          <a:sx n="99" d="100"/>
          <a:sy n="99" d="100"/>
        </p:scale>
        <p:origin x="-19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7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7286B-39DE-48B8-9FDC-B891A7898E3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F98D748-E25F-41F9-A23A-B44AC1453987}">
      <dgm:prSet phldrT="[Text]" custT="1"/>
      <dgm:spPr>
        <a:gradFill flip="none" rotWithShape="1">
          <a:gsLst>
            <a:gs pos="885">
              <a:srgbClr val="C5E2AA"/>
            </a:gs>
            <a:gs pos="100000">
              <a:srgbClr val="C5E2AA"/>
            </a:gs>
            <a:gs pos="35000">
              <a:srgbClr val="D6E9C4"/>
            </a:gs>
            <a:gs pos="70000">
              <a:srgbClr val="EFF7E8"/>
            </a:gs>
          </a:gsLst>
          <a:lin ang="2700000" scaled="1"/>
          <a:tileRect/>
        </a:gradFill>
        <a:ln w="19050">
          <a:solidFill>
            <a:schemeClr val="accent5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Establish Technical merit, feasibility, </a:t>
          </a:r>
          <a:br>
            <a:rPr lang="en-US" sz="13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US" sz="13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&amp; commercial potential</a:t>
          </a:r>
          <a:endParaRPr lang="en-US" sz="13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45912175-8D16-4B1A-A7F1-8DE2F8D642FF}" type="parTrans" cxnId="{1663393E-0DD5-4261-91E0-B7FDAAD9C333}">
      <dgm:prSet/>
      <dgm:spPr/>
      <dgm:t>
        <a:bodyPr/>
        <a:lstStyle/>
        <a:p>
          <a:endParaRPr lang="en-US" sz="20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539CE9BA-3B37-48F7-9940-8D4A38F2771C}" type="sibTrans" cxnId="{1663393E-0DD5-4261-91E0-B7FDAAD9C333}">
      <dgm:prSet/>
      <dgm:spPr/>
      <dgm:t>
        <a:bodyPr/>
        <a:lstStyle/>
        <a:p>
          <a:endParaRPr lang="en-US" sz="20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7E1A17E-69C9-4ABD-997F-D6DC577D8948}">
      <dgm:prSet phldrT="[Text]" custT="1"/>
      <dgm:spPr>
        <a:gradFill flip="none" rotWithShape="1">
          <a:gsLst>
            <a:gs pos="35000">
              <a:srgbClr val="FFCDAB"/>
            </a:gs>
            <a:gs pos="100000">
              <a:srgbClr val="FFB987"/>
            </a:gs>
            <a:gs pos="70000">
              <a:srgbClr val="FFEADC"/>
            </a:gs>
            <a:gs pos="0">
              <a:srgbClr val="FFB987"/>
            </a:gs>
          </a:gsLst>
          <a:lin ang="2700000" scaled="1"/>
          <a:tileRect/>
        </a:gradFill>
        <a:ln w="19050">
          <a:solidFill>
            <a:schemeClr val="accent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II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Continue R&amp;D efforts initiated in Phase I</a:t>
          </a:r>
          <a:endParaRPr lang="en-US" sz="13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4909B0DB-D0A8-4D42-923C-59B16AA70F5E}" type="parTrans" cxnId="{D7225754-2E04-4C27-8767-4F3CA2BC04DD}">
      <dgm:prSet/>
      <dgm:spPr/>
      <dgm:t>
        <a:bodyPr/>
        <a:lstStyle/>
        <a:p>
          <a:endParaRPr lang="en-US" sz="20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8A20CAD-F2F2-47BA-BF3D-AB2A756EDBA7}" type="sibTrans" cxnId="{D7225754-2E04-4C27-8767-4F3CA2BC04DD}">
      <dgm:prSet/>
      <dgm:spPr/>
      <dgm:t>
        <a:bodyPr/>
        <a:lstStyle/>
        <a:p>
          <a:endParaRPr lang="en-US" sz="20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8EE948B6-CFDD-4004-ABBE-E44CD4F7E6B4}">
      <dgm:prSet phldrT="[Text]" custT="1"/>
      <dgm:spPr>
        <a:gradFill flip="none" rotWithShape="1">
          <a:gsLst>
            <a:gs pos="35000">
              <a:srgbClr val="C5CFF8"/>
            </a:gs>
            <a:gs pos="70000">
              <a:srgbClr val="E8ECFD"/>
            </a:gs>
            <a:gs pos="100000">
              <a:srgbClr val="ACBBF6"/>
            </a:gs>
            <a:gs pos="0">
              <a:srgbClr val="ACBBF6"/>
            </a:gs>
          </a:gsLst>
          <a:lin ang="2700000" scaled="1"/>
          <a:tileRect/>
        </a:gradFill>
        <a:ln w="19050">
          <a:solidFill>
            <a:schemeClr val="accent1"/>
          </a:solidFill>
        </a:ln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III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Pursue commercialization objectives resulting from Phase I &amp; II</a:t>
          </a:r>
          <a:endParaRPr lang="en-US" sz="13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EE77B635-5021-4FC1-B458-1B391E8DB48C}" type="parTrans" cxnId="{05BAEF59-34C9-4CF4-A89F-7D3189195BD3}">
      <dgm:prSet/>
      <dgm:spPr/>
      <dgm:t>
        <a:bodyPr/>
        <a:lstStyle/>
        <a:p>
          <a:endParaRPr lang="en-US" sz="20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49BEA09-EC18-4D95-A06C-C72D2521D2AD}" type="sibTrans" cxnId="{05BAEF59-34C9-4CF4-A89F-7D3189195BD3}">
      <dgm:prSet/>
      <dgm:spPr/>
      <dgm:t>
        <a:bodyPr/>
        <a:lstStyle/>
        <a:p>
          <a:endParaRPr lang="en-US" sz="200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8732A8A8-5F0E-4D30-A843-574E1F4BFCCF}" type="pres">
      <dgm:prSet presAssocID="{14C7286B-39DE-48B8-9FDC-B891A7898E3D}" presName="Name0" presStyleCnt="0">
        <dgm:presLayoutVars>
          <dgm:dir/>
          <dgm:resizeHandles val="exact"/>
        </dgm:presLayoutVars>
      </dgm:prSet>
      <dgm:spPr/>
    </dgm:pt>
    <dgm:pt modelId="{6ABC2D54-4284-47CC-AF91-1A5FB7BEF2F1}" type="pres">
      <dgm:prSet presAssocID="{5F98D748-E25F-41F9-A23A-B44AC145398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7D1D9-7995-4374-B332-A61B604C91B6}" type="pres">
      <dgm:prSet presAssocID="{539CE9BA-3B37-48F7-9940-8D4A38F2771C}" presName="parSpace" presStyleCnt="0"/>
      <dgm:spPr/>
    </dgm:pt>
    <dgm:pt modelId="{73DEF9DC-B835-4F2E-9A5A-1B59DFCD8B32}" type="pres">
      <dgm:prSet presAssocID="{67E1A17E-69C9-4ABD-997F-D6DC577D8948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F0178-A6EC-4158-BEC2-7C3769DA8D3F}" type="pres">
      <dgm:prSet presAssocID="{68A20CAD-F2F2-47BA-BF3D-AB2A756EDBA7}" presName="parSpace" presStyleCnt="0"/>
      <dgm:spPr/>
    </dgm:pt>
    <dgm:pt modelId="{221B6602-FC9D-4488-9C88-E5992363A397}" type="pres">
      <dgm:prSet presAssocID="{8EE948B6-CFDD-4004-ABBE-E44CD4F7E6B4}" presName="parTxOnly" presStyleLbl="node1" presStyleIdx="2" presStyleCnt="3" custLinFactNeighborX="572" custLinFactNeighborY="-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7FCEB-248D-4C8A-9E97-F40FFAA349F4}" type="presOf" srcId="{14C7286B-39DE-48B8-9FDC-B891A7898E3D}" destId="{8732A8A8-5F0E-4D30-A843-574E1F4BFCCF}" srcOrd="0" destOrd="0" presId="urn:microsoft.com/office/officeart/2005/8/layout/hChevron3"/>
    <dgm:cxn modelId="{D7225754-2E04-4C27-8767-4F3CA2BC04DD}" srcId="{14C7286B-39DE-48B8-9FDC-B891A7898E3D}" destId="{67E1A17E-69C9-4ABD-997F-D6DC577D8948}" srcOrd="1" destOrd="0" parTransId="{4909B0DB-D0A8-4D42-923C-59B16AA70F5E}" sibTransId="{68A20CAD-F2F2-47BA-BF3D-AB2A756EDBA7}"/>
    <dgm:cxn modelId="{F49A0EE7-8F06-439B-936F-96D398A150AF}" type="presOf" srcId="{8EE948B6-CFDD-4004-ABBE-E44CD4F7E6B4}" destId="{221B6602-FC9D-4488-9C88-E5992363A397}" srcOrd="0" destOrd="0" presId="urn:microsoft.com/office/officeart/2005/8/layout/hChevron3"/>
    <dgm:cxn modelId="{05BAEF59-34C9-4CF4-A89F-7D3189195BD3}" srcId="{14C7286B-39DE-48B8-9FDC-B891A7898E3D}" destId="{8EE948B6-CFDD-4004-ABBE-E44CD4F7E6B4}" srcOrd="2" destOrd="0" parTransId="{EE77B635-5021-4FC1-B458-1B391E8DB48C}" sibTransId="{F49BEA09-EC18-4D95-A06C-C72D2521D2AD}"/>
    <dgm:cxn modelId="{11F7819B-1346-4F3A-9C91-D0F20FC5897E}" type="presOf" srcId="{67E1A17E-69C9-4ABD-997F-D6DC577D8948}" destId="{73DEF9DC-B835-4F2E-9A5A-1B59DFCD8B32}" srcOrd="0" destOrd="0" presId="urn:microsoft.com/office/officeart/2005/8/layout/hChevron3"/>
    <dgm:cxn modelId="{1663393E-0DD5-4261-91E0-B7FDAAD9C333}" srcId="{14C7286B-39DE-48B8-9FDC-B891A7898E3D}" destId="{5F98D748-E25F-41F9-A23A-B44AC1453987}" srcOrd="0" destOrd="0" parTransId="{45912175-8D16-4B1A-A7F1-8DE2F8D642FF}" sibTransId="{539CE9BA-3B37-48F7-9940-8D4A38F2771C}"/>
    <dgm:cxn modelId="{8E6DA35C-FD9F-42B6-83D1-C1D415EAC458}" type="presOf" srcId="{5F98D748-E25F-41F9-A23A-B44AC1453987}" destId="{6ABC2D54-4284-47CC-AF91-1A5FB7BEF2F1}" srcOrd="0" destOrd="0" presId="urn:microsoft.com/office/officeart/2005/8/layout/hChevron3"/>
    <dgm:cxn modelId="{16644280-E659-4FF8-A647-94473A5C01AB}" type="presParOf" srcId="{8732A8A8-5F0E-4D30-A843-574E1F4BFCCF}" destId="{6ABC2D54-4284-47CC-AF91-1A5FB7BEF2F1}" srcOrd="0" destOrd="0" presId="urn:microsoft.com/office/officeart/2005/8/layout/hChevron3"/>
    <dgm:cxn modelId="{C5750E35-0200-4544-80B4-75CC0595B005}" type="presParOf" srcId="{8732A8A8-5F0E-4D30-A843-574E1F4BFCCF}" destId="{72B7D1D9-7995-4374-B332-A61B604C91B6}" srcOrd="1" destOrd="0" presId="urn:microsoft.com/office/officeart/2005/8/layout/hChevron3"/>
    <dgm:cxn modelId="{EA738CF8-12B7-463A-95ED-D6FF0A675317}" type="presParOf" srcId="{8732A8A8-5F0E-4D30-A843-574E1F4BFCCF}" destId="{73DEF9DC-B835-4F2E-9A5A-1B59DFCD8B32}" srcOrd="2" destOrd="0" presId="urn:microsoft.com/office/officeart/2005/8/layout/hChevron3"/>
    <dgm:cxn modelId="{4CBAE6EE-A61D-4995-B704-91F9B44EEF3E}" type="presParOf" srcId="{8732A8A8-5F0E-4D30-A843-574E1F4BFCCF}" destId="{BF6F0178-A6EC-4158-BEC2-7C3769DA8D3F}" srcOrd="3" destOrd="0" presId="urn:microsoft.com/office/officeart/2005/8/layout/hChevron3"/>
    <dgm:cxn modelId="{E5D38A49-9475-4B2C-B15C-0CAECF287BF1}" type="presParOf" srcId="{8732A8A8-5F0E-4D30-A843-574E1F4BFCCF}" destId="{221B6602-FC9D-4488-9C88-E5992363A39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0C360-0AE2-4DDC-A655-7C692AF66AC2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BEB7E-84AF-4990-8EB7-60AA1258CCB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" panose="02020603050405020304" pitchFamily="18" charset="0"/>
              <a:cs typeface="Times" panose="02020603050405020304" pitchFamily="18" charset="0"/>
            </a:rPr>
            <a:t>Applications Received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B624D8A-0ECA-4F14-9099-50FFAF3CD365}" type="parTrans" cxnId="{D95050AD-306E-4FCA-81F6-062AAE2F3B0F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D06F964-3D04-4479-9C13-D84FDF8E7FA3}" type="sibTrans" cxnId="{D95050AD-306E-4FCA-81F6-062AAE2F3B0F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718EDB4-C2F4-4A38-B258-3815A291962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" panose="02020603050405020304" pitchFamily="18" charset="0"/>
              <a:cs typeface="Times" panose="02020603050405020304" pitchFamily="18" charset="0"/>
            </a:rPr>
            <a:t>NIH External Peer Review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5907E8DA-28D5-4206-B386-51DB1D3F9C37}" type="parTrans" cxnId="{5D5E22A3-F295-4825-B6BB-32BD21AEF88E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08F46A7-D4A8-472E-A8FC-FD0CEFD018B1}" type="sibTrans" cxnId="{5D5E22A3-F295-4825-B6BB-32BD21AEF88E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BF54FA0-61FD-4BFC-8BC4-D0EBD263B78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" panose="02020603050405020304" pitchFamily="18" charset="0"/>
              <a:cs typeface="Times" panose="02020603050405020304" pitchFamily="18" charset="0"/>
            </a:rPr>
            <a:t>Awards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8DD6044-AC20-4FCF-9203-0ED972DCF9E1}" type="parTrans" cxnId="{CBA2C885-4116-426F-B479-DE855C7A95E0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8BD482A-3859-4B8C-B471-53D4A5BF2A46}" type="sibTrans" cxnId="{CBA2C885-4116-426F-B479-DE855C7A95E0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9E1F8AD-1E5A-4AB4-B81C-B277DA915EC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" panose="02020603050405020304" pitchFamily="18" charset="0"/>
              <a:cs typeface="Times" panose="02020603050405020304" pitchFamily="18" charset="0"/>
            </a:rPr>
            <a:t>NIEHS Advisory Council Review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4681951-D820-48CC-BAD8-478A02B4EDAE}" type="parTrans" cxnId="{124E13A4-BB22-46EB-A6AD-8238BD8EEC7C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B23CCA7-8A18-4068-9FFB-437D4BE38757}" type="sibTrans" cxnId="{124E13A4-BB22-46EB-A6AD-8238BD8EEC7C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57B4417-D311-4061-8C60-E1ACEB940827}" type="pres">
      <dgm:prSet presAssocID="{7670C360-0AE2-4DDC-A655-7C692AF66AC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988C21-BA3E-4840-AD31-20CC044C28E4}" type="pres">
      <dgm:prSet presAssocID="{7670C360-0AE2-4DDC-A655-7C692AF66AC2}" presName="arrow" presStyleLbl="bgShp" presStyleIdx="0" presStyleCnt="1" custLinFactNeighborY="-2404"/>
      <dgm:spPr/>
    </dgm:pt>
    <dgm:pt modelId="{13D5ABDF-ED30-43A5-BFA1-22A4AB32DB8F}" type="pres">
      <dgm:prSet presAssocID="{7670C360-0AE2-4DDC-A655-7C692AF66AC2}" presName="linearProcess" presStyleCnt="0"/>
      <dgm:spPr/>
    </dgm:pt>
    <dgm:pt modelId="{38CF9BFD-4CEA-4D0D-B172-8B1B5AF51443}" type="pres">
      <dgm:prSet presAssocID="{393BEB7E-84AF-4990-8EB7-60AA1258CCB5}" presName="textNode" presStyleLbl="node1" presStyleIdx="0" presStyleCnt="4" custLinFactNeighborX="-16464" custLinFactNeighborY="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612A8-E5AA-425D-9193-EDA70209A876}" type="pres">
      <dgm:prSet presAssocID="{BD06F964-3D04-4479-9C13-D84FDF8E7FA3}" presName="sibTrans" presStyleCnt="0"/>
      <dgm:spPr/>
    </dgm:pt>
    <dgm:pt modelId="{2D410FE6-446E-4ECC-BA2B-F1E15C7A7B7C}" type="pres">
      <dgm:prSet presAssocID="{F718EDB4-C2F4-4A38-B258-3815A2919628}" presName="textNode" presStyleLbl="node1" presStyleIdx="1" presStyleCnt="4" custLinFactX="-700" custLinFactNeighborX="-100000" custLinFactNeighborY="-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6269-5D2A-4B12-A74B-D307653D11AA}" type="pres">
      <dgm:prSet presAssocID="{908F46A7-D4A8-472E-A8FC-FD0CEFD018B1}" presName="sibTrans" presStyleCnt="0"/>
      <dgm:spPr/>
    </dgm:pt>
    <dgm:pt modelId="{021BF912-30EA-4EF0-9205-3737582FE378}" type="pres">
      <dgm:prSet presAssocID="{69E1F8AD-1E5A-4AB4-B81C-B277DA915ECA}" presName="textNode" presStyleLbl="node1" presStyleIdx="2" presStyleCnt="4" custLinFactX="-6975" custLinFactNeighborX="-100000" custLinFactNeighborY="-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B17D3-3282-4A73-B108-0712CCDD38F0}" type="pres">
      <dgm:prSet presAssocID="{DB23CCA7-8A18-4068-9FFB-437D4BE38757}" presName="sibTrans" presStyleCnt="0"/>
      <dgm:spPr/>
    </dgm:pt>
    <dgm:pt modelId="{2DD3C556-014F-4B6E-9289-9AF5291696E4}" type="pres">
      <dgm:prSet presAssocID="{7BF54FA0-61FD-4BFC-8BC4-D0EBD263B784}" presName="textNode" presStyleLbl="node1" presStyleIdx="3" presStyleCnt="4" custLinFactX="-14786" custLinFactNeighborX="-100000" custLinFactNeighborY="-1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4E13A4-BB22-46EB-A6AD-8238BD8EEC7C}" srcId="{7670C360-0AE2-4DDC-A655-7C692AF66AC2}" destId="{69E1F8AD-1E5A-4AB4-B81C-B277DA915ECA}" srcOrd="2" destOrd="0" parTransId="{D4681951-D820-48CC-BAD8-478A02B4EDAE}" sibTransId="{DB23CCA7-8A18-4068-9FFB-437D4BE38757}"/>
    <dgm:cxn modelId="{4DF59EAE-12A3-466A-B76B-34E70B8FF43C}" type="presOf" srcId="{69E1F8AD-1E5A-4AB4-B81C-B277DA915ECA}" destId="{021BF912-30EA-4EF0-9205-3737582FE378}" srcOrd="0" destOrd="0" presId="urn:microsoft.com/office/officeart/2005/8/layout/hProcess9"/>
    <dgm:cxn modelId="{8F628955-5499-4F98-9EC4-72E91BC5669B}" type="presOf" srcId="{7BF54FA0-61FD-4BFC-8BC4-D0EBD263B784}" destId="{2DD3C556-014F-4B6E-9289-9AF5291696E4}" srcOrd="0" destOrd="0" presId="urn:microsoft.com/office/officeart/2005/8/layout/hProcess9"/>
    <dgm:cxn modelId="{5B060290-A56B-4324-B6A1-7F67B10F85AF}" type="presOf" srcId="{F718EDB4-C2F4-4A38-B258-3815A2919628}" destId="{2D410FE6-446E-4ECC-BA2B-F1E15C7A7B7C}" srcOrd="0" destOrd="0" presId="urn:microsoft.com/office/officeart/2005/8/layout/hProcess9"/>
    <dgm:cxn modelId="{0B5BD69F-FEE1-496E-95A8-084E6E93AAB4}" type="presOf" srcId="{7670C360-0AE2-4DDC-A655-7C692AF66AC2}" destId="{D57B4417-D311-4061-8C60-E1ACEB940827}" srcOrd="0" destOrd="0" presId="urn:microsoft.com/office/officeart/2005/8/layout/hProcess9"/>
    <dgm:cxn modelId="{CBA2C885-4116-426F-B479-DE855C7A95E0}" srcId="{7670C360-0AE2-4DDC-A655-7C692AF66AC2}" destId="{7BF54FA0-61FD-4BFC-8BC4-D0EBD263B784}" srcOrd="3" destOrd="0" parTransId="{38DD6044-AC20-4FCF-9203-0ED972DCF9E1}" sibTransId="{98BD482A-3859-4B8C-B471-53D4A5BF2A46}"/>
    <dgm:cxn modelId="{D95050AD-306E-4FCA-81F6-062AAE2F3B0F}" srcId="{7670C360-0AE2-4DDC-A655-7C692AF66AC2}" destId="{393BEB7E-84AF-4990-8EB7-60AA1258CCB5}" srcOrd="0" destOrd="0" parTransId="{7B624D8A-0ECA-4F14-9099-50FFAF3CD365}" sibTransId="{BD06F964-3D04-4479-9C13-D84FDF8E7FA3}"/>
    <dgm:cxn modelId="{5D5E22A3-F295-4825-B6BB-32BD21AEF88E}" srcId="{7670C360-0AE2-4DDC-A655-7C692AF66AC2}" destId="{F718EDB4-C2F4-4A38-B258-3815A2919628}" srcOrd="1" destOrd="0" parTransId="{5907E8DA-28D5-4206-B386-51DB1D3F9C37}" sibTransId="{908F46A7-D4A8-472E-A8FC-FD0CEFD018B1}"/>
    <dgm:cxn modelId="{B50402AF-FA7E-42B7-89A3-FC03CCAFCADA}" type="presOf" srcId="{393BEB7E-84AF-4990-8EB7-60AA1258CCB5}" destId="{38CF9BFD-4CEA-4D0D-B172-8B1B5AF51443}" srcOrd="0" destOrd="0" presId="urn:microsoft.com/office/officeart/2005/8/layout/hProcess9"/>
    <dgm:cxn modelId="{05F8AE5F-7D7E-4D09-86A4-5675D3433D66}" type="presParOf" srcId="{D57B4417-D311-4061-8C60-E1ACEB940827}" destId="{CB988C21-BA3E-4840-AD31-20CC044C28E4}" srcOrd="0" destOrd="0" presId="urn:microsoft.com/office/officeart/2005/8/layout/hProcess9"/>
    <dgm:cxn modelId="{4A2635B7-823C-4DC0-919D-A71F29AE7C84}" type="presParOf" srcId="{D57B4417-D311-4061-8C60-E1ACEB940827}" destId="{13D5ABDF-ED30-43A5-BFA1-22A4AB32DB8F}" srcOrd="1" destOrd="0" presId="urn:microsoft.com/office/officeart/2005/8/layout/hProcess9"/>
    <dgm:cxn modelId="{094F3E2D-3B26-4E4D-8F3F-51D2D653F3AF}" type="presParOf" srcId="{13D5ABDF-ED30-43A5-BFA1-22A4AB32DB8F}" destId="{38CF9BFD-4CEA-4D0D-B172-8B1B5AF51443}" srcOrd="0" destOrd="0" presId="urn:microsoft.com/office/officeart/2005/8/layout/hProcess9"/>
    <dgm:cxn modelId="{931810FB-7E3C-41F1-B040-44D1B4AD9B14}" type="presParOf" srcId="{13D5ABDF-ED30-43A5-BFA1-22A4AB32DB8F}" destId="{22A612A8-E5AA-425D-9193-EDA70209A876}" srcOrd="1" destOrd="0" presId="urn:microsoft.com/office/officeart/2005/8/layout/hProcess9"/>
    <dgm:cxn modelId="{092D1891-D4FC-48EF-AF2B-95E0CEEE715B}" type="presParOf" srcId="{13D5ABDF-ED30-43A5-BFA1-22A4AB32DB8F}" destId="{2D410FE6-446E-4ECC-BA2B-F1E15C7A7B7C}" srcOrd="2" destOrd="0" presId="urn:microsoft.com/office/officeart/2005/8/layout/hProcess9"/>
    <dgm:cxn modelId="{D3A2F93A-43F9-486F-BBCE-946C38AFD049}" type="presParOf" srcId="{13D5ABDF-ED30-43A5-BFA1-22A4AB32DB8F}" destId="{39996269-5D2A-4B12-A74B-D307653D11AA}" srcOrd="3" destOrd="0" presId="urn:microsoft.com/office/officeart/2005/8/layout/hProcess9"/>
    <dgm:cxn modelId="{56EE7C15-A804-4512-9A32-3C8978E7D6FB}" type="presParOf" srcId="{13D5ABDF-ED30-43A5-BFA1-22A4AB32DB8F}" destId="{021BF912-30EA-4EF0-9205-3737582FE378}" srcOrd="4" destOrd="0" presId="urn:microsoft.com/office/officeart/2005/8/layout/hProcess9"/>
    <dgm:cxn modelId="{A9949EE5-A833-4680-93A7-6B7DB63AD9A7}" type="presParOf" srcId="{13D5ABDF-ED30-43A5-BFA1-22A4AB32DB8F}" destId="{CFCB17D3-3282-4A73-B108-0712CCDD38F0}" srcOrd="5" destOrd="0" presId="urn:microsoft.com/office/officeart/2005/8/layout/hProcess9"/>
    <dgm:cxn modelId="{68BB88FB-0A31-4688-AC8B-1DC588A2492D}" type="presParOf" srcId="{13D5ABDF-ED30-43A5-BFA1-22A4AB32DB8F}" destId="{2DD3C556-014F-4B6E-9289-9AF5291696E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70C360-0AE2-4DDC-A655-7C692AF66AC2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BEB7E-84AF-4990-8EB7-60AA1258CCB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" panose="02020603050405020304" pitchFamily="18" charset="0"/>
              <a:cs typeface="Times" panose="02020603050405020304" pitchFamily="18" charset="0"/>
            </a:rPr>
            <a:t>Applications Received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B624D8A-0ECA-4F14-9099-50FFAF3CD365}" type="parTrans" cxnId="{D95050AD-306E-4FCA-81F6-062AAE2F3B0F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D06F964-3D04-4479-9C13-D84FDF8E7FA3}" type="sibTrans" cxnId="{D95050AD-306E-4FCA-81F6-062AAE2F3B0F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718EDB4-C2F4-4A38-B258-3815A291962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" panose="02020603050405020304" pitchFamily="18" charset="0"/>
              <a:cs typeface="Times" panose="02020603050405020304" pitchFamily="18" charset="0"/>
            </a:rPr>
            <a:t>External Peer Review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5907E8DA-28D5-4206-B386-51DB1D3F9C37}" type="parTrans" cxnId="{5D5E22A3-F295-4825-B6BB-32BD21AEF88E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08F46A7-D4A8-472E-A8FC-FD0CEFD018B1}" type="sibTrans" cxnId="{5D5E22A3-F295-4825-B6BB-32BD21AEF88E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BF54FA0-61FD-4BFC-8BC4-D0EBD263B78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" panose="02020603050405020304" pitchFamily="18" charset="0"/>
              <a:cs typeface="Times" panose="02020603050405020304" pitchFamily="18" charset="0"/>
            </a:rPr>
            <a:t>Awards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8DD6044-AC20-4FCF-9203-0ED972DCF9E1}" type="parTrans" cxnId="{CBA2C885-4116-426F-B479-DE855C7A95E0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8BD482A-3859-4B8C-B471-53D4A5BF2A46}" type="sibTrans" cxnId="{CBA2C885-4116-426F-B479-DE855C7A95E0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9E1F8AD-1E5A-4AB4-B81C-B277DA915EC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EPA Internal Programmatic Review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4681951-D820-48CC-BAD8-478A02B4EDAE}" type="parTrans" cxnId="{124E13A4-BB22-46EB-A6AD-8238BD8EEC7C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B23CCA7-8A18-4068-9FFB-437D4BE38757}" type="sibTrans" cxnId="{124E13A4-BB22-46EB-A6AD-8238BD8EEC7C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57B4417-D311-4061-8C60-E1ACEB940827}" type="pres">
      <dgm:prSet presAssocID="{7670C360-0AE2-4DDC-A655-7C692AF66AC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988C21-BA3E-4840-AD31-20CC044C28E4}" type="pres">
      <dgm:prSet presAssocID="{7670C360-0AE2-4DDC-A655-7C692AF66AC2}" presName="arrow" presStyleLbl="bgShp" presStyleIdx="0" presStyleCnt="1" custLinFactNeighborY="-2404"/>
      <dgm:spPr/>
    </dgm:pt>
    <dgm:pt modelId="{13D5ABDF-ED30-43A5-BFA1-22A4AB32DB8F}" type="pres">
      <dgm:prSet presAssocID="{7670C360-0AE2-4DDC-A655-7C692AF66AC2}" presName="linearProcess" presStyleCnt="0"/>
      <dgm:spPr/>
    </dgm:pt>
    <dgm:pt modelId="{38CF9BFD-4CEA-4D0D-B172-8B1B5AF51443}" type="pres">
      <dgm:prSet presAssocID="{393BEB7E-84AF-4990-8EB7-60AA1258CCB5}" presName="textNode" presStyleLbl="node1" presStyleIdx="0" presStyleCnt="4" custLinFactNeighborX="-16464" custLinFactNeighborY="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612A8-E5AA-425D-9193-EDA70209A876}" type="pres">
      <dgm:prSet presAssocID="{BD06F964-3D04-4479-9C13-D84FDF8E7FA3}" presName="sibTrans" presStyleCnt="0"/>
      <dgm:spPr/>
    </dgm:pt>
    <dgm:pt modelId="{2D410FE6-446E-4ECC-BA2B-F1E15C7A7B7C}" type="pres">
      <dgm:prSet presAssocID="{F718EDB4-C2F4-4A38-B258-3815A2919628}" presName="textNode" presStyleLbl="node1" presStyleIdx="1" presStyleCnt="4" custLinFactX="-700" custLinFactNeighborX="-100000" custLinFactNeighborY="-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6269-5D2A-4B12-A74B-D307653D11AA}" type="pres">
      <dgm:prSet presAssocID="{908F46A7-D4A8-472E-A8FC-FD0CEFD018B1}" presName="sibTrans" presStyleCnt="0"/>
      <dgm:spPr/>
    </dgm:pt>
    <dgm:pt modelId="{021BF912-30EA-4EF0-9205-3737582FE378}" type="pres">
      <dgm:prSet presAssocID="{69E1F8AD-1E5A-4AB4-B81C-B277DA915ECA}" presName="textNode" presStyleLbl="node1" presStyleIdx="2" presStyleCnt="4" custLinFactX="-6975" custLinFactNeighborX="-100000" custLinFactNeighborY="-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B17D3-3282-4A73-B108-0712CCDD38F0}" type="pres">
      <dgm:prSet presAssocID="{DB23CCA7-8A18-4068-9FFB-437D4BE38757}" presName="sibTrans" presStyleCnt="0"/>
      <dgm:spPr/>
    </dgm:pt>
    <dgm:pt modelId="{2DD3C556-014F-4B6E-9289-9AF5291696E4}" type="pres">
      <dgm:prSet presAssocID="{7BF54FA0-61FD-4BFC-8BC4-D0EBD263B784}" presName="textNode" presStyleLbl="node1" presStyleIdx="3" presStyleCnt="4" custLinFactX="-14786" custLinFactNeighborX="-100000" custLinFactNeighborY="-1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4E13A4-BB22-46EB-A6AD-8238BD8EEC7C}" srcId="{7670C360-0AE2-4DDC-A655-7C692AF66AC2}" destId="{69E1F8AD-1E5A-4AB4-B81C-B277DA915ECA}" srcOrd="2" destOrd="0" parTransId="{D4681951-D820-48CC-BAD8-478A02B4EDAE}" sibTransId="{DB23CCA7-8A18-4068-9FFB-437D4BE38757}"/>
    <dgm:cxn modelId="{CFBE9BD1-D607-4447-BAE1-1139A123D432}" type="presOf" srcId="{7BF54FA0-61FD-4BFC-8BC4-D0EBD263B784}" destId="{2DD3C556-014F-4B6E-9289-9AF5291696E4}" srcOrd="0" destOrd="0" presId="urn:microsoft.com/office/officeart/2005/8/layout/hProcess9"/>
    <dgm:cxn modelId="{2FD50F30-7A1F-48F9-9417-87C51D758209}" type="presOf" srcId="{7670C360-0AE2-4DDC-A655-7C692AF66AC2}" destId="{D57B4417-D311-4061-8C60-E1ACEB940827}" srcOrd="0" destOrd="0" presId="urn:microsoft.com/office/officeart/2005/8/layout/hProcess9"/>
    <dgm:cxn modelId="{90965B10-B060-4699-8659-37EBE599E732}" type="presOf" srcId="{393BEB7E-84AF-4990-8EB7-60AA1258CCB5}" destId="{38CF9BFD-4CEA-4D0D-B172-8B1B5AF51443}" srcOrd="0" destOrd="0" presId="urn:microsoft.com/office/officeart/2005/8/layout/hProcess9"/>
    <dgm:cxn modelId="{BA70058B-B61D-4D76-A046-303765EEE7B4}" type="presOf" srcId="{69E1F8AD-1E5A-4AB4-B81C-B277DA915ECA}" destId="{021BF912-30EA-4EF0-9205-3737582FE378}" srcOrd="0" destOrd="0" presId="urn:microsoft.com/office/officeart/2005/8/layout/hProcess9"/>
    <dgm:cxn modelId="{CBA2C885-4116-426F-B479-DE855C7A95E0}" srcId="{7670C360-0AE2-4DDC-A655-7C692AF66AC2}" destId="{7BF54FA0-61FD-4BFC-8BC4-D0EBD263B784}" srcOrd="3" destOrd="0" parTransId="{38DD6044-AC20-4FCF-9203-0ED972DCF9E1}" sibTransId="{98BD482A-3859-4B8C-B471-53D4A5BF2A46}"/>
    <dgm:cxn modelId="{D95050AD-306E-4FCA-81F6-062AAE2F3B0F}" srcId="{7670C360-0AE2-4DDC-A655-7C692AF66AC2}" destId="{393BEB7E-84AF-4990-8EB7-60AA1258CCB5}" srcOrd="0" destOrd="0" parTransId="{7B624D8A-0ECA-4F14-9099-50FFAF3CD365}" sibTransId="{BD06F964-3D04-4479-9C13-D84FDF8E7FA3}"/>
    <dgm:cxn modelId="{E096183E-A10C-4C6A-9170-C177CCF574D0}" type="presOf" srcId="{F718EDB4-C2F4-4A38-B258-3815A2919628}" destId="{2D410FE6-446E-4ECC-BA2B-F1E15C7A7B7C}" srcOrd="0" destOrd="0" presId="urn:microsoft.com/office/officeart/2005/8/layout/hProcess9"/>
    <dgm:cxn modelId="{5D5E22A3-F295-4825-B6BB-32BD21AEF88E}" srcId="{7670C360-0AE2-4DDC-A655-7C692AF66AC2}" destId="{F718EDB4-C2F4-4A38-B258-3815A2919628}" srcOrd="1" destOrd="0" parTransId="{5907E8DA-28D5-4206-B386-51DB1D3F9C37}" sibTransId="{908F46A7-D4A8-472E-A8FC-FD0CEFD018B1}"/>
    <dgm:cxn modelId="{DD186B1C-D990-44AC-AEA9-F3119278848F}" type="presParOf" srcId="{D57B4417-D311-4061-8C60-E1ACEB940827}" destId="{CB988C21-BA3E-4840-AD31-20CC044C28E4}" srcOrd="0" destOrd="0" presId="urn:microsoft.com/office/officeart/2005/8/layout/hProcess9"/>
    <dgm:cxn modelId="{42050E24-3A4E-40DD-B016-5E18D0B92528}" type="presParOf" srcId="{D57B4417-D311-4061-8C60-E1ACEB940827}" destId="{13D5ABDF-ED30-43A5-BFA1-22A4AB32DB8F}" srcOrd="1" destOrd="0" presId="urn:microsoft.com/office/officeart/2005/8/layout/hProcess9"/>
    <dgm:cxn modelId="{9FD06BA7-6A96-4C19-BE5A-93C3A9250F99}" type="presParOf" srcId="{13D5ABDF-ED30-43A5-BFA1-22A4AB32DB8F}" destId="{38CF9BFD-4CEA-4D0D-B172-8B1B5AF51443}" srcOrd="0" destOrd="0" presId="urn:microsoft.com/office/officeart/2005/8/layout/hProcess9"/>
    <dgm:cxn modelId="{D575D088-35BC-4B17-848C-219C0A01090D}" type="presParOf" srcId="{13D5ABDF-ED30-43A5-BFA1-22A4AB32DB8F}" destId="{22A612A8-E5AA-425D-9193-EDA70209A876}" srcOrd="1" destOrd="0" presId="urn:microsoft.com/office/officeart/2005/8/layout/hProcess9"/>
    <dgm:cxn modelId="{7E67953B-806A-4788-B2FA-BE66FE3E5586}" type="presParOf" srcId="{13D5ABDF-ED30-43A5-BFA1-22A4AB32DB8F}" destId="{2D410FE6-446E-4ECC-BA2B-F1E15C7A7B7C}" srcOrd="2" destOrd="0" presId="urn:microsoft.com/office/officeart/2005/8/layout/hProcess9"/>
    <dgm:cxn modelId="{D4C03516-F126-4DFF-9C3E-64FFDA192C4A}" type="presParOf" srcId="{13D5ABDF-ED30-43A5-BFA1-22A4AB32DB8F}" destId="{39996269-5D2A-4B12-A74B-D307653D11AA}" srcOrd="3" destOrd="0" presId="urn:microsoft.com/office/officeart/2005/8/layout/hProcess9"/>
    <dgm:cxn modelId="{5652DD47-06E4-479C-BFEA-5387C3208B6D}" type="presParOf" srcId="{13D5ABDF-ED30-43A5-BFA1-22A4AB32DB8F}" destId="{021BF912-30EA-4EF0-9205-3737582FE378}" srcOrd="4" destOrd="0" presId="urn:microsoft.com/office/officeart/2005/8/layout/hProcess9"/>
    <dgm:cxn modelId="{8EC56673-1D2E-4E30-B6FB-6CBD1CBA6AD1}" type="presParOf" srcId="{13D5ABDF-ED30-43A5-BFA1-22A4AB32DB8F}" destId="{CFCB17D3-3282-4A73-B108-0712CCDD38F0}" srcOrd="5" destOrd="0" presId="urn:microsoft.com/office/officeart/2005/8/layout/hProcess9"/>
    <dgm:cxn modelId="{AA448433-9A95-4087-BA56-F2239C5741DB}" type="presParOf" srcId="{13D5ABDF-ED30-43A5-BFA1-22A4AB32DB8F}" destId="{2DD3C556-014F-4B6E-9289-9AF5291696E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0C360-0AE2-4DDC-A655-7C692AF66AC2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BEB7E-84AF-4990-8EB7-60AA1258CCB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" panose="02020603050405020304" pitchFamily="18" charset="0"/>
              <a:cs typeface="Times" panose="02020603050405020304" pitchFamily="18" charset="0"/>
            </a:rPr>
            <a:t>Applications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B624D8A-0ECA-4F14-9099-50FFAF3CD365}" type="parTrans" cxnId="{D95050AD-306E-4FCA-81F6-062AAE2F3B0F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D06F964-3D04-4479-9C13-D84FDF8E7FA3}" type="sibTrans" cxnId="{D95050AD-306E-4FCA-81F6-062AAE2F3B0F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718EDB4-C2F4-4A38-B258-3815A291962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" panose="02020603050405020304" pitchFamily="18" charset="0"/>
              <a:cs typeface="Times" panose="02020603050405020304" pitchFamily="18" charset="0"/>
            </a:rPr>
            <a:t>External Peer Merit Review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5907E8DA-28D5-4206-B386-51DB1D3F9C37}" type="parTrans" cxnId="{5D5E22A3-F295-4825-B6BB-32BD21AEF88E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08F46A7-D4A8-472E-A8FC-FD0CEFD018B1}" type="sibTrans" cxnId="{5D5E22A3-F295-4825-B6BB-32BD21AEF88E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7BF54FA0-61FD-4BFC-8BC4-D0EBD263B78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" panose="02020603050405020304" pitchFamily="18" charset="0"/>
              <a:cs typeface="Times" panose="02020603050405020304" pitchFamily="18" charset="0"/>
            </a:rPr>
            <a:t>Awards/Decline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38DD6044-AC20-4FCF-9203-0ED972DCF9E1}" type="parTrans" cxnId="{CBA2C885-4116-426F-B479-DE855C7A95E0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8BD482A-3859-4B8C-B471-53D4A5BF2A46}" type="sibTrans" cxnId="{CBA2C885-4116-426F-B479-DE855C7A95E0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69E1F8AD-1E5A-4AB4-B81C-B277DA915EC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Due diligence</a:t>
          </a:r>
          <a:endParaRPr lang="en-US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4681951-D820-48CC-BAD8-478A02B4EDAE}" type="parTrans" cxnId="{124E13A4-BB22-46EB-A6AD-8238BD8EEC7C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B23CCA7-8A18-4068-9FFB-437D4BE38757}" type="sibTrans" cxnId="{124E13A4-BB22-46EB-A6AD-8238BD8EEC7C}">
      <dgm:prSet/>
      <dgm:spPr/>
      <dgm:t>
        <a:bodyPr/>
        <a:lstStyle/>
        <a:p>
          <a:endParaRPr lang="en-US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57B4417-D311-4061-8C60-E1ACEB940827}" type="pres">
      <dgm:prSet presAssocID="{7670C360-0AE2-4DDC-A655-7C692AF66AC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988C21-BA3E-4840-AD31-20CC044C28E4}" type="pres">
      <dgm:prSet presAssocID="{7670C360-0AE2-4DDC-A655-7C692AF66AC2}" presName="arrow" presStyleLbl="bgShp" presStyleIdx="0" presStyleCnt="1" custLinFactNeighborY="-2404"/>
      <dgm:spPr/>
    </dgm:pt>
    <dgm:pt modelId="{13D5ABDF-ED30-43A5-BFA1-22A4AB32DB8F}" type="pres">
      <dgm:prSet presAssocID="{7670C360-0AE2-4DDC-A655-7C692AF66AC2}" presName="linearProcess" presStyleCnt="0"/>
      <dgm:spPr/>
    </dgm:pt>
    <dgm:pt modelId="{38CF9BFD-4CEA-4D0D-B172-8B1B5AF51443}" type="pres">
      <dgm:prSet presAssocID="{393BEB7E-84AF-4990-8EB7-60AA1258CCB5}" presName="textNode" presStyleLbl="node1" presStyleIdx="0" presStyleCnt="4" custLinFactNeighborX="-16464" custLinFactNeighborY="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612A8-E5AA-425D-9193-EDA70209A876}" type="pres">
      <dgm:prSet presAssocID="{BD06F964-3D04-4479-9C13-D84FDF8E7FA3}" presName="sibTrans" presStyleCnt="0"/>
      <dgm:spPr/>
    </dgm:pt>
    <dgm:pt modelId="{2D410FE6-446E-4ECC-BA2B-F1E15C7A7B7C}" type="pres">
      <dgm:prSet presAssocID="{F718EDB4-C2F4-4A38-B258-3815A2919628}" presName="textNode" presStyleLbl="node1" presStyleIdx="1" presStyleCnt="4" custLinFactX="-700" custLinFactNeighborX="-100000" custLinFactNeighborY="-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6269-5D2A-4B12-A74B-D307653D11AA}" type="pres">
      <dgm:prSet presAssocID="{908F46A7-D4A8-472E-A8FC-FD0CEFD018B1}" presName="sibTrans" presStyleCnt="0"/>
      <dgm:spPr/>
    </dgm:pt>
    <dgm:pt modelId="{021BF912-30EA-4EF0-9205-3737582FE378}" type="pres">
      <dgm:prSet presAssocID="{69E1F8AD-1E5A-4AB4-B81C-B277DA915ECA}" presName="textNode" presStyleLbl="node1" presStyleIdx="2" presStyleCnt="4" custLinFactX="-6975" custLinFactNeighborX="-100000" custLinFactNeighborY="-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B17D3-3282-4A73-B108-0712CCDD38F0}" type="pres">
      <dgm:prSet presAssocID="{DB23CCA7-8A18-4068-9FFB-437D4BE38757}" presName="sibTrans" presStyleCnt="0"/>
      <dgm:spPr/>
    </dgm:pt>
    <dgm:pt modelId="{2DD3C556-014F-4B6E-9289-9AF5291696E4}" type="pres">
      <dgm:prSet presAssocID="{7BF54FA0-61FD-4BFC-8BC4-D0EBD263B784}" presName="textNode" presStyleLbl="node1" presStyleIdx="3" presStyleCnt="4" custLinFactX="-14786" custLinFactNeighborX="-100000" custLinFactNeighborY="-1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6CACF0-555A-4BE4-83C6-B41548A34C87}" type="presOf" srcId="{7670C360-0AE2-4DDC-A655-7C692AF66AC2}" destId="{D57B4417-D311-4061-8C60-E1ACEB940827}" srcOrd="0" destOrd="0" presId="urn:microsoft.com/office/officeart/2005/8/layout/hProcess9"/>
    <dgm:cxn modelId="{CBA2C885-4116-426F-B479-DE855C7A95E0}" srcId="{7670C360-0AE2-4DDC-A655-7C692AF66AC2}" destId="{7BF54FA0-61FD-4BFC-8BC4-D0EBD263B784}" srcOrd="3" destOrd="0" parTransId="{38DD6044-AC20-4FCF-9203-0ED972DCF9E1}" sibTransId="{98BD482A-3859-4B8C-B471-53D4A5BF2A46}"/>
    <dgm:cxn modelId="{D95050AD-306E-4FCA-81F6-062AAE2F3B0F}" srcId="{7670C360-0AE2-4DDC-A655-7C692AF66AC2}" destId="{393BEB7E-84AF-4990-8EB7-60AA1258CCB5}" srcOrd="0" destOrd="0" parTransId="{7B624D8A-0ECA-4F14-9099-50FFAF3CD365}" sibTransId="{BD06F964-3D04-4479-9C13-D84FDF8E7FA3}"/>
    <dgm:cxn modelId="{4DCA2A80-74DF-4D0E-A917-0803A1394A8D}" type="presOf" srcId="{393BEB7E-84AF-4990-8EB7-60AA1258CCB5}" destId="{38CF9BFD-4CEA-4D0D-B172-8B1B5AF51443}" srcOrd="0" destOrd="0" presId="urn:microsoft.com/office/officeart/2005/8/layout/hProcess9"/>
    <dgm:cxn modelId="{0976EE63-A350-42C6-A6AF-ED99BC8CCC23}" type="presOf" srcId="{69E1F8AD-1E5A-4AB4-B81C-B277DA915ECA}" destId="{021BF912-30EA-4EF0-9205-3737582FE378}" srcOrd="0" destOrd="0" presId="urn:microsoft.com/office/officeart/2005/8/layout/hProcess9"/>
    <dgm:cxn modelId="{5D5E22A3-F295-4825-B6BB-32BD21AEF88E}" srcId="{7670C360-0AE2-4DDC-A655-7C692AF66AC2}" destId="{F718EDB4-C2F4-4A38-B258-3815A2919628}" srcOrd="1" destOrd="0" parTransId="{5907E8DA-28D5-4206-B386-51DB1D3F9C37}" sibTransId="{908F46A7-D4A8-472E-A8FC-FD0CEFD018B1}"/>
    <dgm:cxn modelId="{70B383AB-F3D5-417E-B670-3E4C32D137DA}" type="presOf" srcId="{F718EDB4-C2F4-4A38-B258-3815A2919628}" destId="{2D410FE6-446E-4ECC-BA2B-F1E15C7A7B7C}" srcOrd="0" destOrd="0" presId="urn:microsoft.com/office/officeart/2005/8/layout/hProcess9"/>
    <dgm:cxn modelId="{124E13A4-BB22-46EB-A6AD-8238BD8EEC7C}" srcId="{7670C360-0AE2-4DDC-A655-7C692AF66AC2}" destId="{69E1F8AD-1E5A-4AB4-B81C-B277DA915ECA}" srcOrd="2" destOrd="0" parTransId="{D4681951-D820-48CC-BAD8-478A02B4EDAE}" sibTransId="{DB23CCA7-8A18-4068-9FFB-437D4BE38757}"/>
    <dgm:cxn modelId="{E72753DA-80B0-46B7-B519-CCD6DCA4C239}" type="presOf" srcId="{7BF54FA0-61FD-4BFC-8BC4-D0EBD263B784}" destId="{2DD3C556-014F-4B6E-9289-9AF5291696E4}" srcOrd="0" destOrd="0" presId="urn:microsoft.com/office/officeart/2005/8/layout/hProcess9"/>
    <dgm:cxn modelId="{6E981D3B-3F22-4A1C-9382-5D878B45E986}" type="presParOf" srcId="{D57B4417-D311-4061-8C60-E1ACEB940827}" destId="{CB988C21-BA3E-4840-AD31-20CC044C28E4}" srcOrd="0" destOrd="0" presId="urn:microsoft.com/office/officeart/2005/8/layout/hProcess9"/>
    <dgm:cxn modelId="{7AB33922-606D-4B45-8F95-0DC08C619262}" type="presParOf" srcId="{D57B4417-D311-4061-8C60-E1ACEB940827}" destId="{13D5ABDF-ED30-43A5-BFA1-22A4AB32DB8F}" srcOrd="1" destOrd="0" presId="urn:microsoft.com/office/officeart/2005/8/layout/hProcess9"/>
    <dgm:cxn modelId="{BC392BB7-DE08-4C07-95F4-04B2761CBB83}" type="presParOf" srcId="{13D5ABDF-ED30-43A5-BFA1-22A4AB32DB8F}" destId="{38CF9BFD-4CEA-4D0D-B172-8B1B5AF51443}" srcOrd="0" destOrd="0" presId="urn:microsoft.com/office/officeart/2005/8/layout/hProcess9"/>
    <dgm:cxn modelId="{B538531A-D4C7-4E16-A7F9-5D87B540A0A2}" type="presParOf" srcId="{13D5ABDF-ED30-43A5-BFA1-22A4AB32DB8F}" destId="{22A612A8-E5AA-425D-9193-EDA70209A876}" srcOrd="1" destOrd="0" presId="urn:microsoft.com/office/officeart/2005/8/layout/hProcess9"/>
    <dgm:cxn modelId="{390BFF95-BE49-47C5-AF9D-9F15694265DE}" type="presParOf" srcId="{13D5ABDF-ED30-43A5-BFA1-22A4AB32DB8F}" destId="{2D410FE6-446E-4ECC-BA2B-F1E15C7A7B7C}" srcOrd="2" destOrd="0" presId="urn:microsoft.com/office/officeart/2005/8/layout/hProcess9"/>
    <dgm:cxn modelId="{1F341414-9ADF-47FC-BA6A-8342C4712D82}" type="presParOf" srcId="{13D5ABDF-ED30-43A5-BFA1-22A4AB32DB8F}" destId="{39996269-5D2A-4B12-A74B-D307653D11AA}" srcOrd="3" destOrd="0" presId="urn:microsoft.com/office/officeart/2005/8/layout/hProcess9"/>
    <dgm:cxn modelId="{17AC5E86-EEBA-4EDA-BEFB-A73DA4B6066C}" type="presParOf" srcId="{13D5ABDF-ED30-43A5-BFA1-22A4AB32DB8F}" destId="{021BF912-30EA-4EF0-9205-3737582FE378}" srcOrd="4" destOrd="0" presId="urn:microsoft.com/office/officeart/2005/8/layout/hProcess9"/>
    <dgm:cxn modelId="{D4FD6657-F14B-4BA2-8D77-6636E0A0EC5C}" type="presParOf" srcId="{13D5ABDF-ED30-43A5-BFA1-22A4AB32DB8F}" destId="{CFCB17D3-3282-4A73-B108-0712CCDD38F0}" srcOrd="5" destOrd="0" presId="urn:microsoft.com/office/officeart/2005/8/layout/hProcess9"/>
    <dgm:cxn modelId="{AF3AA943-FB03-4C98-8499-956C8C12F5B0}" type="presParOf" srcId="{13D5ABDF-ED30-43A5-BFA1-22A4AB32DB8F}" destId="{2DD3C556-014F-4B6E-9289-9AF5291696E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C2D54-4284-47CC-AF91-1A5FB7BEF2F1}">
      <dsp:nvSpPr>
        <dsp:cNvPr id="0" name=""/>
        <dsp:cNvSpPr/>
      </dsp:nvSpPr>
      <dsp:spPr>
        <a:xfrm>
          <a:off x="3516" y="223279"/>
          <a:ext cx="3074603" cy="1229841"/>
        </a:xfrm>
        <a:prstGeom prst="homePlate">
          <a:avLst/>
        </a:prstGeom>
        <a:gradFill flip="none" rotWithShape="1">
          <a:gsLst>
            <a:gs pos="885">
              <a:srgbClr val="C5E2AA"/>
            </a:gs>
            <a:gs pos="100000">
              <a:srgbClr val="C5E2AA"/>
            </a:gs>
            <a:gs pos="35000">
              <a:srgbClr val="D6E9C4"/>
            </a:gs>
            <a:gs pos="70000">
              <a:srgbClr val="EFF7E8"/>
            </a:gs>
          </a:gsLst>
          <a:lin ang="2700000" scaled="1"/>
          <a:tileRect/>
        </a:gra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I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Establish Technical merit, feasibility, </a:t>
          </a:r>
          <a:br>
            <a:rPr lang="en-US" sz="13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</a:br>
          <a:r>
            <a:rPr lang="en-US" sz="13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&amp; commercial potential</a:t>
          </a:r>
          <a:endParaRPr lang="en-US" sz="130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3516" y="223279"/>
        <a:ext cx="2767143" cy="1229841"/>
      </dsp:txXfrm>
    </dsp:sp>
    <dsp:sp modelId="{73DEF9DC-B835-4F2E-9A5A-1B59DFCD8B32}">
      <dsp:nvSpPr>
        <dsp:cNvPr id="0" name=""/>
        <dsp:cNvSpPr/>
      </dsp:nvSpPr>
      <dsp:spPr>
        <a:xfrm>
          <a:off x="2463198" y="223279"/>
          <a:ext cx="3074603" cy="1229841"/>
        </a:xfrm>
        <a:prstGeom prst="chevron">
          <a:avLst/>
        </a:prstGeom>
        <a:gradFill flip="none" rotWithShape="1">
          <a:gsLst>
            <a:gs pos="35000">
              <a:srgbClr val="FFCDAB"/>
            </a:gs>
            <a:gs pos="100000">
              <a:srgbClr val="FFB987"/>
            </a:gs>
            <a:gs pos="70000">
              <a:srgbClr val="FFEADC"/>
            </a:gs>
            <a:gs pos="0">
              <a:srgbClr val="FFB987"/>
            </a:gs>
          </a:gsLst>
          <a:lin ang="2700000" scaled="1"/>
          <a:tileRect/>
        </a:gra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II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Continue R&amp;D efforts initiated in Phase I</a:t>
          </a:r>
          <a:endParaRPr lang="en-US" sz="130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3078119" y="223279"/>
        <a:ext cx="1844762" cy="1229841"/>
      </dsp:txXfrm>
    </dsp:sp>
    <dsp:sp modelId="{221B6602-FC9D-4488-9C88-E5992363A397}">
      <dsp:nvSpPr>
        <dsp:cNvPr id="0" name=""/>
        <dsp:cNvSpPr/>
      </dsp:nvSpPr>
      <dsp:spPr>
        <a:xfrm>
          <a:off x="4926396" y="220364"/>
          <a:ext cx="3074603" cy="1229841"/>
        </a:xfrm>
        <a:prstGeom prst="chevron">
          <a:avLst/>
        </a:prstGeom>
        <a:gradFill flip="none" rotWithShape="1">
          <a:gsLst>
            <a:gs pos="35000">
              <a:srgbClr val="C5CFF8"/>
            </a:gs>
            <a:gs pos="70000">
              <a:srgbClr val="E8ECFD"/>
            </a:gs>
            <a:gs pos="100000">
              <a:srgbClr val="ACBBF6"/>
            </a:gs>
            <a:gs pos="0">
              <a:srgbClr val="ACBBF6"/>
            </a:gs>
          </a:gsLst>
          <a:lin ang="2700000" scaled="1"/>
          <a:tileRect/>
        </a:gra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III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Pursue commercialization objectives resulting from Phase I &amp; II</a:t>
          </a:r>
          <a:endParaRPr lang="en-US" sz="1300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5541317" y="220364"/>
        <a:ext cx="1844762" cy="1229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88C21-BA3E-4840-AD31-20CC044C28E4}">
      <dsp:nvSpPr>
        <dsp:cNvPr id="0" name=""/>
        <dsp:cNvSpPr/>
      </dsp:nvSpPr>
      <dsp:spPr>
        <a:xfrm>
          <a:off x="582929" y="0"/>
          <a:ext cx="6606540" cy="37782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F9BFD-4CEA-4D0D-B172-8B1B5AF51443}">
      <dsp:nvSpPr>
        <dsp:cNvPr id="0" name=""/>
        <dsp:cNvSpPr/>
      </dsp:nvSpPr>
      <dsp:spPr>
        <a:xfrm>
          <a:off x="0" y="1136301"/>
          <a:ext cx="1870992" cy="15113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" panose="02020603050405020304" pitchFamily="18" charset="0"/>
              <a:cs typeface="Times" panose="02020603050405020304" pitchFamily="18" charset="0"/>
            </a:rPr>
            <a:t>Applications Received</a:t>
          </a:r>
          <a:endParaRPr lang="en-US" sz="22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73776" y="1210077"/>
        <a:ext cx="1723440" cy="1363748"/>
      </dsp:txXfrm>
    </dsp:sp>
    <dsp:sp modelId="{2D410FE6-446E-4ECC-BA2B-F1E15C7A7B7C}">
      <dsp:nvSpPr>
        <dsp:cNvPr id="0" name=""/>
        <dsp:cNvSpPr/>
      </dsp:nvSpPr>
      <dsp:spPr>
        <a:xfrm>
          <a:off x="1861785" y="1123092"/>
          <a:ext cx="1870992" cy="15113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" panose="02020603050405020304" pitchFamily="18" charset="0"/>
              <a:cs typeface="Times" panose="02020603050405020304" pitchFamily="18" charset="0"/>
            </a:rPr>
            <a:t>NIH External Peer Review</a:t>
          </a:r>
          <a:endParaRPr lang="en-US" sz="22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935561" y="1196868"/>
        <a:ext cx="1723440" cy="1363748"/>
      </dsp:txXfrm>
    </dsp:sp>
    <dsp:sp modelId="{021BF912-30EA-4EF0-9205-3737582FE378}">
      <dsp:nvSpPr>
        <dsp:cNvPr id="0" name=""/>
        <dsp:cNvSpPr/>
      </dsp:nvSpPr>
      <dsp:spPr>
        <a:xfrm>
          <a:off x="3708923" y="1126114"/>
          <a:ext cx="1870992" cy="15113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" panose="02020603050405020304" pitchFamily="18" charset="0"/>
              <a:cs typeface="Times" panose="02020603050405020304" pitchFamily="18" charset="0"/>
            </a:rPr>
            <a:t>NIEHS Advisory Council Review</a:t>
          </a:r>
          <a:endParaRPr lang="en-US" sz="22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3782699" y="1199890"/>
        <a:ext cx="1723440" cy="1363748"/>
      </dsp:txXfrm>
    </dsp:sp>
    <dsp:sp modelId="{2DD3C556-014F-4B6E-9289-9AF5291696E4}">
      <dsp:nvSpPr>
        <dsp:cNvPr id="0" name=""/>
        <dsp:cNvSpPr/>
      </dsp:nvSpPr>
      <dsp:spPr>
        <a:xfrm>
          <a:off x="5527322" y="1111833"/>
          <a:ext cx="1870992" cy="15113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" panose="02020603050405020304" pitchFamily="18" charset="0"/>
              <a:cs typeface="Times" panose="02020603050405020304" pitchFamily="18" charset="0"/>
            </a:rPr>
            <a:t>Awards</a:t>
          </a:r>
          <a:endParaRPr lang="en-US" sz="22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5601098" y="1185609"/>
        <a:ext cx="1723440" cy="1363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88C21-BA3E-4840-AD31-20CC044C28E4}">
      <dsp:nvSpPr>
        <dsp:cNvPr id="0" name=""/>
        <dsp:cNvSpPr/>
      </dsp:nvSpPr>
      <dsp:spPr>
        <a:xfrm>
          <a:off x="640760" y="0"/>
          <a:ext cx="7261952" cy="44767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F9BFD-4CEA-4D0D-B172-8B1B5AF51443}">
      <dsp:nvSpPr>
        <dsp:cNvPr id="0" name=""/>
        <dsp:cNvSpPr/>
      </dsp:nvSpPr>
      <dsp:spPr>
        <a:xfrm>
          <a:off x="0" y="1346376"/>
          <a:ext cx="2056607" cy="179070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" panose="02020603050405020304" pitchFamily="18" charset="0"/>
              <a:cs typeface="Times" panose="02020603050405020304" pitchFamily="18" charset="0"/>
            </a:rPr>
            <a:t>Applications Received</a:t>
          </a:r>
          <a:endParaRPr lang="en-US" sz="21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87415" y="1433791"/>
        <a:ext cx="1881777" cy="1615873"/>
      </dsp:txXfrm>
    </dsp:sp>
    <dsp:sp modelId="{2D410FE6-446E-4ECC-BA2B-F1E15C7A7B7C}">
      <dsp:nvSpPr>
        <dsp:cNvPr id="0" name=""/>
        <dsp:cNvSpPr/>
      </dsp:nvSpPr>
      <dsp:spPr>
        <a:xfrm>
          <a:off x="2046487" y="1330725"/>
          <a:ext cx="2056607" cy="179070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" panose="02020603050405020304" pitchFamily="18" charset="0"/>
              <a:cs typeface="Times" panose="02020603050405020304" pitchFamily="18" charset="0"/>
            </a:rPr>
            <a:t>External Peer Review</a:t>
          </a:r>
          <a:endParaRPr lang="en-US" sz="21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133902" y="1418140"/>
        <a:ext cx="1881777" cy="1615873"/>
      </dsp:txXfrm>
    </dsp:sp>
    <dsp:sp modelId="{021BF912-30EA-4EF0-9205-3737582FE378}">
      <dsp:nvSpPr>
        <dsp:cNvPr id="0" name=""/>
        <dsp:cNvSpPr/>
      </dsp:nvSpPr>
      <dsp:spPr>
        <a:xfrm>
          <a:off x="4076873" y="1334306"/>
          <a:ext cx="2056607" cy="179070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EPA Internal Programmatic Review</a:t>
          </a:r>
          <a:endParaRPr lang="en-US" sz="21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4164288" y="1421721"/>
        <a:ext cx="1881777" cy="1615873"/>
      </dsp:txXfrm>
    </dsp:sp>
    <dsp:sp modelId="{2DD3C556-014F-4B6E-9289-9AF5291696E4}">
      <dsp:nvSpPr>
        <dsp:cNvPr id="0" name=""/>
        <dsp:cNvSpPr/>
      </dsp:nvSpPr>
      <dsp:spPr>
        <a:xfrm>
          <a:off x="6075669" y="1317384"/>
          <a:ext cx="2056607" cy="179070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" panose="02020603050405020304" pitchFamily="18" charset="0"/>
              <a:cs typeface="Times" panose="02020603050405020304" pitchFamily="18" charset="0"/>
            </a:rPr>
            <a:t>Awards</a:t>
          </a:r>
          <a:endParaRPr lang="en-US" sz="21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163084" y="1404799"/>
        <a:ext cx="1881777" cy="1615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88C21-BA3E-4840-AD31-20CC044C28E4}">
      <dsp:nvSpPr>
        <dsp:cNvPr id="0" name=""/>
        <dsp:cNvSpPr/>
      </dsp:nvSpPr>
      <dsp:spPr>
        <a:xfrm>
          <a:off x="640760" y="0"/>
          <a:ext cx="7261952" cy="44767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F9BFD-4CEA-4D0D-B172-8B1B5AF51443}">
      <dsp:nvSpPr>
        <dsp:cNvPr id="0" name=""/>
        <dsp:cNvSpPr/>
      </dsp:nvSpPr>
      <dsp:spPr>
        <a:xfrm>
          <a:off x="0" y="1346376"/>
          <a:ext cx="2056607" cy="179070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" panose="02020603050405020304" pitchFamily="18" charset="0"/>
              <a:cs typeface="Times" panose="02020603050405020304" pitchFamily="18" charset="0"/>
            </a:rPr>
            <a:t>Applications</a:t>
          </a:r>
          <a:endParaRPr lang="en-US" sz="21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87415" y="1433791"/>
        <a:ext cx="1881777" cy="1615873"/>
      </dsp:txXfrm>
    </dsp:sp>
    <dsp:sp modelId="{2D410FE6-446E-4ECC-BA2B-F1E15C7A7B7C}">
      <dsp:nvSpPr>
        <dsp:cNvPr id="0" name=""/>
        <dsp:cNvSpPr/>
      </dsp:nvSpPr>
      <dsp:spPr>
        <a:xfrm>
          <a:off x="2046487" y="1330725"/>
          <a:ext cx="2056607" cy="179070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" panose="02020603050405020304" pitchFamily="18" charset="0"/>
              <a:cs typeface="Times" panose="02020603050405020304" pitchFamily="18" charset="0"/>
            </a:rPr>
            <a:t>External Peer Merit Review</a:t>
          </a:r>
          <a:endParaRPr lang="en-US" sz="21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2133902" y="1418140"/>
        <a:ext cx="1881777" cy="1615873"/>
      </dsp:txXfrm>
    </dsp:sp>
    <dsp:sp modelId="{021BF912-30EA-4EF0-9205-3737582FE378}">
      <dsp:nvSpPr>
        <dsp:cNvPr id="0" name=""/>
        <dsp:cNvSpPr/>
      </dsp:nvSpPr>
      <dsp:spPr>
        <a:xfrm>
          <a:off x="4076873" y="1334306"/>
          <a:ext cx="2056607" cy="179070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Due diligence</a:t>
          </a:r>
          <a:endParaRPr lang="en-US" sz="21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4164288" y="1421721"/>
        <a:ext cx="1881777" cy="1615873"/>
      </dsp:txXfrm>
    </dsp:sp>
    <dsp:sp modelId="{2DD3C556-014F-4B6E-9289-9AF5291696E4}">
      <dsp:nvSpPr>
        <dsp:cNvPr id="0" name=""/>
        <dsp:cNvSpPr/>
      </dsp:nvSpPr>
      <dsp:spPr>
        <a:xfrm>
          <a:off x="6075669" y="1317384"/>
          <a:ext cx="2056607" cy="1790703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" panose="02020603050405020304" pitchFamily="18" charset="0"/>
              <a:cs typeface="Times" panose="02020603050405020304" pitchFamily="18" charset="0"/>
            </a:rPr>
            <a:t>Awards/Decline</a:t>
          </a:r>
          <a:endParaRPr lang="en-US" sz="21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163084" y="1404799"/>
        <a:ext cx="1881777" cy="1615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2C17CF-B810-4430-A949-91CF49F6577F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A9D570-1A63-4C21-9F9F-51663100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2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6DEC19C-CAB5-4A4E-8E53-3EF0F0DAB618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A7C583F-AAB4-439C-8F80-E351695C28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6561332" indent="-36120649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01706" indent="-220341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542388" indent="-220341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1983071" indent="-220341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423753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864435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305117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745800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195DD6-35F5-4DD0-9C63-4403CC59A9D4}" type="slidenum">
              <a:rPr lang="en-US" altLang="en-US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31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9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9902">
              <a:defRPr/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652" indent="-28563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542" indent="-22850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9558" indent="-22850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6574" indent="-22850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3591" indent="-228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0607" indent="-228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7625" indent="-228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4640" indent="-228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A571566-B2D1-4720-944E-E02D09D6CC4F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2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2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70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2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7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22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000" indent="-28538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539" indent="-22830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8155" indent="-22830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771" indent="-22830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386" indent="-228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8002" indent="-228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617" indent="-228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1233" indent="-228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2CA3519-B200-4A1C-BC07-9201E8FF7014}" type="datetime1">
              <a:rPr lang="en-US" altLang="en-US" smtClean="0"/>
              <a:pPr eaLnBrk="1" hangingPunct="1">
                <a:defRPr/>
              </a:pPr>
              <a:t>4/2/2015</a:t>
            </a:fld>
            <a:endParaRPr lang="en-US" altLang="en-US" dirty="0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000" indent="-285385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539" indent="-22830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8155" indent="-22830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771" indent="-22830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386" indent="-228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8002" indent="-228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617" indent="-228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1233" indent="-228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277A2CF-0D8B-4BA6-B0F2-9F71754A3624}" type="slidenum">
              <a:rPr lang="en-US" altLang="en-US" smtClean="0"/>
              <a:pPr eaLnBrk="1" hangingPunct="1">
                <a:defRPr/>
              </a:pPr>
              <a:t>16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0469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9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57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6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-65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16108" indent="-275427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01706" indent="-220341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542388" indent="-220341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1983071" indent="-220341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423753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864435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305117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745800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D071B74-2441-412D-9017-FC5738FCDEE3}" type="slidenum">
              <a:rPr lang="en-US" altLang="en-US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8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99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51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47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000" indent="-285385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539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8155" indent="-228308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771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386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8002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617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1233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423EFBB-A433-42B7-8414-0DB07A2AA8D0}" type="datetime1">
              <a:rPr lang="en-US" altLang="en-US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4/2/2015</a:t>
            </a:fld>
            <a:endParaRPr lang="en-US" altLang="en-US" dirty="0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000" indent="-285385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539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8155" indent="-228308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771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386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8002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617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1233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2303887-B6CB-44C6-8905-5BC00779BB29}" type="slidenum">
              <a:rPr lang="en-US" altLang="en-US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4090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000" indent="-285385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539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8155" indent="-228308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771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386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8002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617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1233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A59B4C15-D42B-495D-A3E0-4326E57604CB}" type="datetime1">
              <a:rPr lang="en-US" altLang="en-US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4/2/2015</a:t>
            </a:fld>
            <a:endParaRPr lang="en-US" alt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000" indent="-285385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539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8155" indent="-228308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771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386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8002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617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1233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A7D11A5A-2C8F-4B2C-BC66-4F9220D8A0A1}" type="slidenum">
              <a:rPr lang="en-US" altLang="en-US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7256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5426F9-9E7B-45C7-ACD9-A70D343B944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10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000" indent="-285385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539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8155" indent="-228308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771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386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8002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617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1233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423EFBB-A433-42B7-8414-0DB07A2AA8D0}" type="datetime1">
              <a:rPr lang="en-US" altLang="en-US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4/2/2015</a:t>
            </a:fld>
            <a:endParaRPr lang="en-US" altLang="en-US" dirty="0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000" indent="-285385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1539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8155" indent="-228308" eaLnBrk="0" hangingPunct="0">
              <a:spcBef>
                <a:spcPct val="30000"/>
              </a:spcBef>
              <a:buFont typeface="Arial" charset="0"/>
              <a:buChar char="‒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4771" indent="-228308" eaLnBrk="0" hangingPunct="0">
              <a:spcBef>
                <a:spcPct val="3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1386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68002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4617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1233" indent="-228308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2303887-B6CB-44C6-8905-5BC00779BB29}" type="slidenum">
              <a:rPr lang="en-US" altLang="en-US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40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957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26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588DA-C85E-4263-975A-4B4683E59E91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8975"/>
            <a:ext cx="4611687" cy="34591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54525"/>
            <a:ext cx="5186362" cy="4148138"/>
          </a:xfrm>
          <a:noFill/>
          <a:ln/>
        </p:spPr>
        <p:txBody>
          <a:bodyPr/>
          <a:lstStyle/>
          <a:p>
            <a:pPr eaLnBrk="1" hangingPunct="1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155714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9409F-8D71-4AA1-BBDB-D2A3CF5E1126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8975"/>
            <a:ext cx="4611687" cy="34591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54525"/>
            <a:ext cx="5186362" cy="4148138"/>
          </a:xfrm>
          <a:noFill/>
          <a:ln/>
        </p:spPr>
        <p:txBody>
          <a:bodyPr/>
          <a:lstStyle/>
          <a:p>
            <a:pPr eaLnBrk="1" hangingPunct="1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65551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6561332" indent="-36120649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01706" indent="-220341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542388" indent="-220341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1983071" indent="-220341" defTabSz="93186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423753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864435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305117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745800" indent="-220341" defTabSz="93186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BF3E74A-44C6-455C-A4FB-1FAB8051C874}" type="slidenum">
              <a:rPr lang="en-US" altLang="en-US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139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96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39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8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3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4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4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583F-AAB4-439C-8F80-E351695C28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5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09" indent="-285734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937" indent="-228587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111" indent="-228587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287" indent="-228587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461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635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811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985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6C8A74-F907-423D-9212-D729EAE52A9C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9" tIns="46580" rIns="93159" bIns="4658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ABAD02-21A2-4629-8856-C5012FD94FCC}" type="slidenum">
              <a:rPr lang="en-US" altLang="en-US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0563"/>
            <a:ext cx="4606925" cy="3455987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54525"/>
            <a:ext cx="5186362" cy="4148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9" tIns="46580" rIns="93159" bIns="46580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9409F-8D71-4AA1-BBDB-D2A3CF5E1126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8975"/>
            <a:ext cx="4611687" cy="34591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54525"/>
            <a:ext cx="5186362" cy="41481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279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7" y="5799667"/>
            <a:ext cx="7736766" cy="8974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0943" y="64579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b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865C79-EE26-4ACE-94D3-CF65C09715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7" y="5799667"/>
            <a:ext cx="7736766" cy="8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8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14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97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5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91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28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5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249BDC-9A7C-47B2-ACA7-F0AAA332E4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5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hidden">
          <a:xfrm>
            <a:off x="1736725" y="1689100"/>
            <a:ext cx="6950075" cy="516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1736725" y="396875"/>
            <a:ext cx="6848475" cy="596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hidden">
          <a:xfrm>
            <a:off x="5722938" y="1392238"/>
            <a:ext cx="27590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31150" y="6245225"/>
            <a:ext cx="1212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A811-7CB7-424E-89F0-AF2CAB146B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of Total # of slides</a:t>
            </a:r>
          </a:p>
        </p:txBody>
      </p:sp>
    </p:spTree>
    <p:extLst>
      <p:ext uri="{BB962C8B-B14F-4D97-AF65-F5344CB8AC3E}">
        <p14:creationId xmlns:p14="http://schemas.microsoft.com/office/powerpoint/2010/main" val="480119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A27B-3196-4B41-A807-E38D135900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of Total # of slides</a:t>
            </a:r>
          </a:p>
        </p:txBody>
      </p:sp>
    </p:spTree>
    <p:extLst>
      <p:ext uri="{BB962C8B-B14F-4D97-AF65-F5344CB8AC3E}">
        <p14:creationId xmlns:p14="http://schemas.microsoft.com/office/powerpoint/2010/main" val="54944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IEHS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2" y="1127824"/>
            <a:ext cx="7789333" cy="83133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2154"/>
            <a:ext cx="8229600" cy="4906963"/>
          </a:xfr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5938" indent="-287338">
              <a:lnSpc>
                <a:spcPct val="90000"/>
              </a:lnSpc>
              <a:spcBef>
                <a:spcPts val="900"/>
              </a:spcBef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228600">
              <a:lnSpc>
                <a:spcPct val="90000"/>
              </a:lnSpc>
              <a:spcBef>
                <a:spcPts val="900"/>
              </a:spcBef>
              <a:tabLst>
                <a:tab pos="1371600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-228600"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0943" y="6457950"/>
            <a:ext cx="561975" cy="365125"/>
          </a:xfrm>
        </p:spPr>
        <p:txBody>
          <a:bodyPr anchor="b" anchorCtr="0"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EF5099-966C-495A-BB3D-DCA0C56F9D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01"/>
          <a:stretch/>
        </p:blipFill>
        <p:spPr>
          <a:xfrm>
            <a:off x="87299" y="85573"/>
            <a:ext cx="3417901" cy="9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3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P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2" y="1127824"/>
            <a:ext cx="7789333" cy="83133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2154"/>
            <a:ext cx="8229600" cy="4906963"/>
          </a:xfr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5938" indent="-287338">
              <a:lnSpc>
                <a:spcPct val="90000"/>
              </a:lnSpc>
              <a:spcBef>
                <a:spcPts val="900"/>
              </a:spcBef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228600">
              <a:lnSpc>
                <a:spcPct val="90000"/>
              </a:lnSpc>
              <a:spcBef>
                <a:spcPts val="900"/>
              </a:spcBef>
              <a:tabLst>
                <a:tab pos="1371600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-228600"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0943" y="6457950"/>
            <a:ext cx="561975" cy="365125"/>
          </a:xfrm>
        </p:spPr>
        <p:txBody>
          <a:bodyPr anchor="b" anchorCtr="0"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EF5099-966C-495A-BB3D-DCA0C56F9D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r="12920"/>
          <a:stretch/>
        </p:blipFill>
        <p:spPr>
          <a:xfrm>
            <a:off x="87299" y="85573"/>
            <a:ext cx="3417901" cy="9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6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SF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2" y="1246707"/>
            <a:ext cx="7789333" cy="83133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504"/>
            <a:ext cx="8229600" cy="4753496"/>
          </a:xfr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5938" indent="-287338">
              <a:lnSpc>
                <a:spcPct val="90000"/>
              </a:lnSpc>
              <a:spcBef>
                <a:spcPts val="900"/>
              </a:spcBef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228600">
              <a:lnSpc>
                <a:spcPct val="90000"/>
              </a:lnSpc>
              <a:spcBef>
                <a:spcPts val="900"/>
              </a:spcBef>
              <a:tabLst>
                <a:tab pos="1371600" algn="l"/>
              </a:tabLs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-228600">
              <a:lnSpc>
                <a:spcPct val="90000"/>
              </a:lnSpc>
              <a:spcBef>
                <a:spcPts val="9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0943" y="6457950"/>
            <a:ext cx="561975" cy="365125"/>
          </a:xfrm>
        </p:spPr>
        <p:txBody>
          <a:bodyPr anchor="b" anchorCtr="0"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EF5099-966C-495A-BB3D-DCA0C56F9D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0" r="-305"/>
          <a:stretch/>
        </p:blipFill>
        <p:spPr>
          <a:xfrm>
            <a:off x="87300" y="85573"/>
            <a:ext cx="1360500" cy="11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70E8F4-59D4-4141-8DA0-F326E15373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70E8F4-59D4-4141-8DA0-F326E15373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70E8F4-59D4-4141-8DA0-F326E15373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0943" y="64579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b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865C79-EE26-4ACE-94D3-CF65C09715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64" r:id="rId6"/>
    <p:sldLayoutId id="2147483666" r:id="rId7"/>
    <p:sldLayoutId id="2147483667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Times" panose="02020603050405020304" pitchFamily="18" charset="0"/>
          <a:ea typeface="+mj-ea"/>
          <a:cs typeface="Times" panose="02020603050405020304" pitchFamily="18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9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9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D70E8F4-59D4-4141-8DA0-F326E153732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5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hidden">
          <a:xfrm>
            <a:off x="1736725" y="1689100"/>
            <a:ext cx="6950075" cy="516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1736725" y="396875"/>
            <a:ext cx="6848475" cy="596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hidden">
          <a:xfrm>
            <a:off x="5722938" y="1392238"/>
            <a:ext cx="27590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tx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6300" y="6553200"/>
            <a:ext cx="410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Bitstream Vera San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5DD883-9E8B-4198-919F-E961CF30BF27}" type="slidenum">
              <a:rPr lang="en-US" altLang="en-US">
                <a:solidFill>
                  <a:srgbClr val="00000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ea typeface="ＭＳ Ｐゴシック" pitchFamily="-65" charset="-128"/>
              </a:rPr>
              <a:t> of Total # of slides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+mj-lt"/>
          <a:ea typeface="ＭＳ Ｐゴシック" pitchFamily="-1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Gill Sans" pitchFamily="34" charset="0"/>
          <a:ea typeface="ＭＳ Ｐゴシック" pitchFamily="-1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Gill Sans" pitchFamily="34" charset="0"/>
          <a:ea typeface="ＭＳ Ｐゴシック" pitchFamily="-1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Gill Sans" pitchFamily="34" charset="0"/>
          <a:ea typeface="ＭＳ Ｐゴシック" pitchFamily="-1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Gill Sans" pitchFamily="34" charset="0"/>
          <a:ea typeface="ＭＳ Ｐゴシック" pitchFamily="-1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Gill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Gill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Gill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Gill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kirsten.mease@nih.gov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pbalan@nsf.gov" TargetMode="External"/><Relationship Id="rId5" Type="http://schemas.openxmlformats.org/officeDocument/2006/relationships/hyperlink" Target="mailto:richards.april@epa.gov" TargetMode="External"/><Relationship Id="rId4" Type="http://schemas.openxmlformats.org/officeDocument/2006/relationships/hyperlink" Target="mailto:henryh@niehs.nih.gov" TargetMode="External"/><Relationship Id="rId9" Type="http://schemas.openxmlformats.org/officeDocument/2006/relationships/hyperlink" Target="http://www.cluin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hs.nih.gov/research/supported/dert/programs/srp/hwaerp/index.cf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tools.niehs.nih.gov/srp/programs/index269.cfm" TargetMode="External"/><Relationship Id="rId4" Type="http://schemas.openxmlformats.org/officeDocument/2006/relationships/hyperlink" Target="mailto:henryh@niehs.nih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ssiis1.fedcsc.com/f2ltest/ADRcontact/index.cf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hs.nih.gov/research/supported/dert/programs/srp/hwaerp/index.cf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hs.nih.gov/sbi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iehs.nih.gov/research/supported/dert/programs/srp/hwaerp/index.cf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atsdr.cdc.gov/SPL/index.html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://www.clu-in.org/issues/" TargetMode="External"/><Relationship Id="rId4" Type="http://schemas.openxmlformats.org/officeDocument/2006/relationships/hyperlink" Target="http://www.clu-in.org/as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-files/PA-14-071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ra.nih.gov/applicants/index.cfm" TargetMode="External"/><Relationship Id="rId4" Type="http://schemas.openxmlformats.org/officeDocument/2006/relationships/hyperlink" Target="http://grants.nih.gov/grants/guide/pa-files/PA-14-072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csr.nih.gov/StudySections/IntegratedReviewGroups/IMSTIRG/IMST12-13/Pages/default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ncer/sbi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chards.april@epa.go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ncer/sbi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1.usa.gov/1Gtaxt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fedconnect.net/FedConnect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bir.gov/registration" TargetMode="External"/><Relationship Id="rId2" Type="http://schemas.openxmlformats.org/officeDocument/2006/relationships/hyperlink" Target="http://fedgov.dnb.com/webfor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WMF"/><Relationship Id="rId4" Type="http://schemas.openxmlformats.org/officeDocument/2006/relationships/hyperlink" Target="https://www.sam.gov/portal/public/SA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luin.org/live/archiv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eng/iip/sbir/index.jsp" TargetMode="External"/><Relationship Id="rId2" Type="http://schemas.openxmlformats.org/officeDocument/2006/relationships/hyperlink" Target="mailto:pbalan@nsf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bschrag@nsf.gov" TargetMode="External"/><Relationship Id="rId3" Type="http://schemas.openxmlformats.org/officeDocument/2006/relationships/hyperlink" Target="mailto:glarsen@nsf.gov" TargetMode="External"/><Relationship Id="rId7" Type="http://schemas.openxmlformats.org/officeDocument/2006/relationships/hyperlink" Target="mailto:rmehta@nsf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nair@nsf.gov" TargetMode="External"/><Relationship Id="rId11" Type="http://schemas.openxmlformats.org/officeDocument/2006/relationships/hyperlink" Target="mailto:jsoriano@nsf.gov" TargetMode="External"/><Relationship Id="rId5" Type="http://schemas.openxmlformats.org/officeDocument/2006/relationships/hyperlink" Target="mailto:skonsek@nsf.gov" TargetMode="External"/><Relationship Id="rId10" Type="http://schemas.openxmlformats.org/officeDocument/2006/relationships/hyperlink" Target="mailto:rshuman@nsf.gov" TargetMode="External"/><Relationship Id="rId4" Type="http://schemas.openxmlformats.org/officeDocument/2006/relationships/hyperlink" Target="mailto:patherto@nsf.gov" TargetMode="External"/><Relationship Id="rId9" Type="http://schemas.openxmlformats.org/officeDocument/2006/relationships/hyperlink" Target="mailto:pbalan@nsf.gov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balan@nsf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eng/iip/sbir/phase_I.jsp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f.gov/eng/iip/sbir/topicshome.jsp" TargetMode="External"/><Relationship Id="rId5" Type="http://schemas.openxmlformats.org/officeDocument/2006/relationships/hyperlink" Target="http://www.nsf.gov/pubs/2015/nsf15545/nsf15545.htm" TargetMode="External"/><Relationship Id="rId4" Type="http://schemas.openxmlformats.org/officeDocument/2006/relationships/hyperlink" Target="http://www.nsf.gov/pubs/2015/nsf15546/nsf15546.ht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sbir.gov/registration" TargetMode="External"/><Relationship Id="rId2" Type="http://schemas.openxmlformats.org/officeDocument/2006/relationships/hyperlink" Target="http://fedgov.dnb.com/webform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astlane.nsf.gov/n1/N1AddInst.html" TargetMode="External"/><Relationship Id="rId4" Type="http://schemas.openxmlformats.org/officeDocument/2006/relationships/hyperlink" Target="https://www.sam.gov/portal/public/SA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somerss@nigms.nih.gov" TargetMode="External"/><Relationship Id="rId3" Type="http://schemas.microsoft.com/office/2007/relationships/hdphoto" Target="../media/hdphoto1.wdp"/><Relationship Id="rId7" Type="http://schemas.openxmlformats.org/officeDocument/2006/relationships/hyperlink" Target="mailto:joan.e.clarkston@noaa.gov" TargetMode="External"/><Relationship Id="rId12" Type="http://schemas.openxmlformats.org/officeDocument/2006/relationships/hyperlink" Target="mailto:Quatranol@mail.nih.gov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cleland@nifa.usda.gov" TargetMode="External"/><Relationship Id="rId11" Type="http://schemas.openxmlformats.org/officeDocument/2006/relationships/hyperlink" Target="mailto:merchakt@mail.nih.gov" TargetMode="External"/><Relationship Id="rId5" Type="http://schemas.openxmlformats.org/officeDocument/2006/relationships/hyperlink" Target="mailto:manny.oliver@science.doe.gov" TargetMode="External"/><Relationship Id="rId10" Type="http://schemas.openxmlformats.org/officeDocument/2006/relationships/hyperlink" Target="mailto:jennifer.shieh@nih.gov" TargetMode="External"/><Relationship Id="rId4" Type="http://schemas.openxmlformats.org/officeDocument/2006/relationships/hyperlink" Target="mailto:administrator.dodsbir@osd.mil" TargetMode="External"/><Relationship Id="rId9" Type="http://schemas.openxmlformats.org/officeDocument/2006/relationships/hyperlink" Target="mailto:Portilll@mail.nih.gov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-in.org/conf/tio/sbirstt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-in.org/conf/tio/sbirsttr/feedback.cfm" TargetMode="External"/><Relationship Id="rId2" Type="http://schemas.openxmlformats.org/officeDocument/2006/relationships/hyperlink" Target="http://www.clu-in.org/conf/tio/sbirsttr/resource.cfm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www.facebook.com/EPACleanUpTech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://www.cluin.org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linkedin.com/groups/Clean-Up-Information-Network-CLUIN-4405740" TargetMode="External"/><Relationship Id="rId5" Type="http://schemas.openxmlformats.org/officeDocument/2006/relationships/hyperlink" Target="https://twitter.com/#!/EPACleanUpTech" TargetMode="External"/><Relationship Id="rId4" Type="http://schemas.openxmlformats.org/officeDocument/2006/relationships/hyperlink" Target="https://twitter.com/" TargetMode="External"/><Relationship Id="rId9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-in.org/training/record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sbir.gov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66913"/>
            <a:ext cx="8893175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76862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  <a:latin typeface="Arial Black" pitchFamily="-65" charset="0"/>
                <a:ea typeface="ＭＳ Ｐゴシック" pitchFamily="-65" charset="-128"/>
              </a:rPr>
              <a:t>Welcome to the CLU-IN Internet Seminar</a:t>
            </a:r>
            <a:br>
              <a:rPr lang="en-US" altLang="en-US" sz="2800" dirty="0" smtClean="0">
                <a:solidFill>
                  <a:schemeClr val="tx1"/>
                </a:solidFill>
                <a:latin typeface="Arial Black" pitchFamily="-65" charset="0"/>
                <a:ea typeface="ＭＳ Ｐゴシック" pitchFamily="-65" charset="-128"/>
              </a:rPr>
            </a:br>
            <a:endParaRPr lang="en-US" altLang="en-US" sz="2800" dirty="0" smtClean="0">
              <a:solidFill>
                <a:schemeClr val="tx1"/>
              </a:solidFill>
              <a:latin typeface="Arial Black" pitchFamily="-65" charset="0"/>
              <a:ea typeface="ＭＳ Ｐゴシック" pitchFamily="-65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763" y="2647950"/>
            <a:ext cx="8880475" cy="28924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/>
              <a:t>US Small Business Funding Opportunities (SBIR/STTR) for Environmental Technologies at NIEHS SRP, EPA, and </a:t>
            </a:r>
            <a:r>
              <a:rPr lang="en-US" sz="2000" b="1" dirty="0" smtClean="0"/>
              <a:t>NSF</a:t>
            </a:r>
          </a:p>
          <a:p>
            <a:pPr eaLnBrk="1" hangingPunct="1">
              <a:defRPr/>
            </a:pPr>
            <a:r>
              <a:rPr lang="en-US" altLang="en-US" sz="2000" i="1" dirty="0" smtClean="0">
                <a:ea typeface="ＭＳ Ｐゴシック" pitchFamily="-65" charset="-128"/>
              </a:rPr>
              <a:t>Sponsored by: </a:t>
            </a:r>
            <a:r>
              <a:rPr lang="en-US" sz="2000" dirty="0" smtClean="0"/>
              <a:t>NIEHS SRP, EPA, NSF</a:t>
            </a:r>
            <a:r>
              <a:rPr lang="en-US" altLang="en-US" sz="2300" i="1" dirty="0" smtClean="0">
                <a:ea typeface="ＭＳ Ｐゴシック" pitchFamily="-65" charset="-128"/>
              </a:rPr>
              <a:t/>
            </a:r>
            <a:br>
              <a:rPr lang="en-US" altLang="en-US" sz="2300" i="1" dirty="0" smtClean="0">
                <a:ea typeface="ＭＳ Ｐゴシック" pitchFamily="-65" charset="-128"/>
              </a:rPr>
            </a:br>
            <a:endParaRPr lang="en-US" altLang="en-US" sz="1050" i="1" dirty="0" smtClean="0">
              <a:ea typeface="ＭＳ Ｐゴシック" pitchFamily="-65" charset="-128"/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ea typeface="ＭＳ Ｐゴシック" pitchFamily="-65" charset="-128"/>
              </a:rPr>
              <a:t>April 2, 2015, 1:00 PM – 3:00 PM, EDT (17:00-19:00 GMT)</a:t>
            </a:r>
            <a:endParaRPr lang="en-US" altLang="en-US" sz="2000" i="1" dirty="0" smtClean="0">
              <a:ea typeface="ＭＳ Ｐゴシック" pitchFamily="-65" charset="-128"/>
            </a:endParaRPr>
          </a:p>
          <a:p>
            <a:pPr algn="l">
              <a:defRPr/>
            </a:pPr>
            <a:endParaRPr lang="en-US" altLang="en-US" sz="1000" b="1" dirty="0" smtClean="0">
              <a:ea typeface="ＭＳ Ｐゴシック" pitchFamily="-65" charset="-128"/>
            </a:endParaRPr>
          </a:p>
          <a:p>
            <a:pPr algn="l">
              <a:defRPr/>
            </a:pPr>
            <a:r>
              <a:rPr lang="en-US" altLang="en-US" sz="1300" b="1" dirty="0" smtClean="0">
                <a:ea typeface="ＭＳ Ｐゴシック" pitchFamily="-65" charset="-128"/>
              </a:rPr>
              <a:t>Moderator:</a:t>
            </a:r>
          </a:p>
          <a:p>
            <a:pPr marL="746125" lvl="1" indent="-284163"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Kirsten </a:t>
            </a:r>
            <a:r>
              <a:rPr lang="en-US" altLang="en-US" sz="1600" dirty="0" err="1"/>
              <a:t>Mease</a:t>
            </a:r>
            <a:r>
              <a:rPr lang="en-US" altLang="en-US" sz="1600" dirty="0"/>
              <a:t>, NIEHS (</a:t>
            </a:r>
            <a:r>
              <a:rPr lang="en-US" altLang="en-US" sz="1600" dirty="0">
                <a:hlinkClick r:id="rId3"/>
              </a:rPr>
              <a:t>kirsten.mease@nih.gov</a:t>
            </a:r>
            <a:r>
              <a:rPr lang="en-US" altLang="en-US" sz="1600" dirty="0"/>
              <a:t>)  </a:t>
            </a:r>
            <a:endParaRPr lang="en-US" altLang="en-US" sz="1300" b="1" dirty="0" smtClean="0">
              <a:ea typeface="ＭＳ Ｐゴシック" pitchFamily="-65" charset="-128"/>
            </a:endParaRPr>
          </a:p>
          <a:p>
            <a:pPr algn="l">
              <a:defRPr/>
            </a:pPr>
            <a:r>
              <a:rPr lang="en-US" altLang="en-US" sz="1300" b="1" dirty="0" smtClean="0">
                <a:ea typeface="ＭＳ Ｐゴシック" pitchFamily="-65" charset="-128"/>
              </a:rPr>
              <a:t>Instructors: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1600" dirty="0">
                <a:ea typeface="ＭＳ Ｐゴシック" pitchFamily="-65" charset="-128"/>
              </a:rPr>
              <a:t>Heather </a:t>
            </a:r>
            <a:r>
              <a:rPr lang="en-US" altLang="en-US" sz="1600" dirty="0" smtClean="0">
                <a:ea typeface="ＭＳ Ｐゴシック" pitchFamily="-65" charset="-128"/>
              </a:rPr>
              <a:t>Henry, </a:t>
            </a:r>
            <a:r>
              <a:rPr lang="en-US" altLang="en-US" sz="1600" dirty="0">
                <a:ea typeface="ＭＳ Ｐゴシック" pitchFamily="-65" charset="-128"/>
              </a:rPr>
              <a:t>NIEHS SRP (</a:t>
            </a:r>
            <a:r>
              <a:rPr lang="en-US" altLang="en-US" sz="1600" dirty="0">
                <a:ea typeface="ＭＳ Ｐゴシック" pitchFamily="-65" charset="-128"/>
                <a:hlinkClick r:id="rId4"/>
              </a:rPr>
              <a:t>henryh@niehs.nih.gov</a:t>
            </a:r>
            <a:r>
              <a:rPr lang="en-US" altLang="en-US" sz="1600" dirty="0">
                <a:ea typeface="ＭＳ Ｐゴシック" pitchFamily="-65" charset="-128"/>
              </a:rPr>
              <a:t>) </a:t>
            </a:r>
            <a:endParaRPr lang="en-US" altLang="en-US" sz="1600" dirty="0" smtClean="0">
              <a:ea typeface="ＭＳ Ｐゴシック" pitchFamily="-65" charset="-128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altLang="en-US" sz="1600" dirty="0" smtClean="0">
                <a:ea typeface="ＭＳ Ｐゴシック" pitchFamily="-65" charset="-128"/>
              </a:rPr>
              <a:t>April Richards, </a:t>
            </a:r>
            <a:r>
              <a:rPr lang="en-US" altLang="en-US" sz="1600" dirty="0">
                <a:ea typeface="ＭＳ Ｐゴシック" pitchFamily="-65" charset="-128"/>
              </a:rPr>
              <a:t>EPA </a:t>
            </a:r>
            <a:r>
              <a:rPr lang="en-US" altLang="en-US" sz="1600" dirty="0" smtClean="0">
                <a:ea typeface="ＭＳ Ｐゴシック" pitchFamily="-65" charset="-128"/>
              </a:rPr>
              <a:t>(</a:t>
            </a:r>
            <a:r>
              <a:rPr lang="en-US" altLang="en-US" sz="1600" dirty="0" smtClean="0">
                <a:ea typeface="ＭＳ Ｐゴシック" pitchFamily="-65" charset="-128"/>
                <a:hlinkClick r:id="rId5"/>
              </a:rPr>
              <a:t>richards.april@epa.gov</a:t>
            </a:r>
            <a:r>
              <a:rPr lang="en-US" altLang="en-US" sz="1600" dirty="0" smtClean="0">
                <a:ea typeface="ＭＳ Ｐゴシック" pitchFamily="-65" charset="-128"/>
              </a:rPr>
              <a:t>) 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1600" dirty="0" smtClean="0">
                <a:ea typeface="ＭＳ Ｐゴシック" pitchFamily="-65" charset="-128"/>
              </a:rPr>
              <a:t>Prakash </a:t>
            </a:r>
            <a:r>
              <a:rPr lang="en-US" altLang="en-US" sz="1600" dirty="0" err="1" smtClean="0">
                <a:ea typeface="ＭＳ Ｐゴシック" pitchFamily="-65" charset="-128"/>
              </a:rPr>
              <a:t>Balan</a:t>
            </a:r>
            <a:r>
              <a:rPr lang="en-US" altLang="en-US" sz="1600" dirty="0" smtClean="0">
                <a:ea typeface="ＭＳ Ｐゴシック" pitchFamily="-65" charset="-128"/>
              </a:rPr>
              <a:t>, NSF (</a:t>
            </a:r>
            <a:r>
              <a:rPr lang="en-US" altLang="en-US" sz="1600" dirty="0" smtClean="0">
                <a:ea typeface="ＭＳ Ｐゴシック" pitchFamily="-65" charset="-128"/>
                <a:hlinkClick r:id="rId6"/>
              </a:rPr>
              <a:t>pbalan@nsf.gov</a:t>
            </a:r>
            <a:r>
              <a:rPr lang="en-US" altLang="en-US" sz="1600" dirty="0" smtClean="0">
                <a:ea typeface="ＭＳ Ｐゴシック" pitchFamily="-65" charset="-128"/>
              </a:rPr>
              <a:t>) </a:t>
            </a:r>
            <a:endParaRPr lang="en-US" altLang="en-US" sz="1600" dirty="0">
              <a:ea typeface="ＭＳ Ｐゴシック" pitchFamily="-65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17500"/>
            <a:ext cx="8534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27025"/>
            <a:ext cx="1323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92138" y="6461125"/>
            <a:ext cx="809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i="1" smtClean="0">
                <a:solidFill>
                  <a:srgbClr val="333399"/>
                </a:solidFill>
                <a:latin typeface="Arial" charset="0"/>
              </a:rPr>
              <a:t>Visit the Clean Up Information Network online at </a:t>
            </a:r>
            <a:r>
              <a:rPr lang="en-US" altLang="en-US" sz="1800" i="1" u="sng" smtClean="0">
                <a:solidFill>
                  <a:srgbClr val="333399"/>
                </a:solidFill>
                <a:latin typeface="Arial" charset="0"/>
                <a:hlinkClick r:id="rId9"/>
              </a:rPr>
              <a:t>www.cluin.org</a:t>
            </a:r>
            <a:r>
              <a:rPr lang="en-US" altLang="en-US" sz="1800" i="1" u="sng" smtClean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Users\measekm\AppData\Local\Microsoft\Windows\Temporary Internet Files\Content.IE5\KCII3QIC\Quality-Risk-Managemen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600200"/>
            <a:ext cx="1962150" cy="26162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measekm\AppData\Local\Microsoft\Windows\Temporary Internet Files\Content.IE5\1D69FIL3\risk-reward-buttons-shows-risks-or-rewards_MyOUqQv_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1" b="14321"/>
          <a:stretch/>
        </p:blipFill>
        <p:spPr bwMode="auto">
          <a:xfrm>
            <a:off x="2839437" y="4795284"/>
            <a:ext cx="3465126" cy="185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SBIR/STTR funds tech that is…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9730" y="1431852"/>
            <a:ext cx="7143750" cy="29718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800"/>
              </a:spcBef>
              <a:buClr>
                <a:srgbClr val="00990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High risk, high payoff</a:t>
            </a:r>
          </a:p>
          <a:p>
            <a:pPr>
              <a:spcBef>
                <a:spcPts val="1800"/>
              </a:spcBef>
              <a:buClr>
                <a:srgbClr val="00990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Highly innovative</a:t>
            </a:r>
          </a:p>
          <a:p>
            <a:pPr>
              <a:spcBef>
                <a:spcPts val="1800"/>
              </a:spcBef>
              <a:buClr>
                <a:srgbClr val="00990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Disruptive, not iterative</a:t>
            </a:r>
          </a:p>
          <a:p>
            <a:pPr>
              <a:spcBef>
                <a:spcPts val="1800"/>
              </a:spcBef>
              <a:buClr>
                <a:srgbClr val="00990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Commercially viable</a:t>
            </a:r>
          </a:p>
          <a:p>
            <a:pPr>
              <a:spcBef>
                <a:spcPts val="1800"/>
              </a:spcBef>
              <a:buClr>
                <a:srgbClr val="009900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Impactful to society and/or environment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321A-A82D-4AD6-9B46-B9A7575DE5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6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389861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" panose="02020603050405020304" pitchFamily="18" charset="0"/>
                <a:cs typeface="Times" panose="02020603050405020304" pitchFamily="18" charset="0"/>
              </a:rPr>
              <a:t>NIEHS SRP</a:t>
            </a:r>
            <a:br>
              <a:rPr lang="en-US" sz="4800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4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Heather Henry</a:t>
            </a:r>
            <a:endParaRPr lang="en-US" sz="48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395941"/>
            <a:ext cx="8839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follow link to topics of interest: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www.niehs.nih.gov/research/supported/dert/programs/srp/hwaerp/index.cfm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8554" y="2020186"/>
            <a:ext cx="2226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henryh@niehs.nih.gov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1155" y="5100566"/>
            <a:ext cx="500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SBIR/STTR Grantees: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tools.niehs.nih.gov/srp/programs/index269.cfm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i_panoram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59" y="2510732"/>
            <a:ext cx="4292482" cy="13361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4995" y="3813150"/>
            <a:ext cx="3174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NIEHS, Research Triangle Park, NC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65C79-EE26-4ACE-94D3-CF65C09715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1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03028" y="1004777"/>
            <a:ext cx="1828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Apply </a:t>
            </a:r>
          </a:p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Fundamental </a:t>
            </a:r>
            <a:r>
              <a:rPr lang="en-US" b="1" dirty="0">
                <a:solidFill>
                  <a:srgbClr val="0070C0"/>
                </a:solidFill>
              </a:rPr>
              <a:t>Knowledge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438400" y="960475"/>
            <a:ext cx="4453271" cy="990600"/>
          </a:xfrm>
          <a:prstGeom prst="rightArrow">
            <a:avLst>
              <a:gd name="adj1" fmla="val 50000"/>
              <a:gd name="adj2" fmla="val 56440"/>
            </a:avLst>
          </a:prstGeom>
          <a:gradFill flip="none" rotWithShape="1">
            <a:gsLst>
              <a:gs pos="35000">
                <a:srgbClr val="C5CFF8"/>
              </a:gs>
              <a:gs pos="100000">
                <a:srgbClr val="ACBBF6"/>
              </a:gs>
              <a:gs pos="70000">
                <a:srgbClr val="E8ECFD"/>
              </a:gs>
              <a:gs pos="0">
                <a:srgbClr val="ACBBF6"/>
              </a:gs>
            </a:gsLst>
            <a:lin ang="27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NIH Research Mission</a:t>
            </a:r>
            <a:endParaRPr lang="en-US" sz="28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06611" y="1121736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…to Understand</a:t>
            </a:r>
          </a:p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Health </a:t>
            </a:r>
            <a:r>
              <a:rPr lang="en-US" b="1" dirty="0">
                <a:solidFill>
                  <a:srgbClr val="0070C0"/>
                </a:solidFill>
              </a:rPr>
              <a:t>Outcomes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772" y="2260937"/>
            <a:ext cx="243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…from toxicology, epidemiology, genetics, -omics…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4254" y="2260937"/>
            <a:ext cx="198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…related to  environmental exposures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6015" y="3807023"/>
            <a:ext cx="2442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" panose="02020603050405020304" pitchFamily="18" charset="0"/>
              </a:rPr>
              <a:t>Research Triangle Park, NC</a:t>
            </a:r>
            <a:endParaRPr lang="en-US" sz="1400" b="1" dirty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4169388"/>
            <a:ext cx="3043614" cy="2120991"/>
            <a:chOff x="152400" y="4169388"/>
            <a:chExt cx="3043614" cy="2120991"/>
          </a:xfrm>
        </p:grpSpPr>
        <p:sp>
          <p:nvSpPr>
            <p:cNvPr id="7" name="Rectangle 6"/>
            <p:cNvSpPr/>
            <p:nvPr/>
          </p:nvSpPr>
          <p:spPr>
            <a:xfrm>
              <a:off x="152400" y="4169388"/>
              <a:ext cx="2057401" cy="10193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5723" y="4813051"/>
              <a:ext cx="2840291" cy="147732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 panose="02020603050405020304" pitchFamily="18" charset="0"/>
                  <a:cs typeface="Times" panose="02020603050405020304" pitchFamily="18" charset="0"/>
                </a:rPr>
                <a:t>NIEHS 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SRP Hazardous Substances Detection and Remediation </a:t>
              </a:r>
              <a:r>
                <a:rPr lang="en-US" dirty="0" smtClean="0">
                  <a:latin typeface="Times" panose="02020603050405020304" pitchFamily="18" charset="0"/>
                  <a:cs typeface="Times" panose="02020603050405020304" pitchFamily="18" charset="0"/>
                </a:rPr>
                <a:t>SBIR/STTR Grant Program</a:t>
              </a:r>
            </a:p>
            <a:p>
              <a:r>
                <a:rPr lang="en-US" dirty="0" smtClean="0">
                  <a:latin typeface="Times" panose="02020603050405020304" pitchFamily="18" charset="0"/>
                  <a:cs typeface="Times" panose="02020603050405020304" pitchFamily="18" charset="0"/>
                </a:rPr>
                <a:t>(R41, R42, R43, R44)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81800" y="3737296"/>
            <a:ext cx="2209800" cy="2759198"/>
            <a:chOff x="6781800" y="3737296"/>
            <a:chExt cx="2209800" cy="2759198"/>
          </a:xfrm>
        </p:grpSpPr>
        <p:pic>
          <p:nvPicPr>
            <p:cNvPr id="22" name="Picture 2" descr="http://mssiis1.fedcsc.com/f2ltest/ADRcontact/images/epaLogo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607" y="4630135"/>
              <a:ext cx="1142496" cy="110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9" descr="http://upload.wikimedia.org/wikipedia/commons/thumb/3/33/US-ATSDR-Logo.svg/200px-US-ATSDR-Logo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307" y="5739989"/>
              <a:ext cx="1323807" cy="60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81800" y="3737296"/>
              <a:ext cx="2209800" cy="27591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" panose="02020603050405020304" pitchFamily="18" charset="0"/>
              </a:endParaRPr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2438400" y="2082462"/>
            <a:ext cx="4453271" cy="1117938"/>
          </a:xfrm>
          <a:prstGeom prst="rightArrow">
            <a:avLst/>
          </a:prstGeom>
          <a:gradFill flip="none" rotWithShape="1">
            <a:gsLst>
              <a:gs pos="35000">
                <a:srgbClr val="D6E9C4"/>
              </a:gs>
              <a:gs pos="100000">
                <a:srgbClr val="C5E2AA"/>
              </a:gs>
              <a:gs pos="70000">
                <a:srgbClr val="EFF7E8"/>
              </a:gs>
              <a:gs pos="0">
                <a:srgbClr val="C5E2AA"/>
              </a:gs>
            </a:gsLst>
            <a:lin ang="2700000" scaled="1"/>
            <a:tileRect/>
          </a:gra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NIEHS Research Mission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76230" y="3560831"/>
            <a:ext cx="9266441" cy="1200329"/>
            <a:chOff x="-176230" y="3560831"/>
            <a:chExt cx="9266441" cy="1200329"/>
          </a:xfrm>
        </p:grpSpPr>
        <p:sp>
          <p:nvSpPr>
            <p:cNvPr id="20" name="TextBox 19"/>
            <p:cNvSpPr txBox="1"/>
            <p:nvPr/>
          </p:nvSpPr>
          <p:spPr>
            <a:xfrm>
              <a:off x="-176230" y="3560831"/>
              <a:ext cx="27873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C014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…including </a:t>
              </a:r>
              <a:r>
                <a:rPr lang="en-US" b="1" dirty="0" smtClean="0">
                  <a:solidFill>
                    <a:srgbClr val="C014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health, 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rgbClr val="C014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 </a:t>
              </a:r>
              <a:r>
                <a:rPr lang="en-US" b="1" dirty="0">
                  <a:solidFill>
                    <a:srgbClr val="C014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assessment, </a:t>
              </a:r>
              <a:r>
                <a:rPr lang="en-US" b="1" dirty="0" smtClean="0">
                  <a:solidFill>
                    <a:srgbClr val="C014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remediation and </a:t>
              </a:r>
              <a:endParaRPr lang="en-US" b="1" dirty="0">
                <a:solidFill>
                  <a:srgbClr val="C0143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b="1" dirty="0" smtClean="0">
                  <a:solidFill>
                    <a:srgbClr val="C014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detection </a:t>
              </a:r>
              <a:endParaRPr lang="en-US" b="1" dirty="0">
                <a:solidFill>
                  <a:srgbClr val="C0143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39498" y="3699330"/>
              <a:ext cx="23507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C014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…with relevance </a:t>
              </a:r>
              <a:br>
                <a:rPr lang="en-US" b="1" dirty="0" smtClean="0">
                  <a:solidFill>
                    <a:srgbClr val="C014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 smtClean="0">
                  <a:solidFill>
                    <a:srgbClr val="C014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Superfund</a:t>
              </a:r>
            </a:p>
            <a:p>
              <a:pPr algn="ctr">
                <a:defRPr/>
              </a:pPr>
              <a:r>
                <a:rPr lang="en-US" b="1" dirty="0" smtClean="0">
                  <a:solidFill>
                    <a:srgbClr val="C0143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(EPA and ATSDR)</a:t>
              </a:r>
              <a:endParaRPr lang="en-US" b="1" dirty="0">
                <a:solidFill>
                  <a:srgbClr val="C0143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438400" y="3606462"/>
              <a:ext cx="4453271" cy="1117938"/>
            </a:xfrm>
            <a:prstGeom prst="rightArrow">
              <a:avLst/>
            </a:prstGeom>
            <a:gradFill flip="none" rotWithShape="1">
              <a:gsLst>
                <a:gs pos="35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700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SRP Research Mission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268279" y="2959878"/>
            <a:ext cx="4302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SRP Funded in 1986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Superfund Amendments Reauthorization Act (SARA)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3767"/>
          </a:xfrm>
        </p:spPr>
        <p:txBody>
          <a:bodyPr/>
          <a:lstStyle/>
          <a:p>
            <a:r>
              <a:rPr lang="en-US" sz="3600" dirty="0"/>
              <a:t>NIEHS Superfund Research Program Mission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9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0" y="452099"/>
            <a:ext cx="43434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NIEHS SRP SBIR/STTR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commercialization of novel strategies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detect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remediate hazardous substances at contaminated sites.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5989674"/>
            <a:ext cx="8991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examples provided on SRP Webpage: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http://www.niehs.nih.gov/research/supported/dert/programs/srp/hwaerp/index.cfm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Interest: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32155"/>
            <a:ext cx="8229600" cy="3939553"/>
          </a:xfrm>
        </p:spPr>
        <p:txBody>
          <a:bodyPr/>
          <a:lstStyle/>
          <a:p>
            <a:pPr marL="233363" indent="-233363"/>
            <a:r>
              <a:rPr lang="en-US" sz="1800" dirty="0" smtClean="0"/>
              <a:t>Real-time, on-site monitoring: (soil, surface water, groundwater, subsurface, sediments, etc.). </a:t>
            </a:r>
          </a:p>
          <a:p>
            <a:pPr marL="233363" indent="-233363"/>
            <a:r>
              <a:rPr lang="en-US" sz="1800" dirty="0" smtClean="0"/>
              <a:t>Nanotechnology-based sensors and probes, biosensors, self-contained miniaturized toxicity-screening kits and miniaturized analytical probes and data analysis tools</a:t>
            </a:r>
          </a:p>
          <a:p>
            <a:pPr marL="233363" indent="-233363"/>
            <a:r>
              <a:rPr lang="en-US" sz="1800" dirty="0" smtClean="0"/>
              <a:t>Non-targeted or multi-</a:t>
            </a:r>
            <a:r>
              <a:rPr lang="en-US" sz="1800" dirty="0" err="1" smtClean="0"/>
              <a:t>analyte</a:t>
            </a:r>
            <a:r>
              <a:rPr lang="en-US" sz="1800" dirty="0" smtClean="0"/>
              <a:t> field sampling tools or kits; assays or devices to determine the extent to which a contaminant is bioavailable</a:t>
            </a:r>
          </a:p>
          <a:p>
            <a:pPr marL="233363" indent="-233363"/>
            <a:r>
              <a:rPr lang="en-US" sz="1800" dirty="0" smtClean="0"/>
              <a:t>Products that allow for rapid sample clean-up/preparation for analysis of environmental samples </a:t>
            </a:r>
          </a:p>
          <a:p>
            <a:pPr marL="233363" indent="-233363"/>
            <a:r>
              <a:rPr lang="en-US" sz="1800" dirty="0" smtClean="0"/>
              <a:t>Devices to detect and measure vapor intrusion or to detect non-aqueous phase liquids (NAPLs) and dense non-aqueous phase liquids (DNAPLs) in the subsurface; devices to detect contaminants in geological subsurface</a:t>
            </a:r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5099-966C-495A-BB3D-DCA0C56F9D8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9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2880" y="228600"/>
            <a:ext cx="33915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NIEHS SBIR/STTR Topics</a:t>
            </a:r>
          </a:p>
          <a:p>
            <a:pPr>
              <a:defRPr/>
            </a:pPr>
            <a:r>
              <a:rPr lang="en-US" altLang="en-US" sz="1400" b="1" dirty="0" smtClean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Complete List – </a:t>
            </a:r>
            <a:r>
              <a:rPr lang="en-US" altLang="en-US" sz="1400" b="1" dirty="0" smtClean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www.niehs.nih.gov/sbir</a:t>
            </a:r>
            <a:endParaRPr lang="en-US" altLang="en-US" sz="1400" b="1" dirty="0" smtClean="0">
              <a:solidFill>
                <a:schemeClr val="accent2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Interest (continued):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32155"/>
            <a:ext cx="8229600" cy="4111446"/>
          </a:xfrm>
        </p:spPr>
        <p:txBody>
          <a:bodyPr/>
          <a:lstStyle/>
          <a:p>
            <a:r>
              <a:rPr lang="en-US" sz="1800" dirty="0" smtClean="0"/>
              <a:t>Novel technologies for </a:t>
            </a:r>
            <a:r>
              <a:rPr lang="en-US" sz="1800" i="1" dirty="0" smtClean="0"/>
              <a:t>in situ </a:t>
            </a:r>
            <a:r>
              <a:rPr lang="en-US" sz="1800" dirty="0" smtClean="0"/>
              <a:t>remediation of contaminated sediments, soils, and groundwater.</a:t>
            </a:r>
          </a:p>
          <a:p>
            <a:r>
              <a:rPr lang="en-US" sz="1800" dirty="0" smtClean="0"/>
              <a:t>Cost-effective devices to detect or remediate chemical mixtures in environmental media.</a:t>
            </a:r>
          </a:p>
          <a:p>
            <a:r>
              <a:rPr lang="en-US" sz="1800" dirty="0" smtClean="0"/>
              <a:t>Computational, geographical information system-based, or modeling products for predicting fate and transport of contaminants, rates of remediation, or for identifying contamination sources.</a:t>
            </a:r>
          </a:p>
          <a:p>
            <a:r>
              <a:rPr lang="en-US" sz="1800" dirty="0" smtClean="0"/>
              <a:t>Nano-enabled structures, electrochemical methods, </a:t>
            </a:r>
            <a:r>
              <a:rPr lang="en-US" sz="1800" dirty="0" err="1" smtClean="0"/>
              <a:t>photocatalytic</a:t>
            </a:r>
            <a:r>
              <a:rPr lang="en-US" sz="1800" dirty="0" smtClean="0"/>
              <a:t> processes, thermal treatments, or filtration-based methods of remediation.</a:t>
            </a:r>
          </a:p>
          <a:p>
            <a:r>
              <a:rPr lang="en-US" sz="1800" dirty="0" smtClean="0"/>
              <a:t>Bioremediation and phytoremediation technologies </a:t>
            </a:r>
          </a:p>
          <a:p>
            <a:r>
              <a:rPr lang="en-US" sz="1800" dirty="0" smtClean="0"/>
              <a:t>High throughput assays or toxicity screening products for use in ecological risk assessments.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76200" y="5989674"/>
            <a:ext cx="8991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examples provided on SRP Webpage: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http://www.niehs.nih.gov/research/supported/dert/programs/srp/hwaerp/index.cfm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5099-966C-495A-BB3D-DCA0C56F9D8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6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Superfund Relevance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5813" y="1832154"/>
            <a:ext cx="8782493" cy="4906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Clearly state connection to Superfund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Readily adaptable for Superfund site monitoring or mitigation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Hazardous Substances: Priority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 of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contaminants found on Superfund Sites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http://www.atsdr.cdc.gov/SPL/index.html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Value added over current Superfund Site Remedies: see Superfund Remedy Report: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1800" dirty="0">
                <a:solidFill>
                  <a:schemeClr val="tx1"/>
                </a:solidFill>
                <a:hlinkClick r:id="rId4"/>
              </a:rPr>
              <a:t>://www.clu-in.org/asr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 with EPA/ATSDR Policies and Priorities: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Priority issues: </a:t>
            </a:r>
            <a:r>
              <a:rPr lang="en-US" sz="1800" dirty="0">
                <a:solidFill>
                  <a:schemeClr val="tx1"/>
                </a:solidFill>
                <a:hlinkClick r:id="rId5"/>
              </a:rPr>
              <a:t>http://www.clu-in.org/issues/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Green &amp;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sustainable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improve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efficiency and reduce waste generation.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71500" y="5387163"/>
            <a:ext cx="8001000" cy="129540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lnSpc>
                <a:spcPct val="95000"/>
              </a:lnSpc>
              <a:spcBef>
                <a:spcPct val="70000"/>
              </a:spcBef>
              <a:buClr>
                <a:schemeClr val="tx2"/>
              </a:buClr>
              <a:buChar char="•"/>
              <a:defRPr sz="2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70000"/>
              </a:spcBef>
              <a:buClr>
                <a:schemeClr val="tx2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70000"/>
              </a:spcBef>
              <a:buClr>
                <a:schemeClr val="tx2"/>
              </a:buClr>
              <a:buChar char="•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70000"/>
              </a:spcBef>
              <a:buClr>
                <a:schemeClr val="tx2"/>
              </a:buClr>
              <a:buChar char="–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70000"/>
              </a:spcBef>
              <a:buClr>
                <a:schemeClr val="tx2"/>
              </a:buClr>
              <a:buChar char="•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Char char="•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Char char="•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Char char="•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Char char="•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50000"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Outside Scope NIEHS SBIR/STTR:  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50000"/>
              <a:buFont typeface="Symbol" panose="05050102010706020507" pitchFamily="18" charset="2"/>
              <a:buChar char=""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Pathogens in the environment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50000"/>
              <a:buFont typeface="Symbol" panose="05050102010706020507" pitchFamily="18" charset="2"/>
              <a:buChar char=""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Petroleum (or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hydrofracturing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) remediation or detection technologies (per SARA, this is not a “hazardous substance”)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       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</p:txBody>
      </p:sp>
      <p:pic>
        <p:nvPicPr>
          <p:cNvPr id="11" name="Picture 2" descr="21dwight"/>
          <p:cNvPicPr>
            <a:picLocks noChangeAspect="1" noChangeArrowheads="1"/>
          </p:cNvPicPr>
          <p:nvPr/>
        </p:nvPicPr>
        <p:blipFill>
          <a:blip r:embed="rId6" cstate="print"/>
          <a:srcRect l="8758"/>
          <a:stretch>
            <a:fillRect/>
          </a:stretch>
        </p:blipFill>
        <p:spPr bwMode="auto">
          <a:xfrm>
            <a:off x="4795736" y="489949"/>
            <a:ext cx="1222904" cy="110493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2" name="Picture 15" descr="Water Pollution"/>
          <p:cNvPicPr>
            <a:picLocks noChangeAspect="1" noChangeArrowheads="1"/>
          </p:cNvPicPr>
          <p:nvPr/>
        </p:nvPicPr>
        <p:blipFill>
          <a:blip r:embed="rId7" cstate="print"/>
          <a:srcRect l="12099" r="7243"/>
          <a:stretch>
            <a:fillRect/>
          </a:stretch>
        </p:blipFill>
        <p:spPr bwMode="auto">
          <a:xfrm>
            <a:off x="7700264" y="492777"/>
            <a:ext cx="1286791" cy="110210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07" y="492350"/>
            <a:ext cx="1423890" cy="1095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4255" y="5132096"/>
            <a:ext cx="2982433" cy="7571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Superfund Site Work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s not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a requirement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5099-966C-495A-BB3D-DCA0C56F9D8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9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NIH Solicitations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50874" y="2023540"/>
            <a:ext cx="8229600" cy="4906963"/>
          </a:xfrm>
        </p:spPr>
        <p:txBody>
          <a:bodyPr/>
          <a:lstStyle/>
          <a:p>
            <a:r>
              <a:rPr lang="en-US" altLang="en-US" sz="1800" dirty="0" smtClean="0"/>
              <a:t>Health and Human Services (HHS “Omnibus” Program Announcements): used by </a:t>
            </a:r>
            <a:r>
              <a:rPr lang="en-US" altLang="en-US" sz="1800" b="1" dirty="0" smtClean="0"/>
              <a:t>National Institutes of Health (NIH)</a:t>
            </a:r>
            <a:r>
              <a:rPr lang="en-US" altLang="en-US" sz="1800" dirty="0" smtClean="0"/>
              <a:t>, Centers for Disease Control and Prevention (CDC), Food and Drug Administration (FDA).</a:t>
            </a:r>
          </a:p>
          <a:p>
            <a:pPr lvl="1"/>
            <a:r>
              <a:rPr lang="en-US" altLang="en-US" sz="1600" dirty="0" smtClean="0"/>
              <a:t>SBIR Omnibus - </a:t>
            </a:r>
            <a:r>
              <a:rPr lang="en-US" altLang="en-US" sz="1600" dirty="0" smtClean="0">
                <a:hlinkClick r:id="rId3"/>
              </a:rPr>
              <a:t>http://grants.nih.gov/grants/guide/pa-files/PA-14-071.html</a:t>
            </a:r>
            <a:endParaRPr lang="en-US" altLang="en-US" sz="1600" dirty="0" smtClean="0"/>
          </a:p>
          <a:p>
            <a:pPr lvl="1"/>
            <a:r>
              <a:rPr lang="en-US" altLang="en-US" sz="1600" dirty="0" smtClean="0"/>
              <a:t>STTR Omnibus - </a:t>
            </a:r>
            <a:r>
              <a:rPr lang="en-US" altLang="en-US" sz="1600" dirty="0" smtClean="0">
                <a:hlinkClick r:id="rId4"/>
              </a:rPr>
              <a:t>http://grants.nih.gov/grants/guide/pa-files/PA-14-072.html</a:t>
            </a:r>
            <a:endParaRPr lang="en-US" altLang="en-US" sz="1600" dirty="0" smtClean="0"/>
          </a:p>
          <a:p>
            <a:pPr>
              <a:spcBef>
                <a:spcPts val="1800"/>
              </a:spcBef>
            </a:pPr>
            <a:r>
              <a:rPr lang="en-US" altLang="en-US" sz="1800" dirty="0" smtClean="0"/>
              <a:t>Full list of topics for all Institutes is provided in Program Announcement**</a:t>
            </a:r>
          </a:p>
          <a:p>
            <a:r>
              <a:rPr lang="en-US" altLang="en-US" sz="1800" dirty="0" smtClean="0"/>
              <a:t>Required Registrations (takes 6-8 weeks) </a:t>
            </a:r>
          </a:p>
          <a:p>
            <a:pPr lvl="1"/>
            <a:r>
              <a:rPr lang="en-US" altLang="en-US" sz="1600" dirty="0" smtClean="0"/>
              <a:t>DUNS Number (Company) </a:t>
            </a:r>
          </a:p>
          <a:p>
            <a:pPr lvl="1"/>
            <a:r>
              <a:rPr lang="en-US" altLang="en-US" sz="1600" dirty="0" smtClean="0"/>
              <a:t>System for Award Management (SAM)</a:t>
            </a:r>
          </a:p>
          <a:p>
            <a:pPr lvl="1"/>
            <a:r>
              <a:rPr lang="en-US" altLang="en-US" sz="1600" dirty="0" smtClean="0"/>
              <a:t>Grants.gov (Company) </a:t>
            </a:r>
          </a:p>
          <a:p>
            <a:pPr lvl="1"/>
            <a:r>
              <a:rPr lang="en-US" altLang="en-US" sz="1600" dirty="0" err="1" smtClean="0"/>
              <a:t>eRA</a:t>
            </a:r>
            <a:r>
              <a:rPr lang="en-US" altLang="en-US" sz="1600" dirty="0" smtClean="0"/>
              <a:t> Commons (Company and all PD/PIs)</a:t>
            </a:r>
          </a:p>
          <a:p>
            <a:pPr lvl="1"/>
            <a:r>
              <a:rPr lang="en-US" altLang="en-US" sz="1600" dirty="0" smtClean="0"/>
              <a:t>SBA Company Registry at SBIR.gov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4477021"/>
            <a:ext cx="3581400" cy="20374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240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algn="l"/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**Other NIEHS SBIR/STTR Topics:</a:t>
            </a:r>
          </a:p>
          <a:p>
            <a:pPr marL="169863" indent="-16986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263A21"/>
                </a:solidFill>
              </a:rPr>
              <a:t>Exposure assessment tools</a:t>
            </a:r>
          </a:p>
          <a:p>
            <a:pPr marL="169863" indent="-16986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263A21"/>
                </a:solidFill>
              </a:rPr>
              <a:t>Bio-monitoring technologies</a:t>
            </a:r>
          </a:p>
          <a:p>
            <a:pPr marL="169863" indent="-16986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263A21"/>
                </a:solidFill>
              </a:rPr>
              <a:t>Toxicity screening </a:t>
            </a:r>
          </a:p>
          <a:p>
            <a:pPr marL="169863" indent="-16986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263A21"/>
                </a:solidFill>
              </a:rPr>
              <a:t>Educational materials for Environmental Health</a:t>
            </a:r>
          </a:p>
          <a:p>
            <a:pPr marL="169863" indent="-16986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263A21"/>
                </a:solidFill>
              </a:rPr>
              <a:t>Advanced Training Tech for Emergency Responders</a:t>
            </a:r>
            <a:endParaRPr lang="en-US" sz="1600" dirty="0">
              <a:solidFill>
                <a:srgbClr val="263A2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6618" y="196969"/>
            <a:ext cx="2974982" cy="1600438"/>
            <a:chOff x="304800" y="1726525"/>
            <a:chExt cx="2974982" cy="1600438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1726525"/>
              <a:ext cx="2974982" cy="160043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en-US" sz="16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Due Dates: </a:t>
              </a:r>
              <a:endParaRPr lang="en-US" altLang="en-US" sz="16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Apr 5, 2015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Sep 5, 2015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en-US" sz="1600" b="1" dirty="0">
                  <a:solidFill>
                    <a:schemeClr val="accent2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Jan 5, 2016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en-US" sz="1600" b="1" dirty="0">
                  <a:solidFill>
                    <a:schemeClr val="accent2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Apr 5, 2016     (ad infinitum)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en-US" sz="1600" b="1" dirty="0">
                  <a:solidFill>
                    <a:schemeClr val="accent2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Sep 5, </a:t>
              </a:r>
              <a:r>
                <a:rPr lang="en-US" altLang="en-US" sz="1600" b="1" dirty="0" smtClean="0">
                  <a:solidFill>
                    <a:schemeClr val="accent2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2016</a:t>
              </a:r>
              <a:endParaRPr lang="en-US" altLang="en-US" sz="1200" b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1711842" y="2529260"/>
              <a:ext cx="179205" cy="701506"/>
            </a:xfrm>
            <a:prstGeom prst="rightBrac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" panose="02020603050405020304" pitchFamily="18" charset="0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427113"/>
            <a:ext cx="37234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bIns="137160" anchor="b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>
                <a:latin typeface="Arial" charset="0"/>
                <a:ea typeface="MS PGothic" pitchFamily="34" charset="-128"/>
                <a:cs typeface="Arial" charset="0"/>
                <a:hlinkClick r:id="rId5"/>
              </a:rPr>
              <a:t>http://era.nih.gov/applicants/index.cfm</a:t>
            </a:r>
            <a:endParaRPr lang="en-US" altLang="en-US" sz="1600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5099-966C-495A-BB3D-DCA0C56F9D8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Award Budget ~ $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1.8M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(SRP SBIR/STTR)</a:t>
            </a:r>
          </a:p>
          <a:p>
            <a:pPr eaLnBrk="1" hangingPunct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Awards </a:t>
            </a:r>
            <a:r>
              <a:rPr lang="en-US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grants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Phase I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Feasibility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$150,000 direct costs</a:t>
            </a:r>
          </a:p>
          <a:p>
            <a:pPr lvl="2" eaLnBrk="1" hangingPunct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months (SBIR), 1 year (STTR)</a:t>
            </a:r>
          </a:p>
          <a:p>
            <a:pPr lvl="1">
              <a:spcBef>
                <a:spcPts val="1800"/>
              </a:spcBef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Phase II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Full Research/R&amp;D</a:t>
            </a:r>
          </a:p>
          <a:p>
            <a:pPr marL="914400" lvl="3">
              <a:spcBef>
                <a:spcPct val="25000"/>
              </a:spcBef>
              <a:buFont typeface="Arial" panose="020B0604020202020204" pitchFamily="34" charset="0"/>
              <a:buChar char="•"/>
              <a:tabLst>
                <a:tab pos="2286000" algn="l"/>
              </a:tabLst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$1M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direct costs</a:t>
            </a:r>
          </a:p>
          <a:p>
            <a:pPr marL="914400" lvl="3">
              <a:spcBef>
                <a:spcPct val="25000"/>
              </a:spcBef>
              <a:buFont typeface="Arial" panose="020B0604020202020204" pitchFamily="34" charset="0"/>
              <a:buChar char="•"/>
              <a:tabLst>
                <a:tab pos="2286000" algn="l"/>
              </a:tabLst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years</a:t>
            </a:r>
          </a:p>
          <a:p>
            <a:pPr lvl="1">
              <a:spcBef>
                <a:spcPts val="1800"/>
              </a:spcBef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Fast Track –  Phase I and Phase II application combined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 and award amounts are same as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and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II, but consecutive </a:t>
            </a:r>
          </a:p>
          <a:p>
            <a:pPr lvl="1">
              <a:spcBef>
                <a:spcPts val="18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Phase IIB: NIEHS SRP does not participate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Phase III: Not funded through NIH SBIR/STTR budget</a:t>
            </a:r>
          </a:p>
        </p:txBody>
      </p:sp>
      <p:pic>
        <p:nvPicPr>
          <p:cNvPr id="5" name="Picture 4" descr="Cog 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4895" y="2457809"/>
            <a:ext cx="2839157" cy="147995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52759" y="186069"/>
            <a:ext cx="361829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NIEHS Total SBIR/STTR budget</a:t>
            </a:r>
          </a:p>
          <a:p>
            <a:pPr algn="ctr">
              <a:defRPr/>
            </a:pPr>
            <a:r>
              <a:rPr lang="en-US" altLang="en-US" b="1" dirty="0" smtClean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SBIR ~12.5M          STTR ~2.0M</a:t>
            </a:r>
            <a:endParaRPr lang="en-US" altLang="en-US" b="1" dirty="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NIEHS SRP Budget &amp; Awards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5099-966C-495A-BB3D-DCA0C56F9D8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8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753" y="4038600"/>
            <a:ext cx="1981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Determination of Relevance to Program Announcement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495800"/>
            <a:ext cx="340064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NIH Panel Review: includes detection, remediation, biomedical devices, biomedical </a:t>
            </a:r>
            <a:b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engineering applications.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4269" y="5177434"/>
            <a:ext cx="258371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NAEHS Council Review: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Concurrence of Peer Review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6115" y="5878515"/>
            <a:ext cx="2133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6-7 Months from time of submission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945693"/>
              </p:ext>
            </p:extLst>
          </p:nvPr>
        </p:nvGraphicFramePr>
        <p:xfrm>
          <a:off x="1612604" y="1105638"/>
          <a:ext cx="7772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NIH Review Process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5099-966C-495A-BB3D-DCA0C56F9D8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1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External Peer Review – Scoring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32154"/>
            <a:ext cx="3886200" cy="4906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/>
              <a:t>Scored Criteria:</a:t>
            </a:r>
          </a:p>
          <a:p>
            <a:pPr marL="457200">
              <a:spcBef>
                <a:spcPts val="600"/>
              </a:spcBef>
            </a:pPr>
            <a:r>
              <a:rPr lang="en-US" sz="1800" b="1" dirty="0" smtClean="0"/>
              <a:t>Significance </a:t>
            </a:r>
            <a:br>
              <a:rPr lang="en-US" sz="1800" b="1" dirty="0" smtClean="0"/>
            </a:br>
            <a:r>
              <a:rPr lang="en-US" sz="1800" dirty="0" smtClean="0"/>
              <a:t>(Real Problem/</a:t>
            </a:r>
            <a:br>
              <a:rPr lang="en-US" sz="1800" dirty="0" smtClean="0"/>
            </a:br>
            <a:r>
              <a:rPr lang="en-US" sz="1800" dirty="0" smtClean="0"/>
              <a:t>Commercial Potential)</a:t>
            </a:r>
          </a:p>
          <a:p>
            <a:pPr marL="457200">
              <a:spcBef>
                <a:spcPts val="600"/>
              </a:spcBef>
            </a:pPr>
            <a:r>
              <a:rPr lang="en-US" sz="1800" b="1" dirty="0" smtClean="0"/>
              <a:t>Investigators </a:t>
            </a:r>
            <a:br>
              <a:rPr lang="en-US" sz="1800" b="1" dirty="0" smtClean="0"/>
            </a:br>
            <a:r>
              <a:rPr lang="en-US" sz="1800" dirty="0" smtClean="0"/>
              <a:t>(PI and team)</a:t>
            </a:r>
          </a:p>
          <a:p>
            <a:pPr marL="457200">
              <a:spcBef>
                <a:spcPts val="600"/>
              </a:spcBef>
            </a:pPr>
            <a:r>
              <a:rPr lang="en-US" sz="1800" b="1" dirty="0" smtClean="0"/>
              <a:t>Innovation </a:t>
            </a:r>
            <a:br>
              <a:rPr lang="en-US" sz="1800" b="1" dirty="0" smtClean="0"/>
            </a:br>
            <a:r>
              <a:rPr lang="en-US" sz="1800" dirty="0" smtClean="0"/>
              <a:t>(New or Improved?)</a:t>
            </a:r>
          </a:p>
          <a:p>
            <a:pPr marL="457200">
              <a:spcBef>
                <a:spcPts val="600"/>
              </a:spcBef>
            </a:pPr>
            <a:r>
              <a:rPr lang="en-US" sz="1800" b="1" dirty="0" smtClean="0"/>
              <a:t>Approach </a:t>
            </a:r>
            <a:br>
              <a:rPr lang="en-US" sz="1800" b="1" dirty="0" smtClean="0"/>
            </a:br>
            <a:r>
              <a:rPr lang="en-US" sz="1800" dirty="0" smtClean="0"/>
              <a:t>(Research Design, Feasible)</a:t>
            </a:r>
          </a:p>
          <a:p>
            <a:pPr marL="457200">
              <a:spcBef>
                <a:spcPts val="600"/>
              </a:spcBef>
            </a:pPr>
            <a:r>
              <a:rPr lang="en-US" sz="1800" b="1" dirty="0" smtClean="0"/>
              <a:t>Environment </a:t>
            </a:r>
            <a:r>
              <a:rPr lang="en-US" sz="1800" dirty="0" smtClean="0"/>
              <a:t>(Facilities/Resources)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="1" dirty="0" smtClean="0"/>
              <a:t>Also see “Additional Criteria” – i.e. plan for Biohazards </a:t>
            </a:r>
            <a:br>
              <a:rPr lang="en-US" sz="1800" b="1" dirty="0" smtClean="0"/>
            </a:br>
            <a:r>
              <a:rPr lang="en-US" sz="1800" b="1" dirty="0" smtClean="0"/>
              <a:t>(chemical safety)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94569" y="2346251"/>
            <a:ext cx="4524375" cy="2482850"/>
            <a:chOff x="4543425" y="1676400"/>
            <a:chExt cx="4524375" cy="2482850"/>
          </a:xfrm>
        </p:grpSpPr>
        <p:pic>
          <p:nvPicPr>
            <p:cNvPr id="21510" name="tabl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25" y="1676400"/>
              <a:ext cx="4524375" cy="248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7" descr="&quot;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1982787"/>
              <a:ext cx="1543050" cy="213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Box 6"/>
            <p:cNvSpPr txBox="1">
              <a:spLocks noChangeArrowheads="1"/>
            </p:cNvSpPr>
            <p:nvPr/>
          </p:nvSpPr>
          <p:spPr bwMode="auto">
            <a:xfrm>
              <a:off x="7988300" y="2220912"/>
              <a:ext cx="9540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70000"/>
                </a:spcBef>
                <a:buClr>
                  <a:schemeClr val="tx2"/>
                </a:buClr>
                <a:buChar char="•"/>
                <a:defRPr sz="23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576263" indent="-236538" eaLnBrk="0" hangingPunct="0">
                <a:lnSpc>
                  <a:spcPct val="95000"/>
                </a:lnSpc>
                <a:spcBef>
                  <a:spcPct val="70000"/>
                </a:spcBef>
                <a:buClr>
                  <a:schemeClr val="tx2"/>
                </a:buClr>
                <a:buChar char="–"/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857250" indent="-166688" eaLnBrk="0" hangingPunct="0">
                <a:lnSpc>
                  <a:spcPct val="95000"/>
                </a:lnSpc>
                <a:spcBef>
                  <a:spcPct val="70000"/>
                </a:spcBef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139825" indent="-168275" eaLnBrk="0" hangingPunct="0">
                <a:lnSpc>
                  <a:spcPct val="95000"/>
                </a:lnSpc>
                <a:spcBef>
                  <a:spcPct val="70000"/>
                </a:spcBef>
                <a:buClr>
                  <a:schemeClr val="tx2"/>
                </a:buClr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1433513" indent="-179388" eaLnBrk="0" hangingPunct="0">
                <a:lnSpc>
                  <a:spcPct val="95000"/>
                </a:lnSpc>
                <a:spcBef>
                  <a:spcPct val="70000"/>
                </a:spcBef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1890713" indent="-179388" eaLnBrk="0" fontAlgn="base" hangingPunct="0">
                <a:lnSpc>
                  <a:spcPct val="95000"/>
                </a:lnSpc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347913" indent="-179388" eaLnBrk="0" fontAlgn="base" hangingPunct="0">
                <a:lnSpc>
                  <a:spcPct val="95000"/>
                </a:lnSpc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2805113" indent="-179388" eaLnBrk="0" fontAlgn="base" hangingPunct="0">
                <a:lnSpc>
                  <a:spcPct val="95000"/>
                </a:lnSpc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262313" indent="-179388" eaLnBrk="0" fontAlgn="base" hangingPunct="0">
                <a:lnSpc>
                  <a:spcPct val="95000"/>
                </a:lnSpc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>
                  <a:cs typeface="Arial" charset="0"/>
                </a:rPr>
                <a:t>Strengths</a:t>
              </a:r>
            </a:p>
          </p:txBody>
        </p:sp>
        <p:sp>
          <p:nvSpPr>
            <p:cNvPr id="21513" name="TextBox 7"/>
            <p:cNvSpPr txBox="1">
              <a:spLocks noChangeArrowheads="1"/>
            </p:cNvSpPr>
            <p:nvPr/>
          </p:nvSpPr>
          <p:spPr bwMode="auto">
            <a:xfrm>
              <a:off x="7534275" y="3567112"/>
              <a:ext cx="1524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70000"/>
                </a:spcBef>
                <a:buClr>
                  <a:schemeClr val="tx2"/>
                </a:buClr>
                <a:buChar char="•"/>
                <a:defRPr sz="23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576263" indent="-236538" eaLnBrk="0" hangingPunct="0">
                <a:lnSpc>
                  <a:spcPct val="95000"/>
                </a:lnSpc>
                <a:spcBef>
                  <a:spcPct val="70000"/>
                </a:spcBef>
                <a:buClr>
                  <a:schemeClr val="tx2"/>
                </a:buClr>
                <a:buChar char="–"/>
                <a:defRPr sz="21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857250" indent="-166688" eaLnBrk="0" hangingPunct="0">
                <a:lnSpc>
                  <a:spcPct val="95000"/>
                </a:lnSpc>
                <a:spcBef>
                  <a:spcPct val="70000"/>
                </a:spcBef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139825" indent="-168275" eaLnBrk="0" hangingPunct="0">
                <a:lnSpc>
                  <a:spcPct val="95000"/>
                </a:lnSpc>
                <a:spcBef>
                  <a:spcPct val="70000"/>
                </a:spcBef>
                <a:buClr>
                  <a:schemeClr val="tx2"/>
                </a:buClr>
                <a:buChar char="–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1433513" indent="-179388" eaLnBrk="0" hangingPunct="0">
                <a:lnSpc>
                  <a:spcPct val="95000"/>
                </a:lnSpc>
                <a:spcBef>
                  <a:spcPct val="70000"/>
                </a:spcBef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1890713" indent="-179388" eaLnBrk="0" fontAlgn="base" hangingPunct="0">
                <a:lnSpc>
                  <a:spcPct val="95000"/>
                </a:lnSpc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347913" indent="-179388" eaLnBrk="0" fontAlgn="base" hangingPunct="0">
                <a:lnSpc>
                  <a:spcPct val="95000"/>
                </a:lnSpc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2805113" indent="-179388" eaLnBrk="0" fontAlgn="base" hangingPunct="0">
                <a:lnSpc>
                  <a:spcPct val="95000"/>
                </a:lnSpc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262313" indent="-179388" eaLnBrk="0" fontAlgn="base" hangingPunct="0">
                <a:lnSpc>
                  <a:spcPct val="95000"/>
                </a:lnSpc>
                <a:spcBef>
                  <a:spcPct val="7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9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  <a:cs typeface="Arial" charset="0"/>
                </a:rPr>
                <a:t>Weaknesses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94570" y="5090908"/>
            <a:ext cx="4514850" cy="1352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33363" indent="-233363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Scoring 1-9, Final Score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10-90</a:t>
            </a:r>
          </a:p>
          <a:p>
            <a:pPr marL="233363" indent="-233363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Scores typically released within 3-4 days of review. Summary Statement posted within 2-3 weeks of review.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5099-966C-495A-BB3D-DCA0C56F9D8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5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 Black" pitchFamily="-65" charset="0"/>
                <a:ea typeface="ＭＳ Ｐゴシック" pitchFamily="-65" charset="-128"/>
              </a:rPr>
              <a:t>Seminar Homepage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3"/>
          <a:stretch>
            <a:fillRect/>
          </a:stretch>
        </p:blipFill>
        <p:spPr bwMode="auto">
          <a:xfrm>
            <a:off x="2033588" y="1435100"/>
            <a:ext cx="505936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0525" y="2070100"/>
            <a:ext cx="1160463" cy="923925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-1" charset="-128"/>
              </a:rPr>
              <a:t>Join the seminar online</a:t>
            </a:r>
          </a:p>
        </p:txBody>
      </p:sp>
      <p:cxnSp>
        <p:nvCxnSpPr>
          <p:cNvPr id="11" name="Straight Arrow Connector 10"/>
          <p:cNvCxnSpPr>
            <a:cxnSpLocks noChangeShapeType="1"/>
            <a:stCxn id="9" idx="3"/>
          </p:cNvCxnSpPr>
          <p:nvPr/>
        </p:nvCxnSpPr>
        <p:spPr bwMode="auto">
          <a:xfrm flipV="1">
            <a:off x="1550988" y="2017713"/>
            <a:ext cx="434975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4"/>
          <a:stretch>
            <a:fillRect/>
          </a:stretch>
        </p:blipFill>
        <p:spPr bwMode="auto">
          <a:xfrm>
            <a:off x="2030413" y="4338638"/>
            <a:ext cx="5059362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81625" y="1998663"/>
            <a:ext cx="2476500" cy="3683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-1" charset="-128"/>
              </a:rPr>
              <a:t>Download Slides</a:t>
            </a:r>
          </a:p>
        </p:txBody>
      </p:sp>
      <p:cxnSp>
        <p:nvCxnSpPr>
          <p:cNvPr id="14" name="Straight Arrow Connector 13"/>
          <p:cNvCxnSpPr>
            <a:cxnSpLocks noChangeShapeType="1"/>
            <a:stCxn id="13" idx="1"/>
          </p:cNvCxnSpPr>
          <p:nvPr/>
        </p:nvCxnSpPr>
        <p:spPr bwMode="auto">
          <a:xfrm flipH="1">
            <a:off x="4725988" y="2182813"/>
            <a:ext cx="655637" cy="301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5" name="Straight Arrow Connector 14"/>
          <p:cNvCxnSpPr>
            <a:cxnSpLocks noChangeShapeType="1"/>
            <a:stCxn id="9" idx="3"/>
          </p:cNvCxnSpPr>
          <p:nvPr/>
        </p:nvCxnSpPr>
        <p:spPr bwMode="auto">
          <a:xfrm>
            <a:off x="1550988" y="2532063"/>
            <a:ext cx="898525" cy="24717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1" name="Straight Arrow Connector 20"/>
          <p:cNvCxnSpPr>
            <a:cxnSpLocks noChangeShapeType="1"/>
            <a:stCxn id="13" idx="1"/>
          </p:cNvCxnSpPr>
          <p:nvPr/>
        </p:nvCxnSpPr>
        <p:spPr bwMode="auto">
          <a:xfrm flipH="1">
            <a:off x="4908550" y="2182813"/>
            <a:ext cx="473075" cy="30527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75263" y="5462588"/>
            <a:ext cx="2476500" cy="369887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-1" charset="-128"/>
              </a:rPr>
              <a:t>Feedback</a:t>
            </a:r>
          </a:p>
        </p:txBody>
      </p:sp>
      <p:cxnSp>
        <p:nvCxnSpPr>
          <p:cNvPr id="25" name="Straight Arrow Connector 24"/>
          <p:cNvCxnSpPr>
            <a:cxnSpLocks noChangeShapeType="1"/>
            <a:stCxn id="24" idx="1"/>
          </p:cNvCxnSpPr>
          <p:nvPr/>
        </p:nvCxnSpPr>
        <p:spPr bwMode="auto">
          <a:xfrm flipH="1">
            <a:off x="4852988" y="5648325"/>
            <a:ext cx="422275" cy="825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1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4B08D3-A789-472B-960C-D6930CE7B985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5032" y="1127824"/>
            <a:ext cx="8760368" cy="831330"/>
          </a:xfrm>
        </p:spPr>
        <p:txBody>
          <a:bodyPr/>
          <a:lstStyle/>
          <a:p>
            <a:r>
              <a:rPr lang="en-US" altLang="en-US" smtClean="0"/>
              <a:t>External Peer Review – Points to Know </a:t>
            </a:r>
            <a:endParaRPr lang="en-US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32155"/>
            <a:ext cx="8229600" cy="403524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Study Sections</a:t>
            </a:r>
          </a:p>
          <a:p>
            <a:r>
              <a:rPr lang="en-US" sz="2100" dirty="0" smtClean="0"/>
              <a:t>3 reviewers per application</a:t>
            </a:r>
          </a:p>
          <a:p>
            <a:r>
              <a:rPr lang="en-US" sz="2100" dirty="0" smtClean="0"/>
              <a:t>Wide scope expertise - majority are not environmental technologists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/>
              <a:t>Expectations</a:t>
            </a:r>
          </a:p>
          <a:p>
            <a:r>
              <a:rPr lang="en-US" sz="2100" dirty="0" smtClean="0"/>
              <a:t>Preliminary data</a:t>
            </a:r>
          </a:p>
          <a:p>
            <a:r>
              <a:rPr lang="en-US" sz="2100" dirty="0" smtClean="0"/>
              <a:t>Fundamental science, novelty, innovation</a:t>
            </a:r>
          </a:p>
          <a:p>
            <a:r>
              <a:rPr lang="en-US" sz="2100" dirty="0" smtClean="0"/>
              <a:t>Convince reviewers the market exists </a:t>
            </a:r>
            <a:br>
              <a:rPr lang="en-US" sz="2100" dirty="0" smtClean="0"/>
            </a:br>
            <a:r>
              <a:rPr lang="en-US" sz="2100" dirty="0" smtClean="0"/>
              <a:t>(hint of commercialization capability, even for Phase I)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180893"/>
            <a:ext cx="883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137160" anchor="b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charset="0"/>
                <a:ea typeface="MS PGothic" pitchFamily="34" charset="-128"/>
                <a:cs typeface="Arial" charset="0"/>
              </a:rPr>
              <a:t>Review Study Section: </a:t>
            </a:r>
            <a:r>
              <a:rPr lang="en-US" sz="1600" dirty="0">
                <a:latin typeface="Arial" charset="0"/>
                <a:ea typeface="MS PGothic" pitchFamily="34" charset="-128"/>
                <a:cs typeface="Arial" charset="0"/>
                <a:hlinkClick r:id="rId3"/>
              </a:rPr>
              <a:t>http://</a:t>
            </a:r>
            <a:r>
              <a:rPr lang="en-US" sz="1600" dirty="0" smtClean="0">
                <a:latin typeface="Arial" charset="0"/>
                <a:ea typeface="MS PGothic" pitchFamily="34" charset="-128"/>
                <a:cs typeface="Arial" charset="0"/>
                <a:hlinkClick r:id="rId3"/>
              </a:rPr>
              <a:t>public.csr.nih.gov/StudySections/IntegratedReviewGroups/</a:t>
            </a:r>
            <a:br>
              <a:rPr lang="en-US" sz="1600" dirty="0" smtClean="0">
                <a:latin typeface="Arial" charset="0"/>
                <a:ea typeface="MS PGothic" pitchFamily="34" charset="-128"/>
                <a:cs typeface="Arial" charset="0"/>
                <a:hlinkClick r:id="rId3"/>
              </a:rPr>
            </a:br>
            <a:r>
              <a:rPr lang="en-US" sz="1600" dirty="0" smtClean="0">
                <a:latin typeface="Arial" charset="0"/>
                <a:ea typeface="MS PGothic" pitchFamily="34" charset="-128"/>
                <a:cs typeface="Arial" charset="0"/>
                <a:hlinkClick r:id="rId3"/>
              </a:rPr>
              <a:t>IMSTIRG/IMST12-13/Pages/default.aspx</a:t>
            </a:r>
            <a:endParaRPr lang="en-US" sz="1600" dirty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5099-966C-495A-BB3D-DCA0C56F9D8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2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NIH Application to Award Timeline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9" y="2392325"/>
            <a:ext cx="8615302" cy="3148308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00943" y="64579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b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F63C3D-42C2-4A96-8164-6CE95F7FA59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7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1656987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Times" panose="02020603050405020304" pitchFamily="18" charset="0"/>
              </a:rPr>
              <a:t>EPA</a:t>
            </a:r>
            <a:br>
              <a:rPr lang="en-US" sz="5400" dirty="0" smtClean="0">
                <a:latin typeface="Times" panose="02020603050405020304" pitchFamily="18" charset="0"/>
              </a:rPr>
            </a:br>
            <a:r>
              <a:rPr lang="en-US" sz="5400" i="1" dirty="0" smtClean="0">
                <a:latin typeface="Times" panose="02020603050405020304" pitchFamily="18" charset="0"/>
              </a:rPr>
              <a:t>April Richards</a:t>
            </a:r>
            <a:endParaRPr lang="en-US" sz="5400" i="1" dirty="0">
              <a:latin typeface="Times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92162" y="3244334"/>
            <a:ext cx="2559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003F69"/>
              </a:buClr>
              <a:buSzPct val="90000"/>
            </a:pPr>
            <a:r>
              <a:rPr lang="en-US" sz="2000" b="0" dirty="0" smtClean="0">
                <a:solidFill>
                  <a:schemeClr val="tx1"/>
                </a:solidFill>
                <a:latin typeface="Times" panose="02020603050405020304" pitchFamily="18" charset="0"/>
                <a:hlinkClick r:id="rId3"/>
              </a:rPr>
              <a:t>www.epa.gov/ncer/sbir</a:t>
            </a:r>
            <a:endParaRPr lang="en-US" sz="2000" b="0" dirty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3613666"/>
            <a:ext cx="3330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1363" lvl="2">
              <a:spcBef>
                <a:spcPct val="20000"/>
              </a:spcBef>
              <a:buClr>
                <a:srgbClr val="003F69"/>
              </a:buClr>
            </a:pPr>
            <a:r>
              <a:rPr lang="en-US" sz="2000" b="0" dirty="0" smtClean="0">
                <a:solidFill>
                  <a:schemeClr val="tx1"/>
                </a:solidFill>
                <a:latin typeface="Times" panose="02020603050405020304" pitchFamily="18" charset="0"/>
                <a:hlinkClick r:id="rId4"/>
              </a:rPr>
              <a:t>richards.april@epa.gov</a:t>
            </a:r>
            <a:endParaRPr lang="en-US" sz="2000" b="0" dirty="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65C79-EE26-4ACE-94D3-CF65C097153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9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EPA-SBIR Mission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en-US" b="1" dirty="0" smtClean="0"/>
              <a:t>EPA: </a:t>
            </a:r>
            <a:r>
              <a:rPr lang="en-US" dirty="0" smtClean="0"/>
              <a:t>Protect human health and the environment</a:t>
            </a:r>
          </a:p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en-US" b="1" dirty="0" smtClean="0"/>
              <a:t>EPA SBIR: </a:t>
            </a:r>
            <a:r>
              <a:rPr lang="en-US" dirty="0" smtClean="0"/>
              <a:t>Support development and commercialization of innovative technologies to meet Agency’s mission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97" y="3569485"/>
            <a:ext cx="3135922" cy="313592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84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EPA SBIR Budget &amp; Awards</a:t>
            </a:r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Award Budget ~ $4M</a:t>
            </a:r>
          </a:p>
          <a:p>
            <a:r>
              <a:rPr lang="en-US" dirty="0" smtClean="0"/>
              <a:t>Awards </a:t>
            </a:r>
            <a:r>
              <a:rPr lang="en-US" b="1" u="sng" dirty="0" smtClean="0"/>
              <a:t>contracts</a:t>
            </a:r>
          </a:p>
          <a:p>
            <a:pPr lvl="1"/>
            <a:r>
              <a:rPr lang="en-US" sz="2100" dirty="0" smtClean="0"/>
              <a:t>Phase I: Proof of Concept</a:t>
            </a:r>
          </a:p>
          <a:p>
            <a:pPr lvl="2"/>
            <a:r>
              <a:rPr lang="en-US" sz="2100" dirty="0" smtClean="0">
                <a:solidFill>
                  <a:srgbClr val="C00000"/>
                </a:solidFill>
              </a:rPr>
              <a:t>$100,000 </a:t>
            </a:r>
          </a:p>
          <a:p>
            <a:pPr lvl="2"/>
            <a:r>
              <a:rPr lang="en-US" sz="2100" dirty="0" smtClean="0"/>
              <a:t>6 months</a:t>
            </a:r>
          </a:p>
          <a:p>
            <a:pPr lvl="1">
              <a:spcBef>
                <a:spcPts val="1800"/>
              </a:spcBef>
            </a:pPr>
            <a:r>
              <a:rPr lang="en-US" sz="2100" dirty="0" smtClean="0"/>
              <a:t>Phase II: Develop &amp; Commercialize Technology</a:t>
            </a:r>
          </a:p>
          <a:p>
            <a:pPr lvl="2"/>
            <a:r>
              <a:rPr lang="en-US" sz="2100" dirty="0" smtClean="0">
                <a:solidFill>
                  <a:srgbClr val="C00000"/>
                </a:solidFill>
              </a:rPr>
              <a:t>$300,000 </a:t>
            </a:r>
            <a:r>
              <a:rPr lang="en-US" sz="2100" dirty="0" smtClean="0"/>
              <a:t>(+Commercialization Option of </a:t>
            </a:r>
            <a:r>
              <a:rPr lang="en-US" sz="2100" dirty="0" smtClean="0">
                <a:solidFill>
                  <a:srgbClr val="C00000"/>
                </a:solidFill>
              </a:rPr>
              <a:t>$100,000</a:t>
            </a:r>
            <a:r>
              <a:rPr lang="en-US" sz="2100" dirty="0" smtClean="0"/>
              <a:t>)</a:t>
            </a:r>
          </a:p>
          <a:p>
            <a:pPr lvl="2"/>
            <a:r>
              <a:rPr lang="en-US" sz="2100" dirty="0" smtClean="0"/>
              <a:t>2 years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EPA provides commercialization support to all Phase I and Phase II Companies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4" name="Picture 13" descr="Cog 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4895" y="2132744"/>
            <a:ext cx="2839157" cy="147995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0110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EPA Solicitation</a:t>
            </a:r>
            <a:endParaRPr 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smtClean="0"/>
              <a:t>One solicitation per year</a:t>
            </a:r>
          </a:p>
          <a:p>
            <a:pPr>
              <a:spcBef>
                <a:spcPts val="3000"/>
              </a:spcBef>
            </a:pPr>
            <a:r>
              <a:rPr lang="en-US" smtClean="0"/>
              <a:t>Next solicitation scheduled for Spring 2015</a:t>
            </a:r>
          </a:p>
          <a:p>
            <a:pPr>
              <a:spcBef>
                <a:spcPts val="3000"/>
              </a:spcBef>
            </a:pPr>
            <a:r>
              <a:rPr lang="en-US" smtClean="0"/>
              <a:t>Information at </a:t>
            </a:r>
            <a:r>
              <a:rPr lang="en-US" smtClean="0">
                <a:hlinkClick r:id="rId3"/>
              </a:rPr>
              <a:t>www.epa.gov/ncer/sbir</a:t>
            </a:r>
            <a:endParaRPr lang="en-US" smtClean="0"/>
          </a:p>
          <a:p>
            <a:pPr>
              <a:spcBef>
                <a:spcPts val="3000"/>
              </a:spcBef>
            </a:pPr>
            <a:r>
              <a:rPr lang="en-US" smtClean="0"/>
              <a:t>Who we fund? </a:t>
            </a:r>
            <a:r>
              <a:rPr lang="en-US" smtClean="0">
                <a:hlinkClick r:id="rId4"/>
              </a:rPr>
              <a:t>http://1.usa.gov/1Gtaxts</a:t>
            </a:r>
            <a:r>
              <a:rPr lang="en-US" smtClean="0"/>
              <a:t> </a:t>
            </a:r>
          </a:p>
          <a:p>
            <a:pPr>
              <a:spcBef>
                <a:spcPts val="3000"/>
              </a:spcBef>
            </a:pPr>
            <a:endParaRPr lang="en-US" smtClean="0"/>
          </a:p>
          <a:p>
            <a:pPr>
              <a:spcBef>
                <a:spcPts val="3000"/>
              </a:spcBef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SBIR LEDlogo2x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2186" y="392405"/>
            <a:ext cx="1789042" cy="17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3684"/>
            <a:ext cx="4348716" cy="4148317"/>
          </a:xfrm>
        </p:spPr>
        <p:txBody>
          <a:bodyPr/>
          <a:lstStyle/>
          <a:p>
            <a:pPr lvl="0">
              <a:spcBef>
                <a:spcPts val="18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Air and Climate</a:t>
            </a:r>
          </a:p>
          <a:p>
            <a:pPr marL="457200" lvl="1" indent="-228600">
              <a:spcBef>
                <a:spcPts val="30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Industrial Process Pollution Reductions</a:t>
            </a:r>
          </a:p>
          <a:p>
            <a:pPr marL="457200" lvl="1" indent="-228600">
              <a:spcBef>
                <a:spcPts val="30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Lab-on-a-chip sensors</a:t>
            </a:r>
          </a:p>
          <a:p>
            <a:pPr marL="457200" lvl="1" indent="-228600">
              <a:spcBef>
                <a:spcPts val="30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Nano-Air Filters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1800" b="1" dirty="0"/>
              <a:t>Manufacturing</a:t>
            </a:r>
          </a:p>
          <a:p>
            <a:pPr marL="457200" lvl="1" indent="-228600">
              <a:spcBef>
                <a:spcPts val="300"/>
              </a:spcBef>
            </a:pPr>
            <a:r>
              <a:rPr lang="en-US" sz="1600" dirty="0"/>
              <a:t>Non-toxic electronics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1800" b="1" dirty="0"/>
              <a:t>Toxic Chemicals</a:t>
            </a:r>
          </a:p>
          <a:p>
            <a:pPr marL="457200" lvl="1" indent="-228600">
              <a:spcBef>
                <a:spcPts val="300"/>
              </a:spcBef>
            </a:pPr>
            <a:r>
              <a:rPr lang="en-US" sz="1600" dirty="0"/>
              <a:t>Non-fluorinated surfaces of coatings</a:t>
            </a:r>
          </a:p>
          <a:p>
            <a:pPr marL="457200" lvl="1" indent="-228600">
              <a:spcBef>
                <a:spcPts val="300"/>
              </a:spcBef>
            </a:pPr>
            <a:r>
              <a:rPr lang="en-US" sz="1600" dirty="0"/>
              <a:t>Polyurethane Coatings</a:t>
            </a:r>
          </a:p>
          <a:p>
            <a:pPr marL="457200" lvl="1" indent="-228600">
              <a:spcBef>
                <a:spcPts val="300"/>
              </a:spcBef>
            </a:pPr>
            <a:r>
              <a:rPr lang="en-US" sz="1600" dirty="0"/>
              <a:t>Flame Retardant Materials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1800" b="1" dirty="0"/>
              <a:t>Water</a:t>
            </a:r>
          </a:p>
          <a:p>
            <a:pPr marL="457200" lvl="1" indent="-228600">
              <a:spcBef>
                <a:spcPts val="300"/>
              </a:spcBef>
            </a:pPr>
            <a:r>
              <a:rPr lang="en-US" sz="1600" dirty="0"/>
              <a:t>Nutrient Recovery</a:t>
            </a:r>
          </a:p>
          <a:p>
            <a:pPr marL="457200" lvl="1" indent="-228600">
              <a:spcBef>
                <a:spcPts val="300"/>
              </a:spcBef>
            </a:pPr>
            <a:r>
              <a:rPr lang="en-US" sz="1600" dirty="0"/>
              <a:t>Small Drinking Water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Computer 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0055" y="332119"/>
            <a:ext cx="2042877" cy="136191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6" name="Picture 5" descr="Boy drinking 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0055" y="1844749"/>
            <a:ext cx="2041800" cy="13612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0600" y="3551893"/>
            <a:ext cx="4058370" cy="249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8275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indent="-22860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Materials</a:t>
            </a:r>
          </a:p>
          <a:p>
            <a:pPr marL="457200" lvl="1" indent="-228600" eaLnBrk="1" hangingPunct="1">
              <a:lnSpc>
                <a:spcPct val="9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Construction Materials</a:t>
            </a:r>
          </a:p>
          <a:p>
            <a:pPr marL="457200" lvl="1" indent="-228600" eaLnBrk="1" hangingPunct="1">
              <a:lnSpc>
                <a:spcPct val="9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Reuse and Recycling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</a:t>
            </a:r>
          </a:p>
          <a:p>
            <a:pPr marL="457200" lvl="1" indent="-228600" eaLnBrk="1" hangingPunct="1">
              <a:lnSpc>
                <a:spcPct val="9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Recovery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Homeland Security</a:t>
            </a:r>
          </a:p>
          <a:p>
            <a:pPr marL="457200" lvl="1" indent="-228600" eaLnBrk="1" hangingPunct="1">
              <a:lnSpc>
                <a:spcPct val="9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 Removal from Water Pipes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endParaRPr lang="en-US" sz="1400" b="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marL="452437" lvl="2">
              <a:buClr>
                <a:schemeClr val="tx1">
                  <a:lumMod val="50000"/>
                  <a:lumOff val="50000"/>
                </a:schemeClr>
              </a:buClr>
            </a:pPr>
            <a:endParaRPr lang="en-US" sz="1400" b="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Solicitation Topics </a:t>
            </a:r>
            <a:br>
              <a:rPr lang="en-US" dirty="0"/>
            </a:br>
            <a:r>
              <a:rPr lang="en-US" sz="2800" dirty="0"/>
              <a:t>(for reference)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6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Electronic Submission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Now using </a:t>
            </a:r>
            <a:r>
              <a:rPr lang="en-US" dirty="0" err="1"/>
              <a:t>FedConnect</a:t>
            </a:r>
            <a:r>
              <a:rPr lang="en-US" dirty="0"/>
              <a:t> for </a:t>
            </a:r>
            <a:r>
              <a:rPr lang="en-US" u="sng" dirty="0"/>
              <a:t>electronic</a:t>
            </a:r>
            <a:r>
              <a:rPr lang="en-US" dirty="0"/>
              <a:t> submissions</a:t>
            </a:r>
          </a:p>
          <a:p>
            <a:pPr>
              <a:spcBef>
                <a:spcPts val="3000"/>
              </a:spcBef>
            </a:pPr>
            <a:r>
              <a:rPr lang="en-US" dirty="0"/>
              <a:t>Please start early to register your company with </a:t>
            </a:r>
            <a:r>
              <a:rPr lang="en-US" dirty="0" err="1"/>
              <a:t>FedConnect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/>
              <a:t>Register at: </a:t>
            </a:r>
            <a:r>
              <a:rPr lang="en-US" dirty="0" smtClean="0">
                <a:hlinkClick r:id="rId2"/>
              </a:rPr>
              <a:t>www.fedconnect.net/FedConnect/</a:t>
            </a:r>
            <a:endParaRPr lang="en-US" dirty="0"/>
          </a:p>
        </p:txBody>
      </p:sp>
      <p:pic>
        <p:nvPicPr>
          <p:cNvPr id="11" name="Picture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t="112" r="881" b="2665"/>
          <a:stretch/>
        </p:blipFill>
        <p:spPr>
          <a:xfrm>
            <a:off x="809917" y="4729716"/>
            <a:ext cx="7070652" cy="116686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8541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70377"/>
            <a:ext cx="8229600" cy="4906963"/>
          </a:xfrm>
        </p:spPr>
        <p:txBody>
          <a:bodyPr>
            <a:normAutofit/>
          </a:bodyPr>
          <a:lstStyle/>
          <a:p>
            <a:pPr marL="339725" indent="-339725">
              <a:buFont typeface="+mj-lt"/>
              <a:buAutoNum type="arabicPeriod"/>
            </a:pPr>
            <a:r>
              <a:rPr lang="en-US" sz="1800" u="sng" dirty="0" smtClean="0">
                <a:hlinkClick r:id="rId2"/>
              </a:rPr>
              <a:t>Dun and Bradstreet Universal Numbering System (DUNS)</a:t>
            </a:r>
            <a:r>
              <a:rPr lang="en-US" sz="1800" dirty="0" smtClean="0"/>
              <a:t> –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registrations require that applicants be issued a DUNS number. After obtaining a DUNS number, applicants can begin both SAM, and SBA Company registry. </a:t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same DUNS number must be used for all registrations, as well as on the proposal.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1800" u="sng" dirty="0" smtClean="0">
                <a:hlinkClick r:id="rId3"/>
              </a:rPr>
              <a:t>SBA Company Registry</a:t>
            </a:r>
            <a:r>
              <a:rPr lang="en-US" sz="1800" dirty="0" smtClean="0"/>
              <a:t> –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requirement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  See solicitation for instructions on how to register and how to attach proof of registration to your proposal package.  Applicants must have a DUNS number to complete this registration.  SBA Company registration is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required before SAM.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1800" u="sng" dirty="0" smtClean="0">
                <a:hlinkClick r:id="rId4"/>
              </a:rPr>
              <a:t>System for Award Management (SAM)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(formerly CCR) – Applicants must complete and maintain an active registration,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requires renewal at least annually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The renewal process may require as much time as the initial registration. 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1800" u="sng" dirty="0" err="1" smtClean="0">
                <a:hlinkClick r:id="rId4"/>
              </a:rPr>
              <a:t>FedConnect</a:t>
            </a:r>
            <a:r>
              <a:rPr lang="en-US" sz="1800" dirty="0" smtClean="0"/>
              <a:t> –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process.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Electronic applications system for EPA SBIR.  FedConnect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web portal that connects agencies and vendors to streamline the process of doing business with the federal government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4549"/>
            <a:ext cx="1812341" cy="13981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Registrations</a:t>
            </a:r>
          </a:p>
        </p:txBody>
      </p:sp>
    </p:spTree>
    <p:extLst>
      <p:ext uri="{BB962C8B-B14F-4D97-AF65-F5344CB8AC3E}">
        <p14:creationId xmlns:p14="http://schemas.microsoft.com/office/powerpoint/2010/main" val="196421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Evaluation and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190312"/>
              </p:ext>
            </p:extLst>
          </p:nvPr>
        </p:nvGraphicFramePr>
        <p:xfrm>
          <a:off x="300263" y="1991825"/>
          <a:ext cx="8543474" cy="447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27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itchFamily="-65" charset="0"/>
                <a:ea typeface="ＭＳ Ｐゴシック" pitchFamily="-65" charset="-128"/>
              </a:rPr>
              <a:t>Housekeeping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93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-65" charset="-128"/>
              </a:rPr>
              <a:t>Entire broadcast offered live via Adobe Connect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>
                <a:ea typeface="ＭＳ Ｐゴシック" pitchFamily="-65" charset="-128"/>
              </a:rPr>
              <a:t>participants can listen and watch as the presenters advance through materials live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i="1" dirty="0" smtClean="0">
                <a:ea typeface="ＭＳ Ｐゴシック" pitchFamily="-65" charset="-128"/>
              </a:rPr>
              <a:t>Some materials may be available to download in advance, you are </a:t>
            </a:r>
            <a:r>
              <a:rPr lang="en-US" altLang="en-US" sz="1600" b="1" i="1" dirty="0" smtClean="0">
                <a:ea typeface="ＭＳ Ｐゴシック" pitchFamily="-65" charset="-128"/>
              </a:rPr>
              <a:t>recommended to participate live via the online broadcast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-65" charset="-128"/>
              </a:rPr>
              <a:t>Audio is streamed online through by default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>
                <a:ea typeface="ＭＳ Ｐゴシック" pitchFamily="-65" charset="-128"/>
              </a:rPr>
              <a:t>Use the speaker icon to control online playback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>
                <a:ea typeface="ＭＳ Ｐゴシック" pitchFamily="-65" charset="-128"/>
              </a:rPr>
              <a:t>If on phones: all lines will be globally muted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>
                <a:ea typeface="ＭＳ Ｐゴシック" pitchFamily="-65" charset="-128"/>
              </a:rPr>
              <a:t>#6 to unmute, *6 to mute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>
                <a:ea typeface="ＭＳ Ｐゴシック" pitchFamily="-65" charset="-128"/>
              </a:rPr>
              <a:t>Closed Captioning will be available 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-65" charset="-128"/>
              </a:rPr>
              <a:t>Q&amp;A – use the Q&amp;A pod to privately submit comments, questions and report technical problems</a:t>
            </a:r>
            <a:endParaRPr lang="en-US" altLang="en-US" sz="2000" dirty="0" smtClean="0">
              <a:solidFill>
                <a:srgbClr val="FF33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-65" charset="-128"/>
              </a:rPr>
              <a:t>This event is being recorded and shared via email shortly after live delivery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 smtClean="0"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ea typeface="ＭＳ Ｐゴシック" pitchFamily="-65" charset="-128"/>
              </a:rPr>
              <a:t>Archives accessed for free </a:t>
            </a:r>
            <a:r>
              <a:rPr lang="en-US" altLang="en-US" sz="2000" b="1" dirty="0" smtClean="0">
                <a:ea typeface="ＭＳ Ｐゴシック" pitchFamily="-65" charset="-128"/>
                <a:hlinkClick r:id="rId3"/>
              </a:rPr>
              <a:t>http://cluin.org/live/archive/</a:t>
            </a:r>
            <a:endParaRPr lang="en-US" altLang="en-US" sz="2000" b="1" dirty="0" smtClean="0">
              <a:ea typeface="ＭＳ Ｐゴシック" pitchFamily="-65" charset="-128"/>
            </a:endParaRPr>
          </a:p>
        </p:txBody>
      </p:sp>
      <p:pic>
        <p:nvPicPr>
          <p:cNvPr id="512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2974975"/>
            <a:ext cx="714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9BD4E7-F66E-43CA-9742-0A17A315ECD1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EPA External Peer Review (Phase I)</a:t>
            </a:r>
            <a:endParaRPr 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Ratings:</a:t>
            </a:r>
          </a:p>
          <a:p>
            <a:pPr lvl="1"/>
            <a:r>
              <a:rPr lang="en-US" dirty="0" smtClean="0"/>
              <a:t>Excellent, Very Good, Good, Fair, Poor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Five Criteria: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Disruptive Potential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</a:rPr>
              <a:t>Management and Technical Capabilities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</a:rPr>
              <a:t>Life Cycle (environmental) Impacts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</a:rPr>
              <a:t>Technical Soundness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</a:rPr>
              <a:t>Commercialization Potential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EPA Internal Relevancy Review</a:t>
            </a:r>
            <a:endParaRPr lang="en-US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32154"/>
            <a:ext cx="8605718" cy="4906963"/>
          </a:xfrm>
        </p:spPr>
        <p:txBody>
          <a:bodyPr/>
          <a:lstStyle/>
          <a:p>
            <a:r>
              <a:rPr lang="en-US" dirty="0" smtClean="0"/>
              <a:t>Review only proposals rated “Excellent” and “Very Good”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Three Criteria: 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EPA Needs and Program Priorities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</a:rPr>
              <a:t>Significant Environmental Benefits (Sustainability)</a:t>
            </a:r>
          </a:p>
          <a:p>
            <a:pPr lvl="1"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</a:rPr>
              <a:t>Broad Application and Impact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EPA Application to Award Timeline</a:t>
            </a:r>
            <a:endParaRPr lang="en-US" dirty="0" smtClean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573909"/>
              </p:ext>
            </p:extLst>
          </p:nvPr>
        </p:nvGraphicFramePr>
        <p:xfrm>
          <a:off x="345559" y="2916495"/>
          <a:ext cx="8686800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Solicitation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Opens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~ 45 days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83" marR="8598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Peer Review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83" marR="8598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Relevancy Review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83" marR="8598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Awards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983" marR="85983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Spring 2015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85983" marR="85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September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2015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85983" marR="85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October 2015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85983" marR="859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January 2016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85983" marR="85983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35283" r="7857" b="55368"/>
          <a:stretch/>
        </p:blipFill>
        <p:spPr>
          <a:xfrm>
            <a:off x="1137685" y="3971260"/>
            <a:ext cx="7151762" cy="3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29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6764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Science Foundation (NSF)</a:t>
            </a:r>
          </a:p>
          <a:p>
            <a:endParaRPr lang="en-US" sz="5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53134" y="2243855"/>
            <a:ext cx="43474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Prakash Balan, Ph.D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pbalan@nsf.gov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Arlington, VA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NSF SBIR/STTR Home: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www.nsf.gov/eng/iip/sbir/index.jsp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nsf_building_wils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08615"/>
            <a:ext cx="343455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0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National Science Foundation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altLang="en-US" b="1" dirty="0" smtClean="0">
                <a:solidFill>
                  <a:schemeClr val="tx2"/>
                </a:solidFill>
              </a:rPr>
              <a:t>NSF’s Vision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/>
              <a:t>– </a:t>
            </a:r>
            <a:r>
              <a:rPr lang="en-US" dirty="0"/>
              <a:t>NSF’s vision is a nation that creates and exploits new concepts in science and engineering and provides global leadership in research and </a:t>
            </a:r>
            <a:r>
              <a:rPr lang="en-US" dirty="0" smtClean="0"/>
              <a:t>education</a:t>
            </a:r>
            <a:endParaRPr lang="en-US" dirty="0"/>
          </a:p>
          <a:p>
            <a:pPr marL="457200" indent="-457200"/>
            <a:r>
              <a:rPr lang="en-US" dirty="0"/>
              <a:t>~$7.3B Budget, ~$177M for Small Business Program</a:t>
            </a:r>
          </a:p>
          <a:p>
            <a:pPr marL="457200" indent="-457200"/>
            <a:endParaRPr lang="en-US" sz="800" dirty="0"/>
          </a:p>
          <a:p>
            <a:pPr marL="457200" indent="-457200"/>
            <a:r>
              <a:rPr lang="en-US" dirty="0"/>
              <a:t>320,900 researchers, postdoctoral fellows, trainees, teachers, and students supported</a:t>
            </a:r>
          </a:p>
          <a:p>
            <a:pPr marL="457200" indent="-457200"/>
            <a:endParaRPr lang="en-US" sz="800" dirty="0"/>
          </a:p>
          <a:p>
            <a:pPr marL="457200" indent="-457200"/>
            <a:r>
              <a:rPr lang="en-US" dirty="0"/>
              <a:t>214 Nobel Laureates supported since </a:t>
            </a:r>
            <a:r>
              <a:rPr lang="en-US" dirty="0" smtClean="0"/>
              <a:t>1950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6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1354667" y="304800"/>
            <a:ext cx="7560733" cy="831330"/>
          </a:xfrm>
        </p:spPr>
        <p:txBody>
          <a:bodyPr/>
          <a:lstStyle/>
          <a:p>
            <a:r>
              <a:rPr lang="en-US" altLang="en-US" dirty="0" smtClean="0"/>
              <a:t>NSF SBIR/STTR Budget &amp; Phases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753496"/>
          </a:xfrm>
        </p:spPr>
        <p:txBody>
          <a:bodyPr/>
          <a:lstStyle/>
          <a:p>
            <a:pPr lvl="0"/>
            <a:r>
              <a:rPr lang="en-US" sz="2000" dirty="0" smtClean="0"/>
              <a:t>Award Budget ~ $177M  NSF SBIR/STTR, NSF does not allocate budgets by topic. There is flexibility. Allocation depends on incoming proposal quality</a:t>
            </a:r>
          </a:p>
          <a:p>
            <a:pPr lvl="0"/>
            <a:r>
              <a:rPr lang="en-US" sz="2000" dirty="0" smtClean="0"/>
              <a:t>Awards </a:t>
            </a:r>
            <a:r>
              <a:rPr lang="en-US" sz="2000" b="1" dirty="0" smtClean="0"/>
              <a:t>(grants)</a:t>
            </a:r>
          </a:p>
          <a:p>
            <a:pPr lvl="1"/>
            <a:r>
              <a:rPr lang="en-US" sz="2000" dirty="0" smtClean="0"/>
              <a:t>Phase I:  Technology Proof of Concept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$150,000 SBIR, $225,000 STTR</a:t>
            </a:r>
          </a:p>
          <a:p>
            <a:pPr lvl="2"/>
            <a:r>
              <a:rPr lang="en-US" sz="1600" dirty="0" smtClean="0"/>
              <a:t>6 months SBIR, 1 year STTR</a:t>
            </a:r>
          </a:p>
          <a:p>
            <a:pPr lvl="1"/>
            <a:r>
              <a:rPr lang="en-US" sz="2000" dirty="0" smtClean="0"/>
              <a:t>Additional R&amp;D funds available supporting third party financial engagement (Investors, customers, state support)</a:t>
            </a:r>
          </a:p>
          <a:p>
            <a:pPr lvl="1"/>
            <a:r>
              <a:rPr lang="en-US" sz="2000" dirty="0" smtClean="0"/>
              <a:t>Phase II:  Technology Development 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$750,000 SBIR and STTR</a:t>
            </a:r>
          </a:p>
          <a:p>
            <a:pPr lvl="2"/>
            <a:r>
              <a:rPr lang="en-US" sz="1600" dirty="0" smtClean="0"/>
              <a:t>2 years</a:t>
            </a:r>
          </a:p>
          <a:p>
            <a:pPr lvl="1"/>
            <a:r>
              <a:rPr lang="en-US" sz="2000" dirty="0" smtClean="0"/>
              <a:t>Additional funding available for Commercial, institutional, educational partnerships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Phase III:  No further NSF funding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5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763" y="0"/>
            <a:ext cx="9139238" cy="7062788"/>
          </a:xfrm>
        </p:spPr>
      </p:pic>
    </p:spTree>
    <p:extLst>
      <p:ext uri="{BB962C8B-B14F-4D97-AF65-F5344CB8AC3E}">
        <p14:creationId xmlns:p14="http://schemas.microsoft.com/office/powerpoint/2010/main" val="117014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776" y="417367"/>
            <a:ext cx="7789333" cy="831330"/>
          </a:xfrm>
        </p:spPr>
        <p:txBody>
          <a:bodyPr/>
          <a:lstStyle/>
          <a:p>
            <a:r>
              <a:rPr lang="en-US" dirty="0" smtClean="0"/>
              <a:t>Very broad funding landscape!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5500" y="5840343"/>
            <a:ext cx="4953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lvl="1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Nearly any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commercial potential fits somewhere!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7867"/>
              </p:ext>
            </p:extLst>
          </p:nvPr>
        </p:nvGraphicFramePr>
        <p:xfrm>
          <a:off x="457200" y="1409700"/>
          <a:ext cx="8229600" cy="42062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600"/>
                <a:gridCol w="3429000"/>
              </a:tblGrid>
              <a:tr h="3751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Director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8683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Educational Technologies and Applications (EA)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Glenn  H. Larsen,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glarsen@nsf.gov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and Communication Technologies (IC)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 Atherton,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patherto@nsf.gov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82880" anchor="ctr"/>
                </a:tc>
              </a:tr>
              <a:tr h="502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Semiconductors (S) and Photonic (PH) Devices and Materials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Steven  Konsek,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skonsek@nsf.gov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8288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 Hardware, Robotics and Wireless Technologies (EW)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Muralidharan  S. Nair,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mnair@nsf.gov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8288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Manufacturing and Nanotechnology (MN)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Rajesh  Mehta,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rmehta@nsf.gov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	</a:t>
                      </a:r>
                    </a:p>
                  </a:txBody>
                  <a:tcPr marL="18288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Materials and Instrumentation (MI)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Benaiah  Schrag,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bschrag@nsf.gov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182880" anchor="ctr"/>
                </a:tc>
              </a:tr>
              <a:tr h="35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and Environmental Technologies (CT)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Prakash  Balan,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pbalan@nsf.gov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	</a:t>
                      </a:r>
                    </a:p>
                  </a:txBody>
                  <a:tcPr marL="182880" anchor="ctr"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Biological Technologies (BT)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Ruth  M. Shuman,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rshuman@nsf.gov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anchor="ctr"/>
                </a:tc>
              </a:tr>
              <a:tr h="35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Health (SH) and Biomedical (BM) Technologies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Jesus  V. Soriano,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jsoriano@nsf.gov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828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18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3810"/>
            <a:ext cx="8458200" cy="1600200"/>
          </a:xfrm>
        </p:spPr>
        <p:txBody>
          <a:bodyPr/>
          <a:lstStyle/>
          <a:p>
            <a:pPr algn="l"/>
            <a:r>
              <a:rPr lang="en-US" sz="3600" dirty="0" smtClean="0"/>
              <a:t>Chemical and Environmental                       Technologies (CT)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Chemicals and </a:t>
            </a:r>
            <a:r>
              <a:rPr lang="en-US" dirty="0"/>
              <a:t>s</a:t>
            </a:r>
            <a:r>
              <a:rPr lang="en-US" dirty="0" smtClean="0"/>
              <a:t>ustainability, green </a:t>
            </a:r>
            <a:r>
              <a:rPr lang="en-US" dirty="0"/>
              <a:t>c</a:t>
            </a:r>
            <a:r>
              <a:rPr lang="en-US" dirty="0" smtClean="0"/>
              <a:t>hemistry…</a:t>
            </a:r>
          </a:p>
          <a:p>
            <a:r>
              <a:rPr lang="en-US" dirty="0" smtClean="0"/>
              <a:t>Energy efficiency, capture, storage, use…</a:t>
            </a:r>
          </a:p>
          <a:p>
            <a:r>
              <a:rPr lang="en-US" dirty="0" smtClean="0"/>
              <a:t>Water, wastewater treatment, reuse, waste recycling…</a:t>
            </a:r>
          </a:p>
          <a:p>
            <a:r>
              <a:rPr lang="en-US" dirty="0" smtClean="0"/>
              <a:t>Environmental sensors, Pollution </a:t>
            </a:r>
            <a:r>
              <a:rPr lang="en-US" dirty="0"/>
              <a:t>control &amp; mitigation…</a:t>
            </a:r>
          </a:p>
          <a:p>
            <a:r>
              <a:rPr lang="en-US" dirty="0" smtClean="0"/>
              <a:t>Biofuels, bioenergy…</a:t>
            </a:r>
          </a:p>
          <a:p>
            <a:r>
              <a:rPr lang="en-US" dirty="0" smtClean="0"/>
              <a:t>Renewable chemicals, materials…</a:t>
            </a:r>
          </a:p>
          <a:p>
            <a:r>
              <a:rPr lang="en-US" dirty="0" smtClean="0"/>
              <a:t>Technologies for agricultural innovations. …</a:t>
            </a:r>
          </a:p>
          <a:p>
            <a:r>
              <a:rPr lang="en-US" dirty="0" smtClean="0"/>
              <a:t>Food, Pharmaceutical and industrial biotechnology</a:t>
            </a:r>
          </a:p>
          <a:p>
            <a:pPr marL="0" indent="0">
              <a:buNone/>
            </a:pPr>
            <a:r>
              <a:rPr lang="en-US" dirty="0" smtClean="0"/>
              <a:t>…..and more!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0" r="-305"/>
          <a:stretch/>
        </p:blipFill>
        <p:spPr>
          <a:xfrm>
            <a:off x="87300" y="85573"/>
            <a:ext cx="1360500" cy="11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8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620000" cy="1600200"/>
          </a:xfrm>
        </p:spPr>
        <p:txBody>
          <a:bodyPr/>
          <a:lstStyle/>
          <a:p>
            <a:pPr algn="l"/>
            <a:r>
              <a:rPr lang="en-US" sz="2800" dirty="0" smtClean="0"/>
              <a:t>Looking to fund a new/novel innovation?</a:t>
            </a:r>
            <a:br>
              <a:rPr lang="en-US" sz="2800" dirty="0" smtClean="0"/>
            </a:br>
            <a:r>
              <a:rPr lang="en-US" sz="2800" dirty="0" smtClean="0"/>
              <a:t>Discuss it with a Program Director!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Email </a:t>
            </a:r>
            <a:r>
              <a:rPr lang="en-US" dirty="0"/>
              <a:t>a </a:t>
            </a:r>
            <a:r>
              <a:rPr lang="en-US" dirty="0" smtClean="0"/>
              <a:t>2 </a:t>
            </a:r>
            <a:r>
              <a:rPr lang="en-US" dirty="0"/>
              <a:t>page executive summary discussing the following aspects of the project:  </a:t>
            </a:r>
            <a:r>
              <a:rPr lang="en-US" dirty="0" smtClean="0">
                <a:hlinkClick r:id="rId2"/>
              </a:rPr>
              <a:t>pbalan@nsf.gov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 smtClean="0"/>
              <a:t>Company </a:t>
            </a:r>
            <a:r>
              <a:rPr lang="en-US" sz="2800" dirty="0"/>
              <a:t>and team </a:t>
            </a:r>
            <a:endParaRPr lang="en-US" sz="2800" dirty="0" smtClean="0"/>
          </a:p>
          <a:p>
            <a:pPr lvl="1"/>
            <a:r>
              <a:rPr lang="en-US" sz="2800" dirty="0" smtClean="0"/>
              <a:t>Market </a:t>
            </a:r>
            <a:r>
              <a:rPr lang="en-US" sz="2800" dirty="0"/>
              <a:t>opportunity, value proposition, and </a:t>
            </a:r>
            <a:r>
              <a:rPr lang="en-US" sz="2800" dirty="0" smtClean="0"/>
              <a:t>customers </a:t>
            </a:r>
          </a:p>
          <a:p>
            <a:pPr lvl="1"/>
            <a:r>
              <a:rPr lang="en-US" sz="2800" dirty="0" smtClean="0"/>
              <a:t>Technology</a:t>
            </a:r>
            <a:r>
              <a:rPr lang="en-US" sz="2800" dirty="0"/>
              <a:t>/</a:t>
            </a:r>
            <a:r>
              <a:rPr lang="en-US" sz="2800" dirty="0" smtClean="0"/>
              <a:t>innovation</a:t>
            </a:r>
          </a:p>
          <a:p>
            <a:pPr lvl="1"/>
            <a:r>
              <a:rPr lang="en-US" sz="2800" dirty="0" smtClean="0"/>
              <a:t>The competition</a:t>
            </a:r>
          </a:p>
          <a:p>
            <a:pPr lvl="1"/>
            <a:r>
              <a:rPr lang="en-US" sz="2800" dirty="0"/>
              <a:t>Research outline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0" r="-305"/>
          <a:stretch/>
        </p:blipFill>
        <p:spPr>
          <a:xfrm>
            <a:off x="87300" y="85573"/>
            <a:ext cx="1360500" cy="11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7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56" y="1597025"/>
            <a:ext cx="6456203" cy="4956175"/>
          </a:xfrm>
          <a:prstGeom prst="rect">
            <a:avLst/>
          </a:prstGeom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 Black" pitchFamily="-65" charset="0"/>
                <a:ea typeface="ＭＳ Ｐゴシック" pitchFamily="-65" charset="-128"/>
              </a:rPr>
              <a:t>New online broadcast screenshot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4488" y="3024188"/>
            <a:ext cx="3925887" cy="1938337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00"/>
                </a:solidFill>
                <a:latin typeface="Arial" charset="0"/>
                <a:ea typeface="ＭＳ Ｐゴシック" pitchFamily="-1" charset="-128"/>
              </a:rPr>
              <a:t>View presentation live online here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85125" y="2703513"/>
            <a:ext cx="1158875" cy="554037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-1" charset="-128"/>
              </a:rPr>
              <a:t>Information about Sponsors &amp; Speakers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9230" y="4670425"/>
            <a:ext cx="1936750" cy="1323975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pitchFamily="-1" charset="-128"/>
              </a:rPr>
              <a:t>Submit private questions, comments or report technical problems</a:t>
            </a:r>
          </a:p>
        </p:txBody>
      </p:sp>
      <p:cxnSp>
        <p:nvCxnSpPr>
          <p:cNvPr id="15" name="Straight Arrow Connector 14"/>
          <p:cNvCxnSpPr>
            <a:cxnSpLocks noChangeShapeType="1"/>
            <a:stCxn id="12" idx="2"/>
          </p:cNvCxnSpPr>
          <p:nvPr/>
        </p:nvCxnSpPr>
        <p:spPr bwMode="auto">
          <a:xfrm>
            <a:off x="6847605" y="5994400"/>
            <a:ext cx="22225" cy="3238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1554163" y="1970088"/>
            <a:ext cx="195262" cy="5476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Straight Arrow Connector 17"/>
          <p:cNvCxnSpPr>
            <a:cxnSpLocks noChangeShapeType="1"/>
            <a:stCxn id="11" idx="1"/>
          </p:cNvCxnSpPr>
          <p:nvPr/>
        </p:nvCxnSpPr>
        <p:spPr bwMode="auto">
          <a:xfrm flipH="1" flipV="1">
            <a:off x="7646988" y="2759075"/>
            <a:ext cx="338137" cy="2206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756525" y="1238250"/>
            <a:ext cx="1158875" cy="461963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-1" charset="-128"/>
              </a:rPr>
              <a:t>Enlarge presentation</a:t>
            </a:r>
          </a:p>
        </p:txBody>
      </p:sp>
      <p:cxnSp>
        <p:nvCxnSpPr>
          <p:cNvPr id="23" name="Straight Arrow Connector 22"/>
          <p:cNvCxnSpPr>
            <a:cxnSpLocks noChangeShapeType="1"/>
            <a:stCxn id="22" idx="1"/>
          </p:cNvCxnSpPr>
          <p:nvPr/>
        </p:nvCxnSpPr>
        <p:spPr bwMode="auto">
          <a:xfrm flipH="1">
            <a:off x="5638800" y="1469232"/>
            <a:ext cx="2117725" cy="4206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9"/>
          <a:stretch>
            <a:fillRect/>
          </a:stretch>
        </p:blipFill>
        <p:spPr bwMode="auto">
          <a:xfrm>
            <a:off x="519113" y="2814638"/>
            <a:ext cx="8096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0525" y="2070100"/>
            <a:ext cx="1160463" cy="923925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-1" charset="-128"/>
              </a:rPr>
              <a:t>Control online audio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985125" y="3454400"/>
            <a:ext cx="1158875" cy="40005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-1" charset="-128"/>
              </a:rPr>
              <a:t>Related websites and files</a:t>
            </a: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 flipV="1">
            <a:off x="7640638" y="3509963"/>
            <a:ext cx="339725" cy="2222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16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6CB520-E1B5-453C-8340-1C5B2B87DD13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05000" y="6028170"/>
            <a:ext cx="2737390" cy="338554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8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-1" charset="-128"/>
              </a:rPr>
              <a:t>Live closed captioning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pitchFamily="-1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772400" cy="44434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 smtClean="0"/>
              <a:t>How to Apply – </a:t>
            </a:r>
            <a:r>
              <a:rPr lang="en-US" sz="2200" dirty="0" smtClean="0">
                <a:hlinkClick r:id="rId3"/>
              </a:rPr>
              <a:t>http://www.nsf.gov/eng/iip/sbir/phase_I.jsp</a:t>
            </a:r>
            <a:r>
              <a:rPr lang="en-US" sz="22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Two solicitations per year typically  </a:t>
            </a:r>
            <a:r>
              <a:rPr lang="en-US" sz="2200" dirty="0" smtClean="0"/>
              <a:t>                                   (</a:t>
            </a:r>
            <a:r>
              <a:rPr lang="en-US" sz="2200" dirty="0"/>
              <a:t>June and December deadlines)</a:t>
            </a:r>
          </a:p>
          <a:p>
            <a:pPr lvl="1">
              <a:spcBef>
                <a:spcPts val="1200"/>
              </a:spcBef>
            </a:pPr>
            <a:r>
              <a:rPr lang="en-US" sz="1700" dirty="0"/>
              <a:t>Solicitations are published 3 months ahead of submission deadline</a:t>
            </a:r>
          </a:p>
          <a:p>
            <a:pPr lvl="1">
              <a:spcBef>
                <a:spcPts val="1200"/>
              </a:spcBef>
            </a:pPr>
            <a:r>
              <a:rPr lang="en-US" sz="1700" b="1" dirty="0"/>
              <a:t>Current Open Solicitation</a:t>
            </a:r>
          </a:p>
          <a:p>
            <a:pPr lvl="2">
              <a:spcBef>
                <a:spcPts val="1200"/>
              </a:spcBef>
            </a:pPr>
            <a:r>
              <a:rPr lang="en-US" sz="1700" dirty="0"/>
              <a:t>Jun 16, 2015 (SBIR)</a:t>
            </a:r>
            <a:r>
              <a:rPr lang="en-US" sz="1700" u="sng" dirty="0">
                <a:hlinkClick r:id="rId4"/>
              </a:rPr>
              <a:t> http://www.nsf.gov/pubs/2015/nsf15546/nsf15546.htm</a:t>
            </a:r>
            <a:r>
              <a:rPr lang="en-US" sz="1700" dirty="0"/>
              <a:t> </a:t>
            </a:r>
          </a:p>
          <a:p>
            <a:pPr lvl="2">
              <a:spcBef>
                <a:spcPts val="1200"/>
              </a:spcBef>
            </a:pPr>
            <a:r>
              <a:rPr lang="en-US" sz="1700" dirty="0"/>
              <a:t>Jun 18, 2015 (STTR) </a:t>
            </a:r>
            <a:r>
              <a:rPr lang="en-US" sz="1700" dirty="0">
                <a:hlinkClick r:id="rId5"/>
              </a:rPr>
              <a:t>http://www.nsf.gov/pubs/2015/nsf15545/nsf15545.htm</a:t>
            </a:r>
            <a:endParaRPr lang="en-US" sz="1700" dirty="0"/>
          </a:p>
          <a:p>
            <a:pPr>
              <a:spcBef>
                <a:spcPts val="1200"/>
              </a:spcBef>
            </a:pPr>
            <a:r>
              <a:rPr lang="en-US" sz="2200" dirty="0" smtClean="0"/>
              <a:t>Funding </a:t>
            </a:r>
            <a:r>
              <a:rPr lang="en-US" sz="2200" dirty="0"/>
              <a:t>Topics Website- </a:t>
            </a:r>
            <a:r>
              <a:rPr lang="en-US" sz="2200" dirty="0">
                <a:hlinkClick r:id="rId6"/>
              </a:rPr>
              <a:t>http://www.nsf.gov/eng/iip/sbir/topicshome.jsp</a:t>
            </a:r>
            <a:endParaRPr lang="en-US" sz="2200" dirty="0"/>
          </a:p>
          <a:p>
            <a:pPr>
              <a:spcBef>
                <a:spcPts val="1200"/>
              </a:spcBef>
            </a:pPr>
            <a:endParaRPr lang="en-US" sz="2000" dirty="0" smtClean="0"/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121590" y="1220240"/>
            <a:ext cx="7772400" cy="91440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/>
              <a:t>How To Apply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0" r="-305"/>
          <a:stretch/>
        </p:blipFill>
        <p:spPr>
          <a:xfrm>
            <a:off x="87300" y="85573"/>
            <a:ext cx="1360500" cy="11346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5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>
              <a:buFont typeface="+mj-lt"/>
              <a:buAutoNum type="arabicPeriod"/>
            </a:pPr>
            <a:r>
              <a:rPr lang="en-US" sz="1800" u="sng" dirty="0" smtClean="0">
                <a:hlinkClick r:id="rId2"/>
              </a:rPr>
              <a:t>Dun and Bradstreet Universal Numbering System (DUNS)</a:t>
            </a:r>
            <a:r>
              <a:rPr lang="en-US" sz="1800" dirty="0" smtClean="0"/>
              <a:t> –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registrations require that applicants be issued a DUNS number. After obtaining a DUNS number, applicants can begin both SAM, and SBA Company registry. </a:t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same DUNS number must be used for all registrations, as well as on the proposal.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1800" u="sng" dirty="0" smtClean="0">
                <a:hlinkClick r:id="rId3"/>
              </a:rPr>
              <a:t>SBA Company Registry</a:t>
            </a:r>
            <a:r>
              <a:rPr lang="en-US" sz="1800" dirty="0" smtClean="0"/>
              <a:t> –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requirement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  See solicitation for instructions on how to register and how to attach proof of registration to your proposal package.  Applicants must have a DUNS number to complete this registration.  SBA Company registration is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required before SAM.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1800" u="sng" dirty="0" smtClean="0">
                <a:hlinkClick r:id="rId4"/>
              </a:rPr>
              <a:t>System for Award Management (SAM)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(formerly CCR) – Applicants must complete and maintain an active registration,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requires renewal at least annually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The renewal process may require as much time as the initial registration. </a:t>
            </a:r>
          </a:p>
          <a:p>
            <a:pPr marL="339725" indent="-339725">
              <a:buFont typeface="+mj-lt"/>
              <a:buAutoNum type="arabicPeriod"/>
            </a:pPr>
            <a:r>
              <a:rPr lang="en-US" sz="1800" dirty="0" err="1">
                <a:hlinkClick r:id="rId5"/>
              </a:rPr>
              <a:t>FastLane</a:t>
            </a:r>
            <a:r>
              <a:rPr lang="en-US" sz="1800" dirty="0"/>
              <a:t>– Register the Principal Investigator AND company in NSF's electronic submission system.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Registrations</a:t>
            </a:r>
          </a:p>
        </p:txBody>
      </p:sp>
    </p:spTree>
    <p:extLst>
      <p:ext uri="{BB962C8B-B14F-4D97-AF65-F5344CB8AC3E}">
        <p14:creationId xmlns:p14="http://schemas.microsoft.com/office/powerpoint/2010/main" val="2443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Evaluation and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801857"/>
              </p:ext>
            </p:extLst>
          </p:nvPr>
        </p:nvGraphicFramePr>
        <p:xfrm>
          <a:off x="300263" y="1991825"/>
          <a:ext cx="8543474" cy="447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15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Intensely competitive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>
                <a:latin typeface="Cambria" pitchFamily="18" charset="0"/>
              </a:rPr>
              <a:t>~ 1500-2000 Phase I Proposals typically received (annually)</a:t>
            </a:r>
          </a:p>
          <a:p>
            <a:endParaRPr lang="en-US" altLang="en-US" sz="2200" dirty="0">
              <a:latin typeface="Cambria" pitchFamily="18" charset="0"/>
            </a:endParaRPr>
          </a:p>
          <a:p>
            <a:r>
              <a:rPr lang="en-US" altLang="en-US" sz="2200" dirty="0">
                <a:latin typeface="Cambria" pitchFamily="18" charset="0"/>
              </a:rPr>
              <a:t>Roughly 15% of the Phase I proposals may be funded</a:t>
            </a:r>
          </a:p>
          <a:p>
            <a:endParaRPr lang="en-US" altLang="en-US" sz="2200" dirty="0">
              <a:latin typeface="Cambria" pitchFamily="18" charset="0"/>
            </a:endParaRPr>
          </a:p>
          <a:p>
            <a:r>
              <a:rPr lang="en-US" altLang="en-US" sz="2200" dirty="0">
                <a:latin typeface="Cambria" pitchFamily="18" charset="0"/>
              </a:rPr>
              <a:t>Roughly 40% of Phase I companies may make it all the way to Phase II funding</a:t>
            </a:r>
          </a:p>
          <a:p>
            <a:endParaRPr lang="en-US" altLang="en-US" sz="2200" dirty="0">
              <a:latin typeface="Cambria" pitchFamily="18" charset="0"/>
            </a:endParaRPr>
          </a:p>
          <a:p>
            <a:r>
              <a:rPr lang="en-US" altLang="en-US" sz="2200" dirty="0">
                <a:latin typeface="Cambria" pitchFamily="18" charset="0"/>
              </a:rPr>
              <a:t>Proposals reviewed on both technical and commercial merits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2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200" dirty="0"/>
              <a:t>Invited subject matter experts from Academia and Industry in Panel </a:t>
            </a:r>
            <a:r>
              <a:rPr lang="en-US" sz="2200" dirty="0" smtClean="0"/>
              <a:t>reviews</a:t>
            </a:r>
            <a:endParaRPr lang="en-US" sz="2200" dirty="0"/>
          </a:p>
          <a:p>
            <a:pPr>
              <a:defRPr/>
            </a:pPr>
            <a:r>
              <a:rPr lang="en-US" sz="2200" dirty="0"/>
              <a:t>Focus on disruptive and discontinuous technology developments with broad impact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New markets, novel products, enabling platform technologies and applications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Must show a strong commercialization focus and well thought out vision to profitability and </a:t>
            </a:r>
            <a:r>
              <a:rPr lang="en-US" sz="1600" dirty="0" smtClean="0"/>
              <a:t>growth</a:t>
            </a:r>
            <a:endParaRPr lang="en-US" sz="1600" dirty="0"/>
          </a:p>
          <a:p>
            <a:pPr>
              <a:lnSpc>
                <a:spcPct val="95000"/>
              </a:lnSpc>
              <a:defRPr/>
            </a:pPr>
            <a:r>
              <a:rPr lang="en-US" altLang="en-US" sz="2200" dirty="0">
                <a:solidFill>
                  <a:srgbClr val="FF0000"/>
                </a:solidFill>
              </a:rPr>
              <a:t>NOT funded</a:t>
            </a:r>
            <a:endParaRPr lang="en-US" altLang="en-US" sz="2200" i="1" dirty="0">
              <a:solidFill>
                <a:srgbClr val="FF0000"/>
              </a:solidFill>
            </a:endParaRPr>
          </a:p>
          <a:p>
            <a:pPr lvl="1">
              <a:lnSpc>
                <a:spcPct val="95000"/>
              </a:lnSpc>
              <a:buFont typeface="Arial" panose="020B0604020202020204" pitchFamily="34" charset="0"/>
              <a:buChar char="x"/>
              <a:defRPr/>
            </a:pPr>
            <a:r>
              <a:rPr lang="en-US" altLang="en-US" sz="1600" i="1" dirty="0">
                <a:solidFill>
                  <a:srgbClr val="000208"/>
                </a:solidFill>
              </a:rPr>
              <a:t>Evolutionary</a:t>
            </a:r>
            <a:r>
              <a:rPr lang="en-US" altLang="en-US" sz="1600" dirty="0">
                <a:solidFill>
                  <a:srgbClr val="000208"/>
                </a:solidFill>
              </a:rPr>
              <a:t> optimization of existing products and processes or modifications to broaden the scope of an existing product, process or application, </a:t>
            </a:r>
          </a:p>
          <a:p>
            <a:pPr lvl="1">
              <a:lnSpc>
                <a:spcPct val="95000"/>
              </a:lnSpc>
              <a:buFont typeface="Arial" panose="020B0604020202020204" pitchFamily="34" charset="0"/>
              <a:buChar char="x"/>
              <a:defRPr/>
            </a:pPr>
            <a:r>
              <a:rPr lang="en-US" altLang="en-US" sz="1600" dirty="0">
                <a:solidFill>
                  <a:srgbClr val="000208"/>
                </a:solidFill>
              </a:rPr>
              <a:t>Analytical or “market” studies of technologies, market research</a:t>
            </a:r>
          </a:p>
          <a:p>
            <a:pPr lvl="1">
              <a:lnSpc>
                <a:spcPct val="95000"/>
              </a:lnSpc>
              <a:buFont typeface="Arial" panose="020B0604020202020204" pitchFamily="34" charset="0"/>
              <a:buChar char="x"/>
              <a:defRPr/>
            </a:pPr>
            <a:r>
              <a:rPr lang="en-US" altLang="en-US" sz="1600" dirty="0">
                <a:solidFill>
                  <a:srgbClr val="000208"/>
                </a:solidFill>
              </a:rPr>
              <a:t>Routine engineering design &amp; system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 Review</a:t>
            </a:r>
          </a:p>
        </p:txBody>
      </p:sp>
    </p:spTree>
    <p:extLst>
      <p:ext uri="{BB962C8B-B14F-4D97-AF65-F5344CB8AC3E}">
        <p14:creationId xmlns:p14="http://schemas.microsoft.com/office/powerpoint/2010/main" val="26167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Review:  Technical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 sz="2200" dirty="0"/>
              <a:t>A sound approach to establish technical </a:t>
            </a:r>
            <a:br>
              <a:rPr lang="en-US" altLang="en-US" sz="2200" dirty="0"/>
            </a:br>
            <a:r>
              <a:rPr lang="en-US" altLang="en-US" sz="2200" dirty="0"/>
              <a:t>&amp; commercial feasibility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endParaRPr lang="en-US" altLang="en-US" sz="2200" dirty="0"/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 sz="2200" dirty="0"/>
              <a:t>Qualified technical team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endParaRPr lang="en-US" altLang="en-US" sz="2200" dirty="0"/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 sz="2200" dirty="0"/>
              <a:t>Sufficient access to resources 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endParaRPr lang="en-US" altLang="en-US" sz="2200" dirty="0"/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 sz="2200" dirty="0"/>
              <a:t>Reflects “state-of-the-art” 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1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2" y="1246707"/>
            <a:ext cx="8607968" cy="831330"/>
          </a:xfrm>
        </p:spPr>
        <p:txBody>
          <a:bodyPr/>
          <a:lstStyle/>
          <a:p>
            <a:r>
              <a:rPr lang="en-US" dirty="0" smtClean="0"/>
              <a:t>Proposal Review:  Commercial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2200" dirty="0"/>
              <a:t>The </a:t>
            </a:r>
            <a:r>
              <a:rPr lang="en-US" sz="2200" b="1" dirty="0"/>
              <a:t>commercial</a:t>
            </a:r>
            <a:r>
              <a:rPr lang="en-US" sz="2200" dirty="0"/>
              <a:t> and </a:t>
            </a:r>
            <a:r>
              <a:rPr lang="en-US" sz="2200" b="1" dirty="0"/>
              <a:t>societal benefits</a:t>
            </a:r>
            <a:r>
              <a:rPr lang="en-US" sz="2200" dirty="0"/>
              <a:t>? 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2200" b="1" dirty="0"/>
              <a:t>Business team </a:t>
            </a:r>
            <a:r>
              <a:rPr lang="en-US" sz="2200" dirty="0"/>
              <a:t>with</a:t>
            </a:r>
            <a:r>
              <a:rPr lang="en-US" sz="2200" b="1" dirty="0"/>
              <a:t> relevant skills</a:t>
            </a:r>
            <a:r>
              <a:rPr lang="en-US" sz="2200" dirty="0"/>
              <a:t>? 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2200" dirty="0"/>
              <a:t>Any past commercialization track record? </a:t>
            </a:r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2200" b="1" dirty="0"/>
              <a:t>Competitive advantage </a:t>
            </a:r>
            <a:r>
              <a:rPr lang="en-US" sz="2200" dirty="0"/>
              <a:t>in the marketplace</a:t>
            </a:r>
            <a:r>
              <a:rPr lang="en-US" sz="2200" dirty="0" smtClean="0"/>
              <a:t>?</a:t>
            </a:r>
            <a:endParaRPr lang="en-US" sz="2200" dirty="0"/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2200" b="1" dirty="0"/>
              <a:t>Enabling technologies/platforms </a:t>
            </a:r>
            <a:r>
              <a:rPr lang="en-US" sz="2200" dirty="0"/>
              <a:t>(instrumentation, software, etc.) for further innovation</a:t>
            </a:r>
            <a:r>
              <a:rPr lang="en-US" sz="2200" dirty="0" smtClean="0"/>
              <a:t>?</a:t>
            </a:r>
            <a:endParaRPr lang="en-US" sz="2200" dirty="0"/>
          </a:p>
          <a:p>
            <a:pPr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US" sz="2200" dirty="0"/>
              <a:t>Ability to </a:t>
            </a:r>
            <a:r>
              <a:rPr lang="en-US" sz="2200" b="1" dirty="0"/>
              <a:t>attract </a:t>
            </a:r>
            <a:r>
              <a:rPr lang="en-US" sz="2200" dirty="0"/>
              <a:t>further </a:t>
            </a:r>
            <a:r>
              <a:rPr lang="en-US" sz="2200" b="1" dirty="0"/>
              <a:t>funding from non-SBIR sources </a:t>
            </a:r>
            <a:r>
              <a:rPr lang="en-US" sz="2200" dirty="0"/>
              <a:t>once the SBIR project ends? 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5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Application to Award Timeline</a:t>
            </a:r>
            <a:br>
              <a:rPr lang="en-US" dirty="0" smtClean="0"/>
            </a:br>
            <a:r>
              <a:rPr lang="en-US" dirty="0" smtClean="0"/>
              <a:t>4-5 months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381595"/>
              </p:ext>
            </p:extLst>
          </p:nvPr>
        </p:nvGraphicFramePr>
        <p:xfrm>
          <a:off x="87300" y="2732314"/>
          <a:ext cx="90567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4175"/>
                <a:gridCol w="2264175"/>
                <a:gridCol w="24709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 Date</a:t>
                      </a:r>
                      <a:endParaRPr lang="en-US" sz="1600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Merit Review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Decisions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Awards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June 2015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July - September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2015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October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- November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2015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January 2016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3" b="55368"/>
          <a:stretch/>
        </p:blipFill>
        <p:spPr>
          <a:xfrm>
            <a:off x="354014" y="3418114"/>
            <a:ext cx="8713786" cy="3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192143"/>
              </p:ext>
            </p:extLst>
          </p:nvPr>
        </p:nvGraphicFramePr>
        <p:xfrm>
          <a:off x="87300" y="3875314"/>
          <a:ext cx="90567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4175"/>
                <a:gridCol w="2264175"/>
                <a:gridCol w="2264175"/>
                <a:gridCol w="2264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December 2015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January – March 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2016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April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– May 2016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July 2016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5" b="30833"/>
          <a:stretch/>
        </p:blipFill>
        <p:spPr>
          <a:xfrm>
            <a:off x="354014" y="4191000"/>
            <a:ext cx="8713786" cy="2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9680" y="4876800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Applicants </a:t>
            </a:r>
            <a:r>
              <a:rPr lang="en-US" sz="2000" dirty="0">
                <a:solidFill>
                  <a:schemeClr val="tx2"/>
                </a:solidFill>
              </a:rPr>
              <a:t>receive detailed feedback.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Reviewer </a:t>
            </a:r>
            <a:r>
              <a:rPr lang="en-US" sz="2000" dirty="0">
                <a:solidFill>
                  <a:schemeClr val="tx2"/>
                </a:solidFill>
              </a:rPr>
              <a:t>and panel comments to NSF are shared with </a:t>
            </a:r>
            <a:r>
              <a:rPr lang="en-US" sz="2000" dirty="0" smtClean="0">
                <a:solidFill>
                  <a:schemeClr val="tx2"/>
                </a:solidFill>
              </a:rPr>
              <a:t>applicants </a:t>
            </a:r>
            <a:r>
              <a:rPr lang="en-US" sz="2000" dirty="0">
                <a:solidFill>
                  <a:schemeClr val="tx2"/>
                </a:solidFill>
              </a:rPr>
              <a:t>verbatim</a:t>
            </a:r>
          </a:p>
        </p:txBody>
      </p:sp>
    </p:spTree>
    <p:extLst>
      <p:ext uri="{BB962C8B-B14F-4D97-AF65-F5344CB8AC3E}">
        <p14:creationId xmlns:p14="http://schemas.microsoft.com/office/powerpoint/2010/main" val="390206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measekm\AppData\Local\Microsoft\Windows\Temporary Internet Files\Content.IE5\1D69FIL3\american-flag-clip-art-waving-waves[1]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00"/>
                    </a14:imgEffect>
                    <a14:imgEffect>
                      <a14:saturation sat="10000"/>
                    </a14:imgEffect>
                    <a14:imgEffect>
                      <a14:brightnessContrast bright="11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" r="-469" b="30525"/>
          <a:stretch/>
        </p:blipFill>
        <p:spPr bwMode="auto">
          <a:xfrm>
            <a:off x="2209800" y="2362199"/>
            <a:ext cx="4876800" cy="307848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3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u="sng" dirty="0" smtClean="0"/>
              <a:t>Other</a:t>
            </a:r>
            <a:r>
              <a:rPr lang="en-US" sz="4000" dirty="0" smtClean="0"/>
              <a:t> SBIR/STTR Agencies and Institutes that Fund Environmental Technologies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31089"/>
            <a:ext cx="8686800" cy="47014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AGENCIES</a:t>
            </a:r>
          </a:p>
          <a:p>
            <a:pPr lvl="0">
              <a:spcBef>
                <a:spcPts val="300"/>
              </a:spcBef>
              <a:spcAft>
                <a:spcPts val="0"/>
              </a:spcAft>
            </a:pPr>
            <a:r>
              <a:rPr lang="en-US" sz="1600" dirty="0" smtClean="0"/>
              <a:t>Department of Defense (DoD)</a:t>
            </a:r>
            <a:r>
              <a:rPr lang="en-US" sz="1600" dirty="0"/>
              <a:t> </a:t>
            </a:r>
            <a:r>
              <a:rPr lang="en-US" sz="1600" dirty="0" smtClean="0"/>
              <a:t>- Tracy Frost </a:t>
            </a:r>
            <a:r>
              <a:rPr lang="en-US" sz="1600" dirty="0" smtClean="0">
                <a:hlinkClick r:id="rId4"/>
              </a:rPr>
              <a:t>administrator.dodsbir@osd.mil</a:t>
            </a:r>
            <a:endParaRPr lang="en-US" sz="1600" dirty="0" smtClean="0"/>
          </a:p>
          <a:p>
            <a:pPr lvl="0">
              <a:spcAft>
                <a:spcPts val="0"/>
              </a:spcAft>
            </a:pPr>
            <a:r>
              <a:rPr lang="en-US" sz="1600" dirty="0" smtClean="0"/>
              <a:t>Department of Energy (DoE)</a:t>
            </a:r>
            <a:r>
              <a:rPr lang="en-US" sz="1600" dirty="0"/>
              <a:t> </a:t>
            </a:r>
            <a:r>
              <a:rPr lang="en-US" sz="1600" dirty="0" smtClean="0"/>
              <a:t>- Manny </a:t>
            </a:r>
            <a:r>
              <a:rPr lang="en-US" sz="1600" dirty="0"/>
              <a:t>Oliver </a:t>
            </a:r>
            <a:r>
              <a:rPr lang="en-US" sz="1600" dirty="0" smtClean="0">
                <a:hlinkClick r:id="rId5"/>
              </a:rPr>
              <a:t>manny.oliver@science.doe.gov</a:t>
            </a:r>
            <a:endParaRPr lang="en-US" sz="1600" dirty="0" smtClean="0"/>
          </a:p>
          <a:p>
            <a:pPr>
              <a:spcAft>
                <a:spcPts val="0"/>
              </a:spcAft>
            </a:pPr>
            <a:r>
              <a:rPr lang="en-US" sz="1600" dirty="0" smtClean="0"/>
              <a:t>United States Department of Agriculture (USDA)</a:t>
            </a:r>
            <a:r>
              <a:rPr lang="en-US" sz="1600" dirty="0"/>
              <a:t> </a:t>
            </a:r>
            <a:r>
              <a:rPr lang="en-US" sz="1600" dirty="0" smtClean="0"/>
              <a:t>- Charles </a:t>
            </a:r>
            <a:r>
              <a:rPr lang="en-US" sz="1600" dirty="0"/>
              <a:t>F. </a:t>
            </a:r>
            <a:r>
              <a:rPr lang="en-US" sz="1600" dirty="0" smtClean="0"/>
              <a:t>Cleland </a:t>
            </a:r>
            <a:r>
              <a:rPr lang="en-US" sz="1600" u="sng" dirty="0" smtClean="0">
                <a:hlinkClick r:id="rId6"/>
              </a:rPr>
              <a:t>ccleland@nifa.usda.gov</a:t>
            </a:r>
            <a:endParaRPr lang="en-US" sz="1600" dirty="0" smtClean="0"/>
          </a:p>
          <a:p>
            <a:pPr lvl="0">
              <a:spcAft>
                <a:spcPts val="0"/>
              </a:spcAft>
            </a:pPr>
            <a:r>
              <a:rPr lang="en-US" sz="1600" dirty="0" smtClean="0"/>
              <a:t>National Oceanic and Atmospheric Administration (NOAA)</a:t>
            </a:r>
            <a:r>
              <a:rPr lang="en-US" sz="1600" dirty="0"/>
              <a:t> </a:t>
            </a:r>
            <a:r>
              <a:rPr lang="en-US" sz="1600" dirty="0" smtClean="0"/>
              <a:t>- Joan </a:t>
            </a:r>
            <a:r>
              <a:rPr lang="en-US" sz="1600" dirty="0"/>
              <a:t>Clarkson </a:t>
            </a:r>
            <a:r>
              <a:rPr lang="en-US" sz="1600" u="sng" dirty="0" smtClean="0">
                <a:hlinkClick r:id="rId7"/>
              </a:rPr>
              <a:t>joan.e.clarkston@noaa.gov</a:t>
            </a:r>
            <a:endParaRPr lang="en-US" sz="1600" dirty="0"/>
          </a:p>
          <a:p>
            <a:pPr marL="0" lvl="0" indent="0"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NIH INSTITUTES</a:t>
            </a:r>
          </a:p>
          <a:p>
            <a:pPr lvl="0">
              <a:spcBef>
                <a:spcPts val="300"/>
              </a:spcBef>
              <a:spcAft>
                <a:spcPts val="0"/>
              </a:spcAft>
            </a:pPr>
            <a:r>
              <a:rPr lang="en-US" sz="1600" dirty="0"/>
              <a:t>National Institute of General Medical Sciences (NIGMS</a:t>
            </a:r>
            <a:r>
              <a:rPr lang="en-US" sz="1600" dirty="0" smtClean="0"/>
              <a:t>) - Scott </a:t>
            </a:r>
            <a:r>
              <a:rPr lang="en-US" sz="1600" dirty="0"/>
              <a:t>Somers </a:t>
            </a:r>
            <a:r>
              <a:rPr lang="en-US" sz="1600" dirty="0" smtClean="0">
                <a:hlinkClick r:id="rId8" tooltip="somerss@nigms.nih.gov"/>
              </a:rPr>
              <a:t>somerss@nigms.nih.gov</a:t>
            </a:r>
            <a:endParaRPr lang="en-US" sz="1600" dirty="0"/>
          </a:p>
          <a:p>
            <a:pPr lvl="0">
              <a:spcAft>
                <a:spcPts val="0"/>
              </a:spcAft>
            </a:pPr>
            <a:r>
              <a:rPr lang="en-US" sz="1600" dirty="0" smtClean="0"/>
              <a:t>National Center  for Advancing Translational Sciences (NCATS) -</a:t>
            </a:r>
            <a:r>
              <a:rPr lang="en-US" sz="1600" dirty="0"/>
              <a:t> Lili M. Portilla </a:t>
            </a:r>
            <a:r>
              <a:rPr lang="en-US" sz="1600" dirty="0" smtClean="0">
                <a:hlinkClick r:id="rId9"/>
              </a:rPr>
              <a:t>Portilll@mail.nih.gov</a:t>
            </a:r>
            <a:r>
              <a:rPr lang="en-US" sz="1600" dirty="0" smtClean="0"/>
              <a:t> </a:t>
            </a:r>
          </a:p>
          <a:p>
            <a:pPr lvl="0">
              <a:spcAft>
                <a:spcPts val="0"/>
              </a:spcAft>
            </a:pPr>
            <a:r>
              <a:rPr lang="en-US" sz="1600" dirty="0" smtClean="0"/>
              <a:t>National Heart, Lung, and Blood Institute (NHLBI) - Jennifer </a:t>
            </a:r>
            <a:r>
              <a:rPr lang="en-US" sz="1600" dirty="0"/>
              <a:t>Shieh </a:t>
            </a:r>
            <a:r>
              <a:rPr lang="en-US" sz="1600" dirty="0" smtClean="0">
                <a:hlinkClick r:id="rId10" tooltip="jennifer.shieh@nih.gov"/>
              </a:rPr>
              <a:t>jennifer.shieh@nih.gov</a:t>
            </a:r>
            <a:endParaRPr lang="en-US" sz="1600" dirty="0" smtClean="0"/>
          </a:p>
          <a:p>
            <a:pPr lvl="0">
              <a:spcAft>
                <a:spcPts val="0"/>
              </a:spcAft>
            </a:pPr>
            <a:r>
              <a:rPr lang="en-US" sz="1600" dirty="0" smtClean="0"/>
              <a:t>National Institute of Biomedical Imaging and Bioengineering (NIBIB) - </a:t>
            </a:r>
            <a:r>
              <a:rPr lang="en-US" sz="1600" dirty="0"/>
              <a:t>Todd Merchak </a:t>
            </a:r>
            <a:r>
              <a:rPr lang="en-US" sz="1600" dirty="0" smtClean="0">
                <a:hlinkClick r:id="rId11" tooltip="merchakt@mail.nih.gov"/>
              </a:rPr>
              <a:t>merchakt@mail.nih.gov</a:t>
            </a:r>
            <a:endParaRPr lang="en-US" sz="1600" dirty="0" smtClean="0"/>
          </a:p>
          <a:p>
            <a:pPr>
              <a:spcAft>
                <a:spcPts val="0"/>
              </a:spcAft>
            </a:pPr>
            <a:r>
              <a:rPr lang="en-US" sz="1600" i="1" dirty="0" smtClean="0"/>
              <a:t>Eunice Kennedy Shriver </a:t>
            </a:r>
            <a:r>
              <a:rPr lang="en-US" sz="1600" dirty="0" smtClean="0"/>
              <a:t>National Institute of Child Health and  </a:t>
            </a:r>
            <a:br>
              <a:rPr lang="en-US" sz="1600" dirty="0" smtClean="0"/>
            </a:br>
            <a:r>
              <a:rPr lang="en-US" sz="1600" dirty="0" smtClean="0"/>
              <a:t>Human Development (NICHD) - </a:t>
            </a:r>
            <a:r>
              <a:rPr lang="en-US" sz="1600" dirty="0"/>
              <a:t>Louis A. Quatrano Email: </a:t>
            </a:r>
            <a:r>
              <a:rPr lang="en-US" sz="1600" dirty="0">
                <a:hlinkClick r:id="rId12" tooltip="Quatranol@mail.nih.gov"/>
              </a:rPr>
              <a:t>Quatranol@mail.nih.gov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asekm\AppData\Local\Microsoft\Windows\Temporary Internet Files\Content.IE5\589ZARGG\3-keys-success[1]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21685" r="12524" b="25711"/>
          <a:stretch/>
        </p:blipFill>
        <p:spPr bwMode="auto">
          <a:xfrm>
            <a:off x="6358269" y="318976"/>
            <a:ext cx="2445489" cy="11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TOP 10 Keys to Success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06279"/>
            <a:ext cx="8686800" cy="4906963"/>
          </a:xfrm>
        </p:spPr>
        <p:txBody>
          <a:bodyPr/>
          <a:lstStyle/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en-US" sz="1900" dirty="0"/>
              <a:t>Contact the Program Official </a:t>
            </a:r>
            <a:r>
              <a:rPr lang="en-US" sz="1900" u="sng" dirty="0"/>
              <a:t>before</a:t>
            </a:r>
            <a:r>
              <a:rPr lang="en-US" sz="1900" dirty="0"/>
              <a:t> applying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en-US" sz="1900" dirty="0"/>
              <a:t>Begin the registration process 6 -8 weeks in advance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en-US" sz="1900" dirty="0"/>
              <a:t>Submit your application 3-5 days before the due date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en-US" sz="1900" dirty="0"/>
              <a:t>Read the solicitation/funding announcement carefully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en-US" sz="1900" dirty="0"/>
              <a:t>Need an effective team (technical and business expertise)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en-US" sz="1900" dirty="0" smtClean="0"/>
              <a:t>Demonstrate real market interest and need for proposed innovation</a:t>
            </a:r>
            <a:endParaRPr lang="en-US" sz="1900" dirty="0"/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en-US" sz="1900" dirty="0"/>
              <a:t>Anticipate questions and doubts about the proposal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en-US" sz="1900" dirty="0"/>
              <a:t>If resubmitting, address all previous review comments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en-US" sz="1900" dirty="0"/>
              <a:t>Use the cover letter to direct your application to the correct review group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en-US" sz="1900" dirty="0"/>
              <a:t>Remember NIEHS SRP, EPA, and NSF are “investors” not “customers</a:t>
            </a:r>
            <a:r>
              <a:rPr lang="en-US" sz="1900" dirty="0" smtClean="0"/>
              <a:t>”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2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478"/>
            <a:ext cx="9144000" cy="1524001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US Small </a:t>
            </a:r>
            <a:r>
              <a:rPr lang="en-US" sz="3600" dirty="0">
                <a:effectLst/>
              </a:rPr>
              <a:t>Business Funding Opportunities (SBIR/STTR) for Environmental Technologies 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at NIEHS SRP, EPA, and </a:t>
            </a:r>
            <a:r>
              <a:rPr lang="en-US" sz="3600" dirty="0" smtClean="0">
                <a:effectLst/>
              </a:rPr>
              <a:t>NSF</a:t>
            </a:r>
            <a:endParaRPr lang="en-US" sz="36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982" y="2771421"/>
            <a:ext cx="8584018" cy="2667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 2, 2015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tabLst>
                <a:tab pos="2743200" algn="r"/>
                <a:tab pos="2860675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Presenters:	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Heather Henry	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National Institute of Environmental Health Sciences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   Superfund Research Program (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NIEHS SRP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l">
              <a:tabLst>
                <a:tab pos="2743200" algn="r"/>
                <a:tab pos="2860675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 Richards	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Environmental Protection Agency (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l">
              <a:tabLst>
                <a:tab pos="2743200" algn="r"/>
                <a:tab pos="2860675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Prakash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Balan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National Science Foundation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	   Chemical &amp; Environmental Technologies (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NSF CT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l">
              <a:tabLst>
                <a:tab pos="2743200" algn="r"/>
                <a:tab pos="2860675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Moderator: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Kirsten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National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Institute of Environmental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 Sciences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6564" y="5377433"/>
            <a:ext cx="3890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http://www.clu-in.org/conf/tio/sbirsttr/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2172586"/>
            <a:ext cx="428146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SBIR  = </a:t>
            </a: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 </a:t>
            </a: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usiness </a:t>
            </a: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nnovation </a:t>
            </a:r>
            <a:r>
              <a:rPr lang="en-US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esearch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6811" y="2172586"/>
            <a:ext cx="431858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STTR = </a:t>
            </a: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 Business </a:t>
            </a: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 </a:t>
            </a: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ransfe</a:t>
            </a: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65C79-EE26-4ACE-94D3-CF65C097153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1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57200" y="304800"/>
            <a:ext cx="8229600" cy="1205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Q&amp;A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81940" y="1738424"/>
            <a:ext cx="8839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Participants</a:t>
            </a:r>
          </a:p>
          <a:p>
            <a:pPr marL="0"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question into the Q&amp;A box on the bottom  right hand side of your screen</a:t>
            </a:r>
          </a:p>
          <a:p>
            <a:pPr marL="0" lvl="1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Participants</a:t>
            </a:r>
          </a:p>
          <a:p>
            <a:pPr marL="0"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*6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unmute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phone</a:t>
            </a:r>
          </a:p>
        </p:txBody>
      </p:sp>
      <p:pic>
        <p:nvPicPr>
          <p:cNvPr id="8196" name="Picture 4" descr="C:\Users\measekm\AppData\Local\Microsoft\Windows\Temporary Internet Files\Content.IE5\9FSGR9AF\1335-12439673009u9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884428"/>
            <a:ext cx="1802606" cy="14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65C79-EE26-4ACE-94D3-CF65C097153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6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itchFamily="-65" charset="0"/>
                <a:ea typeface="ＭＳ Ｐゴシック" pitchFamily="-65" charset="-128"/>
              </a:rPr>
              <a:t>Resources &amp; Feedback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-65" charset="-128"/>
              </a:rPr>
              <a:t>To view a complete list of resources for this seminar, please visit the </a:t>
            </a:r>
            <a:r>
              <a:rPr lang="en-US" altLang="en-US" sz="2800" b="1" u="sng" smtClean="0">
                <a:solidFill>
                  <a:schemeClr val="hlink"/>
                </a:solidFill>
                <a:ea typeface="ＭＳ Ｐゴシック" pitchFamily="-65" charset="-128"/>
                <a:hlinkClick r:id="rId2"/>
              </a:rPr>
              <a:t>Additional Resources</a:t>
            </a:r>
            <a:r>
              <a:rPr lang="en-US" altLang="en-US" sz="2800" b="1" u="sng" smtClean="0">
                <a:solidFill>
                  <a:schemeClr val="hlink"/>
                </a:solidFill>
                <a:ea typeface="ＭＳ Ｐゴシック" pitchFamily="-65" charset="-128"/>
              </a:rPr>
              <a:t> </a:t>
            </a:r>
          </a:p>
          <a:p>
            <a:pPr eaLnBrk="1" hangingPunct="1"/>
            <a:r>
              <a:rPr lang="en-US" altLang="en-US" sz="2800" smtClean="0">
                <a:ea typeface="ＭＳ Ｐゴシック" pitchFamily="-65" charset="-128"/>
              </a:rPr>
              <a:t>Please complete the </a:t>
            </a:r>
            <a:r>
              <a:rPr lang="en-US" altLang="en-US" sz="2800" b="1" u="sng" smtClean="0">
                <a:solidFill>
                  <a:schemeClr val="hlink"/>
                </a:solidFill>
                <a:ea typeface="ＭＳ Ｐゴシック" pitchFamily="-65" charset="-128"/>
                <a:hlinkClick r:id="rId3"/>
              </a:rPr>
              <a:t>Feedback Form</a:t>
            </a:r>
            <a:r>
              <a:rPr lang="en-US" altLang="en-US" sz="2800" smtClean="0">
                <a:ea typeface="ＭＳ Ｐゴシック" pitchFamily="-65" charset="-128"/>
              </a:rPr>
              <a:t> to help ensure events like this are offered in the future</a:t>
            </a:r>
          </a:p>
          <a:p>
            <a:pPr eaLnBrk="1" hangingPunct="1"/>
            <a:endParaRPr lang="en-US" altLang="en-US" sz="2400" smtClean="0">
              <a:ea typeface="ＭＳ Ｐゴシック" pitchFamily="-65" charset="-128"/>
            </a:endParaRPr>
          </a:p>
          <a:p>
            <a:pPr eaLnBrk="1" hangingPunct="1"/>
            <a:endParaRPr lang="en-US" altLang="en-US" sz="2400" smtClean="0">
              <a:ea typeface="ＭＳ Ｐゴシック" pitchFamily="-65" charset="-128"/>
            </a:endParaRPr>
          </a:p>
          <a:p>
            <a:pPr eaLnBrk="1" hangingPunct="1"/>
            <a:endParaRPr lang="en-US" altLang="en-US" sz="2400" smtClean="0">
              <a:ea typeface="ＭＳ Ｐゴシック" pitchFamily="-65" charset="-128"/>
            </a:endParaRPr>
          </a:p>
          <a:p>
            <a:pPr eaLnBrk="1" hangingPunct="1"/>
            <a:endParaRPr lang="en-US" altLang="en-US" sz="2400" smtClean="0">
              <a:ea typeface="ＭＳ Ｐゴシック" pitchFamily="-65" charset="-128"/>
            </a:endParaRPr>
          </a:p>
          <a:p>
            <a:pPr eaLnBrk="1" hangingPunct="1"/>
            <a:endParaRPr lang="en-US" altLang="en-US" sz="2400" smtClean="0">
              <a:ea typeface="ＭＳ Ｐゴシック" pitchFamily="-65" charset="-128"/>
            </a:endParaRPr>
          </a:p>
          <a:p>
            <a:pPr eaLnBrk="1" hangingPunct="1">
              <a:spcBef>
                <a:spcPts val="600"/>
              </a:spcBef>
            </a:pPr>
            <a:endParaRPr lang="en-US" altLang="en-US" sz="2800" smtClean="0">
              <a:ea typeface="ＭＳ Ｐゴシック" pitchFamily="-65" charset="-128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686175"/>
            <a:ext cx="4121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80000" y="4168775"/>
            <a:ext cx="36068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Need confirmation of your participation today?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Fill out the feedback form and check box for confirmation email.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4495800" y="4838700"/>
            <a:ext cx="523875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-65" charset="-128"/>
            </a:endParaRPr>
          </a:p>
        </p:txBody>
      </p:sp>
      <p:sp>
        <p:nvSpPr>
          <p:cNvPr id="71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4E5869-C41C-4AF0-B25F-0D3F03D62C95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r>
              <a:rPr lang="en-US" altLang="en-US" sz="1400" smtClean="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449263" y="1870075"/>
            <a:ext cx="8229600" cy="516255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2000" dirty="0" smtClean="0">
                <a:ea typeface="ＭＳ Ｐゴシック" pitchFamily="-65" charset="-128"/>
              </a:rPr>
              <a:t>Contaminated Site Clean-Up Information: </a:t>
            </a:r>
            <a:r>
              <a:rPr lang="en-US" altLang="en-US" sz="2000" dirty="0" smtClean="0">
                <a:ea typeface="ＭＳ Ｐゴシック" pitchFamily="-65" charset="-128"/>
                <a:hlinkClick r:id="rId2"/>
              </a:rPr>
              <a:t>www.cluin.org</a:t>
            </a:r>
            <a:endParaRPr lang="en-US" altLang="en-US" sz="2000" dirty="0" smtClean="0">
              <a:ea typeface="ＭＳ Ｐゴシック" pitchFamily="-65" charset="-128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endParaRPr lang="en-US" altLang="en-US" sz="2000" dirty="0" smtClean="0">
              <a:ea typeface="ＭＳ Ｐゴシック" pitchFamily="-65" charset="-128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endParaRPr lang="en-US" altLang="en-US" sz="400" dirty="0" smtClean="0">
              <a:ea typeface="ＭＳ Ｐゴシック" pitchFamily="-65" charset="-128"/>
              <a:hlinkClick r:id="rId3"/>
            </a:endParaRPr>
          </a:p>
          <a:p>
            <a:pPr marL="800100" lvl="1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1600" dirty="0" smtClean="0">
                <a:ea typeface="ＭＳ Ｐゴシック" pitchFamily="-65" charset="-128"/>
              </a:rPr>
              <a:t> </a:t>
            </a:r>
            <a:r>
              <a:rPr lang="en-US" altLang="en-US" sz="1600" dirty="0" smtClean="0">
                <a:ea typeface="ＭＳ Ｐゴシック" pitchFamily="-65" charset="-128"/>
                <a:hlinkClick r:id="rId3"/>
              </a:rPr>
              <a:t>https://www.facebook.com/EPACleanUpTech</a:t>
            </a:r>
            <a:endParaRPr lang="en-US" altLang="en-US" sz="1600" dirty="0" smtClean="0">
              <a:ea typeface="ＭＳ Ｐゴシック" pitchFamily="-65" charset="-128"/>
            </a:endParaRPr>
          </a:p>
          <a:p>
            <a:pPr marL="800100" lvl="1" indent="0" eaLnBrk="1" hangingPunct="1">
              <a:spcBef>
                <a:spcPts val="600"/>
              </a:spcBef>
              <a:buFontTx/>
              <a:buNone/>
              <a:defRPr/>
            </a:pPr>
            <a:endParaRPr lang="en-US" altLang="en-US" sz="1600" dirty="0" smtClean="0">
              <a:ea typeface="ＭＳ Ｐゴシック" pitchFamily="-65" charset="-128"/>
            </a:endParaRPr>
          </a:p>
          <a:p>
            <a:pPr marL="800100" lvl="1" indent="0" eaLnBrk="1" hangingPunct="1">
              <a:spcBef>
                <a:spcPts val="600"/>
              </a:spcBef>
              <a:buFontTx/>
              <a:buNone/>
              <a:defRPr/>
            </a:pPr>
            <a:endParaRPr lang="en-US" altLang="en-US" sz="1000" dirty="0" smtClean="0">
              <a:ea typeface="ＭＳ Ｐゴシック" pitchFamily="-65" charset="-128"/>
              <a:hlinkClick r:id="rId4"/>
            </a:endParaRPr>
          </a:p>
          <a:p>
            <a:pPr marL="800100" lvl="1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1600" dirty="0" smtClean="0">
                <a:ea typeface="ＭＳ Ｐゴシック" pitchFamily="-65" charset="-128"/>
              </a:rPr>
              <a:t> </a:t>
            </a:r>
            <a:r>
              <a:rPr lang="en-US" altLang="en-US" sz="1600" dirty="0" smtClean="0">
                <a:ea typeface="ＭＳ Ｐゴシック" pitchFamily="-65" charset="-128"/>
                <a:hlinkClick r:id="rId5"/>
              </a:rPr>
              <a:t>https://twitter.com/#!/EPACleanUpTech</a:t>
            </a:r>
            <a:endParaRPr lang="en-US" altLang="en-US" sz="1600" dirty="0" smtClean="0">
              <a:ea typeface="ＭＳ Ｐゴシック" pitchFamily="-65" charset="-128"/>
            </a:endParaRPr>
          </a:p>
          <a:p>
            <a:pPr marL="800100" lvl="1" indent="0" eaLnBrk="1" hangingPunct="1">
              <a:spcBef>
                <a:spcPts val="600"/>
              </a:spcBef>
              <a:buFontTx/>
              <a:buNone/>
              <a:defRPr/>
            </a:pPr>
            <a:endParaRPr lang="en-US" altLang="en-US" sz="1600" dirty="0" smtClean="0">
              <a:ea typeface="ＭＳ Ｐゴシック" pitchFamily="-65" charset="-128"/>
            </a:endParaRPr>
          </a:p>
          <a:p>
            <a:pPr marL="800100" lvl="1" indent="0" eaLnBrk="1" hangingPunct="1">
              <a:spcBef>
                <a:spcPts val="600"/>
              </a:spcBef>
              <a:buFontTx/>
              <a:buNone/>
              <a:defRPr/>
            </a:pPr>
            <a:endParaRPr lang="en-US" altLang="en-US" sz="1000" dirty="0" smtClean="0">
              <a:ea typeface="ＭＳ Ｐゴシック" pitchFamily="-65" charset="-128"/>
            </a:endParaRPr>
          </a:p>
          <a:p>
            <a:pPr marL="800100" lvl="2" indent="0" eaLnBrk="1" hangingPunct="1">
              <a:buFontTx/>
              <a:buNone/>
              <a:defRPr/>
            </a:pPr>
            <a:r>
              <a:rPr lang="en-US" altLang="en-US" sz="1600" dirty="0" smtClean="0">
                <a:ea typeface="ＭＳ Ｐゴシック" pitchFamily="-65" charset="-128"/>
                <a:hlinkClick r:id="rId6"/>
              </a:rPr>
              <a:t>http://www.linkedin.com/groups/Clean-Up-Information-Network-CLUIN-4405740</a:t>
            </a:r>
            <a:endParaRPr lang="en-US" altLang="en-US" sz="1600" dirty="0" smtClean="0">
              <a:ea typeface="ＭＳ Ｐゴシック" pitchFamily="-65" charset="-128"/>
            </a:endParaRPr>
          </a:p>
          <a:p>
            <a:pPr marL="800100" lvl="2" indent="0" eaLnBrk="1" hangingPunct="1">
              <a:buFontTx/>
              <a:buNone/>
              <a:defRPr/>
            </a:pPr>
            <a:endParaRPr lang="en-US" altLang="en-US" sz="1600" dirty="0" smtClean="0">
              <a:ea typeface="ＭＳ Ｐゴシック" pitchFamily="-65" charset="-128"/>
            </a:endParaRPr>
          </a:p>
          <a:p>
            <a:pPr marL="800100" lvl="2" indent="0" eaLnBrk="1" hangingPunct="1">
              <a:buFontTx/>
              <a:buNone/>
              <a:defRPr/>
            </a:pPr>
            <a:endParaRPr lang="en-US" sz="1600" dirty="0"/>
          </a:p>
          <a:p>
            <a:pPr lvl="2" eaLnBrk="1" hangingPunct="1">
              <a:buFontTx/>
              <a:buNone/>
              <a:defRPr/>
            </a:pPr>
            <a:endParaRPr lang="en-US" altLang="en-US" sz="1600" dirty="0">
              <a:ea typeface="ＭＳ Ｐゴシック" pitchFamily="-65" charset="-128"/>
            </a:endParaRPr>
          </a:p>
        </p:txBody>
      </p:sp>
      <p:pic>
        <p:nvPicPr>
          <p:cNvPr id="8195" name="Picture 9" descr="twitter-bird-white-on-blu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51790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itchFamily="-65" charset="0"/>
                <a:ea typeface="ＭＳ Ｐゴシック" pitchFamily="-65" charset="-128"/>
              </a:rPr>
              <a:t>New Ways to stay connected!</a:t>
            </a:r>
          </a:p>
        </p:txBody>
      </p:sp>
      <p:pic>
        <p:nvPicPr>
          <p:cNvPr id="8197" name="Picture 4" descr="Become a Fan of epacleanuptech on Facebo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684463"/>
            <a:ext cx="3937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https://encrypted-tbn1.google.com/images?q=tbn:ANd9GcQd69b4d-Cj73y19HuG3YnL98Z5jEKeb2P8jMs9uBWzSnDH_PnuQwM1q8h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335463"/>
            <a:ext cx="4381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EBACB4-CDF9-45D3-849B-5183B94D941D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 Black" pitchFamily="-65" charset="0"/>
                <a:ea typeface="ＭＳ Ｐゴシック" pitchFamily="-65" charset="-128"/>
              </a:rPr>
              <a:t>CLUIN Participation Records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-65" charset="-128"/>
                <a:hlinkClick r:id="rId3"/>
              </a:rPr>
              <a:t>http://www.clu-in.org/training/records/</a:t>
            </a:r>
            <a:endParaRPr lang="en-US" altLang="en-US" smtClean="0">
              <a:ea typeface="ＭＳ Ｐゴシック" pitchFamily="-65" charset="-128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11700" r="15813" b="22688"/>
          <a:stretch>
            <a:fillRect/>
          </a:stretch>
        </p:blipFill>
        <p:spPr bwMode="auto">
          <a:xfrm>
            <a:off x="1341438" y="2454275"/>
            <a:ext cx="631825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itstream Vera Sans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1C067E-A7F3-4022-A326-694A8A8D5ADF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the webinar</a:t>
            </a:r>
          </a:p>
          <a:p>
            <a:r>
              <a:rPr lang="en-US" dirty="0" smtClean="0"/>
              <a:t>Introduction to SBIR and STTR grants</a:t>
            </a:r>
          </a:p>
          <a:p>
            <a:r>
              <a:rPr lang="en-US" dirty="0" smtClean="0"/>
              <a:t>Agency Presentations</a:t>
            </a:r>
          </a:p>
          <a:p>
            <a:pPr lvl="1"/>
            <a:r>
              <a:rPr lang="en-US" dirty="0" smtClean="0"/>
              <a:t>National Institute of Environmental Health Sciences, Superfund Research Program (Heather Henry, NIEHS SRP)</a:t>
            </a:r>
          </a:p>
          <a:p>
            <a:pPr lvl="1"/>
            <a:r>
              <a:rPr lang="en-US" dirty="0" smtClean="0"/>
              <a:t>Environmental Protection Agency (April Richards, EPA)</a:t>
            </a:r>
          </a:p>
          <a:p>
            <a:pPr lvl="1"/>
            <a:r>
              <a:rPr lang="en-US" dirty="0" smtClean="0"/>
              <a:t>National Science Foundation, Chemical &amp; Environmental Technologies (Prakash </a:t>
            </a:r>
            <a:r>
              <a:rPr lang="en-US" dirty="0" err="1" smtClean="0"/>
              <a:t>Balan</a:t>
            </a:r>
            <a:r>
              <a:rPr lang="en-US" dirty="0" smtClean="0"/>
              <a:t>, NSF CT)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Additional Resources</a:t>
            </a:r>
          </a:p>
          <a:p>
            <a:pPr lvl="1"/>
            <a:r>
              <a:rPr lang="en-US" dirty="0" smtClean="0"/>
              <a:t>Summary of Environmental Technology Funding Agencies &amp; Institutes</a:t>
            </a:r>
          </a:p>
          <a:p>
            <a:pPr lvl="1"/>
            <a:r>
              <a:rPr lang="en-US" dirty="0" smtClean="0"/>
              <a:t>Top 10 Keys to Success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8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One-stop shopping for US owned and operated small business applicants with environmental technologies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Tailored to the CLU-IN audience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Overview of NIEHS SRP, EPA, NSF CT SBIR/STTR Programs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Direct access to SBIR/STTR Points of Contact to answer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43200"/>
            <a:ext cx="8458200" cy="3810000"/>
          </a:xfrm>
        </p:spPr>
        <p:txBody>
          <a:bodyPr>
            <a:normAutofit/>
          </a:bodyPr>
          <a:lstStyle/>
          <a:p>
            <a:pPr marL="233363" indent="-233363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SBIR –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mall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usiness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nnovation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esearch</a:t>
            </a:r>
          </a:p>
          <a:p>
            <a:pPr marL="457200" lvl="1" indent="-223838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profit</a:t>
            </a:r>
          </a:p>
          <a:p>
            <a:pPr marL="457200" lvl="1" indent="-223838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&lt;500 employees</a:t>
            </a:r>
          </a:p>
          <a:p>
            <a:pPr marL="457200" lvl="1" indent="-223838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 owned and operated</a:t>
            </a:r>
          </a:p>
          <a:p>
            <a:pPr marL="233363" indent="-233363">
              <a:spcBef>
                <a:spcPts val="300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STTR –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mall Business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echnology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ransfe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57200" lvl="1" indent="-223838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 business (for profit) +  Research Institution (nonprofit)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27113"/>
            <a:ext cx="14725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bIns="137160" anchor="b" anchorCtr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r>
              <a:rPr lang="en-US" dirty="0">
                <a:hlinkClick r:id="rId3"/>
              </a:rPr>
              <a:t>www.sbir.gov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E8F4-59D4-4141-8DA0-F326E153732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47444890"/>
              </p:ext>
            </p:extLst>
          </p:nvPr>
        </p:nvGraphicFramePr>
        <p:xfrm>
          <a:off x="609600" y="1066800"/>
          <a:ext cx="8001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14955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F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F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F79DB2-2948-4A30-817E-FCA193720664}" type="slidenum">
              <a:rPr lang="en-US" altLang="en-US" sz="1400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685800"/>
          </a:xfrm>
        </p:spPr>
        <p:txBody>
          <a:bodyPr anchor="b"/>
          <a:lstStyle/>
          <a:p>
            <a:pPr eaLnBrk="1" hangingPunct="1"/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SBIR Program – a brief history</a:t>
            </a:r>
          </a:p>
        </p:txBody>
      </p:sp>
      <p:sp>
        <p:nvSpPr>
          <p:cNvPr id="59187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95400"/>
            <a:ext cx="7772400" cy="5181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5100" dirty="0" smtClean="0">
                <a:latin typeface="Cambria" pitchFamily="18" charset="0"/>
                <a:ea typeface="+mn-ea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 1976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Roland Tibbetts initiated an NSF program to support small businesses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early-stage financial support for high-risk technologies with commercial potential</a:t>
            </a:r>
          </a:p>
          <a:p>
            <a:pPr lvl="1">
              <a:lnSpc>
                <a:spcPct val="90000"/>
              </a:lnSpc>
              <a:defRPr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In 1982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Congress passed Small Business Innovation Development Act  </a:t>
            </a:r>
          </a:p>
          <a:p>
            <a:pPr>
              <a:lnSpc>
                <a:spcPct val="90000"/>
              </a:lnSpc>
              <a:defRPr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0000FF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Today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 Federal agencies support SBIR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 Federal agencies support STTR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Over $2.5 billion awarded to small businesses in FY2011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Produces an average of 7 patents/day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028223"/>
              </p:ext>
            </p:extLst>
          </p:nvPr>
        </p:nvGraphicFramePr>
        <p:xfrm>
          <a:off x="6781800" y="4148944"/>
          <a:ext cx="1851912" cy="1185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652"/>
                <a:gridCol w="657130"/>
                <a:gridCol w="657130"/>
              </a:tblGrid>
              <a:tr h="2962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SBIR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2962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62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26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05600" y="3883221"/>
            <a:ext cx="1966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Allocations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"/>
        <a:ea typeface=""/>
        <a:cs typeface=""/>
      </a:majorFont>
      <a:minorFont>
        <a:latin typeface="Bitstream Ve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Agency xmlns="a6eae769-7797-4114-8948-5ac42f1933b2">NIEHS</Agenc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12E36350FA14CBC676C4836B3C721" ma:contentTypeVersion="3" ma:contentTypeDescription="Create a new document." ma:contentTypeScope="" ma:versionID="5ad6922c3f47d50d5168165f5c90d933">
  <xsd:schema xmlns:xsd="http://www.w3.org/2001/XMLSchema" xmlns:xs="http://www.w3.org/2001/XMLSchema" xmlns:p="http://schemas.microsoft.com/office/2006/metadata/properties" xmlns:ns2="a6eae769-7797-4114-8948-5ac42f1933b2" xmlns:ns3="http://schemas.microsoft.com/sharepoint/v4" targetNamespace="http://schemas.microsoft.com/office/2006/metadata/properties" ma:root="true" ma:fieldsID="e7ed337564632353ca2e1feeaa04d32d" ns2:_="" ns3:_="">
    <xsd:import namespace="a6eae769-7797-4114-8948-5ac42f1933b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gency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ae769-7797-4114-8948-5ac42f1933b2" elementFormDefault="qualified">
    <xsd:import namespace="http://schemas.microsoft.com/office/2006/documentManagement/types"/>
    <xsd:import namespace="http://schemas.microsoft.com/office/infopath/2007/PartnerControls"/>
    <xsd:element name="Agency" ma:index="8" nillable="true" ma:displayName="Agency" ma:format="Dropdown" ma:internalName="Agency">
      <xsd:simpleType>
        <xsd:restriction base="dms:Choice">
          <xsd:enumeration value="EPA"/>
          <xsd:enumeration value="NIEHS"/>
          <xsd:enumeration value="NSF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87F9F6-C4D4-416E-B465-44F36E8D4ED0}">
  <ds:schemaRefs>
    <ds:schemaRef ds:uri="http://www.w3.org/XML/1998/namespace"/>
    <ds:schemaRef ds:uri="http://purl.org/dc/terms/"/>
    <ds:schemaRef ds:uri="http://purl.org/dc/elements/1.1/"/>
    <ds:schemaRef ds:uri="http://schemas.microsoft.com/sharepoint/v4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a6eae769-7797-4114-8948-5ac42f1933b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D6AE92-0BCD-4795-A06A-55AB46BAFA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E73519-91FC-421F-991C-727D1DC69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eae769-7797-4114-8948-5ac42f1933b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1887</TotalTime>
  <Words>2895</Words>
  <Application>Microsoft Office PowerPoint</Application>
  <PresentationFormat>On-screen Show (4:3)</PresentationFormat>
  <Paragraphs>597</Paragraphs>
  <Slides>53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Executive</vt:lpstr>
      <vt:lpstr>1_Executive</vt:lpstr>
      <vt:lpstr>Default Design</vt:lpstr>
      <vt:lpstr>Welcome to the CLU-IN Internet Seminar </vt:lpstr>
      <vt:lpstr>Seminar Homepage</vt:lpstr>
      <vt:lpstr>Housekeeping</vt:lpstr>
      <vt:lpstr>New online broadcast screenshot</vt:lpstr>
      <vt:lpstr>US Small Business Funding Opportunities (SBIR/STTR) for Environmental Technologies  at NIEHS SRP, EPA, and NSF</vt:lpstr>
      <vt:lpstr>Overview</vt:lpstr>
      <vt:lpstr>Purpose</vt:lpstr>
      <vt:lpstr>Introduction</vt:lpstr>
      <vt:lpstr>SBIR Program – a brief history</vt:lpstr>
      <vt:lpstr>SBIR/STTR funds tech that is…</vt:lpstr>
      <vt:lpstr>PowerPoint Presentation</vt:lpstr>
      <vt:lpstr>NIEHS Superfund Research Program Mission </vt:lpstr>
      <vt:lpstr>Topics of Interest:</vt:lpstr>
      <vt:lpstr>Topics of Interest (continued):</vt:lpstr>
      <vt:lpstr>Superfund Relevance</vt:lpstr>
      <vt:lpstr>NIH Solicitations</vt:lpstr>
      <vt:lpstr>NIEHS SRP Budget &amp; Awards</vt:lpstr>
      <vt:lpstr>NIH Review Process</vt:lpstr>
      <vt:lpstr>External Peer Review – Scoring</vt:lpstr>
      <vt:lpstr>External Peer Review – Points to Know </vt:lpstr>
      <vt:lpstr>NIH Application to Award Timeline</vt:lpstr>
      <vt:lpstr>PowerPoint Presentation</vt:lpstr>
      <vt:lpstr>EPA-SBIR Mission</vt:lpstr>
      <vt:lpstr>EPA SBIR Budget &amp; Awards</vt:lpstr>
      <vt:lpstr>EPA Solicitation</vt:lpstr>
      <vt:lpstr>2014 Solicitation Topics  (for reference)</vt:lpstr>
      <vt:lpstr>New Electronic Submission System</vt:lpstr>
      <vt:lpstr>Required Registrations</vt:lpstr>
      <vt:lpstr>Proposal Evaluation and Selection</vt:lpstr>
      <vt:lpstr>EPA External Peer Review (Phase I)</vt:lpstr>
      <vt:lpstr>EPA Internal Relevancy Review</vt:lpstr>
      <vt:lpstr>EPA Application to Award Timeline</vt:lpstr>
      <vt:lpstr>PowerPoint Presentation</vt:lpstr>
      <vt:lpstr>National Science Foundation</vt:lpstr>
      <vt:lpstr>NSF SBIR/STTR Budget &amp; Phases</vt:lpstr>
      <vt:lpstr>PowerPoint Presentation</vt:lpstr>
      <vt:lpstr>Very broad funding landscape!</vt:lpstr>
      <vt:lpstr>Chemical and Environmental                       Technologies (CT)</vt:lpstr>
      <vt:lpstr>Looking to fund a new/novel innovation? Discuss it with a Program Director!</vt:lpstr>
      <vt:lpstr>How To Apply</vt:lpstr>
      <vt:lpstr>Required Registrations</vt:lpstr>
      <vt:lpstr>Proposal Evaluation and Selection</vt:lpstr>
      <vt:lpstr>Intensely competitive process</vt:lpstr>
      <vt:lpstr>Merit Review</vt:lpstr>
      <vt:lpstr>Proposal Review:  Technical Aspects</vt:lpstr>
      <vt:lpstr>Proposal Review:  Commercial Aspects</vt:lpstr>
      <vt:lpstr>NSF Application to Award Timeline 4-5 months</vt:lpstr>
      <vt:lpstr>Other SBIR/STTR Agencies and Institutes that Fund Environmental Technologies</vt:lpstr>
      <vt:lpstr>TOP 10 Keys to Success</vt:lpstr>
      <vt:lpstr>PowerPoint Presentation</vt:lpstr>
      <vt:lpstr>Resources &amp; Feedback</vt:lpstr>
      <vt:lpstr>New Ways to stay connected!</vt:lpstr>
      <vt:lpstr>CLUIN Participation Records</vt:lpstr>
    </vt:vector>
  </TitlesOfParts>
  <Company>NIEHS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Funding Opportunities (SBIR/STTR) for Environmental Technologies  at NIEHS SRP, EPA, and NSF</dc:title>
  <dc:creator>MeaseKM</dc:creator>
  <cp:lastModifiedBy>Justin Crane</cp:lastModifiedBy>
  <cp:revision>139</cp:revision>
  <cp:lastPrinted>2015-04-01T12:46:21Z</cp:lastPrinted>
  <dcterms:created xsi:type="dcterms:W3CDTF">2015-02-11T14:32:41Z</dcterms:created>
  <dcterms:modified xsi:type="dcterms:W3CDTF">2015-04-02T13:55:04Z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0x01010049412E36350FA14CBC676C4836B3C721</vt:lpwstr>
  </property>
</Properties>
</file>