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6" r:id="rId6"/>
    <p:sldId id="273" r:id="rId7"/>
    <p:sldId id="314" r:id="rId8"/>
    <p:sldId id="313" r:id="rId9"/>
    <p:sldId id="312" r:id="rId10"/>
    <p:sldId id="278" r:id="rId11"/>
    <p:sldId id="315" r:id="rId12"/>
    <p:sldId id="316" r:id="rId13"/>
    <p:sldId id="317" r:id="rId14"/>
    <p:sldId id="318" r:id="rId15"/>
    <p:sldId id="258" r:id="rId16"/>
    <p:sldId id="283" r:id="rId17"/>
    <p:sldId id="311" r:id="rId18"/>
    <p:sldId id="310" r:id="rId19"/>
    <p:sldId id="265" r:id="rId20"/>
    <p:sldId id="282" r:id="rId21"/>
    <p:sldId id="293" r:id="rId22"/>
    <p:sldId id="308" r:id="rId23"/>
    <p:sldId id="269" r:id="rId24"/>
    <p:sldId id="264" r:id="rId25"/>
    <p:sldId id="305" r:id="rId26"/>
    <p:sldId id="299" r:id="rId27"/>
    <p:sldId id="286" r:id="rId28"/>
    <p:sldId id="309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ley, Anne" initials="DA" lastIdx="9" clrIdx="0">
    <p:extLst>
      <p:ext uri="{19B8F6BF-5375-455C-9EA6-DF929625EA0E}">
        <p15:presenceInfo xmlns:p15="http://schemas.microsoft.com/office/powerpoint/2012/main" userId="S-1-5-21-1339303556-449845944-1601390327-1069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170" autoAdjust="0"/>
    <p:restoredTop sz="83995" autoAdjust="0"/>
  </p:normalViewPr>
  <p:slideViewPr>
    <p:cSldViewPr>
      <p:cViewPr>
        <p:scale>
          <a:sx n="70" d="100"/>
          <a:sy n="70" d="100"/>
        </p:scale>
        <p:origin x="1104" y="4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278"/>
    </p:cViewPr>
  </p:sorterViewPr>
  <p:notesViewPr>
    <p:cSldViewPr>
      <p:cViewPr varScale="1">
        <p:scale>
          <a:sx n="78" d="100"/>
          <a:sy n="78" d="100"/>
        </p:scale>
        <p:origin x="204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864D0C-5626-4BAB-BF63-775517B77630}" type="datetimeFigureOut">
              <a:rPr lang="en-US" smtClean="0"/>
              <a:t>4/20/2015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A450DB-7832-4EA8-934A-AF75202E17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65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ADDBDF-2B1C-4934-954C-11F043C7BA45}" type="datetimeFigureOut">
              <a:rPr lang="en-US" smtClean="0"/>
              <a:t>4/20/2015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9F11826-DA12-46A7-B65F-831E6BA6CF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52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53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9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35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5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9B9901-1283-4E4A-B383-24CD61F1C50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4265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02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92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5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73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2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0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0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64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09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3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03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826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88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37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40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06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30244BE-4570-41C0-BF19-BF608E5F6E83}" type="slidenum">
              <a:rPr lang="en-US" altLang="en-US" smtClean="0">
                <a:latin typeface="Arial" panose="020B0604020202020204" pitchFamily="34" charset="0"/>
              </a:rPr>
              <a:pPr/>
              <a:t>7</a:t>
            </a:fld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706438"/>
            <a:ext cx="4721225" cy="3540125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6" y="4480349"/>
            <a:ext cx="5239949" cy="42479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75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57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1826-DA12-46A7-B65F-831E6BA6CF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41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254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03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6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543"/>
          <a:stretch/>
        </p:blipFill>
        <p:spPr bwMode="auto">
          <a:xfrm>
            <a:off x="0" y="0"/>
            <a:ext cx="9144000" cy="68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00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-1524000" y="-5334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-1981200" y="1482271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 rot="5400000">
            <a:off x="-887186" y="-2476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5400000">
            <a:off x="1866900" y="-2857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 rot="5400000">
            <a:off x="7353300" y="5219700"/>
            <a:ext cx="1676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382000" y="5375729"/>
            <a:ext cx="1676400" cy="399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12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33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9886" y="1600200"/>
            <a:ext cx="7786914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7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E53DC6-2770-404E-B466-7A22CB624C4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45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BA9FE-20A9-4068-9D0E-B32C20B9402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58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5C4550-1A32-4A5C-B44B-58A2E23F0AC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65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84908-37A2-4C11-AD2F-B325D26EE8E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0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254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7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28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543"/>
          <a:stretch/>
        </p:blipFill>
        <p:spPr bwMode="auto">
          <a:xfrm>
            <a:off x="0" y="0"/>
            <a:ext cx="9144000" cy="68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18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-1524000" y="-5334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-1981200" y="1482271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 rot="5400000">
            <a:off x="-887186" y="-2476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5400000">
            <a:off x="1866900" y="-2857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 rot="5400000">
            <a:off x="7353300" y="5219700"/>
            <a:ext cx="1676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382000" y="5375729"/>
            <a:ext cx="1676400" cy="399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06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33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9886" y="1600200"/>
            <a:ext cx="7786914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69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E53DC6-2770-404E-B466-7A22CB624C4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70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BA9FE-20A9-4068-9D0E-B32C20B9402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37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5C4550-1A32-4A5C-B44B-58A2E23F0AC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75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84908-37A2-4C11-AD2F-B325D26EE8E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7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254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227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38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543"/>
          <a:stretch/>
        </p:blipFill>
        <p:spPr bwMode="auto">
          <a:xfrm>
            <a:off x="0" y="0"/>
            <a:ext cx="9144000" cy="68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2543"/>
          <a:stretch/>
        </p:blipFill>
        <p:spPr bwMode="auto">
          <a:xfrm>
            <a:off x="0" y="0"/>
            <a:ext cx="9144000" cy="68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709987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2209800"/>
            <a:ext cx="7772400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94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-1524000" y="-5334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-1981200" y="1482271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 rot="5400000">
            <a:off x="-887186" y="-2476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5400000">
            <a:off x="1866900" y="-2857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 rot="5400000">
            <a:off x="7353300" y="5219700"/>
            <a:ext cx="1676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382000" y="5375729"/>
            <a:ext cx="1676400" cy="399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37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33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9886" y="1600200"/>
            <a:ext cx="7786914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03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E53DC6-2770-404E-B466-7A22CB624C4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5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BA9FE-20A9-4068-9D0E-B32C20B9402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86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5C4550-1A32-4A5C-B44B-58A2E23F0AC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07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84908-37A2-4C11-AD2F-B325D26EE8E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-1524000" y="-5334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-1981200" y="1482271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 rot="5400000">
            <a:off x="-887186" y="-2476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 rot="5400000">
            <a:off x="1866900" y="-2857500"/>
            <a:ext cx="2438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 rot="5400000">
            <a:off x="7353300" y="5219700"/>
            <a:ext cx="1676400" cy="388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382000" y="5375729"/>
            <a:ext cx="1676400" cy="39968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58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332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9886" y="1600200"/>
            <a:ext cx="7786914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4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BA9FE-20A9-4068-9D0E-B32C20B9402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480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5C4550-1A32-4A5C-B44B-58A2E23F0AC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5801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84908-37A2-4C11-AD2F-B325D26EE8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850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3" r="12543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3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1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4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5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r="125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886" y="274638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83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.blm.gov/" TargetMode="External"/><Relationship Id="rId13" Type="http://schemas.openxmlformats.org/officeDocument/2006/relationships/image" Target="../media/image22.jpeg"/><Relationship Id="rId3" Type="http://schemas.openxmlformats.org/officeDocument/2006/relationships/hyperlink" Target="http://www.epa.gov/cgi-bin/epalink?target=http://www.epa.gov/&amp;logname=epahome&amp;referrer=seal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hyperlink" Target="http://images.google.com/imgres?imgurl=http://upload.wikimedia.org/wikipedia/en/thumb/b/ba/United_States_Army_Corps_of_Engineers_logo.png/275px-United_States_Army_Corps_of_Engineers_logo.png&amp;imgrefurl=http://en.wikipedia.org/wiki/Corps_Castle&amp;h=209&amp;w=275&amp;sz=9&amp;hl=en&amp;start=8&amp;tbnid=i4zXdMG3b9rxlM:&amp;tbnh=87&amp;tbnw=114&amp;prev=/images?q%3Dus%2Barmy%2Bcorps%2Bof%2Bengineers%26svnum%3D10%26hl%3Den%26lr%3D%26rls%3DRNWE,RNWE:2006-11,RNWE:en%26sa%3DN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dailey.anne@epa.gov" TargetMode="External"/><Relationship Id="rId4" Type="http://schemas.openxmlformats.org/officeDocument/2006/relationships/hyperlink" Target="mailto:Moreen.ed@ep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Bunker Hill Case Study</a:t>
            </a:r>
            <a:endParaRPr lang="en-US" dirty="0"/>
          </a:p>
        </p:txBody>
      </p:sp>
      <p:sp>
        <p:nvSpPr>
          <p:cNvPr id="8" name="Subtitle 4"/>
          <p:cNvSpPr>
            <a:spLocks noGrp="1"/>
          </p:cNvSpPr>
          <p:nvPr>
            <p:ph type="subTitle" idx="1"/>
          </p:nvPr>
        </p:nvSpPr>
        <p:spPr>
          <a:xfrm>
            <a:off x="1447800" y="4551405"/>
            <a:ext cx="6400800" cy="1752600"/>
          </a:xfrm>
        </p:spPr>
        <p:txBody>
          <a:bodyPr/>
          <a:lstStyle/>
          <a:p>
            <a:r>
              <a:rPr lang="en-US" dirty="0" smtClean="0"/>
              <a:t>Providing Safe Waterfowl Feeding Habitat in Toxic Floodplains 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Basin Aerial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1295400"/>
            <a:ext cx="71628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32766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 to Wetland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171739" y="3216536"/>
            <a:ext cx="304800" cy="266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4797911" y="2947595"/>
            <a:ext cx="602428" cy="537883"/>
          </a:xfrm>
          <a:custGeom>
            <a:avLst/>
            <a:gdLst>
              <a:gd name="connsiteX0" fmla="*/ 602428 w 602428"/>
              <a:gd name="connsiteY0" fmla="*/ 0 h 537883"/>
              <a:gd name="connsiteX1" fmla="*/ 484094 w 602428"/>
              <a:gd name="connsiteY1" fmla="*/ 75304 h 537883"/>
              <a:gd name="connsiteX2" fmla="*/ 355002 w 602428"/>
              <a:gd name="connsiteY2" fmla="*/ 64546 h 537883"/>
              <a:gd name="connsiteX3" fmla="*/ 258183 w 602428"/>
              <a:gd name="connsiteY3" fmla="*/ 182880 h 537883"/>
              <a:gd name="connsiteX4" fmla="*/ 225910 w 602428"/>
              <a:gd name="connsiteY4" fmla="*/ 268941 h 537883"/>
              <a:gd name="connsiteX5" fmla="*/ 0 w 602428"/>
              <a:gd name="connsiteY5" fmla="*/ 537883 h 537883"/>
              <a:gd name="connsiteX6" fmla="*/ 150607 w 602428"/>
              <a:gd name="connsiteY6" fmla="*/ 516367 h 537883"/>
              <a:gd name="connsiteX7" fmla="*/ 182880 w 602428"/>
              <a:gd name="connsiteY7" fmla="*/ 398033 h 537883"/>
              <a:gd name="connsiteX8" fmla="*/ 322729 w 602428"/>
              <a:gd name="connsiteY8" fmla="*/ 301214 h 537883"/>
              <a:gd name="connsiteX9" fmla="*/ 505609 w 602428"/>
              <a:gd name="connsiteY9" fmla="*/ 172123 h 537883"/>
              <a:gd name="connsiteX10" fmla="*/ 570155 w 602428"/>
              <a:gd name="connsiteY10" fmla="*/ 53789 h 53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2428" h="537883">
                <a:moveTo>
                  <a:pt x="602428" y="0"/>
                </a:moveTo>
                <a:lnTo>
                  <a:pt x="484094" y="75304"/>
                </a:lnTo>
                <a:lnTo>
                  <a:pt x="355002" y="64546"/>
                </a:lnTo>
                <a:lnTo>
                  <a:pt x="258183" y="182880"/>
                </a:lnTo>
                <a:lnTo>
                  <a:pt x="225910" y="268941"/>
                </a:lnTo>
                <a:lnTo>
                  <a:pt x="0" y="537883"/>
                </a:lnTo>
                <a:lnTo>
                  <a:pt x="150607" y="516367"/>
                </a:lnTo>
                <a:lnTo>
                  <a:pt x="182880" y="398033"/>
                </a:lnTo>
                <a:lnTo>
                  <a:pt x="322729" y="301214"/>
                </a:lnTo>
                <a:lnTo>
                  <a:pt x="505609" y="172123"/>
                </a:lnTo>
                <a:lnTo>
                  <a:pt x="570155" y="53789"/>
                </a:lnTo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asin and Lake krig waterfow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2087" r="1613" b="1870"/>
          <a:stretch/>
        </p:blipFill>
        <p:spPr bwMode="auto">
          <a:xfrm>
            <a:off x="0" y="-802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533400" y="4114800"/>
            <a:ext cx="83820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+mn-lt"/>
              </a:rPr>
              <a:t>Wetlands Remediation/Revitalization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990600" y="3300413"/>
            <a:ext cx="7772400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Bunker Hill Superfund Site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1447800" y="304800"/>
            <a:ext cx="6858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</a:rPr>
              <a:t>Wetland Project Partnership</a:t>
            </a:r>
          </a:p>
          <a:p>
            <a:pPr>
              <a:spcBef>
                <a:spcPct val="50000"/>
              </a:spcBef>
            </a:pPr>
            <a:endParaRPr lang="en-US" altLang="en-US" sz="3600" b="1" dirty="0"/>
          </a:p>
        </p:txBody>
      </p:sp>
      <p:pic>
        <p:nvPicPr>
          <p:cNvPr id="271363" name="Picture 3" descr="United States Environmental Protection Agency">
            <a:hlinkClick r:id="rId3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7138" y="990939"/>
            <a:ext cx="1981200" cy="19240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64" name="Picture 4" descr="USFWS log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1901825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65" name="Picture 5" descr="sm_tribal_log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616" y="3146424"/>
            <a:ext cx="1800225" cy="1709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66" name="Picture 6" descr="usdalog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689" y="5091112"/>
            <a:ext cx="1712913" cy="1233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1367" name="Picture 7" descr="BLM 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64" y="4991894"/>
            <a:ext cx="129540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5014232" y="6324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 dirty="0">
                <a:solidFill>
                  <a:schemeClr val="bg1"/>
                </a:solidFill>
              </a:rPr>
              <a:t>U.S. Forest Service</a:t>
            </a:r>
          </a:p>
        </p:txBody>
      </p:sp>
      <p:pic>
        <p:nvPicPr>
          <p:cNvPr id="271369" name="Picture 9" descr="D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27" y="1600200"/>
            <a:ext cx="18288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70" name="Picture 10" descr="275px-United_States_Army_Corps_of_Engineers_logo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2" y="4856162"/>
            <a:ext cx="152400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71" name="Picture 11" descr="IDEQ 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468" y="4021137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72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2"/>
          <a:stretch/>
        </p:blipFill>
        <p:spPr bwMode="auto">
          <a:xfrm>
            <a:off x="3048000" y="1371600"/>
            <a:ext cx="14287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73" name="Text Box 13"/>
          <p:cNvSpPr txBox="1">
            <a:spLocks noChangeArrowheads="1"/>
          </p:cNvSpPr>
          <p:nvPr/>
        </p:nvSpPr>
        <p:spPr bwMode="auto">
          <a:xfrm>
            <a:off x="2819400" y="38862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Willing Private Property Owner</a:t>
            </a:r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81000" y="396240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Environmental Contaminants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93712" y="6238875"/>
            <a:ext cx="2133600" cy="476250"/>
          </a:xfrm>
        </p:spPr>
        <p:txBody>
          <a:bodyPr/>
          <a:lstStyle/>
          <a:p>
            <a:fld id="{AA5C4550-1A32-4A5C-B44B-58A2E23F0AC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06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07492" y="693095"/>
            <a:ext cx="8229600" cy="785509"/>
          </a:xfrm>
        </p:spPr>
        <p:txBody>
          <a:bodyPr>
            <a:normAutofit fontScale="90000"/>
          </a:bodyPr>
          <a:lstStyle/>
          <a:p>
            <a:r>
              <a:rPr lang="en-US" altLang="en-US" sz="4400" dirty="0" smtClean="0">
                <a:solidFill>
                  <a:schemeClr val="bg1"/>
                </a:solidFill>
              </a:rPr>
              <a:t>Pilot Project Objective</a:t>
            </a:r>
            <a:r>
              <a:rPr lang="en-US" altLang="en-US" sz="4400" dirty="0"/>
              <a:t>: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04800" y="1600200"/>
            <a:ext cx="853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sz="3200" smtClean="0"/>
              <a:t>Create clean feeding habitat for waterfowl</a:t>
            </a:r>
            <a:endParaRPr lang="en-US" altLang="en-US" sz="3200" dirty="0"/>
          </a:p>
        </p:txBody>
      </p:sp>
      <p:graphicFrame>
        <p:nvGraphicFramePr>
          <p:cNvPr id="6" name="Object 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8912881"/>
              </p:ext>
            </p:extLst>
          </p:nvPr>
        </p:nvGraphicFramePr>
        <p:xfrm>
          <a:off x="136478" y="2743200"/>
          <a:ext cx="4114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 House" r:id="rId4" imgW="1218962" imgH="812519" progId="Photohse.Document">
                  <p:embed/>
                </p:oleObj>
              </mc:Choice>
              <mc:Fallback>
                <p:oleObj name="Photo House" r:id="rId4" imgW="1218962" imgH="812519" progId="Photoh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715" b="14444"/>
                      <a:stretch>
                        <a:fillRect/>
                      </a:stretch>
                    </p:blipFill>
                    <p:spPr bwMode="auto">
                      <a:xfrm>
                        <a:off x="136478" y="2743200"/>
                        <a:ext cx="4114800" cy="27432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217159" y="3566562"/>
            <a:ext cx="598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>
                <a:sym typeface="Wingdings" panose="05000000000000000000" pitchFamily="2" charset="2"/>
              </a:rPr>
              <a:t></a:t>
            </a:r>
            <a:endParaRPr lang="en-US" altLang="en-US" sz="3600" b="1" dirty="0"/>
          </a:p>
        </p:txBody>
      </p:sp>
      <p:pic>
        <p:nvPicPr>
          <p:cNvPr id="8" name="Picture 13" descr="Schlepp east basin looking east from west berm bird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5669" y="2590800"/>
            <a:ext cx="4191853" cy="331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1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24458"/>
            <a:ext cx="8991600" cy="4572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 smtClean="0">
                <a:solidFill>
                  <a:schemeClr val="bg1"/>
                </a:solidFill>
              </a:rPr>
              <a:t>2007 </a:t>
            </a:r>
            <a:r>
              <a:rPr lang="en-US" altLang="en-US" sz="4000" dirty="0">
                <a:solidFill>
                  <a:schemeClr val="bg1"/>
                </a:solidFill>
              </a:rPr>
              <a:t>– </a:t>
            </a:r>
            <a:r>
              <a:rPr lang="en-US" altLang="en-US" sz="4000" dirty="0" smtClean="0">
                <a:solidFill>
                  <a:schemeClr val="bg1"/>
                </a:solidFill>
              </a:rPr>
              <a:t>2011 Construction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8" descr="Selective Handling Area 5 10-7-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6276" y="932655"/>
            <a:ext cx="3810000" cy="2857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9" descr="SHA5 &amp; bulldozer 10-7-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765644"/>
            <a:ext cx="3962400" cy="29154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13" descr="West Field Selective Handling 7-29-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6276" y="3758820"/>
            <a:ext cx="3810000" cy="2890423"/>
          </a:xfr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mediation sig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3962399" cy="2819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228600" y="6347808"/>
            <a:ext cx="2133600" cy="365125"/>
          </a:xfrm>
        </p:spPr>
        <p:txBody>
          <a:bodyPr/>
          <a:lstStyle/>
          <a:p>
            <a:fld id="{6753E0E0-B18B-4A30-98A2-CADB840DFD6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74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990600" y="3709987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+mn-lt"/>
              </a:rPr>
              <a:t>State of the Site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990600" y="3300413"/>
            <a:ext cx="7772400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Bunker Hill Superfund Site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66800"/>
            <a:ext cx="6629400" cy="56388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2015 Aerial View of Ag/Wetland</a:t>
            </a:r>
            <a:endParaRPr lang="en-US" altLang="en-US" dirty="0"/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3260725" y="-2682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726314" y="2219690"/>
            <a:ext cx="1716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Campbell Marsh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1350117" y="5216329"/>
            <a:ext cx="1463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CDA River</a:t>
            </a:r>
          </a:p>
        </p:txBody>
      </p:sp>
      <p:sp>
        <p:nvSpPr>
          <p:cNvPr id="267272" name="Text Box 8"/>
          <p:cNvSpPr txBox="1">
            <a:spLocks noChangeArrowheads="1"/>
          </p:cNvSpPr>
          <p:nvPr/>
        </p:nvSpPr>
        <p:spPr bwMode="auto">
          <a:xfrm rot="18429477">
            <a:off x="2073857" y="4275501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Trail of the CDAs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0" y="2624486"/>
            <a:ext cx="191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East Field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8213164">
            <a:off x="2636454" y="4086601"/>
            <a:ext cx="1897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West Field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BA9FE-20A9-4068-9D0E-B32C20B9402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07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135743" y="152399"/>
            <a:ext cx="7786914" cy="1055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Wetland Waterfowl Usage Data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447800" y="1600199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07827"/>
            <a:ext cx="7620000" cy="5497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9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830943" y="279234"/>
            <a:ext cx="7786914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Wetland Waterfowl Usage Data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447800" y="1600199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99919"/>
            <a:ext cx="8229600" cy="5486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28600" y="6304126"/>
            <a:ext cx="2133600" cy="365125"/>
          </a:xfrm>
        </p:spPr>
        <p:txBody>
          <a:bodyPr/>
          <a:lstStyle/>
          <a:p>
            <a:fld id="{6753E0E0-B18B-4A30-98A2-CADB840DFD6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1000328" y="40386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+mn-lt"/>
              </a:rPr>
              <a:t>Site Orientation and Brief Site History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976009" y="2846962"/>
            <a:ext cx="7772400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Bunker Hill Superfund Site Case Study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3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533400" y="228600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Wetland Findings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143000" y="1219200"/>
            <a:ext cx="7786914" cy="483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Annual Ave. Tundra Swan mortality ~ 73 in CDA Basin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Usage is variable and is a </a:t>
            </a:r>
            <a:r>
              <a:rPr lang="en-US" sz="2400" dirty="0" err="1" smtClean="0">
                <a:solidFill>
                  <a:schemeClr val="bg1"/>
                </a:solidFill>
              </a:rPr>
              <a:t>fn</a:t>
            </a:r>
            <a:r>
              <a:rPr lang="en-US" sz="2400" dirty="0" smtClean="0">
                <a:solidFill>
                  <a:schemeClr val="bg1"/>
                </a:solidFill>
              </a:rPr>
              <a:t> of multiple factors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order control on Tundra Swan usage appears to be water level in Lower Basin (see 2014, 2015 data)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2014 Tundra Swan mortality recorded by USFWS ~ 1 obs.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2015 Tundra Swan Mortality Preliminary ~ 30 observed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59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5562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990600" y="4181272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1"/>
                </a:solidFill>
                <a:latin typeface="+mn-lt"/>
              </a:rPr>
              <a:t>Lessons Learned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1000328" y="2195513"/>
            <a:ext cx="7772400" cy="890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Bunker Hill Superfund Site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274638"/>
            <a:ext cx="8534400" cy="6430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343400"/>
            <a:ext cx="7786914" cy="1143000"/>
          </a:xfrm>
        </p:spPr>
        <p:txBody>
          <a:bodyPr/>
          <a:lstStyle/>
          <a:p>
            <a:r>
              <a:rPr lang="en-US" dirty="0" smtClean="0"/>
              <a:t>Ag to Wetland Lessons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94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>
          <a:xfrm>
            <a:off x="914400" y="340057"/>
            <a:ext cx="77869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Lessons Learned:  Ag to Wetland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080156" y="1483057"/>
            <a:ext cx="7919859" cy="4917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Having all parties at the “technical table” helps ensure smooth transition from remediation to restoration.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Working in wetland soils is tricky – dewatering/drying  can take much longer than expected.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River levels controlled by downstream dam – so needed infrastructure to control water levels - with infrastructure comes O&amp;M and associated ongoing expense.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Armored overflow areas are a cost-effective tool to prevent recontamination of clean remediated wetland.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Project highlighted problems with nearby highway culverts - </a:t>
            </a:r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ecently resolved.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7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86914" cy="1143000"/>
          </a:xfrm>
        </p:spPr>
        <p:txBody>
          <a:bodyPr/>
          <a:lstStyle/>
          <a:p>
            <a:r>
              <a:rPr lang="en-US" dirty="0" smtClean="0"/>
              <a:t>Lessons Learned: Ag to Wetland </a:t>
            </a:r>
            <a:r>
              <a:rPr lang="en-US" sz="2400" dirty="0" smtClean="0"/>
              <a:t>(cont.)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175" y="1524000"/>
            <a:ext cx="8106228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Things that we can’t control take longer than expected </a:t>
            </a:r>
            <a:endParaRPr lang="en-US" dirty="0"/>
          </a:p>
          <a:p>
            <a:pPr lvl="1"/>
            <a:r>
              <a:rPr lang="en-US" dirty="0" smtClean="0"/>
              <a:t>Shifted to a portable electric pump to control water level in west field resulting in need to contract with power company - long lead time item that was not anticipated.</a:t>
            </a:r>
          </a:p>
          <a:p>
            <a:r>
              <a:rPr lang="en-US" dirty="0"/>
              <a:t>Complete all agreements in advance - we had an agreement with a party that would hold the easement but that failed after the economy imploded in 2008. </a:t>
            </a:r>
          </a:p>
          <a:p>
            <a:r>
              <a:rPr lang="en-US" dirty="0"/>
              <a:t>Since we can optimize water levels for waterfowl – the site </a:t>
            </a:r>
            <a:r>
              <a:rPr lang="en-US" dirty="0" smtClean="0"/>
              <a:t>has had extraordinary </a:t>
            </a:r>
            <a:r>
              <a:rPr lang="en-US" dirty="0"/>
              <a:t>use when flooding </a:t>
            </a:r>
            <a:r>
              <a:rPr lang="en-US" dirty="0" smtClean="0"/>
              <a:t>impacts </a:t>
            </a:r>
            <a:r>
              <a:rPr lang="en-US" dirty="0"/>
              <a:t>other areas.</a:t>
            </a:r>
          </a:p>
          <a:p>
            <a:r>
              <a:rPr lang="en-US" dirty="0" smtClean="0"/>
              <a:t>While </a:t>
            </a:r>
            <a:r>
              <a:rPr lang="en-US" dirty="0"/>
              <a:t>w</a:t>
            </a:r>
            <a:r>
              <a:rPr lang="en-US" dirty="0" smtClean="0"/>
              <a:t>aterfowl usage is very impressive, we want to increase use by tundra </a:t>
            </a:r>
            <a:r>
              <a:rPr lang="en-US" dirty="0"/>
              <a:t>s</a:t>
            </a:r>
            <a:r>
              <a:rPr lang="en-US" dirty="0" smtClean="0"/>
              <a:t>wans.  USFWS plans to transplant Wapato - a favorite food source of tundra </a:t>
            </a:r>
            <a:r>
              <a:rPr lang="en-US" dirty="0"/>
              <a:t>s</a:t>
            </a:r>
            <a:r>
              <a:rPr lang="en-US" dirty="0" smtClean="0"/>
              <a:t>wans.</a:t>
            </a:r>
          </a:p>
          <a:p>
            <a:r>
              <a:rPr lang="en-US" dirty="0" smtClean="0"/>
              <a:t>Early vegetation success was poor following remediation of W. Field.  Soil chemistry data could have been useful during remediation so decision could be made whether to address during construction.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Looking for additional areas to create more clean feeding areas in the Lower Basin.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4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t="31085" r="12757"/>
          <a:stretch/>
        </p:blipFill>
        <p:spPr>
          <a:xfrm>
            <a:off x="0" y="0"/>
            <a:ext cx="9144000" cy="6874042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/>
        </p:nvSpPr>
        <p:spPr>
          <a:xfrm>
            <a:off x="800100" y="1708673"/>
            <a:ext cx="7543800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400" dirty="0" smtClean="0">
                <a:solidFill>
                  <a:prstClr val="white"/>
                </a:solidFill>
              </a:rPr>
              <a:t>QUESTIONS?</a:t>
            </a:r>
            <a:endParaRPr lang="en-US" sz="5400" dirty="0">
              <a:solidFill>
                <a:prstClr val="white"/>
              </a:solidFill>
            </a:endParaRPr>
          </a:p>
        </p:txBody>
      </p:sp>
      <p:sp>
        <p:nvSpPr>
          <p:cNvPr id="7" name="Subtitle 4"/>
          <p:cNvSpPr>
            <a:spLocks noGrp="1"/>
          </p:cNvSpPr>
          <p:nvPr/>
        </p:nvSpPr>
        <p:spPr>
          <a:xfrm>
            <a:off x="1066800" y="2900576"/>
            <a:ext cx="6934200" cy="1504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Ed Moreen </a:t>
            </a:r>
            <a:endParaRPr lang="en-US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U.S. EPA Region 10</a:t>
            </a:r>
          </a:p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/>
              </a:rPr>
              <a:t>Moreen.ed@epa.gov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208) 664-4588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Subtitle 4"/>
          <p:cNvSpPr>
            <a:spLocks noGrp="1"/>
          </p:cNvSpPr>
          <p:nvPr/>
        </p:nvSpPr>
        <p:spPr>
          <a:xfrm>
            <a:off x="1066800" y="4648200"/>
            <a:ext cx="6934200" cy="15049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Anne Dailey</a:t>
            </a:r>
          </a:p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U.S. EPA </a:t>
            </a:r>
          </a:p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dailey.anne@epa.gov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</a:rPr>
              <a:t>703) 347-0373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6553200"/>
            <a:ext cx="2209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courtesy Toni Davidson, USFWS</a:t>
            </a:r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66967" y="838200"/>
            <a:ext cx="7848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Bunker Hill Mining and Metallurgical Complex Superfund Site (Bunker Hill)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71700"/>
            <a:ext cx="7962900" cy="3962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Site listed on NPL in 1983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/>
              <a:t>Record of Decision Documents: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/>
              <a:t>OU1 – Box Pop. Areas/ROD - 1991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OU2 – Box Non-Pop. Areas/ROD – 1992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>
              <a:sym typeface="Wingdings" pitchFamily="2" charset="2"/>
            </a:endParaRP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sym typeface="Wingdings" pitchFamily="2" charset="2"/>
              </a:rPr>
              <a:t> </a:t>
            </a:r>
            <a:r>
              <a:rPr lang="en-US" dirty="0" smtClean="0"/>
              <a:t>OU 3 – CDA Basin/ROD – 2002 (waterfowl feeding areas)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/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/>
              <a:t>Upper Basin ROD Amendment  - Aug 2012</a:t>
            </a: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>
              <a:solidFill>
                <a:schemeClr val="hlink"/>
              </a:solidFill>
            </a:endParaRPr>
          </a:p>
          <a:p>
            <a:pPr marL="868680" lvl="1" indent="-283464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en-US" dirty="0" smtClean="0">
              <a:solidFill>
                <a:schemeClr val="hlin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26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DA ECO Rsk Loc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09" y="1181827"/>
            <a:ext cx="8917781" cy="533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381000"/>
            <a:ext cx="7772400" cy="80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800" b="1" dirty="0" smtClean="0"/>
              <a:t>Basin Geography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13109" y="6515827"/>
            <a:ext cx="2133600" cy="365125"/>
          </a:xfrm>
        </p:spPr>
        <p:txBody>
          <a:bodyPr/>
          <a:lstStyle/>
          <a:p>
            <a:fld id="{6753E0E0-B18B-4A30-98A2-CADB840DFD6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2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3" t="4684" r="6452" b="14118"/>
          <a:stretch/>
        </p:blipFill>
        <p:spPr bwMode="auto">
          <a:xfrm>
            <a:off x="3352800" y="2889913"/>
            <a:ext cx="5780964" cy="396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094096" y="952500"/>
            <a:ext cx="68580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  <a:defRPr/>
            </a:pPr>
            <a:r>
              <a:rPr lang="en-US" sz="2200" dirty="0" smtClean="0"/>
              <a:t>Mining and milling began in the 1880s</a:t>
            </a:r>
          </a:p>
          <a:p>
            <a:pPr>
              <a:spcAft>
                <a:spcPct val="25000"/>
              </a:spcAft>
              <a:defRPr/>
            </a:pPr>
            <a:r>
              <a:rPr lang="en-US" sz="2200" dirty="0" smtClean="0"/>
              <a:t>Until 1968, mine waste discharged directly to creeks and rivers at many mine &amp; mills</a:t>
            </a:r>
          </a:p>
          <a:p>
            <a:pPr>
              <a:spcAft>
                <a:spcPct val="25000"/>
              </a:spcAft>
              <a:defRPr/>
            </a:pPr>
            <a:r>
              <a:rPr lang="en-US" sz="2200" dirty="0" smtClean="0"/>
              <a:t>Most tailings piles located adjacent to streams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50262" y="266701"/>
            <a:ext cx="7786914" cy="8001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Mining History Waste Disposal Practices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94096" y="2853818"/>
            <a:ext cx="2157483" cy="3107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bg1"/>
                </a:solidFill>
              </a:rPr>
              <a:t>Estimated over 100 million tons discharged</a:t>
            </a:r>
          </a:p>
          <a:p>
            <a:pPr lvl="1">
              <a:spcAft>
                <a:spcPct val="4000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- 2.4 </a:t>
            </a:r>
            <a:r>
              <a:rPr lang="en-US" dirty="0">
                <a:solidFill>
                  <a:schemeClr val="bg1"/>
                </a:solidFill>
              </a:rPr>
              <a:t>billion pounds of lead</a:t>
            </a:r>
          </a:p>
          <a:p>
            <a:pPr lvl="1">
              <a:spcAft>
                <a:spcPct val="4000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- Dispersed </a:t>
            </a:r>
            <a:r>
              <a:rPr lang="en-US" dirty="0">
                <a:solidFill>
                  <a:schemeClr val="bg1"/>
                </a:solidFill>
              </a:rPr>
              <a:t>over 10,000’s Ac</a:t>
            </a:r>
          </a:p>
          <a:p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3723" y="282162"/>
            <a:ext cx="7786914" cy="106680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Coeur d’Alene Mining District Production</a:t>
            </a:r>
            <a:endParaRPr lang="en-US" sz="31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25079"/>
            <a:ext cx="8151037" cy="4748177"/>
          </a:xfr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410200" y="6143554"/>
            <a:ext cx="2743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dirty="0"/>
              <a:t>USGS  modified Bookstrom, etal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8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P:\145073\tech presentations\Tampa\Photos\photo_jpegs\9.jpg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r="1639"/>
          <a:stretch/>
        </p:blipFill>
        <p:spPr bwMode="auto">
          <a:xfrm>
            <a:off x="4648200" y="3886200"/>
            <a:ext cx="4495800" cy="29501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8956"/>
            <a:ext cx="5457825" cy="1079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Bunker Hill Box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219199" y="965200"/>
            <a:ext cx="4968875" cy="29845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Major </a:t>
            </a:r>
            <a:r>
              <a:rPr lang="en-US" dirty="0"/>
              <a:t>I</a:t>
            </a:r>
            <a:r>
              <a:rPr lang="en-US" sz="2400" dirty="0" smtClean="0"/>
              <a:t>ndustrial </a:t>
            </a:r>
            <a:r>
              <a:rPr lang="en-US" dirty="0"/>
              <a:t>C</a:t>
            </a:r>
            <a:r>
              <a:rPr lang="en-US" sz="2400" dirty="0" smtClean="0"/>
              <a:t>omplex (mining, milling, smelting)</a:t>
            </a:r>
          </a:p>
          <a:p>
            <a:pPr eaLnBrk="1" hangingPunct="1">
              <a:defRPr/>
            </a:pPr>
            <a:r>
              <a:rPr lang="en-US" sz="2400" dirty="0" smtClean="0"/>
              <a:t>Contaminants in Air, soil and water pathways</a:t>
            </a:r>
          </a:p>
          <a:p>
            <a:pPr eaLnBrk="1" hangingPunct="1">
              <a:defRPr/>
            </a:pPr>
            <a:r>
              <a:rPr lang="en-US" sz="2400" dirty="0" smtClean="0"/>
              <a:t>Some of </a:t>
            </a:r>
            <a:r>
              <a:rPr lang="en-US" dirty="0"/>
              <a:t>H</a:t>
            </a:r>
            <a:r>
              <a:rPr lang="en-US" sz="2400" dirty="0" smtClean="0"/>
              <a:t>ighest Blood </a:t>
            </a:r>
            <a:r>
              <a:rPr lang="en-US" dirty="0"/>
              <a:t>L</a:t>
            </a:r>
            <a:r>
              <a:rPr lang="en-US" sz="2400" dirty="0" smtClean="0"/>
              <a:t>eads </a:t>
            </a:r>
            <a:r>
              <a:rPr lang="en-US" dirty="0"/>
              <a:t>M</a:t>
            </a:r>
            <a:r>
              <a:rPr lang="en-US" sz="2400" dirty="0" smtClean="0"/>
              <a:t>easured in the </a:t>
            </a:r>
            <a:r>
              <a:rPr lang="en-US" dirty="0"/>
              <a:t>W</a:t>
            </a:r>
            <a:r>
              <a:rPr lang="en-US" sz="2400" dirty="0" smtClean="0"/>
              <a:t>orld</a:t>
            </a:r>
          </a:p>
          <a:p>
            <a:pPr eaLnBrk="1" hangingPunct="1">
              <a:defRPr/>
            </a:pPr>
            <a:r>
              <a:rPr lang="en-US" dirty="0" smtClean="0"/>
              <a:t>Hillsides Denuded as Result of …</a:t>
            </a: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 smtClean="0"/>
          </a:p>
        </p:txBody>
      </p:sp>
      <p:pic>
        <p:nvPicPr>
          <p:cNvPr id="19461" name="Picture 6" descr="BHSMELTER84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445" r="4167" b="4445"/>
          <a:stretch>
            <a:fillRect/>
          </a:stretch>
        </p:blipFill>
        <p:spPr bwMode="auto">
          <a:xfrm>
            <a:off x="0" y="3886200"/>
            <a:ext cx="4679950" cy="29591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7175" name="Picture 7" descr="smelter puff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/>
          <a:stretch>
            <a:fillRect/>
          </a:stretch>
        </p:blipFill>
        <p:spPr bwMode="auto">
          <a:xfrm>
            <a:off x="6188075" y="0"/>
            <a:ext cx="2955925" cy="3941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5105400" y="4109456"/>
            <a:ext cx="1614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/>
              <a:t>Zinc Plant</a:t>
            </a:r>
            <a:endParaRPr lang="en-US" alt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84150" y="4109456"/>
            <a:ext cx="1728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 Smelter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3E0E0-B18B-4A30-98A2-CADB840DFD6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2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/>
          <p:cNvSpPr txBox="1">
            <a:spLocks/>
          </p:cNvSpPr>
          <p:nvPr/>
        </p:nvSpPr>
        <p:spPr>
          <a:xfrm>
            <a:off x="533400" y="228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Lower Basin = Complex of Lakes/Wetlands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77" t="1408" r="1755" b="1408"/>
          <a:stretch/>
        </p:blipFill>
        <p:spPr>
          <a:xfrm>
            <a:off x="457200" y="1143000"/>
            <a:ext cx="8458200" cy="5257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33400" y="6400800"/>
            <a:ext cx="2133600" cy="365125"/>
          </a:xfrm>
        </p:spPr>
        <p:txBody>
          <a:bodyPr/>
          <a:lstStyle/>
          <a:p>
            <a:fld id="{6753E0E0-B18B-4A30-98A2-CADB840DFD6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1" b="-1111"/>
          <a:stretch/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899886" y="1600200"/>
            <a:ext cx="778691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9969" y="5802997"/>
            <a:ext cx="332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Main Stem Coeur d’Alene River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 May, 22, 2008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678657"/>
            <a:ext cx="778691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Flooding is Common in Lower Basin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703</Words>
  <Application>Microsoft Office PowerPoint</Application>
  <PresentationFormat>On-screen Show (4:3)</PresentationFormat>
  <Paragraphs>145</Paragraphs>
  <Slides>25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Tahoma</vt:lpstr>
      <vt:lpstr>Wingdings</vt:lpstr>
      <vt:lpstr>Wingdings 2</vt:lpstr>
      <vt:lpstr>Office Theme</vt:lpstr>
      <vt:lpstr>1_Office Theme</vt:lpstr>
      <vt:lpstr>2_Office Theme</vt:lpstr>
      <vt:lpstr>3_Office Theme</vt:lpstr>
      <vt:lpstr>Photo House</vt:lpstr>
      <vt:lpstr>Bunker Hill Case Study</vt:lpstr>
      <vt:lpstr>PowerPoint Presentation</vt:lpstr>
      <vt:lpstr>Bunker Hill Mining and Metallurgical Complex Superfund Site (Bunker Hill)</vt:lpstr>
      <vt:lpstr>PowerPoint Presentation</vt:lpstr>
      <vt:lpstr>Mining History Waste Disposal Practices</vt:lpstr>
      <vt:lpstr>Coeur d’Alene Mining District Production</vt:lpstr>
      <vt:lpstr>Bunker Hill Box</vt:lpstr>
      <vt:lpstr>PowerPoint Presentation</vt:lpstr>
      <vt:lpstr>Flooding is Common in Lower Basin</vt:lpstr>
      <vt:lpstr>Lower Basin Aerial View</vt:lpstr>
      <vt:lpstr>PowerPoint Presentation</vt:lpstr>
      <vt:lpstr>PowerPoint Presentation</vt:lpstr>
      <vt:lpstr>PowerPoint Presentation</vt:lpstr>
      <vt:lpstr>Pilot Project Objective:  </vt:lpstr>
      <vt:lpstr>2007 – 2011 Construction</vt:lpstr>
      <vt:lpstr>PowerPoint Presentation</vt:lpstr>
      <vt:lpstr>2015 Aerial View of Ag/Wetland</vt:lpstr>
      <vt:lpstr>PowerPoint Presentation</vt:lpstr>
      <vt:lpstr>PowerPoint Presentation</vt:lpstr>
      <vt:lpstr>PowerPoint Presentation</vt:lpstr>
      <vt:lpstr>PowerPoint Presentation</vt:lpstr>
      <vt:lpstr>Ag to Wetland Lessons</vt:lpstr>
      <vt:lpstr>PowerPoint Presentation</vt:lpstr>
      <vt:lpstr>Lessons Learned: Ag to Wetland (cont.)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</dc:creator>
  <cp:lastModifiedBy>Rosemary Han</cp:lastModifiedBy>
  <cp:revision>89</cp:revision>
  <cp:lastPrinted>2015-04-13T13:09:21Z</cp:lastPrinted>
  <dcterms:created xsi:type="dcterms:W3CDTF">2015-01-22T15:43:45Z</dcterms:created>
  <dcterms:modified xsi:type="dcterms:W3CDTF">2015-04-20T18:32:26Z</dcterms:modified>
</cp:coreProperties>
</file>