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9" r:id="rId3"/>
    <p:sldId id="258" r:id="rId4"/>
    <p:sldId id="262" r:id="rId5"/>
    <p:sldId id="263" r:id="rId6"/>
    <p:sldId id="272" r:id="rId7"/>
    <p:sldId id="281" r:id="rId8"/>
    <p:sldId id="265" r:id="rId9"/>
    <p:sldId id="266" r:id="rId10"/>
    <p:sldId id="273" r:id="rId11"/>
    <p:sldId id="274" r:id="rId12"/>
    <p:sldId id="275" r:id="rId13"/>
    <p:sldId id="276" r:id="rId14"/>
    <p:sldId id="28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858" y="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205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DDBDF-2B1C-4934-954C-11F043C7BA45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11826-DA12-46A7-B65F-831E6BA6C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52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54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7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44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47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91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7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16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72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87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15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7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21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1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2543"/>
          <a:stretch/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3400" y="6324600"/>
            <a:ext cx="2133600" cy="365125"/>
          </a:xfrm>
        </p:spPr>
        <p:txBody>
          <a:bodyPr/>
          <a:lstStyle/>
          <a:p>
            <a:fld id="{6753E0E0-B18B-4A30-98A2-CADB840DF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3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2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r="12543"/>
          <a:stretch/>
        </p:blipFill>
        <p:spPr bwMode="auto">
          <a:xfrm>
            <a:off x="0" y="0"/>
            <a:ext cx="9144000" cy="68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709987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2209800"/>
            <a:ext cx="7772400" cy="1500187"/>
          </a:xfrm>
        </p:spPr>
        <p:txBody>
          <a:bodyPr anchor="b">
            <a:normAutofit/>
          </a:bodyPr>
          <a:lstStyle>
            <a:lvl1pPr marL="0" indent="0" algn="r">
              <a:buNone/>
              <a:defRPr sz="2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9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-1524000" y="-5334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-1981200" y="1482271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 rot="5400000">
            <a:off x="-887186" y="-24765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 rot="5400000">
            <a:off x="1866900" y="-28575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 rot="5400000">
            <a:off x="7353300" y="5219700"/>
            <a:ext cx="1676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8382000" y="5375729"/>
            <a:ext cx="1676400" cy="39968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8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332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99886" y="1600200"/>
            <a:ext cx="7786914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4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25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9886" y="274638"/>
            <a:ext cx="77869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886" y="1600200"/>
            <a:ext cx="77869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6753E0E0-B18B-4A30-98A2-CADB840DF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1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field.jeff@epa.gov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838200" y="22098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CHEMICAL COMMODITIES INC</a:t>
            </a:r>
            <a:r>
              <a:rPr lang="en-US" dirty="0"/>
              <a:t>.</a:t>
            </a:r>
          </a:p>
        </p:txBody>
      </p:sp>
      <p:sp>
        <p:nvSpPr>
          <p:cNvPr id="8" name="Subtitle 4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6400800" cy="1752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History</a:t>
            </a:r>
            <a:r>
              <a:rPr lang="en-US" sz="3200" dirty="0"/>
              <a:t>, Cleanup and Ecological </a:t>
            </a:r>
            <a:r>
              <a:rPr lang="en-US" sz="3200" dirty="0" smtClean="0"/>
              <a:t>Reuse of a Superfund Site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7010400" cy="4648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259118" y="558225"/>
            <a:ext cx="1837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May 2013</a:t>
            </a:r>
            <a:endParaRPr lang="en-US" sz="3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9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112000" cy="4419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86400" y="634425"/>
            <a:ext cx="2693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Late June 2013</a:t>
            </a:r>
            <a:endParaRPr lang="en-US" sz="3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91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239000" cy="4572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466619" y="624593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July 2014</a:t>
            </a:r>
            <a:endParaRPr lang="en-US" sz="3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67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239000" cy="4495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53200" y="651631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July 2014</a:t>
            </a:r>
            <a:endParaRPr lang="en-US" sz="3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02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800100" y="1562101"/>
            <a:ext cx="7543800" cy="1219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400" dirty="0" smtClean="0">
                <a:solidFill>
                  <a:prstClr val="white"/>
                </a:solidFill>
              </a:rPr>
              <a:t>QUESTIONS?</a:t>
            </a: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6" name="Subtitle 4"/>
          <p:cNvSpPr>
            <a:spLocks noGrp="1"/>
          </p:cNvSpPr>
          <p:nvPr/>
        </p:nvSpPr>
        <p:spPr>
          <a:xfrm>
            <a:off x="1066800" y="3276600"/>
            <a:ext cx="6934200" cy="2019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8064A2">
                    <a:lumMod val="40000"/>
                    <a:lumOff val="60000"/>
                  </a:srgbClr>
                </a:solidFill>
              </a:rPr>
              <a:t>Jeff Field</a:t>
            </a:r>
          </a:p>
          <a:p>
            <a:r>
              <a:rPr lang="en-US" sz="2800" dirty="0" smtClean="0">
                <a:solidFill>
                  <a:srgbClr val="8064A2">
                    <a:lumMod val="40000"/>
                    <a:lumOff val="60000"/>
                  </a:srgbClr>
                </a:solidFill>
              </a:rPr>
              <a:t>EPA Region 7</a:t>
            </a:r>
          </a:p>
          <a:p>
            <a:r>
              <a:rPr lang="en-US" sz="3200" dirty="0" smtClean="0">
                <a:solidFill>
                  <a:srgbClr val="00B0F0"/>
                </a:solidFill>
                <a:hlinkClick r:id="rId3"/>
              </a:rPr>
              <a:t>field.jeff@epa.gov</a:t>
            </a:r>
            <a:endParaRPr lang="en-US" sz="3200" dirty="0" smtClean="0">
              <a:solidFill>
                <a:srgbClr val="00B0F0"/>
              </a:solidFill>
            </a:endParaRPr>
          </a:p>
          <a:p>
            <a:r>
              <a:rPr lang="en-US" sz="3200" dirty="0" smtClean="0"/>
              <a:t>(913) 551-7548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943100" y="621282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Special thanks to </a:t>
            </a:r>
            <a:r>
              <a:rPr 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The Boeing </a:t>
            </a:r>
            <a:r>
              <a:rPr lang="en-US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Company, Monarch Watch, Monarch </a:t>
            </a:r>
            <a:r>
              <a:rPr 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Joint </a:t>
            </a:r>
            <a:r>
              <a:rPr lang="en-US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Venture, the Pollinator Partnership, and the Wildlife </a:t>
            </a:r>
            <a:r>
              <a:rPr 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Habitat </a:t>
            </a:r>
            <a:r>
              <a:rPr lang="en-US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Council.</a:t>
            </a:r>
            <a:endParaRPr lang="en-US" sz="1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69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899886" y="274638"/>
            <a:ext cx="77869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Chemical Commodities, </a:t>
            </a:r>
            <a:r>
              <a:rPr lang="en-US" sz="3600" dirty="0" err="1" smtClean="0">
                <a:solidFill>
                  <a:schemeClr val="bg1"/>
                </a:solidFill>
              </a:rPr>
              <a:t>Inc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59963"/>
            <a:ext cx="7474344" cy="52064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60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990600" y="3709987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990600" y="3300413"/>
            <a:ext cx="7772400" cy="89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31242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Chemical Commodities, Inc.</a:t>
            </a:r>
          </a:p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Site History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1219200"/>
            <a:ext cx="7620000" cy="4495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8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20" t="1639" r="2020" b="4917"/>
          <a:stretch/>
        </p:blipFill>
        <p:spPr>
          <a:xfrm>
            <a:off x="1066800" y="1219200"/>
            <a:ext cx="7391400" cy="44348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2999"/>
            <a:ext cx="7467600" cy="46482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7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143000" y="669758"/>
            <a:ext cx="7620000" cy="60199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cs typeface="Times New Roman" pitchFamily="18" charset="0"/>
              </a:rPr>
              <a:t>Soil</a:t>
            </a:r>
            <a:r>
              <a:rPr lang="en-US" sz="2000" dirty="0">
                <a:cs typeface="Times New Roman" pitchFamily="18" charset="0"/>
              </a:rPr>
              <a:t>:</a:t>
            </a:r>
          </a:p>
          <a:p>
            <a:r>
              <a:rPr lang="en-US" sz="2000" dirty="0">
                <a:cs typeface="Times New Roman" pitchFamily="18" charset="0"/>
              </a:rPr>
              <a:t>Alternative S3D – Excavation and Off-Site Disposal</a:t>
            </a:r>
          </a:p>
          <a:p>
            <a:r>
              <a:rPr lang="en-US" sz="2000" dirty="0">
                <a:cs typeface="Times New Roman" pitchFamily="18" charset="0"/>
              </a:rPr>
              <a:t> Excavation and off-site disposal of soils from certain areas containing high VOC concentrations and metals</a:t>
            </a:r>
          </a:p>
          <a:p>
            <a:r>
              <a:rPr lang="en-US" sz="2000" dirty="0">
                <a:cs typeface="Times New Roman" pitchFamily="18" charset="0"/>
              </a:rPr>
              <a:t> Construction of a soil cap</a:t>
            </a:r>
          </a:p>
          <a:p>
            <a:r>
              <a:rPr lang="en-US" sz="2000" dirty="0">
                <a:cs typeface="Times New Roman" pitchFamily="18" charset="0"/>
              </a:rPr>
              <a:t> Institutional controls to restrict land use</a:t>
            </a:r>
          </a:p>
          <a:p>
            <a:pPr marL="0" indent="0">
              <a:buNone/>
            </a:pPr>
            <a:r>
              <a:rPr lang="en-US" sz="2000" b="1" dirty="0" smtClean="0">
                <a:cs typeface="Times New Roman" pitchFamily="18" charset="0"/>
              </a:rPr>
              <a:t>Ground </a:t>
            </a:r>
            <a:r>
              <a:rPr lang="en-US" sz="2000" b="1" dirty="0">
                <a:cs typeface="Times New Roman" pitchFamily="18" charset="0"/>
              </a:rPr>
              <a:t>water</a:t>
            </a:r>
            <a:r>
              <a:rPr lang="en-US" sz="2000" dirty="0">
                <a:cs typeface="Times New Roman" pitchFamily="18" charset="0"/>
              </a:rPr>
              <a:t>:</a:t>
            </a:r>
          </a:p>
          <a:p>
            <a:r>
              <a:rPr lang="en-US" sz="2000" dirty="0">
                <a:cs typeface="Times New Roman" pitchFamily="18" charset="0"/>
              </a:rPr>
              <a:t>Alternative G2 – </a:t>
            </a:r>
            <a:r>
              <a:rPr lang="en-US" sz="2000" dirty="0" smtClean="0">
                <a:cs typeface="Times New Roman" pitchFamily="18" charset="0"/>
              </a:rPr>
              <a:t>In-situ </a:t>
            </a:r>
            <a:r>
              <a:rPr lang="en-US" sz="2000" dirty="0">
                <a:cs typeface="Times New Roman" pitchFamily="18" charset="0"/>
              </a:rPr>
              <a:t>Chemical Oxidation</a:t>
            </a:r>
          </a:p>
          <a:p>
            <a:r>
              <a:rPr lang="en-US" sz="2000" dirty="0">
                <a:cs typeface="Times New Roman" pitchFamily="18" charset="0"/>
              </a:rPr>
              <a:t> Treatment of on-site and off-site ground water using chemical oxidation</a:t>
            </a:r>
          </a:p>
          <a:p>
            <a:r>
              <a:rPr lang="en-US" sz="2000" dirty="0">
                <a:cs typeface="Times New Roman" pitchFamily="18" charset="0"/>
              </a:rPr>
              <a:t> Monitored Natural Attenuation</a:t>
            </a:r>
          </a:p>
          <a:p>
            <a:r>
              <a:rPr lang="en-US" sz="2000" dirty="0">
                <a:cs typeface="Times New Roman" pitchFamily="18" charset="0"/>
              </a:rPr>
              <a:t> Ground water Monitoring</a:t>
            </a:r>
          </a:p>
          <a:p>
            <a:r>
              <a:rPr lang="en-US" sz="2000" dirty="0">
                <a:cs typeface="Times New Roman" pitchFamily="18" charset="0"/>
              </a:rPr>
              <a:t> Institutional controls to restrict private well installation and use;</a:t>
            </a:r>
          </a:p>
          <a:p>
            <a:r>
              <a:rPr lang="en-US" sz="2000" dirty="0">
                <a:cs typeface="Times New Roman" pitchFamily="18" charset="0"/>
              </a:rPr>
              <a:t> Engineering controls (indoor air ventilation units)</a:t>
            </a:r>
          </a:p>
          <a:p>
            <a:pPr marL="0" indent="0">
              <a:buNone/>
            </a:pPr>
            <a:r>
              <a:rPr lang="en-US" sz="2000" b="1" dirty="0" smtClean="0">
                <a:cs typeface="Times New Roman" pitchFamily="18" charset="0"/>
              </a:rPr>
              <a:t>Alternative </a:t>
            </a:r>
            <a:r>
              <a:rPr lang="en-US" sz="2000" b="1" dirty="0">
                <a:cs typeface="Times New Roman" pitchFamily="18" charset="0"/>
              </a:rPr>
              <a:t>S3D PLUS</a:t>
            </a:r>
            <a:r>
              <a:rPr lang="en-US" sz="2000" dirty="0">
                <a:cs typeface="Times New Roman" pitchFamily="18" charset="0"/>
              </a:rPr>
              <a:t>:</a:t>
            </a:r>
            <a:r>
              <a:rPr lang="en-US" sz="2000" b="1" dirty="0">
                <a:cs typeface="Times New Roman" pitchFamily="18" charset="0"/>
              </a:rPr>
              <a:t> </a:t>
            </a:r>
          </a:p>
          <a:p>
            <a:r>
              <a:rPr lang="en-US" sz="2000" dirty="0">
                <a:cs typeface="Times New Roman" pitchFamily="18" charset="0"/>
              </a:rPr>
              <a:t>Retains the remedial components of Alternative S3D with additional excavation and treatment components added to further enhance on-site source area treatment.</a:t>
            </a:r>
            <a:endParaRPr lang="en-US" sz="28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66078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1"/>
            <a:ext cx="8839200" cy="66293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32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73" y="1143000"/>
            <a:ext cx="6952827" cy="4648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57800" y="558225"/>
            <a:ext cx="2946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September 2012</a:t>
            </a:r>
            <a:endParaRPr lang="en-US" sz="3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16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C6D9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212</Words>
  <Application>Microsoft Office PowerPoint</Application>
  <PresentationFormat>On-screen Show (4:3)</PresentationFormat>
  <Paragraphs>57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CHEMICAL COMMODITIES INC.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Skeo</dc:creator>
  <cp:lastModifiedBy>Rosemary Han</cp:lastModifiedBy>
  <cp:revision>25</cp:revision>
  <dcterms:created xsi:type="dcterms:W3CDTF">2015-01-22T15:43:45Z</dcterms:created>
  <dcterms:modified xsi:type="dcterms:W3CDTF">2015-04-20T13:24:04Z</dcterms:modified>
</cp:coreProperties>
</file>