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5"/>
  </p:notesMasterIdLst>
  <p:handoutMasterIdLst>
    <p:handoutMasterId r:id="rId16"/>
  </p:handoutMasterIdLst>
  <p:sldIdLst>
    <p:sldId id="269" r:id="rId6"/>
    <p:sldId id="278" r:id="rId7"/>
    <p:sldId id="279" r:id="rId8"/>
    <p:sldId id="272" r:id="rId9"/>
    <p:sldId id="260" r:id="rId10"/>
    <p:sldId id="274" r:id="rId11"/>
    <p:sldId id="275" r:id="rId12"/>
    <p:sldId id="276" r:id="rId13"/>
    <p:sldId id="27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44704" autoAdjust="0"/>
  </p:normalViewPr>
  <p:slideViewPr>
    <p:cSldViewPr snapToGrid="0">
      <p:cViewPr varScale="1">
        <p:scale>
          <a:sx n="29" d="100"/>
          <a:sy n="29" d="100"/>
        </p:scale>
        <p:origin x="2256" y="60"/>
      </p:cViewPr>
      <p:guideLst>
        <p:guide orient="horz" pos="2160"/>
        <p:guide pos="3840"/>
      </p:guideLst>
    </p:cSldViewPr>
  </p:slideViewPr>
  <p:notesTextViewPr>
    <p:cViewPr>
      <p:scale>
        <a:sx n="3" d="2"/>
        <a:sy n="3" d="2"/>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3DD5A-85EF-4515-988A-42CDDC79B9E6}" type="doc">
      <dgm:prSet loTypeId="urn:microsoft.com/office/officeart/2005/8/layout/rings+Icon" loCatId="officeonline" qsTypeId="urn:microsoft.com/office/officeart/2005/8/quickstyle/simple4" qsCatId="simple" csTypeId="urn:microsoft.com/office/officeart/2005/8/colors/accent1_2" csCatId="accent1" phldr="1"/>
      <dgm:spPr/>
    </dgm:pt>
    <dgm:pt modelId="{9399B982-D4EA-4C61-B003-58CFD7F75516}">
      <dgm:prSet phldrT="[Text]"/>
      <dgm:spPr/>
      <dgm:t>
        <a:bodyPr/>
        <a:lstStyle/>
        <a:p>
          <a:r>
            <a:rPr lang="en-US" dirty="0" smtClean="0">
              <a:latin typeface="+mj-lt"/>
            </a:rPr>
            <a:t>A. Revitalize Site Ecology </a:t>
          </a:r>
          <a:endParaRPr lang="en-US" dirty="0">
            <a:latin typeface="+mj-lt"/>
          </a:endParaRPr>
        </a:p>
      </dgm:t>
    </dgm:pt>
    <dgm:pt modelId="{C2CD20C0-E1BE-47C0-A6F9-0F9378CB6E16}" type="parTrans" cxnId="{94A19211-7EAD-4B0C-B350-C1B33D3431D9}">
      <dgm:prSet/>
      <dgm:spPr/>
      <dgm:t>
        <a:bodyPr/>
        <a:lstStyle/>
        <a:p>
          <a:endParaRPr lang="en-US"/>
        </a:p>
      </dgm:t>
    </dgm:pt>
    <dgm:pt modelId="{E34BA183-6B12-4B77-9AF0-59450FC79692}" type="sibTrans" cxnId="{94A19211-7EAD-4B0C-B350-C1B33D3431D9}">
      <dgm:prSet/>
      <dgm:spPr/>
      <dgm:t>
        <a:bodyPr/>
        <a:lstStyle/>
        <a:p>
          <a:endParaRPr lang="en-US"/>
        </a:p>
      </dgm:t>
    </dgm:pt>
    <dgm:pt modelId="{E040C13C-DC11-4271-BD3F-8E9244DF309D}">
      <dgm:prSet phldrT="[Text]"/>
      <dgm:spPr/>
      <dgm:t>
        <a:bodyPr/>
        <a:lstStyle/>
        <a:p>
          <a:r>
            <a:rPr lang="en-US" dirty="0" smtClean="0">
              <a:latin typeface="+mj-lt"/>
            </a:rPr>
            <a:t>C. Increase Recreational Activities </a:t>
          </a:r>
          <a:endParaRPr lang="en-US" dirty="0">
            <a:latin typeface="+mj-lt"/>
          </a:endParaRPr>
        </a:p>
      </dgm:t>
    </dgm:pt>
    <dgm:pt modelId="{D51B9962-0C2F-451C-B659-16D42CD2383E}" type="parTrans" cxnId="{07044174-33C1-40DE-85B3-91A3E19CD312}">
      <dgm:prSet/>
      <dgm:spPr/>
      <dgm:t>
        <a:bodyPr/>
        <a:lstStyle/>
        <a:p>
          <a:endParaRPr lang="en-US"/>
        </a:p>
      </dgm:t>
    </dgm:pt>
    <dgm:pt modelId="{2CE2A502-A426-4774-AF73-E85B398313A5}" type="sibTrans" cxnId="{07044174-33C1-40DE-85B3-91A3E19CD312}">
      <dgm:prSet/>
      <dgm:spPr/>
      <dgm:t>
        <a:bodyPr/>
        <a:lstStyle/>
        <a:p>
          <a:endParaRPr lang="en-US"/>
        </a:p>
      </dgm:t>
    </dgm:pt>
    <dgm:pt modelId="{AD4C39A0-D70F-4C7E-A313-214F467E1CDA}">
      <dgm:prSet phldrT="[Text]"/>
      <dgm:spPr/>
      <dgm:t>
        <a:bodyPr/>
        <a:lstStyle/>
        <a:p>
          <a:r>
            <a:rPr lang="en-US" dirty="0" smtClean="0">
              <a:latin typeface="+mj-lt"/>
            </a:rPr>
            <a:t>B. Improve Stormwater</a:t>
          </a:r>
          <a:endParaRPr lang="en-US" dirty="0">
            <a:latin typeface="+mj-lt"/>
          </a:endParaRPr>
        </a:p>
      </dgm:t>
    </dgm:pt>
    <dgm:pt modelId="{AF3AFF92-9B68-4CF0-890A-56AA6B852B38}" type="parTrans" cxnId="{5B958922-AD65-4BDB-AA93-992E59CDE085}">
      <dgm:prSet/>
      <dgm:spPr/>
      <dgm:t>
        <a:bodyPr/>
        <a:lstStyle/>
        <a:p>
          <a:endParaRPr lang="en-US"/>
        </a:p>
      </dgm:t>
    </dgm:pt>
    <dgm:pt modelId="{B1EDA490-3E5E-460B-8D33-13E131E9EFBB}" type="sibTrans" cxnId="{5B958922-AD65-4BDB-AA93-992E59CDE085}">
      <dgm:prSet/>
      <dgm:spPr/>
      <dgm:t>
        <a:bodyPr/>
        <a:lstStyle/>
        <a:p>
          <a:endParaRPr lang="en-US"/>
        </a:p>
      </dgm:t>
    </dgm:pt>
    <dgm:pt modelId="{689F87D5-E16C-45DD-9E45-84BF89F9A165}" type="pres">
      <dgm:prSet presAssocID="{C463DD5A-85EF-4515-988A-42CDDC79B9E6}" presName="Name0" presStyleCnt="0">
        <dgm:presLayoutVars>
          <dgm:chMax val="7"/>
          <dgm:dir/>
          <dgm:resizeHandles val="exact"/>
        </dgm:presLayoutVars>
      </dgm:prSet>
      <dgm:spPr/>
    </dgm:pt>
    <dgm:pt modelId="{802B8B83-02C7-47FB-A642-CC2BF4DFA8BE}" type="pres">
      <dgm:prSet presAssocID="{C463DD5A-85EF-4515-988A-42CDDC79B9E6}" presName="ellipse1" presStyleLbl="vennNode1" presStyleIdx="0" presStyleCnt="3" custLinFactNeighborX="12369" custLinFactNeighborY="-3810">
        <dgm:presLayoutVars>
          <dgm:bulletEnabled val="1"/>
        </dgm:presLayoutVars>
      </dgm:prSet>
      <dgm:spPr/>
      <dgm:t>
        <a:bodyPr/>
        <a:lstStyle/>
        <a:p>
          <a:endParaRPr lang="en-US"/>
        </a:p>
      </dgm:t>
    </dgm:pt>
    <dgm:pt modelId="{DDFE9373-784E-4428-AEC1-DE97C835F810}" type="pres">
      <dgm:prSet presAssocID="{C463DD5A-85EF-4515-988A-42CDDC79B9E6}" presName="ellipse2" presStyleLbl="vennNode1" presStyleIdx="1" presStyleCnt="3">
        <dgm:presLayoutVars>
          <dgm:bulletEnabled val="1"/>
        </dgm:presLayoutVars>
      </dgm:prSet>
      <dgm:spPr/>
      <dgm:t>
        <a:bodyPr/>
        <a:lstStyle/>
        <a:p>
          <a:endParaRPr lang="en-US"/>
        </a:p>
      </dgm:t>
    </dgm:pt>
    <dgm:pt modelId="{99CC9E68-25FA-4602-A62E-D7B05888C51E}" type="pres">
      <dgm:prSet presAssocID="{C463DD5A-85EF-4515-988A-42CDDC79B9E6}" presName="ellipse3" presStyleLbl="vennNode1" presStyleIdx="2" presStyleCnt="3" custLinFactNeighborX="-9277" custLinFactNeighborY="1546">
        <dgm:presLayoutVars>
          <dgm:bulletEnabled val="1"/>
        </dgm:presLayoutVars>
      </dgm:prSet>
      <dgm:spPr/>
      <dgm:t>
        <a:bodyPr/>
        <a:lstStyle/>
        <a:p>
          <a:endParaRPr lang="en-US"/>
        </a:p>
      </dgm:t>
    </dgm:pt>
  </dgm:ptLst>
  <dgm:cxnLst>
    <dgm:cxn modelId="{94A19211-7EAD-4B0C-B350-C1B33D3431D9}" srcId="{C463DD5A-85EF-4515-988A-42CDDC79B9E6}" destId="{9399B982-D4EA-4C61-B003-58CFD7F75516}" srcOrd="0" destOrd="0" parTransId="{C2CD20C0-E1BE-47C0-A6F9-0F9378CB6E16}" sibTransId="{E34BA183-6B12-4B77-9AF0-59450FC79692}"/>
    <dgm:cxn modelId="{EA325D2F-CC22-4461-BF33-921B5BC11B19}" type="presOf" srcId="{AD4C39A0-D70F-4C7E-A313-214F467E1CDA}" destId="{99CC9E68-25FA-4602-A62E-D7B05888C51E}" srcOrd="0" destOrd="0" presId="urn:microsoft.com/office/officeart/2005/8/layout/rings+Icon"/>
    <dgm:cxn modelId="{736D5E33-1EF2-49B7-A87A-DDE8DACA305A}" type="presOf" srcId="{C463DD5A-85EF-4515-988A-42CDDC79B9E6}" destId="{689F87D5-E16C-45DD-9E45-84BF89F9A165}" srcOrd="0" destOrd="0" presId="urn:microsoft.com/office/officeart/2005/8/layout/rings+Icon"/>
    <dgm:cxn modelId="{5B958922-AD65-4BDB-AA93-992E59CDE085}" srcId="{C463DD5A-85EF-4515-988A-42CDDC79B9E6}" destId="{AD4C39A0-D70F-4C7E-A313-214F467E1CDA}" srcOrd="2" destOrd="0" parTransId="{AF3AFF92-9B68-4CF0-890A-56AA6B852B38}" sibTransId="{B1EDA490-3E5E-460B-8D33-13E131E9EFBB}"/>
    <dgm:cxn modelId="{65B8AB54-1334-4958-81E4-D65E4A282430}" type="presOf" srcId="{9399B982-D4EA-4C61-B003-58CFD7F75516}" destId="{802B8B83-02C7-47FB-A642-CC2BF4DFA8BE}" srcOrd="0" destOrd="0" presId="urn:microsoft.com/office/officeart/2005/8/layout/rings+Icon"/>
    <dgm:cxn modelId="{07044174-33C1-40DE-85B3-91A3E19CD312}" srcId="{C463DD5A-85EF-4515-988A-42CDDC79B9E6}" destId="{E040C13C-DC11-4271-BD3F-8E9244DF309D}" srcOrd="1" destOrd="0" parTransId="{D51B9962-0C2F-451C-B659-16D42CD2383E}" sibTransId="{2CE2A502-A426-4774-AF73-E85B398313A5}"/>
    <dgm:cxn modelId="{E5A44E1A-2404-438E-97A0-98C8DBF74CBC}" type="presOf" srcId="{E040C13C-DC11-4271-BD3F-8E9244DF309D}" destId="{DDFE9373-784E-4428-AEC1-DE97C835F810}" srcOrd="0" destOrd="0" presId="urn:microsoft.com/office/officeart/2005/8/layout/rings+Icon"/>
    <dgm:cxn modelId="{BAB93754-B9BB-415C-BE6C-2836F8967DE3}" type="presParOf" srcId="{689F87D5-E16C-45DD-9E45-84BF89F9A165}" destId="{802B8B83-02C7-47FB-A642-CC2BF4DFA8BE}" srcOrd="0" destOrd="0" presId="urn:microsoft.com/office/officeart/2005/8/layout/rings+Icon"/>
    <dgm:cxn modelId="{7D40129F-CCD8-4C93-805B-4EB0F39B3A9F}" type="presParOf" srcId="{689F87D5-E16C-45DD-9E45-84BF89F9A165}" destId="{DDFE9373-784E-4428-AEC1-DE97C835F810}" srcOrd="1" destOrd="0" presId="urn:microsoft.com/office/officeart/2005/8/layout/rings+Icon"/>
    <dgm:cxn modelId="{BB438810-FD40-499C-A11B-6A01D2911874}" type="presParOf" srcId="{689F87D5-E16C-45DD-9E45-84BF89F9A165}" destId="{99CC9E68-25FA-4602-A62E-D7B05888C51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A8108-0B70-4F8D-90AE-6447385E2C7D}" type="doc">
      <dgm:prSet loTypeId="urn:microsoft.com/office/officeart/2005/8/layout/hProcess9" loCatId="process" qsTypeId="urn:microsoft.com/office/officeart/2005/8/quickstyle/simple1" qsCatId="simple" csTypeId="urn:microsoft.com/office/officeart/2005/8/colors/accent1_2" csCatId="accent1" phldr="1"/>
      <dgm:spPr/>
    </dgm:pt>
    <dgm:pt modelId="{EEC3E074-3E1B-46EA-9ECF-376840B41894}">
      <dgm:prSet phldrT="[Text]"/>
      <dgm:spPr/>
      <dgm:t>
        <a:bodyPr/>
        <a:lstStyle/>
        <a:p>
          <a:r>
            <a:rPr lang="en-US" dirty="0" smtClean="0">
              <a:latin typeface="+mj-lt"/>
            </a:rPr>
            <a:t>1. </a:t>
          </a:r>
        </a:p>
        <a:p>
          <a:r>
            <a:rPr lang="en-US" dirty="0" smtClean="0">
              <a:latin typeface="+mj-lt"/>
            </a:rPr>
            <a:t>Gather community goals</a:t>
          </a:r>
          <a:endParaRPr lang="en-US" dirty="0">
            <a:latin typeface="+mj-lt"/>
          </a:endParaRPr>
        </a:p>
      </dgm:t>
    </dgm:pt>
    <dgm:pt modelId="{E691109C-A561-4E66-8DFF-9FA694FD5275}" type="parTrans" cxnId="{8720CF9E-CC6F-4DB9-98FE-9DF388AF6276}">
      <dgm:prSet/>
      <dgm:spPr/>
      <dgm:t>
        <a:bodyPr/>
        <a:lstStyle/>
        <a:p>
          <a:endParaRPr lang="en-US"/>
        </a:p>
      </dgm:t>
    </dgm:pt>
    <dgm:pt modelId="{A51A8AFE-4B9D-44B8-BAC3-F08B1907C5B7}" type="sibTrans" cxnId="{8720CF9E-CC6F-4DB9-98FE-9DF388AF6276}">
      <dgm:prSet/>
      <dgm:spPr/>
      <dgm:t>
        <a:bodyPr/>
        <a:lstStyle/>
        <a:p>
          <a:endParaRPr lang="en-US"/>
        </a:p>
      </dgm:t>
    </dgm:pt>
    <dgm:pt modelId="{2D7F7F97-711D-4AC1-A0F4-45F66272B1E9}">
      <dgm:prSet phldrT="[Text]" custT="1"/>
      <dgm:spPr/>
      <dgm:t>
        <a:bodyPr/>
        <a:lstStyle/>
        <a:p>
          <a:r>
            <a:rPr lang="en-US" sz="2000" dirty="0" smtClean="0">
              <a:latin typeface="+mj-lt"/>
            </a:rPr>
            <a:t>2. </a:t>
          </a:r>
        </a:p>
        <a:p>
          <a:r>
            <a:rPr lang="en-US" sz="2000" dirty="0" smtClean="0">
              <a:latin typeface="+mj-lt"/>
            </a:rPr>
            <a:t>Determine site suitability</a:t>
          </a:r>
          <a:endParaRPr lang="en-US" sz="2000" dirty="0">
            <a:latin typeface="+mj-lt"/>
          </a:endParaRPr>
        </a:p>
      </dgm:t>
    </dgm:pt>
    <dgm:pt modelId="{0EFCAB74-B52D-4766-B22E-E23F8503C097}" type="parTrans" cxnId="{FDE21E6F-90AB-432E-8914-5203CCA1ED27}">
      <dgm:prSet/>
      <dgm:spPr/>
      <dgm:t>
        <a:bodyPr/>
        <a:lstStyle/>
        <a:p>
          <a:endParaRPr lang="en-US"/>
        </a:p>
      </dgm:t>
    </dgm:pt>
    <dgm:pt modelId="{DA1EB4E1-65DF-4196-98A9-77BF4C4E9AA1}" type="sibTrans" cxnId="{FDE21E6F-90AB-432E-8914-5203CCA1ED27}">
      <dgm:prSet/>
      <dgm:spPr/>
      <dgm:t>
        <a:bodyPr/>
        <a:lstStyle/>
        <a:p>
          <a:endParaRPr lang="en-US"/>
        </a:p>
      </dgm:t>
    </dgm:pt>
    <dgm:pt modelId="{F50D8ADA-71D4-4BA0-BECA-AD1118A5C79F}">
      <dgm:prSet phldrT="[Text]"/>
      <dgm:spPr/>
      <dgm:t>
        <a:bodyPr/>
        <a:lstStyle/>
        <a:p>
          <a:r>
            <a:rPr lang="en-US" dirty="0" smtClean="0">
              <a:latin typeface="+mj-lt"/>
            </a:rPr>
            <a:t>3. </a:t>
          </a:r>
        </a:p>
        <a:p>
          <a:r>
            <a:rPr lang="en-US" dirty="0" smtClean="0">
              <a:latin typeface="+mj-lt"/>
            </a:rPr>
            <a:t>Evaluate land use context</a:t>
          </a:r>
          <a:endParaRPr lang="en-US" dirty="0">
            <a:latin typeface="+mj-lt"/>
          </a:endParaRPr>
        </a:p>
      </dgm:t>
    </dgm:pt>
    <dgm:pt modelId="{5173006E-DD6B-4B59-8495-F84E8BF74291}" type="parTrans" cxnId="{6EEF59BB-86A8-490B-A6E5-E008CE1B111C}">
      <dgm:prSet/>
      <dgm:spPr/>
      <dgm:t>
        <a:bodyPr/>
        <a:lstStyle/>
        <a:p>
          <a:endParaRPr lang="en-US"/>
        </a:p>
      </dgm:t>
    </dgm:pt>
    <dgm:pt modelId="{E2409C02-0C2A-4B0B-862A-1D5AB80309FF}" type="sibTrans" cxnId="{6EEF59BB-86A8-490B-A6E5-E008CE1B111C}">
      <dgm:prSet/>
      <dgm:spPr/>
      <dgm:t>
        <a:bodyPr/>
        <a:lstStyle/>
        <a:p>
          <a:endParaRPr lang="en-US"/>
        </a:p>
      </dgm:t>
    </dgm:pt>
    <dgm:pt modelId="{423DC42A-9D6E-4272-9786-8A7122E60F8B}">
      <dgm:prSet phldrT="[Text]"/>
      <dgm:spPr/>
      <dgm:t>
        <a:bodyPr/>
        <a:lstStyle/>
        <a:p>
          <a:r>
            <a:rPr lang="en-US" dirty="0" smtClean="0">
              <a:latin typeface="+mj-lt"/>
            </a:rPr>
            <a:t>4. </a:t>
          </a:r>
        </a:p>
        <a:p>
          <a:r>
            <a:rPr lang="en-US" dirty="0" smtClean="0">
              <a:latin typeface="+mj-lt"/>
            </a:rPr>
            <a:t>Develop recommendations</a:t>
          </a:r>
          <a:endParaRPr lang="en-US" dirty="0">
            <a:latin typeface="+mj-lt"/>
          </a:endParaRPr>
        </a:p>
      </dgm:t>
    </dgm:pt>
    <dgm:pt modelId="{F754AD04-1D1B-4032-9783-BEC497A6AA05}" type="parTrans" cxnId="{6C0646EF-721D-4194-8B62-132F892A6FF4}">
      <dgm:prSet/>
      <dgm:spPr/>
      <dgm:t>
        <a:bodyPr/>
        <a:lstStyle/>
        <a:p>
          <a:endParaRPr lang="en-US"/>
        </a:p>
      </dgm:t>
    </dgm:pt>
    <dgm:pt modelId="{72F91C62-7AA2-4334-A368-527AC586FDAC}" type="sibTrans" cxnId="{6C0646EF-721D-4194-8B62-132F892A6FF4}">
      <dgm:prSet/>
      <dgm:spPr/>
      <dgm:t>
        <a:bodyPr/>
        <a:lstStyle/>
        <a:p>
          <a:endParaRPr lang="en-US"/>
        </a:p>
      </dgm:t>
    </dgm:pt>
    <dgm:pt modelId="{A0B4FAC8-17D8-4DE2-ADEB-34E10642656C}" type="pres">
      <dgm:prSet presAssocID="{A96A8108-0B70-4F8D-90AE-6447385E2C7D}" presName="CompostProcess" presStyleCnt="0">
        <dgm:presLayoutVars>
          <dgm:dir/>
          <dgm:resizeHandles val="exact"/>
        </dgm:presLayoutVars>
      </dgm:prSet>
      <dgm:spPr/>
    </dgm:pt>
    <dgm:pt modelId="{6A280DC5-4C78-43EA-A262-D0B539BC86C1}" type="pres">
      <dgm:prSet presAssocID="{A96A8108-0B70-4F8D-90AE-6447385E2C7D}" presName="arrow" presStyleLbl="bgShp" presStyleIdx="0" presStyleCnt="1"/>
      <dgm:spPr/>
    </dgm:pt>
    <dgm:pt modelId="{F2485A25-8745-42F8-BA71-E36C2CA937AA}" type="pres">
      <dgm:prSet presAssocID="{A96A8108-0B70-4F8D-90AE-6447385E2C7D}" presName="linearProcess" presStyleCnt="0"/>
      <dgm:spPr/>
    </dgm:pt>
    <dgm:pt modelId="{13554B2B-365E-43D2-A027-A3A48F45E10A}" type="pres">
      <dgm:prSet presAssocID="{EEC3E074-3E1B-46EA-9ECF-376840B41894}" presName="textNode" presStyleLbl="node1" presStyleIdx="0" presStyleCnt="4">
        <dgm:presLayoutVars>
          <dgm:bulletEnabled val="1"/>
        </dgm:presLayoutVars>
      </dgm:prSet>
      <dgm:spPr/>
      <dgm:t>
        <a:bodyPr/>
        <a:lstStyle/>
        <a:p>
          <a:endParaRPr lang="en-US"/>
        </a:p>
      </dgm:t>
    </dgm:pt>
    <dgm:pt modelId="{842C8677-CDFE-4782-97C7-63044B94F15E}" type="pres">
      <dgm:prSet presAssocID="{A51A8AFE-4B9D-44B8-BAC3-F08B1907C5B7}" presName="sibTrans" presStyleCnt="0"/>
      <dgm:spPr/>
    </dgm:pt>
    <dgm:pt modelId="{DD3666F8-1601-4A63-BB55-19DD43269C00}" type="pres">
      <dgm:prSet presAssocID="{2D7F7F97-711D-4AC1-A0F4-45F66272B1E9}" presName="textNode" presStyleLbl="node1" presStyleIdx="1" presStyleCnt="4">
        <dgm:presLayoutVars>
          <dgm:bulletEnabled val="1"/>
        </dgm:presLayoutVars>
      </dgm:prSet>
      <dgm:spPr/>
      <dgm:t>
        <a:bodyPr/>
        <a:lstStyle/>
        <a:p>
          <a:endParaRPr lang="en-US"/>
        </a:p>
      </dgm:t>
    </dgm:pt>
    <dgm:pt modelId="{EA1EE0DD-6361-4687-8559-9354AA690D9B}" type="pres">
      <dgm:prSet presAssocID="{DA1EB4E1-65DF-4196-98A9-77BF4C4E9AA1}" presName="sibTrans" presStyleCnt="0"/>
      <dgm:spPr/>
    </dgm:pt>
    <dgm:pt modelId="{1C408BF7-F745-429F-999A-4200C71FA96D}" type="pres">
      <dgm:prSet presAssocID="{F50D8ADA-71D4-4BA0-BECA-AD1118A5C79F}" presName="textNode" presStyleLbl="node1" presStyleIdx="2" presStyleCnt="4">
        <dgm:presLayoutVars>
          <dgm:bulletEnabled val="1"/>
        </dgm:presLayoutVars>
      </dgm:prSet>
      <dgm:spPr/>
      <dgm:t>
        <a:bodyPr/>
        <a:lstStyle/>
        <a:p>
          <a:endParaRPr lang="en-US"/>
        </a:p>
      </dgm:t>
    </dgm:pt>
    <dgm:pt modelId="{F52D79B3-FF5C-48CD-9986-66B685F4C895}" type="pres">
      <dgm:prSet presAssocID="{E2409C02-0C2A-4B0B-862A-1D5AB80309FF}" presName="sibTrans" presStyleCnt="0"/>
      <dgm:spPr/>
    </dgm:pt>
    <dgm:pt modelId="{429CEDBF-60AC-412E-B83B-80E7BE54BED4}" type="pres">
      <dgm:prSet presAssocID="{423DC42A-9D6E-4272-9786-8A7122E60F8B}" presName="textNode" presStyleLbl="node1" presStyleIdx="3" presStyleCnt="4">
        <dgm:presLayoutVars>
          <dgm:bulletEnabled val="1"/>
        </dgm:presLayoutVars>
      </dgm:prSet>
      <dgm:spPr/>
      <dgm:t>
        <a:bodyPr/>
        <a:lstStyle/>
        <a:p>
          <a:endParaRPr lang="en-US"/>
        </a:p>
      </dgm:t>
    </dgm:pt>
  </dgm:ptLst>
  <dgm:cxnLst>
    <dgm:cxn modelId="{6EEF59BB-86A8-490B-A6E5-E008CE1B111C}" srcId="{A96A8108-0B70-4F8D-90AE-6447385E2C7D}" destId="{F50D8ADA-71D4-4BA0-BECA-AD1118A5C79F}" srcOrd="2" destOrd="0" parTransId="{5173006E-DD6B-4B59-8495-F84E8BF74291}" sibTransId="{E2409C02-0C2A-4B0B-862A-1D5AB80309FF}"/>
    <dgm:cxn modelId="{199937F5-70CC-4EB2-841D-FBE54F8D31F6}" type="presOf" srcId="{2D7F7F97-711D-4AC1-A0F4-45F66272B1E9}" destId="{DD3666F8-1601-4A63-BB55-19DD43269C00}" srcOrd="0" destOrd="0" presId="urn:microsoft.com/office/officeart/2005/8/layout/hProcess9"/>
    <dgm:cxn modelId="{16D4F1C7-DA1A-4893-BDA0-2D19AC23065D}" type="presOf" srcId="{A96A8108-0B70-4F8D-90AE-6447385E2C7D}" destId="{A0B4FAC8-17D8-4DE2-ADEB-34E10642656C}" srcOrd="0" destOrd="0" presId="urn:microsoft.com/office/officeart/2005/8/layout/hProcess9"/>
    <dgm:cxn modelId="{D59743A9-7963-4C60-94E7-C81A2927AAA4}" type="presOf" srcId="{EEC3E074-3E1B-46EA-9ECF-376840B41894}" destId="{13554B2B-365E-43D2-A027-A3A48F45E10A}" srcOrd="0" destOrd="0" presId="urn:microsoft.com/office/officeart/2005/8/layout/hProcess9"/>
    <dgm:cxn modelId="{947151C8-7938-42D8-98E1-391171BA8484}" type="presOf" srcId="{F50D8ADA-71D4-4BA0-BECA-AD1118A5C79F}" destId="{1C408BF7-F745-429F-999A-4200C71FA96D}" srcOrd="0" destOrd="0" presId="urn:microsoft.com/office/officeart/2005/8/layout/hProcess9"/>
    <dgm:cxn modelId="{8720CF9E-CC6F-4DB9-98FE-9DF388AF6276}" srcId="{A96A8108-0B70-4F8D-90AE-6447385E2C7D}" destId="{EEC3E074-3E1B-46EA-9ECF-376840B41894}" srcOrd="0" destOrd="0" parTransId="{E691109C-A561-4E66-8DFF-9FA694FD5275}" sibTransId="{A51A8AFE-4B9D-44B8-BAC3-F08B1907C5B7}"/>
    <dgm:cxn modelId="{FAA0DACB-7316-433B-961A-68F88EF51007}" type="presOf" srcId="{423DC42A-9D6E-4272-9786-8A7122E60F8B}" destId="{429CEDBF-60AC-412E-B83B-80E7BE54BED4}" srcOrd="0" destOrd="0" presId="urn:microsoft.com/office/officeart/2005/8/layout/hProcess9"/>
    <dgm:cxn modelId="{6C0646EF-721D-4194-8B62-132F892A6FF4}" srcId="{A96A8108-0B70-4F8D-90AE-6447385E2C7D}" destId="{423DC42A-9D6E-4272-9786-8A7122E60F8B}" srcOrd="3" destOrd="0" parTransId="{F754AD04-1D1B-4032-9783-BEC497A6AA05}" sibTransId="{72F91C62-7AA2-4334-A368-527AC586FDAC}"/>
    <dgm:cxn modelId="{FDE21E6F-90AB-432E-8914-5203CCA1ED27}" srcId="{A96A8108-0B70-4F8D-90AE-6447385E2C7D}" destId="{2D7F7F97-711D-4AC1-A0F4-45F66272B1E9}" srcOrd="1" destOrd="0" parTransId="{0EFCAB74-B52D-4766-B22E-E23F8503C097}" sibTransId="{DA1EB4E1-65DF-4196-98A9-77BF4C4E9AA1}"/>
    <dgm:cxn modelId="{79B7AB55-41BD-4681-B7CA-DB1C8C2C325B}" type="presParOf" srcId="{A0B4FAC8-17D8-4DE2-ADEB-34E10642656C}" destId="{6A280DC5-4C78-43EA-A262-D0B539BC86C1}" srcOrd="0" destOrd="0" presId="urn:microsoft.com/office/officeart/2005/8/layout/hProcess9"/>
    <dgm:cxn modelId="{16BC0D92-4436-48C2-B25C-6579F04C586C}" type="presParOf" srcId="{A0B4FAC8-17D8-4DE2-ADEB-34E10642656C}" destId="{F2485A25-8745-42F8-BA71-E36C2CA937AA}" srcOrd="1" destOrd="0" presId="urn:microsoft.com/office/officeart/2005/8/layout/hProcess9"/>
    <dgm:cxn modelId="{41B0EC39-81B3-4CC4-843A-02F49EFE9A84}" type="presParOf" srcId="{F2485A25-8745-42F8-BA71-E36C2CA937AA}" destId="{13554B2B-365E-43D2-A027-A3A48F45E10A}" srcOrd="0" destOrd="0" presId="urn:microsoft.com/office/officeart/2005/8/layout/hProcess9"/>
    <dgm:cxn modelId="{C25015D2-43CB-483B-B91C-87A9DAFA4F05}" type="presParOf" srcId="{F2485A25-8745-42F8-BA71-E36C2CA937AA}" destId="{842C8677-CDFE-4782-97C7-63044B94F15E}" srcOrd="1" destOrd="0" presId="urn:microsoft.com/office/officeart/2005/8/layout/hProcess9"/>
    <dgm:cxn modelId="{BB1A7870-C768-4EB9-B662-1D5DABA01DCA}" type="presParOf" srcId="{F2485A25-8745-42F8-BA71-E36C2CA937AA}" destId="{DD3666F8-1601-4A63-BB55-19DD43269C00}" srcOrd="2" destOrd="0" presId="urn:microsoft.com/office/officeart/2005/8/layout/hProcess9"/>
    <dgm:cxn modelId="{2E6CCD80-D110-42E4-9094-9A1CDEC308F9}" type="presParOf" srcId="{F2485A25-8745-42F8-BA71-E36C2CA937AA}" destId="{EA1EE0DD-6361-4687-8559-9354AA690D9B}" srcOrd="3" destOrd="0" presId="urn:microsoft.com/office/officeart/2005/8/layout/hProcess9"/>
    <dgm:cxn modelId="{766463F3-7620-46DB-A770-C23877FBEE62}" type="presParOf" srcId="{F2485A25-8745-42F8-BA71-E36C2CA937AA}" destId="{1C408BF7-F745-429F-999A-4200C71FA96D}" srcOrd="4" destOrd="0" presId="urn:microsoft.com/office/officeart/2005/8/layout/hProcess9"/>
    <dgm:cxn modelId="{19CF1520-34C5-4CCA-A572-49523350AB80}" type="presParOf" srcId="{F2485A25-8745-42F8-BA71-E36C2CA937AA}" destId="{F52D79B3-FF5C-48CD-9986-66B685F4C895}" srcOrd="5" destOrd="0" presId="urn:microsoft.com/office/officeart/2005/8/layout/hProcess9"/>
    <dgm:cxn modelId="{35BBD44B-78DF-4855-952A-51ABFA64D04D}" type="presParOf" srcId="{F2485A25-8745-42F8-BA71-E36C2CA937AA}" destId="{429CEDBF-60AC-412E-B83B-80E7BE54BED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B8B83-02C7-47FB-A642-CC2BF4DFA8BE}">
      <dsp:nvSpPr>
        <dsp:cNvPr id="0" name=""/>
        <dsp:cNvSpPr/>
      </dsp:nvSpPr>
      <dsp:spPr>
        <a:xfrm>
          <a:off x="2216967" y="0"/>
          <a:ext cx="2772305" cy="277226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A. Revitalize Site Ecology </a:t>
          </a:r>
          <a:endParaRPr lang="en-US" sz="2400" kern="1200" dirty="0">
            <a:latin typeface="+mj-lt"/>
          </a:endParaRPr>
        </a:p>
      </dsp:txBody>
      <dsp:txXfrm>
        <a:off x="2622962" y="405989"/>
        <a:ext cx="1960315" cy="1960287"/>
      </dsp:txXfrm>
    </dsp:sp>
    <dsp:sp modelId="{DDFE9373-784E-4428-AEC1-DE97C835F810}">
      <dsp:nvSpPr>
        <dsp:cNvPr id="0" name=""/>
        <dsp:cNvSpPr/>
      </dsp:nvSpPr>
      <dsp:spPr>
        <a:xfrm>
          <a:off x="3300990" y="1848947"/>
          <a:ext cx="2772305" cy="277226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C. Increase Recreational Activities </a:t>
          </a:r>
          <a:endParaRPr lang="en-US" sz="2400" kern="1200" dirty="0">
            <a:latin typeface="+mj-lt"/>
          </a:endParaRPr>
        </a:p>
      </dsp:txBody>
      <dsp:txXfrm>
        <a:off x="3706985" y="2254936"/>
        <a:ext cx="1960315" cy="1960287"/>
      </dsp:txXfrm>
    </dsp:sp>
    <dsp:sp modelId="{99CC9E68-25FA-4602-A62E-D7B05888C51E}">
      <dsp:nvSpPr>
        <dsp:cNvPr id="0" name=""/>
        <dsp:cNvSpPr/>
      </dsp:nvSpPr>
      <dsp:spPr>
        <a:xfrm>
          <a:off x="4469047" y="42859"/>
          <a:ext cx="2772305" cy="277226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B. Improve Stormwater</a:t>
          </a:r>
          <a:endParaRPr lang="en-US" sz="2400" kern="1200" dirty="0">
            <a:latin typeface="+mj-lt"/>
          </a:endParaRPr>
        </a:p>
      </dsp:txBody>
      <dsp:txXfrm>
        <a:off x="4875042" y="448848"/>
        <a:ext cx="1960315" cy="1960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0DC5-4C78-43EA-A262-D0B539BC86C1}">
      <dsp:nvSpPr>
        <dsp:cNvPr id="0" name=""/>
        <dsp:cNvSpPr/>
      </dsp:nvSpPr>
      <dsp:spPr>
        <a:xfrm>
          <a:off x="765766" y="0"/>
          <a:ext cx="8678681" cy="50606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554B2B-365E-43D2-A027-A3A48F45E10A}">
      <dsp:nvSpPr>
        <dsp:cNvPr id="0" name=""/>
        <dsp:cNvSpPr/>
      </dsp:nvSpPr>
      <dsp:spPr>
        <a:xfrm>
          <a:off x="2181" y="1518182"/>
          <a:ext cx="2455181" cy="2024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1. </a:t>
          </a:r>
        </a:p>
        <a:p>
          <a:pPr lvl="0" algn="ctr" defTabSz="889000">
            <a:lnSpc>
              <a:spcPct val="90000"/>
            </a:lnSpc>
            <a:spcBef>
              <a:spcPct val="0"/>
            </a:spcBef>
            <a:spcAft>
              <a:spcPct val="35000"/>
            </a:spcAft>
          </a:pPr>
          <a:r>
            <a:rPr lang="en-US" sz="2000" kern="1200" dirty="0" smtClean="0">
              <a:latin typeface="+mj-lt"/>
            </a:rPr>
            <a:t>Gather community goals</a:t>
          </a:r>
          <a:endParaRPr lang="en-US" sz="2000" kern="1200" dirty="0">
            <a:latin typeface="+mj-lt"/>
          </a:endParaRPr>
        </a:p>
      </dsp:txBody>
      <dsp:txXfrm>
        <a:off x="100996" y="1616997"/>
        <a:ext cx="2257551" cy="1826613"/>
      </dsp:txXfrm>
    </dsp:sp>
    <dsp:sp modelId="{DD3666F8-1601-4A63-BB55-19DD43269C00}">
      <dsp:nvSpPr>
        <dsp:cNvPr id="0" name=""/>
        <dsp:cNvSpPr/>
      </dsp:nvSpPr>
      <dsp:spPr>
        <a:xfrm>
          <a:off x="2585737" y="1518182"/>
          <a:ext cx="2455181" cy="2024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2. </a:t>
          </a:r>
        </a:p>
        <a:p>
          <a:pPr lvl="0" algn="ctr" defTabSz="889000">
            <a:lnSpc>
              <a:spcPct val="90000"/>
            </a:lnSpc>
            <a:spcBef>
              <a:spcPct val="0"/>
            </a:spcBef>
            <a:spcAft>
              <a:spcPct val="35000"/>
            </a:spcAft>
          </a:pPr>
          <a:r>
            <a:rPr lang="en-US" sz="2000" kern="1200" dirty="0" smtClean="0">
              <a:latin typeface="+mj-lt"/>
            </a:rPr>
            <a:t>Determine site suitability</a:t>
          </a:r>
          <a:endParaRPr lang="en-US" sz="2000" kern="1200" dirty="0">
            <a:latin typeface="+mj-lt"/>
          </a:endParaRPr>
        </a:p>
      </dsp:txBody>
      <dsp:txXfrm>
        <a:off x="2684552" y="1616997"/>
        <a:ext cx="2257551" cy="1826613"/>
      </dsp:txXfrm>
    </dsp:sp>
    <dsp:sp modelId="{1C408BF7-F745-429F-999A-4200C71FA96D}">
      <dsp:nvSpPr>
        <dsp:cNvPr id="0" name=""/>
        <dsp:cNvSpPr/>
      </dsp:nvSpPr>
      <dsp:spPr>
        <a:xfrm>
          <a:off x="5169294" y="1518182"/>
          <a:ext cx="2455181" cy="2024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3. </a:t>
          </a:r>
        </a:p>
        <a:p>
          <a:pPr lvl="0" algn="ctr" defTabSz="889000">
            <a:lnSpc>
              <a:spcPct val="90000"/>
            </a:lnSpc>
            <a:spcBef>
              <a:spcPct val="0"/>
            </a:spcBef>
            <a:spcAft>
              <a:spcPct val="35000"/>
            </a:spcAft>
          </a:pPr>
          <a:r>
            <a:rPr lang="en-US" sz="2000" kern="1200" dirty="0" smtClean="0">
              <a:latin typeface="+mj-lt"/>
            </a:rPr>
            <a:t>Evaluate land use context</a:t>
          </a:r>
          <a:endParaRPr lang="en-US" sz="2000" kern="1200" dirty="0">
            <a:latin typeface="+mj-lt"/>
          </a:endParaRPr>
        </a:p>
      </dsp:txBody>
      <dsp:txXfrm>
        <a:off x="5268109" y="1616997"/>
        <a:ext cx="2257551" cy="1826613"/>
      </dsp:txXfrm>
    </dsp:sp>
    <dsp:sp modelId="{429CEDBF-60AC-412E-B83B-80E7BE54BED4}">
      <dsp:nvSpPr>
        <dsp:cNvPr id="0" name=""/>
        <dsp:cNvSpPr/>
      </dsp:nvSpPr>
      <dsp:spPr>
        <a:xfrm>
          <a:off x="7752851" y="1518182"/>
          <a:ext cx="2455181" cy="2024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4. </a:t>
          </a:r>
        </a:p>
        <a:p>
          <a:pPr lvl="0" algn="ctr" defTabSz="889000">
            <a:lnSpc>
              <a:spcPct val="90000"/>
            </a:lnSpc>
            <a:spcBef>
              <a:spcPct val="0"/>
            </a:spcBef>
            <a:spcAft>
              <a:spcPct val="35000"/>
            </a:spcAft>
          </a:pPr>
          <a:r>
            <a:rPr lang="en-US" sz="2000" kern="1200" dirty="0" smtClean="0">
              <a:latin typeface="+mj-lt"/>
            </a:rPr>
            <a:t>Develop recommendations</a:t>
          </a:r>
          <a:endParaRPr lang="en-US" sz="2000" kern="1200" dirty="0">
            <a:latin typeface="+mj-lt"/>
          </a:endParaRPr>
        </a:p>
      </dsp:txBody>
      <dsp:txXfrm>
        <a:off x="7851666" y="1616997"/>
        <a:ext cx="2257551" cy="182661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E08F2E-5F06-4CE2-A139-452A1382A6F0}" type="datetimeFigureOut">
              <a:rPr lang="en-US"/>
              <a:t>7/27/2015</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C5DC6-1594-414D-9341-ABA08739246C}" type="datetimeFigureOut">
              <a:rPr lang="en-US"/>
              <a:t>7/27/2015</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23245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dirty="0"/>
          </a:p>
        </p:txBody>
      </p:sp>
    </p:spTree>
    <p:extLst>
      <p:ext uri="{BB962C8B-B14F-4D97-AF65-F5344CB8AC3E}">
        <p14:creationId xmlns:p14="http://schemas.microsoft.com/office/powerpoint/2010/main" val="119690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dirty="0"/>
          </a:p>
        </p:txBody>
      </p:sp>
    </p:spTree>
    <p:extLst>
      <p:ext uri="{BB962C8B-B14F-4D97-AF65-F5344CB8AC3E}">
        <p14:creationId xmlns:p14="http://schemas.microsoft.com/office/powerpoint/2010/main" val="380756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dirty="0"/>
          </a:p>
        </p:txBody>
      </p:sp>
    </p:spTree>
    <p:extLst>
      <p:ext uri="{BB962C8B-B14F-4D97-AF65-F5344CB8AC3E}">
        <p14:creationId xmlns:p14="http://schemas.microsoft.com/office/powerpoint/2010/main" val="379464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dirty="0"/>
          </a:p>
        </p:txBody>
      </p:sp>
    </p:spTree>
    <p:extLst>
      <p:ext uri="{BB962C8B-B14F-4D97-AF65-F5344CB8AC3E}">
        <p14:creationId xmlns:p14="http://schemas.microsoft.com/office/powerpoint/2010/main" val="366179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1" i="1"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dirty="0"/>
          </a:p>
        </p:txBody>
      </p:sp>
    </p:spTree>
    <p:extLst>
      <p:ext uri="{BB962C8B-B14F-4D97-AF65-F5344CB8AC3E}">
        <p14:creationId xmlns:p14="http://schemas.microsoft.com/office/powerpoint/2010/main" val="357016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dirty="0"/>
          </a:p>
        </p:txBody>
      </p:sp>
    </p:spTree>
    <p:extLst>
      <p:ext uri="{BB962C8B-B14F-4D97-AF65-F5344CB8AC3E}">
        <p14:creationId xmlns:p14="http://schemas.microsoft.com/office/powerpoint/2010/main" val="105931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baseline="0" dirty="0"/>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dirty="0"/>
          </a:p>
        </p:txBody>
      </p:sp>
    </p:spTree>
    <p:extLst>
      <p:ext uri="{BB962C8B-B14F-4D97-AF65-F5344CB8AC3E}">
        <p14:creationId xmlns:p14="http://schemas.microsoft.com/office/powerpoint/2010/main" val="7192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dirty="0"/>
          </a:p>
        </p:txBody>
      </p:sp>
    </p:spTree>
    <p:extLst>
      <p:ext uri="{BB962C8B-B14F-4D97-AF65-F5344CB8AC3E}">
        <p14:creationId xmlns:p14="http://schemas.microsoft.com/office/powerpoint/2010/main" val="1140366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33"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spc="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0">
                <a:solidFill>
                  <a:schemeClr val="bg1"/>
                </a:solidFill>
                <a:latin typeface="Arial Narrow" panose="020B060602020203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smtClean="0"/>
              <a:t>Click to edit Master subtitle style</a:t>
            </a:r>
            <a:endParaRPr dirty="0"/>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629400"/>
            <a:ext cx="1499616"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7" name="Picture 6"/>
          <p:cNvPicPr>
            <a:picLocks noChangeAspect="1"/>
          </p:cNvPicPr>
          <p:nvPr userDrawn="1"/>
        </p:nvPicPr>
        <p:blipFill>
          <a:blip r:embed="rId2"/>
          <a:stretch>
            <a:fillRect/>
          </a:stretch>
        </p:blipFill>
        <p:spPr>
          <a:xfrm>
            <a:off x="1637717" y="6632428"/>
            <a:ext cx="10583573" cy="225572"/>
          </a:xfrm>
          <a:prstGeom prst="rect">
            <a:avLst/>
          </a:prstGeom>
        </p:spPr>
      </p:pic>
      <p:sp>
        <p:nvSpPr>
          <p:cNvPr id="2" name="Title 1"/>
          <p:cNvSpPr>
            <a:spLocks noGrp="1"/>
          </p:cNvSpPr>
          <p:nvPr>
            <p:ph type="title"/>
          </p:nvPr>
        </p:nvSpPr>
        <p:spPr/>
        <p:txBody>
          <a:bodyPr/>
          <a:lstStyle>
            <a:lvl1pPr>
              <a:defRPr b="0" spc="0" baseline="0">
                <a:latin typeface="Arial" panose="020B0604020202020204" pitchFamily="34" charset="0"/>
                <a:cs typeface="Arial" panose="020B060402020202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cxnSp>
        <p:nvCxnSpPr>
          <p:cNvPr id="10" name="Straight Connector 9"/>
          <p:cNvCxnSpPr/>
          <p:nvPr userDrawn="1"/>
        </p:nvCxnSpPr>
        <p:spPr>
          <a:xfrm>
            <a:off x="1410027" y="1459653"/>
            <a:ext cx="10811263" cy="0"/>
          </a:xfrm>
          <a:prstGeom prst="line">
            <a:avLst/>
          </a:prstGeom>
        </p:spPr>
        <p:style>
          <a:lnRef idx="1">
            <a:schemeClr val="accent5"/>
          </a:lnRef>
          <a:fillRef idx="0">
            <a:schemeClr val="accent5"/>
          </a:fillRef>
          <a:effectRef idx="0">
            <a:schemeClr val="accent5"/>
          </a:effectRef>
          <a:fontRef idx="minor">
            <a:schemeClr val="tx1"/>
          </a:fontRef>
        </p:style>
      </p:cxnSp>
      <p:sp>
        <p:nvSpPr>
          <p:cNvPr id="9" name="Slide Number Placeholder 5"/>
          <p:cNvSpPr>
            <a:spLocks noGrp="1"/>
          </p:cNvSpPr>
          <p:nvPr>
            <p:ph type="sldNum" sz="quarter" idx="12"/>
          </p:nvPr>
        </p:nvSpPr>
        <p:spPr>
          <a:xfrm>
            <a:off x="11754678" y="6229752"/>
            <a:ext cx="569843" cy="274982"/>
          </a:xfrm>
          <a:prstGeom prst="rect">
            <a:avLst/>
          </a:prstGeom>
        </p:spPr>
        <p:txBody>
          <a:bodyPr/>
          <a:lstStyle/>
          <a:p>
            <a:fld id="{9CD8D479-8942-46E8-A226-A4E01F7A105C}" type="slidenum">
              <a:rPr/>
              <a:t>‹#›</a:t>
            </a:fld>
            <a:endParaRPr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spc="0" baseline="0">
                <a:latin typeface="Arial" panose="020B0604020202020204" pitchFamily="34" charset="0"/>
                <a:cs typeface="Arial" panose="020B060402020202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a:xfrm>
            <a:off x="11622157" y="6536634"/>
            <a:ext cx="569843" cy="274982"/>
          </a:xfrm>
          <a:prstGeom prst="rect">
            <a:avLst/>
          </a:prstGeom>
        </p:spPr>
        <p:txBody>
          <a:bodyPr/>
          <a:lstStyle/>
          <a:p>
            <a:fld id="{9CD8D479-8942-46E8-A226-A4E01F7A105C}" type="slidenum">
              <a:rPr/>
              <a:t>‹#›</a:t>
            </a:fld>
            <a:endParaRPr dirty="0"/>
          </a:p>
        </p:txBody>
      </p:sp>
      <p:sp>
        <p:nvSpPr>
          <p:cNvPr id="9" name="Rectangle 8"/>
          <p:cNvSpPr/>
          <p:nvPr userDrawn="1"/>
        </p:nvSpPr>
        <p:spPr>
          <a:xfrm>
            <a:off x="0" y="0"/>
            <a:ext cx="82193"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15348" y="0"/>
            <a:ext cx="2157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3345" y="0"/>
            <a:ext cx="2157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0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1751777" y="3698697"/>
            <a:ext cx="6949440" cy="1708615"/>
          </a:xfrm>
        </p:spPr>
        <p:txBody>
          <a:bodyPr anchor="b">
            <a:normAutofit/>
          </a:bodyPr>
          <a:lstStyle>
            <a:lvl1pPr>
              <a:defRPr sz="4800" spc="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dirty="0"/>
          </a:p>
        </p:txBody>
      </p:sp>
      <p:sp>
        <p:nvSpPr>
          <p:cNvPr id="3" name="Text Placeholder 2"/>
          <p:cNvSpPr>
            <a:spLocks noGrp="1"/>
          </p:cNvSpPr>
          <p:nvPr>
            <p:ph type="body" idx="1"/>
          </p:nvPr>
        </p:nvSpPr>
        <p:spPr>
          <a:xfrm>
            <a:off x="1751777" y="5381899"/>
            <a:ext cx="6949440" cy="449523"/>
          </a:xfrm>
        </p:spPr>
        <p:txBody>
          <a:bodyPr/>
          <a:lstStyle>
            <a:lvl1pPr marL="0" indent="0">
              <a:spcBef>
                <a:spcPts val="0"/>
              </a:spcBef>
              <a:buNone/>
              <a:defRPr sz="2400" spc="0">
                <a:solidFill>
                  <a:schemeClr val="bg1"/>
                </a:solidFill>
                <a:latin typeface="Arial Narrow" panose="020B0606020202030204" pitchFamily="34" charset="0"/>
              </a:defRPr>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en-US" dirty="0" smtClean="0"/>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0028" y="276087"/>
            <a:ext cx="9371949"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332" rtl="0" eaLnBrk="1" latinLnBrk="0" hangingPunct="1">
        <a:spcBef>
          <a:spcPct val="0"/>
        </a:spcBef>
        <a:buNone/>
        <a:defRPr sz="3400" kern="1200">
          <a:solidFill>
            <a:schemeClr val="accent1"/>
          </a:solidFill>
          <a:latin typeface="+mj-lt"/>
          <a:ea typeface="+mj-ea"/>
          <a:cs typeface="+mj-cs"/>
        </a:defRPr>
      </a:lvl1pPr>
    </p:titleStyle>
    <p:body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mj-lt"/>
          <a:ea typeface="+mn-ea"/>
          <a:cs typeface="+mn-cs"/>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mj-lt"/>
          <a:ea typeface="+mn-ea"/>
          <a:cs typeface="+mn-cs"/>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j-lt"/>
          <a:ea typeface="+mn-ea"/>
          <a:cs typeface="+mn-cs"/>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j-lt"/>
          <a:ea typeface="+mn-ea"/>
          <a:cs typeface="+mn-cs"/>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j-lt"/>
          <a:ea typeface="+mn-ea"/>
          <a:cs typeface="+mn-cs"/>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7" y="3563229"/>
            <a:ext cx="6949440" cy="1708615"/>
          </a:xfrm>
        </p:spPr>
        <p:txBody>
          <a:bodyPr>
            <a:normAutofit fontScale="90000"/>
          </a:bodyPr>
          <a:lstStyle/>
          <a:p>
            <a:r>
              <a:rPr lang="en-US" dirty="0" smtClean="0"/>
              <a:t>Green </a:t>
            </a:r>
            <a:r>
              <a:rPr lang="en-US" dirty="0"/>
              <a:t>Infrastructure Considerations and Opportunities in Superfund Reuse Projects</a:t>
            </a:r>
            <a:endParaRPr lang="en-US" spc="0" dirty="0"/>
          </a:p>
        </p:txBody>
      </p:sp>
      <p:sp>
        <p:nvSpPr>
          <p:cNvPr id="3" name="Text Placeholder 2"/>
          <p:cNvSpPr>
            <a:spLocks noGrp="1"/>
          </p:cNvSpPr>
          <p:nvPr>
            <p:ph type="body" idx="1"/>
          </p:nvPr>
        </p:nvSpPr>
        <p:spPr/>
        <p:txBody>
          <a:bodyPr/>
          <a:lstStyle/>
          <a:p>
            <a:r>
              <a:rPr lang="en-US" spc="0" dirty="0" smtClean="0"/>
              <a:t>Michele Mahoney</a:t>
            </a:r>
            <a:endParaRPr lang="en-US" spc="0"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388" y="2427632"/>
            <a:ext cx="4481656" cy="2863280"/>
          </a:xfrm>
          <a:prstGeom prst="rect">
            <a:avLst/>
          </a:prstGeom>
        </p:spPr>
      </p:pic>
      <p:sp>
        <p:nvSpPr>
          <p:cNvPr id="2" name="Title 1"/>
          <p:cNvSpPr>
            <a:spLocks noGrp="1"/>
          </p:cNvSpPr>
          <p:nvPr>
            <p:ph type="title"/>
          </p:nvPr>
        </p:nvSpPr>
        <p:spPr/>
        <p:txBody>
          <a:bodyPr/>
          <a:lstStyle/>
          <a:p>
            <a:r>
              <a:rPr lang="en-US" dirty="0" smtClean="0"/>
              <a:t>Green Infrastructure Definition </a:t>
            </a:r>
            <a:endParaRPr lang="en-US" dirty="0"/>
          </a:p>
        </p:txBody>
      </p:sp>
      <p:sp>
        <p:nvSpPr>
          <p:cNvPr id="4" name="Slide Number Placeholder 3"/>
          <p:cNvSpPr>
            <a:spLocks noGrp="1"/>
          </p:cNvSpPr>
          <p:nvPr>
            <p:ph type="sldNum" sz="quarter" idx="12"/>
          </p:nvPr>
        </p:nvSpPr>
        <p:spPr>
          <a:xfrm>
            <a:off x="11622157" y="6440382"/>
            <a:ext cx="569843" cy="274982"/>
          </a:xfrm>
        </p:spPr>
        <p:txBody>
          <a:bodyPr/>
          <a:lstStyle/>
          <a:p>
            <a:fld id="{9CD8D479-8942-46E8-A226-A4E01F7A105C}" type="slidenum">
              <a:rPr lang="en-US" smtClean="0"/>
              <a:t>2</a:t>
            </a:fld>
            <a:endParaRPr lang="en-US" dirty="0"/>
          </a:p>
        </p:txBody>
      </p:sp>
      <p:pic>
        <p:nvPicPr>
          <p:cNvPr id="11" name="Picture 10" descr="Bioswale_HPoint 25 yr storm event.jpg"/>
          <p:cNvPicPr>
            <a:picLocks noChangeAspect="1"/>
          </p:cNvPicPr>
          <p:nvPr/>
        </p:nvPicPr>
        <p:blipFill>
          <a:blip r:embed="rId4" cstate="print"/>
          <a:stretch>
            <a:fillRect/>
          </a:stretch>
        </p:blipFill>
        <p:spPr>
          <a:xfrm>
            <a:off x="8857900" y="3406315"/>
            <a:ext cx="2381250" cy="3086100"/>
          </a:xfrm>
          <a:prstGeom prst="rect">
            <a:avLst/>
          </a:prstGeom>
        </p:spPr>
      </p:pic>
      <p:pic>
        <p:nvPicPr>
          <p:cNvPr id="12" name="Picture 3" descr="J:\CITYWIDE\Environmental\CHS stormwater retrofits\Ed Signage\IMG_26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54" b="6439"/>
          <a:stretch/>
        </p:blipFill>
        <p:spPr bwMode="auto">
          <a:xfrm>
            <a:off x="6223319" y="3108646"/>
            <a:ext cx="2462006" cy="1610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2529" t="6244" b="8267"/>
          <a:stretch/>
        </p:blipFill>
        <p:spPr>
          <a:xfrm>
            <a:off x="8830099" y="1542762"/>
            <a:ext cx="2409051" cy="176583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6907" y="4847246"/>
            <a:ext cx="2467753" cy="1645169"/>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4301"/>
          <a:stretch/>
        </p:blipFill>
        <p:spPr>
          <a:xfrm>
            <a:off x="6209731" y="1536549"/>
            <a:ext cx="2475593" cy="1455108"/>
          </a:xfrm>
          <a:prstGeom prst="rect">
            <a:avLst/>
          </a:prstGeom>
        </p:spPr>
      </p:pic>
    </p:spTree>
    <p:extLst>
      <p:ext uri="{BB962C8B-B14F-4D97-AF65-F5344CB8AC3E}">
        <p14:creationId xmlns:p14="http://schemas.microsoft.com/office/powerpoint/2010/main" val="250367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Infrastructure can</a:t>
            </a:r>
            <a:r>
              <a:rPr lang="en-US" dirty="0" smtClean="0"/>
              <a:t>…</a:t>
            </a:r>
            <a:endParaRPr lang="en-US" dirty="0"/>
          </a:p>
        </p:txBody>
      </p:sp>
      <p:sp>
        <p:nvSpPr>
          <p:cNvPr id="3" name="Content Placeholder 2"/>
          <p:cNvSpPr>
            <a:spLocks noGrp="1"/>
          </p:cNvSpPr>
          <p:nvPr>
            <p:ph idx="1"/>
          </p:nvPr>
        </p:nvSpPr>
        <p:spPr/>
        <p:txBody>
          <a:bodyPr/>
          <a:lstStyle/>
          <a:p>
            <a:r>
              <a:rPr lang="en-US" dirty="0" smtClean="0"/>
              <a:t>meet </a:t>
            </a:r>
            <a:r>
              <a:rPr lang="en-US" dirty="0"/>
              <a:t>a range of the EPA program goals including promoting sustainable communities, environmental justice, and clean urban waters</a:t>
            </a:r>
          </a:p>
          <a:p>
            <a:r>
              <a:rPr lang="en-US" dirty="0"/>
              <a:t>provide a viable reuse option at sites where the remedy may limit other forms of development</a:t>
            </a:r>
          </a:p>
          <a:p>
            <a:r>
              <a:rPr lang="en-US" dirty="0"/>
              <a:t>provide an interim use for a portion of the site during long-term cleanup</a:t>
            </a:r>
          </a:p>
          <a:p>
            <a:r>
              <a:rPr lang="en-US" dirty="0"/>
              <a:t>offer a sustainable means of managing drainage from caps</a:t>
            </a:r>
          </a:p>
          <a:p>
            <a:r>
              <a:rPr lang="en-US" dirty="0"/>
              <a:t>bring long-term stewardship partners and funding sources to the table</a:t>
            </a:r>
          </a:p>
          <a:p>
            <a:r>
              <a:rPr lang="en-US" dirty="0"/>
              <a:t>provide an educational opportunity for schools and residents</a:t>
            </a:r>
          </a:p>
          <a:p>
            <a:r>
              <a:rPr lang="en-US" dirty="0"/>
              <a:t>re-green and revitalize a community with sustainable reinvestment to offset site stigma</a:t>
            </a:r>
          </a:p>
        </p:txBody>
      </p:sp>
      <p:sp>
        <p:nvSpPr>
          <p:cNvPr id="4" name="Slide Number Placeholder 3"/>
          <p:cNvSpPr>
            <a:spLocks noGrp="1"/>
          </p:cNvSpPr>
          <p:nvPr>
            <p:ph type="sldNum" sz="quarter" idx="12"/>
          </p:nvPr>
        </p:nvSpPr>
        <p:spPr>
          <a:xfrm>
            <a:off x="11622157" y="6416319"/>
            <a:ext cx="569843" cy="274982"/>
          </a:xfrm>
        </p:spPr>
        <p:txBody>
          <a:bodyPr/>
          <a:lstStyle/>
          <a:p>
            <a:fld id="{9CD8D479-8942-46E8-A226-A4E01F7A105C}" type="slidenum">
              <a:rPr lang="en-US" smtClean="0"/>
              <a:t>3</a:t>
            </a:fld>
            <a:endParaRPr lang="en-US" dirty="0"/>
          </a:p>
        </p:txBody>
      </p:sp>
    </p:spTree>
    <p:extLst>
      <p:ext uri="{BB962C8B-B14F-4D97-AF65-F5344CB8AC3E}">
        <p14:creationId xmlns:p14="http://schemas.microsoft.com/office/powerpoint/2010/main" val="30694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6087"/>
            <a:ext cx="12192000" cy="1183566"/>
          </a:xfrm>
        </p:spPr>
        <p:txBody>
          <a:bodyPr/>
          <a:lstStyle/>
          <a:p>
            <a:pPr algn="ctr"/>
            <a:r>
              <a:rPr lang="en-US" dirty="0" smtClean="0"/>
              <a:t>Common Green Infrastructure Goals</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11634067"/>
              </p:ext>
            </p:extLst>
          </p:nvPr>
        </p:nvGraphicFramePr>
        <p:xfrm>
          <a:off x="1409701" y="1735293"/>
          <a:ext cx="9372600" cy="462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1622157" y="6440382"/>
            <a:ext cx="569843" cy="274982"/>
          </a:xfrm>
        </p:spPr>
        <p:txBody>
          <a:bodyPr/>
          <a:lstStyle/>
          <a:p>
            <a:fld id="{9CD8D479-8942-46E8-A226-A4E01F7A105C}" type="slidenum">
              <a:rPr lang="en-US" smtClean="0"/>
              <a:pPr/>
              <a:t>4</a:t>
            </a:fld>
            <a:endParaRPr lang="en-US" dirty="0"/>
          </a:p>
        </p:txBody>
      </p:sp>
    </p:spTree>
    <p:extLst>
      <p:ext uri="{BB962C8B-B14F-4D97-AF65-F5344CB8AC3E}">
        <p14:creationId xmlns:p14="http://schemas.microsoft.com/office/powerpoint/2010/main" val="415847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t>Goal A: Revitalize Site Ecology</a:t>
            </a:r>
            <a:endParaRPr lang="en-US" spc="0" dirty="0"/>
          </a:p>
        </p:txBody>
      </p:sp>
      <p:sp>
        <p:nvSpPr>
          <p:cNvPr id="3" name="Content Placeholder 2"/>
          <p:cNvSpPr>
            <a:spLocks noGrp="1"/>
          </p:cNvSpPr>
          <p:nvPr>
            <p:ph idx="1"/>
          </p:nvPr>
        </p:nvSpPr>
        <p:spPr/>
        <p:txBody>
          <a:bodyPr/>
          <a:lstStyle/>
          <a:p>
            <a:pPr marL="0" indent="0">
              <a:buNone/>
            </a:pPr>
            <a:r>
              <a:rPr lang="en-US" b="1" dirty="0"/>
              <a:t>Strategies</a:t>
            </a:r>
          </a:p>
          <a:p>
            <a:pPr lvl="0"/>
            <a:r>
              <a:rPr lang="en-US" dirty="0" smtClean="0"/>
              <a:t>Ecological Revitalization</a:t>
            </a:r>
            <a:endParaRPr lang="en-US" dirty="0"/>
          </a:p>
          <a:p>
            <a:pPr lvl="0"/>
            <a:r>
              <a:rPr lang="en-US" dirty="0"/>
              <a:t>Phytoremediation</a:t>
            </a:r>
          </a:p>
          <a:p>
            <a:pPr lvl="0"/>
            <a:r>
              <a:rPr lang="en-US" dirty="0"/>
              <a:t>Environmental Education</a:t>
            </a:r>
          </a:p>
          <a:p>
            <a:r>
              <a:rPr lang="en-US" dirty="0"/>
              <a:t>Greening </a:t>
            </a:r>
            <a:r>
              <a:rPr lang="en-US" dirty="0" smtClean="0"/>
              <a:t>Economies</a:t>
            </a:r>
          </a:p>
          <a:p>
            <a:endParaRPr lang="en-US" dirty="0"/>
          </a:p>
          <a:p>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044" t="45752" r="6369"/>
          <a:stretch/>
        </p:blipFill>
        <p:spPr>
          <a:xfrm>
            <a:off x="5508024" y="1937255"/>
            <a:ext cx="6175717" cy="2290401"/>
          </a:xfrm>
          <a:prstGeom prst="rect">
            <a:avLst/>
          </a:prstGeom>
        </p:spPr>
      </p:pic>
      <p:sp>
        <p:nvSpPr>
          <p:cNvPr id="5" name="TextBox 4"/>
          <p:cNvSpPr txBox="1"/>
          <p:nvPr/>
        </p:nvSpPr>
        <p:spPr>
          <a:xfrm>
            <a:off x="5508024" y="1567923"/>
            <a:ext cx="8736036" cy="369332"/>
          </a:xfrm>
          <a:prstGeom prst="rect">
            <a:avLst/>
          </a:prstGeom>
          <a:noFill/>
        </p:spPr>
        <p:txBody>
          <a:bodyPr wrap="square" rtlCol="0">
            <a:spAutoFit/>
          </a:bodyPr>
          <a:lstStyle/>
          <a:p>
            <a:r>
              <a:rPr lang="en-US" dirty="0" smtClean="0">
                <a:latin typeface="+mj-lt"/>
              </a:rPr>
              <a:t>Environmental Education Example:</a:t>
            </a:r>
            <a:endParaRPr lang="en-US" sz="1600" dirty="0">
              <a:latin typeface="+mj-lt"/>
            </a:endParaRPr>
          </a:p>
        </p:txBody>
      </p:sp>
      <p:sp>
        <p:nvSpPr>
          <p:cNvPr id="7" name="TextBox 6"/>
          <p:cNvSpPr txBox="1"/>
          <p:nvPr/>
        </p:nvSpPr>
        <p:spPr>
          <a:xfrm>
            <a:off x="5508024" y="4371851"/>
            <a:ext cx="6175716" cy="2323713"/>
          </a:xfrm>
          <a:prstGeom prst="rect">
            <a:avLst/>
          </a:prstGeom>
          <a:noFill/>
        </p:spPr>
        <p:txBody>
          <a:bodyPr wrap="square" rtlCol="0">
            <a:spAutoFit/>
          </a:bodyPr>
          <a:lstStyle/>
          <a:p>
            <a:r>
              <a:rPr lang="en-US" i="1" dirty="0">
                <a:latin typeface="+mj-lt"/>
              </a:rPr>
              <a:t>Quincy Smelter Site, Torch Lake Superfund </a:t>
            </a:r>
            <a:r>
              <a:rPr lang="en-US" i="1" dirty="0" smtClean="0">
                <a:latin typeface="+mj-lt"/>
              </a:rPr>
              <a:t>Site</a:t>
            </a:r>
            <a:r>
              <a:rPr lang="en-US" dirty="0" smtClean="0">
                <a:latin typeface="+mj-lt"/>
              </a:rPr>
              <a:t>, </a:t>
            </a:r>
            <a:r>
              <a:rPr lang="en-US" i="1" dirty="0" smtClean="0">
                <a:latin typeface="+mj-lt"/>
              </a:rPr>
              <a:t>Houghton </a:t>
            </a:r>
            <a:r>
              <a:rPr lang="en-US" i="1" dirty="0">
                <a:latin typeface="+mj-lt"/>
              </a:rPr>
              <a:t>County, Michigan </a:t>
            </a:r>
            <a:r>
              <a:rPr lang="en-US" i="1" dirty="0" smtClean="0">
                <a:latin typeface="+mj-lt"/>
              </a:rPr>
              <a:t/>
            </a:r>
            <a:br>
              <a:rPr lang="en-US" i="1" dirty="0" smtClean="0">
                <a:latin typeface="+mj-lt"/>
              </a:rPr>
            </a:br>
            <a:r>
              <a:rPr lang="en-US" sz="800" i="1" dirty="0" smtClean="0">
                <a:latin typeface="+mj-lt"/>
              </a:rPr>
              <a:t> </a:t>
            </a:r>
            <a:endParaRPr lang="en-US" i="1" dirty="0" smtClean="0">
              <a:latin typeface="+mj-lt"/>
            </a:endParaRPr>
          </a:p>
          <a:p>
            <a:r>
              <a:rPr lang="en-US" sz="1600" dirty="0" smtClean="0">
                <a:latin typeface="+mj-lt"/>
              </a:rPr>
              <a:t>The </a:t>
            </a:r>
            <a:r>
              <a:rPr lang="en-US" sz="1600" dirty="0">
                <a:latin typeface="+mj-lt"/>
              </a:rPr>
              <a:t>Quincy smelter will offer opportunities to learn about historic industrial technologies and how the environmental impacts of mining can be addressed as well as restore the community’s connection to the waterfront</a:t>
            </a:r>
            <a:r>
              <a:rPr lang="en-US" sz="1600" dirty="0" smtClean="0">
                <a:latin typeface="+mj-lt"/>
              </a:rPr>
              <a:t>.</a:t>
            </a:r>
            <a:endParaRPr lang="en-US" sz="1600" dirty="0">
              <a:latin typeface="+mj-lt"/>
            </a:endParaRPr>
          </a:p>
          <a:p>
            <a:r>
              <a:rPr lang="en-US" i="1" dirty="0"/>
              <a:t/>
            </a:r>
            <a:br>
              <a:rPr lang="en-US" i="1" dirty="0"/>
            </a:br>
            <a:endParaRPr lang="en-US" sz="1600" dirty="0">
              <a:latin typeface="+mj-lt"/>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t>5</a:t>
            </a:fld>
            <a:endParaRPr lang="en-US" dirty="0"/>
          </a:p>
        </p:txBody>
      </p:sp>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t>Goal B: Improve Stormwater</a:t>
            </a:r>
            <a:endParaRPr lang="en-US" spc="0" dirty="0"/>
          </a:p>
        </p:txBody>
      </p:sp>
      <p:sp>
        <p:nvSpPr>
          <p:cNvPr id="3" name="Content Placeholder 2"/>
          <p:cNvSpPr>
            <a:spLocks noGrp="1"/>
          </p:cNvSpPr>
          <p:nvPr>
            <p:ph idx="1"/>
          </p:nvPr>
        </p:nvSpPr>
        <p:spPr/>
        <p:txBody>
          <a:bodyPr/>
          <a:lstStyle/>
          <a:p>
            <a:pPr marL="0" indent="0">
              <a:buNone/>
            </a:pPr>
            <a:r>
              <a:rPr lang="en-US" b="1" dirty="0"/>
              <a:t>Strategies</a:t>
            </a:r>
          </a:p>
          <a:p>
            <a:pPr lvl="0"/>
            <a:r>
              <a:rPr lang="en-US" dirty="0" smtClean="0"/>
              <a:t>Constructed </a:t>
            </a:r>
            <a:r>
              <a:rPr lang="en-US" dirty="0"/>
              <a:t>Wetlands</a:t>
            </a:r>
          </a:p>
          <a:p>
            <a:pPr lvl="0"/>
            <a:r>
              <a:rPr lang="en-US" dirty="0"/>
              <a:t>Natural Drainage Bioswales</a:t>
            </a:r>
          </a:p>
          <a:p>
            <a:r>
              <a:rPr lang="en-US" dirty="0" smtClean="0"/>
              <a:t>Floodplains </a:t>
            </a:r>
          </a:p>
        </p:txBody>
      </p:sp>
      <p:grpSp>
        <p:nvGrpSpPr>
          <p:cNvPr id="11" name="Group 10"/>
          <p:cNvGrpSpPr/>
          <p:nvPr/>
        </p:nvGrpSpPr>
        <p:grpSpPr>
          <a:xfrm>
            <a:off x="5800138" y="2041681"/>
            <a:ext cx="5833826" cy="2485613"/>
            <a:chOff x="5952538" y="2503312"/>
            <a:chExt cx="5833826" cy="248561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538" y="2503312"/>
              <a:ext cx="3277858" cy="2456345"/>
            </a:xfrm>
            <a:prstGeom prst="rect">
              <a:avLst/>
            </a:prstGeom>
          </p:spPr>
        </p:pic>
        <p:pic>
          <p:nvPicPr>
            <p:cNvPr id="6" name="Picture 5"/>
            <p:cNvPicPr>
              <a:picLocks noChangeAspect="1"/>
            </p:cNvPicPr>
            <p:nvPr/>
          </p:nvPicPr>
          <p:blipFill rotWithShape="1">
            <a:blip r:embed="rId4"/>
            <a:srcRect l="11070"/>
            <a:stretch/>
          </p:blipFill>
          <p:spPr>
            <a:xfrm>
              <a:off x="9465194" y="2503312"/>
              <a:ext cx="2321170" cy="1217130"/>
            </a:xfrm>
            <a:prstGeom prst="rect">
              <a:avLst/>
            </a:prstGeom>
          </p:spPr>
        </p:pic>
        <p:pic>
          <p:nvPicPr>
            <p:cNvPr id="8" name="Picture 7"/>
            <p:cNvPicPr>
              <a:picLocks noChangeAspect="1"/>
            </p:cNvPicPr>
            <p:nvPr/>
          </p:nvPicPr>
          <p:blipFill rotWithShape="1">
            <a:blip r:embed="rId5"/>
            <a:srcRect l="4122" r="3209"/>
            <a:stretch/>
          </p:blipFill>
          <p:spPr>
            <a:xfrm>
              <a:off x="9465193" y="3856058"/>
              <a:ext cx="2321171" cy="1132867"/>
            </a:xfrm>
            <a:prstGeom prst="rect">
              <a:avLst/>
            </a:prstGeom>
          </p:spPr>
        </p:pic>
      </p:grpSp>
      <p:sp>
        <p:nvSpPr>
          <p:cNvPr id="9" name="TextBox 8"/>
          <p:cNvSpPr txBox="1"/>
          <p:nvPr/>
        </p:nvSpPr>
        <p:spPr>
          <a:xfrm>
            <a:off x="5800138" y="1566001"/>
            <a:ext cx="8736036" cy="369332"/>
          </a:xfrm>
          <a:prstGeom prst="rect">
            <a:avLst/>
          </a:prstGeom>
          <a:noFill/>
        </p:spPr>
        <p:txBody>
          <a:bodyPr wrap="square" rtlCol="0">
            <a:spAutoFit/>
          </a:bodyPr>
          <a:lstStyle/>
          <a:p>
            <a:r>
              <a:rPr lang="en-US" dirty="0" smtClean="0">
                <a:latin typeface="+mj-lt"/>
              </a:rPr>
              <a:t>Natural Drainage Bioswales Example:</a:t>
            </a:r>
            <a:endParaRPr lang="en-US" sz="1600" dirty="0">
              <a:latin typeface="+mj-lt"/>
            </a:endParaRPr>
          </a:p>
        </p:txBody>
      </p:sp>
      <p:sp>
        <p:nvSpPr>
          <p:cNvPr id="10" name="TextBox 9"/>
          <p:cNvSpPr txBox="1"/>
          <p:nvPr/>
        </p:nvSpPr>
        <p:spPr>
          <a:xfrm>
            <a:off x="5800138" y="4619098"/>
            <a:ext cx="6175717" cy="984885"/>
          </a:xfrm>
          <a:prstGeom prst="rect">
            <a:avLst/>
          </a:prstGeom>
          <a:noFill/>
        </p:spPr>
        <p:txBody>
          <a:bodyPr wrap="square" rtlCol="0">
            <a:spAutoFit/>
          </a:bodyPr>
          <a:lstStyle/>
          <a:p>
            <a:r>
              <a:rPr lang="en-US" i="1" dirty="0">
                <a:latin typeface="+mj-lt"/>
              </a:rPr>
              <a:t>East Side Revitalization, Freeport </a:t>
            </a:r>
            <a:r>
              <a:rPr lang="en-US" i="1" dirty="0" smtClean="0">
                <a:latin typeface="+mj-lt"/>
              </a:rPr>
              <a:t>IL</a:t>
            </a:r>
          </a:p>
          <a:p>
            <a:r>
              <a:rPr lang="en-US" sz="800" i="1" dirty="0" smtClean="0">
                <a:latin typeface="+mj-lt"/>
              </a:rPr>
              <a:t> </a:t>
            </a:r>
          </a:p>
          <a:p>
            <a:r>
              <a:rPr lang="en-US" sz="1600" dirty="0" smtClean="0">
                <a:latin typeface="+mj-lt"/>
              </a:rPr>
              <a:t>Prioritizing vacant sites for rain gardens to reduce chronic residential flooding </a:t>
            </a:r>
            <a:endParaRPr lang="en-US" sz="1600" dirty="0">
              <a:latin typeface="+mj-lt"/>
            </a:endParaRPr>
          </a:p>
        </p:txBody>
      </p:sp>
      <p:sp>
        <p:nvSpPr>
          <p:cNvPr id="5" name="Slide Number Placeholder 4"/>
          <p:cNvSpPr>
            <a:spLocks noGrp="1"/>
          </p:cNvSpPr>
          <p:nvPr>
            <p:ph type="sldNum" sz="quarter" idx="12"/>
          </p:nvPr>
        </p:nvSpPr>
        <p:spPr/>
        <p:txBody>
          <a:bodyPr/>
          <a:lstStyle/>
          <a:p>
            <a:fld id="{9CD8D479-8942-46E8-A226-A4E01F7A105C}" type="slidenum">
              <a:rPr lang="en-US" smtClean="0"/>
              <a:t>6</a:t>
            </a:fld>
            <a:endParaRPr lang="en-US" dirty="0"/>
          </a:p>
        </p:txBody>
      </p:sp>
    </p:spTree>
    <p:extLst>
      <p:ext uri="{BB962C8B-B14F-4D97-AF65-F5344CB8AC3E}">
        <p14:creationId xmlns:p14="http://schemas.microsoft.com/office/powerpoint/2010/main" val="337700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t>Goal C: Increase Recreational Amenities </a:t>
            </a:r>
            <a:endParaRPr lang="en-US" spc="0" dirty="0"/>
          </a:p>
        </p:txBody>
      </p:sp>
      <p:sp>
        <p:nvSpPr>
          <p:cNvPr id="3" name="Content Placeholder 2"/>
          <p:cNvSpPr>
            <a:spLocks noGrp="1"/>
          </p:cNvSpPr>
          <p:nvPr>
            <p:ph idx="1"/>
          </p:nvPr>
        </p:nvSpPr>
        <p:spPr>
          <a:xfrm>
            <a:off x="1410027" y="1566001"/>
            <a:ext cx="5333673" cy="4620682"/>
          </a:xfrm>
        </p:spPr>
        <p:txBody>
          <a:bodyPr/>
          <a:lstStyle/>
          <a:p>
            <a:pPr marL="0" lvl="0" indent="0">
              <a:buNone/>
            </a:pPr>
            <a:r>
              <a:rPr lang="en-US" b="1" dirty="0" smtClean="0"/>
              <a:t>Strategies</a:t>
            </a:r>
          </a:p>
          <a:p>
            <a:pPr lvl="0"/>
            <a:r>
              <a:rPr lang="en-US" dirty="0" smtClean="0"/>
              <a:t>Trails </a:t>
            </a:r>
            <a:endParaRPr lang="en-US" dirty="0"/>
          </a:p>
          <a:p>
            <a:pPr lvl="0"/>
            <a:r>
              <a:rPr lang="en-US" dirty="0"/>
              <a:t>Green Streets </a:t>
            </a:r>
          </a:p>
          <a:p>
            <a:pPr lvl="0"/>
            <a:r>
              <a:rPr lang="en-US" dirty="0"/>
              <a:t>Programmed Spaces</a:t>
            </a:r>
          </a:p>
          <a:p>
            <a:r>
              <a:rPr lang="en-US" dirty="0"/>
              <a:t>Green Links to Urban Waters </a:t>
            </a:r>
            <a:endParaRPr lang="en-US" dirty="0" smtClean="0"/>
          </a:p>
        </p:txBody>
      </p:sp>
      <p:pic>
        <p:nvPicPr>
          <p:cNvPr id="4" name="Picture 3"/>
          <p:cNvPicPr>
            <a:picLocks noChangeAspect="1"/>
          </p:cNvPicPr>
          <p:nvPr/>
        </p:nvPicPr>
        <p:blipFill rotWithShape="1">
          <a:blip r:embed="rId3"/>
          <a:srcRect l="22534" t="8155" r="2854" b="44297"/>
          <a:stretch/>
        </p:blipFill>
        <p:spPr>
          <a:xfrm>
            <a:off x="6134100" y="2210937"/>
            <a:ext cx="3711649" cy="2740738"/>
          </a:xfrm>
          <a:prstGeom prst="rect">
            <a:avLst/>
          </a:prstGeom>
        </p:spPr>
      </p:pic>
      <p:sp>
        <p:nvSpPr>
          <p:cNvPr id="7" name="TextBox 6"/>
          <p:cNvSpPr txBox="1"/>
          <p:nvPr/>
        </p:nvSpPr>
        <p:spPr>
          <a:xfrm>
            <a:off x="6134100" y="1580637"/>
            <a:ext cx="8736036" cy="369332"/>
          </a:xfrm>
          <a:prstGeom prst="rect">
            <a:avLst/>
          </a:prstGeom>
          <a:noFill/>
        </p:spPr>
        <p:txBody>
          <a:bodyPr wrap="square" rtlCol="0">
            <a:spAutoFit/>
          </a:bodyPr>
          <a:lstStyle/>
          <a:p>
            <a:r>
              <a:rPr lang="en-US" dirty="0" smtClean="0">
                <a:latin typeface="+mj-lt"/>
              </a:rPr>
              <a:t>Green Links to Urban Waters Example:</a:t>
            </a:r>
            <a:endParaRPr lang="en-US" sz="1600" dirty="0">
              <a:latin typeface="+mj-lt"/>
            </a:endParaRPr>
          </a:p>
        </p:txBody>
      </p:sp>
      <p:sp>
        <p:nvSpPr>
          <p:cNvPr id="8" name="TextBox 7"/>
          <p:cNvSpPr txBox="1"/>
          <p:nvPr/>
        </p:nvSpPr>
        <p:spPr>
          <a:xfrm>
            <a:off x="6134100" y="4951675"/>
            <a:ext cx="5829300" cy="1508105"/>
          </a:xfrm>
          <a:prstGeom prst="rect">
            <a:avLst/>
          </a:prstGeom>
          <a:noFill/>
        </p:spPr>
        <p:txBody>
          <a:bodyPr wrap="square" rtlCol="0">
            <a:spAutoFit/>
          </a:bodyPr>
          <a:lstStyle/>
          <a:p>
            <a:r>
              <a:rPr lang="en-US" i="1" dirty="0">
                <a:latin typeface="+mj-lt"/>
              </a:rPr>
              <a:t>Paradise Creek Industrial </a:t>
            </a:r>
            <a:r>
              <a:rPr lang="en-US" i="1" dirty="0" smtClean="0">
                <a:latin typeface="+mj-lt"/>
              </a:rPr>
              <a:t>Corridor</a:t>
            </a:r>
            <a:br>
              <a:rPr lang="en-US" i="1" dirty="0" smtClean="0">
                <a:latin typeface="+mj-lt"/>
              </a:rPr>
            </a:br>
            <a:r>
              <a:rPr lang="en-US" i="1" dirty="0" smtClean="0">
                <a:latin typeface="+mj-lt"/>
              </a:rPr>
              <a:t>Future </a:t>
            </a:r>
            <a:r>
              <a:rPr lang="en-US" i="1" dirty="0">
                <a:latin typeface="+mj-lt"/>
              </a:rPr>
              <a:t>U</a:t>
            </a:r>
            <a:r>
              <a:rPr lang="en-US" i="1" dirty="0" smtClean="0">
                <a:latin typeface="+mj-lt"/>
              </a:rPr>
              <a:t>se </a:t>
            </a:r>
            <a:r>
              <a:rPr lang="en-US" i="1" dirty="0">
                <a:latin typeface="+mj-lt"/>
              </a:rPr>
              <a:t>Plan, Portsmouth, Virginia </a:t>
            </a:r>
          </a:p>
          <a:p>
            <a:r>
              <a:rPr lang="en-US" sz="800" dirty="0" smtClean="0">
                <a:latin typeface="+mj-lt"/>
              </a:rPr>
              <a:t> </a:t>
            </a:r>
            <a:endParaRPr lang="en-US" sz="800" dirty="0">
              <a:latin typeface="+mj-lt"/>
            </a:endParaRPr>
          </a:p>
          <a:p>
            <a:r>
              <a:rPr lang="en-US" sz="1600" dirty="0" smtClean="0">
                <a:latin typeface="+mj-lt"/>
              </a:rPr>
              <a:t>This project aims to restore the community’s connection to urban waters through strategies such as promoting </a:t>
            </a:r>
            <a:r>
              <a:rPr lang="en-US" sz="1600" dirty="0">
                <a:latin typeface="+mj-lt"/>
              </a:rPr>
              <a:t>recreational creek </a:t>
            </a:r>
            <a:r>
              <a:rPr lang="en-US" sz="1600" dirty="0" smtClean="0">
                <a:latin typeface="+mj-lt"/>
              </a:rPr>
              <a:t>access.</a:t>
            </a:r>
            <a:endParaRPr lang="en-US" sz="1400" dirty="0">
              <a:latin typeface="+mj-lt"/>
            </a:endParaRPr>
          </a:p>
        </p:txBody>
      </p:sp>
      <p:pic>
        <p:nvPicPr>
          <p:cNvPr id="9" name="Picture 8"/>
          <p:cNvPicPr>
            <a:picLocks noChangeAspect="1"/>
          </p:cNvPicPr>
          <p:nvPr/>
        </p:nvPicPr>
        <p:blipFill rotWithShape="1">
          <a:blip r:embed="rId3"/>
          <a:srcRect l="52170" t="70831" r="-1049" b="-14930"/>
          <a:stretch/>
        </p:blipFill>
        <p:spPr>
          <a:xfrm>
            <a:off x="9845749" y="2328529"/>
            <a:ext cx="2259654" cy="2362177"/>
          </a:xfrm>
          <a:prstGeom prst="rect">
            <a:avLst/>
          </a:prstGeom>
        </p:spPr>
      </p:pic>
      <p:sp>
        <p:nvSpPr>
          <p:cNvPr id="5" name="Slide Number Placeholder 4"/>
          <p:cNvSpPr>
            <a:spLocks noGrp="1"/>
          </p:cNvSpPr>
          <p:nvPr>
            <p:ph type="sldNum" sz="quarter" idx="12"/>
          </p:nvPr>
        </p:nvSpPr>
        <p:spPr/>
        <p:txBody>
          <a:bodyPr/>
          <a:lstStyle/>
          <a:p>
            <a:fld id="{9CD8D479-8942-46E8-A226-A4E01F7A105C}" type="slidenum">
              <a:rPr lang="en-US" smtClean="0"/>
              <a:t>7</a:t>
            </a:fld>
            <a:endParaRPr lang="en-US" dirty="0"/>
          </a:p>
        </p:txBody>
      </p:sp>
    </p:spTree>
    <p:extLst>
      <p:ext uri="{BB962C8B-B14F-4D97-AF65-F5344CB8AC3E}">
        <p14:creationId xmlns:p14="http://schemas.microsoft.com/office/powerpoint/2010/main" val="415039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Integrating Green Infrastructure </a:t>
            </a:r>
            <a:br>
              <a:rPr lang="en-US" dirty="0" smtClean="0"/>
            </a:br>
            <a:r>
              <a:rPr lang="en-US" dirty="0" smtClean="0"/>
              <a:t>into the Reuse Process </a:t>
            </a:r>
            <a:endParaRPr lang="en-US" spc="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50027599"/>
              </p:ext>
            </p:extLst>
          </p:nvPr>
        </p:nvGraphicFramePr>
        <p:xfrm>
          <a:off x="1409700" y="1565275"/>
          <a:ext cx="10210214" cy="5060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11622157" y="6416319"/>
            <a:ext cx="569843" cy="274982"/>
          </a:xfrm>
        </p:spPr>
        <p:txBody>
          <a:bodyPr/>
          <a:lstStyle/>
          <a:p>
            <a:fld id="{9CD8D479-8942-46E8-A226-A4E01F7A105C}" type="slidenum">
              <a:rPr lang="en-US" smtClean="0"/>
              <a:t>8</a:t>
            </a:fld>
            <a:endParaRPr lang="en-US" dirty="0"/>
          </a:p>
        </p:txBody>
      </p:sp>
    </p:spTree>
    <p:extLst>
      <p:ext uri="{BB962C8B-B14F-4D97-AF65-F5344CB8AC3E}">
        <p14:creationId xmlns:p14="http://schemas.microsoft.com/office/powerpoint/2010/main" val="40981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Dots</a:t>
            </a:r>
            <a:endParaRPr lang="en-US" dirty="0"/>
          </a:p>
        </p:txBody>
      </p:sp>
      <p:sp>
        <p:nvSpPr>
          <p:cNvPr id="3" name="Content Placeholder 2"/>
          <p:cNvSpPr>
            <a:spLocks noGrp="1"/>
          </p:cNvSpPr>
          <p:nvPr>
            <p:ph idx="1"/>
          </p:nvPr>
        </p:nvSpPr>
        <p:spPr>
          <a:xfrm>
            <a:off x="1410026" y="3355569"/>
            <a:ext cx="3877081" cy="942737"/>
          </a:xfrm>
        </p:spPr>
        <p:txBody>
          <a:bodyPr/>
          <a:lstStyle/>
          <a:p>
            <a:pPr marL="0" indent="0">
              <a:buNone/>
            </a:pPr>
            <a:r>
              <a:rPr lang="en-US" dirty="0" smtClean="0"/>
              <a:t>Landia Chemical Company</a:t>
            </a:r>
          </a:p>
          <a:p>
            <a:pPr marL="0" indent="0">
              <a:buNone/>
            </a:pPr>
            <a:r>
              <a:rPr lang="en-US" dirty="0" smtClean="0"/>
              <a:t>Lakeland, Florida</a:t>
            </a:r>
          </a:p>
        </p:txBody>
      </p:sp>
      <p:sp>
        <p:nvSpPr>
          <p:cNvPr id="4" name="Slide Number Placeholder 3"/>
          <p:cNvSpPr>
            <a:spLocks noGrp="1"/>
          </p:cNvSpPr>
          <p:nvPr>
            <p:ph type="sldNum" sz="quarter" idx="12"/>
          </p:nvPr>
        </p:nvSpPr>
        <p:spPr>
          <a:xfrm>
            <a:off x="11622157" y="6440382"/>
            <a:ext cx="569843" cy="274982"/>
          </a:xfrm>
        </p:spPr>
        <p:txBody>
          <a:bodyPr/>
          <a:lstStyle/>
          <a:p>
            <a:fld id="{9CD8D479-8942-46E8-A226-A4E01F7A105C}" type="slidenum">
              <a:rPr lang="en-US" smtClean="0"/>
              <a:t>9</a:t>
            </a:fld>
            <a:endParaRPr lang="en-US" dirty="0"/>
          </a:p>
        </p:txBody>
      </p:sp>
      <p:sp>
        <p:nvSpPr>
          <p:cNvPr id="5" name="Content Placeholder 2"/>
          <p:cNvSpPr txBox="1">
            <a:spLocks/>
          </p:cNvSpPr>
          <p:nvPr/>
        </p:nvSpPr>
        <p:spPr>
          <a:xfrm>
            <a:off x="1410025" y="1930381"/>
            <a:ext cx="3877081" cy="954460"/>
          </a:xfrm>
          <a:prstGeom prst="rect">
            <a:avLst/>
          </a:prstGeom>
        </p:spPr>
        <p:txBody>
          <a:bodyPr vert="horz" lIns="91440" tIns="45720" rIns="91440" bIns="45720" rtlCol="0">
            <a:norm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smtClean="0"/>
              <a:t>Butterworth Landfill</a:t>
            </a:r>
          </a:p>
          <a:p>
            <a:pPr marL="0" indent="0">
              <a:buNone/>
            </a:pPr>
            <a:r>
              <a:rPr lang="en-US" dirty="0" smtClean="0"/>
              <a:t>Grand Rapids, Michigan</a:t>
            </a:r>
          </a:p>
        </p:txBody>
      </p:sp>
      <p:sp>
        <p:nvSpPr>
          <p:cNvPr id="6" name="Content Placeholder 2"/>
          <p:cNvSpPr txBox="1">
            <a:spLocks/>
          </p:cNvSpPr>
          <p:nvPr/>
        </p:nvSpPr>
        <p:spPr>
          <a:xfrm>
            <a:off x="1410026" y="4802412"/>
            <a:ext cx="3877081" cy="966183"/>
          </a:xfrm>
          <a:prstGeom prst="rect">
            <a:avLst/>
          </a:prstGeom>
        </p:spPr>
        <p:txBody>
          <a:bodyPr vert="horz" lIns="91440" tIns="45720" rIns="91440" bIns="45720" rtlCol="0">
            <a:norm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smtClean="0"/>
              <a:t>Pemaco Maywood</a:t>
            </a:r>
          </a:p>
          <a:p>
            <a:pPr marL="0" indent="0">
              <a:buNone/>
            </a:pPr>
            <a:r>
              <a:rPr lang="en-US" dirty="0" smtClean="0"/>
              <a:t>Maywood, California</a:t>
            </a:r>
            <a:endParaRPr lang="en-US" dirty="0"/>
          </a:p>
        </p:txBody>
      </p:sp>
      <p:sp>
        <p:nvSpPr>
          <p:cNvPr id="7" name="Content Placeholder 2"/>
          <p:cNvSpPr txBox="1">
            <a:spLocks/>
          </p:cNvSpPr>
          <p:nvPr/>
        </p:nvSpPr>
        <p:spPr>
          <a:xfrm>
            <a:off x="7271561" y="3603238"/>
            <a:ext cx="3877081" cy="942737"/>
          </a:xfrm>
          <a:prstGeom prst="rect">
            <a:avLst/>
          </a:prstGeom>
        </p:spPr>
        <p:txBody>
          <a:bodyPr vert="horz" lIns="91440" tIns="45720" rIns="91440" bIns="45720" rtlCol="0">
            <a:norm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smtClean="0"/>
              <a:t>A. Revitalize Site Ecology</a:t>
            </a:r>
          </a:p>
        </p:txBody>
      </p:sp>
      <p:sp>
        <p:nvSpPr>
          <p:cNvPr id="8" name="Content Placeholder 2"/>
          <p:cNvSpPr txBox="1">
            <a:spLocks/>
          </p:cNvSpPr>
          <p:nvPr/>
        </p:nvSpPr>
        <p:spPr>
          <a:xfrm>
            <a:off x="7271561" y="2095754"/>
            <a:ext cx="3877081" cy="942737"/>
          </a:xfrm>
          <a:prstGeom prst="rect">
            <a:avLst/>
          </a:prstGeom>
        </p:spPr>
        <p:txBody>
          <a:bodyPr vert="horz" lIns="91440" tIns="45720" rIns="91440" bIns="45720" rtlCol="0">
            <a:norm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smtClean="0"/>
              <a:t>C. Increase Recreational Amenities</a:t>
            </a:r>
          </a:p>
        </p:txBody>
      </p:sp>
      <p:sp>
        <p:nvSpPr>
          <p:cNvPr id="9" name="Content Placeholder 2"/>
          <p:cNvSpPr txBox="1">
            <a:spLocks/>
          </p:cNvSpPr>
          <p:nvPr/>
        </p:nvSpPr>
        <p:spPr>
          <a:xfrm>
            <a:off x="7271562" y="5110723"/>
            <a:ext cx="3877081" cy="942737"/>
          </a:xfrm>
          <a:prstGeom prst="rect">
            <a:avLst/>
          </a:prstGeom>
        </p:spPr>
        <p:txBody>
          <a:bodyPr vert="horz" lIns="91440" tIns="45720" rIns="91440" bIns="45720" rtlCol="0">
            <a:normAutofit/>
          </a:bodyPr>
          <a:lstStyle>
            <a:lvl1pPr marL="210296" indent="-210296" algn="l" defTabSz="914332" rtl="0" eaLnBrk="1" latinLnBrk="0" hangingPunct="1">
              <a:lnSpc>
                <a:spcPct val="90000"/>
              </a:lnSpc>
              <a:spcBef>
                <a:spcPts val="11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38880" indent="-155436" algn="l" defTabSz="914332" rtl="0" eaLnBrk="1" latinLnBrk="0" hangingPunct="1">
              <a:lnSpc>
                <a:spcPct val="90000"/>
              </a:lnSpc>
              <a:spcBef>
                <a:spcPts val="4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7660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05188"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33772"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62355"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0936"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520"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103" indent="-155436" algn="l" defTabSz="914332"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smtClean="0"/>
              <a:t>B. Improve Stormwater</a:t>
            </a:r>
          </a:p>
        </p:txBody>
      </p:sp>
      <p:sp>
        <p:nvSpPr>
          <p:cNvPr id="10" name="Right Arrow 9"/>
          <p:cNvSpPr/>
          <p:nvPr/>
        </p:nvSpPr>
        <p:spPr>
          <a:xfrm>
            <a:off x="5521569" y="1989839"/>
            <a:ext cx="1078523" cy="768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5521569" y="3394799"/>
            <a:ext cx="1078523" cy="768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5521568" y="4922902"/>
            <a:ext cx="1078523" cy="768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640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186FAC9761549E46850BD8116B2D77A0" ma:contentTypeVersion="20" ma:contentTypeDescription="Create a new document." ma:contentTypeScope="" ma:versionID="442f76650ec60fa221e19f83a7fff2fa">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496b22d0-0396-4fb9-b03f-93a8e0e105bd" targetNamespace="http://schemas.microsoft.com/office/2006/metadata/properties" ma:root="true" ma:fieldsID="f5484d05a8c36804b6139aacdf0b715b" ns1:_="" ns3:_="" ns4:_="" ns5:_="" ns6:_="">
    <xsd:import namespace="http://schemas.microsoft.com/sharepoint/v3"/>
    <xsd:import namespace="4ffa91fb-a0ff-4ac5-b2db-65c790d184a4"/>
    <xsd:import namespace="http://schemas.microsoft.com/sharepoint.v3"/>
    <xsd:import namespace="http://schemas.microsoft.com/sharepoint/v3/fields"/>
    <xsd:import namespace="496b22d0-0396-4fb9-b03f-93a8e0e105bd"/>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d070db13-14a3-454d-98ba-5bdb3ba198fa}" ma:internalName="TaxCatchAllLabel" ma:readOnly="true" ma:showField="CatchAllDataLabel" ma:web="496b22d0-0396-4fb9-b03f-93a8e0e105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d070db13-14a3-454d-98ba-5bdb3ba198fa}" ma:internalName="TaxCatchAll" ma:showField="CatchAllData" ma:web="496b22d0-0396-4fb9-b03f-93a8e0e105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6b22d0-0396-4fb9-b03f-93a8e0e105b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2015-07-23T12:22:26+00:00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5A213-1B3E-46A4-AA65-BCDCADE86AC0}">
  <ds:schemaRefs>
    <ds:schemaRef ds:uri="Microsoft.SharePoint.Taxonomy.ContentTypeSync"/>
  </ds:schemaRefs>
</ds:datastoreItem>
</file>

<file path=customXml/itemProps2.xml><?xml version="1.0" encoding="utf-8"?>
<ds:datastoreItem xmlns:ds="http://schemas.openxmlformats.org/officeDocument/2006/customXml" ds:itemID="{FBF04D90-8289-44AD-893B-EB52B4C14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496b22d0-0396-4fb9-b03f-93a8e0e105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9C4A35-D302-41BD-A8A8-9B7AB7578C9F}">
  <ds:schemaRefs>
    <ds:schemaRef ds:uri="http://schemas.microsoft.com/office/2006/documentManagement/types"/>
    <ds:schemaRef ds:uri="http://schemas.microsoft.com/sharepoint.v3"/>
    <ds:schemaRef ds:uri="496b22d0-0396-4fb9-b03f-93a8e0e105bd"/>
    <ds:schemaRef ds:uri="http://schemas.microsoft.com/office/2006/metadata/properties"/>
    <ds:schemaRef ds:uri="http://www.w3.org/XML/1998/namespace"/>
    <ds:schemaRef ds:uri="http://schemas.microsoft.com/office/infopath/2007/PartnerControls"/>
    <ds:schemaRef ds:uri="http://purl.org/dc/dcmitype/"/>
    <ds:schemaRef ds:uri="4ffa91fb-a0ff-4ac5-b2db-65c790d184a4"/>
    <ds:schemaRef ds:uri="http://schemas.openxmlformats.org/package/2006/metadata/core-properties"/>
    <ds:schemaRef ds:uri="http://schemas.microsoft.com/sharepoint/v3/fields"/>
    <ds:schemaRef ds:uri="http://schemas.microsoft.com/sharepoint/v3"/>
    <ds:schemaRef ds:uri="http://purl.org/dc/terms/"/>
    <ds:schemaRef ds:uri="http://purl.org/dc/elements/1.1/"/>
  </ds:schemaRefs>
</ds:datastoreItem>
</file>

<file path=customXml/itemProps4.xml><?xml version="1.0" encoding="utf-8"?>
<ds:datastoreItem xmlns:ds="http://schemas.openxmlformats.org/officeDocument/2006/customXml" ds:itemID="{9265D4FE-EF66-4D16-BC25-910211A44F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292</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Corbel</vt:lpstr>
      <vt:lpstr>Times New Roman</vt:lpstr>
      <vt:lpstr>Ecology 16x9</vt:lpstr>
      <vt:lpstr>Green Infrastructure Considerations and Opportunities in Superfund Reuse Projects</vt:lpstr>
      <vt:lpstr>Green Infrastructure Definition </vt:lpstr>
      <vt:lpstr>Green Infrastructure can…</vt:lpstr>
      <vt:lpstr>Common Green Infrastructure Goals</vt:lpstr>
      <vt:lpstr>Goal A: Revitalize Site Ecology</vt:lpstr>
      <vt:lpstr>Goal B: Improve Stormwater</vt:lpstr>
      <vt:lpstr>Goal C: Increase Recreational Amenities </vt:lpstr>
      <vt:lpstr>Integrating Green Infrastructure  into the Reuse Process </vt:lpstr>
      <vt:lpstr>Connecting the Dots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2015-05-19T16:39:16Z</dcterms:created>
  <dcterms:modified xsi:type="dcterms:W3CDTF">2015-07-27T15:53:01Z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y fmtid="{D5CDD505-2E9C-101B-9397-08002B2CF9AE}" pid="3" name="ContentTypeId">
    <vt:lpwstr>0x010100186FAC9761549E46850BD8116B2D77A0</vt:lpwstr>
  </property>
  <property fmtid="{D5CDD505-2E9C-101B-9397-08002B2CF9AE}" pid="4" name="TaxKeyword">
    <vt:lpwstr/>
  </property>
  <property fmtid="{D5CDD505-2E9C-101B-9397-08002B2CF9AE}" pid="5" name="Document Type">
    <vt:lpwstr/>
  </property>
</Properties>
</file>