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269" r:id="rId3"/>
    <p:sldId id="260" r:id="rId4"/>
    <p:sldId id="270" r:id="rId5"/>
    <p:sldId id="276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7" autoAdjust="0"/>
    <p:restoredTop sz="68043" autoAdjust="0"/>
  </p:normalViewPr>
  <p:slideViewPr>
    <p:cSldViewPr snapToGrid="0">
      <p:cViewPr varScale="1">
        <p:scale>
          <a:sx n="47" d="100"/>
          <a:sy n="47" d="100"/>
        </p:scale>
        <p:origin x="1500" y="42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180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7/27/2015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7/27/2015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46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9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99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1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pic>
        <p:nvPicPr>
          <p:cNvPr id="10" name="Picture 9" descr="Closeup of plant shoot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33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spc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7717" y="6632428"/>
            <a:ext cx="10583573" cy="225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410027" y="1459653"/>
            <a:ext cx="108112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56569" y="6295571"/>
            <a:ext cx="584574" cy="257631"/>
          </a:xfrm>
          <a:prstGeom prst="rect">
            <a:avLst/>
          </a:prstGeom>
        </p:spPr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9485" y="6513284"/>
            <a:ext cx="584574" cy="257631"/>
          </a:xfrm>
          <a:prstGeom prst="rect">
            <a:avLst/>
          </a:prstGeom>
        </p:spPr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82193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15348" y="0"/>
            <a:ext cx="2157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53345" y="0"/>
            <a:ext cx="21575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2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3698697"/>
            <a:ext cx="6949440" cy="1708615"/>
          </a:xfrm>
        </p:spPr>
        <p:txBody>
          <a:bodyPr anchor="b">
            <a:normAutofit/>
          </a:bodyPr>
          <a:lstStyle>
            <a:lvl1pPr>
              <a:defRPr sz="480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9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spc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167" indent="0">
              <a:buNone/>
              <a:defRPr sz="2000"/>
            </a:lvl2pPr>
            <a:lvl3pPr marL="914332" indent="0">
              <a:buNone/>
              <a:defRPr sz="1800"/>
            </a:lvl3pPr>
            <a:lvl4pPr marL="1371498" indent="0">
              <a:buNone/>
              <a:defRPr sz="1600"/>
            </a:lvl4pPr>
            <a:lvl5pPr marL="1828664" indent="0">
              <a:buNone/>
              <a:defRPr sz="1600"/>
            </a:lvl5pPr>
            <a:lvl6pPr marL="2285830" indent="0">
              <a:buNone/>
              <a:defRPr sz="1600"/>
            </a:lvl6pPr>
            <a:lvl7pPr marL="2742994" indent="0">
              <a:buNone/>
              <a:defRPr sz="1600"/>
            </a:lvl7pPr>
            <a:lvl8pPr marL="3200160" indent="0">
              <a:buNone/>
              <a:defRPr sz="1600"/>
            </a:lvl8pPr>
            <a:lvl9pPr marL="3657327" indent="0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Wave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Closeup of green plants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 userDrawn="1">
          <p15:clr>
            <a:srgbClr val="FDE53C"/>
          </p15:clr>
        </p15:guide>
        <p15:guide id="2" orient="horz" pos="1296" userDrawn="1">
          <p15:clr>
            <a:srgbClr val="FDE53C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8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332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296" indent="-210296" algn="l" defTabSz="914332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1pPr>
      <a:lvl2pPr marL="438880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676606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905188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1133772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1362355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0936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520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103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Green Infrastructure at Butterworth Landfill</a:t>
            </a:r>
            <a:endParaRPr lang="en-US" spc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pc="0" dirty="0" smtClean="0"/>
              <a:t>Tom Bloom, EPA Region 5 and Jay Steffen, Grand Rapids, MI</a:t>
            </a:r>
            <a:endParaRPr lang="en-US" spc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71" y="2512908"/>
            <a:ext cx="2476980" cy="76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/>
              <a:t>The Site</a:t>
            </a:r>
            <a:endParaRPr lang="en-US" spc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0"/>
            <a:ext cx="4936985" cy="4893495"/>
          </a:xfrm>
        </p:spPr>
        <p:txBody>
          <a:bodyPr/>
          <a:lstStyle/>
          <a:p>
            <a:r>
              <a:rPr lang="en-US" dirty="0"/>
              <a:t>Butterworth #2 Landfill </a:t>
            </a:r>
            <a:r>
              <a:rPr lang="en-US" dirty="0" smtClean="0"/>
              <a:t>Superfund site</a:t>
            </a:r>
          </a:p>
          <a:p>
            <a:r>
              <a:rPr lang="en-US" dirty="0" smtClean="0"/>
              <a:t>190 acres, located in Grand </a:t>
            </a:r>
            <a:r>
              <a:rPr lang="en-US" dirty="0"/>
              <a:t>Rapids, Michigan </a:t>
            </a:r>
            <a:endParaRPr lang="en-US" dirty="0" smtClean="0"/>
          </a:p>
          <a:p>
            <a:r>
              <a:rPr lang="en-US" dirty="0" smtClean="0"/>
              <a:t>Portions of the site are within the </a:t>
            </a:r>
            <a:r>
              <a:rPr lang="en-US" dirty="0"/>
              <a:t>hundred-year flood plain of the Grand </a:t>
            </a:r>
            <a:r>
              <a:rPr lang="en-US" dirty="0" smtClean="0"/>
              <a:t>River</a:t>
            </a:r>
          </a:p>
          <a:p>
            <a:r>
              <a:rPr lang="en-US" dirty="0"/>
              <a:t>The City of Grand Rapids owned and operated the landfill as an open dump from 1950 to 1967. </a:t>
            </a:r>
          </a:p>
          <a:p>
            <a:r>
              <a:rPr lang="en-US" dirty="0"/>
              <a:t>The property then operated as a sanitary landfill from 1967 to 1973.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69485" y="6459496"/>
            <a:ext cx="584574" cy="25763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3741" b="31438"/>
          <a:stretch/>
        </p:blipFill>
        <p:spPr>
          <a:xfrm>
            <a:off x="7578039" y="237850"/>
            <a:ext cx="4191927" cy="3063338"/>
          </a:xfrm>
          <a:prstGeom prst="rect">
            <a:avLst/>
          </a:prstGeom>
          <a:ln w="317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141" y="3497717"/>
            <a:ext cx="4413496" cy="2939731"/>
          </a:xfrm>
          <a:prstGeom prst="rect">
            <a:avLst/>
          </a:prstGeom>
          <a:ln w="3175">
            <a:noFill/>
          </a:ln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11697073" y="6486390"/>
            <a:ext cx="584574" cy="257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287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Remediation</a:t>
            </a:r>
            <a:endParaRPr lang="en-US" spc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10027" y="1566001"/>
            <a:ext cx="4705023" cy="4620682"/>
          </a:xfrm>
        </p:spPr>
        <p:txBody>
          <a:bodyPr/>
          <a:lstStyle/>
          <a:p>
            <a:r>
              <a:rPr lang="en-US" dirty="0" smtClean="0"/>
              <a:t>Drum and soil removal in 1990</a:t>
            </a:r>
            <a:endParaRPr lang="en-US" dirty="0"/>
          </a:p>
          <a:p>
            <a:r>
              <a:rPr lang="en-US" dirty="0" smtClean="0"/>
              <a:t>EPA selected a remedy in 1992, including a landfill cover and groundwater monitoring.</a:t>
            </a:r>
            <a:endParaRPr lang="en-US" dirty="0"/>
          </a:p>
          <a:p>
            <a:r>
              <a:rPr lang="en-US" dirty="0" smtClean="0"/>
              <a:t>Remedial construction is complete and groundwater monitoring continues.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64" y="2511779"/>
            <a:ext cx="5221136" cy="3477682"/>
          </a:xfrm>
          <a:prstGeom prst="rect">
            <a:avLst/>
          </a:prstGeom>
          <a:ln w="3175">
            <a:noFill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26847" y="6302401"/>
            <a:ext cx="584574" cy="257631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5804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Drainage, Using 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natural resources to assist with stormwater drainage makes sense given the site’s location. </a:t>
            </a:r>
          </a:p>
          <a:p>
            <a:r>
              <a:rPr lang="en-US" dirty="0" smtClean="0"/>
              <a:t>Vegetated stormwater drainage canal runs through a portion of the site into the Grand River.</a:t>
            </a:r>
          </a:p>
          <a:p>
            <a:r>
              <a:rPr lang="en-US" dirty="0" smtClean="0"/>
              <a:t>Wetlands at the site serve dual purposes; they help regulate stormwater runoff by acting as collection areas  and they also serve as wildlife habitat.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" b="12267"/>
          <a:stretch/>
        </p:blipFill>
        <p:spPr>
          <a:xfrm>
            <a:off x="7941508" y="4088113"/>
            <a:ext cx="3939127" cy="2343103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80635" y="6302401"/>
            <a:ext cx="584574" cy="257631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25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Reuse Considerations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site had several qualities that made it a prime reuse candidate:</a:t>
            </a:r>
          </a:p>
          <a:p>
            <a:pPr lvl="1"/>
            <a:r>
              <a:rPr lang="en-US" dirty="0" smtClean="0"/>
              <a:t>Located in </a:t>
            </a:r>
            <a:r>
              <a:rPr lang="en-US" dirty="0"/>
              <a:t>an easily accessible urban </a:t>
            </a:r>
            <a:r>
              <a:rPr lang="en-US" dirty="0" smtClean="0"/>
              <a:t>area</a:t>
            </a:r>
          </a:p>
          <a:p>
            <a:pPr lvl="1"/>
            <a:r>
              <a:rPr lang="en-US" dirty="0" smtClean="0"/>
              <a:t>Near the Grand River</a:t>
            </a:r>
          </a:p>
          <a:p>
            <a:pPr lvl="1"/>
            <a:r>
              <a:rPr lang="en-US" dirty="0" smtClean="0"/>
              <a:t>Level surface </a:t>
            </a:r>
          </a:p>
          <a:p>
            <a:pPr lvl="1"/>
            <a:r>
              <a:rPr lang="en-US" dirty="0" smtClean="0"/>
              <a:t>Large area</a:t>
            </a:r>
          </a:p>
          <a:p>
            <a:r>
              <a:rPr lang="en-US" dirty="0" smtClean="0"/>
              <a:t>Community hoped for new recreational amenities</a:t>
            </a:r>
          </a:p>
          <a:p>
            <a:r>
              <a:rPr lang="en-US" dirty="0" smtClean="0"/>
              <a:t>EPA and the City of Grand Rapids needed to make sure the remedy would be protected during reuse.</a:t>
            </a:r>
          </a:p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30849" y="6513284"/>
            <a:ext cx="584574" cy="257631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8667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243</Words>
  <Application>Microsoft Office PowerPoint</Application>
  <PresentationFormat>Widescreen</PresentationFormat>
  <Paragraphs>34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Corbel</vt:lpstr>
      <vt:lpstr>Times New Roman</vt:lpstr>
      <vt:lpstr>Ecology 16x9</vt:lpstr>
      <vt:lpstr>Green Infrastructure at Butterworth Landfill</vt:lpstr>
      <vt:lpstr>The Site</vt:lpstr>
      <vt:lpstr>Site Remediation</vt:lpstr>
      <vt:lpstr>Site Drainage, Using Natural Resources</vt:lpstr>
      <vt:lpstr>Initial Reuse Considerations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2015-05-19T16:39:16Z</dcterms:created>
  <dcterms:modified xsi:type="dcterms:W3CDTF">2015-07-27T18:52:33Z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