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71" r:id="rId3"/>
    <p:sldId id="273" r:id="rId4"/>
    <p:sldId id="272" r:id="rId5"/>
    <p:sldId id="275" r:id="rId6"/>
    <p:sldId id="285" r:id="rId7"/>
    <p:sldId id="278" r:id="rId8"/>
    <p:sldId id="280" r:id="rId9"/>
    <p:sldId id="281" r:id="rId10"/>
    <p:sldId id="284" r:id="rId11"/>
    <p:sldId id="295" r:id="rId12"/>
    <p:sldId id="298" r:id="rId13"/>
    <p:sldId id="299" r:id="rId14"/>
    <p:sldId id="304" r:id="rId15"/>
    <p:sldId id="294" r:id="rId16"/>
    <p:sldId id="303" r:id="rId17"/>
    <p:sldId id="301" r:id="rId18"/>
    <p:sldId id="305" r:id="rId19"/>
    <p:sldId id="29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57630" autoAdjust="0"/>
  </p:normalViewPr>
  <p:slideViewPr>
    <p:cSldViewPr snapToGrid="0">
      <p:cViewPr varScale="1">
        <p:scale>
          <a:sx n="39" d="100"/>
          <a:sy n="39" d="100"/>
        </p:scale>
        <p:origin x="1860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7/27/2015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7/27/2015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99C7321-FD73-465A-BDD9-FBE6D7D1E62D}" type="slidenum">
              <a:rPr lang="en-US" altLang="en-US" sz="1200"/>
              <a:pPr eaLnBrk="1" hangingPunct="1"/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78147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3CBEA48-6880-44A5-9C1B-CB7680C9C171}" type="slidenum">
              <a:rPr lang="en-US" altLang="en-US" sz="1200"/>
              <a:pPr eaLnBrk="1" hangingPunct="1"/>
              <a:t>10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49605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75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58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284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70F136-73EB-42F0-B196-83D6F4B0BEB3}" type="slidenum">
              <a:rPr lang="en-US" altLang="en-US" sz="1200"/>
              <a:pPr eaLnBrk="1" hangingPunct="1"/>
              <a:t>14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75942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764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404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50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68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48635A9-579D-46FC-9F09-8596AA22447A}" type="slidenum">
              <a:rPr lang="en-US" altLang="en-US" sz="1200"/>
              <a:pPr eaLnBrk="1" hangingPunct="1"/>
              <a:t>2</a:t>
            </a:fld>
            <a:endParaRPr lang="en-US" altLang="en-US" sz="1200" dirty="0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272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326BE1B-0B02-45CB-80BE-C82F2E828668}" type="slidenum">
              <a:rPr lang="en-US" altLang="en-US" sz="1200"/>
              <a:pPr eaLnBrk="1" hangingPunct="1"/>
              <a:t>3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32260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E919C6-41A6-4873-BB0E-9C7DAD3D7BE1}" type="slidenum">
              <a:rPr lang="en-US" altLang="en-US" sz="1200"/>
              <a:pPr eaLnBrk="1" hangingPunct="1"/>
              <a:t>4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98227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0A5517-5986-4271-AC40-7D935106EE16}" type="slidenum">
              <a:rPr lang="en-US" altLang="en-US" sz="1200"/>
              <a:pPr eaLnBrk="1" hangingPunct="1"/>
              <a:t>5</a:t>
            </a:fld>
            <a:endParaRPr lang="en-US" altLang="en-US" sz="1200" dirty="0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9016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D35EB2-CF96-4F93-AB8A-55320F89D665}" type="slidenum">
              <a:rPr lang="en-US" altLang="en-US" sz="1200"/>
              <a:pPr eaLnBrk="1" hangingPunct="1"/>
              <a:t>6</a:t>
            </a:fld>
            <a:endParaRPr lang="en-US" altLang="en-US" sz="1200" dirty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2037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56A3B27-B8CE-4B2B-AA85-EC8E2F2F430E}" type="slidenum">
              <a:rPr lang="en-US" altLang="en-US" sz="1200"/>
              <a:pPr eaLnBrk="1" hangingPunct="1"/>
              <a:t>7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928566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33D79E1-F020-4D37-B516-12D2AFCD2B67}" type="slidenum">
              <a:rPr lang="en-US" altLang="en-US" sz="1200"/>
              <a:pPr eaLnBrk="1" hangingPunct="1"/>
              <a:t>8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459029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31D0FD-8B2E-4734-8375-29A4CECAD0DF}" type="slidenum">
              <a:rPr lang="en-US" altLang="en-US" sz="1200"/>
              <a:pPr eaLnBrk="1" hangingPunct="1"/>
              <a:t>9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63794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uffy white clouds in deep blue sky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pic>
        <p:nvPicPr>
          <p:cNvPr id="10" name="Picture 9" descr="Closeup of plant shoot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33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 title="Slide Design Pictur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 spc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7717" y="6632428"/>
            <a:ext cx="10583573" cy="225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410027" y="1459653"/>
            <a:ext cx="10811263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3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82193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15348" y="0"/>
            <a:ext cx="2157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3345" y="0"/>
            <a:ext cx="2157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2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3698697"/>
            <a:ext cx="6949440" cy="1708615"/>
          </a:xfrm>
        </p:spPr>
        <p:txBody>
          <a:bodyPr anchor="b">
            <a:normAutofit/>
          </a:bodyPr>
          <a:lstStyle>
            <a:lvl1pPr>
              <a:defRPr sz="4800" spc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9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 spc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167" indent="0">
              <a:buNone/>
              <a:defRPr sz="2000"/>
            </a:lvl2pPr>
            <a:lvl3pPr marL="914332" indent="0">
              <a:buNone/>
              <a:defRPr sz="18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  <a:lvl6pPr marL="2285830" indent="0">
              <a:buNone/>
              <a:defRPr sz="1600"/>
            </a:lvl6pPr>
            <a:lvl7pPr marL="2742994" indent="0">
              <a:buNone/>
              <a:defRPr sz="1600"/>
            </a:lvl7pPr>
            <a:lvl8pPr marL="3200160" indent="0">
              <a:buNone/>
              <a:defRPr sz="1600"/>
            </a:lvl8pPr>
            <a:lvl9pPr marL="3657327" indent="0">
              <a:buNone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 descr="Waves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Picture 10" descr="Closeup of green plants" title="Slide Design Pictur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11/9/11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2558D18-BC48-4944-8B22-AF8450195D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776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8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332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296" indent="-210296" algn="l" defTabSz="914332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438880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676606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905188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1133772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1362355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0936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520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103" indent="-155436" algn="l" defTabSz="914332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Riley.gary@epa.gov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harris-bishop.rusty@epa.gov" TargetMode="External"/><Relationship Id="rId4" Type="http://schemas.openxmlformats.org/officeDocument/2006/relationships/hyperlink" Target="mailto:caraway.rosemarie@ep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ＭＳ Ｐゴシック" pitchFamily="-107" charset="-128"/>
              </a:rPr>
              <a:t>Green Infrastructure at Pemaco Maywood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Rose Marie Caraway, EPA Region 9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6123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1292147" y="301626"/>
            <a:ext cx="7905641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Playgrounds</a:t>
            </a:r>
          </a:p>
        </p:txBody>
      </p:sp>
      <p:pic>
        <p:nvPicPr>
          <p:cNvPr id="94213" name="Picture 4" descr="Pemaco_play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840" y="2701925"/>
            <a:ext cx="415448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82926" y="631348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F4DC73F-4D32-487C-BB6E-11F3D3F10D8E}" type="slidenum">
              <a:rPr lang="en-US" altLang="en-US" sz="1600">
                <a:latin typeface="+mn-lt"/>
              </a:rPr>
              <a:pPr eaLnBrk="1" hangingPunct="1"/>
              <a:t>10</a:t>
            </a:fld>
            <a:endParaRPr lang="en-US" altLang="en-US" sz="1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66" y="2701924"/>
            <a:ext cx="3139018" cy="23542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83" y="2701924"/>
            <a:ext cx="3139017" cy="23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Picnic Pavilions and Walking Paths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"/>
          <a:stretch/>
        </p:blipFill>
        <p:spPr>
          <a:xfrm>
            <a:off x="6930188" y="1934244"/>
            <a:ext cx="5261811" cy="402336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28" y="1934244"/>
            <a:ext cx="5364480" cy="4023360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11782927" y="6333624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+mn-lt"/>
              </a:rPr>
              <a:t>11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28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Basketball Courts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96" y="1953116"/>
            <a:ext cx="5229504" cy="39221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1"/>
          <a:stretch/>
        </p:blipFill>
        <p:spPr>
          <a:xfrm>
            <a:off x="1410028" y="1953116"/>
            <a:ext cx="5391825" cy="3922128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11750842" y="6351949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+mn-lt"/>
              </a:rPr>
              <a:t>12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97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Angeles River Bike Path Access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"/>
          <a:stretch/>
        </p:blipFill>
        <p:spPr>
          <a:xfrm>
            <a:off x="1410027" y="2027260"/>
            <a:ext cx="5296491" cy="39083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7" y="2027259"/>
            <a:ext cx="5211093" cy="3908319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11782926" y="6287781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+mn-lt"/>
              </a:rPr>
              <a:t>13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77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1860901" y="-301426"/>
            <a:ext cx="8921076" cy="1183566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Stormwater Retention Basins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6"/>
          <a:stretch/>
        </p:blipFill>
        <p:spPr bwMode="auto">
          <a:xfrm>
            <a:off x="1860901" y="1180992"/>
            <a:ext cx="9005064" cy="5063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50842" y="6496327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7B13AE7-1290-4A21-BC50-E362F241B520}" type="slidenum">
              <a:rPr lang="en-US" altLang="en-US" sz="1600" smtClean="0">
                <a:latin typeface="+mn-lt"/>
              </a:rPr>
              <a:pPr eaLnBrk="1" hangingPunct="1"/>
              <a:t>14</a:t>
            </a:fld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414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7580" y="-124963"/>
            <a:ext cx="6896752" cy="1183566"/>
          </a:xfrm>
        </p:spPr>
        <p:txBody>
          <a:bodyPr/>
          <a:lstStyle/>
          <a:p>
            <a:pPr algn="ctr"/>
            <a:r>
              <a:rPr lang="en-US" dirty="0" smtClean="0"/>
              <a:t>Landscaped Berms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79" y="1235065"/>
            <a:ext cx="6896753" cy="5176054"/>
          </a:xfr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750842" y="6496327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+mn-lt"/>
              </a:rPr>
              <a:t>15</a:t>
            </a:r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27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8" y="-285387"/>
            <a:ext cx="9371949" cy="1183566"/>
          </a:xfrm>
        </p:spPr>
        <p:txBody>
          <a:bodyPr/>
          <a:lstStyle/>
          <a:p>
            <a:pPr algn="ctr"/>
            <a:r>
              <a:rPr lang="en-US" dirty="0" smtClean="0"/>
              <a:t>Bioswales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58" y="1026515"/>
            <a:ext cx="7298024" cy="5477210"/>
          </a:xfrm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6568" y="6395230"/>
            <a:ext cx="545432" cy="278285"/>
          </a:xfrm>
        </p:spPr>
        <p:txBody>
          <a:bodyPr/>
          <a:lstStyle/>
          <a:p>
            <a:r>
              <a:rPr lang="en-US" sz="1600" dirty="0" smtClean="0"/>
              <a:t>16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01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Infrastructure 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Improve Stormwater</a:t>
            </a:r>
          </a:p>
          <a:p>
            <a:pPr lvl="1"/>
            <a:r>
              <a:rPr lang="en-US" dirty="0" smtClean="0"/>
              <a:t>Stormwater retention basins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andscaped berms </a:t>
            </a:r>
          </a:p>
          <a:p>
            <a:pPr lvl="1"/>
            <a:r>
              <a:rPr lang="en-US" dirty="0" smtClean="0"/>
              <a:t>Bioswales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Increase Recreational Amenities</a:t>
            </a:r>
          </a:p>
          <a:p>
            <a:pPr lvl="1"/>
            <a:r>
              <a:rPr lang="en-US" dirty="0" smtClean="0"/>
              <a:t>Trails and greenways encouraging outdoor recreation</a:t>
            </a:r>
          </a:p>
          <a:p>
            <a:pPr lvl="1"/>
            <a:r>
              <a:rPr lang="en-US" dirty="0" smtClean="0"/>
              <a:t>Programmed spaces including athletic facilities/fields</a:t>
            </a:r>
          </a:p>
          <a:p>
            <a:pPr lvl="1"/>
            <a:r>
              <a:rPr lang="en-US" dirty="0" smtClean="0"/>
              <a:t>Restoring a community’s connection to their urban waters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48753" y="6230797"/>
            <a:ext cx="956595" cy="667306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 lang="en-US" sz="1600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9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Information, Contact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3844144" cy="46206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Gary Riley</a:t>
            </a:r>
            <a:endParaRPr lang="en-US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EPA Region 9 Reuse Coordinator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hlinkClick r:id="rId3"/>
              </a:rPr>
              <a:t>riley.gary@epa.gov</a:t>
            </a:r>
            <a:r>
              <a:rPr lang="en-US" dirty="0" smtClean="0"/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dirty="0" smtClean="0"/>
          </a:p>
          <a:p>
            <a:pPr marL="0" indent="0">
              <a:lnSpc>
                <a:spcPct val="100000"/>
              </a:lnSpc>
              <a:buNone/>
            </a:pPr>
            <a:endParaRPr lang="en-US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 smtClean="0"/>
              <a:t>Rose Marie Caraway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EPA Region 9, Site RPM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c</a:t>
            </a:r>
            <a:r>
              <a:rPr lang="en-US" dirty="0" smtClean="0">
                <a:hlinkClick r:id="rId4"/>
              </a:rPr>
              <a:t>araway.rosemarie@epa.gov</a:t>
            </a:r>
            <a:r>
              <a:rPr lang="en-US" dirty="0" smtClean="0"/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 smtClean="0"/>
          </a:p>
          <a:p>
            <a:pPr>
              <a:lnSpc>
                <a:spcPct val="100000"/>
              </a:lnSpc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6568" y="6395230"/>
            <a:ext cx="545432" cy="278285"/>
          </a:xfrm>
        </p:spPr>
        <p:txBody>
          <a:bodyPr/>
          <a:lstStyle/>
          <a:p>
            <a:fld id="{9CD8D479-8942-46E8-A226-A4E01F7A105C}" type="slidenum">
              <a:rPr lang="en-US" sz="1600" smtClean="0"/>
              <a:t>18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89284" y="1512214"/>
            <a:ext cx="3844144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296" indent="-210296" algn="l" defTabSz="914332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38880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76606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5188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33772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62355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0936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520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103" indent="-155436" algn="l" defTabSz="914332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 dirty="0" smtClean="0"/>
              <a:t>Rusty Harris-Bishop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EPA Region 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u="sng" dirty="0" smtClean="0">
                <a:hlinkClick r:id="rId5"/>
              </a:rPr>
              <a:t>harris-bishop.rusty@epa.gov</a:t>
            </a:r>
            <a:r>
              <a:rPr lang="en-US" u="sng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98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Site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410028" y="1810870"/>
            <a:ext cx="5092372" cy="454600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100" dirty="0" smtClean="0"/>
              <a:t>Pemaco Maywood Superfund site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Located in Maywood, California</a:t>
            </a:r>
          </a:p>
          <a:p>
            <a:pPr>
              <a:lnSpc>
                <a:spcPct val="80000"/>
              </a:lnSpc>
            </a:pPr>
            <a:r>
              <a:rPr lang="en-US" altLang="en-US" sz="2100" dirty="0" smtClean="0"/>
              <a:t>4-acre tract of land along the Los Angeles River</a:t>
            </a:r>
            <a:endParaRPr lang="en-US" altLang="en-US" sz="2100" dirty="0"/>
          </a:p>
          <a:p>
            <a:pPr>
              <a:lnSpc>
                <a:spcPct val="80000"/>
              </a:lnSpc>
            </a:pPr>
            <a:endParaRPr lang="en-US" altLang="en-US" sz="2100" dirty="0"/>
          </a:p>
        </p:txBody>
      </p:sp>
      <p:sp>
        <p:nvSpPr>
          <p:cNvPr id="7168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1854950" y="6226072"/>
            <a:ext cx="28448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824AD05-CCD8-42E7-8348-94418B3811CB}" type="slidenum">
              <a:rPr lang="en-US" altLang="en-US" sz="1600">
                <a:latin typeface="+mn-lt"/>
              </a:rPr>
              <a:pPr eaLnBrk="1" hangingPunct="1"/>
              <a:t>2</a:t>
            </a:fld>
            <a:endParaRPr lang="en-US" altLang="en-US" sz="1600" dirty="0">
              <a:latin typeface="+mn-lt"/>
            </a:endParaRPr>
          </a:p>
        </p:txBody>
      </p:sp>
      <p:sp>
        <p:nvSpPr>
          <p:cNvPr id="71684" name="Rectangle 6"/>
          <p:cNvSpPr>
            <a:spLocks noChangeArrowheads="1"/>
          </p:cNvSpPr>
          <p:nvPr/>
        </p:nvSpPr>
        <p:spPr bwMode="auto">
          <a:xfrm>
            <a:off x="7696200" y="3276600"/>
            <a:ext cx="6858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>
              <a:latin typeface="Garamond" panose="02020404030301010803" pitchFamily="18" charset="0"/>
            </a:endParaRPr>
          </a:p>
        </p:txBody>
      </p:sp>
      <p:sp>
        <p:nvSpPr>
          <p:cNvPr id="71685" name="Rectangle 8"/>
          <p:cNvSpPr>
            <a:spLocks noChangeArrowheads="1"/>
          </p:cNvSpPr>
          <p:nvPr/>
        </p:nvSpPr>
        <p:spPr bwMode="auto">
          <a:xfrm>
            <a:off x="9886951" y="2419351"/>
            <a:ext cx="85725" cy="104775"/>
          </a:xfrm>
          <a:prstGeom prst="rect">
            <a:avLst/>
          </a:prstGeom>
          <a:solidFill>
            <a:srgbClr val="FFCC00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>
              <a:latin typeface="Garamond" panose="02020404030301010803" pitchFamily="18" charset="0"/>
            </a:endParaRPr>
          </a:p>
        </p:txBody>
      </p:sp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44" y="1810870"/>
            <a:ext cx="4487111" cy="441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328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Site History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87207" y="6293031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8177038-8D7F-48B8-97EB-14D5BABEC908}" type="slidenum">
              <a:rPr lang="en-US" altLang="en-US" sz="1600">
                <a:latin typeface="+mn-lt"/>
              </a:rPr>
              <a:pPr eaLnBrk="1" hangingPunct="1"/>
              <a:t>3</a:t>
            </a:fld>
            <a:endParaRPr lang="en-US" altLang="en-US" sz="1600" dirty="0">
              <a:latin typeface="+mn-lt"/>
            </a:endParaRPr>
          </a:p>
        </p:txBody>
      </p:sp>
      <p:pic>
        <p:nvPicPr>
          <p:cNvPr id="70659" name="Content Placeholder 3" descr="Pemaco Before - reduce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245"/>
          <a:stretch/>
        </p:blipFill>
        <p:spPr bwMode="auto">
          <a:xfrm>
            <a:off x="6394181" y="1895537"/>
            <a:ext cx="5493026" cy="39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1566001"/>
            <a:ext cx="4757691" cy="4620682"/>
          </a:xfrm>
        </p:spPr>
        <p:txBody>
          <a:bodyPr/>
          <a:lstStyle/>
          <a:p>
            <a:r>
              <a:rPr lang="en-US" dirty="0" smtClean="0"/>
              <a:t>Custom chemical blending facility</a:t>
            </a:r>
          </a:p>
          <a:p>
            <a:r>
              <a:rPr lang="en-US" dirty="0" smtClean="0"/>
              <a:t>Operated from 1940s until 1991</a:t>
            </a:r>
          </a:p>
          <a:p>
            <a:r>
              <a:rPr lang="en-US" dirty="0" smtClean="0"/>
              <a:t>Fire destroyed warehouse in 1993</a:t>
            </a:r>
          </a:p>
          <a:p>
            <a:r>
              <a:rPr lang="en-US" dirty="0" smtClean="0"/>
              <a:t>Chemicals remained on site in </a:t>
            </a:r>
          </a:p>
          <a:p>
            <a:pPr lvl="1"/>
            <a:r>
              <a:rPr lang="en-US" dirty="0" smtClean="0"/>
              <a:t>31 USTs</a:t>
            </a:r>
          </a:p>
          <a:p>
            <a:pPr lvl="1"/>
            <a:r>
              <a:rPr lang="en-US" dirty="0" smtClean="0"/>
              <a:t>6 ASTs</a:t>
            </a:r>
          </a:p>
          <a:p>
            <a:pPr lvl="1"/>
            <a:r>
              <a:rPr lang="en-US" dirty="0" smtClean="0"/>
              <a:t>Over 400 drums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10027" y="248907"/>
            <a:ext cx="6880225" cy="1143000"/>
          </a:xfrm>
        </p:spPr>
        <p:txBody>
          <a:bodyPr>
            <a:normAutofit/>
          </a:bodyPr>
          <a:lstStyle/>
          <a:p>
            <a:r>
              <a:rPr lang="en-US" altLang="en-US" sz="4000" dirty="0" smtClean="0"/>
              <a:t>1997 Removal Actions</a:t>
            </a:r>
            <a:endParaRPr lang="en-US" altLang="en-US" sz="4000" dirty="0"/>
          </a:p>
        </p:txBody>
      </p:sp>
      <p:pic>
        <p:nvPicPr>
          <p:cNvPr id="73732" name="Picture 4" descr="BuildingDe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26" y="1986236"/>
            <a:ext cx="6439811" cy="345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892802" y="62833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8BC154-9498-4D22-A1F4-ED363D4853FA}" type="slidenum">
              <a:rPr lang="en-US" altLang="en-US" sz="1600">
                <a:latin typeface="+mn-lt"/>
              </a:rPr>
              <a:pPr eaLnBrk="1" hangingPunct="1"/>
              <a:t>4</a:t>
            </a:fld>
            <a:endParaRPr lang="en-US" altLang="en-US" sz="1600" dirty="0">
              <a:latin typeface="+mn-lt"/>
            </a:endParaRPr>
          </a:p>
        </p:txBody>
      </p:sp>
      <p:pic>
        <p:nvPicPr>
          <p:cNvPr id="6" name="Picture 4" descr="scan000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5548" r="3532" b="2900"/>
          <a:stretch/>
        </p:blipFill>
        <p:spPr bwMode="auto">
          <a:xfrm>
            <a:off x="7046403" y="1981752"/>
            <a:ext cx="4751149" cy="3462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10028" y="186442"/>
            <a:ext cx="9371949" cy="1183566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Maywood Riverfront Park </a:t>
            </a:r>
            <a:r>
              <a:rPr lang="en-US" altLang="en-US" sz="3600" dirty="0" smtClean="0"/>
              <a:t>Conceptual </a:t>
            </a:r>
            <a:r>
              <a:rPr lang="en-US" altLang="en-US" sz="3600" dirty="0"/>
              <a:t>Design</a:t>
            </a:r>
          </a:p>
        </p:txBody>
      </p:sp>
      <p:pic>
        <p:nvPicPr>
          <p:cNvPr id="83971" name="Picture 3" descr="Maywood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00164"/>
            <a:ext cx="60960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11869829" y="6489533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600" dirty="0"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45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58913" y="341399"/>
            <a:ext cx="6880225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Remedy Construction</a:t>
            </a:r>
            <a:endParaRPr lang="en-US" altLang="en-US" sz="3600" dirty="0"/>
          </a:p>
        </p:txBody>
      </p:sp>
      <p:sp>
        <p:nvSpPr>
          <p:cNvPr id="7680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863388" y="630237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E4936FE-4D30-4D18-A4DB-B6E8CC6593F2}" type="slidenum">
              <a:rPr lang="en-US" altLang="en-US" sz="1600">
                <a:latin typeface="+mn-lt"/>
              </a:rPr>
              <a:pPr eaLnBrk="1" hangingPunct="1"/>
              <a:t>6</a:t>
            </a:fld>
            <a:endParaRPr lang="en-US" altLang="en-US" sz="1600" dirty="0">
              <a:latin typeface="+mn-lt"/>
            </a:endParaRPr>
          </a:p>
        </p:txBody>
      </p:sp>
      <p:pic>
        <p:nvPicPr>
          <p:cNvPr id="6" name="Picture 6" descr="pemaco panorama--8-12-05-shopt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r="4438"/>
          <a:stretch/>
        </p:blipFill>
        <p:spPr bwMode="auto">
          <a:xfrm>
            <a:off x="5279933" y="2445067"/>
            <a:ext cx="6687670" cy="312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Pemaco Picture 82405 0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65" y="1782754"/>
            <a:ext cx="3390060" cy="451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01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1"/>
          <p:cNvSpPr>
            <a:spLocks noGrp="1" noChangeArrowheads="1"/>
          </p:cNvSpPr>
          <p:nvPr>
            <p:ph type="title"/>
          </p:nvPr>
        </p:nvSpPr>
        <p:spPr>
          <a:xfrm>
            <a:off x="1439023" y="338140"/>
            <a:ext cx="6880225" cy="1143000"/>
          </a:xfrm>
        </p:spPr>
        <p:txBody>
          <a:bodyPr>
            <a:normAutofit/>
          </a:bodyPr>
          <a:lstStyle/>
          <a:p>
            <a:r>
              <a:rPr lang="en-US" altLang="en-US" sz="3200" dirty="0" smtClean="0"/>
              <a:t>Soil Cover with Liner</a:t>
            </a:r>
            <a:endParaRPr lang="en-US" altLang="en-US" sz="3200" dirty="0"/>
          </a:p>
        </p:txBody>
      </p:sp>
      <p:pic>
        <p:nvPicPr>
          <p:cNvPr id="78851" name="Picture 13" descr="pemaco panorama--7-14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072" y="1882129"/>
            <a:ext cx="10086227" cy="413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49100" y="62833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CC6C83-FD28-434A-8095-E811DDAAEDED}" type="slidenum">
              <a:rPr lang="en-US" altLang="en-US" sz="1600">
                <a:latin typeface="+mn-lt"/>
              </a:rPr>
              <a:pPr eaLnBrk="1" hangingPunct="1"/>
              <a:t>7</a:t>
            </a:fld>
            <a:endParaRPr lang="en-US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2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Treatment </a:t>
            </a:r>
            <a:r>
              <a:rPr lang="en-US" altLang="en-US" sz="4000" dirty="0" smtClean="0"/>
              <a:t>Plant</a:t>
            </a:r>
            <a:endParaRPr lang="en-US" alt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10027" y="1566001"/>
            <a:ext cx="4793549" cy="4620682"/>
          </a:xfrm>
        </p:spPr>
        <p:txBody>
          <a:bodyPr/>
          <a:lstStyle/>
          <a:p>
            <a:r>
              <a:rPr lang="en-US" dirty="0" smtClean="0"/>
              <a:t>Completed in December 2006</a:t>
            </a:r>
          </a:p>
          <a:p>
            <a:r>
              <a:rPr lang="en-US" dirty="0" smtClean="0"/>
              <a:t>Vapor and groundwater treatment</a:t>
            </a:r>
          </a:p>
          <a:p>
            <a:r>
              <a:rPr lang="en-US" dirty="0" smtClean="0"/>
              <a:t>3.4 kW solar power system installed in July 2007</a:t>
            </a:r>
          </a:p>
          <a:p>
            <a:pPr lvl="1"/>
            <a:r>
              <a:rPr lang="en-US" dirty="0" smtClean="0"/>
              <a:t>Produces 5,600 kWh/yr.</a:t>
            </a:r>
          </a:p>
          <a:p>
            <a:pPr lvl="1"/>
            <a:r>
              <a:rPr lang="en-US" dirty="0" smtClean="0"/>
              <a:t>Offsets ~3.3 tons of CO2 per year (roughly equal to saving 2.5 acres of forest and 7,600 vehicle miles)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11000" y="6307513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0E87040-C364-440E-9648-8B1B3A0668D4}" type="slidenum">
              <a:rPr lang="en-US" altLang="en-US" sz="1600">
                <a:latin typeface="+mn-lt"/>
              </a:rPr>
              <a:pPr eaLnBrk="1" hangingPunct="1"/>
              <a:t>8</a:t>
            </a:fld>
            <a:endParaRPr lang="en-US" altLang="en-US" sz="1600" dirty="0">
              <a:latin typeface="+mn-lt"/>
            </a:endParaRPr>
          </a:p>
        </p:txBody>
      </p:sp>
      <p:pic>
        <p:nvPicPr>
          <p:cNvPr id="5" name="Picture 2" descr="solarpanel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4"/>
          <a:stretch/>
        </p:blipFill>
        <p:spPr bwMode="auto">
          <a:xfrm>
            <a:off x="6158752" y="1747224"/>
            <a:ext cx="6033248" cy="42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90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410028" y="-85863"/>
            <a:ext cx="9371949" cy="1183566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Maywood Riverfront Park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556" y="1825175"/>
            <a:ext cx="6041660" cy="4523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94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34398" y="6553200"/>
            <a:ext cx="410403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83E141A-9205-4BF5-BD6A-105AF33B78F6}" type="slidenum">
              <a:rPr lang="en-US" altLang="en-US" sz="1600">
                <a:latin typeface="+mn-lt"/>
              </a:rPr>
              <a:pPr eaLnBrk="1" hangingPunct="1"/>
              <a:t>9</a:t>
            </a:fld>
            <a:endParaRPr lang="en-US" altLang="en-US" sz="1600" dirty="0">
              <a:latin typeface="+mn-lt"/>
            </a:endParaRPr>
          </a:p>
        </p:txBody>
      </p:sp>
      <p:pic>
        <p:nvPicPr>
          <p:cNvPr id="5" name="Content Placeholder 3" descr="Pemaco_Gates_to_Maywood_Riverfront_Park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/>
          <a:stretch/>
        </p:blipFill>
        <p:spPr bwMode="auto">
          <a:xfrm>
            <a:off x="7010401" y="1828799"/>
            <a:ext cx="4669824" cy="45199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9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ology 16x9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239</Words>
  <Application>Microsoft Office PowerPoint</Application>
  <PresentationFormat>Widescreen</PresentationFormat>
  <Paragraphs>92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ＭＳ Ｐゴシック</vt:lpstr>
      <vt:lpstr>Arial</vt:lpstr>
      <vt:lpstr>Arial Narrow</vt:lpstr>
      <vt:lpstr>Corbel</vt:lpstr>
      <vt:lpstr>Garamond</vt:lpstr>
      <vt:lpstr>Times New Roman</vt:lpstr>
      <vt:lpstr>Ecology 16x9</vt:lpstr>
      <vt:lpstr>Green Infrastructure at Pemaco Maywood</vt:lpstr>
      <vt:lpstr>The Site</vt:lpstr>
      <vt:lpstr>Site History</vt:lpstr>
      <vt:lpstr>1997 Removal Actions</vt:lpstr>
      <vt:lpstr>Maywood Riverfront Park Conceptual Design</vt:lpstr>
      <vt:lpstr>Remedy Construction</vt:lpstr>
      <vt:lpstr>Soil Cover with Liner</vt:lpstr>
      <vt:lpstr>Treatment Plant</vt:lpstr>
      <vt:lpstr>Maywood Riverfront Park</vt:lpstr>
      <vt:lpstr>Playgrounds</vt:lpstr>
      <vt:lpstr>Picnic Pavilions and Walking Paths</vt:lpstr>
      <vt:lpstr>Basketball Courts</vt:lpstr>
      <vt:lpstr>Los Angeles River Bike Path Access</vt:lpstr>
      <vt:lpstr>Stormwater Retention Basins</vt:lpstr>
      <vt:lpstr>Landscaped Berms</vt:lpstr>
      <vt:lpstr>Bioswales</vt:lpstr>
      <vt:lpstr>Green Infrastructure Summary </vt:lpstr>
      <vt:lpstr>For More Information, Contact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2015-05-19T16:39:16Z</dcterms:created>
  <dcterms:modified xsi:type="dcterms:W3CDTF">2015-07-27T19:54:17Z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