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7"/>
  </p:notesMasterIdLst>
  <p:sldIdLst>
    <p:sldId id="258" r:id="rId3"/>
    <p:sldId id="257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7092" autoAdjust="0"/>
  </p:normalViewPr>
  <p:slideViewPr>
    <p:cSldViewPr snapToGrid="0">
      <p:cViewPr>
        <p:scale>
          <a:sx n="100" d="100"/>
          <a:sy n="100" d="100"/>
        </p:scale>
        <p:origin x="-504" y="-1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BC13A-7A35-427B-9834-E95AC92AF7D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FC5C53D-4F4F-4E4D-B128-771661803EBC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2"/>
              </a:solidFill>
            </a:rPr>
            <a:t>A collaborative goal of Reuse</a:t>
          </a:r>
          <a:endParaRPr lang="en-US" sz="2000" dirty="0">
            <a:solidFill>
              <a:schemeClr val="tx2"/>
            </a:solidFill>
          </a:endParaRPr>
        </a:p>
      </dgm:t>
    </dgm:pt>
    <dgm:pt modelId="{578F8A77-DCDF-4F28-AA5C-02308C8EB4C5}" type="parTrans" cxnId="{FAB54DF4-75FE-42A3-88C2-6874372BBB34}">
      <dgm:prSet/>
      <dgm:spPr/>
      <dgm:t>
        <a:bodyPr/>
        <a:lstStyle/>
        <a:p>
          <a:endParaRPr lang="en-US"/>
        </a:p>
      </dgm:t>
    </dgm:pt>
    <dgm:pt modelId="{34334500-6392-4E33-80E7-802FDE1FFF26}" type="sibTrans" cxnId="{FAB54DF4-75FE-42A3-88C2-6874372BBB34}">
      <dgm:prSet/>
      <dgm:spPr/>
      <dgm:t>
        <a:bodyPr/>
        <a:lstStyle/>
        <a:p>
          <a:endParaRPr lang="en-US"/>
        </a:p>
      </dgm:t>
    </dgm:pt>
    <dgm:pt modelId="{27E83C84-D23D-4E34-9C2D-C4629BA11725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2"/>
              </a:solidFill>
            </a:rPr>
            <a:t>A unique “cooperative funding alternative”</a:t>
          </a:r>
          <a:endParaRPr lang="en-US" sz="2000" dirty="0">
            <a:solidFill>
              <a:schemeClr val="tx2"/>
            </a:solidFill>
          </a:endParaRPr>
        </a:p>
      </dgm:t>
    </dgm:pt>
    <dgm:pt modelId="{0B4EDAC8-941D-40E4-ABA0-C14B3DC01EAD}" type="parTrans" cxnId="{505B150C-853E-408F-9A4B-C8C32B8159A5}">
      <dgm:prSet/>
      <dgm:spPr/>
      <dgm:t>
        <a:bodyPr/>
        <a:lstStyle/>
        <a:p>
          <a:endParaRPr lang="en-US"/>
        </a:p>
      </dgm:t>
    </dgm:pt>
    <dgm:pt modelId="{FA9CF351-949F-4325-BEF6-F4CEFBD62BAD}" type="sibTrans" cxnId="{505B150C-853E-408F-9A4B-C8C32B8159A5}">
      <dgm:prSet/>
      <dgm:spPr/>
      <dgm:t>
        <a:bodyPr/>
        <a:lstStyle/>
        <a:p>
          <a:endParaRPr lang="en-US"/>
        </a:p>
      </dgm:t>
    </dgm:pt>
    <dgm:pt modelId="{9AE704BB-49AC-4BF5-A2D3-9BC43E1CEBD9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2"/>
              </a:solidFill>
            </a:rPr>
            <a:t>Protections made available in the RD/RA Consent Decree</a:t>
          </a:r>
          <a:endParaRPr lang="en-US" sz="2000" dirty="0">
            <a:solidFill>
              <a:schemeClr val="tx2"/>
            </a:solidFill>
          </a:endParaRPr>
        </a:p>
      </dgm:t>
    </dgm:pt>
    <dgm:pt modelId="{39166945-CB89-49B7-975A-CA08E762591A}" type="parTrans" cxnId="{73892D54-4000-42E6-B415-F727D2DFBF28}">
      <dgm:prSet/>
      <dgm:spPr/>
      <dgm:t>
        <a:bodyPr/>
        <a:lstStyle/>
        <a:p>
          <a:endParaRPr lang="en-US"/>
        </a:p>
      </dgm:t>
    </dgm:pt>
    <dgm:pt modelId="{6CD918F0-3156-48A5-8930-B93455B4C571}" type="sibTrans" cxnId="{73892D54-4000-42E6-B415-F727D2DFBF28}">
      <dgm:prSet/>
      <dgm:spPr/>
      <dgm:t>
        <a:bodyPr/>
        <a:lstStyle/>
        <a:p>
          <a:endParaRPr lang="en-US"/>
        </a:p>
      </dgm:t>
    </dgm:pt>
    <dgm:pt modelId="{445AB4ED-2FE3-4BE1-BA9D-7CEAFDE82C63}">
      <dgm:prSet custT="1"/>
      <dgm:spPr/>
      <dgm:t>
        <a:bodyPr/>
        <a:lstStyle/>
        <a:p>
          <a:pPr rtl="0"/>
          <a:r>
            <a:rPr lang="en-US" sz="2000" smtClean="0">
              <a:solidFill>
                <a:schemeClr val="tx2"/>
              </a:solidFill>
            </a:rPr>
            <a:t>Protections made available from the State of Utah 	</a:t>
          </a:r>
          <a:endParaRPr lang="en-US" sz="2000">
            <a:solidFill>
              <a:schemeClr val="tx2"/>
            </a:solidFill>
          </a:endParaRPr>
        </a:p>
      </dgm:t>
    </dgm:pt>
    <dgm:pt modelId="{2A6F0911-BF33-4449-90AC-52CE127B2DCB}" type="parTrans" cxnId="{490DCD91-F5E8-4306-BF8A-5A437B558AC7}">
      <dgm:prSet/>
      <dgm:spPr/>
      <dgm:t>
        <a:bodyPr/>
        <a:lstStyle/>
        <a:p>
          <a:endParaRPr lang="en-US"/>
        </a:p>
      </dgm:t>
    </dgm:pt>
    <dgm:pt modelId="{DE69A1BD-0A8A-4E2E-954A-B35D98649B76}" type="sibTrans" cxnId="{490DCD91-F5E8-4306-BF8A-5A437B558AC7}">
      <dgm:prSet/>
      <dgm:spPr/>
      <dgm:t>
        <a:bodyPr/>
        <a:lstStyle/>
        <a:p>
          <a:endParaRPr lang="en-US"/>
        </a:p>
      </dgm:t>
    </dgm:pt>
    <dgm:pt modelId="{82DB3CA2-548A-4DEC-834E-D98AB942DE15}">
      <dgm:prSet custT="1"/>
      <dgm:spPr/>
      <dgm:t>
        <a:bodyPr/>
        <a:lstStyle/>
        <a:p>
          <a:pPr rtl="0"/>
          <a:r>
            <a:rPr lang="en-US" sz="1600" smtClean="0">
              <a:solidFill>
                <a:schemeClr val="tx2"/>
              </a:solidFill>
            </a:rPr>
            <a:t>Covenant Not To Sue</a:t>
          </a:r>
          <a:endParaRPr lang="en-US" sz="1600">
            <a:solidFill>
              <a:schemeClr val="tx2"/>
            </a:solidFill>
          </a:endParaRPr>
        </a:p>
      </dgm:t>
    </dgm:pt>
    <dgm:pt modelId="{D5678ED7-5C63-496E-A8D2-C976A30C89C4}" type="parTrans" cxnId="{B2CD2E67-EE42-4CCC-BEB3-9E1FE8F58E0E}">
      <dgm:prSet/>
      <dgm:spPr/>
      <dgm:t>
        <a:bodyPr/>
        <a:lstStyle/>
        <a:p>
          <a:endParaRPr lang="en-US"/>
        </a:p>
      </dgm:t>
    </dgm:pt>
    <dgm:pt modelId="{7613B9E9-8634-4AE7-9B4D-2848C646202C}" type="sibTrans" cxnId="{B2CD2E67-EE42-4CCC-BEB3-9E1FE8F58E0E}">
      <dgm:prSet/>
      <dgm:spPr/>
      <dgm:t>
        <a:bodyPr/>
        <a:lstStyle/>
        <a:p>
          <a:endParaRPr lang="en-US"/>
        </a:p>
      </dgm:t>
    </dgm:pt>
    <dgm:pt modelId="{FB7A2523-050A-4CD5-BDE4-63BDC94D2CEB}">
      <dgm:prSet custT="1"/>
      <dgm:spPr/>
      <dgm:t>
        <a:bodyPr/>
        <a:lstStyle/>
        <a:p>
          <a:pPr rtl="0"/>
          <a:r>
            <a:rPr lang="en-US" sz="2000" smtClean="0">
              <a:solidFill>
                <a:schemeClr val="tx2"/>
              </a:solidFill>
            </a:rPr>
            <a:t>Institutional Controls – easy to understand and implement	</a:t>
          </a:r>
          <a:endParaRPr lang="en-US" sz="2000">
            <a:solidFill>
              <a:schemeClr val="tx2"/>
            </a:solidFill>
          </a:endParaRPr>
        </a:p>
      </dgm:t>
    </dgm:pt>
    <dgm:pt modelId="{BF6430D8-14AC-4C71-A315-3EEA19DD46D2}" type="parTrans" cxnId="{A7A412F5-B9F7-4E92-B46A-CAD4C68883FD}">
      <dgm:prSet/>
      <dgm:spPr/>
      <dgm:t>
        <a:bodyPr/>
        <a:lstStyle/>
        <a:p>
          <a:endParaRPr lang="en-US"/>
        </a:p>
      </dgm:t>
    </dgm:pt>
    <dgm:pt modelId="{435C430E-6E1C-4216-8861-BA9BF1C540B5}" type="sibTrans" cxnId="{A7A412F5-B9F7-4E92-B46A-CAD4C68883FD}">
      <dgm:prSet/>
      <dgm:spPr/>
      <dgm:t>
        <a:bodyPr/>
        <a:lstStyle/>
        <a:p>
          <a:endParaRPr lang="en-US"/>
        </a:p>
      </dgm:t>
    </dgm:pt>
    <dgm:pt modelId="{CC4363A7-EDE1-4587-AF6F-CB498D1F275C}">
      <dgm:prSet custT="1"/>
      <dgm:spPr/>
      <dgm:t>
        <a:bodyPr/>
        <a:lstStyle/>
        <a:p>
          <a:pPr rtl="0"/>
          <a:r>
            <a:rPr lang="en-US" sz="1600" smtClean="0">
              <a:solidFill>
                <a:schemeClr val="tx2"/>
              </a:solidFill>
            </a:rPr>
            <a:t>Procedure for unrestricted use</a:t>
          </a:r>
          <a:endParaRPr lang="en-US" sz="1600">
            <a:solidFill>
              <a:schemeClr val="tx2"/>
            </a:solidFill>
          </a:endParaRPr>
        </a:p>
      </dgm:t>
    </dgm:pt>
    <dgm:pt modelId="{4F62ABEF-3E29-4FB2-B9F5-2F6297BEA2F5}" type="parTrans" cxnId="{1BB26C3B-214D-49B6-8172-01137F5A80AB}">
      <dgm:prSet/>
      <dgm:spPr/>
      <dgm:t>
        <a:bodyPr/>
        <a:lstStyle/>
        <a:p>
          <a:endParaRPr lang="en-US"/>
        </a:p>
      </dgm:t>
    </dgm:pt>
    <dgm:pt modelId="{5FAE7B96-E8FF-4238-9A0C-E3F96D3F36F0}" type="sibTrans" cxnId="{1BB26C3B-214D-49B6-8172-01137F5A80AB}">
      <dgm:prSet/>
      <dgm:spPr/>
      <dgm:t>
        <a:bodyPr/>
        <a:lstStyle/>
        <a:p>
          <a:endParaRPr lang="en-US"/>
        </a:p>
      </dgm:t>
    </dgm:pt>
    <dgm:pt modelId="{0689B527-FE89-4007-B6E1-8E03E87D16A8}">
      <dgm:prSet custT="1"/>
      <dgm:spPr/>
      <dgm:t>
        <a:bodyPr/>
        <a:lstStyle/>
        <a:p>
          <a:pPr rtl="0"/>
          <a:r>
            <a:rPr lang="en-US" sz="2000" smtClean="0">
              <a:solidFill>
                <a:schemeClr val="tx2"/>
              </a:solidFill>
            </a:rPr>
            <a:t>Ready for Reuse Determination</a:t>
          </a:r>
          <a:endParaRPr lang="en-US" sz="2000">
            <a:solidFill>
              <a:schemeClr val="tx2"/>
            </a:solidFill>
          </a:endParaRPr>
        </a:p>
      </dgm:t>
    </dgm:pt>
    <dgm:pt modelId="{C3A5E1FE-0325-45EA-B2CA-378F58ACD49A}" type="parTrans" cxnId="{0356785A-1A46-4F30-8EC5-80D51301DEA4}">
      <dgm:prSet/>
      <dgm:spPr/>
      <dgm:t>
        <a:bodyPr/>
        <a:lstStyle/>
        <a:p>
          <a:endParaRPr lang="en-US"/>
        </a:p>
      </dgm:t>
    </dgm:pt>
    <dgm:pt modelId="{0FBE264B-E30D-46A6-8814-A624AB05FB5E}" type="sibTrans" cxnId="{0356785A-1A46-4F30-8EC5-80D51301DEA4}">
      <dgm:prSet/>
      <dgm:spPr/>
      <dgm:t>
        <a:bodyPr/>
        <a:lstStyle/>
        <a:p>
          <a:endParaRPr lang="en-US"/>
        </a:p>
      </dgm:t>
    </dgm:pt>
    <dgm:pt modelId="{95FC2CE1-6DBB-4092-957F-B044B4ED47DF}" type="pres">
      <dgm:prSet presAssocID="{4EEBC13A-7A35-427B-9834-E95AC92AF7D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F91A05-FFBE-47FB-8273-8FBDAE25A1E0}" type="pres">
      <dgm:prSet presAssocID="{3FC5C53D-4F4F-4E4D-B128-771661803EBC}" presName="circ1" presStyleLbl="vennNode1" presStyleIdx="0" presStyleCnt="6"/>
      <dgm:spPr>
        <a:solidFill>
          <a:schemeClr val="accent2">
            <a:alpha val="50000"/>
          </a:schemeClr>
        </a:solidFill>
      </dgm:spPr>
      <dgm:t>
        <a:bodyPr/>
        <a:lstStyle/>
        <a:p>
          <a:endParaRPr lang="en-US"/>
        </a:p>
      </dgm:t>
    </dgm:pt>
    <dgm:pt modelId="{1B6F2955-A82F-416D-B352-7979E4ABB88D}" type="pres">
      <dgm:prSet presAssocID="{3FC5C53D-4F4F-4E4D-B128-771661803E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BE8A5-A0E8-468D-BCE3-1604D916CCFB}" type="pres">
      <dgm:prSet presAssocID="{27E83C84-D23D-4E34-9C2D-C4629BA11725}" presName="circ2" presStyleLbl="vennNode1" presStyleIdx="1" presStyleCnt="6"/>
      <dgm:spPr>
        <a:solidFill>
          <a:schemeClr val="accent2">
            <a:alpha val="50000"/>
          </a:schemeClr>
        </a:solidFill>
      </dgm:spPr>
      <dgm:t>
        <a:bodyPr/>
        <a:lstStyle/>
        <a:p>
          <a:endParaRPr lang="en-US"/>
        </a:p>
      </dgm:t>
    </dgm:pt>
    <dgm:pt modelId="{83E5828D-7BD8-4E1C-B7A7-5B91355BBA06}" type="pres">
      <dgm:prSet presAssocID="{27E83C84-D23D-4E34-9C2D-C4629BA117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E21CD-7760-4218-BC73-3C4DFB221E5B}" type="pres">
      <dgm:prSet presAssocID="{9AE704BB-49AC-4BF5-A2D3-9BC43E1CEBD9}" presName="circ3" presStyleLbl="vennNode1" presStyleIdx="2" presStyleCnt="6"/>
      <dgm:spPr>
        <a:solidFill>
          <a:schemeClr val="accent2">
            <a:alpha val="50000"/>
          </a:schemeClr>
        </a:solidFill>
      </dgm:spPr>
      <dgm:t>
        <a:bodyPr/>
        <a:lstStyle/>
        <a:p>
          <a:endParaRPr lang="en-US"/>
        </a:p>
      </dgm:t>
    </dgm:pt>
    <dgm:pt modelId="{B0CC8424-9D7B-4C91-8EF9-001B640FB50F}" type="pres">
      <dgm:prSet presAssocID="{9AE704BB-49AC-4BF5-A2D3-9BC43E1CEBD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401A5-5D3A-4A8D-92F6-19638E350F92}" type="pres">
      <dgm:prSet presAssocID="{445AB4ED-2FE3-4BE1-BA9D-7CEAFDE82C63}" presName="circ4" presStyleLbl="vennNode1" presStyleIdx="3" presStyleCnt="6"/>
      <dgm:spPr>
        <a:solidFill>
          <a:schemeClr val="accent2">
            <a:alpha val="50000"/>
          </a:schemeClr>
        </a:solidFill>
      </dgm:spPr>
      <dgm:t>
        <a:bodyPr/>
        <a:lstStyle/>
        <a:p>
          <a:endParaRPr lang="en-US"/>
        </a:p>
      </dgm:t>
    </dgm:pt>
    <dgm:pt modelId="{4F74F567-8637-4410-9D60-A5D5187A3245}" type="pres">
      <dgm:prSet presAssocID="{445AB4ED-2FE3-4BE1-BA9D-7CEAFDE82C6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C116A-3A3F-4AED-B317-6D9FE14FA9DA}" type="pres">
      <dgm:prSet presAssocID="{FB7A2523-050A-4CD5-BDE4-63BDC94D2CEB}" presName="circ5" presStyleLbl="vennNode1" presStyleIdx="4" presStyleCnt="6"/>
      <dgm:spPr>
        <a:solidFill>
          <a:schemeClr val="accent2">
            <a:alpha val="50000"/>
          </a:schemeClr>
        </a:solidFill>
      </dgm:spPr>
      <dgm:t>
        <a:bodyPr/>
        <a:lstStyle/>
        <a:p>
          <a:endParaRPr lang="en-US"/>
        </a:p>
      </dgm:t>
    </dgm:pt>
    <dgm:pt modelId="{2B8D584A-2E2D-43AC-AC3A-E7F8FBCEC3EF}" type="pres">
      <dgm:prSet presAssocID="{FB7A2523-050A-4CD5-BDE4-63BDC94D2CE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5BBF7-4051-4A0F-91CC-7543B8458CF4}" type="pres">
      <dgm:prSet presAssocID="{0689B527-FE89-4007-B6E1-8E03E87D16A8}" presName="circ6" presStyleLbl="vennNode1" presStyleIdx="5" presStyleCnt="6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endParaRPr lang="en-US"/>
        </a:p>
      </dgm:t>
    </dgm:pt>
    <dgm:pt modelId="{8AD6FDE8-7AD4-4492-8978-354F98204C2A}" type="pres">
      <dgm:prSet presAssocID="{0689B527-FE89-4007-B6E1-8E03E87D16A8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7700B7-649E-4EFD-B4E8-C5BCA0AF8979}" type="presOf" srcId="{445AB4ED-2FE3-4BE1-BA9D-7CEAFDE82C63}" destId="{4F74F567-8637-4410-9D60-A5D5187A3245}" srcOrd="0" destOrd="0" presId="urn:microsoft.com/office/officeart/2005/8/layout/venn1"/>
    <dgm:cxn modelId="{A7A412F5-B9F7-4E92-B46A-CAD4C68883FD}" srcId="{4EEBC13A-7A35-427B-9834-E95AC92AF7DD}" destId="{FB7A2523-050A-4CD5-BDE4-63BDC94D2CEB}" srcOrd="4" destOrd="0" parTransId="{BF6430D8-14AC-4C71-A315-3EEA19DD46D2}" sibTransId="{435C430E-6E1C-4216-8861-BA9BF1C540B5}"/>
    <dgm:cxn modelId="{356FB557-9578-45D0-9EF6-93AF154724E5}" type="presOf" srcId="{4EEBC13A-7A35-427B-9834-E95AC92AF7DD}" destId="{95FC2CE1-6DBB-4092-957F-B044B4ED47DF}" srcOrd="0" destOrd="0" presId="urn:microsoft.com/office/officeart/2005/8/layout/venn1"/>
    <dgm:cxn modelId="{7FDC9CC5-BCAE-4109-A052-F770B4891892}" type="presOf" srcId="{0689B527-FE89-4007-B6E1-8E03E87D16A8}" destId="{8AD6FDE8-7AD4-4492-8978-354F98204C2A}" srcOrd="0" destOrd="0" presId="urn:microsoft.com/office/officeart/2005/8/layout/venn1"/>
    <dgm:cxn modelId="{AEC66071-7FEE-4A1E-8FA4-038E2893E896}" type="presOf" srcId="{CC4363A7-EDE1-4587-AF6F-CB498D1F275C}" destId="{2B8D584A-2E2D-43AC-AC3A-E7F8FBCEC3EF}" srcOrd="0" destOrd="1" presId="urn:microsoft.com/office/officeart/2005/8/layout/venn1"/>
    <dgm:cxn modelId="{73892D54-4000-42E6-B415-F727D2DFBF28}" srcId="{4EEBC13A-7A35-427B-9834-E95AC92AF7DD}" destId="{9AE704BB-49AC-4BF5-A2D3-9BC43E1CEBD9}" srcOrd="2" destOrd="0" parTransId="{39166945-CB89-49B7-975A-CA08E762591A}" sibTransId="{6CD918F0-3156-48A5-8930-B93455B4C571}"/>
    <dgm:cxn modelId="{B2CD2E67-EE42-4CCC-BEB3-9E1FE8F58E0E}" srcId="{445AB4ED-2FE3-4BE1-BA9D-7CEAFDE82C63}" destId="{82DB3CA2-548A-4DEC-834E-D98AB942DE15}" srcOrd="0" destOrd="0" parTransId="{D5678ED7-5C63-496E-A8D2-C976A30C89C4}" sibTransId="{7613B9E9-8634-4AE7-9B4D-2848C646202C}"/>
    <dgm:cxn modelId="{2D0C191D-D422-4D8A-A1D1-61F5B89D3A51}" type="presOf" srcId="{3FC5C53D-4F4F-4E4D-B128-771661803EBC}" destId="{1B6F2955-A82F-416D-B352-7979E4ABB88D}" srcOrd="0" destOrd="0" presId="urn:microsoft.com/office/officeart/2005/8/layout/venn1"/>
    <dgm:cxn modelId="{FAB54DF4-75FE-42A3-88C2-6874372BBB34}" srcId="{4EEBC13A-7A35-427B-9834-E95AC92AF7DD}" destId="{3FC5C53D-4F4F-4E4D-B128-771661803EBC}" srcOrd="0" destOrd="0" parTransId="{578F8A77-DCDF-4F28-AA5C-02308C8EB4C5}" sibTransId="{34334500-6392-4E33-80E7-802FDE1FFF26}"/>
    <dgm:cxn modelId="{490DCD91-F5E8-4306-BF8A-5A437B558AC7}" srcId="{4EEBC13A-7A35-427B-9834-E95AC92AF7DD}" destId="{445AB4ED-2FE3-4BE1-BA9D-7CEAFDE82C63}" srcOrd="3" destOrd="0" parTransId="{2A6F0911-BF33-4449-90AC-52CE127B2DCB}" sibTransId="{DE69A1BD-0A8A-4E2E-954A-B35D98649B76}"/>
    <dgm:cxn modelId="{273A069E-68D8-4781-BA7B-93668DF0FB7C}" type="presOf" srcId="{9AE704BB-49AC-4BF5-A2D3-9BC43E1CEBD9}" destId="{B0CC8424-9D7B-4C91-8EF9-001B640FB50F}" srcOrd="0" destOrd="0" presId="urn:microsoft.com/office/officeart/2005/8/layout/venn1"/>
    <dgm:cxn modelId="{1A4E8D4D-702D-4480-ACAF-E7FC63E6E6AC}" type="presOf" srcId="{27E83C84-D23D-4E34-9C2D-C4629BA11725}" destId="{83E5828D-7BD8-4E1C-B7A7-5B91355BBA06}" srcOrd="0" destOrd="0" presId="urn:microsoft.com/office/officeart/2005/8/layout/venn1"/>
    <dgm:cxn modelId="{E5193F7F-8448-4EB7-A248-B2F40C14B0FF}" type="presOf" srcId="{FB7A2523-050A-4CD5-BDE4-63BDC94D2CEB}" destId="{2B8D584A-2E2D-43AC-AC3A-E7F8FBCEC3EF}" srcOrd="0" destOrd="0" presId="urn:microsoft.com/office/officeart/2005/8/layout/venn1"/>
    <dgm:cxn modelId="{B926B2A8-96C5-4074-AE91-0C0AA5D73A25}" type="presOf" srcId="{82DB3CA2-548A-4DEC-834E-D98AB942DE15}" destId="{4F74F567-8637-4410-9D60-A5D5187A3245}" srcOrd="0" destOrd="1" presId="urn:microsoft.com/office/officeart/2005/8/layout/venn1"/>
    <dgm:cxn modelId="{505B150C-853E-408F-9A4B-C8C32B8159A5}" srcId="{4EEBC13A-7A35-427B-9834-E95AC92AF7DD}" destId="{27E83C84-D23D-4E34-9C2D-C4629BA11725}" srcOrd="1" destOrd="0" parTransId="{0B4EDAC8-941D-40E4-ABA0-C14B3DC01EAD}" sibTransId="{FA9CF351-949F-4325-BEF6-F4CEFBD62BAD}"/>
    <dgm:cxn modelId="{1BB26C3B-214D-49B6-8172-01137F5A80AB}" srcId="{FB7A2523-050A-4CD5-BDE4-63BDC94D2CEB}" destId="{CC4363A7-EDE1-4587-AF6F-CB498D1F275C}" srcOrd="0" destOrd="0" parTransId="{4F62ABEF-3E29-4FB2-B9F5-2F6297BEA2F5}" sibTransId="{5FAE7B96-E8FF-4238-9A0C-E3F96D3F36F0}"/>
    <dgm:cxn modelId="{0356785A-1A46-4F30-8EC5-80D51301DEA4}" srcId="{4EEBC13A-7A35-427B-9834-E95AC92AF7DD}" destId="{0689B527-FE89-4007-B6E1-8E03E87D16A8}" srcOrd="5" destOrd="0" parTransId="{C3A5E1FE-0325-45EA-B2CA-378F58ACD49A}" sibTransId="{0FBE264B-E30D-46A6-8814-A624AB05FB5E}"/>
    <dgm:cxn modelId="{8DEE83A0-4EC0-4270-8128-FBC2499770A8}" type="presParOf" srcId="{95FC2CE1-6DBB-4092-957F-B044B4ED47DF}" destId="{8DF91A05-FFBE-47FB-8273-8FBDAE25A1E0}" srcOrd="0" destOrd="0" presId="urn:microsoft.com/office/officeart/2005/8/layout/venn1"/>
    <dgm:cxn modelId="{368EFBA2-1E2F-4447-B253-5E7DE8EB153B}" type="presParOf" srcId="{95FC2CE1-6DBB-4092-957F-B044B4ED47DF}" destId="{1B6F2955-A82F-416D-B352-7979E4ABB88D}" srcOrd="1" destOrd="0" presId="urn:microsoft.com/office/officeart/2005/8/layout/venn1"/>
    <dgm:cxn modelId="{CA5D5304-0049-4EC0-865B-DC70F4BD4A5C}" type="presParOf" srcId="{95FC2CE1-6DBB-4092-957F-B044B4ED47DF}" destId="{F1EBE8A5-A0E8-468D-BCE3-1604D916CCFB}" srcOrd="2" destOrd="0" presId="urn:microsoft.com/office/officeart/2005/8/layout/venn1"/>
    <dgm:cxn modelId="{E57E3F21-5AD9-46ED-ADF0-D6B87E39755C}" type="presParOf" srcId="{95FC2CE1-6DBB-4092-957F-B044B4ED47DF}" destId="{83E5828D-7BD8-4E1C-B7A7-5B91355BBA06}" srcOrd="3" destOrd="0" presId="urn:microsoft.com/office/officeart/2005/8/layout/venn1"/>
    <dgm:cxn modelId="{14BB4679-7693-4606-8684-8C9135B11BC4}" type="presParOf" srcId="{95FC2CE1-6DBB-4092-957F-B044B4ED47DF}" destId="{AC4E21CD-7760-4218-BC73-3C4DFB221E5B}" srcOrd="4" destOrd="0" presId="urn:microsoft.com/office/officeart/2005/8/layout/venn1"/>
    <dgm:cxn modelId="{9DAC2F53-F078-4937-A244-4F24947D85AF}" type="presParOf" srcId="{95FC2CE1-6DBB-4092-957F-B044B4ED47DF}" destId="{B0CC8424-9D7B-4C91-8EF9-001B640FB50F}" srcOrd="5" destOrd="0" presId="urn:microsoft.com/office/officeart/2005/8/layout/venn1"/>
    <dgm:cxn modelId="{95A7EBE1-0C5F-44F8-B1CC-D2EEDC11983D}" type="presParOf" srcId="{95FC2CE1-6DBB-4092-957F-B044B4ED47DF}" destId="{67D401A5-5D3A-4A8D-92F6-19638E350F92}" srcOrd="6" destOrd="0" presId="urn:microsoft.com/office/officeart/2005/8/layout/venn1"/>
    <dgm:cxn modelId="{90CAA1CB-AC00-44BA-9C54-436523506A4A}" type="presParOf" srcId="{95FC2CE1-6DBB-4092-957F-B044B4ED47DF}" destId="{4F74F567-8637-4410-9D60-A5D5187A3245}" srcOrd="7" destOrd="0" presId="urn:microsoft.com/office/officeart/2005/8/layout/venn1"/>
    <dgm:cxn modelId="{F3FBE575-11DC-4B5B-9559-3EF96484D27A}" type="presParOf" srcId="{95FC2CE1-6DBB-4092-957F-B044B4ED47DF}" destId="{73AC116A-3A3F-4AED-B317-6D9FE14FA9DA}" srcOrd="8" destOrd="0" presId="urn:microsoft.com/office/officeart/2005/8/layout/venn1"/>
    <dgm:cxn modelId="{5303EBBD-E871-44C0-A1D2-95D859344AF0}" type="presParOf" srcId="{95FC2CE1-6DBB-4092-957F-B044B4ED47DF}" destId="{2B8D584A-2E2D-43AC-AC3A-E7F8FBCEC3EF}" srcOrd="9" destOrd="0" presId="urn:microsoft.com/office/officeart/2005/8/layout/venn1"/>
    <dgm:cxn modelId="{DDAA070E-43E0-4A27-8721-BAE9423602E0}" type="presParOf" srcId="{95FC2CE1-6DBB-4092-957F-B044B4ED47DF}" destId="{1F75BBF7-4051-4A0F-91CC-7543B8458CF4}" srcOrd="10" destOrd="0" presId="urn:microsoft.com/office/officeart/2005/8/layout/venn1"/>
    <dgm:cxn modelId="{EFBB0E02-491B-42FF-BD31-4BD864114306}" type="presParOf" srcId="{95FC2CE1-6DBB-4092-957F-B044B4ED47DF}" destId="{8AD6FDE8-7AD4-4492-8978-354F98204C2A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254053-181D-4654-8A7F-433454C72D5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4579C7-1E28-4987-AB50-23C08DF7E60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1800" dirty="0" smtClean="0"/>
            <a:t>1997 relations strained and project is stalled</a:t>
          </a:r>
          <a:endParaRPr lang="en-US" sz="1800" dirty="0"/>
        </a:p>
      </dgm:t>
    </dgm:pt>
    <dgm:pt modelId="{D9DE6D38-321D-46CB-9694-34E539EFE79D}" type="parTrans" cxnId="{FC62921D-F097-4238-9338-5A5E27A9E131}">
      <dgm:prSet/>
      <dgm:spPr/>
      <dgm:t>
        <a:bodyPr/>
        <a:lstStyle/>
        <a:p>
          <a:endParaRPr lang="en-US"/>
        </a:p>
      </dgm:t>
    </dgm:pt>
    <dgm:pt modelId="{DFD2A42E-805C-43F3-A0B0-6DD1EB9EB108}" type="sibTrans" cxnId="{FC62921D-F097-4238-9338-5A5E27A9E131}">
      <dgm:prSet/>
      <dgm:spPr/>
      <dgm:t>
        <a:bodyPr/>
        <a:lstStyle/>
        <a:p>
          <a:endParaRPr lang="en-US"/>
        </a:p>
      </dgm:t>
    </dgm:pt>
    <dgm:pt modelId="{CBB12D76-8562-4537-8239-1A1A7E24C17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1400" smtClean="0"/>
            <a:t>Work to bring Landowner, EPA, UDEQ and Midvale together</a:t>
          </a:r>
          <a:endParaRPr lang="en-US" sz="1400"/>
        </a:p>
      </dgm:t>
    </dgm:pt>
    <dgm:pt modelId="{19C2B0C0-1961-4853-9CD0-D4A373850893}" type="parTrans" cxnId="{CD161CD7-007A-4594-A7A7-83177761CD83}">
      <dgm:prSet/>
      <dgm:spPr/>
      <dgm:t>
        <a:bodyPr/>
        <a:lstStyle/>
        <a:p>
          <a:endParaRPr lang="en-US"/>
        </a:p>
      </dgm:t>
    </dgm:pt>
    <dgm:pt modelId="{0613F2C7-5BBD-4514-9383-7F75E2D4014F}" type="sibTrans" cxnId="{CD161CD7-007A-4594-A7A7-83177761CD83}">
      <dgm:prSet/>
      <dgm:spPr/>
      <dgm:t>
        <a:bodyPr/>
        <a:lstStyle/>
        <a:p>
          <a:endParaRPr lang="en-US"/>
        </a:p>
      </dgm:t>
    </dgm:pt>
    <dgm:pt modelId="{30ADD0C9-F130-46CE-BF30-7C873C8C4A9C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1400" dirty="0" smtClean="0"/>
            <a:t>Landowner and EPA work to understand reuse</a:t>
          </a:r>
          <a:endParaRPr lang="en-US" sz="1400" dirty="0"/>
        </a:p>
      </dgm:t>
    </dgm:pt>
    <dgm:pt modelId="{054BE9A2-2A83-4A49-8F97-2F768D6D7370}" type="parTrans" cxnId="{6D828142-4676-48A3-8CA4-228E4E831767}">
      <dgm:prSet/>
      <dgm:spPr/>
      <dgm:t>
        <a:bodyPr/>
        <a:lstStyle/>
        <a:p>
          <a:endParaRPr lang="en-US"/>
        </a:p>
      </dgm:t>
    </dgm:pt>
    <dgm:pt modelId="{CA050421-0691-432C-99C1-419283954104}" type="sibTrans" cxnId="{6D828142-4676-48A3-8CA4-228E4E831767}">
      <dgm:prSet/>
      <dgm:spPr/>
      <dgm:t>
        <a:bodyPr/>
        <a:lstStyle/>
        <a:p>
          <a:endParaRPr lang="en-US"/>
        </a:p>
      </dgm:t>
    </dgm:pt>
    <dgm:pt modelId="{F68D28DF-0B7D-4C93-804E-CBE4CE0B82B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1400" dirty="0" smtClean="0"/>
            <a:t>Bingham Junction Reuse Assessment published</a:t>
          </a:r>
          <a:endParaRPr lang="en-US" sz="1400" dirty="0"/>
        </a:p>
      </dgm:t>
    </dgm:pt>
    <dgm:pt modelId="{8E6CB517-581B-4B0E-8486-470F5E3D2533}" type="parTrans" cxnId="{D25D7D9C-520F-4B50-8BFB-178AB20DEF0A}">
      <dgm:prSet/>
      <dgm:spPr/>
      <dgm:t>
        <a:bodyPr/>
        <a:lstStyle/>
        <a:p>
          <a:endParaRPr lang="en-US"/>
        </a:p>
      </dgm:t>
    </dgm:pt>
    <dgm:pt modelId="{DA2568B3-982C-40EA-86C7-B9C85E25D4D8}" type="sibTrans" cxnId="{D25D7D9C-520F-4B50-8BFB-178AB20DEF0A}">
      <dgm:prSet/>
      <dgm:spPr/>
      <dgm:t>
        <a:bodyPr/>
        <a:lstStyle/>
        <a:p>
          <a:endParaRPr lang="en-US"/>
        </a:p>
      </dgm:t>
    </dgm:pt>
    <dgm:pt modelId="{080D3D4D-FE6F-4A68-B68A-03A5AF25278E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1600" dirty="0" smtClean="0"/>
            <a:t>Funding now the biggest obstacle</a:t>
          </a:r>
        </a:p>
        <a:p>
          <a:pPr rtl="0"/>
          <a:endParaRPr lang="en-US" sz="1400" dirty="0" smtClean="0"/>
        </a:p>
        <a:p>
          <a:pPr rtl="0"/>
          <a:endParaRPr lang="en-US" sz="1400" dirty="0" smtClean="0"/>
        </a:p>
        <a:p>
          <a:pPr rtl="0"/>
          <a:endParaRPr lang="en-US" sz="1400" dirty="0" smtClean="0"/>
        </a:p>
        <a:p>
          <a:pPr rtl="0"/>
          <a:endParaRPr lang="en-US" sz="1400" dirty="0"/>
        </a:p>
      </dgm:t>
    </dgm:pt>
    <dgm:pt modelId="{EEF8D3A2-7154-46EF-A4E6-276B02543094}" type="parTrans" cxnId="{BD79F64E-FEA8-49DB-A995-A974C276C40F}">
      <dgm:prSet/>
      <dgm:spPr/>
      <dgm:t>
        <a:bodyPr/>
        <a:lstStyle/>
        <a:p>
          <a:endParaRPr lang="en-US"/>
        </a:p>
      </dgm:t>
    </dgm:pt>
    <dgm:pt modelId="{1B87FE0C-A284-4315-9CAE-1F18656E7AA1}" type="sibTrans" cxnId="{BD79F64E-FEA8-49DB-A995-A974C276C40F}">
      <dgm:prSet/>
      <dgm:spPr/>
      <dgm:t>
        <a:bodyPr/>
        <a:lstStyle/>
        <a:p>
          <a:endParaRPr lang="en-US"/>
        </a:p>
      </dgm:t>
    </dgm:pt>
    <dgm:pt modelId="{BC7FC9E1-F87D-4CA0-9C3F-288349601F79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1400" dirty="0" smtClean="0"/>
            <a:t>Ultimately not used, but brought the group together	</a:t>
          </a:r>
          <a:endParaRPr lang="en-US" sz="1400" dirty="0"/>
        </a:p>
      </dgm:t>
    </dgm:pt>
    <dgm:pt modelId="{DA734C23-2C29-4DEB-8BEF-FB1D8173CCC3}" type="parTrans" cxnId="{133E9A21-CC44-4E8A-ABB1-1B21974693D8}">
      <dgm:prSet/>
      <dgm:spPr/>
      <dgm:t>
        <a:bodyPr/>
        <a:lstStyle/>
        <a:p>
          <a:endParaRPr lang="en-US"/>
        </a:p>
      </dgm:t>
    </dgm:pt>
    <dgm:pt modelId="{4BD0CCB2-A53A-4E57-8715-1EA3A6DE7E64}" type="sibTrans" cxnId="{133E9A21-CC44-4E8A-ABB1-1B21974693D8}">
      <dgm:prSet/>
      <dgm:spPr/>
      <dgm:t>
        <a:bodyPr/>
        <a:lstStyle/>
        <a:p>
          <a:endParaRPr lang="en-US"/>
        </a:p>
      </dgm:t>
    </dgm:pt>
    <dgm:pt modelId="{A0F37A6B-D38C-49B6-919D-A9B2E467CD29}" type="pres">
      <dgm:prSet presAssocID="{90254053-181D-4654-8A7F-433454C72D5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1983F6-0CA2-4E3C-A499-F76310612F0E}" type="pres">
      <dgm:prSet presAssocID="{90254053-181D-4654-8A7F-433454C72D5D}" presName="arrow" presStyleLbl="bgShp" presStyleIdx="0" presStyleCnt="1" custLinFactNeighborX="-530" custLinFactNeighborY="-5518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D67AE106-EAF5-4E9B-8025-35080EDE51EF}" type="pres">
      <dgm:prSet presAssocID="{90254053-181D-4654-8A7F-433454C72D5D}" presName="linearProcess" presStyleCnt="0"/>
      <dgm:spPr/>
    </dgm:pt>
    <dgm:pt modelId="{4196B0EE-1C66-4AF5-AFD4-6DCC570619CC}" type="pres">
      <dgm:prSet presAssocID="{984579C7-1E28-4987-AB50-23C08DF7E60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AD794-E422-436A-B387-7047F1F125BD}" type="pres">
      <dgm:prSet presAssocID="{DFD2A42E-805C-43F3-A0B0-6DD1EB9EB108}" presName="sibTrans" presStyleCnt="0"/>
      <dgm:spPr/>
    </dgm:pt>
    <dgm:pt modelId="{CCC8574F-FF45-420E-8FDD-73C588B8315F}" type="pres">
      <dgm:prSet presAssocID="{CBB12D76-8562-4537-8239-1A1A7E24C172}" presName="textNode" presStyleLbl="node1" presStyleIdx="1" presStyleCnt="3" custScaleY="102343" custLinFactNeighborX="7002" custLinFactNeighborY="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1D637-C906-4A65-B4A9-7A1287923D90}" type="pres">
      <dgm:prSet presAssocID="{0613F2C7-5BBD-4514-9383-7F75E2D4014F}" presName="sibTrans" presStyleCnt="0"/>
      <dgm:spPr/>
    </dgm:pt>
    <dgm:pt modelId="{C9E7CB12-C6C5-4184-95EB-75C7690AD3AB}" type="pres">
      <dgm:prSet presAssocID="{080D3D4D-FE6F-4A68-B68A-03A5AF25278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5B43E1-600E-40A3-83CC-BFA596A0B763}" type="presOf" srcId="{080D3D4D-FE6F-4A68-B68A-03A5AF25278E}" destId="{C9E7CB12-C6C5-4184-95EB-75C7690AD3AB}" srcOrd="0" destOrd="0" presId="urn:microsoft.com/office/officeart/2005/8/layout/hProcess9"/>
    <dgm:cxn modelId="{FC62921D-F097-4238-9338-5A5E27A9E131}" srcId="{90254053-181D-4654-8A7F-433454C72D5D}" destId="{984579C7-1E28-4987-AB50-23C08DF7E60D}" srcOrd="0" destOrd="0" parTransId="{D9DE6D38-321D-46CB-9694-34E539EFE79D}" sibTransId="{DFD2A42E-805C-43F3-A0B0-6DD1EB9EB108}"/>
    <dgm:cxn modelId="{C98C47CE-C927-4EA8-AA17-243550DD3DAD}" type="presOf" srcId="{90254053-181D-4654-8A7F-433454C72D5D}" destId="{A0F37A6B-D38C-49B6-919D-A9B2E467CD29}" srcOrd="0" destOrd="0" presId="urn:microsoft.com/office/officeart/2005/8/layout/hProcess9"/>
    <dgm:cxn modelId="{FC2BC93B-58E5-49DE-8E89-02A5293BF427}" type="presOf" srcId="{F68D28DF-0B7D-4C93-804E-CBE4CE0B82B8}" destId="{CCC8574F-FF45-420E-8FDD-73C588B8315F}" srcOrd="0" destOrd="2" presId="urn:microsoft.com/office/officeart/2005/8/layout/hProcess9"/>
    <dgm:cxn modelId="{B4667924-D7A3-48DD-91BA-158F401AD4D5}" type="presOf" srcId="{984579C7-1E28-4987-AB50-23C08DF7E60D}" destId="{4196B0EE-1C66-4AF5-AFD4-6DCC570619CC}" srcOrd="0" destOrd="0" presId="urn:microsoft.com/office/officeart/2005/8/layout/hProcess9"/>
    <dgm:cxn modelId="{6D828142-4676-48A3-8CA4-228E4E831767}" srcId="{CBB12D76-8562-4537-8239-1A1A7E24C172}" destId="{30ADD0C9-F130-46CE-BF30-7C873C8C4A9C}" srcOrd="0" destOrd="0" parTransId="{054BE9A2-2A83-4A49-8F97-2F768D6D7370}" sibTransId="{CA050421-0691-432C-99C1-419283954104}"/>
    <dgm:cxn modelId="{D25D7D9C-520F-4B50-8BFB-178AB20DEF0A}" srcId="{CBB12D76-8562-4537-8239-1A1A7E24C172}" destId="{F68D28DF-0B7D-4C93-804E-CBE4CE0B82B8}" srcOrd="1" destOrd="0" parTransId="{8E6CB517-581B-4B0E-8486-470F5E3D2533}" sibTransId="{DA2568B3-982C-40EA-86C7-B9C85E25D4D8}"/>
    <dgm:cxn modelId="{5C6D7B05-6EDA-4688-B1FB-F21E70977DE0}" type="presOf" srcId="{BC7FC9E1-F87D-4CA0-9C3F-288349601F79}" destId="{CCC8574F-FF45-420E-8FDD-73C588B8315F}" srcOrd="0" destOrd="3" presId="urn:microsoft.com/office/officeart/2005/8/layout/hProcess9"/>
    <dgm:cxn modelId="{B1BF77B3-4138-48FF-9E7C-F36E5D56BA8A}" type="presOf" srcId="{30ADD0C9-F130-46CE-BF30-7C873C8C4A9C}" destId="{CCC8574F-FF45-420E-8FDD-73C588B8315F}" srcOrd="0" destOrd="1" presId="urn:microsoft.com/office/officeart/2005/8/layout/hProcess9"/>
    <dgm:cxn modelId="{BD79F64E-FEA8-49DB-A995-A974C276C40F}" srcId="{90254053-181D-4654-8A7F-433454C72D5D}" destId="{080D3D4D-FE6F-4A68-B68A-03A5AF25278E}" srcOrd="2" destOrd="0" parTransId="{EEF8D3A2-7154-46EF-A4E6-276B02543094}" sibTransId="{1B87FE0C-A284-4315-9CAE-1F18656E7AA1}"/>
    <dgm:cxn modelId="{CD161CD7-007A-4594-A7A7-83177761CD83}" srcId="{90254053-181D-4654-8A7F-433454C72D5D}" destId="{CBB12D76-8562-4537-8239-1A1A7E24C172}" srcOrd="1" destOrd="0" parTransId="{19C2B0C0-1961-4853-9CD0-D4A373850893}" sibTransId="{0613F2C7-5BBD-4514-9383-7F75E2D4014F}"/>
    <dgm:cxn modelId="{AAA0F075-2168-4224-A8D6-5AA3BE214609}" type="presOf" srcId="{CBB12D76-8562-4537-8239-1A1A7E24C172}" destId="{CCC8574F-FF45-420E-8FDD-73C588B8315F}" srcOrd="0" destOrd="0" presId="urn:microsoft.com/office/officeart/2005/8/layout/hProcess9"/>
    <dgm:cxn modelId="{133E9A21-CC44-4E8A-ABB1-1B21974693D8}" srcId="{CBB12D76-8562-4537-8239-1A1A7E24C172}" destId="{BC7FC9E1-F87D-4CA0-9C3F-288349601F79}" srcOrd="2" destOrd="0" parTransId="{DA734C23-2C29-4DEB-8BEF-FB1D8173CCC3}" sibTransId="{4BD0CCB2-A53A-4E57-8715-1EA3A6DE7E64}"/>
    <dgm:cxn modelId="{D8522F2C-4603-475A-A12A-F36E0D8D33FA}" type="presParOf" srcId="{A0F37A6B-D38C-49B6-919D-A9B2E467CD29}" destId="{9D1983F6-0CA2-4E3C-A499-F76310612F0E}" srcOrd="0" destOrd="0" presId="urn:microsoft.com/office/officeart/2005/8/layout/hProcess9"/>
    <dgm:cxn modelId="{AFDA3C85-4DF1-4F52-BF5E-992CA17BBF35}" type="presParOf" srcId="{A0F37A6B-D38C-49B6-919D-A9B2E467CD29}" destId="{D67AE106-EAF5-4E9B-8025-35080EDE51EF}" srcOrd="1" destOrd="0" presId="urn:microsoft.com/office/officeart/2005/8/layout/hProcess9"/>
    <dgm:cxn modelId="{9201FF95-D57C-452C-9EB5-C92CB1B758B1}" type="presParOf" srcId="{D67AE106-EAF5-4E9B-8025-35080EDE51EF}" destId="{4196B0EE-1C66-4AF5-AFD4-6DCC570619CC}" srcOrd="0" destOrd="0" presId="urn:microsoft.com/office/officeart/2005/8/layout/hProcess9"/>
    <dgm:cxn modelId="{DAB58ADD-7FD4-4A00-B314-310D195B7DD0}" type="presParOf" srcId="{D67AE106-EAF5-4E9B-8025-35080EDE51EF}" destId="{9BCAD794-E422-436A-B387-7047F1F125BD}" srcOrd="1" destOrd="0" presId="urn:microsoft.com/office/officeart/2005/8/layout/hProcess9"/>
    <dgm:cxn modelId="{704398F1-2D4E-436E-8EF7-7C0B1D271F1F}" type="presParOf" srcId="{D67AE106-EAF5-4E9B-8025-35080EDE51EF}" destId="{CCC8574F-FF45-420E-8FDD-73C588B8315F}" srcOrd="2" destOrd="0" presId="urn:microsoft.com/office/officeart/2005/8/layout/hProcess9"/>
    <dgm:cxn modelId="{81DEBE7A-7CC7-4581-84ED-0C0212F22873}" type="presParOf" srcId="{D67AE106-EAF5-4E9B-8025-35080EDE51EF}" destId="{A581D637-C906-4A65-B4A9-7A1287923D90}" srcOrd="3" destOrd="0" presId="urn:microsoft.com/office/officeart/2005/8/layout/hProcess9"/>
    <dgm:cxn modelId="{52C861BB-22F1-4EAF-BB68-2DCE54F3E687}" type="presParOf" srcId="{D67AE106-EAF5-4E9B-8025-35080EDE51EF}" destId="{C9E7CB12-C6C5-4184-95EB-75C7690AD3A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F3A52-2D78-48CC-991B-EC9278E9859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6368F-F315-4C0E-ADFF-775D42930B0A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1800" dirty="0" smtClean="0"/>
            <a:t>Status of the settlement fund</a:t>
          </a:r>
          <a:endParaRPr lang="en-US" sz="1800" dirty="0"/>
        </a:p>
      </dgm:t>
    </dgm:pt>
    <dgm:pt modelId="{5307C9E0-5254-4AB6-8CF8-05665F9D2F90}" type="parTrans" cxnId="{7A553CFA-74D0-45AC-A811-5C508D2D32E5}">
      <dgm:prSet/>
      <dgm:spPr/>
      <dgm:t>
        <a:bodyPr/>
        <a:lstStyle/>
        <a:p>
          <a:endParaRPr lang="en-US"/>
        </a:p>
      </dgm:t>
    </dgm:pt>
    <dgm:pt modelId="{122AA138-CDA7-4D54-849D-6D6B7C5FFFC2}" type="sibTrans" cxnId="{7A553CFA-74D0-45AC-A811-5C508D2D32E5}">
      <dgm:prSet/>
      <dgm:spPr/>
      <dgm:t>
        <a:bodyPr/>
        <a:lstStyle/>
        <a:p>
          <a:endParaRPr lang="en-US"/>
        </a:p>
      </dgm:t>
    </dgm:pt>
    <dgm:pt modelId="{406055A1-C707-436F-8E43-CEA39CEF23B9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1600" dirty="0" smtClean="0"/>
            <a:t>Landowner estimates $16 million</a:t>
          </a:r>
          <a:endParaRPr lang="en-US" sz="1600" dirty="0"/>
        </a:p>
      </dgm:t>
    </dgm:pt>
    <dgm:pt modelId="{EDA3855F-C629-467D-88C0-5C8BC0B42240}" type="parTrans" cxnId="{CD0CB317-47ED-4C89-8EEF-2CDAE3A94300}">
      <dgm:prSet/>
      <dgm:spPr/>
      <dgm:t>
        <a:bodyPr/>
        <a:lstStyle/>
        <a:p>
          <a:endParaRPr lang="en-US"/>
        </a:p>
      </dgm:t>
    </dgm:pt>
    <dgm:pt modelId="{3B3A25A2-B36A-42ED-8C76-447A84ADD7E3}" type="sibTrans" cxnId="{CD0CB317-47ED-4C89-8EEF-2CDAE3A94300}">
      <dgm:prSet/>
      <dgm:spPr/>
      <dgm:t>
        <a:bodyPr/>
        <a:lstStyle/>
        <a:p>
          <a:endParaRPr lang="en-US"/>
        </a:p>
      </dgm:t>
    </dgm:pt>
    <dgm:pt modelId="{F929927A-5A63-4851-8A01-2C32D421C9F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1600" dirty="0" smtClean="0"/>
            <a:t>EPA estimates $35 million</a:t>
          </a:r>
          <a:endParaRPr lang="en-US" sz="1600" dirty="0"/>
        </a:p>
      </dgm:t>
    </dgm:pt>
    <dgm:pt modelId="{AA15FA44-9C01-4799-93CE-D5E65B4046B7}" type="parTrans" cxnId="{B143E7B3-CB33-4FFD-B41C-30A063AB59D4}">
      <dgm:prSet/>
      <dgm:spPr/>
      <dgm:t>
        <a:bodyPr/>
        <a:lstStyle/>
        <a:p>
          <a:endParaRPr lang="en-US"/>
        </a:p>
      </dgm:t>
    </dgm:pt>
    <dgm:pt modelId="{5929D434-8AFB-4C8F-98EA-50DF2DA8F1D1}" type="sibTrans" cxnId="{B143E7B3-CB33-4FFD-B41C-30A063AB59D4}">
      <dgm:prSet/>
      <dgm:spPr/>
      <dgm:t>
        <a:bodyPr/>
        <a:lstStyle/>
        <a:p>
          <a:endParaRPr lang="en-US"/>
        </a:p>
      </dgm:t>
    </dgm:pt>
    <dgm:pt modelId="{6369526F-EB30-4EB8-A856-372237B0CA1F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1600" dirty="0" smtClean="0"/>
            <a:t>Either way $ is an issue</a:t>
          </a:r>
          <a:endParaRPr lang="en-US" sz="1600" dirty="0"/>
        </a:p>
      </dgm:t>
    </dgm:pt>
    <dgm:pt modelId="{001F9E51-8CC0-45FA-9BBC-E9C8085EFCA1}" type="parTrans" cxnId="{B334E57A-70B4-4A7F-B053-B0FDAD13CA7C}">
      <dgm:prSet/>
      <dgm:spPr/>
      <dgm:t>
        <a:bodyPr/>
        <a:lstStyle/>
        <a:p>
          <a:endParaRPr lang="en-US"/>
        </a:p>
      </dgm:t>
    </dgm:pt>
    <dgm:pt modelId="{BFFF2635-4BC7-42F3-BE8D-1DAB30DA4597}" type="sibTrans" cxnId="{B334E57A-70B4-4A7F-B053-B0FDAD13CA7C}">
      <dgm:prSet/>
      <dgm:spPr/>
      <dgm:t>
        <a:bodyPr/>
        <a:lstStyle/>
        <a:p>
          <a:endParaRPr lang="en-US"/>
        </a:p>
      </dgm:t>
    </dgm:pt>
    <dgm:pt modelId="{9946EC22-43B8-4C93-8A4E-BEC9A8C2D48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1600" dirty="0" smtClean="0"/>
            <a:t>Proposed use of the fund as payment during private party lead</a:t>
          </a:r>
          <a:endParaRPr lang="en-US" sz="1600" dirty="0"/>
        </a:p>
      </dgm:t>
    </dgm:pt>
    <dgm:pt modelId="{90BCD984-9404-40AE-9480-164243CA7C9B}" type="parTrans" cxnId="{B2B1FBC2-30BF-4A23-9EC5-907B243D8DB8}">
      <dgm:prSet/>
      <dgm:spPr/>
      <dgm:t>
        <a:bodyPr/>
        <a:lstStyle/>
        <a:p>
          <a:endParaRPr lang="en-US"/>
        </a:p>
      </dgm:t>
    </dgm:pt>
    <dgm:pt modelId="{AEFB3D6E-C878-41A1-8994-DC0F01A94815}" type="sibTrans" cxnId="{B2B1FBC2-30BF-4A23-9EC5-907B243D8DB8}">
      <dgm:prSet/>
      <dgm:spPr/>
      <dgm:t>
        <a:bodyPr/>
        <a:lstStyle/>
        <a:p>
          <a:endParaRPr lang="en-US"/>
        </a:p>
      </dgm:t>
    </dgm:pt>
    <dgm:pt modelId="{80DEEAC0-962C-4713-B0F6-B200987A1E82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1400" dirty="0" smtClean="0"/>
            <a:t>Fixed fee contract with remedial contractor</a:t>
          </a:r>
          <a:endParaRPr lang="en-US" sz="1400" dirty="0"/>
        </a:p>
      </dgm:t>
    </dgm:pt>
    <dgm:pt modelId="{FBAE8067-7F37-42A8-82F0-DA44E1055E3E}" type="parTrans" cxnId="{C274121A-A6FB-4DAF-A7F7-9678B399336F}">
      <dgm:prSet/>
      <dgm:spPr/>
      <dgm:t>
        <a:bodyPr/>
        <a:lstStyle/>
        <a:p>
          <a:endParaRPr lang="en-US"/>
        </a:p>
      </dgm:t>
    </dgm:pt>
    <dgm:pt modelId="{4D758D5C-6EA1-4D86-8901-B877B25C3717}" type="sibTrans" cxnId="{C274121A-A6FB-4DAF-A7F7-9678B399336F}">
      <dgm:prSet/>
      <dgm:spPr/>
      <dgm:t>
        <a:bodyPr/>
        <a:lstStyle/>
        <a:p>
          <a:endParaRPr lang="en-US"/>
        </a:p>
      </dgm:t>
    </dgm:pt>
    <dgm:pt modelId="{34AF9241-3AC2-4DA1-B20D-DCBD93589B60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1400" dirty="0" smtClean="0"/>
            <a:t>EPA engages expert</a:t>
          </a:r>
          <a:endParaRPr lang="en-US" sz="1400" dirty="0"/>
        </a:p>
      </dgm:t>
    </dgm:pt>
    <dgm:pt modelId="{8F1B3AEA-A34E-4F46-BD03-C89C51B03BB4}" type="parTrans" cxnId="{D8238D58-897D-42BD-97DB-C0AD1E349FA6}">
      <dgm:prSet/>
      <dgm:spPr/>
      <dgm:t>
        <a:bodyPr/>
        <a:lstStyle/>
        <a:p>
          <a:endParaRPr lang="en-US"/>
        </a:p>
      </dgm:t>
    </dgm:pt>
    <dgm:pt modelId="{720D0C4B-2FD2-4207-A4AE-2104B44C1DB4}" type="sibTrans" cxnId="{D8238D58-897D-42BD-97DB-C0AD1E349FA6}">
      <dgm:prSet/>
      <dgm:spPr/>
      <dgm:t>
        <a:bodyPr/>
        <a:lstStyle/>
        <a:p>
          <a:endParaRPr lang="en-US"/>
        </a:p>
      </dgm:t>
    </dgm:pt>
    <dgm:pt modelId="{5B1C77AC-F0AE-4F57-AFEA-59281321887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1400" dirty="0" smtClean="0"/>
            <a:t>Insurance is written to cover the delta</a:t>
          </a:r>
          <a:endParaRPr lang="en-US" sz="1400" dirty="0"/>
        </a:p>
      </dgm:t>
    </dgm:pt>
    <dgm:pt modelId="{62A8083C-40EA-48E2-9B00-35EF30260542}" type="parTrans" cxnId="{B985387D-F6BC-45AB-B0C7-8FBA97773989}">
      <dgm:prSet/>
      <dgm:spPr/>
      <dgm:t>
        <a:bodyPr/>
        <a:lstStyle/>
        <a:p>
          <a:endParaRPr lang="en-US"/>
        </a:p>
      </dgm:t>
    </dgm:pt>
    <dgm:pt modelId="{A3F7C70B-CD1A-4C5E-8D95-57F36733DD03}" type="sibTrans" cxnId="{B985387D-F6BC-45AB-B0C7-8FBA97773989}">
      <dgm:prSet/>
      <dgm:spPr/>
      <dgm:t>
        <a:bodyPr/>
        <a:lstStyle/>
        <a:p>
          <a:endParaRPr lang="en-US"/>
        </a:p>
      </dgm:t>
    </dgm:pt>
    <dgm:pt modelId="{DC23DDCE-EFF5-4C6A-9F09-95FFA71C300C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endParaRPr lang="en-US" sz="1800" dirty="0" smtClean="0"/>
        </a:p>
        <a:p>
          <a:pPr rtl="0"/>
          <a:endParaRPr lang="en-US" sz="2400" dirty="0" smtClean="0"/>
        </a:p>
        <a:p>
          <a:pPr rtl="0"/>
          <a:endParaRPr lang="en-US" sz="2400" dirty="0" smtClean="0"/>
        </a:p>
        <a:p>
          <a:pPr rtl="0"/>
          <a:r>
            <a:rPr lang="en-US" sz="2400" dirty="0" smtClean="0"/>
            <a:t>The logjam is seemingly broken</a:t>
          </a:r>
        </a:p>
        <a:p>
          <a:pPr rtl="0"/>
          <a:endParaRPr lang="en-US" sz="1800" dirty="0" smtClean="0"/>
        </a:p>
        <a:p>
          <a:pPr rtl="0"/>
          <a:endParaRPr lang="en-US" sz="1600" dirty="0" smtClean="0"/>
        </a:p>
        <a:p>
          <a:pPr rtl="0"/>
          <a:endParaRPr lang="en-US" sz="1600" dirty="0" smtClean="0"/>
        </a:p>
        <a:p>
          <a:pPr rtl="0"/>
          <a:endParaRPr lang="en-US" sz="1600" dirty="0"/>
        </a:p>
      </dgm:t>
    </dgm:pt>
    <dgm:pt modelId="{9E07F942-AC62-4405-A46F-EA88769ECD8B}" type="parTrans" cxnId="{68865FA6-F02E-4CEC-B8D2-F8D177DF5486}">
      <dgm:prSet/>
      <dgm:spPr/>
      <dgm:t>
        <a:bodyPr/>
        <a:lstStyle/>
        <a:p>
          <a:endParaRPr lang="en-US"/>
        </a:p>
      </dgm:t>
    </dgm:pt>
    <dgm:pt modelId="{87674BB9-9150-4EE5-BD88-C7CF0A4B1E5B}" type="sibTrans" cxnId="{68865FA6-F02E-4CEC-B8D2-F8D177DF5486}">
      <dgm:prSet/>
      <dgm:spPr/>
      <dgm:t>
        <a:bodyPr/>
        <a:lstStyle/>
        <a:p>
          <a:endParaRPr lang="en-US"/>
        </a:p>
      </dgm:t>
    </dgm:pt>
    <dgm:pt modelId="{3D506449-AA43-4B7F-86A2-4E5D1915544B}" type="pres">
      <dgm:prSet presAssocID="{7B9F3A52-2D78-48CC-991B-EC9278E9859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D004D7-097D-4C44-B677-19E0FE07BB8F}" type="pres">
      <dgm:prSet presAssocID="{7B9F3A52-2D78-48CC-991B-EC9278E98592}" presName="arrow" presStyleLbl="bgShp" presStyleIdx="0" presStyleCn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0E4BF588-7A4C-4674-80F4-DDE33046DBE8}" type="pres">
      <dgm:prSet presAssocID="{7B9F3A52-2D78-48CC-991B-EC9278E98592}" presName="linearProcess" presStyleCnt="0"/>
      <dgm:spPr/>
    </dgm:pt>
    <dgm:pt modelId="{36DB9C2F-AD89-490C-91B2-8244E08F3DB6}" type="pres">
      <dgm:prSet presAssocID="{A2C6368F-F315-4C0E-ADFF-775D42930B0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1DE57-6B7D-4106-82C5-6B85EE26C9C7}" type="pres">
      <dgm:prSet presAssocID="{122AA138-CDA7-4D54-849D-6D6B7C5FFFC2}" presName="sibTrans" presStyleCnt="0"/>
      <dgm:spPr/>
    </dgm:pt>
    <dgm:pt modelId="{8C72DB94-FA21-43EC-866F-6AEF99E2DC34}" type="pres">
      <dgm:prSet presAssocID="{9946EC22-43B8-4C93-8A4E-BEC9A8C2D485}" presName="textNode" presStyleLbl="node1" presStyleIdx="1" presStyleCnt="3" custLinFactNeighborX="-8667" custLinFactNeighborY="-2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3478D-4F48-4AED-A570-416F6A301D4E}" type="pres">
      <dgm:prSet presAssocID="{AEFB3D6E-C878-41A1-8994-DC0F01A94815}" presName="sibTrans" presStyleCnt="0"/>
      <dgm:spPr/>
    </dgm:pt>
    <dgm:pt modelId="{64814397-4DE4-4110-A698-9652A20D0C73}" type="pres">
      <dgm:prSet presAssocID="{DC23DDCE-EFF5-4C6A-9F09-95FFA71C300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AC1A60-BF95-4CD3-9559-8870C80AA4D5}" type="presOf" srcId="{F929927A-5A63-4851-8A01-2C32D421C9FD}" destId="{36DB9C2F-AD89-490C-91B2-8244E08F3DB6}" srcOrd="0" destOrd="2" presId="urn:microsoft.com/office/officeart/2005/8/layout/hProcess9"/>
    <dgm:cxn modelId="{852649A3-CED9-4467-83B2-30351582EA8B}" type="presOf" srcId="{7B9F3A52-2D78-48CC-991B-EC9278E98592}" destId="{3D506449-AA43-4B7F-86A2-4E5D1915544B}" srcOrd="0" destOrd="0" presId="urn:microsoft.com/office/officeart/2005/8/layout/hProcess9"/>
    <dgm:cxn modelId="{B2B1FBC2-30BF-4A23-9EC5-907B243D8DB8}" srcId="{7B9F3A52-2D78-48CC-991B-EC9278E98592}" destId="{9946EC22-43B8-4C93-8A4E-BEC9A8C2D485}" srcOrd="1" destOrd="0" parTransId="{90BCD984-9404-40AE-9480-164243CA7C9B}" sibTransId="{AEFB3D6E-C878-41A1-8994-DC0F01A94815}"/>
    <dgm:cxn modelId="{CD0CB317-47ED-4C89-8EEF-2CDAE3A94300}" srcId="{A2C6368F-F315-4C0E-ADFF-775D42930B0A}" destId="{406055A1-C707-436F-8E43-CEA39CEF23B9}" srcOrd="0" destOrd="0" parTransId="{EDA3855F-C629-467D-88C0-5C8BC0B42240}" sibTransId="{3B3A25A2-B36A-42ED-8C76-447A84ADD7E3}"/>
    <dgm:cxn modelId="{8FCE0B89-C9AF-48A7-ACC9-212F9344A7DE}" type="presOf" srcId="{80DEEAC0-962C-4713-B0F6-B200987A1E82}" destId="{8C72DB94-FA21-43EC-866F-6AEF99E2DC34}" srcOrd="0" destOrd="1" presId="urn:microsoft.com/office/officeart/2005/8/layout/hProcess9"/>
    <dgm:cxn modelId="{7E2CEC18-5658-47F7-9955-705CFD032B9E}" type="presOf" srcId="{9946EC22-43B8-4C93-8A4E-BEC9A8C2D485}" destId="{8C72DB94-FA21-43EC-866F-6AEF99E2DC34}" srcOrd="0" destOrd="0" presId="urn:microsoft.com/office/officeart/2005/8/layout/hProcess9"/>
    <dgm:cxn modelId="{7A553CFA-74D0-45AC-A811-5C508D2D32E5}" srcId="{7B9F3A52-2D78-48CC-991B-EC9278E98592}" destId="{A2C6368F-F315-4C0E-ADFF-775D42930B0A}" srcOrd="0" destOrd="0" parTransId="{5307C9E0-5254-4AB6-8CF8-05665F9D2F90}" sibTransId="{122AA138-CDA7-4D54-849D-6D6B7C5FFFC2}"/>
    <dgm:cxn modelId="{6A888949-A196-4DA9-B7DC-375A2CC73F1E}" type="presOf" srcId="{406055A1-C707-436F-8E43-CEA39CEF23B9}" destId="{36DB9C2F-AD89-490C-91B2-8244E08F3DB6}" srcOrd="0" destOrd="1" presId="urn:microsoft.com/office/officeart/2005/8/layout/hProcess9"/>
    <dgm:cxn modelId="{B985387D-F6BC-45AB-B0C7-8FBA97773989}" srcId="{9946EC22-43B8-4C93-8A4E-BEC9A8C2D485}" destId="{5B1C77AC-F0AE-4F57-AFEA-592813218878}" srcOrd="2" destOrd="0" parTransId="{62A8083C-40EA-48E2-9B00-35EF30260542}" sibTransId="{A3F7C70B-CD1A-4C5E-8D95-57F36733DD03}"/>
    <dgm:cxn modelId="{144757C6-5204-4DD1-9C6F-5BD9885CA8D0}" type="presOf" srcId="{A2C6368F-F315-4C0E-ADFF-775D42930B0A}" destId="{36DB9C2F-AD89-490C-91B2-8244E08F3DB6}" srcOrd="0" destOrd="0" presId="urn:microsoft.com/office/officeart/2005/8/layout/hProcess9"/>
    <dgm:cxn modelId="{C274121A-A6FB-4DAF-A7F7-9678B399336F}" srcId="{9946EC22-43B8-4C93-8A4E-BEC9A8C2D485}" destId="{80DEEAC0-962C-4713-B0F6-B200987A1E82}" srcOrd="0" destOrd="0" parTransId="{FBAE8067-7F37-42A8-82F0-DA44E1055E3E}" sibTransId="{4D758D5C-6EA1-4D86-8901-B877B25C3717}"/>
    <dgm:cxn modelId="{591CC647-EA3B-4434-AEBA-CB92685205B2}" type="presOf" srcId="{DC23DDCE-EFF5-4C6A-9F09-95FFA71C300C}" destId="{64814397-4DE4-4110-A698-9652A20D0C73}" srcOrd="0" destOrd="0" presId="urn:microsoft.com/office/officeart/2005/8/layout/hProcess9"/>
    <dgm:cxn modelId="{ABCEABB1-08E0-4900-B403-20B65B402BBB}" type="presOf" srcId="{6369526F-EB30-4EB8-A856-372237B0CA1F}" destId="{36DB9C2F-AD89-490C-91B2-8244E08F3DB6}" srcOrd="0" destOrd="3" presId="urn:microsoft.com/office/officeart/2005/8/layout/hProcess9"/>
    <dgm:cxn modelId="{68865FA6-F02E-4CEC-B8D2-F8D177DF5486}" srcId="{7B9F3A52-2D78-48CC-991B-EC9278E98592}" destId="{DC23DDCE-EFF5-4C6A-9F09-95FFA71C300C}" srcOrd="2" destOrd="0" parTransId="{9E07F942-AC62-4405-A46F-EA88769ECD8B}" sibTransId="{87674BB9-9150-4EE5-BD88-C7CF0A4B1E5B}"/>
    <dgm:cxn modelId="{D8238D58-897D-42BD-97DB-C0AD1E349FA6}" srcId="{9946EC22-43B8-4C93-8A4E-BEC9A8C2D485}" destId="{34AF9241-3AC2-4DA1-B20D-DCBD93589B60}" srcOrd="1" destOrd="0" parTransId="{8F1B3AEA-A34E-4F46-BD03-C89C51B03BB4}" sibTransId="{720D0C4B-2FD2-4207-A4AE-2104B44C1DB4}"/>
    <dgm:cxn modelId="{D5BF7451-049B-4A7F-B9AA-0F75E4BE8AD8}" type="presOf" srcId="{34AF9241-3AC2-4DA1-B20D-DCBD93589B60}" destId="{8C72DB94-FA21-43EC-866F-6AEF99E2DC34}" srcOrd="0" destOrd="2" presId="urn:microsoft.com/office/officeart/2005/8/layout/hProcess9"/>
    <dgm:cxn modelId="{B334E57A-70B4-4A7F-B053-B0FDAD13CA7C}" srcId="{A2C6368F-F315-4C0E-ADFF-775D42930B0A}" destId="{6369526F-EB30-4EB8-A856-372237B0CA1F}" srcOrd="2" destOrd="0" parTransId="{001F9E51-8CC0-45FA-9BBC-E9C8085EFCA1}" sibTransId="{BFFF2635-4BC7-42F3-BE8D-1DAB30DA4597}"/>
    <dgm:cxn modelId="{B143E7B3-CB33-4FFD-B41C-30A063AB59D4}" srcId="{A2C6368F-F315-4C0E-ADFF-775D42930B0A}" destId="{F929927A-5A63-4851-8A01-2C32D421C9FD}" srcOrd="1" destOrd="0" parTransId="{AA15FA44-9C01-4799-93CE-D5E65B4046B7}" sibTransId="{5929D434-8AFB-4C8F-98EA-50DF2DA8F1D1}"/>
    <dgm:cxn modelId="{378DA61A-755F-4C84-B31A-60BD5B3270B4}" type="presOf" srcId="{5B1C77AC-F0AE-4F57-AFEA-592813218878}" destId="{8C72DB94-FA21-43EC-866F-6AEF99E2DC34}" srcOrd="0" destOrd="3" presId="urn:microsoft.com/office/officeart/2005/8/layout/hProcess9"/>
    <dgm:cxn modelId="{EA65E22A-1A3C-4EDA-9E73-B5A6A67486F0}" type="presParOf" srcId="{3D506449-AA43-4B7F-86A2-4E5D1915544B}" destId="{54D004D7-097D-4C44-B677-19E0FE07BB8F}" srcOrd="0" destOrd="0" presId="urn:microsoft.com/office/officeart/2005/8/layout/hProcess9"/>
    <dgm:cxn modelId="{4FD91AA4-E04F-4B23-B922-CFAC967B0AF8}" type="presParOf" srcId="{3D506449-AA43-4B7F-86A2-4E5D1915544B}" destId="{0E4BF588-7A4C-4674-80F4-DDE33046DBE8}" srcOrd="1" destOrd="0" presId="urn:microsoft.com/office/officeart/2005/8/layout/hProcess9"/>
    <dgm:cxn modelId="{A14C2BD7-CDE5-4049-81F4-2E5C1348353A}" type="presParOf" srcId="{0E4BF588-7A4C-4674-80F4-DDE33046DBE8}" destId="{36DB9C2F-AD89-490C-91B2-8244E08F3DB6}" srcOrd="0" destOrd="0" presId="urn:microsoft.com/office/officeart/2005/8/layout/hProcess9"/>
    <dgm:cxn modelId="{22D15BBB-B1E8-43D4-970C-01C0236795B5}" type="presParOf" srcId="{0E4BF588-7A4C-4674-80F4-DDE33046DBE8}" destId="{36D1DE57-6B7D-4106-82C5-6B85EE26C9C7}" srcOrd="1" destOrd="0" presId="urn:microsoft.com/office/officeart/2005/8/layout/hProcess9"/>
    <dgm:cxn modelId="{2F3E41D4-C498-4E2E-9319-27ABEAF267B2}" type="presParOf" srcId="{0E4BF588-7A4C-4674-80F4-DDE33046DBE8}" destId="{8C72DB94-FA21-43EC-866F-6AEF99E2DC34}" srcOrd="2" destOrd="0" presId="urn:microsoft.com/office/officeart/2005/8/layout/hProcess9"/>
    <dgm:cxn modelId="{D1F522D1-AD4D-46F7-B288-B8438B1B279C}" type="presParOf" srcId="{0E4BF588-7A4C-4674-80F4-DDE33046DBE8}" destId="{6E53478D-4F48-4AED-A570-416F6A301D4E}" srcOrd="3" destOrd="0" presId="urn:microsoft.com/office/officeart/2005/8/layout/hProcess9"/>
    <dgm:cxn modelId="{D6F9A554-9955-4866-BED6-1C06CA48C9B2}" type="presParOf" srcId="{0E4BF588-7A4C-4674-80F4-DDE33046DBE8}" destId="{64814397-4DE4-4110-A698-9652A20D0C7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A2EEAE-EAA6-485B-8449-06F9CD86C3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66540B-CA1B-40E9-9FA2-861241E8257F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3200" dirty="0" smtClean="0"/>
            <a:t>Paragraph 89 of the RD/RA CD</a:t>
          </a:r>
          <a:endParaRPr lang="en-US" sz="3200" dirty="0"/>
        </a:p>
      </dgm:t>
    </dgm:pt>
    <dgm:pt modelId="{9FE221DE-656C-45A0-93F4-7211AA9652CD}" type="parTrans" cxnId="{B80095EE-ADFE-48EC-BFE2-A9616FDEA410}">
      <dgm:prSet/>
      <dgm:spPr/>
      <dgm:t>
        <a:bodyPr/>
        <a:lstStyle/>
        <a:p>
          <a:endParaRPr lang="en-US"/>
        </a:p>
      </dgm:t>
    </dgm:pt>
    <dgm:pt modelId="{546A7FF8-77B0-4310-9E79-794C2A4408CC}" type="sibTrans" cxnId="{B80095EE-ADFE-48EC-BFE2-A9616FDEA410}">
      <dgm:prSet/>
      <dgm:spPr/>
      <dgm:t>
        <a:bodyPr/>
        <a:lstStyle/>
        <a:p>
          <a:endParaRPr lang="en-US"/>
        </a:p>
      </dgm:t>
    </dgm:pt>
    <dgm:pt modelId="{307B8DDC-644E-480E-AD88-88CC0E5BD876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2400" i="1" dirty="0" smtClean="0"/>
            <a:t>“a purchaser that acquires an ownership or other interest in any real property located within the Site after certification of construction completion . . . Shall be considered a Bona Fide Purchaser meeting the statutory definition of ‘bona fide prospective purchaser’ set forth in . . . Of </a:t>
          </a:r>
          <a:r>
            <a:rPr lang="en-US" sz="2400" i="1" dirty="0" err="1" smtClean="0"/>
            <a:t>CERCLA</a:t>
          </a:r>
          <a:r>
            <a:rPr lang="en-US" sz="2400" i="1" dirty="0" smtClean="0"/>
            <a:t>”</a:t>
          </a:r>
          <a:endParaRPr lang="en-US" sz="2400" dirty="0"/>
        </a:p>
      </dgm:t>
    </dgm:pt>
    <dgm:pt modelId="{29E6CFD4-3E34-4E4F-A629-A34CEE55E9D5}" type="parTrans" cxnId="{1D55A63D-D814-478A-9FC0-C9DC83042030}">
      <dgm:prSet/>
      <dgm:spPr/>
      <dgm:t>
        <a:bodyPr/>
        <a:lstStyle/>
        <a:p>
          <a:endParaRPr lang="en-US"/>
        </a:p>
      </dgm:t>
    </dgm:pt>
    <dgm:pt modelId="{F1850CAF-EF2E-4FE2-8334-43DFFC36A0DA}" type="sibTrans" cxnId="{1D55A63D-D814-478A-9FC0-C9DC83042030}">
      <dgm:prSet/>
      <dgm:spPr/>
      <dgm:t>
        <a:bodyPr/>
        <a:lstStyle/>
        <a:p>
          <a:endParaRPr lang="en-US"/>
        </a:p>
      </dgm:t>
    </dgm:pt>
    <dgm:pt modelId="{CEAB6FD4-62A6-4D37-ADBE-C8DFF22508BE}" type="pres">
      <dgm:prSet presAssocID="{E9A2EEAE-EAA6-485B-8449-06F9CD86C3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D8F8E2-3A9A-45F0-B735-5C6480B79A94}" type="pres">
      <dgm:prSet presAssocID="{9966540B-CA1B-40E9-9FA2-861241E8257F}" presName="linNode" presStyleCnt="0"/>
      <dgm:spPr/>
    </dgm:pt>
    <dgm:pt modelId="{50C05F22-E624-4648-BA18-18D7BDA0A7C8}" type="pres">
      <dgm:prSet presAssocID="{9966540B-CA1B-40E9-9FA2-861241E8257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4360A-4540-41D1-B7CA-A3493661CB42}" type="pres">
      <dgm:prSet presAssocID="{9966540B-CA1B-40E9-9FA2-861241E8257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5A63D-D814-478A-9FC0-C9DC83042030}" srcId="{9966540B-CA1B-40E9-9FA2-861241E8257F}" destId="{307B8DDC-644E-480E-AD88-88CC0E5BD876}" srcOrd="0" destOrd="0" parTransId="{29E6CFD4-3E34-4E4F-A629-A34CEE55E9D5}" sibTransId="{F1850CAF-EF2E-4FE2-8334-43DFFC36A0DA}"/>
    <dgm:cxn modelId="{55315E4E-CB49-4D5B-B519-386F18F53F48}" type="presOf" srcId="{307B8DDC-644E-480E-AD88-88CC0E5BD876}" destId="{9A54360A-4540-41D1-B7CA-A3493661CB42}" srcOrd="0" destOrd="0" presId="urn:microsoft.com/office/officeart/2005/8/layout/vList5"/>
    <dgm:cxn modelId="{B77971ED-C31C-474E-B3AA-033FEC090137}" type="presOf" srcId="{E9A2EEAE-EAA6-485B-8449-06F9CD86C3B9}" destId="{CEAB6FD4-62A6-4D37-ADBE-C8DFF22508BE}" srcOrd="0" destOrd="0" presId="urn:microsoft.com/office/officeart/2005/8/layout/vList5"/>
    <dgm:cxn modelId="{B80095EE-ADFE-48EC-BFE2-A9616FDEA410}" srcId="{E9A2EEAE-EAA6-485B-8449-06F9CD86C3B9}" destId="{9966540B-CA1B-40E9-9FA2-861241E8257F}" srcOrd="0" destOrd="0" parTransId="{9FE221DE-656C-45A0-93F4-7211AA9652CD}" sibTransId="{546A7FF8-77B0-4310-9E79-794C2A4408CC}"/>
    <dgm:cxn modelId="{A59DAB60-6821-4604-8B78-014D3F3AADAF}" type="presOf" srcId="{9966540B-CA1B-40E9-9FA2-861241E8257F}" destId="{50C05F22-E624-4648-BA18-18D7BDA0A7C8}" srcOrd="0" destOrd="0" presId="urn:microsoft.com/office/officeart/2005/8/layout/vList5"/>
    <dgm:cxn modelId="{6BB21718-E009-4708-B73D-DB64882A1E60}" type="presParOf" srcId="{CEAB6FD4-62A6-4D37-ADBE-C8DFF22508BE}" destId="{FFD8F8E2-3A9A-45F0-B735-5C6480B79A94}" srcOrd="0" destOrd="0" presId="urn:microsoft.com/office/officeart/2005/8/layout/vList5"/>
    <dgm:cxn modelId="{BFEDDEF4-DF6A-4A31-9161-F9C027B7E105}" type="presParOf" srcId="{FFD8F8E2-3A9A-45F0-B735-5C6480B79A94}" destId="{50C05F22-E624-4648-BA18-18D7BDA0A7C8}" srcOrd="0" destOrd="0" presId="urn:microsoft.com/office/officeart/2005/8/layout/vList5"/>
    <dgm:cxn modelId="{1D1211FD-027C-499B-9896-556CD05AC241}" type="presParOf" srcId="{FFD8F8E2-3A9A-45F0-B735-5C6480B79A94}" destId="{9A54360A-4540-41D1-B7CA-A3493661CB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B1C99D-8F72-4846-A972-AF5D51B14F5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CDDDE0-63BE-42B3-8435-4D470444220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z="3200" dirty="0" smtClean="0"/>
            <a:t>Grant of Access to </a:t>
          </a:r>
          <a:r>
            <a:rPr lang="en-US" sz="3200" dirty="0" err="1" smtClean="0"/>
            <a:t>UDEQ</a:t>
          </a:r>
          <a:r>
            <a:rPr lang="en-US" sz="3200" dirty="0" smtClean="0"/>
            <a:t>, and Covenant Not to Sue</a:t>
          </a:r>
        </a:p>
        <a:p>
          <a:pPr rtl="0"/>
          <a:endParaRPr lang="en-US" sz="3200" dirty="0" smtClean="0"/>
        </a:p>
        <a:p>
          <a:pPr rtl="0"/>
          <a:endParaRPr lang="en-US" sz="3200" dirty="0" smtClean="0"/>
        </a:p>
        <a:p>
          <a:pPr rtl="0"/>
          <a:endParaRPr lang="en-US" sz="3200" dirty="0" smtClean="0"/>
        </a:p>
        <a:p>
          <a:pPr rtl="0"/>
          <a:endParaRPr lang="en-US" sz="3200" dirty="0"/>
        </a:p>
      </dgm:t>
    </dgm:pt>
    <dgm:pt modelId="{27594C9A-A8F4-44B5-AE5C-12FF63E4B2F6}" type="parTrans" cxnId="{2FCEF4C9-7C2B-4CFE-A3DE-CBA089ABD898}">
      <dgm:prSet/>
      <dgm:spPr/>
      <dgm:t>
        <a:bodyPr/>
        <a:lstStyle/>
        <a:p>
          <a:endParaRPr lang="en-US"/>
        </a:p>
      </dgm:t>
    </dgm:pt>
    <dgm:pt modelId="{0F94DCCE-D367-48EB-BFDB-81E9FAF2547D}" type="sibTrans" cxnId="{2FCEF4C9-7C2B-4CFE-A3DE-CBA089ABD898}">
      <dgm:prSet/>
      <dgm:spPr/>
      <dgm:t>
        <a:bodyPr/>
        <a:lstStyle/>
        <a:p>
          <a:endParaRPr lang="en-US"/>
        </a:p>
      </dgm:t>
    </dgm:pt>
    <dgm:pt modelId="{40A3561F-92C9-4503-9A8A-4A26F1399389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i="1" dirty="0" err="1" smtClean="0"/>
            <a:t>UDEQ’s</a:t>
          </a:r>
          <a:r>
            <a:rPr lang="en-US" i="1" dirty="0" smtClean="0"/>
            <a:t> covenant not to sue extends to persons acquiring a legal interest in any portion of the site so long as</a:t>
          </a:r>
          <a:endParaRPr lang="en-US" dirty="0"/>
        </a:p>
      </dgm:t>
    </dgm:pt>
    <dgm:pt modelId="{959BD37E-878F-4427-B5EE-7210528EFD53}" type="parTrans" cxnId="{A65437B5-29D2-44C6-A27A-4A7CF96EE909}">
      <dgm:prSet/>
      <dgm:spPr/>
      <dgm:t>
        <a:bodyPr/>
        <a:lstStyle/>
        <a:p>
          <a:endParaRPr lang="en-US"/>
        </a:p>
      </dgm:t>
    </dgm:pt>
    <dgm:pt modelId="{ACD88F04-38DF-4202-A298-EE8C83229CC0}" type="sibTrans" cxnId="{A65437B5-29D2-44C6-A27A-4A7CF96EE909}">
      <dgm:prSet/>
      <dgm:spPr/>
      <dgm:t>
        <a:bodyPr/>
        <a:lstStyle/>
        <a:p>
          <a:endParaRPr lang="en-US"/>
        </a:p>
      </dgm:t>
    </dgm:pt>
    <dgm:pt modelId="{9F1DB1F1-29B2-447D-9B84-C25262BE6A2C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Not directly responsible</a:t>
          </a:r>
          <a:endParaRPr lang="en-US"/>
        </a:p>
      </dgm:t>
    </dgm:pt>
    <dgm:pt modelId="{01F650E6-15D1-43BC-AB49-CEFE5F153420}" type="parTrans" cxnId="{35E43071-6BDE-46DC-877E-AFDAEBAF022F}">
      <dgm:prSet/>
      <dgm:spPr/>
      <dgm:t>
        <a:bodyPr/>
        <a:lstStyle/>
        <a:p>
          <a:endParaRPr lang="en-US"/>
        </a:p>
      </dgm:t>
    </dgm:pt>
    <dgm:pt modelId="{B3B3A7AE-40B2-48B6-B625-BDE25B924753}" type="sibTrans" cxnId="{35E43071-6BDE-46DC-877E-AFDAEBAF022F}">
      <dgm:prSet/>
      <dgm:spPr/>
      <dgm:t>
        <a:bodyPr/>
        <a:lstStyle/>
        <a:p>
          <a:endParaRPr lang="en-US"/>
        </a:p>
      </dgm:t>
    </dgm:pt>
    <dgm:pt modelId="{2D2A90A3-427D-4B35-8C2D-D2414D30995F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Notice is given</a:t>
          </a:r>
          <a:endParaRPr lang="en-US"/>
        </a:p>
      </dgm:t>
    </dgm:pt>
    <dgm:pt modelId="{04F084C3-78E1-4D66-975C-DF466470B5E1}" type="parTrans" cxnId="{CE1B980B-0E1F-44E7-8E5A-6EF42FEBA78C}">
      <dgm:prSet/>
      <dgm:spPr/>
      <dgm:t>
        <a:bodyPr/>
        <a:lstStyle/>
        <a:p>
          <a:endParaRPr lang="en-US"/>
        </a:p>
      </dgm:t>
    </dgm:pt>
    <dgm:pt modelId="{F74D8334-3C08-475E-A4C8-35D9F6907F08}" type="sibTrans" cxnId="{CE1B980B-0E1F-44E7-8E5A-6EF42FEBA78C}">
      <dgm:prSet/>
      <dgm:spPr/>
      <dgm:t>
        <a:bodyPr/>
        <a:lstStyle/>
        <a:p>
          <a:endParaRPr lang="en-US"/>
        </a:p>
      </dgm:t>
    </dgm:pt>
    <dgm:pt modelId="{98CF0E75-5548-4F1F-BDB7-34F804D2BB84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Purchaser assumes certain obligations</a:t>
          </a:r>
          <a:endParaRPr lang="en-US" dirty="0"/>
        </a:p>
      </dgm:t>
    </dgm:pt>
    <dgm:pt modelId="{545B5CBC-955C-4603-A088-BC613C96E8ED}" type="parTrans" cxnId="{AC67E65F-8551-48C8-9454-DE2AC30229DF}">
      <dgm:prSet/>
      <dgm:spPr/>
      <dgm:t>
        <a:bodyPr/>
        <a:lstStyle/>
        <a:p>
          <a:endParaRPr lang="en-US"/>
        </a:p>
      </dgm:t>
    </dgm:pt>
    <dgm:pt modelId="{45CE1D81-67E0-44A6-B3C7-9AAC431A1B06}" type="sibTrans" cxnId="{AC67E65F-8551-48C8-9454-DE2AC30229DF}">
      <dgm:prSet/>
      <dgm:spPr/>
      <dgm:t>
        <a:bodyPr/>
        <a:lstStyle/>
        <a:p>
          <a:endParaRPr lang="en-US"/>
        </a:p>
      </dgm:t>
    </dgm:pt>
    <dgm:pt modelId="{2BBEB621-E97D-464B-8C02-C2F1F33059F7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mtClean="0"/>
            <a:t>Purchaser complies with RD/RA CD</a:t>
          </a:r>
          <a:endParaRPr lang="en-US"/>
        </a:p>
      </dgm:t>
    </dgm:pt>
    <dgm:pt modelId="{8C3E9C28-2ED1-4022-A79C-0E6E5DDB2CDA}" type="parTrans" cxnId="{DAF48B92-F9F2-4511-909C-4FD665B93BAE}">
      <dgm:prSet/>
      <dgm:spPr/>
      <dgm:t>
        <a:bodyPr/>
        <a:lstStyle/>
        <a:p>
          <a:endParaRPr lang="en-US"/>
        </a:p>
      </dgm:t>
    </dgm:pt>
    <dgm:pt modelId="{45D6BF6E-6FA3-49D7-A7FF-41156A5A8AF5}" type="sibTrans" cxnId="{DAF48B92-F9F2-4511-909C-4FD665B93BAE}">
      <dgm:prSet/>
      <dgm:spPr/>
      <dgm:t>
        <a:bodyPr/>
        <a:lstStyle/>
        <a:p>
          <a:endParaRPr lang="en-US"/>
        </a:p>
      </dgm:t>
    </dgm:pt>
    <dgm:pt modelId="{C855EBA9-78F4-450C-999D-5E9DF74C7091}" type="pres">
      <dgm:prSet presAssocID="{DCB1C99D-8F72-4846-A972-AF5D51B14F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AE5324-62CA-4C34-98BB-8D3BB98F4E15}" type="pres">
      <dgm:prSet presAssocID="{1FCDDDE0-63BE-42B3-8435-4D470444220D}" presName="linNode" presStyleCnt="0"/>
      <dgm:spPr/>
    </dgm:pt>
    <dgm:pt modelId="{B41A382A-6824-4C20-B162-E152DB5A892F}" type="pres">
      <dgm:prSet presAssocID="{1FCDDDE0-63BE-42B3-8435-4D470444220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614B3-5F76-408E-B11C-D2546F8175C2}" type="pres">
      <dgm:prSet presAssocID="{1FCDDDE0-63BE-42B3-8435-4D470444220D}" presName="descendantText" presStyleLbl="alignAccFollowNode1" presStyleIdx="0" presStyleCnt="1" custScaleX="81142" custScaleY="89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67E65F-8551-48C8-9454-DE2AC30229DF}" srcId="{40A3561F-92C9-4503-9A8A-4A26F1399389}" destId="{98CF0E75-5548-4F1F-BDB7-34F804D2BB84}" srcOrd="2" destOrd="0" parTransId="{545B5CBC-955C-4603-A088-BC613C96E8ED}" sibTransId="{45CE1D81-67E0-44A6-B3C7-9AAC431A1B06}"/>
    <dgm:cxn modelId="{19639EC5-FD6E-4EC6-9AB5-2CD319B7DB32}" type="presOf" srcId="{40A3561F-92C9-4503-9A8A-4A26F1399389}" destId="{A38614B3-5F76-408E-B11C-D2546F8175C2}" srcOrd="0" destOrd="0" presId="urn:microsoft.com/office/officeart/2005/8/layout/vList5"/>
    <dgm:cxn modelId="{4960A566-2B8B-430C-A12B-24BEC4C77D95}" type="presOf" srcId="{9F1DB1F1-29B2-447D-9B84-C25262BE6A2C}" destId="{A38614B3-5F76-408E-B11C-D2546F8175C2}" srcOrd="0" destOrd="1" presId="urn:microsoft.com/office/officeart/2005/8/layout/vList5"/>
    <dgm:cxn modelId="{185D402C-7A9B-4C8F-BFBB-BD15B7DA87D3}" type="presOf" srcId="{1FCDDDE0-63BE-42B3-8435-4D470444220D}" destId="{B41A382A-6824-4C20-B162-E152DB5A892F}" srcOrd="0" destOrd="0" presId="urn:microsoft.com/office/officeart/2005/8/layout/vList5"/>
    <dgm:cxn modelId="{071F7076-7592-41C6-8A4E-F7AE5971DD2C}" type="presOf" srcId="{2D2A90A3-427D-4B35-8C2D-D2414D30995F}" destId="{A38614B3-5F76-408E-B11C-D2546F8175C2}" srcOrd="0" destOrd="2" presId="urn:microsoft.com/office/officeart/2005/8/layout/vList5"/>
    <dgm:cxn modelId="{63C5505A-CB20-4AC1-BE99-068908C25573}" type="presOf" srcId="{98CF0E75-5548-4F1F-BDB7-34F804D2BB84}" destId="{A38614B3-5F76-408E-B11C-D2546F8175C2}" srcOrd="0" destOrd="3" presId="urn:microsoft.com/office/officeart/2005/8/layout/vList5"/>
    <dgm:cxn modelId="{BBD325CA-54E5-4BE2-AE39-3C873DC17588}" type="presOf" srcId="{DCB1C99D-8F72-4846-A972-AF5D51B14F59}" destId="{C855EBA9-78F4-450C-999D-5E9DF74C7091}" srcOrd="0" destOrd="0" presId="urn:microsoft.com/office/officeart/2005/8/layout/vList5"/>
    <dgm:cxn modelId="{CE1B980B-0E1F-44E7-8E5A-6EF42FEBA78C}" srcId="{40A3561F-92C9-4503-9A8A-4A26F1399389}" destId="{2D2A90A3-427D-4B35-8C2D-D2414D30995F}" srcOrd="1" destOrd="0" parTransId="{04F084C3-78E1-4D66-975C-DF466470B5E1}" sibTransId="{F74D8334-3C08-475E-A4C8-35D9F6907F08}"/>
    <dgm:cxn modelId="{A65437B5-29D2-44C6-A27A-4A7CF96EE909}" srcId="{1FCDDDE0-63BE-42B3-8435-4D470444220D}" destId="{40A3561F-92C9-4503-9A8A-4A26F1399389}" srcOrd="0" destOrd="0" parTransId="{959BD37E-878F-4427-B5EE-7210528EFD53}" sibTransId="{ACD88F04-38DF-4202-A298-EE8C83229CC0}"/>
    <dgm:cxn modelId="{35E43071-6BDE-46DC-877E-AFDAEBAF022F}" srcId="{40A3561F-92C9-4503-9A8A-4A26F1399389}" destId="{9F1DB1F1-29B2-447D-9B84-C25262BE6A2C}" srcOrd="0" destOrd="0" parTransId="{01F650E6-15D1-43BC-AB49-CEFE5F153420}" sibTransId="{B3B3A7AE-40B2-48B6-B625-BDE25B924753}"/>
    <dgm:cxn modelId="{DAF48B92-F9F2-4511-909C-4FD665B93BAE}" srcId="{40A3561F-92C9-4503-9A8A-4A26F1399389}" destId="{2BBEB621-E97D-464B-8C02-C2F1F33059F7}" srcOrd="3" destOrd="0" parTransId="{8C3E9C28-2ED1-4022-A79C-0E6E5DDB2CDA}" sibTransId="{45D6BF6E-6FA3-49D7-A7FF-41156A5A8AF5}"/>
    <dgm:cxn modelId="{50BC93C7-AD2C-4D01-A169-4906D0A43C88}" type="presOf" srcId="{2BBEB621-E97D-464B-8C02-C2F1F33059F7}" destId="{A38614B3-5F76-408E-B11C-D2546F8175C2}" srcOrd="0" destOrd="4" presId="urn:microsoft.com/office/officeart/2005/8/layout/vList5"/>
    <dgm:cxn modelId="{2FCEF4C9-7C2B-4CFE-A3DE-CBA089ABD898}" srcId="{DCB1C99D-8F72-4846-A972-AF5D51B14F59}" destId="{1FCDDDE0-63BE-42B3-8435-4D470444220D}" srcOrd="0" destOrd="0" parTransId="{27594C9A-A8F4-44B5-AE5C-12FF63E4B2F6}" sibTransId="{0F94DCCE-D367-48EB-BFDB-81E9FAF2547D}"/>
    <dgm:cxn modelId="{E6629B5E-581E-41BD-BDC8-47023BAF9E8D}" type="presParOf" srcId="{C855EBA9-78F4-450C-999D-5E9DF74C7091}" destId="{9AAE5324-62CA-4C34-98BB-8D3BB98F4E15}" srcOrd="0" destOrd="0" presId="urn:microsoft.com/office/officeart/2005/8/layout/vList5"/>
    <dgm:cxn modelId="{862BFA70-EBFF-4387-880A-1EC01AA5F0F3}" type="presParOf" srcId="{9AAE5324-62CA-4C34-98BB-8D3BB98F4E15}" destId="{B41A382A-6824-4C20-B162-E152DB5A892F}" srcOrd="0" destOrd="0" presId="urn:microsoft.com/office/officeart/2005/8/layout/vList5"/>
    <dgm:cxn modelId="{1C5C4847-F28E-4F35-BD9B-32DFD9420DF1}" type="presParOf" srcId="{9AAE5324-62CA-4C34-98BB-8D3BB98F4E15}" destId="{A38614B3-5F76-408E-B11C-D2546F8175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B39BA2-DCC6-4BF9-810D-A0B0CB332A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E0A55-337D-4C64-A6B5-F09F7179800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Institutional Controls</a:t>
          </a:r>
          <a:endParaRPr lang="en-US" dirty="0"/>
        </a:p>
      </dgm:t>
    </dgm:pt>
    <dgm:pt modelId="{6DC62CBC-0EC6-4DF0-A5B3-52C5AB2ECA8C}" type="parTrans" cxnId="{C4E1AA2D-D52B-4E19-A4BA-72B4E8A89C25}">
      <dgm:prSet/>
      <dgm:spPr/>
      <dgm:t>
        <a:bodyPr/>
        <a:lstStyle/>
        <a:p>
          <a:endParaRPr lang="en-US"/>
        </a:p>
      </dgm:t>
    </dgm:pt>
    <dgm:pt modelId="{5672E47C-9FBE-4AA3-A471-621A15D3C7FC}" type="sibTrans" cxnId="{C4E1AA2D-D52B-4E19-A4BA-72B4E8A89C25}">
      <dgm:prSet/>
      <dgm:spPr/>
      <dgm:t>
        <a:bodyPr/>
        <a:lstStyle/>
        <a:p>
          <a:endParaRPr lang="en-US"/>
        </a:p>
      </dgm:t>
    </dgm:pt>
    <dgm:pt modelId="{189C78BE-DD08-4AF3-A728-716E668F65E6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Article IX of the RD/RA CD grants Midvale City the right to enforce ICs</a:t>
          </a:r>
          <a:endParaRPr lang="en-US"/>
        </a:p>
      </dgm:t>
    </dgm:pt>
    <dgm:pt modelId="{7177305B-6FFC-4876-AB22-2D8D193F2EBF}" type="parTrans" cxnId="{AD1E6583-891B-4083-A5E7-09CC617A6CB9}">
      <dgm:prSet/>
      <dgm:spPr/>
      <dgm:t>
        <a:bodyPr/>
        <a:lstStyle/>
        <a:p>
          <a:endParaRPr lang="en-US"/>
        </a:p>
      </dgm:t>
    </dgm:pt>
    <dgm:pt modelId="{736ACBC5-EC74-4530-8A38-621523D6F375}" type="sibTrans" cxnId="{AD1E6583-891B-4083-A5E7-09CC617A6CB9}">
      <dgm:prSet/>
      <dgm:spPr/>
      <dgm:t>
        <a:bodyPr/>
        <a:lstStyle/>
        <a:p>
          <a:endParaRPr lang="en-US"/>
        </a:p>
      </dgm:t>
    </dgm:pt>
    <dgm:pt modelId="{361E1C59-4794-4931-990A-5BCA3DDB171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Institutional Controls Ordinance</a:t>
          </a:r>
          <a:endParaRPr lang="en-US"/>
        </a:p>
      </dgm:t>
    </dgm:pt>
    <dgm:pt modelId="{FF3623F7-AF6B-439B-ADCC-D7452D4FFFB6}" type="parTrans" cxnId="{81534D07-B2E2-46C0-9E45-DE13A1C8931D}">
      <dgm:prSet/>
      <dgm:spPr/>
      <dgm:t>
        <a:bodyPr/>
        <a:lstStyle/>
        <a:p>
          <a:endParaRPr lang="en-US"/>
        </a:p>
      </dgm:t>
    </dgm:pt>
    <dgm:pt modelId="{5C3CD310-5BF7-4E46-918A-FEB4CD205500}" type="sibTrans" cxnId="{81534D07-B2E2-46C0-9E45-DE13A1C8931D}">
      <dgm:prSet/>
      <dgm:spPr/>
      <dgm:t>
        <a:bodyPr/>
        <a:lstStyle/>
        <a:p>
          <a:endParaRPr lang="en-US"/>
        </a:p>
      </dgm:t>
    </dgm:pt>
    <dgm:pt modelId="{1BEB97B2-B245-41E0-9223-3D120E2C0CB7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Developers are used to dealing with the municipal building department – and moving dirt</a:t>
          </a:r>
          <a:endParaRPr lang="en-US" dirty="0"/>
        </a:p>
      </dgm:t>
    </dgm:pt>
    <dgm:pt modelId="{DECA4268-3E71-476C-8018-CD90F10E25B7}" type="parTrans" cxnId="{16E3A86E-518C-492E-886A-2E2FD18F4B6D}">
      <dgm:prSet/>
      <dgm:spPr/>
      <dgm:t>
        <a:bodyPr/>
        <a:lstStyle/>
        <a:p>
          <a:endParaRPr lang="en-US"/>
        </a:p>
      </dgm:t>
    </dgm:pt>
    <dgm:pt modelId="{2BECFC80-0F27-4427-8D26-D852E5A1CABB}" type="sibTrans" cxnId="{16E3A86E-518C-492E-886A-2E2FD18F4B6D}">
      <dgm:prSet/>
      <dgm:spPr/>
      <dgm:t>
        <a:bodyPr/>
        <a:lstStyle/>
        <a:p>
          <a:endParaRPr lang="en-US"/>
        </a:p>
      </dgm:t>
    </dgm:pt>
    <dgm:pt modelId="{229DB58E-9B8F-4A85-92B9-4CB0C7BD400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Very Clear</a:t>
          </a:r>
          <a:endParaRPr lang="en-US" dirty="0"/>
        </a:p>
      </dgm:t>
    </dgm:pt>
    <dgm:pt modelId="{2FB58EF2-C344-4AB1-96DF-09D3BC34B207}" type="parTrans" cxnId="{B43C1495-35B7-4147-BA74-740DF80509A5}">
      <dgm:prSet/>
      <dgm:spPr/>
      <dgm:t>
        <a:bodyPr/>
        <a:lstStyle/>
        <a:p>
          <a:endParaRPr lang="en-US"/>
        </a:p>
      </dgm:t>
    </dgm:pt>
    <dgm:pt modelId="{1072879A-C2DD-45A0-B3FE-006BAFEF5670}" type="sibTrans" cxnId="{B43C1495-35B7-4147-BA74-740DF80509A5}">
      <dgm:prSet/>
      <dgm:spPr/>
      <dgm:t>
        <a:bodyPr/>
        <a:lstStyle/>
        <a:p>
          <a:endParaRPr lang="en-US"/>
        </a:p>
      </dgm:t>
    </dgm:pt>
    <dgm:pt modelId="{4DD316DD-87C8-4031-8350-BD526BE589E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Well prohibition</a:t>
          </a:r>
          <a:endParaRPr lang="en-US"/>
        </a:p>
      </dgm:t>
    </dgm:pt>
    <dgm:pt modelId="{FF882502-58D1-4F93-917A-AB36FD964269}" type="parTrans" cxnId="{302388B6-90AC-4C11-8375-64A43C407242}">
      <dgm:prSet/>
      <dgm:spPr/>
      <dgm:t>
        <a:bodyPr/>
        <a:lstStyle/>
        <a:p>
          <a:endParaRPr lang="en-US"/>
        </a:p>
      </dgm:t>
    </dgm:pt>
    <dgm:pt modelId="{AC6B6D58-5933-42D9-8CAA-3E28AE798D8E}" type="sibTrans" cxnId="{302388B6-90AC-4C11-8375-64A43C407242}">
      <dgm:prSet/>
      <dgm:spPr/>
      <dgm:t>
        <a:bodyPr/>
        <a:lstStyle/>
        <a:p>
          <a:endParaRPr lang="en-US"/>
        </a:p>
      </dgm:t>
    </dgm:pt>
    <dgm:pt modelId="{FE4CA227-CF81-4259-9B10-B08D8A9F81FA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Material segregation (effort to return material to original excavation</a:t>
          </a:r>
          <a:endParaRPr lang="en-US"/>
        </a:p>
      </dgm:t>
    </dgm:pt>
    <dgm:pt modelId="{73A864D5-333C-4A35-BDBE-3AF4CE608F36}" type="parTrans" cxnId="{31A2884F-D11B-4D6C-9C50-719B90346808}">
      <dgm:prSet/>
      <dgm:spPr/>
      <dgm:t>
        <a:bodyPr/>
        <a:lstStyle/>
        <a:p>
          <a:endParaRPr lang="en-US"/>
        </a:p>
      </dgm:t>
    </dgm:pt>
    <dgm:pt modelId="{3E4C9875-D9CA-432A-9B72-6F2F3E4C79A3}" type="sibTrans" cxnId="{31A2884F-D11B-4D6C-9C50-719B90346808}">
      <dgm:prSet/>
      <dgm:spPr/>
      <dgm:t>
        <a:bodyPr/>
        <a:lstStyle/>
        <a:p>
          <a:endParaRPr lang="en-US"/>
        </a:p>
      </dgm:t>
    </dgm:pt>
    <dgm:pt modelId="{FF32C8A8-76F6-4424-8B68-4511CD730A2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Maintenance of covers</a:t>
          </a:r>
          <a:endParaRPr lang="en-US" dirty="0"/>
        </a:p>
      </dgm:t>
    </dgm:pt>
    <dgm:pt modelId="{5F75220D-2E0B-4254-AC76-60F39616B10E}" type="parTrans" cxnId="{3D62429C-776D-4E74-BF69-E49B8BFDC8E5}">
      <dgm:prSet/>
      <dgm:spPr/>
      <dgm:t>
        <a:bodyPr/>
        <a:lstStyle/>
        <a:p>
          <a:endParaRPr lang="en-US"/>
        </a:p>
      </dgm:t>
    </dgm:pt>
    <dgm:pt modelId="{A7BFD402-4F59-4B5B-9179-03AE7F5BF699}" type="sibTrans" cxnId="{3D62429C-776D-4E74-BF69-E49B8BFDC8E5}">
      <dgm:prSet/>
      <dgm:spPr/>
      <dgm:t>
        <a:bodyPr/>
        <a:lstStyle/>
        <a:p>
          <a:endParaRPr lang="en-US"/>
        </a:p>
      </dgm:t>
    </dgm:pt>
    <dgm:pt modelId="{25923D61-1EAF-4FEC-8456-DBAB63B05E9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Site Plan Approval</a:t>
          </a:r>
          <a:endParaRPr lang="en-US" dirty="0"/>
        </a:p>
      </dgm:t>
    </dgm:pt>
    <dgm:pt modelId="{01AB485C-CE6A-4D57-B998-7F55D58C3234}" type="parTrans" cxnId="{502448D0-ED23-4300-AE6F-BEB21CCD641F}">
      <dgm:prSet/>
      <dgm:spPr/>
      <dgm:t>
        <a:bodyPr/>
        <a:lstStyle/>
        <a:p>
          <a:endParaRPr lang="en-US"/>
        </a:p>
      </dgm:t>
    </dgm:pt>
    <dgm:pt modelId="{1D352432-69F9-41E9-9FBD-E3C6A16CB470}" type="sibTrans" cxnId="{502448D0-ED23-4300-AE6F-BEB21CCD641F}">
      <dgm:prSet/>
      <dgm:spPr/>
      <dgm:t>
        <a:bodyPr/>
        <a:lstStyle/>
        <a:p>
          <a:endParaRPr lang="en-US"/>
        </a:p>
      </dgm:t>
    </dgm:pt>
    <dgm:pt modelId="{13F07908-91B1-45EF-8718-0277B8941C72}" type="pres">
      <dgm:prSet presAssocID="{8BB39BA2-DCC6-4BF9-810D-A0B0CB332A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512104-E5BC-4CAB-9BCE-27CDF5BE25BB}" type="pres">
      <dgm:prSet presAssocID="{829E0A55-337D-4C64-A6B5-F09F7179800D}" presName="node" presStyleLbl="node1" presStyleIdx="0" presStyleCnt="1" custScaleY="162008" custLinFactNeighborX="87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302388B6-90AC-4C11-8375-64A43C407242}" srcId="{229DB58E-9B8F-4A85-92B9-4CB0C7BD4004}" destId="{4DD316DD-87C8-4031-8350-BD526BE589ED}" srcOrd="0" destOrd="0" parTransId="{FF882502-58D1-4F93-917A-AB36FD964269}" sibTransId="{AC6B6D58-5933-42D9-8CAA-3E28AE798D8E}"/>
    <dgm:cxn modelId="{9DBBBF85-F7B0-4447-8CA4-206266E2ED7F}" type="presOf" srcId="{829E0A55-337D-4C64-A6B5-F09F7179800D}" destId="{31512104-E5BC-4CAB-9BCE-27CDF5BE25BB}" srcOrd="0" destOrd="0" presId="urn:microsoft.com/office/officeart/2005/8/layout/process1"/>
    <dgm:cxn modelId="{6817A868-C392-4CBE-8243-FE3046DAF862}" type="presOf" srcId="{25923D61-1EAF-4FEC-8456-DBAB63B05E9F}" destId="{31512104-E5BC-4CAB-9BCE-27CDF5BE25BB}" srcOrd="0" destOrd="8" presId="urn:microsoft.com/office/officeart/2005/8/layout/process1"/>
    <dgm:cxn modelId="{AD1E6583-891B-4083-A5E7-09CC617A6CB9}" srcId="{829E0A55-337D-4C64-A6B5-F09F7179800D}" destId="{189C78BE-DD08-4AF3-A728-716E668F65E6}" srcOrd="0" destOrd="0" parTransId="{7177305B-6FFC-4876-AB22-2D8D193F2EBF}" sibTransId="{736ACBC5-EC74-4530-8A38-621523D6F375}"/>
    <dgm:cxn modelId="{ADB12795-3718-487B-8C7B-3A1D68C013A5}" type="presOf" srcId="{FE4CA227-CF81-4259-9B10-B08D8A9F81FA}" destId="{31512104-E5BC-4CAB-9BCE-27CDF5BE25BB}" srcOrd="0" destOrd="6" presId="urn:microsoft.com/office/officeart/2005/8/layout/process1"/>
    <dgm:cxn modelId="{1A644FA9-37A1-4E5D-A156-F438760BB25F}" type="presOf" srcId="{361E1C59-4794-4931-990A-5BCA3DDB1711}" destId="{31512104-E5BC-4CAB-9BCE-27CDF5BE25BB}" srcOrd="0" destOrd="2" presId="urn:microsoft.com/office/officeart/2005/8/layout/process1"/>
    <dgm:cxn modelId="{C4E1AA2D-D52B-4E19-A4BA-72B4E8A89C25}" srcId="{8BB39BA2-DCC6-4BF9-810D-A0B0CB332A55}" destId="{829E0A55-337D-4C64-A6B5-F09F7179800D}" srcOrd="0" destOrd="0" parTransId="{6DC62CBC-0EC6-4DF0-A5B3-52C5AB2ECA8C}" sibTransId="{5672E47C-9FBE-4AA3-A471-621A15D3C7FC}"/>
    <dgm:cxn modelId="{A1238B97-A0B0-4C73-B672-37FD70F1FC4D}" type="presOf" srcId="{8BB39BA2-DCC6-4BF9-810D-A0B0CB332A55}" destId="{13F07908-91B1-45EF-8718-0277B8941C72}" srcOrd="0" destOrd="0" presId="urn:microsoft.com/office/officeart/2005/8/layout/process1"/>
    <dgm:cxn modelId="{DC6682B4-8FBA-4A4D-B1DB-D6B8A8550EA3}" type="presOf" srcId="{1BEB97B2-B245-41E0-9223-3D120E2C0CB7}" destId="{31512104-E5BC-4CAB-9BCE-27CDF5BE25BB}" srcOrd="0" destOrd="3" presId="urn:microsoft.com/office/officeart/2005/8/layout/process1"/>
    <dgm:cxn modelId="{81534D07-B2E2-46C0-9E45-DE13A1C8931D}" srcId="{829E0A55-337D-4C64-A6B5-F09F7179800D}" destId="{361E1C59-4794-4931-990A-5BCA3DDB1711}" srcOrd="1" destOrd="0" parTransId="{FF3623F7-AF6B-439B-ADCC-D7452D4FFFB6}" sibTransId="{5C3CD310-5BF7-4E46-918A-FEB4CD205500}"/>
    <dgm:cxn modelId="{4EF33391-049F-4896-9DFF-FE1561045FCF}" type="presOf" srcId="{4DD316DD-87C8-4031-8350-BD526BE589ED}" destId="{31512104-E5BC-4CAB-9BCE-27CDF5BE25BB}" srcOrd="0" destOrd="5" presId="urn:microsoft.com/office/officeart/2005/8/layout/process1"/>
    <dgm:cxn modelId="{B43C1495-35B7-4147-BA74-740DF80509A5}" srcId="{361E1C59-4794-4931-990A-5BCA3DDB1711}" destId="{229DB58E-9B8F-4A85-92B9-4CB0C7BD4004}" srcOrd="1" destOrd="0" parTransId="{2FB58EF2-C344-4AB1-96DF-09D3BC34B207}" sibTransId="{1072879A-C2DD-45A0-B3FE-006BAFEF5670}"/>
    <dgm:cxn modelId="{3D62429C-776D-4E74-BF69-E49B8BFDC8E5}" srcId="{229DB58E-9B8F-4A85-92B9-4CB0C7BD4004}" destId="{FF32C8A8-76F6-4424-8B68-4511CD730A24}" srcOrd="2" destOrd="0" parTransId="{5F75220D-2E0B-4254-AC76-60F39616B10E}" sibTransId="{A7BFD402-4F59-4B5B-9179-03AE7F5BF699}"/>
    <dgm:cxn modelId="{E0CC32AA-62B5-41C5-95B0-A2B0476224A8}" type="presOf" srcId="{FF32C8A8-76F6-4424-8B68-4511CD730A24}" destId="{31512104-E5BC-4CAB-9BCE-27CDF5BE25BB}" srcOrd="0" destOrd="7" presId="urn:microsoft.com/office/officeart/2005/8/layout/process1"/>
    <dgm:cxn modelId="{16E3A86E-518C-492E-886A-2E2FD18F4B6D}" srcId="{361E1C59-4794-4931-990A-5BCA3DDB1711}" destId="{1BEB97B2-B245-41E0-9223-3D120E2C0CB7}" srcOrd="0" destOrd="0" parTransId="{DECA4268-3E71-476C-8018-CD90F10E25B7}" sibTransId="{2BECFC80-0F27-4427-8D26-D852E5A1CABB}"/>
    <dgm:cxn modelId="{31A2884F-D11B-4D6C-9C50-719B90346808}" srcId="{229DB58E-9B8F-4A85-92B9-4CB0C7BD4004}" destId="{FE4CA227-CF81-4259-9B10-B08D8A9F81FA}" srcOrd="1" destOrd="0" parTransId="{73A864D5-333C-4A35-BDBE-3AF4CE608F36}" sibTransId="{3E4C9875-D9CA-432A-9B72-6F2F3E4C79A3}"/>
    <dgm:cxn modelId="{2A30404B-F2EB-4457-B401-4CD2E85C4CEE}" type="presOf" srcId="{229DB58E-9B8F-4A85-92B9-4CB0C7BD4004}" destId="{31512104-E5BC-4CAB-9BCE-27CDF5BE25BB}" srcOrd="0" destOrd="4" presId="urn:microsoft.com/office/officeart/2005/8/layout/process1"/>
    <dgm:cxn modelId="{87B0ABBF-C8B2-4E53-BA9C-78C7A6C63D4D}" type="presOf" srcId="{189C78BE-DD08-4AF3-A728-716E668F65E6}" destId="{31512104-E5BC-4CAB-9BCE-27CDF5BE25BB}" srcOrd="0" destOrd="1" presId="urn:microsoft.com/office/officeart/2005/8/layout/process1"/>
    <dgm:cxn modelId="{502448D0-ED23-4300-AE6F-BEB21CCD641F}" srcId="{229DB58E-9B8F-4A85-92B9-4CB0C7BD4004}" destId="{25923D61-1EAF-4FEC-8456-DBAB63B05E9F}" srcOrd="3" destOrd="0" parTransId="{01AB485C-CE6A-4D57-B998-7F55D58C3234}" sibTransId="{1D352432-69F9-41E9-9FBD-E3C6A16CB470}"/>
    <dgm:cxn modelId="{4BAC43A7-9B52-40FE-839E-8AC6D11F42AB}" type="presParOf" srcId="{13F07908-91B1-45EF-8718-0277B8941C72}" destId="{31512104-E5BC-4CAB-9BCE-27CDF5BE25B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0F5144-0234-4BF6-B7CD-E49AB92D7D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1C6714-E62D-4AB8-95C6-2D3B1B3FEA9E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Ready For Reuse Determination</a:t>
          </a:r>
          <a:endParaRPr lang="en-US" dirty="0">
            <a:solidFill>
              <a:schemeClr val="bg1"/>
            </a:solidFill>
          </a:endParaRPr>
        </a:p>
      </dgm:t>
    </dgm:pt>
    <dgm:pt modelId="{695EC6E6-D5A1-4216-9A7F-E815858F409F}" type="parTrans" cxnId="{54D7A18D-2D28-483F-962D-BC011BA5383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7BBE30D-06B0-41BC-B140-EF0C8FB8F91D}" type="sibTrans" cxnId="{54D7A18D-2D28-483F-962D-BC011BA5383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DC688A5-D109-4B5C-9A33-2C9048567B1F}">
      <dgm:prSet/>
      <dgm:spPr/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</a:rPr>
            <a:t>The </a:t>
          </a:r>
          <a:r>
            <a:rPr lang="en-US" dirty="0" err="1" smtClean="0">
              <a:solidFill>
                <a:schemeClr val="tx2"/>
              </a:solidFill>
            </a:rPr>
            <a:t>RfR</a:t>
          </a:r>
          <a:r>
            <a:rPr lang="en-US" dirty="0" smtClean="0">
              <a:solidFill>
                <a:schemeClr val="tx2"/>
              </a:solidFill>
            </a:rPr>
            <a:t> states that EPA has determined that the Midvale Slag Site is ready for commercial and residential reuse</a:t>
          </a:r>
          <a:endParaRPr lang="en-US" dirty="0">
            <a:solidFill>
              <a:schemeClr val="tx2"/>
            </a:solidFill>
          </a:endParaRPr>
        </a:p>
      </dgm:t>
    </dgm:pt>
    <dgm:pt modelId="{32B1A8F5-7EC0-447A-B0C3-B81B90E62425}" type="parTrans" cxnId="{C92596F6-DE6E-4BB0-93FF-70FBBA4507D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466D9C7-CA1B-45DD-AB5B-8B83A182E846}" type="sibTrans" cxnId="{C92596F6-DE6E-4BB0-93FF-70FBBA4507D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1A19EFA-88E1-41C6-BCC2-BB0EEDA81E7B}">
      <dgm:prSet/>
      <dgm:spPr/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</a:rPr>
            <a:t>It is an EPA technical determination</a:t>
          </a:r>
          <a:endParaRPr lang="en-US" dirty="0">
            <a:solidFill>
              <a:schemeClr val="tx2"/>
            </a:solidFill>
          </a:endParaRPr>
        </a:p>
      </dgm:t>
    </dgm:pt>
    <dgm:pt modelId="{C8BCFA58-A76E-4BD9-92BF-4CC0B3A25150}" type="parTrans" cxnId="{51561A18-5D5D-48F9-9E5B-8F1FD8544A4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2C24C2C-93F5-4BAA-BF40-1975AE181ADC}" type="sibTrans" cxnId="{51561A18-5D5D-48F9-9E5B-8F1FD8544A4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C825169-47FC-479C-9960-8B5B440251D6}">
      <dgm:prSet/>
      <dgm:spPr/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</a:rPr>
            <a:t>The site is protective of human health and the environment</a:t>
          </a:r>
          <a:endParaRPr lang="en-US" dirty="0">
            <a:solidFill>
              <a:schemeClr val="tx2"/>
            </a:solidFill>
          </a:endParaRPr>
        </a:p>
      </dgm:t>
    </dgm:pt>
    <dgm:pt modelId="{8EDCA955-4FD6-4112-B707-5CCD97EE4DEC}" type="parTrans" cxnId="{9F826E1C-0B0F-4C04-B7E1-4D68696B65D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9376F7D-BF71-4A31-A337-2430A23922D2}" type="sibTrans" cxnId="{9F826E1C-0B0F-4C04-B7E1-4D68696B65D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64FDFB7-AE18-416C-A530-CF2EC9F9E5FD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2"/>
              </a:solidFill>
            </a:rPr>
            <a:t>RfR</a:t>
          </a:r>
          <a:r>
            <a:rPr lang="en-US" dirty="0" smtClean="0">
              <a:solidFill>
                <a:schemeClr val="tx2"/>
              </a:solidFill>
            </a:rPr>
            <a:t> provides potential uses of a site with clear information about the environmental status of the property and the actions needed to maintain the integrity of the remedy</a:t>
          </a:r>
          <a:endParaRPr lang="en-US" dirty="0">
            <a:solidFill>
              <a:schemeClr val="tx2"/>
            </a:solidFill>
          </a:endParaRPr>
        </a:p>
      </dgm:t>
    </dgm:pt>
    <dgm:pt modelId="{92B8CADE-7BCC-40BB-86F9-7722510353F1}" type="parTrans" cxnId="{7F86A950-3C1A-45DA-ADC6-323ABAC6B8A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D8D99D7-CF49-4336-A4DF-64FFF57B3D0A}" type="sibTrans" cxnId="{7F86A950-3C1A-45DA-ADC6-323ABAC6B8A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642F092-32C1-4D05-8168-95456CDB4581}" type="pres">
      <dgm:prSet presAssocID="{9E0F5144-0234-4BF6-B7CD-E49AB92D7D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A1FC5A-A1F8-48EC-B3C2-E83EDA7E3F22}" type="pres">
      <dgm:prSet presAssocID="{8D1C6714-E62D-4AB8-95C6-2D3B1B3FEA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1F481-07D0-401C-93C3-A3DBE0905F5C}" type="pres">
      <dgm:prSet presAssocID="{8D1C6714-E62D-4AB8-95C6-2D3B1B3FEA9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83F71-D1CC-46C3-8BF0-8AE3F9F1928B}" type="presOf" srcId="{41A19EFA-88E1-41C6-BCC2-BB0EEDA81E7B}" destId="{8DF1F481-07D0-401C-93C3-A3DBE0905F5C}" srcOrd="0" destOrd="1" presId="urn:microsoft.com/office/officeart/2005/8/layout/vList2"/>
    <dgm:cxn modelId="{C92596F6-DE6E-4BB0-93FF-70FBBA4507D2}" srcId="{8D1C6714-E62D-4AB8-95C6-2D3B1B3FEA9E}" destId="{5DC688A5-D109-4B5C-9A33-2C9048567B1F}" srcOrd="0" destOrd="0" parTransId="{32B1A8F5-7EC0-447A-B0C3-B81B90E62425}" sibTransId="{A466D9C7-CA1B-45DD-AB5B-8B83A182E846}"/>
    <dgm:cxn modelId="{96E3451A-35B0-4A41-8335-5332D656F0D8}" type="presOf" srcId="{3C825169-47FC-479C-9960-8B5B440251D6}" destId="{8DF1F481-07D0-401C-93C3-A3DBE0905F5C}" srcOrd="0" destOrd="2" presId="urn:microsoft.com/office/officeart/2005/8/layout/vList2"/>
    <dgm:cxn modelId="{51561A18-5D5D-48F9-9E5B-8F1FD8544A41}" srcId="{5DC688A5-D109-4B5C-9A33-2C9048567B1F}" destId="{41A19EFA-88E1-41C6-BCC2-BB0EEDA81E7B}" srcOrd="0" destOrd="0" parTransId="{C8BCFA58-A76E-4BD9-92BF-4CC0B3A25150}" sibTransId="{42C24C2C-93F5-4BAA-BF40-1975AE181ADC}"/>
    <dgm:cxn modelId="{54D7A18D-2D28-483F-962D-BC011BA5383F}" srcId="{9E0F5144-0234-4BF6-B7CD-E49AB92D7D15}" destId="{8D1C6714-E62D-4AB8-95C6-2D3B1B3FEA9E}" srcOrd="0" destOrd="0" parTransId="{695EC6E6-D5A1-4216-9A7F-E815858F409F}" sibTransId="{A7BBE30D-06B0-41BC-B140-EF0C8FB8F91D}"/>
    <dgm:cxn modelId="{D2FE68BE-E546-46D3-ABAA-DE94433CC8ED}" type="presOf" srcId="{9E0F5144-0234-4BF6-B7CD-E49AB92D7D15}" destId="{C642F092-32C1-4D05-8168-95456CDB4581}" srcOrd="0" destOrd="0" presId="urn:microsoft.com/office/officeart/2005/8/layout/vList2"/>
    <dgm:cxn modelId="{9C01F3E5-B242-4D77-ADA9-AED7640CE8E9}" type="presOf" srcId="{8D1C6714-E62D-4AB8-95C6-2D3B1B3FEA9E}" destId="{55A1FC5A-A1F8-48EC-B3C2-E83EDA7E3F22}" srcOrd="0" destOrd="0" presId="urn:microsoft.com/office/officeart/2005/8/layout/vList2"/>
    <dgm:cxn modelId="{7F86A950-3C1A-45DA-ADC6-323ABAC6B8AC}" srcId="{8D1C6714-E62D-4AB8-95C6-2D3B1B3FEA9E}" destId="{E64FDFB7-AE18-416C-A530-CF2EC9F9E5FD}" srcOrd="1" destOrd="0" parTransId="{92B8CADE-7BCC-40BB-86F9-7722510353F1}" sibTransId="{DD8D99D7-CF49-4336-A4DF-64FFF57B3D0A}"/>
    <dgm:cxn modelId="{9F826E1C-0B0F-4C04-B7E1-4D68696B65D5}" srcId="{5DC688A5-D109-4B5C-9A33-2C9048567B1F}" destId="{3C825169-47FC-479C-9960-8B5B440251D6}" srcOrd="1" destOrd="0" parTransId="{8EDCA955-4FD6-4112-B707-5CCD97EE4DEC}" sibTransId="{39376F7D-BF71-4A31-A337-2430A23922D2}"/>
    <dgm:cxn modelId="{9BD21C6A-9E71-48A1-BCD3-2DA42EF35FDE}" type="presOf" srcId="{E64FDFB7-AE18-416C-A530-CF2EC9F9E5FD}" destId="{8DF1F481-07D0-401C-93C3-A3DBE0905F5C}" srcOrd="0" destOrd="3" presId="urn:microsoft.com/office/officeart/2005/8/layout/vList2"/>
    <dgm:cxn modelId="{FDEABAA9-425E-4084-B3C9-483CD9A2F5B4}" type="presOf" srcId="{5DC688A5-D109-4B5C-9A33-2C9048567B1F}" destId="{8DF1F481-07D0-401C-93C3-A3DBE0905F5C}" srcOrd="0" destOrd="0" presId="urn:microsoft.com/office/officeart/2005/8/layout/vList2"/>
    <dgm:cxn modelId="{7B405997-25FA-4CDE-885F-3FEE2DF5C39A}" type="presParOf" srcId="{C642F092-32C1-4D05-8168-95456CDB4581}" destId="{55A1FC5A-A1F8-48EC-B3C2-E83EDA7E3F22}" srcOrd="0" destOrd="0" presId="urn:microsoft.com/office/officeart/2005/8/layout/vList2"/>
    <dgm:cxn modelId="{C15B7E0C-0DB0-4315-BCED-F2DCC1ECCAE0}" type="presParOf" srcId="{C642F092-32C1-4D05-8168-95456CDB4581}" destId="{8DF1F481-07D0-401C-93C3-A3DBE0905F5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124E91-B405-41F7-9442-6EC03928CB4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0FA786-9698-4474-A51B-CB4689C2431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2000 plus jobs</a:t>
          </a:r>
          <a:endParaRPr lang="en-US"/>
        </a:p>
      </dgm:t>
    </dgm:pt>
    <dgm:pt modelId="{CFB643FE-746A-4E70-8A6B-CD91E69A0844}" type="parTrans" cxnId="{BA6834B5-8294-4669-B9B3-CC803EF13D9B}">
      <dgm:prSet/>
      <dgm:spPr/>
      <dgm:t>
        <a:bodyPr/>
        <a:lstStyle/>
        <a:p>
          <a:endParaRPr lang="en-US"/>
        </a:p>
      </dgm:t>
    </dgm:pt>
    <dgm:pt modelId="{6075D3E9-FC2B-4D6A-ADD5-0C2B2A2257A8}" type="sibTrans" cxnId="{BA6834B5-8294-4669-B9B3-CC803EF13D9B}">
      <dgm:prSet/>
      <dgm:spPr/>
      <dgm:t>
        <a:bodyPr/>
        <a:lstStyle/>
        <a:p>
          <a:endParaRPr lang="en-US"/>
        </a:p>
      </dgm:t>
    </dgm:pt>
    <dgm:pt modelId="{D85BE78C-4920-4A65-918C-8BEDDA90714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Taxable value went from approximately $3 Million to </a:t>
          </a:r>
          <a:br>
            <a:rPr lang="en-US" dirty="0" smtClean="0"/>
          </a:br>
          <a:r>
            <a:rPr lang="en-US" dirty="0" smtClean="0"/>
            <a:t>$309 Million</a:t>
          </a:r>
          <a:endParaRPr lang="en-US" dirty="0"/>
        </a:p>
      </dgm:t>
    </dgm:pt>
    <dgm:pt modelId="{F335A377-1168-479C-BB7D-34E4EB61CC00}" type="parTrans" cxnId="{EF3C4E1A-CCEB-4872-AF43-5A73EBD02E32}">
      <dgm:prSet/>
      <dgm:spPr/>
      <dgm:t>
        <a:bodyPr/>
        <a:lstStyle/>
        <a:p>
          <a:endParaRPr lang="en-US"/>
        </a:p>
      </dgm:t>
    </dgm:pt>
    <dgm:pt modelId="{CBD9EBEC-66D5-4285-91B1-45BD4C0D1314}" type="sibTrans" cxnId="{EF3C4E1A-CCEB-4872-AF43-5A73EBD02E32}">
      <dgm:prSet/>
      <dgm:spPr/>
      <dgm:t>
        <a:bodyPr/>
        <a:lstStyle/>
        <a:p>
          <a:endParaRPr lang="en-US"/>
        </a:p>
      </dgm:t>
    </dgm:pt>
    <dgm:pt modelId="{2B095832-C0FD-4E6C-9493-5EF133959EF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The program has worked seamlessly</a:t>
          </a:r>
          <a:endParaRPr lang="en-US" dirty="0"/>
        </a:p>
      </dgm:t>
    </dgm:pt>
    <dgm:pt modelId="{AB9B8424-CD1C-414D-B465-37E519CDAAA7}" type="parTrans" cxnId="{A1F6E702-0FB3-49E6-A404-34F145134BDB}">
      <dgm:prSet/>
      <dgm:spPr/>
      <dgm:t>
        <a:bodyPr/>
        <a:lstStyle/>
        <a:p>
          <a:endParaRPr lang="en-US"/>
        </a:p>
      </dgm:t>
    </dgm:pt>
    <dgm:pt modelId="{84AB4985-E708-45C9-A911-BE95C87CD640}" type="sibTrans" cxnId="{A1F6E702-0FB3-49E6-A404-34F145134BDB}">
      <dgm:prSet/>
      <dgm:spPr/>
      <dgm:t>
        <a:bodyPr/>
        <a:lstStyle/>
        <a:p>
          <a:endParaRPr lang="en-US"/>
        </a:p>
      </dgm:t>
    </dgm:pt>
    <dgm:pt modelId="{0EEB1A88-DC55-4A71-9942-8E021A873A6B}" type="pres">
      <dgm:prSet presAssocID="{6C124E91-B405-41F7-9442-6EC03928CB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FD7D12-AD4B-4793-ABA8-01239D68AE0A}" type="pres">
      <dgm:prSet presAssocID="{EF0FA786-9698-4474-A51B-CB4689C24315}" presName="hierRoot1" presStyleCnt="0">
        <dgm:presLayoutVars>
          <dgm:hierBranch val="init"/>
        </dgm:presLayoutVars>
      </dgm:prSet>
      <dgm:spPr/>
    </dgm:pt>
    <dgm:pt modelId="{6AD449D1-137C-45D0-9EF0-E96A2E9215C0}" type="pres">
      <dgm:prSet presAssocID="{EF0FA786-9698-4474-A51B-CB4689C24315}" presName="rootComposite1" presStyleCnt="0"/>
      <dgm:spPr/>
    </dgm:pt>
    <dgm:pt modelId="{C942260B-057F-444E-AC39-FF2158888E93}" type="pres">
      <dgm:prSet presAssocID="{EF0FA786-9698-4474-A51B-CB4689C24315}" presName="rootText1" presStyleLbl="node0" presStyleIdx="0" presStyleCnt="3" custLinFactNeighborX="10027" custLinFactNeighborY="-126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D19A01-485C-4F9F-9A6F-E2D12337F1DA}" type="pres">
      <dgm:prSet presAssocID="{EF0FA786-9698-4474-A51B-CB4689C2431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0D75693-D119-449E-BCCA-C4A1EB77050E}" type="pres">
      <dgm:prSet presAssocID="{EF0FA786-9698-4474-A51B-CB4689C24315}" presName="hierChild2" presStyleCnt="0"/>
      <dgm:spPr/>
    </dgm:pt>
    <dgm:pt modelId="{2C54C6B1-56C6-4598-AAD4-A6CA8B2BC862}" type="pres">
      <dgm:prSet presAssocID="{EF0FA786-9698-4474-A51B-CB4689C24315}" presName="hierChild3" presStyleCnt="0"/>
      <dgm:spPr/>
    </dgm:pt>
    <dgm:pt modelId="{CB0B6F9E-DDE9-451D-911F-78980325C999}" type="pres">
      <dgm:prSet presAssocID="{D85BE78C-4920-4A65-918C-8BEDDA90714F}" presName="hierRoot1" presStyleCnt="0">
        <dgm:presLayoutVars>
          <dgm:hierBranch val="init"/>
        </dgm:presLayoutVars>
      </dgm:prSet>
      <dgm:spPr/>
    </dgm:pt>
    <dgm:pt modelId="{DEC7F1EF-A4C7-43C8-BF54-B2CACF279E0C}" type="pres">
      <dgm:prSet presAssocID="{D85BE78C-4920-4A65-918C-8BEDDA90714F}" presName="rootComposite1" presStyleCnt="0"/>
      <dgm:spPr/>
    </dgm:pt>
    <dgm:pt modelId="{DFBBDB1C-667F-47F9-BE05-8A27AA762B53}" type="pres">
      <dgm:prSet presAssocID="{D85BE78C-4920-4A65-918C-8BEDDA90714F}" presName="rootText1" presStyleLbl="node0" presStyleIdx="1" presStyleCnt="3" custLinFactNeighborX="357" custLinFactNeighborY="-134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9C25D7-C89B-4547-A09C-DD573FEDE6F0}" type="pres">
      <dgm:prSet presAssocID="{D85BE78C-4920-4A65-918C-8BEDDA90714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02EE14E-38CC-43BE-B2AA-32AF2FE1A4F3}" type="pres">
      <dgm:prSet presAssocID="{D85BE78C-4920-4A65-918C-8BEDDA90714F}" presName="hierChild2" presStyleCnt="0"/>
      <dgm:spPr/>
    </dgm:pt>
    <dgm:pt modelId="{B509DCC5-9ADA-4D99-B205-4E5D1BF9BFDF}" type="pres">
      <dgm:prSet presAssocID="{D85BE78C-4920-4A65-918C-8BEDDA90714F}" presName="hierChild3" presStyleCnt="0"/>
      <dgm:spPr/>
    </dgm:pt>
    <dgm:pt modelId="{EE34F08C-093C-4D31-AC0A-231DCED23732}" type="pres">
      <dgm:prSet presAssocID="{2B095832-C0FD-4E6C-9493-5EF133959EFC}" presName="hierRoot1" presStyleCnt="0">
        <dgm:presLayoutVars>
          <dgm:hierBranch val="init"/>
        </dgm:presLayoutVars>
      </dgm:prSet>
      <dgm:spPr/>
    </dgm:pt>
    <dgm:pt modelId="{7AC03A3C-23C9-470C-9A9C-3B183151A89C}" type="pres">
      <dgm:prSet presAssocID="{2B095832-C0FD-4E6C-9493-5EF133959EFC}" presName="rootComposite1" presStyleCnt="0"/>
      <dgm:spPr/>
    </dgm:pt>
    <dgm:pt modelId="{5C3AA41E-71B7-4EA8-9E7F-11E58DA6BB54}" type="pres">
      <dgm:prSet presAssocID="{2B095832-C0FD-4E6C-9493-5EF133959EFC}" presName="rootText1" presStyleLbl="node0" presStyleIdx="2" presStyleCnt="3" custLinFactNeighborX="-9407" custLinFactNeighborY="-126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E9B661-2E8F-4E35-9086-FE9E990B0B60}" type="pres">
      <dgm:prSet presAssocID="{2B095832-C0FD-4E6C-9493-5EF133959EF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B4AE94B-A3AD-4FEA-905E-39D390432A3D}" type="pres">
      <dgm:prSet presAssocID="{2B095832-C0FD-4E6C-9493-5EF133959EFC}" presName="hierChild2" presStyleCnt="0"/>
      <dgm:spPr/>
    </dgm:pt>
    <dgm:pt modelId="{6128D661-2AD0-46F7-9060-0AC7BFB4B43C}" type="pres">
      <dgm:prSet presAssocID="{2B095832-C0FD-4E6C-9493-5EF133959EFC}" presName="hierChild3" presStyleCnt="0"/>
      <dgm:spPr/>
    </dgm:pt>
  </dgm:ptLst>
  <dgm:cxnLst>
    <dgm:cxn modelId="{A0C5FCB5-66F9-4F6C-8C0F-EABAB925FFCC}" type="presOf" srcId="{EF0FA786-9698-4474-A51B-CB4689C24315}" destId="{21D19A01-485C-4F9F-9A6F-E2D12337F1DA}" srcOrd="1" destOrd="0" presId="urn:microsoft.com/office/officeart/2005/8/layout/orgChart1"/>
    <dgm:cxn modelId="{7CFE9C4C-A502-42A3-9952-4058CDC2864F}" type="presOf" srcId="{EF0FA786-9698-4474-A51B-CB4689C24315}" destId="{C942260B-057F-444E-AC39-FF2158888E93}" srcOrd="0" destOrd="0" presId="urn:microsoft.com/office/officeart/2005/8/layout/orgChart1"/>
    <dgm:cxn modelId="{EF3C4E1A-CCEB-4872-AF43-5A73EBD02E32}" srcId="{6C124E91-B405-41F7-9442-6EC03928CB47}" destId="{D85BE78C-4920-4A65-918C-8BEDDA90714F}" srcOrd="1" destOrd="0" parTransId="{F335A377-1168-479C-BB7D-34E4EB61CC00}" sibTransId="{CBD9EBEC-66D5-4285-91B1-45BD4C0D1314}"/>
    <dgm:cxn modelId="{4AD6D931-CDF4-4E4D-BCD1-1D0C02310754}" type="presOf" srcId="{2B095832-C0FD-4E6C-9493-5EF133959EFC}" destId="{5C3AA41E-71B7-4EA8-9E7F-11E58DA6BB54}" srcOrd="0" destOrd="0" presId="urn:microsoft.com/office/officeart/2005/8/layout/orgChart1"/>
    <dgm:cxn modelId="{A1F6E702-0FB3-49E6-A404-34F145134BDB}" srcId="{6C124E91-B405-41F7-9442-6EC03928CB47}" destId="{2B095832-C0FD-4E6C-9493-5EF133959EFC}" srcOrd="2" destOrd="0" parTransId="{AB9B8424-CD1C-414D-B465-37E519CDAAA7}" sibTransId="{84AB4985-E708-45C9-A911-BE95C87CD640}"/>
    <dgm:cxn modelId="{A5109946-1A92-4473-9F83-A31187A0CBE2}" type="presOf" srcId="{D85BE78C-4920-4A65-918C-8BEDDA90714F}" destId="{9E9C25D7-C89B-4547-A09C-DD573FEDE6F0}" srcOrd="1" destOrd="0" presId="urn:microsoft.com/office/officeart/2005/8/layout/orgChart1"/>
    <dgm:cxn modelId="{7BC8088C-87C8-4A19-A361-D6669C12ADC5}" type="presOf" srcId="{D85BE78C-4920-4A65-918C-8BEDDA90714F}" destId="{DFBBDB1C-667F-47F9-BE05-8A27AA762B53}" srcOrd="0" destOrd="0" presId="urn:microsoft.com/office/officeart/2005/8/layout/orgChart1"/>
    <dgm:cxn modelId="{FC6BC11C-1E6B-4097-90C1-AEF292098C5C}" type="presOf" srcId="{6C124E91-B405-41F7-9442-6EC03928CB47}" destId="{0EEB1A88-DC55-4A71-9942-8E021A873A6B}" srcOrd="0" destOrd="0" presId="urn:microsoft.com/office/officeart/2005/8/layout/orgChart1"/>
    <dgm:cxn modelId="{BA6834B5-8294-4669-B9B3-CC803EF13D9B}" srcId="{6C124E91-B405-41F7-9442-6EC03928CB47}" destId="{EF0FA786-9698-4474-A51B-CB4689C24315}" srcOrd="0" destOrd="0" parTransId="{CFB643FE-746A-4E70-8A6B-CD91E69A0844}" sibTransId="{6075D3E9-FC2B-4D6A-ADD5-0C2B2A2257A8}"/>
    <dgm:cxn modelId="{ACEC3163-C5A7-4328-91BB-9A4E8930875B}" type="presOf" srcId="{2B095832-C0FD-4E6C-9493-5EF133959EFC}" destId="{5FE9B661-2E8F-4E35-9086-FE9E990B0B60}" srcOrd="1" destOrd="0" presId="urn:microsoft.com/office/officeart/2005/8/layout/orgChart1"/>
    <dgm:cxn modelId="{5F774F87-1BB0-4240-9625-A97AB4B43748}" type="presParOf" srcId="{0EEB1A88-DC55-4A71-9942-8E021A873A6B}" destId="{51FD7D12-AD4B-4793-ABA8-01239D68AE0A}" srcOrd="0" destOrd="0" presId="urn:microsoft.com/office/officeart/2005/8/layout/orgChart1"/>
    <dgm:cxn modelId="{EC5DA751-5C0A-4024-8A1F-89E35B541C8E}" type="presParOf" srcId="{51FD7D12-AD4B-4793-ABA8-01239D68AE0A}" destId="{6AD449D1-137C-45D0-9EF0-E96A2E9215C0}" srcOrd="0" destOrd="0" presId="urn:microsoft.com/office/officeart/2005/8/layout/orgChart1"/>
    <dgm:cxn modelId="{E4CC1737-D7FB-4329-970E-13378CCE6BB6}" type="presParOf" srcId="{6AD449D1-137C-45D0-9EF0-E96A2E9215C0}" destId="{C942260B-057F-444E-AC39-FF2158888E93}" srcOrd="0" destOrd="0" presId="urn:microsoft.com/office/officeart/2005/8/layout/orgChart1"/>
    <dgm:cxn modelId="{FA3F7BB6-FF9C-4BC5-8BB3-17E1A798A987}" type="presParOf" srcId="{6AD449D1-137C-45D0-9EF0-E96A2E9215C0}" destId="{21D19A01-485C-4F9F-9A6F-E2D12337F1DA}" srcOrd="1" destOrd="0" presId="urn:microsoft.com/office/officeart/2005/8/layout/orgChart1"/>
    <dgm:cxn modelId="{5C4A8C15-3319-43A1-8A98-FDA005902042}" type="presParOf" srcId="{51FD7D12-AD4B-4793-ABA8-01239D68AE0A}" destId="{60D75693-D119-449E-BCCA-C4A1EB77050E}" srcOrd="1" destOrd="0" presId="urn:microsoft.com/office/officeart/2005/8/layout/orgChart1"/>
    <dgm:cxn modelId="{DBC492B7-1D6F-4EDA-A63F-840074F13626}" type="presParOf" srcId="{51FD7D12-AD4B-4793-ABA8-01239D68AE0A}" destId="{2C54C6B1-56C6-4598-AAD4-A6CA8B2BC862}" srcOrd="2" destOrd="0" presId="urn:microsoft.com/office/officeart/2005/8/layout/orgChart1"/>
    <dgm:cxn modelId="{B03A3E18-471C-4D3D-95A3-51320E9033C8}" type="presParOf" srcId="{0EEB1A88-DC55-4A71-9942-8E021A873A6B}" destId="{CB0B6F9E-DDE9-451D-911F-78980325C999}" srcOrd="1" destOrd="0" presId="urn:microsoft.com/office/officeart/2005/8/layout/orgChart1"/>
    <dgm:cxn modelId="{0B635BFA-0D98-44E5-82A4-53C29331D117}" type="presParOf" srcId="{CB0B6F9E-DDE9-451D-911F-78980325C999}" destId="{DEC7F1EF-A4C7-43C8-BF54-B2CACF279E0C}" srcOrd="0" destOrd="0" presId="urn:microsoft.com/office/officeart/2005/8/layout/orgChart1"/>
    <dgm:cxn modelId="{AC3CA9F0-95C1-4081-9887-71325DBA6B91}" type="presParOf" srcId="{DEC7F1EF-A4C7-43C8-BF54-B2CACF279E0C}" destId="{DFBBDB1C-667F-47F9-BE05-8A27AA762B53}" srcOrd="0" destOrd="0" presId="urn:microsoft.com/office/officeart/2005/8/layout/orgChart1"/>
    <dgm:cxn modelId="{2B307FE0-6880-432D-8322-F2646D54EFC7}" type="presParOf" srcId="{DEC7F1EF-A4C7-43C8-BF54-B2CACF279E0C}" destId="{9E9C25D7-C89B-4547-A09C-DD573FEDE6F0}" srcOrd="1" destOrd="0" presId="urn:microsoft.com/office/officeart/2005/8/layout/orgChart1"/>
    <dgm:cxn modelId="{05D649AF-AD01-4EC7-A7D9-C9A39AEB93BE}" type="presParOf" srcId="{CB0B6F9E-DDE9-451D-911F-78980325C999}" destId="{A02EE14E-38CC-43BE-B2AA-32AF2FE1A4F3}" srcOrd="1" destOrd="0" presId="urn:microsoft.com/office/officeart/2005/8/layout/orgChart1"/>
    <dgm:cxn modelId="{0278A1E3-0DA4-48EC-8ABE-A4D29F13E32A}" type="presParOf" srcId="{CB0B6F9E-DDE9-451D-911F-78980325C999}" destId="{B509DCC5-9ADA-4D99-B205-4E5D1BF9BFDF}" srcOrd="2" destOrd="0" presId="urn:microsoft.com/office/officeart/2005/8/layout/orgChart1"/>
    <dgm:cxn modelId="{D38E858D-E0CD-4701-89F3-A482F3338E86}" type="presParOf" srcId="{0EEB1A88-DC55-4A71-9942-8E021A873A6B}" destId="{EE34F08C-093C-4D31-AC0A-231DCED23732}" srcOrd="2" destOrd="0" presId="urn:microsoft.com/office/officeart/2005/8/layout/orgChart1"/>
    <dgm:cxn modelId="{C7779FDF-1F94-4C49-986E-83C688EB7100}" type="presParOf" srcId="{EE34F08C-093C-4D31-AC0A-231DCED23732}" destId="{7AC03A3C-23C9-470C-9A9C-3B183151A89C}" srcOrd="0" destOrd="0" presId="urn:microsoft.com/office/officeart/2005/8/layout/orgChart1"/>
    <dgm:cxn modelId="{2AA1249D-99E9-402B-B5B8-E6D1A7CA033C}" type="presParOf" srcId="{7AC03A3C-23C9-470C-9A9C-3B183151A89C}" destId="{5C3AA41E-71B7-4EA8-9E7F-11E58DA6BB54}" srcOrd="0" destOrd="0" presId="urn:microsoft.com/office/officeart/2005/8/layout/orgChart1"/>
    <dgm:cxn modelId="{FEFFC6AF-2792-4E44-BDD7-F72C32D16828}" type="presParOf" srcId="{7AC03A3C-23C9-470C-9A9C-3B183151A89C}" destId="{5FE9B661-2E8F-4E35-9086-FE9E990B0B60}" srcOrd="1" destOrd="0" presId="urn:microsoft.com/office/officeart/2005/8/layout/orgChart1"/>
    <dgm:cxn modelId="{87D8C6C3-4293-45D6-80D4-99A183E24F8F}" type="presParOf" srcId="{EE34F08C-093C-4D31-AC0A-231DCED23732}" destId="{0B4AE94B-A3AD-4FEA-905E-39D390432A3D}" srcOrd="1" destOrd="0" presId="urn:microsoft.com/office/officeart/2005/8/layout/orgChart1"/>
    <dgm:cxn modelId="{027C9272-33B7-49C3-8D42-2D9452484AEC}" type="presParOf" srcId="{EE34F08C-093C-4D31-AC0A-231DCED23732}" destId="{6128D661-2AD0-46F7-9060-0AC7BFB4B4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91A05-FFBE-47FB-8273-8FBDAE25A1E0}">
      <dsp:nvSpPr>
        <dsp:cNvPr id="0" name=""/>
        <dsp:cNvSpPr/>
      </dsp:nvSpPr>
      <dsp:spPr>
        <a:xfrm>
          <a:off x="4650433" y="1247986"/>
          <a:ext cx="1671932" cy="1671932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6F2955-A82F-416D-B352-7979E4ABB88D}">
      <dsp:nvSpPr>
        <dsp:cNvPr id="0" name=""/>
        <dsp:cNvSpPr/>
      </dsp:nvSpPr>
      <dsp:spPr>
        <a:xfrm>
          <a:off x="4441442" y="0"/>
          <a:ext cx="2089915" cy="11384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</a:rPr>
            <a:t>A collaborative goal of Reuse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4441442" y="0"/>
        <a:ext cx="2089915" cy="1138475"/>
      </dsp:txXfrm>
    </dsp:sp>
    <dsp:sp modelId="{F1EBE8A5-A0E8-468D-BCE3-1604D916CCFB}">
      <dsp:nvSpPr>
        <dsp:cNvPr id="0" name=""/>
        <dsp:cNvSpPr/>
      </dsp:nvSpPr>
      <dsp:spPr>
        <a:xfrm>
          <a:off x="5193115" y="1561337"/>
          <a:ext cx="1671932" cy="1671932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3E5828D-7BD8-4E1C-B7A7-5B91355BBA06}">
      <dsp:nvSpPr>
        <dsp:cNvPr id="0" name=""/>
        <dsp:cNvSpPr/>
      </dsp:nvSpPr>
      <dsp:spPr>
        <a:xfrm>
          <a:off x="6989049" y="1084262"/>
          <a:ext cx="1980543" cy="12469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</a:rPr>
            <a:t>A unique “cooperative funding alternative”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6989049" y="1084262"/>
        <a:ext cx="1980543" cy="1246901"/>
      </dsp:txXfrm>
    </dsp:sp>
    <dsp:sp modelId="{AC4E21CD-7760-4218-BC73-3C4DFB221E5B}">
      <dsp:nvSpPr>
        <dsp:cNvPr id="0" name=""/>
        <dsp:cNvSpPr/>
      </dsp:nvSpPr>
      <dsp:spPr>
        <a:xfrm>
          <a:off x="5193115" y="2188041"/>
          <a:ext cx="1671932" cy="1671932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CC8424-9D7B-4C91-8EF9-001B640FB50F}">
      <dsp:nvSpPr>
        <dsp:cNvPr id="0" name=""/>
        <dsp:cNvSpPr/>
      </dsp:nvSpPr>
      <dsp:spPr>
        <a:xfrm>
          <a:off x="6989049" y="2943772"/>
          <a:ext cx="1980543" cy="13932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</a:rPr>
            <a:t>Protections made available in the RD/RA Consent Decree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6989049" y="2943772"/>
        <a:ext cx="1980543" cy="1393277"/>
      </dsp:txXfrm>
    </dsp:sp>
    <dsp:sp modelId="{67D401A5-5D3A-4A8D-92F6-19638E350F92}">
      <dsp:nvSpPr>
        <dsp:cNvPr id="0" name=""/>
        <dsp:cNvSpPr/>
      </dsp:nvSpPr>
      <dsp:spPr>
        <a:xfrm>
          <a:off x="4650433" y="2501935"/>
          <a:ext cx="1671932" cy="1671932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74F567-8637-4410-9D60-A5D5187A3245}">
      <dsp:nvSpPr>
        <dsp:cNvPr id="0" name=""/>
        <dsp:cNvSpPr/>
      </dsp:nvSpPr>
      <dsp:spPr>
        <a:xfrm>
          <a:off x="4441442" y="4282836"/>
          <a:ext cx="2089915" cy="11384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2"/>
              </a:solidFill>
            </a:rPr>
            <a:t>Protections made available from the State of Utah 	</a:t>
          </a:r>
          <a:endParaRPr lang="en-US" sz="2000" kern="1200">
            <a:solidFill>
              <a:schemeClr val="tx2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chemeClr val="tx2"/>
              </a:solidFill>
            </a:rPr>
            <a:t>Covenant Not To Sue</a:t>
          </a:r>
          <a:endParaRPr lang="en-US" sz="1600" kern="1200">
            <a:solidFill>
              <a:schemeClr val="tx2"/>
            </a:solidFill>
          </a:endParaRPr>
        </a:p>
      </dsp:txBody>
      <dsp:txXfrm>
        <a:off x="4441442" y="4282836"/>
        <a:ext cx="2089915" cy="1138475"/>
      </dsp:txXfrm>
    </dsp:sp>
    <dsp:sp modelId="{73AC116A-3A3F-4AED-B317-6D9FE14FA9DA}">
      <dsp:nvSpPr>
        <dsp:cNvPr id="0" name=""/>
        <dsp:cNvSpPr/>
      </dsp:nvSpPr>
      <dsp:spPr>
        <a:xfrm>
          <a:off x="4107752" y="2188041"/>
          <a:ext cx="1671932" cy="1671932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B8D584A-2E2D-43AC-AC3A-E7F8FBCEC3EF}">
      <dsp:nvSpPr>
        <dsp:cNvPr id="0" name=""/>
        <dsp:cNvSpPr/>
      </dsp:nvSpPr>
      <dsp:spPr>
        <a:xfrm>
          <a:off x="2003207" y="2943772"/>
          <a:ext cx="1980543" cy="13932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2"/>
              </a:solidFill>
            </a:rPr>
            <a:t>Institutional Controls – easy to understand and implement	</a:t>
          </a:r>
          <a:endParaRPr lang="en-US" sz="2000" kern="1200">
            <a:solidFill>
              <a:schemeClr val="tx2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chemeClr val="tx2"/>
              </a:solidFill>
            </a:rPr>
            <a:t>Procedure for unrestricted use</a:t>
          </a:r>
          <a:endParaRPr lang="en-US" sz="1600" kern="1200">
            <a:solidFill>
              <a:schemeClr val="tx2"/>
            </a:solidFill>
          </a:endParaRPr>
        </a:p>
      </dsp:txBody>
      <dsp:txXfrm>
        <a:off x="2003207" y="2943772"/>
        <a:ext cx="1980543" cy="1393277"/>
      </dsp:txXfrm>
    </dsp:sp>
    <dsp:sp modelId="{1F75BBF7-4051-4A0F-91CC-7543B8458CF4}">
      <dsp:nvSpPr>
        <dsp:cNvPr id="0" name=""/>
        <dsp:cNvSpPr/>
      </dsp:nvSpPr>
      <dsp:spPr>
        <a:xfrm>
          <a:off x="4107752" y="1561337"/>
          <a:ext cx="1671932" cy="1671932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AD6FDE8-7AD4-4492-8978-354F98204C2A}">
      <dsp:nvSpPr>
        <dsp:cNvPr id="0" name=""/>
        <dsp:cNvSpPr/>
      </dsp:nvSpPr>
      <dsp:spPr>
        <a:xfrm>
          <a:off x="2003207" y="1084262"/>
          <a:ext cx="1980543" cy="13932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2"/>
              </a:solidFill>
            </a:rPr>
            <a:t>Ready for Reuse Determination</a:t>
          </a:r>
          <a:endParaRPr lang="en-US" sz="2000" kern="1200">
            <a:solidFill>
              <a:schemeClr val="tx2"/>
            </a:solidFill>
          </a:endParaRPr>
        </a:p>
      </dsp:txBody>
      <dsp:txXfrm>
        <a:off x="2003207" y="1084262"/>
        <a:ext cx="1980543" cy="1393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983F6-0CA2-4E3C-A499-F76310612F0E}">
      <dsp:nvSpPr>
        <dsp:cNvPr id="0" name=""/>
        <dsp:cNvSpPr/>
      </dsp:nvSpPr>
      <dsp:spPr>
        <a:xfrm>
          <a:off x="760456" y="0"/>
          <a:ext cx="9169278" cy="4525963"/>
        </a:xfrm>
        <a:prstGeom prst="rightArrow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6B0EE-1C66-4AF5-AFD4-6DCC570619CC}">
      <dsp:nvSpPr>
        <dsp:cNvPr id="0" name=""/>
        <dsp:cNvSpPr/>
      </dsp:nvSpPr>
      <dsp:spPr>
        <a:xfrm>
          <a:off x="3538" y="1357788"/>
          <a:ext cx="3293201" cy="1810385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1997 relations strained and project is stalled</a:t>
          </a:r>
          <a:endParaRPr lang="en-US" sz="1800" kern="1200" dirty="0"/>
        </a:p>
      </dsp:txBody>
      <dsp:txXfrm>
        <a:off x="91914" y="1446164"/>
        <a:ext cx="3116449" cy="1633633"/>
      </dsp:txXfrm>
    </dsp:sp>
    <dsp:sp modelId="{CCC8574F-FF45-420E-8FDD-73C588B8315F}">
      <dsp:nvSpPr>
        <dsp:cNvPr id="0" name=""/>
        <dsp:cNvSpPr/>
      </dsp:nvSpPr>
      <dsp:spPr>
        <a:xfrm>
          <a:off x="3778626" y="1343459"/>
          <a:ext cx="3293201" cy="1852802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Work to bring Landowner, EPA, UDEQ and Midvale together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Landowner and EPA work to understand reuse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Bingham Junction Reuse Assessment published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Ultimately not used, but brought the group together	</a:t>
          </a:r>
          <a:endParaRPr lang="en-US" sz="1400" kern="1200" dirty="0"/>
        </a:p>
      </dsp:txBody>
      <dsp:txXfrm>
        <a:off x="3869072" y="1433905"/>
        <a:ext cx="3112309" cy="1671910"/>
      </dsp:txXfrm>
    </dsp:sp>
    <dsp:sp modelId="{C9E7CB12-C6C5-4184-95EB-75C7690AD3AB}">
      <dsp:nvSpPr>
        <dsp:cNvPr id="0" name=""/>
        <dsp:cNvSpPr/>
      </dsp:nvSpPr>
      <dsp:spPr>
        <a:xfrm>
          <a:off x="7490646" y="1357788"/>
          <a:ext cx="3293201" cy="1810385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Funding now the biggest obstacle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7579022" y="1446164"/>
        <a:ext cx="3116449" cy="1633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004D7-097D-4C44-B677-19E0FE07BB8F}">
      <dsp:nvSpPr>
        <dsp:cNvPr id="0" name=""/>
        <dsp:cNvSpPr/>
      </dsp:nvSpPr>
      <dsp:spPr>
        <a:xfrm>
          <a:off x="803909" y="0"/>
          <a:ext cx="9110980" cy="4117598"/>
        </a:xfrm>
        <a:prstGeom prst="rightArrow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B9C2F-AD89-490C-91B2-8244E08F3DB6}">
      <dsp:nvSpPr>
        <dsp:cNvPr id="0" name=""/>
        <dsp:cNvSpPr/>
      </dsp:nvSpPr>
      <dsp:spPr>
        <a:xfrm>
          <a:off x="1527" y="1235279"/>
          <a:ext cx="3300456" cy="1647039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Status of the settlement fund</a:t>
          </a:r>
          <a:endParaRPr lang="en-US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Landowner estimates $16 million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EPA estimates $35 million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Either way $ is an issue</a:t>
          </a:r>
          <a:endParaRPr lang="en-US" sz="1600" kern="1200" dirty="0"/>
        </a:p>
      </dsp:txBody>
      <dsp:txXfrm>
        <a:off x="81929" y="1315681"/>
        <a:ext cx="3139652" cy="1486235"/>
      </dsp:txXfrm>
    </dsp:sp>
    <dsp:sp modelId="{8C72DB94-FA21-43EC-866F-6AEF99E2DC34}">
      <dsp:nvSpPr>
        <dsp:cNvPr id="0" name=""/>
        <dsp:cNvSpPr/>
      </dsp:nvSpPr>
      <dsp:spPr>
        <a:xfrm>
          <a:off x="3673880" y="1196178"/>
          <a:ext cx="3300456" cy="1647039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Proposed use of the fund as payment during private party lead</a:t>
          </a:r>
          <a:endParaRPr lang="en-US" sz="16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Fixed fee contract with remedial contractor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EPA engages expert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Insurance is written to cover the delta</a:t>
          </a:r>
          <a:endParaRPr lang="en-US" sz="1400" kern="1200" dirty="0"/>
        </a:p>
      </dsp:txBody>
      <dsp:txXfrm>
        <a:off x="3754282" y="1276580"/>
        <a:ext cx="3139652" cy="1486235"/>
      </dsp:txXfrm>
    </dsp:sp>
    <dsp:sp modelId="{64814397-4DE4-4110-A698-9652A20D0C73}">
      <dsp:nvSpPr>
        <dsp:cNvPr id="0" name=""/>
        <dsp:cNvSpPr/>
      </dsp:nvSpPr>
      <dsp:spPr>
        <a:xfrm>
          <a:off x="7416816" y="1235279"/>
          <a:ext cx="3300456" cy="1647039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logjam is seemingly broken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7497218" y="1315681"/>
        <a:ext cx="3139652" cy="1486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4360A-4540-41D1-B7CA-A3493661CB42}">
      <dsp:nvSpPr>
        <dsp:cNvPr id="0" name=""/>
        <dsp:cNvSpPr/>
      </dsp:nvSpPr>
      <dsp:spPr>
        <a:xfrm rot="5400000">
          <a:off x="5271134" y="-1069498"/>
          <a:ext cx="3620770" cy="6664960"/>
        </a:xfrm>
        <a:prstGeom prst="round2SameRect">
          <a:avLst/>
        </a:prstGeom>
        <a:solidFill>
          <a:schemeClr val="tx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i="1" kern="1200" dirty="0" smtClean="0"/>
            <a:t>“a purchaser that acquires an ownership or other interest in any real property located within the Site after certification of construction completion . . . Shall be considered a Bona Fide Purchaser meeting the statutory definition of ‘bona fide prospective purchaser’ set forth in . . . Of </a:t>
          </a:r>
          <a:r>
            <a:rPr lang="en-US" sz="2400" i="1" kern="1200" dirty="0" err="1" smtClean="0"/>
            <a:t>CERCLA</a:t>
          </a:r>
          <a:r>
            <a:rPr lang="en-US" sz="2400" i="1" kern="1200" dirty="0" smtClean="0"/>
            <a:t>”</a:t>
          </a:r>
          <a:endParaRPr lang="en-US" sz="2400" kern="1200" dirty="0"/>
        </a:p>
      </dsp:txBody>
      <dsp:txXfrm rot="-5400000">
        <a:off x="3749040" y="629347"/>
        <a:ext cx="6488209" cy="3267268"/>
      </dsp:txXfrm>
    </dsp:sp>
    <dsp:sp modelId="{50C05F22-E624-4648-BA18-18D7BDA0A7C8}">
      <dsp:nvSpPr>
        <dsp:cNvPr id="0" name=""/>
        <dsp:cNvSpPr/>
      </dsp:nvSpPr>
      <dsp:spPr>
        <a:xfrm>
          <a:off x="0" y="0"/>
          <a:ext cx="3749040" cy="4525963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Paragraph 89 of the RD/RA CD</a:t>
          </a:r>
          <a:endParaRPr lang="en-US" sz="3200" kern="1200" dirty="0"/>
        </a:p>
      </dsp:txBody>
      <dsp:txXfrm>
        <a:off x="183013" y="183013"/>
        <a:ext cx="3383014" cy="4159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614B3-5F76-408E-B11C-D2546F8175C2}">
      <dsp:nvSpPr>
        <dsp:cNvPr id="0" name=""/>
        <dsp:cNvSpPr/>
      </dsp:nvSpPr>
      <dsp:spPr>
        <a:xfrm rot="5400000">
          <a:off x="6063790" y="-672258"/>
          <a:ext cx="3246418" cy="5870480"/>
        </a:xfrm>
        <a:prstGeom prst="round2SameRect">
          <a:avLst/>
        </a:prstGeom>
        <a:solidFill>
          <a:schemeClr val="tx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i="1" kern="1200" dirty="0" err="1" smtClean="0"/>
            <a:t>UDEQ’s</a:t>
          </a:r>
          <a:r>
            <a:rPr lang="en-US" sz="2500" i="1" kern="1200" dirty="0" smtClean="0"/>
            <a:t> covenant not to sue extends to persons acquiring a legal interest in any portion of the site so long as</a:t>
          </a:r>
          <a:endParaRPr lang="en-US" sz="2500" kern="1200" dirty="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Not directly responsible</a:t>
          </a:r>
          <a:endParaRPr lang="en-US" sz="2500" kern="120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Notice is given</a:t>
          </a:r>
          <a:endParaRPr lang="en-US" sz="2500" kern="120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Purchaser assumes certain obligations</a:t>
          </a:r>
          <a:endParaRPr lang="en-US" sz="2500" kern="1200" dirty="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Purchaser complies with RD/RA CD</a:t>
          </a:r>
          <a:endParaRPr lang="en-US" sz="2500" kern="1200"/>
        </a:p>
      </dsp:txBody>
      <dsp:txXfrm rot="-5400000">
        <a:off x="4751760" y="798249"/>
        <a:ext cx="5712003" cy="2929464"/>
      </dsp:txXfrm>
    </dsp:sp>
    <dsp:sp modelId="{B41A382A-6824-4C20-B162-E152DB5A892F}">
      <dsp:nvSpPr>
        <dsp:cNvPr id="0" name=""/>
        <dsp:cNvSpPr/>
      </dsp:nvSpPr>
      <dsp:spPr>
        <a:xfrm>
          <a:off x="682171" y="0"/>
          <a:ext cx="4069588" cy="4525963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Grant of Access to </a:t>
          </a:r>
          <a:r>
            <a:rPr lang="en-US" sz="3200" kern="1200" dirty="0" err="1" smtClean="0"/>
            <a:t>UDEQ</a:t>
          </a:r>
          <a:r>
            <a:rPr lang="en-US" sz="3200" kern="1200" dirty="0" smtClean="0"/>
            <a:t>, and Covenant Not to Sue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880832" y="198661"/>
        <a:ext cx="3672266" cy="41286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12104-E5BC-4CAB-9BCE-27CDF5BE25BB}">
      <dsp:nvSpPr>
        <dsp:cNvPr id="0" name=""/>
        <dsp:cNvSpPr/>
      </dsp:nvSpPr>
      <dsp:spPr>
        <a:xfrm>
          <a:off x="0" y="132734"/>
          <a:ext cx="4704736" cy="4573229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Institutional Controls</a:t>
          </a:r>
          <a:endParaRPr lang="en-US" sz="25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Article IX of the RD/RA CD grants Midvale City the right to enforce ICs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Institutional Controls Ordinance</a:t>
          </a:r>
          <a:endParaRPr lang="en-US" sz="2000" kern="120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Developers are used to dealing with the municipal building department – and moving dirt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Very Clear</a:t>
          </a:r>
          <a:endParaRPr lang="en-US" sz="2000" kern="1200" dirty="0"/>
        </a:p>
        <a:p>
          <a:pPr marL="685800" lvl="3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Well prohibition</a:t>
          </a:r>
          <a:endParaRPr lang="en-US" sz="2000" kern="1200"/>
        </a:p>
        <a:p>
          <a:pPr marL="685800" lvl="3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Material segregation (effort to return material to original excavation</a:t>
          </a:r>
          <a:endParaRPr lang="en-US" sz="2000" kern="1200"/>
        </a:p>
        <a:p>
          <a:pPr marL="685800" lvl="3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Maintenance of covers</a:t>
          </a:r>
          <a:endParaRPr lang="en-US" sz="2000" kern="1200" dirty="0"/>
        </a:p>
        <a:p>
          <a:pPr marL="685800" lvl="3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Site Plan Approval</a:t>
          </a:r>
          <a:endParaRPr lang="en-US" sz="2000" kern="1200" dirty="0"/>
        </a:p>
      </dsp:txBody>
      <dsp:txXfrm>
        <a:off x="0" y="132734"/>
        <a:ext cx="4704736" cy="45732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1FC5A-A1F8-48EC-B3C2-E83EDA7E3F22}">
      <dsp:nvSpPr>
        <dsp:cNvPr id="0" name=""/>
        <dsp:cNvSpPr/>
      </dsp:nvSpPr>
      <dsp:spPr>
        <a:xfrm>
          <a:off x="0" y="56741"/>
          <a:ext cx="8183716" cy="791505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1"/>
              </a:solidFill>
            </a:rPr>
            <a:t>Ready For Reuse Determination</a:t>
          </a:r>
          <a:endParaRPr lang="en-US" sz="3300" kern="1200" dirty="0">
            <a:solidFill>
              <a:schemeClr val="bg1"/>
            </a:solidFill>
          </a:endParaRPr>
        </a:p>
      </dsp:txBody>
      <dsp:txXfrm>
        <a:off x="38638" y="95379"/>
        <a:ext cx="8106440" cy="714229"/>
      </dsp:txXfrm>
    </dsp:sp>
    <dsp:sp modelId="{8DF1F481-07D0-401C-93C3-A3DBE0905F5C}">
      <dsp:nvSpPr>
        <dsp:cNvPr id="0" name=""/>
        <dsp:cNvSpPr/>
      </dsp:nvSpPr>
      <dsp:spPr>
        <a:xfrm>
          <a:off x="0" y="848246"/>
          <a:ext cx="8183716" cy="3961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833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>
              <a:solidFill>
                <a:schemeClr val="tx2"/>
              </a:solidFill>
            </a:rPr>
            <a:t>The </a:t>
          </a:r>
          <a:r>
            <a:rPr lang="en-US" sz="2600" kern="1200" dirty="0" err="1" smtClean="0">
              <a:solidFill>
                <a:schemeClr val="tx2"/>
              </a:solidFill>
            </a:rPr>
            <a:t>RfR</a:t>
          </a:r>
          <a:r>
            <a:rPr lang="en-US" sz="2600" kern="1200" dirty="0" smtClean="0">
              <a:solidFill>
                <a:schemeClr val="tx2"/>
              </a:solidFill>
            </a:rPr>
            <a:t> states that EPA has determined that the Midvale Slag Site is ready for commercial and residential reuse</a:t>
          </a:r>
          <a:endParaRPr lang="en-US" sz="2600" kern="1200" dirty="0">
            <a:solidFill>
              <a:schemeClr val="tx2"/>
            </a:solidFill>
          </a:endParaRPr>
        </a:p>
        <a:p>
          <a:pPr marL="457200" lvl="2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>
              <a:solidFill>
                <a:schemeClr val="tx2"/>
              </a:solidFill>
            </a:rPr>
            <a:t>It is an EPA technical determination</a:t>
          </a:r>
          <a:endParaRPr lang="en-US" sz="2600" kern="1200" dirty="0">
            <a:solidFill>
              <a:schemeClr val="tx2"/>
            </a:solidFill>
          </a:endParaRPr>
        </a:p>
        <a:p>
          <a:pPr marL="457200" lvl="2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>
              <a:solidFill>
                <a:schemeClr val="tx2"/>
              </a:solidFill>
            </a:rPr>
            <a:t>The site is protective of human health and the environment</a:t>
          </a:r>
          <a:endParaRPr lang="en-US" sz="2600" kern="1200" dirty="0">
            <a:solidFill>
              <a:schemeClr val="tx2"/>
            </a:solidFill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err="1" smtClean="0">
              <a:solidFill>
                <a:schemeClr val="tx2"/>
              </a:solidFill>
            </a:rPr>
            <a:t>RfR</a:t>
          </a:r>
          <a:r>
            <a:rPr lang="en-US" sz="2600" kern="1200" dirty="0" smtClean="0">
              <a:solidFill>
                <a:schemeClr val="tx2"/>
              </a:solidFill>
            </a:rPr>
            <a:t> provides potential uses of a site with clear information about the environmental status of the property and the actions needed to maintain the integrity of the remedy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0" y="848246"/>
        <a:ext cx="8183716" cy="39619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2260B-057F-444E-AC39-FF2158888E93}">
      <dsp:nvSpPr>
        <dsp:cNvPr id="0" name=""/>
        <dsp:cNvSpPr/>
      </dsp:nvSpPr>
      <dsp:spPr>
        <a:xfrm>
          <a:off x="312576" y="0"/>
          <a:ext cx="3110223" cy="1555111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2000 plus jobs</a:t>
          </a:r>
          <a:endParaRPr lang="en-US" sz="2700" kern="1200"/>
        </a:p>
      </dsp:txBody>
      <dsp:txXfrm>
        <a:off x="312576" y="0"/>
        <a:ext cx="3110223" cy="1555111"/>
      </dsp:txXfrm>
    </dsp:sp>
    <dsp:sp modelId="{DFBBDB1C-667F-47F9-BE05-8A27AA762B53}">
      <dsp:nvSpPr>
        <dsp:cNvPr id="0" name=""/>
        <dsp:cNvSpPr/>
      </dsp:nvSpPr>
      <dsp:spPr>
        <a:xfrm>
          <a:off x="3775188" y="0"/>
          <a:ext cx="3110223" cy="1555111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Taxable value went from approximately $3 Million to </a:t>
          </a:r>
          <a:br>
            <a:rPr lang="en-US" sz="2700" kern="1200" dirty="0" smtClean="0"/>
          </a:br>
          <a:r>
            <a:rPr lang="en-US" sz="2700" kern="1200" dirty="0" smtClean="0"/>
            <a:t>$309 Million</a:t>
          </a:r>
          <a:endParaRPr lang="en-US" sz="2700" kern="1200" dirty="0"/>
        </a:p>
      </dsp:txBody>
      <dsp:txXfrm>
        <a:off x="3775188" y="0"/>
        <a:ext cx="3110223" cy="1555111"/>
      </dsp:txXfrm>
    </dsp:sp>
    <dsp:sp modelId="{5C3AA41E-71B7-4EA8-9E7F-11E58DA6BB54}">
      <dsp:nvSpPr>
        <dsp:cNvPr id="0" name=""/>
        <dsp:cNvSpPr/>
      </dsp:nvSpPr>
      <dsp:spPr>
        <a:xfrm>
          <a:off x="7234877" y="0"/>
          <a:ext cx="3110223" cy="1555111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 program has worked seamlessly</a:t>
          </a:r>
          <a:endParaRPr lang="en-US" sz="2700" kern="1200" dirty="0"/>
        </a:p>
      </dsp:txBody>
      <dsp:txXfrm>
        <a:off x="7234877" y="0"/>
        <a:ext cx="3110223" cy="1555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3AF8F-2BC6-4BE3-9F4C-179E13528EBF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AF052-778B-447A-8B91-7CA6DD7B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3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AF052-778B-447A-8B91-7CA6DD7B61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6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6788" y="-632"/>
            <a:ext cx="2999251" cy="19963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30013" r="457" b="28047"/>
          <a:stretch/>
        </p:blipFill>
        <p:spPr>
          <a:xfrm>
            <a:off x="3009444" y="4826000"/>
            <a:ext cx="6135464" cy="2038350"/>
          </a:xfrm>
          <a:prstGeom prst="rect">
            <a:avLst/>
          </a:prstGeom>
          <a:ln w="57150"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8004" r="15490"/>
          <a:stretch/>
        </p:blipFill>
        <p:spPr>
          <a:xfrm>
            <a:off x="12700" y="2017446"/>
            <a:ext cx="2996744" cy="2927536"/>
          </a:xfrm>
          <a:prstGeom prst="rect">
            <a:avLst/>
          </a:prstGeom>
          <a:ln w="57150"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9166682" y="4822009"/>
            <a:ext cx="3020261" cy="20359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7"/>
          <a:stretch/>
        </p:blipFill>
        <p:spPr>
          <a:xfrm>
            <a:off x="9144000" y="0"/>
            <a:ext cx="3042944" cy="2019069"/>
          </a:xfrm>
          <a:prstGeom prst="rect">
            <a:avLst/>
          </a:prstGeom>
          <a:ln w="57150"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9160185" y="2017445"/>
            <a:ext cx="3037727" cy="27704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988206" y="-4994"/>
            <a:ext cx="6142112" cy="4783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-13855" y="2002361"/>
            <a:ext cx="3016533" cy="84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-44466" y="4791006"/>
            <a:ext cx="12236466" cy="180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9144856" y="-27755"/>
            <a:ext cx="5087" cy="701044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2992492" y="-8371"/>
            <a:ext cx="15308" cy="699106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083591" y="2313437"/>
            <a:ext cx="5941858" cy="1603709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Potentially Responsible Party (PRP) Perspectives </a:t>
            </a:r>
            <a:br>
              <a:rPr lang="en-US" dirty="0" smtClean="0"/>
            </a:br>
            <a:r>
              <a:rPr lang="en-US" dirty="0" smtClean="0"/>
              <a:t>on Superfund </a:t>
            </a:r>
            <a:br>
              <a:rPr lang="en-US" dirty="0" smtClean="0"/>
            </a:br>
            <a:r>
              <a:rPr lang="en-US" dirty="0" smtClean="0"/>
              <a:t>Site Reuse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9138944" y="2014216"/>
            <a:ext cx="3107635" cy="323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-13368" y="4809063"/>
            <a:ext cx="2989120" cy="20359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245" y="5160812"/>
            <a:ext cx="2601579" cy="110743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Superfund </a:t>
            </a:r>
          </a:p>
          <a:p>
            <a:r>
              <a:rPr lang="en-US" dirty="0" smtClean="0"/>
              <a:t>Redevelopment </a:t>
            </a:r>
          </a:p>
          <a:p>
            <a:r>
              <a:rPr lang="en-US" dirty="0" smtClean="0"/>
              <a:t>Initiative </a:t>
            </a:r>
          </a:p>
          <a:p>
            <a:endParaRPr lang="en-US" dirty="0" smtClean="0"/>
          </a:p>
          <a:p>
            <a:r>
              <a:rPr lang="en-US" dirty="0" smtClean="0"/>
              <a:t>August 2015 </a:t>
            </a:r>
          </a:p>
        </p:txBody>
      </p:sp>
    </p:spTree>
    <p:extLst>
      <p:ext uri="{BB962C8B-B14F-4D97-AF65-F5344CB8AC3E}">
        <p14:creationId xmlns:p14="http://schemas.microsoft.com/office/powerpoint/2010/main" val="237374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7D7A-EDAD-4025-A2B9-09676593D5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6353" y="1154889"/>
            <a:ext cx="783695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408306" y="5772150"/>
            <a:ext cx="783695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44250" y="6033161"/>
            <a:ext cx="1047751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834162" y="6302061"/>
            <a:ext cx="783695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86800" y="6299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A42CEE-1F4A-4E70-8909-412AB532F7D3}" type="slidenum">
              <a:rPr lang="en-US" sz="1600" smtClean="0">
                <a:solidFill>
                  <a:prstClr val="white"/>
                </a:solidFill>
              </a:rPr>
              <a:pPr/>
              <a:t>‹#›</a:t>
            </a:fld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" y="437521"/>
            <a:ext cx="1047751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181398" y="287974"/>
            <a:ext cx="783694" cy="5299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512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| 1 photo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z535d\Pictures\CCI photos\IMG_4446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60049"/>
            <a:ext cx="12192000" cy="3411940"/>
          </a:xfrm>
          <a:prstGeom prst="rect">
            <a:avLst/>
          </a:prstGeom>
          <a:noFill/>
        </p:spPr>
      </p:pic>
      <p:grpSp>
        <p:nvGrpSpPr>
          <p:cNvPr id="2" name="grid" hidden="1"/>
          <p:cNvGrpSpPr/>
          <p:nvPr userDrawn="1"/>
        </p:nvGrpSpPr>
        <p:grpSpPr>
          <a:xfrm>
            <a:off x="203198" y="152400"/>
            <a:ext cx="12192015" cy="6858000"/>
            <a:chOff x="-3" y="0"/>
            <a:chExt cx="9144011" cy="6858000"/>
          </a:xfrm>
        </p:grpSpPr>
        <p:grpSp>
          <p:nvGrpSpPr>
            <p:cNvPr id="3" name="Group 107"/>
            <p:cNvGrpSpPr/>
            <p:nvPr userDrawn="1"/>
          </p:nvGrpSpPr>
          <p:grpSpPr>
            <a:xfrm>
              <a:off x="-3" y="0"/>
              <a:ext cx="9144011" cy="6858000"/>
              <a:chOff x="-3" y="0"/>
              <a:chExt cx="9144011" cy="6858000"/>
            </a:xfrm>
          </p:grpSpPr>
          <p:grpSp>
            <p:nvGrpSpPr>
              <p:cNvPr id="4" name="Group 41"/>
              <p:cNvGrpSpPr/>
              <p:nvPr userDrawn="1"/>
            </p:nvGrpSpPr>
            <p:grpSpPr>
              <a:xfrm>
                <a:off x="3954578" y="0"/>
                <a:ext cx="5178519" cy="6858000"/>
                <a:chOff x="3954578" y="0"/>
                <a:chExt cx="5178519" cy="6858000"/>
              </a:xfrm>
            </p:grpSpPr>
            <p:cxnSp>
              <p:nvCxnSpPr>
                <p:cNvPr id="153" name="Straight Connector 152"/>
                <p:cNvCxnSpPr/>
                <p:nvPr userDrawn="1"/>
              </p:nvCxnSpPr>
              <p:spPr>
                <a:xfrm flipH="1">
                  <a:off x="3954578" y="0"/>
                  <a:ext cx="5167884" cy="6858000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 userDrawn="1"/>
              </p:nvCxnSpPr>
              <p:spPr>
                <a:xfrm flipH="1">
                  <a:off x="5670489" y="2280213"/>
                  <a:ext cx="3449617" cy="4577787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 userDrawn="1"/>
              </p:nvCxnSpPr>
              <p:spPr>
                <a:xfrm flipH="1">
                  <a:off x="7419192" y="4583575"/>
                  <a:ext cx="1713905" cy="2274425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110"/>
              <p:cNvGrpSpPr/>
              <p:nvPr userDrawn="1"/>
            </p:nvGrpSpPr>
            <p:grpSpPr>
              <a:xfrm>
                <a:off x="-3" y="456356"/>
                <a:ext cx="9144011" cy="5958732"/>
                <a:chOff x="-3" y="456356"/>
                <a:chExt cx="9144011" cy="5958732"/>
              </a:xfrm>
            </p:grpSpPr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471778" y="995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471778" y="1291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471778" y="2136995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471778" y="243245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471778" y="3288274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7" name="Straight Connector 116"/>
                <p:cNvCxnSpPr/>
                <p:nvPr userDrawn="1"/>
              </p:nvCxnSpPr>
              <p:spPr>
                <a:xfrm>
                  <a:off x="471778" y="3583735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9" name="Straight Connector 118"/>
                <p:cNvCxnSpPr/>
                <p:nvPr userDrawn="1"/>
              </p:nvCxnSpPr>
              <p:spPr>
                <a:xfrm>
                  <a:off x="471778" y="4424269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0" name="Straight Connector 119"/>
                <p:cNvCxnSpPr/>
                <p:nvPr userDrawn="1"/>
              </p:nvCxnSpPr>
              <p:spPr>
                <a:xfrm>
                  <a:off x="471778" y="4719730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1" name="Straight Connector 120"/>
                <p:cNvCxnSpPr/>
                <p:nvPr userDrawn="1"/>
              </p:nvCxnSpPr>
              <p:spPr>
                <a:xfrm>
                  <a:off x="471778" y="5567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2" name="Straight Connector 121"/>
                <p:cNvCxnSpPr/>
                <p:nvPr userDrawn="1"/>
              </p:nvCxnSpPr>
              <p:spPr>
                <a:xfrm>
                  <a:off x="471778" y="5863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3" name="Rectangle 122"/>
                <p:cNvSpPr/>
                <p:nvPr userDrawn="1"/>
              </p:nvSpPr>
              <p:spPr>
                <a:xfrm>
                  <a:off x="463550" y="456356"/>
                  <a:ext cx="8223250" cy="5944444"/>
                </a:xfrm>
                <a:prstGeom prst="rect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4" name="Straight Connector 123"/>
                <p:cNvCxnSpPr/>
                <p:nvPr userDrawn="1"/>
              </p:nvCxnSpPr>
              <p:spPr>
                <a:xfrm>
                  <a:off x="471782" y="1143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5" name="Straight Connector 124"/>
                <p:cNvCxnSpPr/>
                <p:nvPr userDrawn="1"/>
              </p:nvCxnSpPr>
              <p:spPr>
                <a:xfrm>
                  <a:off x="-3" y="2284726"/>
                  <a:ext cx="914399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6" name="Straight Connector 125"/>
                <p:cNvCxnSpPr/>
                <p:nvPr userDrawn="1"/>
              </p:nvCxnSpPr>
              <p:spPr>
                <a:xfrm>
                  <a:off x="380" y="3429000"/>
                  <a:ext cx="9143628" cy="7005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7" name="Straight Connector 126"/>
                <p:cNvCxnSpPr/>
                <p:nvPr userDrawn="1"/>
              </p:nvCxnSpPr>
              <p:spPr>
                <a:xfrm>
                  <a:off x="-3" y="4572000"/>
                  <a:ext cx="914399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8" name="Straight Connector 127"/>
                <p:cNvCxnSpPr/>
                <p:nvPr userDrawn="1"/>
              </p:nvCxnSpPr>
              <p:spPr>
                <a:xfrm>
                  <a:off x="471782" y="5715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7" name="Group 128"/>
                <p:cNvGrpSpPr/>
                <p:nvPr userDrawn="1"/>
              </p:nvGrpSpPr>
              <p:grpSpPr>
                <a:xfrm>
                  <a:off x="1001862" y="457200"/>
                  <a:ext cx="7135564" cy="5957888"/>
                  <a:chOff x="1001862" y="0"/>
                  <a:chExt cx="7135564" cy="6858000"/>
                </a:xfrm>
              </p:grpSpPr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457081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lg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1" name="Straight Connector 20"/>
                  <p:cNvCxnSpPr/>
                  <p:nvPr/>
                </p:nvCxnSpPr>
                <p:spPr>
                  <a:xfrm>
                    <a:off x="100186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2" name="Straight Connector 15"/>
                  <p:cNvCxnSpPr/>
                  <p:nvPr/>
                </p:nvCxnSpPr>
                <p:spPr>
                  <a:xfrm>
                    <a:off x="115406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169968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1852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>
                    <a:off x="239306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533871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>
                    <a:off x="255178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8" name="Straight Connector 137"/>
                  <p:cNvCxnSpPr/>
                  <p:nvPr userDrawn="1"/>
                </p:nvCxnSpPr>
                <p:spPr>
                  <a:xfrm>
                    <a:off x="309585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9" name="Straight Connector 138"/>
                  <p:cNvCxnSpPr/>
                  <p:nvPr userDrawn="1"/>
                </p:nvCxnSpPr>
                <p:spPr>
                  <a:xfrm>
                    <a:off x="3249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0" name="Straight Connector 139"/>
                  <p:cNvCxnSpPr/>
                  <p:nvPr userDrawn="1"/>
                </p:nvCxnSpPr>
                <p:spPr>
                  <a:xfrm>
                    <a:off x="379560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1" name="Straight Connector 140"/>
                  <p:cNvCxnSpPr/>
                  <p:nvPr userDrawn="1"/>
                </p:nvCxnSpPr>
                <p:spPr>
                  <a:xfrm>
                    <a:off x="394407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2" name="Straight Connector 141"/>
                  <p:cNvCxnSpPr/>
                  <p:nvPr userDrawn="1"/>
                </p:nvCxnSpPr>
                <p:spPr>
                  <a:xfrm>
                    <a:off x="449368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3" name="Straight Connector 142"/>
                  <p:cNvCxnSpPr/>
                  <p:nvPr userDrawn="1"/>
                </p:nvCxnSpPr>
                <p:spPr>
                  <a:xfrm>
                    <a:off x="464144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4" name="Straight Connector 143"/>
                  <p:cNvCxnSpPr/>
                  <p:nvPr userDrawn="1"/>
                </p:nvCxnSpPr>
                <p:spPr>
                  <a:xfrm>
                    <a:off x="519177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5" name="Straight Connector 144"/>
                  <p:cNvCxnSpPr/>
                  <p:nvPr userDrawn="1"/>
                </p:nvCxnSpPr>
                <p:spPr>
                  <a:xfrm>
                    <a:off x="813742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6" name="Straight Connector 145"/>
                  <p:cNvCxnSpPr/>
                  <p:nvPr userDrawn="1"/>
                </p:nvCxnSpPr>
                <p:spPr>
                  <a:xfrm>
                    <a:off x="5885138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7" name="Straight Connector 146"/>
                  <p:cNvCxnSpPr/>
                  <p:nvPr userDrawn="1"/>
                </p:nvCxnSpPr>
                <p:spPr>
                  <a:xfrm>
                    <a:off x="6043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8" name="Straight Connector 147"/>
                  <p:cNvCxnSpPr/>
                  <p:nvPr userDrawn="1"/>
                </p:nvCxnSpPr>
                <p:spPr>
                  <a:xfrm>
                    <a:off x="658960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9" name="Straight Connector 148"/>
                  <p:cNvCxnSpPr/>
                  <p:nvPr userDrawn="1"/>
                </p:nvCxnSpPr>
                <p:spPr>
                  <a:xfrm>
                    <a:off x="673807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0" name="Straight Connector 149"/>
                  <p:cNvCxnSpPr/>
                  <p:nvPr userDrawn="1"/>
                </p:nvCxnSpPr>
                <p:spPr>
                  <a:xfrm>
                    <a:off x="728768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1" name="Straight Connector 150"/>
                  <p:cNvCxnSpPr/>
                  <p:nvPr userDrawn="1"/>
                </p:nvCxnSpPr>
                <p:spPr>
                  <a:xfrm>
                    <a:off x="743544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2" name="Straight Connector 151"/>
                  <p:cNvCxnSpPr/>
                  <p:nvPr userDrawn="1"/>
                </p:nvCxnSpPr>
                <p:spPr>
                  <a:xfrm>
                    <a:off x="798577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cxnSp>
          <p:nvCxnSpPr>
            <p:cNvPr id="109" name="Straight Connector 108"/>
            <p:cNvCxnSpPr/>
            <p:nvPr userDrawn="1"/>
          </p:nvCxnSpPr>
          <p:spPr>
            <a:xfrm flipH="1">
              <a:off x="6551143" y="3419347"/>
              <a:ext cx="2592857" cy="3438653"/>
            </a:xfrm>
            <a:prstGeom prst="line">
              <a:avLst/>
            </a:prstGeom>
            <a:ln w="3175"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6" hidden="1"/>
          <p:cNvGrpSpPr/>
          <p:nvPr userDrawn="1"/>
        </p:nvGrpSpPr>
        <p:grpSpPr>
          <a:xfrm>
            <a:off x="-4" y="0"/>
            <a:ext cx="12192015" cy="6858000"/>
            <a:chOff x="-3" y="0"/>
            <a:chExt cx="9144011" cy="6858000"/>
          </a:xfrm>
        </p:grpSpPr>
        <p:grpSp>
          <p:nvGrpSpPr>
            <p:cNvPr id="10" name="Group 57" hidden="1"/>
            <p:cNvGrpSpPr/>
            <p:nvPr userDrawn="1"/>
          </p:nvGrpSpPr>
          <p:grpSpPr>
            <a:xfrm>
              <a:off x="-3" y="0"/>
              <a:ext cx="9144011" cy="6858000"/>
              <a:chOff x="-3" y="0"/>
              <a:chExt cx="9144011" cy="6858000"/>
            </a:xfrm>
          </p:grpSpPr>
          <p:grpSp>
            <p:nvGrpSpPr>
              <p:cNvPr id="11" name="Group 41"/>
              <p:cNvGrpSpPr/>
              <p:nvPr userDrawn="1"/>
            </p:nvGrpSpPr>
            <p:grpSpPr>
              <a:xfrm>
                <a:off x="3954578" y="0"/>
                <a:ext cx="5178519" cy="6858000"/>
                <a:chOff x="3954578" y="0"/>
                <a:chExt cx="5178519" cy="6858000"/>
              </a:xfrm>
            </p:grpSpPr>
            <p:cxnSp>
              <p:nvCxnSpPr>
                <p:cNvPr id="103" name="Straight Connector 102"/>
                <p:cNvCxnSpPr/>
                <p:nvPr userDrawn="1"/>
              </p:nvCxnSpPr>
              <p:spPr>
                <a:xfrm flipH="1">
                  <a:off x="3954578" y="0"/>
                  <a:ext cx="5167884" cy="6858000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 userDrawn="1"/>
              </p:nvCxnSpPr>
              <p:spPr>
                <a:xfrm flipH="1">
                  <a:off x="5670489" y="2280213"/>
                  <a:ext cx="3449617" cy="4577787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 userDrawn="1"/>
              </p:nvCxnSpPr>
              <p:spPr>
                <a:xfrm flipH="1">
                  <a:off x="7419192" y="4583575"/>
                  <a:ext cx="1713905" cy="2274425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60" hidden="1"/>
              <p:cNvGrpSpPr/>
              <p:nvPr userDrawn="1"/>
            </p:nvGrpSpPr>
            <p:grpSpPr>
              <a:xfrm>
                <a:off x="-3" y="456356"/>
                <a:ext cx="9144011" cy="5958732"/>
                <a:chOff x="-3" y="456356"/>
                <a:chExt cx="9144011" cy="5958732"/>
              </a:xfrm>
            </p:grpSpPr>
            <p:cxnSp>
              <p:nvCxnSpPr>
                <p:cNvPr id="62" name="Straight Connector 61" hidden="1"/>
                <p:cNvCxnSpPr/>
                <p:nvPr userDrawn="1"/>
              </p:nvCxnSpPr>
              <p:spPr>
                <a:xfrm>
                  <a:off x="471778" y="995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3" name="Straight Connector 62" hidden="1"/>
                <p:cNvCxnSpPr/>
                <p:nvPr userDrawn="1"/>
              </p:nvCxnSpPr>
              <p:spPr>
                <a:xfrm>
                  <a:off x="471778" y="1291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4" name="Straight Connector 63" hidden="1"/>
                <p:cNvCxnSpPr/>
                <p:nvPr userDrawn="1"/>
              </p:nvCxnSpPr>
              <p:spPr>
                <a:xfrm>
                  <a:off x="471778" y="2136995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5" name="Straight Connector 64" hidden="1"/>
                <p:cNvCxnSpPr/>
                <p:nvPr userDrawn="1"/>
              </p:nvCxnSpPr>
              <p:spPr>
                <a:xfrm>
                  <a:off x="471778" y="243245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6" name="Straight Connector 65" hidden="1"/>
                <p:cNvCxnSpPr/>
                <p:nvPr userDrawn="1"/>
              </p:nvCxnSpPr>
              <p:spPr>
                <a:xfrm>
                  <a:off x="471778" y="3288274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7" name="Straight Connector 66" hidden="1"/>
                <p:cNvCxnSpPr/>
                <p:nvPr userDrawn="1"/>
              </p:nvCxnSpPr>
              <p:spPr>
                <a:xfrm>
                  <a:off x="471778" y="3583735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8" name="Straight Connector 67" hidden="1"/>
                <p:cNvCxnSpPr/>
                <p:nvPr userDrawn="1"/>
              </p:nvCxnSpPr>
              <p:spPr>
                <a:xfrm>
                  <a:off x="471778" y="4424269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9" name="Straight Connector 68" hidden="1"/>
                <p:cNvCxnSpPr/>
                <p:nvPr userDrawn="1"/>
              </p:nvCxnSpPr>
              <p:spPr>
                <a:xfrm>
                  <a:off x="471778" y="4719730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0" name="Straight Connector 69" hidden="1"/>
                <p:cNvCxnSpPr/>
                <p:nvPr userDrawn="1"/>
              </p:nvCxnSpPr>
              <p:spPr>
                <a:xfrm>
                  <a:off x="471778" y="5567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1" name="Straight Connector 70" hidden="1"/>
                <p:cNvCxnSpPr/>
                <p:nvPr userDrawn="1"/>
              </p:nvCxnSpPr>
              <p:spPr>
                <a:xfrm>
                  <a:off x="471778" y="5863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2" name="Rectangle 71" hidden="1"/>
                <p:cNvSpPr/>
                <p:nvPr userDrawn="1"/>
              </p:nvSpPr>
              <p:spPr>
                <a:xfrm>
                  <a:off x="463550" y="456356"/>
                  <a:ext cx="8223250" cy="5944444"/>
                </a:xfrm>
                <a:prstGeom prst="rect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3" name="Straight Connector 72" hidden="1"/>
                <p:cNvCxnSpPr/>
                <p:nvPr userDrawn="1"/>
              </p:nvCxnSpPr>
              <p:spPr>
                <a:xfrm>
                  <a:off x="471782" y="1143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4" name="Straight Connector 73" hidden="1"/>
                <p:cNvCxnSpPr/>
                <p:nvPr userDrawn="1"/>
              </p:nvCxnSpPr>
              <p:spPr>
                <a:xfrm>
                  <a:off x="-3" y="2284726"/>
                  <a:ext cx="914399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5" name="Straight Connector 74" hidden="1"/>
                <p:cNvCxnSpPr/>
                <p:nvPr userDrawn="1"/>
              </p:nvCxnSpPr>
              <p:spPr>
                <a:xfrm>
                  <a:off x="380" y="3429000"/>
                  <a:ext cx="9143628" cy="7005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6" name="Straight Connector 75" hidden="1"/>
                <p:cNvCxnSpPr/>
                <p:nvPr userDrawn="1"/>
              </p:nvCxnSpPr>
              <p:spPr>
                <a:xfrm>
                  <a:off x="-3" y="4572000"/>
                  <a:ext cx="914399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7" name="Straight Connector 76" hidden="1"/>
                <p:cNvCxnSpPr/>
                <p:nvPr userDrawn="1"/>
              </p:nvCxnSpPr>
              <p:spPr>
                <a:xfrm>
                  <a:off x="471782" y="5715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13" name="Group 77" hidden="1"/>
                <p:cNvGrpSpPr/>
                <p:nvPr userDrawn="1"/>
              </p:nvGrpSpPr>
              <p:grpSpPr>
                <a:xfrm>
                  <a:off x="1001862" y="457200"/>
                  <a:ext cx="7135564" cy="5957888"/>
                  <a:chOff x="1001862" y="0"/>
                  <a:chExt cx="7135564" cy="6858000"/>
                </a:xfrm>
              </p:grpSpPr>
              <p:cxnSp>
                <p:nvCxnSpPr>
                  <p:cNvPr id="79" name="Straight Connector 78" hidden="1"/>
                  <p:cNvCxnSpPr/>
                  <p:nvPr/>
                </p:nvCxnSpPr>
                <p:spPr>
                  <a:xfrm>
                    <a:off x="457081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lg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" name="Straight Connector 20" hidden="1"/>
                  <p:cNvCxnSpPr/>
                  <p:nvPr/>
                </p:nvCxnSpPr>
                <p:spPr>
                  <a:xfrm>
                    <a:off x="100186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" name="Straight Connector 15" hidden="1"/>
                  <p:cNvCxnSpPr/>
                  <p:nvPr/>
                </p:nvCxnSpPr>
                <p:spPr>
                  <a:xfrm>
                    <a:off x="115406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" name="Straight Connector 81" hidden="1"/>
                  <p:cNvCxnSpPr/>
                  <p:nvPr/>
                </p:nvCxnSpPr>
                <p:spPr>
                  <a:xfrm>
                    <a:off x="169968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" name="Straight Connector 82" hidden="1"/>
                  <p:cNvCxnSpPr/>
                  <p:nvPr/>
                </p:nvCxnSpPr>
                <p:spPr>
                  <a:xfrm>
                    <a:off x="1852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" name="Straight Connector 83" hidden="1"/>
                  <p:cNvCxnSpPr/>
                  <p:nvPr/>
                </p:nvCxnSpPr>
                <p:spPr>
                  <a:xfrm>
                    <a:off x="239306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5" name="Straight Connector 84" hidden="1"/>
                  <p:cNvCxnSpPr/>
                  <p:nvPr/>
                </p:nvCxnSpPr>
                <p:spPr>
                  <a:xfrm>
                    <a:off x="533871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6" name="Straight Connector 85" hidden="1"/>
                  <p:cNvCxnSpPr/>
                  <p:nvPr/>
                </p:nvCxnSpPr>
                <p:spPr>
                  <a:xfrm>
                    <a:off x="255178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7" name="Straight Connector 86" hidden="1"/>
                  <p:cNvCxnSpPr/>
                  <p:nvPr userDrawn="1"/>
                </p:nvCxnSpPr>
                <p:spPr>
                  <a:xfrm>
                    <a:off x="309585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9" name="Straight Connector 88"/>
                  <p:cNvCxnSpPr/>
                  <p:nvPr userDrawn="1"/>
                </p:nvCxnSpPr>
                <p:spPr>
                  <a:xfrm>
                    <a:off x="3249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0" name="Straight Connector 89"/>
                  <p:cNvCxnSpPr/>
                  <p:nvPr userDrawn="1"/>
                </p:nvCxnSpPr>
                <p:spPr>
                  <a:xfrm>
                    <a:off x="379560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1" name="Straight Connector 90"/>
                  <p:cNvCxnSpPr/>
                  <p:nvPr userDrawn="1"/>
                </p:nvCxnSpPr>
                <p:spPr>
                  <a:xfrm>
                    <a:off x="394407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2" name="Straight Connector 91"/>
                  <p:cNvCxnSpPr/>
                  <p:nvPr userDrawn="1"/>
                </p:nvCxnSpPr>
                <p:spPr>
                  <a:xfrm>
                    <a:off x="449368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3" name="Straight Connector 92"/>
                  <p:cNvCxnSpPr/>
                  <p:nvPr userDrawn="1"/>
                </p:nvCxnSpPr>
                <p:spPr>
                  <a:xfrm>
                    <a:off x="464144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4" name="Straight Connector 93"/>
                  <p:cNvCxnSpPr/>
                  <p:nvPr userDrawn="1"/>
                </p:nvCxnSpPr>
                <p:spPr>
                  <a:xfrm>
                    <a:off x="519177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5" name="Straight Connector 94"/>
                  <p:cNvCxnSpPr/>
                  <p:nvPr userDrawn="1"/>
                </p:nvCxnSpPr>
                <p:spPr>
                  <a:xfrm>
                    <a:off x="813742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6" name="Straight Connector 95"/>
                  <p:cNvCxnSpPr/>
                  <p:nvPr userDrawn="1"/>
                </p:nvCxnSpPr>
                <p:spPr>
                  <a:xfrm>
                    <a:off x="5885138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7" name="Straight Connector 96"/>
                  <p:cNvCxnSpPr/>
                  <p:nvPr userDrawn="1"/>
                </p:nvCxnSpPr>
                <p:spPr>
                  <a:xfrm>
                    <a:off x="6043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8" name="Straight Connector 97"/>
                  <p:cNvCxnSpPr/>
                  <p:nvPr userDrawn="1"/>
                </p:nvCxnSpPr>
                <p:spPr>
                  <a:xfrm>
                    <a:off x="658960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9" name="Straight Connector 98"/>
                  <p:cNvCxnSpPr/>
                  <p:nvPr userDrawn="1"/>
                </p:nvCxnSpPr>
                <p:spPr>
                  <a:xfrm>
                    <a:off x="673807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0" name="Straight Connector 99"/>
                  <p:cNvCxnSpPr/>
                  <p:nvPr userDrawn="1"/>
                </p:nvCxnSpPr>
                <p:spPr>
                  <a:xfrm>
                    <a:off x="728768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1" name="Straight Connector 100"/>
                  <p:cNvCxnSpPr/>
                  <p:nvPr userDrawn="1"/>
                </p:nvCxnSpPr>
                <p:spPr>
                  <a:xfrm>
                    <a:off x="743544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2" name="Straight Connector 101"/>
                  <p:cNvCxnSpPr/>
                  <p:nvPr userDrawn="1"/>
                </p:nvCxnSpPr>
                <p:spPr>
                  <a:xfrm>
                    <a:off x="798577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cxnSp>
          <p:nvCxnSpPr>
            <p:cNvPr id="59" name="Straight Connector 58" hidden="1"/>
            <p:cNvCxnSpPr/>
            <p:nvPr userDrawn="1"/>
          </p:nvCxnSpPr>
          <p:spPr>
            <a:xfrm flipH="1">
              <a:off x="6551143" y="3419347"/>
              <a:ext cx="2592857" cy="3438653"/>
            </a:xfrm>
            <a:prstGeom prst="line">
              <a:avLst/>
            </a:prstGeom>
            <a:ln w="3175"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8" name="Picture 2" descr="Boeing_RGBblue_standard"/>
          <p:cNvPicPr preferRelativeResize="0"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5419" y="385228"/>
            <a:ext cx="24511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_Title"/>
          <p:cNvSpPr>
            <a:spLocks noGrp="1" noChangeArrowheads="1"/>
          </p:cNvSpPr>
          <p:nvPr>
            <p:ph type="ctrTitle" sz="quarter"/>
          </p:nvPr>
        </p:nvSpPr>
        <p:spPr>
          <a:xfrm>
            <a:off x="577054" y="4587751"/>
            <a:ext cx="11614948" cy="677108"/>
          </a:xfrm>
          <a:ln algn="ctr"/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600"/>
              </a:spcBef>
              <a:defRPr sz="4400" b="0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60"/>
          <p:cNvSpPr>
            <a:spLocks noGrp="1"/>
          </p:cNvSpPr>
          <p:nvPr>
            <p:ph type="body" sz="quarter" idx="12" hasCustomPrompt="1"/>
          </p:nvPr>
        </p:nvSpPr>
        <p:spPr>
          <a:xfrm>
            <a:off x="592294" y="5385230"/>
            <a:ext cx="10992225" cy="108029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3pPr>
            <a:lvl4pPr marL="1588" indent="-1588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defRPr>
                <a:solidFill>
                  <a:srgbClr val="5F6A72"/>
                </a:solidFill>
              </a:defRPr>
            </a:lvl5pPr>
          </a:lstStyle>
          <a:p>
            <a:pPr lvl="0"/>
            <a:r>
              <a:rPr lang="en-US" dirty="0" smtClean="0"/>
              <a:t>Click to add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602926" y="6658305"/>
            <a:ext cx="2753783" cy="1107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2" tIns="9142" rIns="9142" bIns="9142" anchor="b">
            <a:spAutoFit/>
          </a:bodyPr>
          <a:lstStyle/>
          <a:p>
            <a:pPr defTabSz="820593" eaLnBrk="0" hangingPunct="0"/>
            <a:r>
              <a:rPr lang="en-US" sz="600" dirty="0" smtClean="0">
                <a:solidFill>
                  <a:srgbClr val="5F6A72"/>
                </a:solidFill>
              </a:rPr>
              <a:t>Copyright © 2014 Boeing. All rights reserved.</a:t>
            </a:r>
            <a:endParaRPr lang="en-US" sz="600" dirty="0">
              <a:solidFill>
                <a:srgbClr val="5F6A72"/>
              </a:solidFill>
            </a:endParaRPr>
          </a:p>
        </p:txBody>
      </p:sp>
      <p:sp>
        <p:nvSpPr>
          <p:cNvPr id="106" name="Organization Placeholder"/>
          <p:cNvSpPr txBox="1">
            <a:spLocks noChangeArrowheads="1"/>
          </p:cNvSpPr>
          <p:nvPr userDrawn="1"/>
        </p:nvSpPr>
        <p:spPr bwMode="auto">
          <a:xfrm>
            <a:off x="8913711" y="458196"/>
            <a:ext cx="1433452" cy="2621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76731" tIns="38368" rIns="76731" bIns="38368">
            <a:spAutoFit/>
          </a:bodyPr>
          <a:lstStyle/>
          <a:p>
            <a:r>
              <a:rPr lang="en-US" sz="1200" dirty="0" smtClean="0">
                <a:solidFill>
                  <a:srgbClr val="394A59"/>
                </a:solidFill>
              </a:rPr>
              <a:t>Build a Better Planet</a:t>
            </a:r>
            <a:endParaRPr lang="en-US" sz="1200" dirty="0" smtClean="0">
              <a:solidFill>
                <a:srgbClr val="394A59"/>
              </a:solidFill>
              <a:cs typeface="Arial" pitchFamily="34" charset="0"/>
            </a:endParaRPr>
          </a:p>
        </p:txBody>
      </p:sp>
      <p:cxnSp>
        <p:nvCxnSpPr>
          <p:cNvPr id="107" name="Straight Connector 106"/>
          <p:cNvCxnSpPr/>
          <p:nvPr userDrawn="1"/>
        </p:nvCxnSpPr>
        <p:spPr>
          <a:xfrm flipH="1">
            <a:off x="11060536" y="-133707"/>
            <a:ext cx="675865" cy="67267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14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46352" y="1154888"/>
            <a:ext cx="783694" cy="274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6987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617856" y="5683027"/>
            <a:ext cx="574144" cy="6190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144250" y="603315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834162" y="6302059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99200"/>
            <a:ext cx="2743200" cy="365125"/>
          </a:xfr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A8A42CEE-1F4A-4E70-8909-412AB532F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3751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181398" y="287973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 flipV="1">
            <a:off x="-1375729" y="4037320"/>
            <a:ext cx="4473575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3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892403" y="2879726"/>
            <a:ext cx="9534104" cy="1086973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1084527" y="4118044"/>
            <a:ext cx="783694" cy="274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638175" y="3400675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 rot="16200000">
            <a:off x="819573" y="3251129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 rot="10800000" flipV="1">
            <a:off x="1685924" y="3950630"/>
            <a:ext cx="10404475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7079225" y="5810865"/>
            <a:ext cx="5011173" cy="757734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28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6352" y="1154887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62100" y="26987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408306" y="5772150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144250" y="603315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834162" y="6302059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99200"/>
            <a:ext cx="2743200" cy="365125"/>
          </a:xfr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A8A42CEE-1F4A-4E70-8909-412AB532F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43751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181398" y="287973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0800000" flipV="1">
            <a:off x="7732033" y="1429773"/>
            <a:ext cx="4473575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1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6352" y="1154887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408306" y="5772150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44250" y="603315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834162" y="6302059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86800" y="6299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A42CEE-1F4A-4E70-8909-412AB532F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43751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181398" y="287973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4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6789" y="-632"/>
            <a:ext cx="2999251" cy="19963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30013" r="457" b="28047"/>
          <a:stretch/>
        </p:blipFill>
        <p:spPr>
          <a:xfrm>
            <a:off x="3009444" y="4826000"/>
            <a:ext cx="6135464" cy="2038350"/>
          </a:xfrm>
          <a:prstGeom prst="rect">
            <a:avLst/>
          </a:prstGeom>
          <a:ln w="57150"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8004" r="15490"/>
          <a:stretch/>
        </p:blipFill>
        <p:spPr>
          <a:xfrm>
            <a:off x="12700" y="2017446"/>
            <a:ext cx="2996744" cy="2927536"/>
          </a:xfrm>
          <a:prstGeom prst="rect">
            <a:avLst/>
          </a:prstGeom>
          <a:ln w="57150"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9166683" y="4822011"/>
            <a:ext cx="3020261" cy="20359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7"/>
          <a:stretch/>
        </p:blipFill>
        <p:spPr>
          <a:xfrm>
            <a:off x="9144000" y="2"/>
            <a:ext cx="3042944" cy="2019069"/>
          </a:xfrm>
          <a:prstGeom prst="rect">
            <a:avLst/>
          </a:prstGeom>
          <a:ln w="57150"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9160186" y="2017447"/>
            <a:ext cx="3037727" cy="27704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988207" y="-4994"/>
            <a:ext cx="6142112" cy="4783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-13855" y="2002361"/>
            <a:ext cx="3016533" cy="84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-44467" y="4791008"/>
            <a:ext cx="12236467" cy="180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9144858" y="-27755"/>
            <a:ext cx="5087" cy="701044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2992493" y="-8371"/>
            <a:ext cx="15308" cy="699106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083591" y="2313439"/>
            <a:ext cx="5941859" cy="1603709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Potentially Responsible Party (PRP) Perspectives </a:t>
            </a:r>
            <a:br>
              <a:rPr lang="en-US" dirty="0" smtClean="0"/>
            </a:br>
            <a:r>
              <a:rPr lang="en-US" dirty="0" smtClean="0"/>
              <a:t>on Superfund </a:t>
            </a:r>
            <a:br>
              <a:rPr lang="en-US" dirty="0" smtClean="0"/>
            </a:br>
            <a:r>
              <a:rPr lang="en-US" dirty="0" smtClean="0"/>
              <a:t>Site Reuse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9138945" y="2014216"/>
            <a:ext cx="3107635" cy="323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-13368" y="4809065"/>
            <a:ext cx="2989120" cy="20359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245" y="5160812"/>
            <a:ext cx="2601579" cy="110743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Superfund </a:t>
            </a:r>
          </a:p>
          <a:p>
            <a:r>
              <a:rPr lang="en-US" dirty="0" smtClean="0"/>
              <a:t>Redevelopment </a:t>
            </a:r>
          </a:p>
          <a:p>
            <a:r>
              <a:rPr lang="en-US" dirty="0" smtClean="0"/>
              <a:t>Initiative </a:t>
            </a:r>
          </a:p>
          <a:p>
            <a:endParaRPr lang="en-US" dirty="0" smtClean="0"/>
          </a:p>
          <a:p>
            <a:r>
              <a:rPr lang="en-US" dirty="0" smtClean="0"/>
              <a:t>August 2015 </a:t>
            </a:r>
          </a:p>
        </p:txBody>
      </p:sp>
    </p:spTree>
    <p:extLst>
      <p:ext uri="{BB962C8B-B14F-4D97-AF65-F5344CB8AC3E}">
        <p14:creationId xmlns:p14="http://schemas.microsoft.com/office/powerpoint/2010/main" val="7320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46353" y="1154888"/>
            <a:ext cx="783695" cy="274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69876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1" y="1825625"/>
            <a:ext cx="97917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617856" y="5683029"/>
            <a:ext cx="574144" cy="6190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144250" y="6033161"/>
            <a:ext cx="1047751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834162" y="6302061"/>
            <a:ext cx="783695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99202"/>
            <a:ext cx="2743200" cy="365125"/>
          </a:xfr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A8A42CEE-1F4A-4E70-8909-412AB532F7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" y="437521"/>
            <a:ext cx="1047751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181398" y="287974"/>
            <a:ext cx="783694" cy="5299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 flipV="1">
            <a:off x="-1375728" y="4037322"/>
            <a:ext cx="4473575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8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892403" y="2879728"/>
            <a:ext cx="9534104" cy="1086973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1084527" y="4118044"/>
            <a:ext cx="783695" cy="274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638175" y="3400675"/>
            <a:ext cx="1047751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 rot="16200000">
            <a:off x="819573" y="3251130"/>
            <a:ext cx="783694" cy="5299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 rot="10800000" flipV="1">
            <a:off x="1685925" y="3950632"/>
            <a:ext cx="10404475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7079226" y="5810865"/>
            <a:ext cx="5011173" cy="757734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21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6353" y="1154889"/>
            <a:ext cx="783695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62100" y="269876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408306" y="5772150"/>
            <a:ext cx="783695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144250" y="6033161"/>
            <a:ext cx="1047751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834162" y="6302061"/>
            <a:ext cx="783695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99202"/>
            <a:ext cx="2743200" cy="365125"/>
          </a:xfr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A8A42CEE-1F4A-4E70-8909-412AB532F7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" y="437521"/>
            <a:ext cx="1047751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181398" y="287974"/>
            <a:ext cx="783694" cy="5299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0800000" flipV="1">
            <a:off x="7732034" y="1429775"/>
            <a:ext cx="4473575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78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42CEE-1F4A-4E70-8909-412AB532F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1EA5E-97EB-46C4-A580-FA8EF8C68C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42CEE-1F4A-4E70-8909-412AB532F7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5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0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rmurray@hollandhar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Midvale Slag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Kevin R. Murray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Holland &amp; Hart LLP</a:t>
            </a:r>
          </a:p>
        </p:txBody>
      </p:sp>
    </p:spTree>
    <p:extLst>
      <p:ext uri="{BB962C8B-B14F-4D97-AF65-F5344CB8AC3E}">
        <p14:creationId xmlns:p14="http://schemas.microsoft.com/office/powerpoint/2010/main" val="365312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69875"/>
            <a:ext cx="9735165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Eliminating Uncertainty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737668"/>
              </p:ext>
            </p:extLst>
          </p:nvPr>
        </p:nvGraphicFramePr>
        <p:xfrm>
          <a:off x="730273" y="1799303"/>
          <a:ext cx="113044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08" y="3544530"/>
            <a:ext cx="3193252" cy="2352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And Next . . .	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439850"/>
              </p:ext>
            </p:extLst>
          </p:nvPr>
        </p:nvGraphicFramePr>
        <p:xfrm>
          <a:off x="6179575" y="1592826"/>
          <a:ext cx="4704736" cy="483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04" y="1725561"/>
            <a:ext cx="4419600" cy="46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More Suspenders	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410262"/>
              </p:ext>
            </p:extLst>
          </p:nvPr>
        </p:nvGraphicFramePr>
        <p:xfrm>
          <a:off x="1061884" y="1445342"/>
          <a:ext cx="8183716" cy="486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www.mpoweringmadison.com/images/EPA%20logo%20jp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603" y="4984955"/>
            <a:ext cx="1830419" cy="160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008473"/>
              </p:ext>
            </p:extLst>
          </p:nvPr>
        </p:nvGraphicFramePr>
        <p:xfrm>
          <a:off x="1091381" y="875056"/>
          <a:ext cx="10638394" cy="1949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"/>
          <a:stretch/>
        </p:blipFill>
        <p:spPr>
          <a:xfrm>
            <a:off x="1415845" y="2709777"/>
            <a:ext cx="4930692" cy="3212352"/>
          </a:xfrm>
          <a:prstGeom prst="rect">
            <a:avLst/>
          </a:prstGeom>
        </p:spPr>
      </p:pic>
      <p:pic>
        <p:nvPicPr>
          <p:cNvPr id="1026" name="Picture 2" descr="C:\Users\JD_Uriona\Desktop\Captur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06" y="2709777"/>
            <a:ext cx="4529394" cy="32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Information, Contact: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Kevin R. Murray</a:t>
            </a:r>
            <a:br>
              <a:rPr lang="en-US" dirty="0"/>
            </a:br>
            <a:r>
              <a:rPr lang="en-US" dirty="0"/>
              <a:t>Holland &amp; Hart LLP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hlinkClick r:id="rId3"/>
              </a:rPr>
              <a:t>krmurray@hollandhart.com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(801) 799-5919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b="8790"/>
          <a:stretch/>
        </p:blipFill>
        <p:spPr>
          <a:xfrm>
            <a:off x="1575372" y="414912"/>
            <a:ext cx="9023355" cy="5676172"/>
          </a:xfrm>
          <a:prstGeom prst="rect">
            <a:avLst/>
          </a:prstGeom>
          <a:ln w="25400" cmpd="sng">
            <a:solidFill>
              <a:schemeClr val="tx2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29535" y="6270523"/>
            <a:ext cx="7924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2B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Midvale Slag Site, circa 1940</a:t>
            </a:r>
            <a:endParaRPr lang="en-US" sz="2800" dirty="0">
              <a:solidFill>
                <a:srgbClr val="2B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1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382" y="990600"/>
            <a:ext cx="5618018" cy="499779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446 acres in Midvale, Utah</a:t>
            </a:r>
          </a:p>
          <a:p>
            <a:r>
              <a:rPr lang="en-US" sz="3600" dirty="0" smtClean="0"/>
              <a:t>OU1 226 acres, OU2 180 Acres</a:t>
            </a:r>
          </a:p>
          <a:p>
            <a:r>
              <a:rPr lang="en-US" sz="3600" dirty="0" smtClean="0"/>
              <a:t>From 1871 to 1958 five smelters processed lead and copper ore</a:t>
            </a:r>
          </a:p>
          <a:p>
            <a:pPr lvl="1"/>
            <a:r>
              <a:rPr lang="en-US" sz="3200" dirty="0" smtClean="0"/>
              <a:t>Including arsenic trioxide for WWII</a:t>
            </a:r>
          </a:p>
          <a:p>
            <a:r>
              <a:rPr lang="en-US" sz="3600" dirty="0" smtClean="0"/>
              <a:t>The site was covered with blast furnaces, baghouses, smokestacks storage areas and rail lines</a:t>
            </a:r>
          </a:p>
          <a:p>
            <a:endParaRPr lang="en-US" sz="3600" dirty="0" smtClean="0"/>
          </a:p>
          <a:p>
            <a:pPr lvl="1"/>
            <a:endParaRPr lang="en-US" sz="3200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1026" name="Picture 2" descr="C:\Users\JD_Uriona\Desktop\S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990600"/>
            <a:ext cx="417098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D_Uriona\Desktop\Slag P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5" y="3657600"/>
            <a:ext cx="4170982" cy="26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3928068"/>
              </p:ext>
            </p:extLst>
          </p:nvPr>
        </p:nvGraphicFramePr>
        <p:xfrm>
          <a:off x="529388" y="1090613"/>
          <a:ext cx="10972800" cy="542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9875"/>
            <a:ext cx="12192000" cy="92551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Elements of Success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408995"/>
              </p:ext>
            </p:extLst>
          </p:nvPr>
        </p:nvGraphicFramePr>
        <p:xfrm>
          <a:off x="1047135" y="1110975"/>
          <a:ext cx="107873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495" y="3027948"/>
            <a:ext cx="1438723" cy="11138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90" y="4904524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45" y="5224944"/>
            <a:ext cx="1705984" cy="91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10" y="4940710"/>
            <a:ext cx="1403021" cy="118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Bingham Junction Master Plan 2000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N:\LittlesonInc\WinchesterEstates\Midvale Slag Stuff\Bingham Junction EPA Master Plan, 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79" y="1400510"/>
            <a:ext cx="9496315" cy="461528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73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03239"/>
            <a:ext cx="6400800" cy="6636774"/>
          </a:xfrm>
          <a:ln w="31750">
            <a:solidFill>
              <a:schemeClr val="tx2"/>
            </a:solidFill>
          </a:ln>
        </p:spPr>
      </p:pic>
      <p:pic>
        <p:nvPicPr>
          <p:cNvPr id="2050" name="Picture 2" descr="C:\Users\JD_Uriona\Desktop\Appendix 4 Subarea Plan Bingham Junction, Midvale, Ut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79584" y="-21888450"/>
            <a:ext cx="487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69875"/>
            <a:ext cx="9853152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Collaboration/Cooperation Continues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834384"/>
              </p:ext>
            </p:extLst>
          </p:nvPr>
        </p:nvGraphicFramePr>
        <p:xfrm>
          <a:off x="1179870" y="1529812"/>
          <a:ext cx="10718800" cy="411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29" y="5053056"/>
            <a:ext cx="2540000" cy="158829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69875"/>
            <a:ext cx="988264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Developers Hate Uncertainty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912707"/>
              </p:ext>
            </p:extLst>
          </p:nvPr>
        </p:nvGraphicFramePr>
        <p:xfrm>
          <a:off x="1371600" y="1487129"/>
          <a:ext cx="1041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489</Words>
  <Application>Microsoft Office PowerPoint</Application>
  <PresentationFormat>Widescreen</PresentationFormat>
  <Paragraphs>91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1_Office Theme</vt:lpstr>
      <vt:lpstr>Midvale Slag</vt:lpstr>
      <vt:lpstr>PowerPoint Presentation</vt:lpstr>
      <vt:lpstr>PowerPoint Presentation</vt:lpstr>
      <vt:lpstr>Elements of Success</vt:lpstr>
      <vt:lpstr> </vt:lpstr>
      <vt:lpstr>Bingham Junction Master Plan 2000</vt:lpstr>
      <vt:lpstr>PowerPoint Presentation</vt:lpstr>
      <vt:lpstr>Collaboration/Cooperation Continues</vt:lpstr>
      <vt:lpstr>Developers Hate Uncertainty</vt:lpstr>
      <vt:lpstr>Eliminating Uncertainty</vt:lpstr>
      <vt:lpstr>And Next . . . </vt:lpstr>
      <vt:lpstr>More Suspenders </vt:lpstr>
      <vt:lpstr>PowerPoint Presentation</vt:lpstr>
      <vt:lpstr>For More Information, Contact: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SkeoSA</dc:creator>
  <cp:lastModifiedBy>SkeoSA</cp:lastModifiedBy>
  <cp:revision>12</cp:revision>
  <dcterms:created xsi:type="dcterms:W3CDTF">2015-07-28T14:16:37Z</dcterms:created>
  <dcterms:modified xsi:type="dcterms:W3CDTF">2015-08-11T21:17:47Z</dcterms:modified>
</cp:coreProperties>
</file>