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57092" autoAdjust="0"/>
  </p:normalViewPr>
  <p:slideViewPr>
    <p:cSldViewPr>
      <p:cViewPr varScale="1">
        <p:scale>
          <a:sx n="39" d="100"/>
          <a:sy n="39" d="100"/>
        </p:scale>
        <p:origin x="220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4F1C6-1310-4E7E-B9AB-90DC8B79F664}" type="datetimeFigureOut">
              <a:rPr lang="en-US" smtClean="0"/>
              <a:t>3/19/2015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C9C5E-83B3-467D-BFAE-1C493FBDC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35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C9C5E-83B3-467D-BFAE-1C493FBDC3CC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93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C9C5E-83B3-467D-BFAE-1C493FBDC3C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568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C9C5E-83B3-467D-BFAE-1C493FBDC3C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02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C9C5E-83B3-467D-BFAE-1C493FBDC3C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14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C9C5E-83B3-467D-BFAE-1C493FBDC3C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7067" y="2819400"/>
            <a:ext cx="7772400" cy="1143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SECTION title 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B479-98EC-415C-AF58-482233E3649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 flipH="1" flipV="1">
            <a:off x="1904804" y="2039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 flipH="1" flipV="1">
            <a:off x="-2576" y="0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 flipH="1" flipV="1">
            <a:off x="1538432" y="519792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 flipH="1" flipV="1">
            <a:off x="-2577" y="2039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987"/>
          <a:stretch/>
        </p:blipFill>
        <p:spPr>
          <a:xfrm>
            <a:off x="137968" y="6023061"/>
            <a:ext cx="1233632" cy="45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82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987"/>
          <a:stretch/>
        </p:blipFill>
        <p:spPr>
          <a:xfrm>
            <a:off x="304800" y="381000"/>
            <a:ext cx="2366682" cy="87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71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396301"/>
            <a:ext cx="7674867" cy="1461699"/>
            <a:chOff x="0" y="5396300"/>
            <a:chExt cx="7674867" cy="1614100"/>
          </a:xfrm>
        </p:grpSpPr>
        <p:sp>
          <p:nvSpPr>
            <p:cNvPr id="6" name="Freeform 5"/>
            <p:cNvSpPr/>
            <p:nvPr/>
          </p:nvSpPr>
          <p:spPr>
            <a:xfrm>
              <a:off x="1" y="5438775"/>
              <a:ext cx="7439025" cy="1571625"/>
            </a:xfrm>
            <a:custGeom>
              <a:avLst/>
              <a:gdLst>
                <a:gd name="connsiteX0" fmla="*/ 0 w 9134475"/>
                <a:gd name="connsiteY0" fmla="*/ 142875 h 1323975"/>
                <a:gd name="connsiteX1" fmla="*/ 6305550 w 9134475"/>
                <a:gd name="connsiteY1" fmla="*/ 1209675 h 1323975"/>
                <a:gd name="connsiteX2" fmla="*/ 9134475 w 9134475"/>
                <a:gd name="connsiteY2" fmla="*/ 0 h 1323975"/>
                <a:gd name="connsiteX3" fmla="*/ 9134475 w 9134475"/>
                <a:gd name="connsiteY3" fmla="*/ 1323975 h 1323975"/>
                <a:gd name="connsiteX4" fmla="*/ 0 w 9134475"/>
                <a:gd name="connsiteY4" fmla="*/ 1323975 h 1323975"/>
                <a:gd name="connsiteX5" fmla="*/ 0 w 9134475"/>
                <a:gd name="connsiteY5" fmla="*/ 142875 h 1323975"/>
                <a:gd name="connsiteX0" fmla="*/ 0 w 9134475"/>
                <a:gd name="connsiteY0" fmla="*/ 0 h 1181100"/>
                <a:gd name="connsiteX1" fmla="*/ 6305550 w 9134475"/>
                <a:gd name="connsiteY1" fmla="*/ 1066800 h 1181100"/>
                <a:gd name="connsiteX2" fmla="*/ 9134475 w 9134475"/>
                <a:gd name="connsiteY2" fmla="*/ 1181100 h 1181100"/>
                <a:gd name="connsiteX3" fmla="*/ 0 w 9134475"/>
                <a:gd name="connsiteY3" fmla="*/ 1181100 h 1181100"/>
                <a:gd name="connsiteX4" fmla="*/ 0 w 9134475"/>
                <a:gd name="connsiteY4" fmla="*/ 0 h 1181100"/>
                <a:gd name="connsiteX0" fmla="*/ 0 w 6494783"/>
                <a:gd name="connsiteY0" fmla="*/ 0 h 1181100"/>
                <a:gd name="connsiteX1" fmla="*/ 6305550 w 6494783"/>
                <a:gd name="connsiteY1" fmla="*/ 1066800 h 1181100"/>
                <a:gd name="connsiteX2" fmla="*/ 6494783 w 6494783"/>
                <a:gd name="connsiteY2" fmla="*/ 1181100 h 1181100"/>
                <a:gd name="connsiteX3" fmla="*/ 0 w 6494783"/>
                <a:gd name="connsiteY3" fmla="*/ 1181100 h 1181100"/>
                <a:gd name="connsiteX4" fmla="*/ 0 w 6494783"/>
                <a:gd name="connsiteY4" fmla="*/ 0 h 1181100"/>
                <a:gd name="connsiteX0" fmla="*/ 0 w 6494783"/>
                <a:gd name="connsiteY0" fmla="*/ 0 h 1181100"/>
                <a:gd name="connsiteX1" fmla="*/ 6494783 w 6494783"/>
                <a:gd name="connsiteY1" fmla="*/ 1181100 h 1181100"/>
                <a:gd name="connsiteX2" fmla="*/ 0 w 6494783"/>
                <a:gd name="connsiteY2" fmla="*/ 1181100 h 1181100"/>
                <a:gd name="connsiteX3" fmla="*/ 0 w 6494783"/>
                <a:gd name="connsiteY3" fmla="*/ 0 h 1181100"/>
                <a:gd name="connsiteX0" fmla="*/ 0 w 7415827"/>
                <a:gd name="connsiteY0" fmla="*/ 0 h 1181100"/>
                <a:gd name="connsiteX1" fmla="*/ 7415827 w 7415827"/>
                <a:gd name="connsiteY1" fmla="*/ 866775 h 1181100"/>
                <a:gd name="connsiteX2" fmla="*/ 0 w 7415827"/>
                <a:gd name="connsiteY2" fmla="*/ 1181100 h 1181100"/>
                <a:gd name="connsiteX3" fmla="*/ 0 w 7415827"/>
                <a:gd name="connsiteY3" fmla="*/ 0 h 1181100"/>
                <a:gd name="connsiteX0" fmla="*/ 0 w 7415827"/>
                <a:gd name="connsiteY0" fmla="*/ 0 h 1571625"/>
                <a:gd name="connsiteX1" fmla="*/ 7415827 w 7415827"/>
                <a:gd name="connsiteY1" fmla="*/ 866775 h 1571625"/>
                <a:gd name="connsiteX2" fmla="*/ 0 w 7415827"/>
                <a:gd name="connsiteY2" fmla="*/ 1571625 h 1571625"/>
                <a:gd name="connsiteX3" fmla="*/ 0 w 7415827"/>
                <a:gd name="connsiteY3" fmla="*/ 0 h 1571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5827" h="1571625">
                  <a:moveTo>
                    <a:pt x="0" y="0"/>
                  </a:moveTo>
                  <a:lnTo>
                    <a:pt x="7415827" y="866775"/>
                  </a:lnTo>
                  <a:lnTo>
                    <a:pt x="0" y="15716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24000">
                  <a:srgbClr val="333333"/>
                </a:gs>
                <a:gs pos="90000">
                  <a:srgbClr val="00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0" y="5396300"/>
              <a:ext cx="7674867" cy="928299"/>
            </a:xfrm>
            <a:custGeom>
              <a:avLst/>
              <a:gdLst>
                <a:gd name="connsiteX0" fmla="*/ 0 w 7548466"/>
                <a:gd name="connsiteY0" fmla="*/ 0 h 933061"/>
                <a:gd name="connsiteX1" fmla="*/ 9331 w 7548466"/>
                <a:gd name="connsiteY1" fmla="*/ 65314 h 933061"/>
                <a:gd name="connsiteX2" fmla="*/ 7221894 w 7548466"/>
                <a:gd name="connsiteY2" fmla="*/ 933061 h 933061"/>
                <a:gd name="connsiteX3" fmla="*/ 7548466 w 7548466"/>
                <a:gd name="connsiteY3" fmla="*/ 914400 h 933061"/>
                <a:gd name="connsiteX4" fmla="*/ 0 w 7548466"/>
                <a:gd name="connsiteY4" fmla="*/ 0 h 933061"/>
                <a:gd name="connsiteX0" fmla="*/ 131163 w 7539135"/>
                <a:gd name="connsiteY0" fmla="*/ 0 h 1042598"/>
                <a:gd name="connsiteX1" fmla="*/ 0 w 7539135"/>
                <a:gd name="connsiteY1" fmla="*/ 174851 h 1042598"/>
                <a:gd name="connsiteX2" fmla="*/ 7212563 w 7539135"/>
                <a:gd name="connsiteY2" fmla="*/ 1042598 h 1042598"/>
                <a:gd name="connsiteX3" fmla="*/ 7539135 w 7539135"/>
                <a:gd name="connsiteY3" fmla="*/ 1023937 h 1042598"/>
                <a:gd name="connsiteX4" fmla="*/ 131163 w 7539135"/>
                <a:gd name="connsiteY4" fmla="*/ 0 h 1042598"/>
                <a:gd name="connsiteX0" fmla="*/ 0 w 7407972"/>
                <a:gd name="connsiteY0" fmla="*/ 0 h 1042598"/>
                <a:gd name="connsiteX1" fmla="*/ 85531 w 7407972"/>
                <a:gd name="connsiteY1" fmla="*/ 134370 h 1042598"/>
                <a:gd name="connsiteX2" fmla="*/ 7081400 w 7407972"/>
                <a:gd name="connsiteY2" fmla="*/ 1042598 h 1042598"/>
                <a:gd name="connsiteX3" fmla="*/ 7407972 w 7407972"/>
                <a:gd name="connsiteY3" fmla="*/ 1023937 h 1042598"/>
                <a:gd name="connsiteX4" fmla="*/ 0 w 7407972"/>
                <a:gd name="connsiteY4" fmla="*/ 0 h 1042598"/>
                <a:gd name="connsiteX0" fmla="*/ 131163 w 7539135"/>
                <a:gd name="connsiteY0" fmla="*/ 0 h 1042598"/>
                <a:gd name="connsiteX1" fmla="*/ 0 w 7539135"/>
                <a:gd name="connsiteY1" fmla="*/ 193902 h 1042598"/>
                <a:gd name="connsiteX2" fmla="*/ 7212563 w 7539135"/>
                <a:gd name="connsiteY2" fmla="*/ 1042598 h 1042598"/>
                <a:gd name="connsiteX3" fmla="*/ 7539135 w 7539135"/>
                <a:gd name="connsiteY3" fmla="*/ 1023937 h 1042598"/>
                <a:gd name="connsiteX4" fmla="*/ 131163 w 7539135"/>
                <a:gd name="connsiteY4" fmla="*/ 0 h 1042598"/>
                <a:gd name="connsiteX0" fmla="*/ 59725 w 7539135"/>
                <a:gd name="connsiteY0" fmla="*/ 0 h 892580"/>
                <a:gd name="connsiteX1" fmla="*/ 0 w 7539135"/>
                <a:gd name="connsiteY1" fmla="*/ 43884 h 892580"/>
                <a:gd name="connsiteX2" fmla="*/ 7212563 w 7539135"/>
                <a:gd name="connsiteY2" fmla="*/ 892580 h 892580"/>
                <a:gd name="connsiteX3" fmla="*/ 7539135 w 7539135"/>
                <a:gd name="connsiteY3" fmla="*/ 873919 h 892580"/>
                <a:gd name="connsiteX4" fmla="*/ 59725 w 7539135"/>
                <a:gd name="connsiteY4" fmla="*/ 0 h 892580"/>
                <a:gd name="connsiteX0" fmla="*/ 194 w 7539135"/>
                <a:gd name="connsiteY0" fmla="*/ 0 h 923536"/>
                <a:gd name="connsiteX1" fmla="*/ 0 w 7539135"/>
                <a:gd name="connsiteY1" fmla="*/ 74840 h 923536"/>
                <a:gd name="connsiteX2" fmla="*/ 7212563 w 7539135"/>
                <a:gd name="connsiteY2" fmla="*/ 923536 h 923536"/>
                <a:gd name="connsiteX3" fmla="*/ 7539135 w 7539135"/>
                <a:gd name="connsiteY3" fmla="*/ 904875 h 923536"/>
                <a:gd name="connsiteX4" fmla="*/ 194 w 7539135"/>
                <a:gd name="connsiteY4" fmla="*/ 0 h 923536"/>
                <a:gd name="connsiteX0" fmla="*/ 194 w 7539135"/>
                <a:gd name="connsiteY0" fmla="*/ 0 h 904875"/>
                <a:gd name="connsiteX1" fmla="*/ 0 w 7539135"/>
                <a:gd name="connsiteY1" fmla="*/ 74840 h 904875"/>
                <a:gd name="connsiteX2" fmla="*/ 7212563 w 7539135"/>
                <a:gd name="connsiteY2" fmla="*/ 883055 h 904875"/>
                <a:gd name="connsiteX3" fmla="*/ 7539135 w 7539135"/>
                <a:gd name="connsiteY3" fmla="*/ 904875 h 904875"/>
                <a:gd name="connsiteX4" fmla="*/ 194 w 7539135"/>
                <a:gd name="connsiteY4" fmla="*/ 0 h 904875"/>
                <a:gd name="connsiteX0" fmla="*/ 194 w 7703442"/>
                <a:gd name="connsiteY0" fmla="*/ 0 h 1016794"/>
                <a:gd name="connsiteX1" fmla="*/ 0 w 7703442"/>
                <a:gd name="connsiteY1" fmla="*/ 74840 h 1016794"/>
                <a:gd name="connsiteX2" fmla="*/ 7212563 w 7703442"/>
                <a:gd name="connsiteY2" fmla="*/ 883055 h 1016794"/>
                <a:gd name="connsiteX3" fmla="*/ 7703442 w 7703442"/>
                <a:gd name="connsiteY3" fmla="*/ 1016794 h 1016794"/>
                <a:gd name="connsiteX4" fmla="*/ 194 w 7703442"/>
                <a:gd name="connsiteY4" fmla="*/ 0 h 1016794"/>
                <a:gd name="connsiteX0" fmla="*/ 194 w 7674867"/>
                <a:gd name="connsiteY0" fmla="*/ 0 h 897731"/>
                <a:gd name="connsiteX1" fmla="*/ 0 w 7674867"/>
                <a:gd name="connsiteY1" fmla="*/ 74840 h 897731"/>
                <a:gd name="connsiteX2" fmla="*/ 7212563 w 7674867"/>
                <a:gd name="connsiteY2" fmla="*/ 883055 h 897731"/>
                <a:gd name="connsiteX3" fmla="*/ 7674867 w 7674867"/>
                <a:gd name="connsiteY3" fmla="*/ 897731 h 897731"/>
                <a:gd name="connsiteX4" fmla="*/ 194 w 7674867"/>
                <a:gd name="connsiteY4" fmla="*/ 0 h 897731"/>
                <a:gd name="connsiteX0" fmla="*/ 194 w 7674867"/>
                <a:gd name="connsiteY0" fmla="*/ 0 h 930680"/>
                <a:gd name="connsiteX1" fmla="*/ 0 w 7674867"/>
                <a:gd name="connsiteY1" fmla="*/ 74840 h 930680"/>
                <a:gd name="connsiteX2" fmla="*/ 7293526 w 7674867"/>
                <a:gd name="connsiteY2" fmla="*/ 930680 h 930680"/>
                <a:gd name="connsiteX3" fmla="*/ 7674867 w 7674867"/>
                <a:gd name="connsiteY3" fmla="*/ 897731 h 930680"/>
                <a:gd name="connsiteX4" fmla="*/ 194 w 7674867"/>
                <a:gd name="connsiteY4" fmla="*/ 0 h 930680"/>
                <a:gd name="connsiteX0" fmla="*/ 194 w 7674867"/>
                <a:gd name="connsiteY0" fmla="*/ 0 h 897731"/>
                <a:gd name="connsiteX1" fmla="*/ 0 w 7674867"/>
                <a:gd name="connsiteY1" fmla="*/ 74840 h 897731"/>
                <a:gd name="connsiteX2" fmla="*/ 7293526 w 7674867"/>
                <a:gd name="connsiteY2" fmla="*/ 894961 h 897731"/>
                <a:gd name="connsiteX3" fmla="*/ 7674867 w 7674867"/>
                <a:gd name="connsiteY3" fmla="*/ 897731 h 897731"/>
                <a:gd name="connsiteX4" fmla="*/ 194 w 7674867"/>
                <a:gd name="connsiteY4" fmla="*/ 0 h 897731"/>
                <a:gd name="connsiteX0" fmla="*/ 194 w 7674867"/>
                <a:gd name="connsiteY0" fmla="*/ 0 h 897731"/>
                <a:gd name="connsiteX1" fmla="*/ 0 w 7674867"/>
                <a:gd name="connsiteY1" fmla="*/ 74840 h 897731"/>
                <a:gd name="connsiteX2" fmla="*/ 7238758 w 7674867"/>
                <a:gd name="connsiteY2" fmla="*/ 894961 h 897731"/>
                <a:gd name="connsiteX3" fmla="*/ 7674867 w 7674867"/>
                <a:gd name="connsiteY3" fmla="*/ 897731 h 897731"/>
                <a:gd name="connsiteX4" fmla="*/ 194 w 7674867"/>
                <a:gd name="connsiteY4" fmla="*/ 0 h 897731"/>
                <a:gd name="connsiteX0" fmla="*/ 194 w 7674867"/>
                <a:gd name="connsiteY0" fmla="*/ 0 h 897731"/>
                <a:gd name="connsiteX1" fmla="*/ 0 w 7674867"/>
                <a:gd name="connsiteY1" fmla="*/ 74840 h 897731"/>
                <a:gd name="connsiteX2" fmla="*/ 7298289 w 7674867"/>
                <a:gd name="connsiteY2" fmla="*/ 661599 h 897731"/>
                <a:gd name="connsiteX3" fmla="*/ 7674867 w 7674867"/>
                <a:gd name="connsiteY3" fmla="*/ 897731 h 897731"/>
                <a:gd name="connsiteX4" fmla="*/ 194 w 7674867"/>
                <a:gd name="connsiteY4" fmla="*/ 0 h 897731"/>
                <a:gd name="connsiteX0" fmla="*/ 194 w 7674867"/>
                <a:gd name="connsiteY0" fmla="*/ 0 h 928299"/>
                <a:gd name="connsiteX1" fmla="*/ 0 w 7674867"/>
                <a:gd name="connsiteY1" fmla="*/ 74840 h 928299"/>
                <a:gd name="connsiteX2" fmla="*/ 7298289 w 7674867"/>
                <a:gd name="connsiteY2" fmla="*/ 928299 h 928299"/>
                <a:gd name="connsiteX3" fmla="*/ 7674867 w 7674867"/>
                <a:gd name="connsiteY3" fmla="*/ 897731 h 928299"/>
                <a:gd name="connsiteX4" fmla="*/ 194 w 7674867"/>
                <a:gd name="connsiteY4" fmla="*/ 0 h 928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74867" h="928299">
                  <a:moveTo>
                    <a:pt x="194" y="0"/>
                  </a:moveTo>
                  <a:cubicBezTo>
                    <a:pt x="129" y="24947"/>
                    <a:pt x="65" y="49893"/>
                    <a:pt x="0" y="74840"/>
                  </a:cubicBezTo>
                  <a:lnTo>
                    <a:pt x="7298289" y="928299"/>
                  </a:lnTo>
                  <a:lnTo>
                    <a:pt x="7674867" y="897731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B479-98EC-415C-AF58-482233E3649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987"/>
          <a:stretch/>
        </p:blipFill>
        <p:spPr>
          <a:xfrm>
            <a:off x="152400" y="5801518"/>
            <a:ext cx="1183340" cy="435433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744070" y="1143000"/>
            <a:ext cx="8399930" cy="0"/>
          </a:xfrm>
          <a:prstGeom prst="line">
            <a:avLst/>
          </a:prstGeom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7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B479-98EC-415C-AF58-482233E364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5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B479-98EC-415C-AF58-482233E364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6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B479-98EC-415C-AF58-482233E364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1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277B479-98EC-415C-AF58-482233E364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82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pa.gov/superfund/programs/recycl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/region4/superfund/allresource/reuse/reuseindex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luckett.casey@epa.gov" TargetMode="External"/><Relationship Id="rId3" Type="http://schemas.openxmlformats.org/officeDocument/2006/relationships/hyperlink" Target="mailto:podgurski.john@epa.gov" TargetMode="External"/><Relationship Id="rId7" Type="http://schemas.openxmlformats.org/officeDocument/2006/relationships/hyperlink" Target="mailto:bloom.thomas@epa.gov" TargetMode="External"/><Relationship Id="rId12" Type="http://schemas.openxmlformats.org/officeDocument/2006/relationships/hyperlink" Target="mailto:lynch.kira@epa.go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denman.bill@epa.gov" TargetMode="External"/><Relationship Id="rId11" Type="http://schemas.openxmlformats.org/officeDocument/2006/relationships/hyperlink" Target="mailto:riley.gary@epa.gov" TargetMode="External"/><Relationship Id="rId5" Type="http://schemas.openxmlformats.org/officeDocument/2006/relationships/hyperlink" Target="mailto:thomas.christopher@epa.gov" TargetMode="External"/><Relationship Id="rId10" Type="http://schemas.openxmlformats.org/officeDocument/2006/relationships/hyperlink" Target="mailto:costanzi.fran@epa.gov" TargetMode="External"/><Relationship Id="rId4" Type="http://schemas.openxmlformats.org/officeDocument/2006/relationships/hyperlink" Target="mailto:sosa.gloria@epa.gov" TargetMode="External"/><Relationship Id="rId9" Type="http://schemas.openxmlformats.org/officeDocument/2006/relationships/hyperlink" Target="mailto:howell.tonya@epa.go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friedland.melissa@epa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epa.gov/superfund/programs/recycle/" TargetMode="External"/><Relationship Id="rId4" Type="http://schemas.openxmlformats.org/officeDocument/2006/relationships/hyperlink" Target="mailto:avvisato.frank@ep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and contacts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B479-98EC-415C-AF58-482233E364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27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876800"/>
            <a:ext cx="9144000" cy="1981200"/>
          </a:xfrm>
          <a:prstGeom prst="rect">
            <a:avLst/>
          </a:prstGeom>
          <a:solidFill>
            <a:srgbClr val="FFFF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10" t="9114" r="21060" b="13541"/>
          <a:stretch/>
        </p:blipFill>
        <p:spPr bwMode="auto">
          <a:xfrm>
            <a:off x="1638300" y="1415352"/>
            <a:ext cx="5867400" cy="433677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5326761"/>
            <a:ext cx="9144000" cy="124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endParaRPr lang="en-US" sz="2800" b="1" spc="-100" dirty="0" smtClean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hlinkClick r:id="rId4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2400" spc="-100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</a:t>
            </a:r>
            <a:r>
              <a:rPr lang="en-US" sz="2400" spc="-1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://www.epa.gov/superfund/programs/recycle/</a:t>
            </a:r>
            <a:endParaRPr lang="en-US" sz="2400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B479-98EC-415C-AF58-482233E3649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2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876800"/>
            <a:ext cx="9144000" cy="1981200"/>
          </a:xfrm>
          <a:prstGeom prst="rect">
            <a:avLst/>
          </a:prstGeom>
          <a:solidFill>
            <a:srgbClr val="FFFF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Reuse Pages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B479-98EC-415C-AF58-482233E36493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599" y="5410200"/>
            <a:ext cx="7772401" cy="1070919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www.epa.gov/region4/superfund/allresource/reuse/reuseindex.html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806" t="11460" r="6485" b="13540"/>
          <a:stretch/>
        </p:blipFill>
        <p:spPr>
          <a:xfrm>
            <a:off x="685801" y="1454850"/>
            <a:ext cx="8062784" cy="3667176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32774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SRI Coordinators by Region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841005"/>
              </p:ext>
            </p:extLst>
          </p:nvPr>
        </p:nvGraphicFramePr>
        <p:xfrm>
          <a:off x="228600" y="1600200"/>
          <a:ext cx="8686800" cy="419124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838200"/>
                <a:gridCol w="2488810"/>
                <a:gridCol w="2611632"/>
                <a:gridCol w="2748158"/>
              </a:tblGrid>
              <a:tr h="381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Region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Name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</a:tr>
              <a:tr h="381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John Podgurski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617-918-1296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3"/>
                        </a:rPr>
                        <a:t>podgurski.john@epa.gov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</a:tr>
              <a:tr h="381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Gloria Sosa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212-637-4283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4"/>
                        </a:rPr>
                        <a:t>sosa.gloria@epa.gov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</a:tr>
              <a:tr h="381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Chris Thomas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215-814-5555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5"/>
                        </a:rPr>
                        <a:t>thomas.christopher@epa.gov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</a:tr>
              <a:tr h="381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Bill Denman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404-562-8939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6"/>
                        </a:rPr>
                        <a:t>denman.bill@epa.gov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</a:tr>
              <a:tr h="381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Thomas Bloom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312-886-1967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7"/>
                        </a:rPr>
                        <a:t>bloom.thomas@epa.gov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</a:tr>
              <a:tr h="381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Casey Luckett-Snyder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214-665-7393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8"/>
                        </a:rPr>
                        <a:t>luckett.casey@epa.gov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</a:tr>
              <a:tr h="381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7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Tonya Howell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913-551-7589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9"/>
                        </a:rPr>
                        <a:t>howell.tonya@epa.gov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</a:tr>
              <a:tr h="381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Fran Costanzi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303-312-6571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 smtClean="0">
                          <a:effectLst/>
                          <a:hlinkClick r:id="rId10"/>
                        </a:rPr>
                        <a:t>costanzi.frances@epa.gov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</a:tr>
              <a:tr h="381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9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Gary Riley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415-972-3003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11"/>
                        </a:rPr>
                        <a:t>riley.gary@epa.gov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</a:tr>
              <a:tr h="381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10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Kira Lynch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206-553-2144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12"/>
                        </a:rPr>
                        <a:t>lynch.kira@epa.gov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14474" marR="14474" marT="14474" marB="14474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B479-98EC-415C-AF58-482233E36493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4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More Information, Contact: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685800" y="1447800"/>
            <a:ext cx="7772400" cy="3962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Melissa Friedland</a:t>
            </a:r>
          </a:p>
          <a:p>
            <a:pPr marL="0" indent="0">
              <a:buNone/>
            </a:pPr>
            <a:r>
              <a:rPr lang="en-US" dirty="0" smtClean="0"/>
              <a:t>Superfund Program Manager for Redevelopment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friedland.melissa@epa.gov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(703) 603-8864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Frank Avvisato</a:t>
            </a:r>
          </a:p>
          <a:p>
            <a:pPr marL="0" indent="0">
              <a:buNone/>
            </a:pPr>
            <a:r>
              <a:rPr lang="en-US" dirty="0" smtClean="0"/>
              <a:t>Superfund Redevelopment Initiative Project Officer</a:t>
            </a:r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avvisato.frank@epa.gov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(703) 603-8949</a:t>
            </a:r>
          </a:p>
          <a:p>
            <a:endParaRPr lang="en-US" b="1" dirty="0" smtClean="0"/>
          </a:p>
          <a:p>
            <a:pPr marL="0" indent="0">
              <a:buNone/>
            </a:pPr>
            <a:r>
              <a:rPr lang="en-US" spc="-100" dirty="0" smtClean="0">
                <a:hlinkClick r:id="rId5"/>
              </a:rPr>
              <a:t>http://www.epa.gov/superfund/programs/recycle/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B479-98EC-415C-AF58-482233E3649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03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c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Liability_Template1</Template>
  <TotalTime>596</TotalTime>
  <Words>116</Words>
  <Application>Microsoft Office PowerPoint</Application>
  <PresentationFormat>On-screen Show (4:3)</PresentationFormat>
  <Paragraphs>73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Wingdings 3</vt:lpstr>
      <vt:lpstr>Basic</vt:lpstr>
      <vt:lpstr>Resources and contacts</vt:lpstr>
      <vt:lpstr>Resources</vt:lpstr>
      <vt:lpstr>Regional Reuse Pages</vt:lpstr>
      <vt:lpstr>SRI Coordinators by Region</vt:lpstr>
      <vt:lpstr>For More Information, Contact: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Lynette Wysocki</dc:creator>
  <cp:lastModifiedBy>Sarah Alfano</cp:lastModifiedBy>
  <cp:revision>26</cp:revision>
  <dcterms:created xsi:type="dcterms:W3CDTF">2015-01-22T17:10:33Z</dcterms:created>
  <dcterms:modified xsi:type="dcterms:W3CDTF">2015-03-19T16:59:00Z</dcterms:modified>
</cp:coreProperties>
</file>