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8" r:id="rId3"/>
    <p:sldId id="272" r:id="rId4"/>
    <p:sldId id="273" r:id="rId5"/>
    <p:sldId id="279" r:id="rId6"/>
    <p:sldId id="274" r:id="rId7"/>
    <p:sldId id="280" r:id="rId8"/>
    <p:sldId id="278" r:id="rId9"/>
    <p:sldId id="275" r:id="rId10"/>
    <p:sldId id="281" r:id="rId11"/>
    <p:sldId id="282" r:id="rId12"/>
    <p:sldId id="283" r:id="rId13"/>
    <p:sldId id="276" r:id="rId14"/>
    <p:sldId id="284" r:id="rId15"/>
    <p:sldId id="277" r:id="rId16"/>
    <p:sldId id="262" r:id="rId17"/>
    <p:sldId id="266" r:id="rId18"/>
    <p:sldId id="26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4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" initials="SR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027" autoAdjust="0"/>
    <p:restoredTop sz="84192" autoAdjust="0"/>
  </p:normalViewPr>
  <p:slideViewPr>
    <p:cSldViewPr>
      <p:cViewPr>
        <p:scale>
          <a:sx n="50" d="100"/>
          <a:sy n="50" d="100"/>
        </p:scale>
        <p:origin x="-1764" y="-258"/>
      </p:cViewPr>
      <p:guideLst>
        <p:guide orient="horz" pos="912"/>
        <p:guide orient="horz" pos="528"/>
        <p:guide pos="768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DB55F9-2535-4BC9-B5BB-A5CF1746DDA5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0F8E1A-2034-43E2-80C3-FCC587611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6052C9-6347-4878-91BB-C8CEF4910990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8278C-5163-4293-841E-FAAE9B3D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1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4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2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3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5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7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AA61-7287-4A0E-96C6-72A4AAD3455E}" type="slidenum">
              <a:rPr lang="en-US"/>
              <a:pPr/>
              <a:t>3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2B82A-FE78-4FFD-AA04-F215B263D86F}" type="slidenum">
              <a:rPr lang="en-US"/>
              <a:pPr/>
              <a:t>4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5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2B82A-FE78-4FFD-AA04-F215B263D86F}" type="slidenum">
              <a:rPr lang="en-US"/>
              <a:pPr/>
              <a:t>5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9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8278C-5163-4293-841E-FAAE9B3D86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6557" y="63911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509462E9-625C-433A-BC7E-8CC30B94B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4552571" y="-560714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25826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eefe.daniel@ep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NORWOOD PCBS SITE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 Keefe, Region 1 Remedial Project Manager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t="10139" r="2144" b="14258"/>
          <a:stretch/>
        </p:blipFill>
        <p:spPr>
          <a:xfrm>
            <a:off x="1657349" y="92869"/>
            <a:ext cx="7434263" cy="378063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84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4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2007 - EPA and </a:t>
            </a:r>
            <a:r>
              <a:rPr lang="en-US" dirty="0" err="1" smtClean="0"/>
              <a:t>MassDEP</a:t>
            </a:r>
            <a:r>
              <a:rPr lang="en-US" dirty="0" smtClean="0"/>
              <a:t> re-drafting Final Grant of Environmental Restriction and Easement</a:t>
            </a:r>
          </a:p>
          <a:p>
            <a:r>
              <a:rPr lang="en-US" dirty="0" smtClean="0"/>
              <a:t>Developer satisfied the Owner’s obligations to</a:t>
            </a:r>
          </a:p>
          <a:p>
            <a:pPr lvl="1"/>
            <a:r>
              <a:rPr lang="en-US" dirty="0" smtClean="0"/>
              <a:t>Update title</a:t>
            </a:r>
          </a:p>
          <a:p>
            <a:pPr lvl="1"/>
            <a:r>
              <a:rPr lang="en-US" dirty="0" smtClean="0"/>
              <a:t>Prepare property surveys</a:t>
            </a:r>
          </a:p>
          <a:p>
            <a:pPr lvl="1"/>
            <a:r>
              <a:rPr lang="en-US" dirty="0" smtClean="0"/>
              <a:t>Identify and subordinate 15 encumbrances</a:t>
            </a:r>
          </a:p>
          <a:p>
            <a:pPr lvl="1"/>
            <a:r>
              <a:rPr lang="en-US" dirty="0" smtClean="0"/>
              <a:t>Provide title insurance</a:t>
            </a:r>
            <a:endParaRPr lang="en-US" dirty="0"/>
          </a:p>
          <a:p>
            <a:pPr lvl="1"/>
            <a:endParaRPr lang="en-US" sz="1700" dirty="0" smtClean="0"/>
          </a:p>
          <a:p>
            <a:r>
              <a:rPr lang="en-US" dirty="0" smtClean="0"/>
              <a:t>With forgoing knowledge of redevelopment, EPA/DEP make modifications to allow certain activities, in certain areas, so as to not inhibit redevelopment (e.g., Pre-approved Work Plan)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305800" cy="1056607"/>
          </a:xfrm>
        </p:spPr>
        <p:txBody>
          <a:bodyPr>
            <a:noAutofit/>
          </a:bodyPr>
          <a:lstStyle/>
          <a:p>
            <a:r>
              <a:rPr lang="en-US" sz="3600" dirty="0" smtClean="0"/>
              <a:t>Government/Developer Coordination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4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March 27, 2008 – Grant was recorded</a:t>
            </a:r>
          </a:p>
          <a:p>
            <a:r>
              <a:rPr lang="en-US" dirty="0" smtClean="0"/>
              <a:t>March 27, 2008 (consistent with Grant requirements) the Redevelopment Work Plan (RWP) was received and approved (same day)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r="4158"/>
          <a:stretch/>
        </p:blipFill>
        <p:spPr>
          <a:xfrm>
            <a:off x="1295400" y="3657601"/>
            <a:ext cx="3586843" cy="25907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994"/>
          <a:stretch/>
        </p:blipFill>
        <p:spPr>
          <a:xfrm>
            <a:off x="5034788" y="3810000"/>
            <a:ext cx="3847956" cy="2286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820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2722"/>
            <a:ext cx="3733800" cy="2788228"/>
          </a:xfr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25" y="1002722"/>
            <a:ext cx="3701475" cy="28072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3733800" cy="28003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4985325" y="3886200"/>
            <a:ext cx="3701475" cy="2800350"/>
          </a:xfrm>
          <a:prstGeom prst="rect">
            <a:avLst/>
          </a:prstGeom>
          <a:ln w="95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993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/>
        </p:blipFill>
        <p:spPr>
          <a:xfrm>
            <a:off x="5093369" y="989444"/>
            <a:ext cx="3593431" cy="2591955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9" y="3743475"/>
            <a:ext cx="3593431" cy="27335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2928" r="25074" b="14647"/>
          <a:stretch/>
        </p:blipFill>
        <p:spPr>
          <a:xfrm>
            <a:off x="1114136" y="3743476"/>
            <a:ext cx="3800764" cy="273352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989445"/>
            <a:ext cx="3810000" cy="259195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983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-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5105400"/>
          </a:xfrm>
        </p:spPr>
        <p:txBody>
          <a:bodyPr/>
          <a:lstStyle/>
          <a:p>
            <a:r>
              <a:rPr lang="en-US" dirty="0" smtClean="0"/>
              <a:t>Developer B breaks lease after year long attempt to lease building  (during recession)</a:t>
            </a:r>
          </a:p>
          <a:p>
            <a:r>
              <a:rPr lang="en-US" dirty="0" smtClean="0"/>
              <a:t>Owner benefits by acquiring (estimated) 2M spent on redevelopment (buildings,  infrastructure, etc…)</a:t>
            </a:r>
          </a:p>
          <a:p>
            <a:r>
              <a:rPr lang="en-US" dirty="0" smtClean="0"/>
              <a:t>Owner markets property himself (~2010)</a:t>
            </a:r>
          </a:p>
          <a:p>
            <a:pPr lvl="1"/>
            <a:r>
              <a:rPr lang="en-US" dirty="0" smtClean="0"/>
              <a:t>Economy rebounds</a:t>
            </a:r>
          </a:p>
          <a:p>
            <a:pPr lvl="1"/>
            <a:r>
              <a:rPr lang="en-US" dirty="0" smtClean="0"/>
              <a:t>Identifies interested party for purchase</a:t>
            </a:r>
          </a:p>
          <a:p>
            <a:pPr marL="514350" indent="-457200"/>
            <a:r>
              <a:rPr lang="en-US" dirty="0" smtClean="0"/>
              <a:t>Subdivided property and sells land/building to sports retailer (May 2011)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Diagram Post Construction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6783" y="1295400"/>
            <a:ext cx="7576233" cy="5029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Today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7961" b="33881"/>
          <a:stretch/>
        </p:blipFill>
        <p:spPr>
          <a:xfrm>
            <a:off x="1975422" y="4118275"/>
            <a:ext cx="5943600" cy="2377812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13646" r="7281" b="30784"/>
          <a:stretch/>
        </p:blipFill>
        <p:spPr>
          <a:xfrm>
            <a:off x="1255533" y="1378302"/>
            <a:ext cx="3669632" cy="220384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38" y="1378302"/>
            <a:ext cx="3810000" cy="220384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07486" y="3593146"/>
            <a:ext cx="3906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Front of Building A.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5421" y="6474023"/>
            <a:ext cx="6242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Offices and commercial buildings in continued use at the site.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4114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ICs can be very onerous and costly to obtain.</a:t>
            </a:r>
          </a:p>
          <a:p>
            <a:r>
              <a:rPr lang="en-US" sz="2000" dirty="0" smtClean="0"/>
              <a:t>IC can be written to anticipate certain redevelopment (if known) and include provisions for “pre-approved work plan” preserving some flexibility for owner/developers</a:t>
            </a:r>
          </a:p>
          <a:p>
            <a:r>
              <a:rPr lang="en-US" sz="2000" dirty="0" smtClean="0"/>
              <a:t>Developer provided the catalyst (funding) and motivation for owner to cooperate.</a:t>
            </a:r>
          </a:p>
          <a:p>
            <a:r>
              <a:rPr lang="en-US" sz="2000" dirty="0" smtClean="0"/>
              <a:t>Keeping harmony between PRPs (responsible for remedy) and owner/site operator (responsible for redevelopment features) can be (and likely will) be difficult!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t="23711" r="22795" b="8916"/>
          <a:stretch/>
        </p:blipFill>
        <p:spPr>
          <a:xfrm>
            <a:off x="5374826" y="1428750"/>
            <a:ext cx="3409950" cy="2702944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4188023"/>
            <a:ext cx="4231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The completed retail </a:t>
            </a:r>
            <a:r>
              <a:rPr lang="en-US" sz="1400" dirty="0" smtClean="0">
                <a:solidFill>
                  <a:schemeClr val="tx2"/>
                </a:solidFill>
              </a:rPr>
              <a:t>buildings.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86114"/>
            <a:ext cx="67056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Daniel Keefe</a:t>
            </a:r>
          </a:p>
          <a:p>
            <a:pPr marL="0" indent="0">
              <a:buNone/>
            </a:pPr>
            <a:r>
              <a:rPr lang="en-US" dirty="0" smtClean="0"/>
              <a:t>EPA Region 1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Keefe.daniel@epa.gov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(617) 918-1327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71768"/>
            <a:ext cx="1752600" cy="17010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72268"/>
            <a:ext cx="7696200" cy="970732"/>
          </a:xfrm>
        </p:spPr>
        <p:txBody>
          <a:bodyPr/>
          <a:lstStyle/>
          <a:p>
            <a:r>
              <a:rPr lang="en-US" dirty="0" smtClean="0"/>
              <a:t>Site 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295400"/>
            <a:ext cx="3124200" cy="4800600"/>
          </a:xfrm>
        </p:spPr>
        <p:txBody>
          <a:bodyPr>
            <a:noAutofit/>
          </a:bodyPr>
          <a:lstStyle/>
          <a:p>
            <a:r>
              <a:rPr lang="en-US" dirty="0" smtClean="0"/>
              <a:t>Norwood, MA </a:t>
            </a:r>
          </a:p>
          <a:p>
            <a:r>
              <a:rPr lang="en-US" dirty="0" smtClean="0"/>
              <a:t>~10 acres </a:t>
            </a:r>
          </a:p>
          <a:p>
            <a:r>
              <a:rPr lang="en-US" dirty="0" smtClean="0"/>
              <a:t>Proximity to a major roadway (“Auto Mile”)</a:t>
            </a:r>
          </a:p>
          <a:p>
            <a:r>
              <a:rPr lang="en-US" dirty="0" smtClean="0"/>
              <a:t>Proposed to the NPL in 1984 (added to Final List in 1986)</a:t>
            </a:r>
          </a:p>
          <a:p>
            <a:r>
              <a:rPr lang="en-US" dirty="0" smtClean="0"/>
              <a:t>Deletion Date: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47540"/>
            <a:ext cx="4435927" cy="4900860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28613"/>
            <a:ext cx="7772400" cy="585787"/>
          </a:xfrm>
        </p:spPr>
        <p:txBody>
          <a:bodyPr>
            <a:noAutofit/>
          </a:bodyPr>
          <a:lstStyle/>
          <a:p>
            <a:r>
              <a:rPr lang="en-US" dirty="0"/>
              <a:t>Norwood PCBs </a:t>
            </a:r>
            <a:r>
              <a:rPr lang="en-US" dirty="0" smtClean="0"/>
              <a:t>Operational History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696200" cy="5029200"/>
          </a:xfrm>
        </p:spPr>
        <p:txBody>
          <a:bodyPr/>
          <a:lstStyle/>
          <a:p>
            <a:r>
              <a:rPr lang="en-US" sz="2800" dirty="0"/>
              <a:t>Used for </a:t>
            </a:r>
            <a:r>
              <a:rPr lang="en-US" sz="2800" dirty="0" smtClean="0"/>
              <a:t>decades, since 1940s, </a:t>
            </a:r>
            <a:r>
              <a:rPr lang="en-US" sz="2800" dirty="0"/>
              <a:t>to produce </a:t>
            </a:r>
            <a:r>
              <a:rPr lang="en-US" sz="2800" dirty="0" smtClean="0"/>
              <a:t>various electrical components (e.g. transformers)</a:t>
            </a:r>
            <a:endParaRPr lang="en-US" sz="2800" dirty="0"/>
          </a:p>
          <a:p>
            <a:r>
              <a:rPr lang="en-US" sz="2800" dirty="0"/>
              <a:t>Multiple owners and operators (7 CDs)</a:t>
            </a:r>
          </a:p>
          <a:p>
            <a:r>
              <a:rPr lang="en-US" sz="2800" dirty="0" smtClean="0"/>
              <a:t>Primary </a:t>
            </a:r>
            <a:r>
              <a:rPr lang="en-US" sz="2800" dirty="0"/>
              <a:t>contaminant: PCBs (some </a:t>
            </a:r>
            <a:r>
              <a:rPr lang="en-US" sz="2800" dirty="0" smtClean="0"/>
              <a:t>VOCs, PAHs)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Up to 24,000 parts per million PCBs in soil</a:t>
            </a:r>
            <a:endParaRPr lang="en-US" sz="2400" dirty="0"/>
          </a:p>
          <a:p>
            <a:r>
              <a:rPr lang="en-US" sz="2800" dirty="0"/>
              <a:t>Media contaminated: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Soil, sediment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Ground water </a:t>
            </a:r>
            <a:endParaRPr lang="en-US" sz="2400" b="1" dirty="0"/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r="22641"/>
          <a:stretch/>
        </p:blipFill>
        <p:spPr>
          <a:xfrm>
            <a:off x="6654800" y="4191000"/>
            <a:ext cx="1511300" cy="21110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Oval 2"/>
          <p:cNvSpPr/>
          <p:nvPr/>
        </p:nvSpPr>
        <p:spPr>
          <a:xfrm>
            <a:off x="6781800" y="5012703"/>
            <a:ext cx="1066800" cy="348140"/>
          </a:xfrm>
          <a:prstGeom prst="ellipse">
            <a:avLst/>
          </a:prstGeom>
          <a:noFill/>
          <a:ln w="34925">
            <a:solidFill>
              <a:srgbClr val="FF0000">
                <a:alpha val="96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Norwood PCBs Remedial History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20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1989 Record of </a:t>
            </a:r>
            <a:r>
              <a:rPr lang="en-US" sz="2800" dirty="0" smtClean="0"/>
              <a:t>Decision (ROD) signed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1996 ROD Amendment</a:t>
            </a:r>
            <a:endParaRPr 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Soil </a:t>
            </a:r>
            <a:r>
              <a:rPr lang="en-US" dirty="0"/>
              <a:t>remedy changed from “solvent extraction” to “capping in place</a:t>
            </a:r>
            <a:r>
              <a:rPr lang="en-US" dirty="0" smtClean="0"/>
              <a:t>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PRP-lead component (contaminated soil/sediment)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Fund-lead component (contaminated </a:t>
            </a:r>
            <a:r>
              <a:rPr lang="en-US" dirty="0" smtClean="0"/>
              <a:t>ground water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4077113"/>
            <a:ext cx="4000500" cy="262848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62E9-625C-433A-BC7E-8CC30B94B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Norwood PCBs Remedial History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620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1996 </a:t>
            </a:r>
            <a:r>
              <a:rPr lang="en-US" dirty="0"/>
              <a:t>GWTP constructed (Fund-lead)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1997 – 1998 Cap Constructed </a:t>
            </a:r>
            <a:r>
              <a:rPr lang="en-US" sz="2800" dirty="0" smtClean="0"/>
              <a:t>(PRP-lead)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1996 </a:t>
            </a:r>
            <a:r>
              <a:rPr lang="en-US" sz="2800" dirty="0"/>
              <a:t>– </a:t>
            </a:r>
            <a:r>
              <a:rPr lang="en-US" sz="2800" dirty="0" smtClean="0"/>
              <a:t>2000 </a:t>
            </a:r>
            <a:r>
              <a:rPr lang="en-US" sz="2800" dirty="0"/>
              <a:t>GWTP </a:t>
            </a:r>
            <a:r>
              <a:rPr lang="en-US" sz="2800" dirty="0" smtClean="0"/>
              <a:t>operated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2001 - State submits “Low</a:t>
            </a:r>
            <a:r>
              <a:rPr lang="en-US" sz="2800" dirty="0"/>
              <a:t>” GW Use and </a:t>
            </a:r>
            <a:r>
              <a:rPr lang="en-US" sz="2800" dirty="0" smtClean="0"/>
              <a:t>Value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2005 - </a:t>
            </a:r>
            <a:r>
              <a:rPr lang="en-US" sz="2800" dirty="0" smtClean="0"/>
              <a:t> ESD results in revised GW CUGs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476250"/>
          </a:xfrm>
        </p:spPr>
        <p:txBody>
          <a:bodyPr>
            <a:noAutofit/>
          </a:bodyPr>
          <a:lstStyle/>
          <a:p>
            <a:r>
              <a:rPr lang="en-US" sz="3200" dirty="0"/>
              <a:t>Site Diagram Post Capping/Pre-development</a:t>
            </a:r>
          </a:p>
        </p:txBody>
      </p:sp>
      <p:pic>
        <p:nvPicPr>
          <p:cNvPr id="7465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55236"/>
            <a:ext cx="7620000" cy="5305913"/>
          </a:xfrm>
          <a:noFill/>
          <a:ln w="9525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2133600" y="30594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Area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5054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Area 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1" y="269009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Area 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9964" y="454890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Area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19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Area D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GWTP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4735893">
            <a:off x="6813760" y="3966363"/>
            <a:ext cx="88481" cy="44855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</a:t>
            </a:r>
            <a:r>
              <a:rPr lang="en-US" dirty="0"/>
              <a:t>U</a:t>
            </a:r>
            <a:r>
              <a:rPr lang="en-US" dirty="0" smtClean="0"/>
              <a:t>ses Based 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Area A (Non-cap/Non-cover Area)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Area B (Cover Area)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Area C (Slab Cap Area)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Area D (Cap area)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Area E (Debris Vault)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719316" y="1447800"/>
            <a:ext cx="484632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69852" y="190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Increasingly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More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Restrictive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7818"/>
            <a:ext cx="7696200" cy="970732"/>
          </a:xfrm>
        </p:spPr>
        <p:txBody>
          <a:bodyPr/>
          <a:lstStyle/>
          <a:p>
            <a:r>
              <a:rPr lang="en-US" dirty="0" smtClean="0"/>
              <a:t>Reuse Opportunities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82562"/>
            <a:ext cx="2590800" cy="1570637"/>
          </a:xfrm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66800" y="1168550"/>
            <a:ext cx="8001000" cy="530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Q: What’s often needed to realize redevelopment of a (Superfund) site?</a:t>
            </a:r>
          </a:p>
          <a:p>
            <a:pPr marL="0" indent="0">
              <a:buNone/>
            </a:pPr>
            <a:r>
              <a:rPr lang="en-US" dirty="0" smtClean="0"/>
              <a:t>A: An interested Third Party!</a:t>
            </a:r>
          </a:p>
          <a:p>
            <a:r>
              <a:rPr lang="en-US" dirty="0" smtClean="0"/>
              <a:t>1999 – Local Businessman purchased the property and obtained a PPA from EPA.</a:t>
            </a:r>
          </a:p>
          <a:p>
            <a:r>
              <a:rPr lang="en-US" dirty="0" smtClean="0"/>
              <a:t>PPA requires (among other things):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Providing town with electric </a:t>
            </a:r>
            <a:r>
              <a:rPr lang="en-US" dirty="0" smtClean="0"/>
              <a:t>vehicle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His </a:t>
            </a:r>
            <a:r>
              <a:rPr lang="en-US" dirty="0"/>
              <a:t>reuse (or demolition) of the GWTP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Record Land Use Controls (ICs)</a:t>
            </a:r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57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Owner leases property  to Developer 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Developer A wanted a “Big Box” store which required intrusive activities through Cap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Developer A denied local permit</a:t>
            </a:r>
          </a:p>
          <a:p>
            <a:r>
              <a:rPr lang="en-US" dirty="0" smtClean="0"/>
              <a:t>Developer B acquires Developer A (including lease obligations)</a:t>
            </a:r>
          </a:p>
          <a:p>
            <a:r>
              <a:rPr lang="en-US" dirty="0" smtClean="0"/>
              <a:t>Revised “concept” for redevelopment approved by Town – no intrusive activities through Cap.</a:t>
            </a:r>
          </a:p>
          <a:p>
            <a:r>
              <a:rPr lang="en-US" dirty="0" smtClean="0"/>
              <a:t>Developer B “forced” to work around the “cap”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509462E9-625C-433A-BC7E-8CC30B94BA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x Capped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Box Capped option 2</Template>
  <TotalTime>4237</TotalTime>
  <Words>688</Words>
  <Application>Microsoft Office PowerPoint</Application>
  <PresentationFormat>On-screen Show (4:3)</PresentationFormat>
  <Paragraphs>134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Box Capped option 2</vt:lpstr>
      <vt:lpstr>NORWOOD PCBS SITE</vt:lpstr>
      <vt:lpstr>Site Location</vt:lpstr>
      <vt:lpstr>Norwood PCBs Operational History</vt:lpstr>
      <vt:lpstr>Norwood PCBs Remedial History</vt:lpstr>
      <vt:lpstr>Norwood PCBs Remedial History</vt:lpstr>
      <vt:lpstr>Site Diagram Post Capping/Pre-development</vt:lpstr>
      <vt:lpstr>Restricted Uses Based on Area</vt:lpstr>
      <vt:lpstr>Reuse Opportunities</vt:lpstr>
      <vt:lpstr>Reuse Challenges</vt:lpstr>
      <vt:lpstr>Reuse Challenges</vt:lpstr>
      <vt:lpstr>Government/Developer Coordination</vt:lpstr>
      <vt:lpstr>Construction</vt:lpstr>
      <vt:lpstr>Construction</vt:lpstr>
      <vt:lpstr>Post - Construction</vt:lpstr>
      <vt:lpstr>Site Diagram Post Construction</vt:lpstr>
      <vt:lpstr>Site Today</vt:lpstr>
      <vt:lpstr>Key Lessons</vt:lpstr>
      <vt:lpstr>Contact Information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106</cp:revision>
  <cp:lastPrinted>2014-07-09T14:49:21Z</cp:lastPrinted>
  <dcterms:created xsi:type="dcterms:W3CDTF">2013-12-06T18:41:52Z</dcterms:created>
  <dcterms:modified xsi:type="dcterms:W3CDTF">2014-07-10T19:40:53Z</dcterms:modified>
</cp:coreProperties>
</file>