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6"/>
  </p:notesMasterIdLst>
  <p:sldIdLst>
    <p:sldId id="256" r:id="rId2"/>
    <p:sldId id="259" r:id="rId3"/>
    <p:sldId id="257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03864"/>
    <a:srgbClr val="0066CC"/>
    <a:srgbClr val="E7EFFD"/>
    <a:srgbClr val="DAE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67564" autoAdjust="0"/>
  </p:normalViewPr>
  <p:slideViewPr>
    <p:cSldViewPr snapToGrid="0">
      <p:cViewPr varScale="1">
        <p:scale>
          <a:sx n="45" d="100"/>
          <a:sy n="45" d="100"/>
        </p:scale>
        <p:origin x="97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B3DD3-9613-43B7-A4C2-0CEB173B513B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41DB9-E7E3-4DFF-8BAF-CBF89318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00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1DB9-E7E3-4DFF-8BAF-CBF8931866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9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1DB9-E7E3-4DFF-8BAF-CBF8931866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57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6"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1DB9-E7E3-4DFF-8BAF-CBF8931866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7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1DB9-E7E3-4DFF-8BAF-CBF8931866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8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2"/>
            <a:ext cx="12192000" cy="6854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0" y="6242756"/>
            <a:ext cx="12192000" cy="1391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300" b="1" kern="1200" baseline="0">
                <a:solidFill>
                  <a:srgbClr val="203864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EPA Superfund Redevelopment Initiative | September 8, 2016</a:t>
            </a:r>
            <a:endParaRPr lang="en-US" sz="28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30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>
                  <a:lumMod val="75000"/>
                </a:schemeClr>
              </a:buClr>
              <a:defRPr/>
            </a:lvl1pPr>
            <a:lvl2pPr marL="685800" indent="-2286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3780" y="6271005"/>
            <a:ext cx="2743200" cy="365125"/>
          </a:xfrm>
        </p:spPr>
        <p:txBody>
          <a:bodyPr/>
          <a:lstStyle/>
          <a:p>
            <a:fld id="{E58FE91A-F9FA-4788-887E-CECE8A17A3E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11516678" y="6176507"/>
            <a:ext cx="550044" cy="565381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7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8" y="1673"/>
            <a:ext cx="12194978" cy="6856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Example Section </a:t>
            </a:r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E91A-F9FA-4788-887E-CECE8A17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9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Oval 20"/>
          <p:cNvSpPr/>
          <p:nvPr/>
        </p:nvSpPr>
        <p:spPr>
          <a:xfrm>
            <a:off x="11516678" y="6176507"/>
            <a:ext cx="550044" cy="565381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730" y="6271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B050"/>
                </a:solidFill>
              </a:defRPr>
            </a:lvl1pPr>
          </a:lstStyle>
          <a:p>
            <a:fld id="{E58FE91A-F9FA-4788-887E-CECE8A17A3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9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superfund-redevelopment-initiativ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www.epa.gov/superfund-redevelopment-initiative/redevelopment-partnerships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4455"/>
            <a:ext cx="12192000" cy="2387600"/>
          </a:xfrm>
        </p:spPr>
        <p:txBody>
          <a:bodyPr>
            <a:normAutofit/>
          </a:bodyPr>
          <a:lstStyle/>
          <a:p>
            <a:r>
              <a:rPr lang="en-US" dirty="0"/>
              <a:t>Protecting Pollinators through Sustainable Superfund Reuse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36" y="432064"/>
            <a:ext cx="3035884" cy="119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8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925" y="0"/>
            <a:ext cx="3770630" cy="214598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Webinar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596640" y="229268"/>
            <a:ext cx="7628890" cy="7429500"/>
          </a:xfrm>
        </p:spPr>
        <p:txBody>
          <a:bodyPr>
            <a:normAutofit/>
          </a:bodyPr>
          <a:lstStyle/>
          <a:p>
            <a:pPr lvl="0">
              <a:lnSpc>
                <a:spcPts val="2000"/>
              </a:lnSpc>
            </a:pPr>
            <a:r>
              <a:rPr lang="en-US" b="1" dirty="0"/>
              <a:t>Introduction to Reuse and SRI</a:t>
            </a:r>
          </a:p>
          <a:p>
            <a:pPr lvl="1" algn="r">
              <a:lnSpc>
                <a:spcPts val="2000"/>
              </a:lnSpc>
            </a:pPr>
            <a:r>
              <a:rPr lang="en-US" sz="1800" dirty="0"/>
              <a:t>Melissa Friedland, EPA SRI</a:t>
            </a:r>
          </a:p>
          <a:p>
            <a:pPr lvl="1" algn="r">
              <a:lnSpc>
                <a:spcPts val="1000"/>
              </a:lnSpc>
            </a:pPr>
            <a:endParaRPr lang="en-US" sz="1800" dirty="0"/>
          </a:p>
          <a:p>
            <a:pPr lvl="0">
              <a:lnSpc>
                <a:spcPts val="2000"/>
              </a:lnSpc>
            </a:pPr>
            <a:r>
              <a:rPr lang="en-US" b="1" dirty="0"/>
              <a:t>Pollinator Protection and National Policy </a:t>
            </a:r>
          </a:p>
          <a:p>
            <a:pPr lvl="1" algn="r">
              <a:lnSpc>
                <a:spcPts val="2000"/>
              </a:lnSpc>
            </a:pPr>
            <a:r>
              <a:rPr lang="en-US" sz="1800" dirty="0"/>
              <a:t>Dr. Larry Zaragoza, EPA OSRTI</a:t>
            </a:r>
          </a:p>
          <a:p>
            <a:pPr lvl="1" algn="r">
              <a:lnSpc>
                <a:spcPts val="1000"/>
              </a:lnSpc>
            </a:pPr>
            <a:endParaRPr lang="en-US" sz="1800" dirty="0"/>
          </a:p>
          <a:p>
            <a:pPr lvl="0">
              <a:lnSpc>
                <a:spcPts val="2000"/>
              </a:lnSpc>
            </a:pPr>
            <a:r>
              <a:rPr lang="en-US" b="1" dirty="0"/>
              <a:t>Role of Pollinators</a:t>
            </a:r>
          </a:p>
          <a:p>
            <a:pPr lvl="1" algn="r">
              <a:lnSpc>
                <a:spcPts val="2000"/>
              </a:lnSpc>
            </a:pPr>
            <a:r>
              <a:rPr lang="en-US" sz="1800" dirty="0"/>
              <a:t>Mary Galea, Pollinator Partnership</a:t>
            </a:r>
          </a:p>
          <a:p>
            <a:pPr lvl="1" algn="r">
              <a:lnSpc>
                <a:spcPts val="1000"/>
              </a:lnSpc>
            </a:pPr>
            <a:endParaRPr lang="en-US" sz="1800" dirty="0"/>
          </a:p>
          <a:p>
            <a:pPr lvl="0">
              <a:lnSpc>
                <a:spcPts val="2000"/>
              </a:lnSpc>
            </a:pPr>
            <a:r>
              <a:rPr lang="en-US" b="1" dirty="0"/>
              <a:t>Ecological Revitalization – </a:t>
            </a:r>
          </a:p>
          <a:p>
            <a:pPr lvl="0">
              <a:lnSpc>
                <a:spcPts val="2000"/>
              </a:lnSpc>
            </a:pPr>
            <a:r>
              <a:rPr lang="en-US" b="1" dirty="0"/>
              <a:t>Tools to Promote Pollinator Protection </a:t>
            </a:r>
          </a:p>
          <a:p>
            <a:pPr lvl="1" algn="r">
              <a:lnSpc>
                <a:spcPts val="2000"/>
              </a:lnSpc>
            </a:pPr>
            <a:r>
              <a:rPr lang="en-US" sz="1800" dirty="0"/>
              <a:t>Michele Mahoney, EPA TIFSD</a:t>
            </a:r>
          </a:p>
          <a:p>
            <a:pPr lvl="1" algn="r">
              <a:lnSpc>
                <a:spcPts val="1000"/>
              </a:lnSpc>
            </a:pPr>
            <a:endParaRPr lang="en-US" sz="1800" dirty="0"/>
          </a:p>
          <a:p>
            <a:pPr lvl="0">
              <a:lnSpc>
                <a:spcPts val="2000"/>
              </a:lnSpc>
            </a:pPr>
            <a:r>
              <a:rPr lang="en-US" b="1" dirty="0"/>
              <a:t>Pollinator Protection in Region 7 </a:t>
            </a:r>
          </a:p>
          <a:p>
            <a:pPr lvl="1" algn="r">
              <a:lnSpc>
                <a:spcPts val="2000"/>
              </a:lnSpc>
            </a:pPr>
            <a:r>
              <a:rPr lang="en-US" sz="1800" dirty="0"/>
              <a:t>Catherine Wooster-Brown, EPA Region 7</a:t>
            </a:r>
          </a:p>
          <a:p>
            <a:pPr lvl="1" algn="r">
              <a:lnSpc>
                <a:spcPts val="1000"/>
              </a:lnSpc>
            </a:pPr>
            <a:endParaRPr lang="en-US" sz="1800" dirty="0"/>
          </a:p>
          <a:p>
            <a:pPr lvl="0">
              <a:lnSpc>
                <a:spcPts val="2000"/>
              </a:lnSpc>
            </a:pPr>
            <a:r>
              <a:rPr lang="en-US" b="1" dirty="0"/>
              <a:t>Pollinator Protection </a:t>
            </a:r>
            <a:r>
              <a:rPr lang="en-US" b="1"/>
              <a:t>in Region </a:t>
            </a:r>
            <a:r>
              <a:rPr lang="en-US" b="1" dirty="0"/>
              <a:t>4 </a:t>
            </a:r>
          </a:p>
          <a:p>
            <a:pPr lvl="1" algn="r">
              <a:lnSpc>
                <a:spcPts val="2000"/>
              </a:lnSpc>
            </a:pPr>
            <a:r>
              <a:rPr lang="en-US" sz="1800" dirty="0"/>
              <a:t>Candice Teichert, EPA Region 4</a:t>
            </a:r>
          </a:p>
          <a:p>
            <a:pPr lvl="1" algn="r">
              <a:lnSpc>
                <a:spcPts val="1000"/>
              </a:lnSpc>
            </a:pPr>
            <a:endParaRPr lang="en-US" sz="900" dirty="0"/>
          </a:p>
          <a:p>
            <a:pPr lvl="0">
              <a:lnSpc>
                <a:spcPts val="2000"/>
              </a:lnSpc>
            </a:pPr>
            <a:r>
              <a:rPr lang="en-US" b="1" dirty="0"/>
              <a:t>Resources, Contacts and Questions</a:t>
            </a:r>
          </a:p>
          <a:p>
            <a:pPr lvl="1" algn="r">
              <a:lnSpc>
                <a:spcPts val="2000"/>
              </a:lnSpc>
            </a:pPr>
            <a:r>
              <a:rPr lang="en-US" sz="1800" dirty="0"/>
              <a:t>Melissa Friedland, EPA SRI</a:t>
            </a:r>
          </a:p>
          <a:p>
            <a:pPr>
              <a:lnSpc>
                <a:spcPts val="2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E91A-F9FA-4788-887E-CECE8A17A3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9244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SRI: Superfund Redevelopment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232" y="2880359"/>
            <a:ext cx="10007550" cy="352520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en-US" i="1" dirty="0"/>
          </a:p>
          <a:p>
            <a:pPr marL="0" indent="0">
              <a:spcBef>
                <a:spcPts val="0"/>
              </a:spcBef>
              <a:buNone/>
            </a:pPr>
            <a:endParaRPr lang="en-US" i="1" dirty="0"/>
          </a:p>
          <a:p>
            <a:pPr marL="0" indent="0">
              <a:spcBef>
                <a:spcPts val="0"/>
              </a:spcBef>
              <a:buNone/>
            </a:pPr>
            <a:endParaRPr lang="en-US" i="1" dirty="0"/>
          </a:p>
          <a:p>
            <a:pPr marL="0" indent="0">
              <a:spcBef>
                <a:spcPts val="0"/>
              </a:spcBef>
              <a:buNone/>
            </a:pPr>
            <a:endParaRPr lang="en-US" i="1" dirty="0"/>
          </a:p>
          <a:p>
            <a:pPr marL="0" indent="0">
              <a:spcBef>
                <a:spcPts val="0"/>
              </a:spcBef>
              <a:buNone/>
            </a:pPr>
            <a:endParaRPr lang="en-US" i="1" dirty="0"/>
          </a:p>
          <a:p>
            <a:pPr marL="0" indent="0">
              <a:spcBef>
                <a:spcPts val="0"/>
              </a:spcBef>
              <a:buNone/>
            </a:pPr>
            <a:endParaRPr lang="en-US" i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i="1" dirty="0"/>
              <a:t>Working with communities and other partners in considering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i="1" dirty="0"/>
              <a:t>future use opportunities and integrating appropriate reuse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i="1" dirty="0"/>
              <a:t>options into the cleanup 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238686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hlinkClick r:id="rId3"/>
              </a:rPr>
              <a:t>https://www.epa.gov/superfund-redevelopment-initiative</a:t>
            </a:r>
            <a:r>
              <a:rPr lang="en-US" sz="2000" u="sng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E91A-F9FA-4788-887E-CECE8A17A3EE}" type="slidenum">
              <a:rPr lang="en-US" smtClean="0"/>
              <a:t>3</a:t>
            </a:fld>
            <a:endParaRPr lang="en-US"/>
          </a:p>
        </p:txBody>
      </p:sp>
      <p:sp>
        <p:nvSpPr>
          <p:cNvPr id="8" name="AutoShape 2" descr="http://srisure-net.secure36.ezhostingserver.com/SURE/PhotoLibrary/BAYOU%20VERDINE/IMG_6067.JP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4176" y="1523153"/>
            <a:ext cx="4941569" cy="31131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900" y="1523153"/>
            <a:ext cx="4150919" cy="311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2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942" y="197857"/>
            <a:ext cx="10515600" cy="1325563"/>
          </a:xfrm>
        </p:spPr>
        <p:txBody>
          <a:bodyPr/>
          <a:lstStyle/>
          <a:p>
            <a:r>
              <a:rPr lang="en-US" dirty="0"/>
              <a:t>Redevelopment Partnerships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64640" y="4753875"/>
            <a:ext cx="284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3"/>
              </a:rPr>
              <a:t>https://www.epa.gov/superfund-redevelopment-initiative/redevelopment-partnerships</a:t>
            </a:r>
            <a:r>
              <a:rPr lang="en-US" sz="2000" dirty="0"/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0441" y="1355603"/>
            <a:ext cx="2693133" cy="209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00"/>
          <a:stretch/>
        </p:blipFill>
        <p:spPr bwMode="auto">
          <a:xfrm>
            <a:off x="1045850" y="1357027"/>
            <a:ext cx="2719730" cy="207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849" y="4013424"/>
            <a:ext cx="2719730" cy="203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8436" y="1355603"/>
            <a:ext cx="2785004" cy="208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13372" y="3453290"/>
            <a:ext cx="3167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U.S. Soccer Foundation support at Avtex Fibers Superfund site, Virginia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1335" y="3428823"/>
            <a:ext cx="4056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Rails-to-Trails Conservancy support at California Gulch Superfund site, Colorado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2990" y="6056249"/>
            <a:ext cx="3833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The Trust for Public Land support at Pemaco Maywood Superfund site, California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4081" y="3661927"/>
            <a:ext cx="3457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Academy of Model Aeronautics support at Auburn Road Landfill Superfund site, New Hampshire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95207" y="6302622"/>
            <a:ext cx="2743200" cy="365125"/>
          </a:xfrm>
        </p:spPr>
        <p:txBody>
          <a:bodyPr/>
          <a:lstStyle/>
          <a:p>
            <a:fld id="{E58FE91A-F9FA-4788-887E-CECE8A17A3EE}" type="slidenum">
              <a:rPr lang="en-US" smtClean="0"/>
              <a:t>4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44" y="4027906"/>
            <a:ext cx="2719730" cy="20392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98438" y="6063722"/>
            <a:ext cx="3833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Pollinator Partnership (P2) at Chemical Commodities Inc. Superfund site, Kansas</a:t>
            </a:r>
          </a:p>
        </p:txBody>
      </p:sp>
    </p:spTree>
    <p:extLst>
      <p:ext uri="{BB962C8B-B14F-4D97-AF65-F5344CB8AC3E}">
        <p14:creationId xmlns:p14="http://schemas.microsoft.com/office/powerpoint/2010/main" val="7198960"/>
      </p:ext>
    </p:extLst>
  </p:cSld>
  <p:clrMapOvr>
    <a:masterClrMapping/>
  </p:clrMapOvr>
</p:sld>
</file>

<file path=ppt/theme/theme1.xml><?xml version="1.0" encoding="utf-8"?>
<a:theme xmlns:a="http://schemas.openxmlformats.org/drawingml/2006/main" name="Draft_Mahoney_Pollinator_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Draft_Mahoney_Pollinator_Presentation</Template>
  <TotalTime>592</TotalTime>
  <Words>186</Words>
  <Application>Microsoft Office PowerPoint</Application>
  <PresentationFormat>Widescreen</PresentationFormat>
  <Paragraphs>48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Draft_Mahoney_Pollinator_Presentation</vt:lpstr>
      <vt:lpstr>Protecting Pollinators through Sustainable Superfund Reuse</vt:lpstr>
      <vt:lpstr>Webinar Overview</vt:lpstr>
      <vt:lpstr>SRI: Superfund Redevelopment Initiative</vt:lpstr>
      <vt:lpstr>Redevelopment Partnerships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SkeoSA</dc:creator>
  <cp:lastModifiedBy>Skeo</cp:lastModifiedBy>
  <cp:revision>49</cp:revision>
  <dcterms:created xsi:type="dcterms:W3CDTF">2016-05-06T18:24:35Z</dcterms:created>
  <dcterms:modified xsi:type="dcterms:W3CDTF">2016-09-07T19:52:36Z</dcterms:modified>
</cp:coreProperties>
</file>