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3" r:id="rId12"/>
  </p:sldMasterIdLst>
  <p:notesMasterIdLst>
    <p:notesMasterId r:id="rId36"/>
  </p:notesMasterIdLst>
  <p:sldIdLst>
    <p:sldId id="256" r:id="rId13"/>
    <p:sldId id="293" r:id="rId14"/>
    <p:sldId id="294" r:id="rId15"/>
    <p:sldId id="261" r:id="rId16"/>
    <p:sldId id="281" r:id="rId17"/>
    <p:sldId id="284" r:id="rId18"/>
    <p:sldId id="285" r:id="rId19"/>
    <p:sldId id="287" r:id="rId20"/>
    <p:sldId id="295" r:id="rId21"/>
    <p:sldId id="297" r:id="rId22"/>
    <p:sldId id="296" r:id="rId23"/>
    <p:sldId id="298" r:id="rId24"/>
    <p:sldId id="301" r:id="rId25"/>
    <p:sldId id="302" r:id="rId26"/>
    <p:sldId id="267" r:id="rId27"/>
    <p:sldId id="306" r:id="rId28"/>
    <p:sldId id="310" r:id="rId29"/>
    <p:sldId id="303" r:id="rId30"/>
    <p:sldId id="309" r:id="rId31"/>
    <p:sldId id="307" r:id="rId32"/>
    <p:sldId id="305" r:id="rId33"/>
    <p:sldId id="308" r:id="rId34"/>
    <p:sldId id="265" r:id="rId3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818" autoAdjust="0"/>
  </p:normalViewPr>
  <p:slideViewPr>
    <p:cSldViewPr snapToGrid="0">
      <p:cViewPr varScale="1">
        <p:scale>
          <a:sx n="55" d="100"/>
          <a:sy n="55" d="100"/>
        </p:scale>
        <p:origin x="76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B4CCFDE-6A6A-4BE6-91DA-DB52CF64DD58}" type="datetimeFigureOut">
              <a:rPr lang="en-US" smtClean="0"/>
              <a:t>9/7/2016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23DDAB0E-17E7-4688-94AA-C9671C8FB11F}" type="slidenum">
              <a:rPr lang="en-US" smtClean="0"/>
              <a:t>‹#›</a:t>
            </a:fld>
            <a:endParaRPr lang="en-US" dirty="0"/>
          </a:p>
        </p:txBody>
      </p:sp>
    </p:spTree>
    <p:extLst>
      <p:ext uri="{BB962C8B-B14F-4D97-AF65-F5344CB8AC3E}">
        <p14:creationId xmlns:p14="http://schemas.microsoft.com/office/powerpoint/2010/main" val="61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DDAB0E-17E7-4688-94AA-C9671C8FB11F}" type="slidenum">
              <a:rPr lang="en-US" smtClean="0"/>
              <a:t>6</a:t>
            </a:fld>
            <a:endParaRPr lang="en-US" dirty="0"/>
          </a:p>
        </p:txBody>
      </p:sp>
    </p:spTree>
    <p:extLst>
      <p:ext uri="{BB962C8B-B14F-4D97-AF65-F5344CB8AC3E}">
        <p14:creationId xmlns:p14="http://schemas.microsoft.com/office/powerpoint/2010/main" val="2601689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0" y="1672"/>
            <a:ext cx="12192000" cy="6854653"/>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955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chemeClr val="accent2">
                  <a:lumMod val="75000"/>
                </a:schemeClr>
              </a:buClr>
              <a:defRPr/>
            </a:lvl1pPr>
            <a:lvl2pPr marL="685800" indent="-228600">
              <a:buClr>
                <a:schemeClr val="accent2">
                  <a:lumMod val="75000"/>
                </a:schemeClr>
              </a:buClr>
              <a:buFont typeface="Arial" panose="020B0604020202020204" pitchFamily="34" charset="0"/>
              <a:buChar char="•"/>
              <a:defRPr/>
            </a:lvl2pPr>
            <a:lvl3pPr marL="1143000" indent="-228600">
              <a:buClr>
                <a:schemeClr val="accent2">
                  <a:lumMod val="75000"/>
                </a:schemeClr>
              </a:buClr>
              <a:buFont typeface="Arial" panose="020B0604020202020204" pitchFamily="34" charset="0"/>
              <a:buChar char="•"/>
              <a:defRPr/>
            </a:lvl3pPr>
            <a:lvl4pPr marL="1600200" indent="-228600">
              <a:buClr>
                <a:schemeClr val="accent2">
                  <a:lumMod val="75000"/>
                </a:schemeClr>
              </a:buClr>
              <a:buFont typeface="Arial" panose="020B0604020202020204" pitchFamily="34" charset="0"/>
              <a:buChar char="•"/>
              <a:defRPr/>
            </a:lvl4pPr>
            <a:lvl5pPr marL="2057400" indent="-228600">
              <a:buClr>
                <a:schemeClr val="accent2">
                  <a:lumMod val="75000"/>
                </a:schemeClr>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203780" y="6271005"/>
            <a:ext cx="2743200" cy="365125"/>
          </a:xfrm>
        </p:spPr>
        <p:txBody>
          <a:bodyPr/>
          <a:lstStyle/>
          <a:p>
            <a:fld id="{2A286D1B-5583-4E44-9C35-729DCEB00A36}" type="slidenum">
              <a:rPr lang="en-US" smtClean="0"/>
              <a:t>‹#›</a:t>
            </a:fld>
            <a:endParaRPr lang="en-US" dirty="0"/>
          </a:p>
        </p:txBody>
      </p:sp>
    </p:spTree>
    <p:extLst>
      <p:ext uri="{BB962C8B-B14F-4D97-AF65-F5344CB8AC3E}">
        <p14:creationId xmlns:p14="http://schemas.microsoft.com/office/powerpoint/2010/main" val="114735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978" y="1673"/>
            <a:ext cx="12194978" cy="6856328"/>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lgn="r">
              <a:defRPr sz="6000"/>
            </a:lvl1pPr>
          </a:lstStyle>
          <a:p>
            <a:r>
              <a:rPr lang="en-US" dirty="0"/>
              <a:t>Section Header</a:t>
            </a:r>
          </a:p>
        </p:txBody>
      </p:sp>
      <p:sp>
        <p:nvSpPr>
          <p:cNvPr id="3" name="Text Placeholder 2"/>
          <p:cNvSpPr>
            <a:spLocks noGrp="1"/>
          </p:cNvSpPr>
          <p:nvPr>
            <p:ph type="body" idx="1" hasCustomPrompt="1"/>
          </p:nvPr>
        </p:nvSpPr>
        <p:spPr>
          <a:xfrm>
            <a:off x="831850" y="4589463"/>
            <a:ext cx="10515600" cy="1500187"/>
          </a:xfrm>
        </p:spPr>
        <p:txBody>
          <a:bodyPr/>
          <a:lstStyle>
            <a:lvl1pPr marL="0" indent="0" algn="r">
              <a:buNone/>
              <a:defRPr sz="24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Example Section </a:t>
            </a:r>
            <a:r>
              <a:rPr lang="en-US" dirty="0" err="1"/>
              <a:t>Subheader</a:t>
            </a:r>
            <a:r>
              <a:rPr lang="en-US" dirty="0"/>
              <a:t> Text</a:t>
            </a:r>
          </a:p>
        </p:txBody>
      </p:sp>
      <p:sp>
        <p:nvSpPr>
          <p:cNvPr id="6" name="Slide Number Placeholder 5"/>
          <p:cNvSpPr>
            <a:spLocks noGrp="1"/>
          </p:cNvSpPr>
          <p:nvPr>
            <p:ph type="sldNum" sz="quarter" idx="12"/>
          </p:nvPr>
        </p:nvSpPr>
        <p:spPr/>
        <p:txBody>
          <a:bodyPr/>
          <a:lstStyle/>
          <a:p>
            <a:fld id="{2A286D1B-5583-4E44-9C35-729DCEB00A36}" type="slidenum">
              <a:rPr lang="en-US" smtClean="0"/>
              <a:t>‹#›</a:t>
            </a:fld>
            <a:endParaRPr lang="en-US" dirty="0"/>
          </a:p>
        </p:txBody>
      </p:sp>
    </p:spTree>
    <p:extLst>
      <p:ext uri="{BB962C8B-B14F-4D97-AF65-F5344CB8AC3E}">
        <p14:creationId xmlns:p14="http://schemas.microsoft.com/office/powerpoint/2010/main" val="2093157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Oval 20"/>
          <p:cNvSpPr/>
          <p:nvPr/>
        </p:nvSpPr>
        <p:spPr>
          <a:xfrm>
            <a:off x="11516678" y="6176507"/>
            <a:ext cx="550044" cy="56538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9184730" y="6271005"/>
            <a:ext cx="2743200" cy="365125"/>
          </a:xfrm>
          <a:prstGeom prst="rect">
            <a:avLst/>
          </a:prstGeom>
        </p:spPr>
        <p:txBody>
          <a:bodyPr vert="horz" lIns="91440" tIns="45720" rIns="91440" bIns="45720" rtlCol="0" anchor="ctr"/>
          <a:lstStyle>
            <a:lvl1pPr algn="r">
              <a:defRPr sz="1600" b="1">
                <a:solidFill>
                  <a:srgbClr val="00B050"/>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242228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hf hdr="0" ftr="0" dt="0"/>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2800"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teichert.candice@epa.go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ollinator.org/guides.htm" TargetMode="External"/><Relationship Id="rId2" Type="http://schemas.openxmlformats.org/officeDocument/2006/relationships/hyperlink" Target="http://www.wildflower.org/plants/" TargetMode="External"/><Relationship Id="rId1" Type="http://schemas.openxmlformats.org/officeDocument/2006/relationships/slideLayout" Target="../slideLayouts/slideLayout2.xml"/><Relationship Id="rId4" Type="http://schemas.openxmlformats.org/officeDocument/2006/relationships/hyperlink" Target="http://www.fnps.org/plant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wildflower.org/pla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normAutofit/>
          </a:bodyPr>
          <a:lstStyle/>
          <a:p>
            <a:r>
              <a:rPr lang="en-US" sz="4800" dirty="0"/>
              <a:t>Pollinator Protection in Region 4</a:t>
            </a:r>
          </a:p>
        </p:txBody>
      </p:sp>
      <p:sp>
        <p:nvSpPr>
          <p:cNvPr id="3" name="Subtitle 2"/>
          <p:cNvSpPr>
            <a:spLocks noGrp="1"/>
          </p:cNvSpPr>
          <p:nvPr>
            <p:ph type="subTitle" idx="1"/>
          </p:nvPr>
        </p:nvSpPr>
        <p:spPr/>
        <p:txBody>
          <a:bodyPr>
            <a:normAutofit/>
          </a:bodyPr>
          <a:lstStyle/>
          <a:p>
            <a:r>
              <a:rPr lang="en-US" sz="2800" dirty="0"/>
              <a:t>Candice Teichert</a:t>
            </a:r>
          </a:p>
          <a:p>
            <a:r>
              <a:rPr lang="en-US" sz="2800" dirty="0"/>
              <a:t>Pollinator Habitat Coordinator</a:t>
            </a:r>
          </a:p>
          <a:p>
            <a:endParaRPr lang="en-US" sz="1800" dirty="0"/>
          </a:p>
        </p:txBody>
      </p:sp>
    </p:spTree>
    <p:extLst>
      <p:ext uri="{BB962C8B-B14F-4D97-AF65-F5344CB8AC3E}">
        <p14:creationId xmlns:p14="http://schemas.microsoft.com/office/powerpoint/2010/main" val="350044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286D1B-5583-4E44-9C35-729DCEB00A36}" type="slidenum">
              <a:rPr lang="en-US" smtClean="0"/>
              <a:t>10</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0749" y="187733"/>
            <a:ext cx="8020051" cy="644839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5906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286D1B-5583-4E44-9C35-729DCEB00A36}" type="slidenum">
              <a:rPr lang="en-US" smtClean="0"/>
              <a:t>11</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47850" y="101600"/>
            <a:ext cx="7991320" cy="6548760"/>
          </a:xfrm>
          <a:prstGeom prst="rect">
            <a:avLst/>
          </a:prstGeom>
          <a:ln>
            <a:solidFill>
              <a:schemeClr val="tx1"/>
            </a:solidFill>
          </a:ln>
          <a:effectLst>
            <a:outerShdw blurRad="50800" dist="38100" dir="2700000" algn="tl" rotWithShape="0">
              <a:prstClr val="black">
                <a:alpha val="40000"/>
              </a:prstClr>
            </a:outerShdw>
          </a:effectLst>
        </p:spPr>
      </p:pic>
      <p:cxnSp>
        <p:nvCxnSpPr>
          <p:cNvPr id="7" name="Straight Arrow Connector 6"/>
          <p:cNvCxnSpPr/>
          <p:nvPr/>
        </p:nvCxnSpPr>
        <p:spPr>
          <a:xfrm flipH="1">
            <a:off x="3822700" y="4203700"/>
            <a:ext cx="1651000" cy="1104900"/>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5099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49500" y="6271005"/>
            <a:ext cx="2743200" cy="365125"/>
          </a:xfrm>
        </p:spPr>
        <p:txBody>
          <a:bodyPr/>
          <a:lstStyle/>
          <a:p>
            <a:fld id="{2A286D1B-5583-4E44-9C35-729DCEB00A36}" type="slidenum">
              <a:rPr lang="en-US" smtClean="0"/>
              <a:t>12</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0250" y="149550"/>
            <a:ext cx="8020050" cy="648658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487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581"/>
            <a:ext cx="10515600" cy="1325563"/>
          </a:xfrm>
        </p:spPr>
        <p:txBody>
          <a:bodyPr>
            <a:normAutofit/>
          </a:bodyPr>
          <a:lstStyle/>
          <a:p>
            <a:pPr algn="ctr"/>
            <a:r>
              <a:rPr lang="en-US" dirty="0"/>
              <a:t>Superfund Metric Objective and Strategy</a:t>
            </a:r>
          </a:p>
        </p:txBody>
      </p:sp>
      <p:sp>
        <p:nvSpPr>
          <p:cNvPr id="3" name="Content Placeholder 2"/>
          <p:cNvSpPr>
            <a:spLocks noGrp="1"/>
          </p:cNvSpPr>
          <p:nvPr>
            <p:ph idx="1"/>
          </p:nvPr>
        </p:nvSpPr>
        <p:spPr>
          <a:xfrm>
            <a:off x="533400" y="1531144"/>
            <a:ext cx="10820400" cy="4645819"/>
          </a:xfrm>
        </p:spPr>
        <p:txBody>
          <a:bodyPr>
            <a:normAutofit/>
          </a:bodyPr>
          <a:lstStyle/>
          <a:p>
            <a:pPr marL="0" indent="0">
              <a:buNone/>
            </a:pPr>
            <a:r>
              <a:rPr lang="en-US" sz="3600" dirty="0"/>
              <a:t>Metric: Acres of pollinator friendly habitat at Superfund remedial sites</a:t>
            </a:r>
          </a:p>
          <a:p>
            <a:pPr marL="0" indent="0">
              <a:buNone/>
            </a:pPr>
            <a:endParaRPr lang="en-US" sz="3600" dirty="0"/>
          </a:p>
          <a:p>
            <a:r>
              <a:rPr lang="en-US" sz="3600" dirty="0"/>
              <a:t>Identify pollinator habitat at existing sites</a:t>
            </a:r>
          </a:p>
          <a:p>
            <a:r>
              <a:rPr lang="en-US" sz="3600" dirty="0"/>
              <a:t>New opportunities</a:t>
            </a:r>
          </a:p>
          <a:p>
            <a:pPr lvl="1"/>
            <a:r>
              <a:rPr lang="en-US" sz="3200" dirty="0"/>
              <a:t>Feasibility Study, Record Of Decision, Remedial Design, Remedial Action</a:t>
            </a:r>
          </a:p>
          <a:p>
            <a:pPr lvl="1"/>
            <a:r>
              <a:rPr lang="en-US" sz="3200" dirty="0"/>
              <a:t>Five Year Review</a:t>
            </a:r>
          </a:p>
          <a:p>
            <a:pPr lvl="1"/>
            <a:endParaRPr lang="en-US" sz="3200" dirty="0"/>
          </a:p>
          <a:p>
            <a:pPr lvl="1"/>
            <a:endParaRPr lang="en-US" sz="3200" dirty="0"/>
          </a:p>
          <a:p>
            <a:pPr lvl="1"/>
            <a:endParaRPr lang="en-US" sz="3200" dirty="0"/>
          </a:p>
        </p:txBody>
      </p:sp>
      <p:sp>
        <p:nvSpPr>
          <p:cNvPr id="4" name="Slide Number Placeholder 3"/>
          <p:cNvSpPr>
            <a:spLocks noGrp="1"/>
          </p:cNvSpPr>
          <p:nvPr>
            <p:ph type="sldNum" sz="quarter" idx="12"/>
          </p:nvPr>
        </p:nvSpPr>
        <p:spPr>
          <a:xfrm>
            <a:off x="9243536" y="6280944"/>
            <a:ext cx="2743200" cy="365125"/>
          </a:xfrm>
        </p:spPr>
        <p:txBody>
          <a:bodyPr/>
          <a:lstStyle/>
          <a:p>
            <a:fld id="{2A286D1B-5583-4E44-9C35-729DCEB00A36}" type="slidenum">
              <a:rPr lang="en-US" smtClean="0"/>
              <a:t>13</a:t>
            </a:fld>
            <a:endParaRPr lang="en-US" dirty="0"/>
          </a:p>
        </p:txBody>
      </p:sp>
    </p:spTree>
    <p:extLst>
      <p:ext uri="{BB962C8B-B14F-4D97-AF65-F5344CB8AC3E}">
        <p14:creationId xmlns:p14="http://schemas.microsoft.com/office/powerpoint/2010/main" val="357842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8293"/>
            <a:ext cx="10515600" cy="1325563"/>
          </a:xfrm>
        </p:spPr>
        <p:txBody>
          <a:bodyPr>
            <a:normAutofit/>
          </a:bodyPr>
          <a:lstStyle/>
          <a:p>
            <a:pPr algn="ctr"/>
            <a:r>
              <a:rPr lang="en-US" dirty="0"/>
              <a:t>Highlighting our Efforts through Case Studies and Fact Sheets</a:t>
            </a:r>
          </a:p>
        </p:txBody>
      </p:sp>
      <p:sp>
        <p:nvSpPr>
          <p:cNvPr id="3" name="Content Placeholder 2"/>
          <p:cNvSpPr>
            <a:spLocks noGrp="1"/>
          </p:cNvSpPr>
          <p:nvPr>
            <p:ph idx="1"/>
          </p:nvPr>
        </p:nvSpPr>
        <p:spPr>
          <a:xfrm>
            <a:off x="838200" y="2008981"/>
            <a:ext cx="10515600" cy="4271963"/>
          </a:xfrm>
        </p:spPr>
        <p:txBody>
          <a:bodyPr>
            <a:normAutofit lnSpcReduction="10000"/>
          </a:bodyPr>
          <a:lstStyle/>
          <a:p>
            <a:r>
              <a:rPr lang="en-US" sz="3600" dirty="0"/>
              <a:t>  Davis Timber Co. (15 acres)</a:t>
            </a:r>
          </a:p>
          <a:p>
            <a:r>
              <a:rPr lang="en-US" sz="3600" dirty="0"/>
              <a:t>  TVA Kingston Coal Ash (76 acres) </a:t>
            </a:r>
          </a:p>
          <a:p>
            <a:r>
              <a:rPr lang="en-US" sz="3600" dirty="0"/>
              <a:t>  Copper Basin (400 acres)</a:t>
            </a:r>
          </a:p>
          <a:p>
            <a:r>
              <a:rPr lang="en-US" sz="3600" dirty="0"/>
              <a:t>  Agrico Chemical Co. (12 acres)</a:t>
            </a:r>
          </a:p>
          <a:p>
            <a:r>
              <a:rPr lang="en-US" sz="3600" dirty="0"/>
              <a:t>  Raleigh Street Dump (4 acres)</a:t>
            </a:r>
          </a:p>
          <a:p>
            <a:r>
              <a:rPr lang="en-US" sz="3600" dirty="0"/>
              <a:t>  Landia Chemical (6 acres)</a:t>
            </a:r>
          </a:p>
          <a:p>
            <a:r>
              <a:rPr lang="en-US" sz="3600" dirty="0"/>
              <a:t>  Armstrong World Industries (4 acres)</a:t>
            </a:r>
          </a:p>
          <a:p>
            <a:endParaRPr lang="en-US" sz="3600" dirty="0"/>
          </a:p>
        </p:txBody>
      </p:sp>
      <p:sp>
        <p:nvSpPr>
          <p:cNvPr id="4" name="Slide Number Placeholder 3"/>
          <p:cNvSpPr>
            <a:spLocks noGrp="1"/>
          </p:cNvSpPr>
          <p:nvPr>
            <p:ph type="sldNum" sz="quarter" idx="12"/>
          </p:nvPr>
        </p:nvSpPr>
        <p:spPr>
          <a:xfrm>
            <a:off x="9243536" y="6280944"/>
            <a:ext cx="2743200" cy="365125"/>
          </a:xfrm>
        </p:spPr>
        <p:txBody>
          <a:bodyPr/>
          <a:lstStyle/>
          <a:p>
            <a:fld id="{2A286D1B-5583-4E44-9C35-729DCEB00A36}" type="slidenum">
              <a:rPr lang="en-US" smtClean="0"/>
              <a:t>14</a:t>
            </a:fld>
            <a:endParaRPr lang="en-US" dirty="0"/>
          </a:p>
        </p:txBody>
      </p:sp>
    </p:spTree>
    <p:extLst>
      <p:ext uri="{BB962C8B-B14F-4D97-AF65-F5344CB8AC3E}">
        <p14:creationId xmlns:p14="http://schemas.microsoft.com/office/powerpoint/2010/main" val="347791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dirty="0"/>
              <a:t>Existing Pollinator Habitat</a:t>
            </a:r>
          </a:p>
        </p:txBody>
      </p:sp>
      <p:sp>
        <p:nvSpPr>
          <p:cNvPr id="3" name="Content Placeholder 2"/>
          <p:cNvSpPr>
            <a:spLocks noGrp="1"/>
          </p:cNvSpPr>
          <p:nvPr>
            <p:ph idx="1"/>
          </p:nvPr>
        </p:nvSpPr>
        <p:spPr>
          <a:xfrm>
            <a:off x="373743" y="1136879"/>
            <a:ext cx="4386943" cy="4955380"/>
          </a:xfrm>
        </p:spPr>
        <p:txBody>
          <a:bodyPr>
            <a:normAutofit fontScale="92500" lnSpcReduction="10000"/>
          </a:bodyPr>
          <a:lstStyle/>
          <a:p>
            <a:r>
              <a:rPr lang="en-US" sz="3600" dirty="0"/>
              <a:t>Site - Copper Basin Mining District</a:t>
            </a:r>
          </a:p>
          <a:p>
            <a:r>
              <a:rPr lang="en-US" sz="3600" dirty="0"/>
              <a:t>Location – southeast TN and northern GA </a:t>
            </a:r>
          </a:p>
          <a:p>
            <a:r>
              <a:rPr lang="en-US" sz="3600" dirty="0"/>
              <a:t>History – Mining and chemical processing between the late   1880s to the 1980s left over 30 square miles of land barren of vegetation.</a:t>
            </a:r>
          </a:p>
        </p:txBody>
      </p:sp>
      <p:sp>
        <p:nvSpPr>
          <p:cNvPr id="4" name="Slide Number Placeholder 3"/>
          <p:cNvSpPr>
            <a:spLocks noGrp="1"/>
          </p:cNvSpPr>
          <p:nvPr>
            <p:ph type="sldNum" sz="quarter" idx="12"/>
          </p:nvPr>
        </p:nvSpPr>
        <p:spPr>
          <a:xfrm>
            <a:off x="9243536" y="6280944"/>
            <a:ext cx="2743200" cy="365125"/>
          </a:xfrm>
        </p:spPr>
        <p:txBody>
          <a:bodyPr/>
          <a:lstStyle/>
          <a:p>
            <a:fld id="{2A286D1B-5583-4E44-9C35-729DCEB00A36}" type="slidenum">
              <a:rPr lang="en-US" smtClean="0"/>
              <a:t>15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64174" y="1136879"/>
            <a:ext cx="5651501" cy="4549031"/>
          </a:xfrm>
          <a:prstGeom prst="rect">
            <a:avLst/>
          </a:prstGeom>
        </p:spPr>
      </p:pic>
      <p:sp>
        <p:nvSpPr>
          <p:cNvPr id="7" name="TextBox 6"/>
          <p:cNvSpPr txBox="1"/>
          <p:nvPr/>
        </p:nvSpPr>
        <p:spPr>
          <a:xfrm>
            <a:off x="5341712" y="5769093"/>
            <a:ext cx="5773964" cy="646331"/>
          </a:xfrm>
          <a:prstGeom prst="rect">
            <a:avLst/>
          </a:prstGeom>
          <a:noFill/>
        </p:spPr>
        <p:txBody>
          <a:bodyPr wrap="square" rtlCol="0">
            <a:spAutoFit/>
          </a:bodyPr>
          <a:lstStyle/>
          <a:p>
            <a:r>
              <a:rPr lang="en-US" i="1" dirty="0"/>
              <a:t>Barren landscape and soil erosion prior to restoration activities (1912).</a:t>
            </a:r>
          </a:p>
        </p:txBody>
      </p:sp>
    </p:spTree>
    <p:extLst>
      <p:ext uri="{BB962C8B-B14F-4D97-AF65-F5344CB8AC3E}">
        <p14:creationId xmlns:p14="http://schemas.microsoft.com/office/powerpoint/2010/main" val="416617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2050"/>
            <a:ext cx="5238750" cy="5257800"/>
          </a:xfrm>
        </p:spPr>
        <p:txBody>
          <a:bodyPr>
            <a:normAutofit fontScale="70000" lnSpcReduction="20000"/>
          </a:bodyPr>
          <a:lstStyle/>
          <a:p>
            <a:r>
              <a:rPr lang="en-US" sz="3600" dirty="0"/>
              <a:t>Revegetation –  Since 2002, 385 acres in the North Potato Creek watershed have been revegetated with native species and over 400,000 trees. In addition, over 17 acres in the Davis Mill Creek watershed and several other areas have been revegetated. </a:t>
            </a:r>
          </a:p>
          <a:p>
            <a:pPr marL="0" indent="0">
              <a:buNone/>
            </a:pPr>
            <a:r>
              <a:rPr lang="en-US" sz="3600" dirty="0"/>
              <a:t> </a:t>
            </a:r>
          </a:p>
          <a:p>
            <a:r>
              <a:rPr lang="en-US" sz="3600" dirty="0"/>
              <a:t>Native Plants -  Seed mixes included over 20 varieties of native plants and wildflowers.  </a:t>
            </a:r>
          </a:p>
          <a:p>
            <a:pPr lvl="1"/>
            <a:r>
              <a:rPr lang="en-US" sz="3200" dirty="0"/>
              <a:t>Grasses - annual rye, orchard, Indian, switch and weeping love grasses.</a:t>
            </a:r>
          </a:p>
          <a:p>
            <a:pPr lvl="1"/>
            <a:r>
              <a:rPr lang="en-US" sz="3200" dirty="0"/>
              <a:t>Flowers –  sunflowers, goldenrod, and red, ladino and yellow sweet clover. </a:t>
            </a:r>
          </a:p>
          <a:p>
            <a:pPr lvl="1"/>
            <a:r>
              <a:rPr lang="en-US" sz="3200" dirty="0"/>
              <a:t>Trees and Shrubs - river birch, silky dogwood and tulip poplar. </a:t>
            </a:r>
          </a:p>
          <a:p>
            <a:endParaRPr lang="en-US" dirty="0"/>
          </a:p>
        </p:txBody>
      </p:sp>
      <p:sp>
        <p:nvSpPr>
          <p:cNvPr id="4" name="Slide Number Placeholder 3"/>
          <p:cNvSpPr>
            <a:spLocks noGrp="1"/>
          </p:cNvSpPr>
          <p:nvPr>
            <p:ph type="sldNum" sz="quarter" idx="12"/>
          </p:nvPr>
        </p:nvSpPr>
        <p:spPr/>
        <p:txBody>
          <a:bodyPr/>
          <a:lstStyle/>
          <a:p>
            <a:fld id="{2A286D1B-5583-4E44-9C35-729DCEB00A36}" type="slidenum">
              <a:rPr lang="en-US" smtClean="0"/>
              <a:t>16</a:t>
            </a:fld>
            <a:endParaRPr lang="en-US" dirty="0"/>
          </a:p>
        </p:txBody>
      </p:sp>
      <p:sp>
        <p:nvSpPr>
          <p:cNvPr id="5" name="Title 1"/>
          <p:cNvSpPr>
            <a:spLocks noGrp="1"/>
          </p:cNvSpPr>
          <p:nvPr>
            <p:ph type="title"/>
          </p:nvPr>
        </p:nvSpPr>
        <p:spPr>
          <a:xfrm>
            <a:off x="838200" y="0"/>
            <a:ext cx="10515600" cy="1325563"/>
          </a:xfrm>
        </p:spPr>
        <p:txBody>
          <a:bodyPr>
            <a:normAutofit/>
          </a:bodyPr>
          <a:lstStyle/>
          <a:p>
            <a:pPr algn="ctr"/>
            <a:r>
              <a:rPr lang="en-US" dirty="0"/>
              <a:t>Existing Pollinator Habitat</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70773" y="1526618"/>
            <a:ext cx="5183027" cy="3962917"/>
          </a:xfrm>
          <a:prstGeom prst="rect">
            <a:avLst/>
          </a:prstGeom>
        </p:spPr>
      </p:pic>
      <p:sp>
        <p:nvSpPr>
          <p:cNvPr id="7" name="TextBox 6"/>
          <p:cNvSpPr txBox="1"/>
          <p:nvPr/>
        </p:nvSpPr>
        <p:spPr>
          <a:xfrm>
            <a:off x="6170772" y="5557104"/>
            <a:ext cx="5183027" cy="369332"/>
          </a:xfrm>
          <a:prstGeom prst="rect">
            <a:avLst/>
          </a:prstGeom>
          <a:noFill/>
        </p:spPr>
        <p:txBody>
          <a:bodyPr wrap="square" rtlCol="0">
            <a:spAutoFit/>
          </a:bodyPr>
          <a:lstStyle/>
          <a:p>
            <a:r>
              <a:rPr lang="en-US" i="1" dirty="0"/>
              <a:t>North Potato Creek Water Treatment Plant (2015).</a:t>
            </a:r>
          </a:p>
        </p:txBody>
      </p:sp>
    </p:spTree>
    <p:extLst>
      <p:ext uri="{BB962C8B-B14F-4D97-AF65-F5344CB8AC3E}">
        <p14:creationId xmlns:p14="http://schemas.microsoft.com/office/powerpoint/2010/main" val="393776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49500" y="6301485"/>
            <a:ext cx="2743200" cy="365125"/>
          </a:xfrm>
        </p:spPr>
        <p:txBody>
          <a:bodyPr/>
          <a:lstStyle/>
          <a:p>
            <a:fld id="{2A286D1B-5583-4E44-9C35-729DCEB00A36}" type="slidenum">
              <a:rPr lang="en-US" smtClean="0"/>
              <a:t>17</a:t>
            </a:fld>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818" y="265213"/>
            <a:ext cx="4922982" cy="6370917"/>
          </a:xfrm>
          <a:prstGeom prst="rect">
            <a:avLst/>
          </a:prstGeom>
          <a:ln>
            <a:solidFill>
              <a:schemeClr val="tx1"/>
            </a:solidFill>
          </a:ln>
          <a:effectLst>
            <a:outerShdw blurRad="63500" sx="102000" sy="102000" algn="ctr" rotWithShape="0">
              <a:prstClr val="black">
                <a:alpha val="40000"/>
              </a:prstClr>
            </a:outerShdw>
          </a:effectLst>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318" y="265212"/>
            <a:ext cx="4922982" cy="6370917"/>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0341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631"/>
            <a:ext cx="10515600" cy="1325563"/>
          </a:xfrm>
        </p:spPr>
        <p:txBody>
          <a:bodyPr>
            <a:normAutofit/>
          </a:bodyPr>
          <a:lstStyle/>
          <a:p>
            <a:pPr algn="ctr"/>
            <a:r>
              <a:rPr lang="en-US" dirty="0"/>
              <a:t>Newly Created Pollinator Habitat</a:t>
            </a:r>
          </a:p>
        </p:txBody>
      </p:sp>
      <p:sp>
        <p:nvSpPr>
          <p:cNvPr id="3" name="Content Placeholder 2"/>
          <p:cNvSpPr>
            <a:spLocks noGrp="1"/>
          </p:cNvSpPr>
          <p:nvPr>
            <p:ph idx="1"/>
          </p:nvPr>
        </p:nvSpPr>
        <p:spPr>
          <a:xfrm>
            <a:off x="838200" y="1550194"/>
            <a:ext cx="4972050" cy="4626769"/>
          </a:xfrm>
        </p:spPr>
        <p:txBody>
          <a:bodyPr>
            <a:noAutofit/>
          </a:bodyPr>
          <a:lstStyle/>
          <a:p>
            <a:pPr marL="0" indent="0">
              <a:buNone/>
            </a:pPr>
            <a:r>
              <a:rPr lang="en-US" sz="2600" dirty="0"/>
              <a:t>Site - Agrico Chemical Company</a:t>
            </a:r>
          </a:p>
          <a:p>
            <a:pPr marL="0" indent="0">
              <a:buNone/>
            </a:pPr>
            <a:r>
              <a:rPr lang="en-US" sz="2600" dirty="0"/>
              <a:t>Location – Pensacola, Florida</a:t>
            </a:r>
          </a:p>
          <a:p>
            <a:pPr marL="0" indent="0">
              <a:buNone/>
            </a:pPr>
            <a:r>
              <a:rPr lang="en-US" sz="2600" dirty="0"/>
              <a:t>History – Agrichemical production between 1889 to 1975 occurred at the site.  Contaminated groundwater, sludge and soil resulting from facility operations was identified and the site was placed on the National Priorities List in 1989. Cleanup actions included soil removal, solidification, stabilization and capping. </a:t>
            </a:r>
          </a:p>
        </p:txBody>
      </p:sp>
      <p:sp>
        <p:nvSpPr>
          <p:cNvPr id="4" name="Slide Number Placeholder 3"/>
          <p:cNvSpPr>
            <a:spLocks noGrp="1"/>
          </p:cNvSpPr>
          <p:nvPr>
            <p:ph type="sldNum" sz="quarter" idx="12"/>
          </p:nvPr>
        </p:nvSpPr>
        <p:spPr>
          <a:xfrm>
            <a:off x="9243536" y="6280944"/>
            <a:ext cx="2743200" cy="365125"/>
          </a:xfrm>
        </p:spPr>
        <p:txBody>
          <a:bodyPr/>
          <a:lstStyle/>
          <a:p>
            <a:fld id="{2A286D1B-5583-4E44-9C35-729DCEB00A36}" type="slidenum">
              <a:rPr lang="en-US" smtClean="0"/>
              <a:t>18</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23752" y="1828800"/>
            <a:ext cx="5530047" cy="4488041"/>
          </a:xfrm>
          <a:prstGeom prst="rect">
            <a:avLst/>
          </a:prstGeom>
          <a:ln>
            <a:solidFill>
              <a:schemeClr val="tx1"/>
            </a:solidFill>
          </a:ln>
        </p:spPr>
      </p:pic>
    </p:spTree>
    <p:extLst>
      <p:ext uri="{BB962C8B-B14F-4D97-AF65-F5344CB8AC3E}">
        <p14:creationId xmlns:p14="http://schemas.microsoft.com/office/powerpoint/2010/main" val="41678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Newly Created Pollinator Habitat</a:t>
            </a:r>
          </a:p>
        </p:txBody>
      </p:sp>
      <p:sp>
        <p:nvSpPr>
          <p:cNvPr id="7" name="Content Placeholder 2"/>
          <p:cNvSpPr>
            <a:spLocks noGrp="1"/>
          </p:cNvSpPr>
          <p:nvPr>
            <p:ph idx="1"/>
          </p:nvPr>
        </p:nvSpPr>
        <p:spPr>
          <a:xfrm>
            <a:off x="838200" y="1825624"/>
            <a:ext cx="6629400" cy="4810505"/>
          </a:xfrm>
        </p:spPr>
        <p:txBody>
          <a:bodyPr>
            <a:normAutofit fontScale="70000" lnSpcReduction="20000"/>
          </a:bodyPr>
          <a:lstStyle/>
          <a:p>
            <a:r>
              <a:rPr lang="en-US" sz="3600" dirty="0"/>
              <a:t>Monarch Way Station –  In early 2015, the PRP began researching ecological reuse options and discovered that several conditions made the site an ideal location for butterfly habitat.  As Monarch butterflies migrate, they pass through the Pensacola area each year in early October.  A total of 12 acres was identified and planted with a focus on establishing a food source way station for Monarchs.  </a:t>
            </a:r>
          </a:p>
          <a:p>
            <a:r>
              <a:rPr lang="en-US" sz="3600" dirty="0"/>
              <a:t>More than 1,700 plants including:</a:t>
            </a:r>
          </a:p>
          <a:p>
            <a:pPr lvl="1"/>
            <a:r>
              <a:rPr lang="en-US" sz="3600" dirty="0"/>
              <a:t>230 asters and 200 each of abelia, coneflower, liatris, cassia and rudbeckia.  </a:t>
            </a:r>
          </a:p>
          <a:p>
            <a:pPr lvl="1"/>
            <a:r>
              <a:rPr lang="en-US" sz="3600" dirty="0"/>
              <a:t>200 buddleia (butterfly bush)</a:t>
            </a:r>
          </a:p>
          <a:p>
            <a:pPr lvl="1"/>
            <a:r>
              <a:rPr lang="en-US" sz="3600" dirty="0"/>
              <a:t>300 milkweed </a:t>
            </a:r>
          </a:p>
          <a:p>
            <a:endParaRPr lang="en-US" dirty="0"/>
          </a:p>
        </p:txBody>
      </p:sp>
      <p:sp>
        <p:nvSpPr>
          <p:cNvPr id="4" name="Slide Number Placeholder 3"/>
          <p:cNvSpPr>
            <a:spLocks noGrp="1"/>
          </p:cNvSpPr>
          <p:nvPr>
            <p:ph type="sldNum" sz="quarter" idx="12"/>
          </p:nvPr>
        </p:nvSpPr>
        <p:spPr>
          <a:xfrm>
            <a:off x="9249500" y="6301485"/>
            <a:ext cx="2743200" cy="365125"/>
          </a:xfrm>
        </p:spPr>
        <p:txBody>
          <a:bodyPr/>
          <a:lstStyle/>
          <a:p>
            <a:fld id="{2A286D1B-5583-4E44-9C35-729DCEB00A36}" type="slidenum">
              <a:rPr lang="en-US" smtClean="0"/>
              <a:t>19</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32644" y="2192814"/>
            <a:ext cx="4214336" cy="2596475"/>
          </a:xfrm>
          <a:prstGeom prst="rect">
            <a:avLst/>
          </a:prstGeom>
        </p:spPr>
      </p:pic>
      <p:sp>
        <p:nvSpPr>
          <p:cNvPr id="13" name="TextBox 12"/>
          <p:cNvSpPr txBox="1"/>
          <p:nvPr/>
        </p:nvSpPr>
        <p:spPr>
          <a:xfrm>
            <a:off x="7732644" y="4789289"/>
            <a:ext cx="5183027" cy="369332"/>
          </a:xfrm>
          <a:prstGeom prst="rect">
            <a:avLst/>
          </a:prstGeom>
          <a:noFill/>
        </p:spPr>
        <p:txBody>
          <a:bodyPr wrap="square" rtlCol="0">
            <a:spAutoFit/>
          </a:bodyPr>
          <a:lstStyle/>
          <a:p>
            <a:r>
              <a:rPr lang="en-US" i="1" dirty="0"/>
              <a:t>Monarch larva on site (2015).</a:t>
            </a:r>
          </a:p>
        </p:txBody>
      </p:sp>
    </p:spTree>
    <p:extLst>
      <p:ext uri="{BB962C8B-B14F-4D97-AF65-F5344CB8AC3E}">
        <p14:creationId xmlns:p14="http://schemas.microsoft.com/office/powerpoint/2010/main" val="74810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Education and Training</a:t>
            </a:r>
          </a:p>
        </p:txBody>
      </p:sp>
      <p:sp>
        <p:nvSpPr>
          <p:cNvPr id="3" name="Content Placeholder 2"/>
          <p:cNvSpPr>
            <a:spLocks noGrp="1"/>
          </p:cNvSpPr>
          <p:nvPr>
            <p:ph idx="1"/>
          </p:nvPr>
        </p:nvSpPr>
        <p:spPr/>
        <p:txBody>
          <a:bodyPr/>
          <a:lstStyle/>
          <a:p>
            <a:pPr marL="0" indent="0">
              <a:buNone/>
            </a:pPr>
            <a:r>
              <a:rPr lang="en-US" sz="3500" dirty="0"/>
              <a:t>Pollinator protection and reuse training for Superfund and RCRA site managers and Brownfields Coordinators</a:t>
            </a:r>
          </a:p>
          <a:p>
            <a:pPr lvl="1"/>
            <a:endParaRPr lang="en-US" dirty="0"/>
          </a:p>
          <a:p>
            <a:pPr lvl="2"/>
            <a:r>
              <a:rPr lang="en-US" sz="3600" dirty="0"/>
              <a:t> National Strategy and Objectives</a:t>
            </a:r>
          </a:p>
          <a:p>
            <a:pPr lvl="2"/>
            <a:r>
              <a:rPr lang="en-US" sz="3600" dirty="0"/>
              <a:t> Importance and Examples</a:t>
            </a:r>
          </a:p>
          <a:p>
            <a:pPr lvl="2"/>
            <a:r>
              <a:rPr lang="en-US" sz="3600" dirty="0"/>
              <a:t> Resources and Opportunities</a:t>
            </a:r>
          </a:p>
          <a:p>
            <a:pPr lvl="2"/>
            <a:endParaRPr lang="en-US" sz="2800" dirty="0"/>
          </a:p>
          <a:p>
            <a:pPr lvl="2"/>
            <a:endParaRPr lang="en-US" sz="2800" dirty="0"/>
          </a:p>
          <a:p>
            <a:pPr lvl="2"/>
            <a:endParaRPr lang="en-US" dirty="0"/>
          </a:p>
          <a:p>
            <a:pPr lvl="2"/>
            <a:endParaRPr lang="en-US" dirty="0"/>
          </a:p>
          <a:p>
            <a:pPr>
              <a:buFont typeface="Wingdings" panose="05000000000000000000" pitchFamily="2" charset="2"/>
              <a:buChar char="Ø"/>
            </a:pPr>
            <a:endParaRPr lang="en-US" sz="2400" dirty="0"/>
          </a:p>
          <a:p>
            <a:pPr marL="0" indent="0">
              <a:buNone/>
            </a:pPr>
            <a:endParaRPr lang="en-US" sz="2400"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A286D1B-5583-4E44-9C35-729DCEB00A36}" type="slidenum">
              <a:rPr lang="en-US" smtClean="0"/>
              <a:t>2</a:t>
            </a:fld>
            <a:endParaRPr lang="en-US" dirty="0"/>
          </a:p>
        </p:txBody>
      </p:sp>
    </p:spTree>
    <p:extLst>
      <p:ext uri="{BB962C8B-B14F-4D97-AF65-F5344CB8AC3E}">
        <p14:creationId xmlns:p14="http://schemas.microsoft.com/office/powerpoint/2010/main" val="357234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64740" y="6301485"/>
            <a:ext cx="2743200" cy="365125"/>
          </a:xfrm>
        </p:spPr>
        <p:txBody>
          <a:bodyPr/>
          <a:lstStyle/>
          <a:p>
            <a:fld id="{2A286D1B-5583-4E44-9C35-729DCEB00A36}" type="slidenum">
              <a:rPr lang="en-US" smtClean="0"/>
              <a:t>20</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5251" y="218364"/>
            <a:ext cx="5046260" cy="6530454"/>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964" y="218364"/>
            <a:ext cx="5046260" cy="653045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467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111"/>
            <a:ext cx="10515600" cy="1325563"/>
          </a:xfrm>
        </p:spPr>
        <p:txBody>
          <a:bodyPr>
            <a:normAutofit/>
          </a:bodyPr>
          <a:lstStyle/>
          <a:p>
            <a:pPr algn="ctr"/>
            <a:r>
              <a:rPr lang="en-US" dirty="0"/>
              <a:t>Additional Activities and Outreach</a:t>
            </a:r>
          </a:p>
        </p:txBody>
      </p:sp>
      <p:sp>
        <p:nvSpPr>
          <p:cNvPr id="3" name="Content Placeholder 2"/>
          <p:cNvSpPr>
            <a:spLocks noGrp="1"/>
          </p:cNvSpPr>
          <p:nvPr>
            <p:ph idx="1"/>
          </p:nvPr>
        </p:nvSpPr>
        <p:spPr>
          <a:xfrm>
            <a:off x="6879770" y="1233262"/>
            <a:ext cx="4474030" cy="5163156"/>
          </a:xfrm>
        </p:spPr>
        <p:txBody>
          <a:bodyPr>
            <a:noAutofit/>
          </a:bodyPr>
          <a:lstStyle/>
          <a:p>
            <a:r>
              <a:rPr lang="en-US" sz="2400" dirty="0"/>
              <a:t>National Pollinator Week and National Honey Bee Day</a:t>
            </a:r>
          </a:p>
          <a:p>
            <a:pPr marL="0" indent="0">
              <a:buNone/>
            </a:pPr>
            <a:endParaRPr lang="en-US" sz="2400" dirty="0"/>
          </a:p>
          <a:p>
            <a:r>
              <a:rPr lang="en-US" sz="2400" dirty="0"/>
              <a:t>2016 National Association of Remedial Project Managers  (NARPM) in Pittsburgh, PA</a:t>
            </a:r>
          </a:p>
          <a:p>
            <a:endParaRPr lang="en-US" sz="2400" dirty="0"/>
          </a:p>
          <a:p>
            <a:r>
              <a:rPr lang="en-US" sz="2400" dirty="0"/>
              <a:t>Georgia Environmental Conference in Jekyll Island, GA</a:t>
            </a:r>
          </a:p>
          <a:p>
            <a:endParaRPr lang="en-US" sz="2400" dirty="0"/>
          </a:p>
          <a:p>
            <a:r>
              <a:rPr lang="en-US" sz="2400" dirty="0"/>
              <a:t>Wildlife Habitat Council’s Conservation Conference in Baltimore, MD</a:t>
            </a:r>
          </a:p>
          <a:p>
            <a:endParaRPr lang="en-US" sz="2400" dirty="0"/>
          </a:p>
          <a:p>
            <a:endParaRPr lang="en-US" sz="2400" dirty="0"/>
          </a:p>
          <a:p>
            <a:pPr lvl="2"/>
            <a:endParaRPr lang="en-US" sz="2400" dirty="0"/>
          </a:p>
          <a:p>
            <a:pPr lvl="2"/>
            <a:endParaRPr lang="en-US" sz="2400" dirty="0"/>
          </a:p>
          <a:p>
            <a:pPr lvl="2"/>
            <a:endParaRPr lang="en-US" sz="2400" dirty="0"/>
          </a:p>
          <a:p>
            <a:pPr>
              <a:buFont typeface="Wingdings" panose="05000000000000000000" pitchFamily="2" charset="2"/>
              <a:buChar char="Ø"/>
            </a:pPr>
            <a:endParaRPr lang="en-US" sz="2400" dirty="0"/>
          </a:p>
          <a:p>
            <a:pPr marL="0" indent="0">
              <a:buNone/>
            </a:pPr>
            <a:endParaRPr lang="en-US" sz="2400" dirty="0"/>
          </a:p>
          <a:p>
            <a:pPr marL="0" indent="0">
              <a:buNone/>
            </a:pPr>
            <a:endParaRPr lang="en-US" sz="2400" dirty="0"/>
          </a:p>
          <a:p>
            <a:endParaRPr lang="en-US" sz="2400" dirty="0"/>
          </a:p>
        </p:txBody>
      </p:sp>
      <p:sp>
        <p:nvSpPr>
          <p:cNvPr id="4" name="Slide Number Placeholder 3"/>
          <p:cNvSpPr>
            <a:spLocks noGrp="1"/>
          </p:cNvSpPr>
          <p:nvPr>
            <p:ph type="sldNum" sz="quarter" idx="12"/>
          </p:nvPr>
        </p:nvSpPr>
        <p:spPr>
          <a:xfrm>
            <a:off x="9249500" y="6286245"/>
            <a:ext cx="2743200" cy="365125"/>
          </a:xfrm>
        </p:spPr>
        <p:txBody>
          <a:bodyPr/>
          <a:lstStyle/>
          <a:p>
            <a:fld id="{2A286D1B-5583-4E44-9C35-729DCEB00A36}" type="slidenum">
              <a:rPr lang="en-US" smtClean="0"/>
              <a:t>21</a:t>
            </a:fld>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9652" y="1233262"/>
            <a:ext cx="5000982" cy="5317477"/>
          </a:xfrm>
          <a:prstGeom prst="rect">
            <a:avLst/>
          </a:prstGeom>
        </p:spPr>
      </p:pic>
    </p:spTree>
    <p:extLst>
      <p:ext uri="{BB962C8B-B14F-4D97-AF65-F5344CB8AC3E}">
        <p14:creationId xmlns:p14="http://schemas.microsoft.com/office/powerpoint/2010/main" val="204050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Youth Activities and Outreach</a:t>
            </a:r>
          </a:p>
        </p:txBody>
      </p:sp>
      <p:sp>
        <p:nvSpPr>
          <p:cNvPr id="3" name="Content Placeholder 2"/>
          <p:cNvSpPr>
            <a:spLocks noGrp="1"/>
          </p:cNvSpPr>
          <p:nvPr>
            <p:ph idx="1"/>
          </p:nvPr>
        </p:nvSpPr>
        <p:spPr/>
        <p:txBody>
          <a:bodyPr>
            <a:normAutofit/>
          </a:bodyPr>
          <a:lstStyle/>
          <a:p>
            <a:r>
              <a:rPr lang="en-US" sz="3500" dirty="0"/>
              <a:t> North Birmingham Summer Camp </a:t>
            </a:r>
          </a:p>
          <a:p>
            <a:r>
              <a:rPr lang="en-US" sz="3600" dirty="0"/>
              <a:t> International Environmental Youth Symposium</a:t>
            </a:r>
          </a:p>
          <a:p>
            <a:r>
              <a:rPr lang="en-US" sz="3600" dirty="0"/>
              <a:t> Science Saturday event hosted by Georgia Pacific</a:t>
            </a:r>
          </a:p>
          <a:p>
            <a:pPr marL="0" indent="0">
              <a:buNone/>
            </a:pPr>
            <a:endParaRPr lang="en-US" sz="2800" dirty="0"/>
          </a:p>
          <a:p>
            <a:pPr lvl="2"/>
            <a:endParaRPr lang="en-US" sz="2800" dirty="0"/>
          </a:p>
          <a:p>
            <a:pPr lvl="2"/>
            <a:endParaRPr lang="en-US" dirty="0"/>
          </a:p>
          <a:p>
            <a:pPr lvl="2"/>
            <a:endParaRPr lang="en-US" dirty="0"/>
          </a:p>
          <a:p>
            <a:pPr>
              <a:buFont typeface="Wingdings" panose="05000000000000000000" pitchFamily="2" charset="2"/>
              <a:buChar char="Ø"/>
            </a:pPr>
            <a:endParaRPr lang="en-US" sz="2400" dirty="0"/>
          </a:p>
          <a:p>
            <a:pPr marL="0" indent="0">
              <a:buNone/>
            </a:pPr>
            <a:endParaRPr lang="en-US" sz="2400" dirty="0"/>
          </a:p>
          <a:p>
            <a:pPr marL="0" indent="0">
              <a:buNone/>
            </a:pPr>
            <a:endParaRPr lang="en-US" dirty="0"/>
          </a:p>
          <a:p>
            <a:endParaRPr lang="en-US" dirty="0"/>
          </a:p>
        </p:txBody>
      </p:sp>
      <p:sp>
        <p:nvSpPr>
          <p:cNvPr id="4" name="Slide Number Placeholder 3"/>
          <p:cNvSpPr>
            <a:spLocks noGrp="1"/>
          </p:cNvSpPr>
          <p:nvPr>
            <p:ph type="sldNum" sz="quarter" idx="12"/>
          </p:nvPr>
        </p:nvSpPr>
        <p:spPr>
          <a:xfrm>
            <a:off x="9264740" y="6301485"/>
            <a:ext cx="2743200" cy="365125"/>
          </a:xfrm>
        </p:spPr>
        <p:txBody>
          <a:bodyPr/>
          <a:lstStyle/>
          <a:p>
            <a:fld id="{2A286D1B-5583-4E44-9C35-729DCEB00A36}" type="slidenum">
              <a:rPr lang="en-US" smtClean="0"/>
              <a:t>22</a:t>
            </a:fld>
            <a:endParaRPr lang="en-US" dirty="0"/>
          </a:p>
        </p:txBody>
      </p:sp>
    </p:spTree>
    <p:extLst>
      <p:ext uri="{BB962C8B-B14F-4D97-AF65-F5344CB8AC3E}">
        <p14:creationId xmlns:p14="http://schemas.microsoft.com/office/powerpoint/2010/main" val="1108430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737" y="1813560"/>
            <a:ext cx="10515600" cy="1426598"/>
          </a:xfrm>
        </p:spPr>
        <p:txBody>
          <a:bodyPr>
            <a:normAutofit/>
          </a:bodyPr>
          <a:lstStyle/>
          <a:p>
            <a:r>
              <a:rPr lang="en-US" sz="4000" dirty="0"/>
              <a:t>For More Information, Contact</a:t>
            </a:r>
            <a:endParaRPr lang="en-US" sz="4000" dirty="0">
              <a:cs typeface="Arial" panose="020B0604020202020204" pitchFamily="34" charset="0"/>
            </a:endParaRPr>
          </a:p>
        </p:txBody>
      </p:sp>
      <p:sp>
        <p:nvSpPr>
          <p:cNvPr id="3" name="Text Placeholder 2"/>
          <p:cNvSpPr>
            <a:spLocks noGrp="1"/>
          </p:cNvSpPr>
          <p:nvPr>
            <p:ph type="body" idx="1"/>
          </p:nvPr>
        </p:nvSpPr>
        <p:spPr>
          <a:xfrm>
            <a:off x="523737" y="3518452"/>
            <a:ext cx="10515600" cy="3247059"/>
          </a:xfrm>
        </p:spPr>
        <p:txBody>
          <a:bodyPr>
            <a:normAutofit/>
          </a:bodyPr>
          <a:lstStyle/>
          <a:p>
            <a:r>
              <a:rPr lang="en-US" sz="2800" b="1" dirty="0">
                <a:cs typeface="Arial" panose="020B0604020202020204" pitchFamily="34" charset="0"/>
              </a:rPr>
              <a:t>Candice Teichert</a:t>
            </a:r>
            <a:br>
              <a:rPr lang="en-US" sz="2800" b="1" dirty="0">
                <a:cs typeface="Arial" panose="020B0604020202020204" pitchFamily="34" charset="0"/>
              </a:rPr>
            </a:br>
            <a:r>
              <a:rPr lang="en-US" sz="2800" dirty="0">
                <a:cs typeface="Arial" panose="020B0604020202020204" pitchFamily="34" charset="0"/>
              </a:rPr>
              <a:t>Pollinator Habitat Coordinator</a:t>
            </a:r>
            <a:br>
              <a:rPr lang="en-US" sz="2800" dirty="0">
                <a:cs typeface="Arial" panose="020B0604020202020204" pitchFamily="34" charset="0"/>
              </a:rPr>
            </a:br>
            <a:r>
              <a:rPr lang="en-US" sz="2800" dirty="0">
                <a:cs typeface="Arial" panose="020B0604020202020204" pitchFamily="34" charset="0"/>
              </a:rPr>
              <a:t>Region 4 EPA</a:t>
            </a:r>
            <a:br>
              <a:rPr lang="en-US" sz="2800" dirty="0">
                <a:cs typeface="Arial" panose="020B0604020202020204" pitchFamily="34" charset="0"/>
              </a:rPr>
            </a:br>
            <a:r>
              <a:rPr lang="en-US" sz="2800" dirty="0">
                <a:cs typeface="Arial" panose="020B0604020202020204" pitchFamily="34" charset="0"/>
              </a:rPr>
              <a:t>404-562-8821</a:t>
            </a:r>
            <a:br>
              <a:rPr lang="en-US" sz="2800" dirty="0">
                <a:cs typeface="Arial" panose="020B0604020202020204" pitchFamily="34" charset="0"/>
              </a:rPr>
            </a:br>
            <a:r>
              <a:rPr lang="en-US" sz="2800" dirty="0">
                <a:cs typeface="Arial" panose="020B0604020202020204" pitchFamily="34" charset="0"/>
                <a:hlinkClick r:id="rId2"/>
              </a:rPr>
              <a:t>teichert.candice@epa.gov</a:t>
            </a:r>
            <a:r>
              <a:rPr lang="en-US" sz="2800" dirty="0">
                <a:cs typeface="Arial" panose="020B0604020202020204" pitchFamily="34" charset="0"/>
              </a:rPr>
              <a:t> </a:t>
            </a:r>
            <a:endParaRPr lang="en-US" sz="2800" dirty="0"/>
          </a:p>
        </p:txBody>
      </p:sp>
      <p:sp>
        <p:nvSpPr>
          <p:cNvPr id="4" name="Slide Number Placeholder 3"/>
          <p:cNvSpPr>
            <a:spLocks noGrp="1"/>
          </p:cNvSpPr>
          <p:nvPr>
            <p:ph type="sldNum" sz="quarter" idx="12"/>
          </p:nvPr>
        </p:nvSpPr>
        <p:spPr>
          <a:xfrm>
            <a:off x="9224486" y="6280944"/>
            <a:ext cx="2743200" cy="365125"/>
          </a:xfrm>
        </p:spPr>
        <p:txBody>
          <a:bodyPr/>
          <a:lstStyle/>
          <a:p>
            <a:fld id="{2A286D1B-5583-4E44-9C35-729DCEB00A36}" type="slidenum">
              <a:rPr lang="en-US" smtClean="0"/>
              <a:t>23</a:t>
            </a:fld>
            <a:endParaRPr lang="en-US" dirty="0"/>
          </a:p>
        </p:txBody>
      </p:sp>
    </p:spTree>
    <p:extLst>
      <p:ext uri="{BB962C8B-B14F-4D97-AF65-F5344CB8AC3E}">
        <p14:creationId xmlns:p14="http://schemas.microsoft.com/office/powerpoint/2010/main" val="358984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755" y="6280944"/>
            <a:ext cx="2743200" cy="365125"/>
          </a:xfrm>
        </p:spPr>
        <p:txBody>
          <a:bodyPr/>
          <a:lstStyle/>
          <a:p>
            <a:fld id="{2A286D1B-5583-4E44-9C35-729DCEB00A36}" type="slidenum">
              <a:rPr lang="en-US" smtClean="0"/>
              <a:t>3</a:t>
            </a:fld>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275" y="130628"/>
            <a:ext cx="5120823" cy="6625771"/>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30627"/>
            <a:ext cx="5118826" cy="662577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420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Helpful Resources</a:t>
            </a:r>
          </a:p>
        </p:txBody>
      </p:sp>
      <p:sp>
        <p:nvSpPr>
          <p:cNvPr id="4" name="Content Placeholder 3"/>
          <p:cNvSpPr>
            <a:spLocks noGrp="1"/>
          </p:cNvSpPr>
          <p:nvPr>
            <p:ph idx="1"/>
          </p:nvPr>
        </p:nvSpPr>
        <p:spPr/>
        <p:txBody>
          <a:bodyPr/>
          <a:lstStyle/>
          <a:p>
            <a:r>
              <a:rPr lang="en-US" b="1" dirty="0">
                <a:ln/>
              </a:rPr>
              <a:t>Lady Bird Johnson Wildflower Center</a:t>
            </a:r>
          </a:p>
          <a:p>
            <a:pPr marL="0" indent="0">
              <a:buNone/>
            </a:pPr>
            <a:r>
              <a:rPr lang="en-US" b="1" dirty="0">
                <a:ln/>
              </a:rPr>
              <a:t>   </a:t>
            </a:r>
            <a:r>
              <a:rPr lang="en-US" b="1" dirty="0">
                <a:ln/>
                <a:hlinkClick r:id="rId2"/>
              </a:rPr>
              <a:t>http://www.wildflower.org/plants/</a:t>
            </a:r>
            <a:endParaRPr lang="en-US" b="1" dirty="0">
              <a:ln/>
            </a:endParaRPr>
          </a:p>
          <a:p>
            <a:pPr marL="0" indent="0">
              <a:buNone/>
            </a:pPr>
            <a:endParaRPr lang="en-US" b="1" dirty="0">
              <a:ln/>
            </a:endParaRPr>
          </a:p>
          <a:p>
            <a:r>
              <a:rPr lang="en-US" b="1" dirty="0">
                <a:ln/>
              </a:rPr>
              <a:t>Pollinator Partnership Ecoregional Planting Guide</a:t>
            </a:r>
          </a:p>
          <a:p>
            <a:pPr marL="0" indent="0">
              <a:buNone/>
            </a:pPr>
            <a:r>
              <a:rPr lang="en-US" dirty="0">
                <a:ln/>
              </a:rPr>
              <a:t>   </a:t>
            </a:r>
            <a:r>
              <a:rPr lang="en-US" b="1" dirty="0">
                <a:ln/>
                <a:hlinkClick r:id="rId3"/>
              </a:rPr>
              <a:t>http://pollinator.org/guides.htm</a:t>
            </a:r>
            <a:endParaRPr lang="en-US" b="1" dirty="0">
              <a:ln/>
            </a:endParaRPr>
          </a:p>
          <a:p>
            <a:pPr marL="285750" indent="-285750"/>
            <a:endParaRPr lang="en-US" b="1" dirty="0">
              <a:ln/>
            </a:endParaRPr>
          </a:p>
          <a:p>
            <a:r>
              <a:rPr lang="en-US" b="1" dirty="0">
                <a:ln/>
              </a:rPr>
              <a:t>Florida Native Plant Society</a:t>
            </a:r>
          </a:p>
          <a:p>
            <a:pPr marL="0" indent="0">
              <a:buNone/>
            </a:pPr>
            <a:r>
              <a:rPr lang="en-US" b="1" dirty="0">
                <a:ln/>
              </a:rPr>
              <a:t>   </a:t>
            </a:r>
            <a:r>
              <a:rPr lang="en-US" b="1" dirty="0">
                <a:ln/>
                <a:hlinkClick r:id="rId4"/>
              </a:rPr>
              <a:t>http://www.fnps.org/plants</a:t>
            </a:r>
            <a:endParaRPr lang="en-US" b="1" dirty="0">
              <a:ln/>
            </a:endParaRPr>
          </a:p>
          <a:p>
            <a:endParaRPr lang="en-US" sz="2400" b="1" dirty="0">
              <a:ln/>
            </a:endParaRPr>
          </a:p>
          <a:p>
            <a:endParaRPr lang="en-US" sz="2000" b="1" dirty="0">
              <a:ln/>
            </a:endParaRPr>
          </a:p>
          <a:p>
            <a:endParaRPr lang="en-US" dirty="0"/>
          </a:p>
        </p:txBody>
      </p:sp>
      <p:sp>
        <p:nvSpPr>
          <p:cNvPr id="5" name="Slide Number Placeholder 4"/>
          <p:cNvSpPr>
            <a:spLocks noGrp="1"/>
          </p:cNvSpPr>
          <p:nvPr>
            <p:ph type="sldNum" sz="quarter" idx="12"/>
          </p:nvPr>
        </p:nvSpPr>
        <p:spPr/>
        <p:txBody>
          <a:bodyPr/>
          <a:lstStyle/>
          <a:p>
            <a:fld id="{2A286D1B-5583-4E44-9C35-729DCEB00A36}" type="slidenum">
              <a:rPr lang="en-US" smtClean="0"/>
              <a:t>4</a:t>
            </a:fld>
            <a:endParaRPr lang="en-US" dirty="0"/>
          </a:p>
        </p:txBody>
      </p:sp>
    </p:spTree>
    <p:extLst>
      <p:ext uri="{BB962C8B-B14F-4D97-AF65-F5344CB8AC3E}">
        <p14:creationId xmlns:p14="http://schemas.microsoft.com/office/powerpoint/2010/main" val="165652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875" y="1192439"/>
            <a:ext cx="12232486" cy="1325563"/>
          </a:xfrm>
        </p:spPr>
        <p:txBody>
          <a:bodyPr>
            <a:normAutofit/>
          </a:bodyPr>
          <a:lstStyle/>
          <a:p>
            <a:pPr algn="ctr"/>
            <a:r>
              <a:rPr lang="en-US" u="sng" dirty="0">
                <a:solidFill>
                  <a:srgbClr val="00B050"/>
                </a:solidFill>
              </a:rPr>
              <a:t>Lady Bird Johnson Wildflower Center</a:t>
            </a:r>
          </a:p>
        </p:txBody>
      </p:sp>
      <p:sp>
        <p:nvSpPr>
          <p:cNvPr id="6" name="Content Placeholder 5"/>
          <p:cNvSpPr>
            <a:spLocks noGrp="1"/>
          </p:cNvSpPr>
          <p:nvPr>
            <p:ph idx="1"/>
          </p:nvPr>
        </p:nvSpPr>
        <p:spPr>
          <a:xfrm>
            <a:off x="910771" y="3809377"/>
            <a:ext cx="10515600" cy="1170252"/>
          </a:xfrm>
        </p:spPr>
        <p:txBody>
          <a:bodyPr/>
          <a:lstStyle/>
          <a:p>
            <a:pPr algn="ctr"/>
            <a:r>
              <a:rPr lang="en-US" sz="3600" dirty="0">
                <a:hlinkClick r:id="rId2"/>
              </a:rPr>
              <a:t>http://www.wildflower.org/plants/</a:t>
            </a:r>
            <a:endParaRPr lang="en-US" sz="3600" dirty="0"/>
          </a:p>
          <a:p>
            <a:pPr algn="ctr"/>
            <a:endParaRPr lang="en-US" sz="3600" dirty="0"/>
          </a:p>
          <a:p>
            <a:pPr algn="ctr"/>
            <a:endParaRPr lang="en-US" sz="3600" dirty="0"/>
          </a:p>
          <a:p>
            <a:endParaRPr lang="en-US" dirty="0"/>
          </a:p>
        </p:txBody>
      </p:sp>
      <p:sp>
        <p:nvSpPr>
          <p:cNvPr id="7" name="Slide Number Placeholder 6"/>
          <p:cNvSpPr>
            <a:spLocks noGrp="1"/>
          </p:cNvSpPr>
          <p:nvPr>
            <p:ph type="sldNum" sz="quarter" idx="12"/>
          </p:nvPr>
        </p:nvSpPr>
        <p:spPr/>
        <p:txBody>
          <a:bodyPr/>
          <a:lstStyle/>
          <a:p>
            <a:fld id="{2A286D1B-5583-4E44-9C35-729DCEB00A36}" type="slidenum">
              <a:rPr lang="en-US" smtClean="0"/>
              <a:t>5</a:t>
            </a:fld>
            <a:endParaRPr lang="en-US" dirty="0"/>
          </a:p>
        </p:txBody>
      </p:sp>
      <p:sp>
        <p:nvSpPr>
          <p:cNvPr id="8" name="Content Placeholder 5"/>
          <p:cNvSpPr txBox="1">
            <a:spLocks/>
          </p:cNvSpPr>
          <p:nvPr/>
        </p:nvSpPr>
        <p:spPr>
          <a:xfrm>
            <a:off x="-13635" y="2286001"/>
            <a:ext cx="12217245" cy="11702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2800"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t>Native Plant Information Network (NPIN)</a:t>
            </a:r>
          </a:p>
          <a:p>
            <a:pPr marL="0" indent="0" algn="ctr">
              <a:buNone/>
            </a:pPr>
            <a:r>
              <a:rPr lang="en-US" sz="3600" dirty="0"/>
              <a:t> Native Plants Database</a:t>
            </a:r>
          </a:p>
          <a:p>
            <a:pPr marL="0" indent="0" algn="ctr">
              <a:buNone/>
            </a:pPr>
            <a:endParaRPr lang="en-US" sz="3600" dirty="0"/>
          </a:p>
          <a:p>
            <a:pPr marL="0" indent="0">
              <a:buNone/>
            </a:pPr>
            <a:endParaRPr lang="en-US" dirty="0"/>
          </a:p>
        </p:txBody>
      </p:sp>
    </p:spTree>
    <p:extLst>
      <p:ext uri="{BB962C8B-B14F-4D97-AF65-F5344CB8AC3E}">
        <p14:creationId xmlns:p14="http://schemas.microsoft.com/office/powerpoint/2010/main" val="417806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286D1B-5583-4E44-9C35-729DCEB00A36}" type="slidenum">
              <a:rPr lang="en-US" smtClean="0"/>
              <a:t>6</a:t>
            </a:fld>
            <a:endParaRPr lang="en-US"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4443" y="322642"/>
            <a:ext cx="9843288" cy="631348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44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33597" y="6280944"/>
            <a:ext cx="2743200" cy="365125"/>
          </a:xfrm>
        </p:spPr>
        <p:txBody>
          <a:bodyPr/>
          <a:lstStyle/>
          <a:p>
            <a:fld id="{2A286D1B-5583-4E44-9C35-729DCEB00A36}" type="slidenum">
              <a:rPr lang="en-US" smtClean="0"/>
              <a:t>7</a:t>
            </a:fld>
            <a:endParaRPr lang="en-US"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38140" y="194443"/>
            <a:ext cx="8567057" cy="645162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412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33597" y="6280944"/>
            <a:ext cx="2743200" cy="365125"/>
          </a:xfrm>
        </p:spPr>
        <p:txBody>
          <a:bodyPr/>
          <a:lstStyle/>
          <a:p>
            <a:fld id="{2A286D1B-5583-4E44-9C35-729DCEB00A36}" type="slidenum">
              <a:rPr lang="en-US" smtClean="0"/>
              <a:t>8</a:t>
            </a:fld>
            <a:endParaRPr lang="en-US"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4915" y="133350"/>
            <a:ext cx="7891072" cy="651271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26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286D1B-5583-4E44-9C35-729DCEB00A36}" type="slidenum">
              <a:rPr lang="en-US" smtClean="0"/>
              <a:t>9</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28157" y="152400"/>
            <a:ext cx="7893613" cy="648373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5816218"/>
      </p:ext>
    </p:extLst>
  </p:cSld>
  <p:clrMapOvr>
    <a:masterClrMapping/>
  </p:clrMapOvr>
</p:sld>
</file>

<file path=ppt/theme/theme1.xml><?xml version="1.0" encoding="utf-8"?>
<a:theme xmlns:a="http://schemas.openxmlformats.org/drawingml/2006/main" name="Pollinator Webina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50A2585-1F4F-4F8D-BEA3-05C0724BAC5B}">
  <ds:schemaRefs>
    <ds:schemaRef ds:uri="ESRI.ArcGIS.Mapping.OfficeIntegration.PowerPointInfo"/>
  </ds:schemaRefs>
</ds:datastoreItem>
</file>

<file path=customXml/itemProps10.xml><?xml version="1.0" encoding="utf-8"?>
<ds:datastoreItem xmlns:ds="http://schemas.openxmlformats.org/officeDocument/2006/customXml" ds:itemID="{FC0B33AC-E77C-45AB-9BD7-9A8120A0610A}">
  <ds:schemaRefs>
    <ds:schemaRef ds:uri="ESRI.ArcGIS.Mapping.OfficeIntegration.PowerPointInfo"/>
  </ds:schemaRefs>
</ds:datastoreItem>
</file>

<file path=customXml/itemProps11.xml><?xml version="1.0" encoding="utf-8"?>
<ds:datastoreItem xmlns:ds="http://schemas.openxmlformats.org/officeDocument/2006/customXml" ds:itemID="{DF092874-B8AE-4C8A-972B-ACF377817C4A}">
  <ds:schemaRefs>
    <ds:schemaRef ds:uri="ESRI.ArcGIS.Mapping.OfficeIntegration.PowerPointInfo"/>
  </ds:schemaRefs>
</ds:datastoreItem>
</file>

<file path=customXml/itemProps2.xml><?xml version="1.0" encoding="utf-8"?>
<ds:datastoreItem xmlns:ds="http://schemas.openxmlformats.org/officeDocument/2006/customXml" ds:itemID="{D2E83C3C-0297-4C0B-BC85-C388BB0E022A}">
  <ds:schemaRefs>
    <ds:schemaRef ds:uri="ESRI.ArcGIS.Mapping.OfficeIntegration.PowerPointInfo"/>
  </ds:schemaRefs>
</ds:datastoreItem>
</file>

<file path=customXml/itemProps3.xml><?xml version="1.0" encoding="utf-8"?>
<ds:datastoreItem xmlns:ds="http://schemas.openxmlformats.org/officeDocument/2006/customXml" ds:itemID="{F6320BDD-5517-41F5-B506-0FF5AB370704}">
  <ds:schemaRefs>
    <ds:schemaRef ds:uri="ESRI.ArcGIS.Mapping.OfficeIntegration.PowerPointInfo"/>
  </ds:schemaRefs>
</ds:datastoreItem>
</file>

<file path=customXml/itemProps4.xml><?xml version="1.0" encoding="utf-8"?>
<ds:datastoreItem xmlns:ds="http://schemas.openxmlformats.org/officeDocument/2006/customXml" ds:itemID="{346EA338-869C-4913-A9D7-4E86FEE5B862}">
  <ds:schemaRefs>
    <ds:schemaRef ds:uri="ESRI.ArcGIS.Mapping.OfficeIntegration.PowerPointInfo"/>
  </ds:schemaRefs>
</ds:datastoreItem>
</file>

<file path=customXml/itemProps5.xml><?xml version="1.0" encoding="utf-8"?>
<ds:datastoreItem xmlns:ds="http://schemas.openxmlformats.org/officeDocument/2006/customXml" ds:itemID="{3C00AF2C-7D79-4227-8254-D64E7D327626}">
  <ds:schemaRefs>
    <ds:schemaRef ds:uri="ESRI.ArcGIS.Mapping.OfficeIntegration.PowerPointInfo"/>
  </ds:schemaRefs>
</ds:datastoreItem>
</file>

<file path=customXml/itemProps6.xml><?xml version="1.0" encoding="utf-8"?>
<ds:datastoreItem xmlns:ds="http://schemas.openxmlformats.org/officeDocument/2006/customXml" ds:itemID="{55BDDB81-B737-4767-AE1C-6918744A977E}">
  <ds:schemaRefs>
    <ds:schemaRef ds:uri="ESRI.ArcGIS.Mapping.OfficeIntegration.PowerPointInfo"/>
  </ds:schemaRefs>
</ds:datastoreItem>
</file>

<file path=customXml/itemProps7.xml><?xml version="1.0" encoding="utf-8"?>
<ds:datastoreItem xmlns:ds="http://schemas.openxmlformats.org/officeDocument/2006/customXml" ds:itemID="{D2983741-9FF0-41CA-92E6-CB8C0F48A1A0}">
  <ds:schemaRefs>
    <ds:schemaRef ds:uri="ESRI.ArcGIS.Mapping.OfficeIntegration.PowerPointInfo"/>
  </ds:schemaRefs>
</ds:datastoreItem>
</file>

<file path=customXml/itemProps8.xml><?xml version="1.0" encoding="utf-8"?>
<ds:datastoreItem xmlns:ds="http://schemas.openxmlformats.org/officeDocument/2006/customXml" ds:itemID="{BFB1B5A2-0129-480E-97D8-E38EF3C76E2D}">
  <ds:schemaRefs>
    <ds:schemaRef ds:uri="ESRI.ArcGIS.Mapping.OfficeIntegration.PowerPointInfo"/>
  </ds:schemaRefs>
</ds:datastoreItem>
</file>

<file path=customXml/itemProps9.xml><?xml version="1.0" encoding="utf-8"?>
<ds:datastoreItem xmlns:ds="http://schemas.openxmlformats.org/officeDocument/2006/customXml" ds:itemID="{A08E6548-305D-4AF9-A7DB-F581EE7EF80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1588</TotalTime>
  <Words>630</Words>
  <Application>Microsoft Office PowerPoint</Application>
  <PresentationFormat>Widescreen</PresentationFormat>
  <Paragraphs>120</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Pollinator Webinar Template</vt:lpstr>
      <vt:lpstr>Pollinator Protection in Region 4</vt:lpstr>
      <vt:lpstr>Education and Training</vt:lpstr>
      <vt:lpstr>PowerPoint Presentation</vt:lpstr>
      <vt:lpstr>Helpful Resources</vt:lpstr>
      <vt:lpstr>Lady Bird Johnson Wildflower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Superfund Metric Objective and Strategy</vt:lpstr>
      <vt:lpstr>Highlighting our Efforts through Case Studies and Fact Sheets</vt:lpstr>
      <vt:lpstr>Existing Pollinator Habitat</vt:lpstr>
      <vt:lpstr>Existing Pollinator Habitat</vt:lpstr>
      <vt:lpstr>PowerPoint Presentation</vt:lpstr>
      <vt:lpstr>Newly Created Pollinator Habitat</vt:lpstr>
      <vt:lpstr>Newly Created Pollinator Habitat</vt:lpstr>
      <vt:lpstr>PowerPoint Presentation</vt:lpstr>
      <vt:lpstr>Additional Activities and Outreach</vt:lpstr>
      <vt:lpstr>Youth Activities and Outreach</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Pollinator Protection</dc:title>
  <dc:creator>Teichert, Candice</dc:creator>
  <cp:lastModifiedBy>Skeo</cp:lastModifiedBy>
  <cp:revision>109</cp:revision>
  <cp:lastPrinted>2015-07-27T17:57:15Z</cp:lastPrinted>
  <dcterms:created xsi:type="dcterms:W3CDTF">2015-04-12T23:16:06Z</dcterms:created>
  <dcterms:modified xsi:type="dcterms:W3CDTF">2016-09-07T21:31:16Z</dcterms:modified>
</cp:coreProperties>
</file>