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2" r:id="rId2"/>
    <p:sldId id="323" r:id="rId3"/>
    <p:sldId id="321" r:id="rId4"/>
    <p:sldId id="264" r:id="rId5"/>
    <p:sldId id="257" r:id="rId6"/>
    <p:sldId id="273" r:id="rId7"/>
    <p:sldId id="325" r:id="rId8"/>
    <p:sldId id="294" r:id="rId9"/>
    <p:sldId id="300" r:id="rId10"/>
    <p:sldId id="299" r:id="rId11"/>
    <p:sldId id="311" r:id="rId12"/>
    <p:sldId id="312" r:id="rId13"/>
    <p:sldId id="266" r:id="rId14"/>
    <p:sldId id="288" r:id="rId15"/>
    <p:sldId id="314" r:id="rId16"/>
    <p:sldId id="316" r:id="rId17"/>
    <p:sldId id="274" r:id="rId18"/>
    <p:sldId id="283" r:id="rId19"/>
    <p:sldId id="322" r:id="rId20"/>
    <p:sldId id="319" r:id="rId21"/>
    <p:sldId id="326" r:id="rId22"/>
    <p:sldId id="303" r:id="rId23"/>
    <p:sldId id="330" r:id="rId24"/>
    <p:sldId id="286" r:id="rId25"/>
    <p:sldId id="331" r:id="rId26"/>
    <p:sldId id="307" r:id="rId27"/>
    <p:sldId id="337" r:id="rId28"/>
    <p:sldId id="308" r:id="rId29"/>
    <p:sldId id="334" r:id="rId30"/>
    <p:sldId id="306" r:id="rId31"/>
    <p:sldId id="275"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147" autoAdjust="0"/>
  </p:normalViewPr>
  <p:slideViewPr>
    <p:cSldViewPr>
      <p:cViewPr varScale="1">
        <p:scale>
          <a:sx n="64" d="100"/>
          <a:sy n="64" d="100"/>
        </p:scale>
        <p:origin x="-2154" y="-108"/>
      </p:cViewPr>
      <p:guideLst>
        <p:guide orient="horz" pos="2160"/>
        <p:guide pos="2880"/>
      </p:guideLst>
    </p:cSldViewPr>
  </p:slideViewPr>
  <p:notesTextViewPr>
    <p:cViewPr>
      <p:scale>
        <a:sx n="100" d="100"/>
        <a:sy n="100" d="100"/>
      </p:scale>
      <p:origin x="0" y="0"/>
    </p:cViewPr>
  </p:notesTextViewPr>
  <p:notesViewPr>
    <p:cSldViewPr>
      <p:cViewPr varScale="1">
        <p:scale>
          <a:sx n="65" d="100"/>
          <a:sy n="65" d="100"/>
        </p:scale>
        <p:origin x="-27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6E354E9-FF10-468A-9693-DB69D3D80171}" type="slidenum">
              <a:rPr lang="en-US"/>
              <a:pPr>
                <a:defRPr/>
              </a:pPr>
              <a:t>‹#›</a:t>
            </a:fld>
            <a:endParaRPr lang="en-US"/>
          </a:p>
        </p:txBody>
      </p:sp>
    </p:spTree>
    <p:extLst>
      <p:ext uri="{BB962C8B-B14F-4D97-AF65-F5344CB8AC3E}">
        <p14:creationId xmlns:p14="http://schemas.microsoft.com/office/powerpoint/2010/main" val="13135000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228B8D6-C4F2-4335-B6FA-9F51858F3AE7}" type="slidenum">
              <a:rPr lang="en-US" smtClean="0">
                <a:latin typeface="Arial" pitchFamily="34" charset="0"/>
              </a:rPr>
              <a:pPr/>
              <a:t>1</a:t>
            </a:fld>
            <a:endParaRPr lang="en-US" smtClean="0">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FF8508C-E47F-4507-9AF3-5F913A96DE2B}" type="slidenum">
              <a:rPr lang="en-US" smtClean="0">
                <a:latin typeface="Arial" pitchFamily="34" charset="0"/>
              </a:rPr>
              <a:pPr/>
              <a:t>17</a:t>
            </a:fld>
            <a:endParaRPr lang="en-US" smtClean="0">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6E8CE03-1716-4930-B6EC-8DBA572CB76C}" type="slidenum">
              <a:rPr lang="en-US" smtClean="0">
                <a:latin typeface="Arial" pitchFamily="34" charset="0"/>
              </a:rPr>
              <a:pPr/>
              <a:t>18</a:t>
            </a:fld>
            <a:endParaRPr 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first image in my crystal ball….</a:t>
            </a:r>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we are on the subject of in situ treatment, a</a:t>
            </a:r>
            <a:r>
              <a:rPr lang="en-US" baseline="0" dirty="0" smtClean="0"/>
              <a:t> bigger push has to be made… I am surely not advocating in situ for every sites… Maybe guidance has to be developed. And of course, more MSHA training…but we have very few sites in the US where in situ treatment is being done. Start with injection behind a bulkhead….</a:t>
            </a:r>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you </a:t>
            </a:r>
            <a:r>
              <a:rPr lang="en-US" baseline="0" dirty="0" smtClean="0"/>
              <a:t> think that </a:t>
            </a:r>
            <a:r>
              <a:rPr lang="en-US" dirty="0" smtClean="0"/>
              <a:t> I am not serious, but I really am. EPA, BLM and the</a:t>
            </a:r>
            <a:r>
              <a:rPr lang="en-US" baseline="0" dirty="0" smtClean="0"/>
              <a:t> Forest Service have a repository guidance,  and we need to move to the next phase. At the Captain Jack Mine near Ward, Colorado, I joined with my Region 8 project manager and their management to convince people that in situ treatment of MIW can be done. Although I tried this year on one site, I truly believe as we move towards constructing more repositories for containing of disposed mine materials, we can design reactive barriers to intercept the water before it becomes </a:t>
            </a:r>
            <a:r>
              <a:rPr lang="en-US" baseline="0" dirty="0" err="1" smtClean="0"/>
              <a:t>leachate</a:t>
            </a:r>
            <a:r>
              <a:rPr lang="en-US" baseline="0" dirty="0" smtClean="0"/>
              <a:t> leaving these repositories. Think about it. Once the cap is on, the system will turn anaerobic, bacteria and alkaline material and carbon…by the time that material runs out, the pile may not even have that much acid-generating material left. No it won’t happen tomorrow, but EPA and others did it with energy production at landfills so the possibility is there.</a:t>
            </a:r>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recover metals rather than have effluent and discharges with metals…look at better technology for metal recovery from our many thousands of mine tailings piles and impoundments</a:t>
            </a:r>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B1-Thank the Presenters and Co-Chairs and Committee. </a:t>
            </a:r>
            <a:r>
              <a:rPr lang="en-US" dirty="0" err="1" smtClean="0"/>
              <a:t>Alina</a:t>
            </a:r>
            <a:r>
              <a:rPr lang="en-US" dirty="0" smtClean="0"/>
              <a:t> Martin SAIC</a:t>
            </a:r>
          </a:p>
          <a:p>
            <a:endParaRPr lang="en-US" dirty="0" smtClean="0"/>
          </a:p>
          <a:p>
            <a:r>
              <a:rPr lang="en-US" dirty="0" smtClean="0"/>
              <a:t>B2 – EPA Managers for giving me the freedom to develop the mining applied research program…for my work where my vocation</a:t>
            </a:r>
            <a:r>
              <a:rPr lang="en-US" baseline="0" dirty="0" smtClean="0"/>
              <a:t> is my vacation and I can be passionate about my work</a:t>
            </a:r>
          </a:p>
          <a:p>
            <a:endParaRPr lang="en-US" baseline="0" dirty="0" smtClean="0"/>
          </a:p>
          <a:p>
            <a:r>
              <a:rPr lang="en-US" baseline="0" dirty="0" smtClean="0"/>
              <a:t>B3 – Many off you in the audience today have been great to work with…y’all bring some new knowledge to every project…for sure I am not as well-trained as a lot of you—I have just been allowed and had the opportunity to view. Witness and participate in a lot of mine remediation projects</a:t>
            </a:r>
          </a:p>
          <a:p>
            <a:r>
              <a:rPr lang="en-US" baseline="0" dirty="0" smtClean="0"/>
              <a:t>And B4 – I have to include the contractors in the audience, some of you have been with me since the beginning and are not only contractors but fellow researchers and friends.</a:t>
            </a:r>
          </a:p>
          <a:p>
            <a:endParaRPr lang="en-US" baseline="0" dirty="0" smtClean="0"/>
          </a:p>
          <a:p>
            <a:r>
              <a:rPr lang="en-US" baseline="0" dirty="0" smtClean="0"/>
              <a:t>B5 and of course the airlines for transporting me a million miles safely—I did not say without some incidents and long layovers—but I have got a lot of work done at 30,000 ft…</a:t>
            </a:r>
          </a:p>
          <a:p>
            <a:endParaRPr lang="en-US" baseline="0" dirty="0" smtClean="0"/>
          </a:p>
          <a:p>
            <a:r>
              <a:rPr lang="en-US" baseline="0" dirty="0" smtClean="0"/>
              <a:t>And on that note, My final point is let’s tell the people in this beautiful building to take an example from all of us and start working together to keep this the greatest nation on earth.</a:t>
            </a:r>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507B758-42FD-4BEB-BFE6-A67E9343CE3F}" type="slidenum">
              <a:rPr lang="en-US" smtClean="0">
                <a:latin typeface="Arial" pitchFamily="34" charset="0"/>
              </a:rPr>
              <a:pPr/>
              <a:t>31</a:t>
            </a:fld>
            <a:endParaRPr lang="en-US" smtClean="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 planning this plenary session</a:t>
            </a:r>
            <a:r>
              <a:rPr lang="en-US" baseline="0" dirty="0" smtClean="0"/>
              <a:t> and talking with several folks, one person struck a strong chord of talking about his company does not do mining any more, but has a long list of sites that they are working on remediation plans or actual remediation. I thought back on my start in this area and EPA ORD’s start. Today the three speakers all following the break have one strong tie. They were there at the beginning of what is now common place. With each of them, I asked that they spend ½ their allotted time (joke of 25 minutes gentlemen) on the past, and the rest of the time on the future—what do they see as needs wishes or hopes.</a:t>
            </a:r>
          </a:p>
          <a:p>
            <a:endParaRPr lang="en-US" baseline="0" dirty="0" smtClean="0"/>
          </a:p>
          <a:p>
            <a:r>
              <a:rPr lang="en-US" baseline="0" dirty="0" smtClean="0"/>
              <a:t>Of course I never ask my  consultants and contractors to do anything unless I would do it myself…(joke)</a:t>
            </a:r>
          </a:p>
          <a:p>
            <a:endParaRPr lang="en-US" baseline="0" dirty="0" smtClean="0"/>
          </a:p>
          <a:p>
            <a:r>
              <a:rPr lang="en-US" dirty="0" smtClean="0"/>
              <a:t>Personal Glimpse on 5 areas where I see the future in Mining</a:t>
            </a:r>
            <a:r>
              <a:rPr lang="en-US" baseline="0" dirty="0" smtClean="0"/>
              <a:t> Influenced Water and Material Remediation.  </a:t>
            </a:r>
          </a:p>
          <a:p>
            <a:endParaRPr lang="en-US" baseline="0" dirty="0" smtClean="0"/>
          </a:p>
          <a:p>
            <a:r>
              <a:rPr lang="en-US" baseline="0" dirty="0" smtClean="0"/>
              <a:t>Yes many of you still haven’t adopted the MIW or BCR terms, but that is changing.  I think I have finally found an </a:t>
            </a:r>
            <a:r>
              <a:rPr lang="en-US" baseline="0" dirty="0" err="1" smtClean="0"/>
              <a:t>acronymn</a:t>
            </a:r>
            <a:r>
              <a:rPr lang="en-US" baseline="0" dirty="0" smtClean="0"/>
              <a:t> to describe a technology that everyone can remember and understand….it of course took one of those after meeting meetings that took place in an establishment that sells better alcohol that we feed some bacteria…</a:t>
            </a:r>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657BE47-2078-42C9-9B82-F497096085E0}" type="slidenum">
              <a:rPr lang="en-US" smtClean="0">
                <a:latin typeface="Arial" pitchFamily="34" charset="0"/>
              </a:rPr>
              <a:pPr/>
              <a:t>4</a:t>
            </a:fld>
            <a:endParaRPr lang="en-US" smtClean="0">
              <a:latin typeface="Arial"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2AE1D1D-8603-48D2-B92F-C28DBC6AA33F}" type="slidenum">
              <a:rPr lang="en-US" smtClean="0">
                <a:latin typeface="Arial" pitchFamily="34" charset="0"/>
              </a:rPr>
              <a:pPr/>
              <a:t>5</a:t>
            </a:fld>
            <a:endParaRPr lang="en-US" smtClean="0">
              <a:latin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latin typeface="Arial" pitchFamily="34" charset="0"/>
              </a:rPr>
              <a:t>And now a word from our main</a:t>
            </a:r>
            <a:r>
              <a:rPr lang="en-US" baseline="0" dirty="0" smtClean="0">
                <a:latin typeface="Arial" pitchFamily="34" charset="0"/>
              </a:rPr>
              <a:t> sponsor   AND OSP AND THE SOCIALITES SPONSORS LIST</a:t>
            </a: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33CB829-9DAF-4C3A-9D08-D557900A6993}" type="slidenum">
              <a:rPr lang="en-US" smtClean="0">
                <a:latin typeface="Arial" pitchFamily="34" charset="0"/>
              </a:rPr>
              <a:pPr/>
              <a:t>6</a:t>
            </a:fld>
            <a:endParaRPr lang="en-US" smtClean="0">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33CB829-9DAF-4C3A-9D08-D557900A6993}" type="slidenum">
              <a:rPr lang="en-US" smtClean="0">
                <a:latin typeface="Arial" pitchFamily="34" charset="0"/>
              </a:rPr>
              <a:pPr/>
              <a:t>7</a:t>
            </a:fld>
            <a:endParaRPr lang="en-US" smtClean="0">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smtClean="0">
              <a:latin typeface="Arial" pitchFamily="34" charset="0"/>
              <a:ea typeface="ヒラギノ角ゴ Pro W3"/>
              <a:cs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Hope you ate</a:t>
            </a:r>
            <a:r>
              <a:rPr lang="en-US" baseline="0" dirty="0" smtClean="0"/>
              <a:t> a big breakfast cause these guys can talk and talk…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6E354E9-FF10-468A-9693-DB69D3D80171}"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E97403F-B65A-45DB-A69F-0F807DA094EC}" type="slidenum">
              <a:rPr lang="en-US" smtClean="0">
                <a:latin typeface="Arial" pitchFamily="34" charset="0"/>
              </a:rPr>
              <a:pPr/>
              <a:t>13</a:t>
            </a:fld>
            <a:endParaRPr lang="en-US" smtClean="0">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A12F0-D16D-4A1A-B2CF-A4D95107C65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562217-306B-4129-964A-625B26FF2DE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7B95B-FC8C-41F4-A35F-4CAAE560E10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B9DEB-3D17-4B54-90C5-9C629CB99D0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0EA217-4FB0-4EBA-8506-BDDBAD5CC64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4539D1-B3BD-46F6-BDEF-5D069304FE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704C05-DDDA-4E10-9D36-2E80AE999C2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3BD5EB-C952-42EA-81FC-5D765F609E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E8554-A7CF-4A53-B772-A59792D857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BA72D4-0398-44DC-836E-4EC576E77BE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9724EF-8FE5-42CE-8920-DE10CD0221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3B754-E34C-480D-A404-2803E5FB017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9F9743B-1386-4266-BC07-FEBDAE9CC4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Schoolbook" pitchFamily="18" charset="0"/>
        </a:defRPr>
      </a:lvl2pPr>
      <a:lvl3pPr algn="ctr" rtl="0" eaLnBrk="0" fontAlgn="base" hangingPunct="0">
        <a:spcBef>
          <a:spcPct val="0"/>
        </a:spcBef>
        <a:spcAft>
          <a:spcPct val="0"/>
        </a:spcAft>
        <a:defRPr sz="4400">
          <a:solidFill>
            <a:schemeClr val="tx2"/>
          </a:solidFill>
          <a:latin typeface="Century Schoolbook" pitchFamily="18" charset="0"/>
        </a:defRPr>
      </a:lvl3pPr>
      <a:lvl4pPr algn="ctr" rtl="0" eaLnBrk="0" fontAlgn="base" hangingPunct="0">
        <a:spcBef>
          <a:spcPct val="0"/>
        </a:spcBef>
        <a:spcAft>
          <a:spcPct val="0"/>
        </a:spcAft>
        <a:defRPr sz="4400">
          <a:solidFill>
            <a:schemeClr val="tx2"/>
          </a:solidFill>
          <a:latin typeface="Century Schoolbook" pitchFamily="18" charset="0"/>
        </a:defRPr>
      </a:lvl4pPr>
      <a:lvl5pPr algn="ctr" rtl="0" eaLnBrk="0" fontAlgn="base" hangingPunct="0">
        <a:spcBef>
          <a:spcPct val="0"/>
        </a:spcBef>
        <a:spcAft>
          <a:spcPct val="0"/>
        </a:spcAft>
        <a:defRPr sz="4400">
          <a:solidFill>
            <a:schemeClr val="tx2"/>
          </a:solidFill>
          <a:latin typeface="Century Schoolbook"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068_A_JuiceDrop"/>
          <p:cNvSpPr>
            <a:spLocks noChangeArrowheads="1"/>
          </p:cNvSpPr>
          <p:nvPr/>
        </p:nvSpPr>
        <p:spPr bwMode="auto">
          <a:xfrm>
            <a:off x="0" y="0"/>
            <a:ext cx="9140825" cy="68580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endParaRPr lang="en-US"/>
          </a:p>
        </p:txBody>
      </p:sp>
      <p:sp>
        <p:nvSpPr>
          <p:cNvPr id="19459" name="Rectangle 3"/>
          <p:cNvSpPr>
            <a:spLocks noGrp="1" noChangeArrowheads="1"/>
          </p:cNvSpPr>
          <p:nvPr>
            <p:ph type="title"/>
          </p:nvPr>
        </p:nvSpPr>
        <p:spPr>
          <a:xfrm>
            <a:off x="0" y="76200"/>
            <a:ext cx="9144000" cy="1600200"/>
          </a:xfrm>
          <a:effectLst>
            <a:outerShdw dist="35921" dir="2700000" algn="ctr" rotWithShape="0">
              <a:schemeClr val="tx1"/>
            </a:outerShdw>
          </a:effectLst>
        </p:spPr>
        <p:txBody>
          <a:bodyPr/>
          <a:lstStyle/>
          <a:p>
            <a:pPr eaLnBrk="1" hangingPunct="1">
              <a:defRPr/>
            </a:pPr>
            <a:r>
              <a:rPr lang="en-US" sz="4000" b="1" dirty="0" smtClean="0">
                <a:solidFill>
                  <a:srgbClr val="FFFF00"/>
                </a:solidFill>
                <a:latin typeface="Rockwell" pitchFamily="18" charset="0"/>
              </a:rPr>
              <a:t>The  Mining Legacy and EPA ORD: Past, Present and into the Future</a:t>
            </a:r>
          </a:p>
        </p:txBody>
      </p:sp>
      <p:sp>
        <p:nvSpPr>
          <p:cNvPr id="19460" name="Rectangle 4"/>
          <p:cNvSpPr>
            <a:spLocks noGrp="1" noChangeArrowheads="1"/>
          </p:cNvSpPr>
          <p:nvPr>
            <p:ph type="body" idx="1"/>
          </p:nvPr>
        </p:nvSpPr>
        <p:spPr>
          <a:xfrm>
            <a:off x="0" y="3200400"/>
            <a:ext cx="4495800" cy="2667000"/>
          </a:xfrm>
          <a:effectLst>
            <a:outerShdw dist="35921" dir="2700000" algn="ctr" rotWithShape="0">
              <a:schemeClr val="tx1"/>
            </a:outerShdw>
          </a:effectLst>
        </p:spPr>
        <p:txBody>
          <a:bodyPr/>
          <a:lstStyle/>
          <a:p>
            <a:pPr eaLnBrk="1" hangingPunct="1">
              <a:buFontTx/>
              <a:buNone/>
              <a:defRPr/>
            </a:pPr>
            <a:r>
              <a:rPr lang="en-US" b="1" i="1" dirty="0" smtClean="0">
                <a:solidFill>
                  <a:schemeClr val="bg1"/>
                </a:solidFill>
              </a:rPr>
              <a:t> </a:t>
            </a:r>
          </a:p>
          <a:p>
            <a:pPr eaLnBrk="1" hangingPunct="1">
              <a:buFontTx/>
              <a:buNone/>
              <a:defRPr/>
            </a:pPr>
            <a:endParaRPr lang="en-US" b="1" dirty="0" smtClean="0">
              <a:solidFill>
                <a:schemeClr val="bg1"/>
              </a:solidFill>
            </a:endParaRPr>
          </a:p>
        </p:txBody>
      </p:sp>
      <p:sp>
        <p:nvSpPr>
          <p:cNvPr id="19461" name="Oval 5" descr="Water-BG1987"/>
          <p:cNvSpPr>
            <a:spLocks noChangeArrowheads="1"/>
          </p:cNvSpPr>
          <p:nvPr/>
        </p:nvSpPr>
        <p:spPr bwMode="auto">
          <a:xfrm>
            <a:off x="5410200" y="3581400"/>
            <a:ext cx="3352800" cy="2362200"/>
          </a:xfrm>
          <a:prstGeom prst="ellipse">
            <a:avLst/>
          </a:prstGeom>
          <a:blipFill dpi="0" rotWithShape="1">
            <a:blip r:embed="rId4" cstate="print"/>
            <a:srcRect/>
            <a:stretch>
              <a:fillRect/>
            </a:stretch>
          </a:blipFill>
          <a:ln w="9525">
            <a:round/>
            <a:headEnd/>
            <a:tailEnd/>
          </a:ln>
          <a:scene3d>
            <a:camera prst="legacyObliqueTopRight"/>
            <a:lightRig rig="legacyFlat3" dir="b"/>
          </a:scene3d>
          <a:sp3d extrusionH="430200" prstMaterial="legacyMatte">
            <a:bevelT w="13500" h="13500" prst="angle"/>
            <a:bevelB w="13500" h="13500" prst="angle"/>
            <a:extrusionClr>
              <a:srgbClr val="FFFFFF"/>
            </a:extrusionClr>
          </a:sp3d>
        </p:spPr>
        <p:txBody>
          <a:bodyPr wrap="none" anchor="ctr">
            <a:flatTx/>
          </a:bodyPr>
          <a:lstStyle/>
          <a:p>
            <a:endParaRPr lang="en-US"/>
          </a:p>
        </p:txBody>
      </p:sp>
      <p:sp>
        <p:nvSpPr>
          <p:cNvPr id="3078" name="Text Box 9"/>
          <p:cNvSpPr txBox="1">
            <a:spLocks noChangeArrowheads="1"/>
          </p:cNvSpPr>
          <p:nvPr/>
        </p:nvSpPr>
        <p:spPr bwMode="auto">
          <a:xfrm>
            <a:off x="609600" y="1981200"/>
            <a:ext cx="7772400" cy="1366528"/>
          </a:xfrm>
          <a:prstGeom prst="rect">
            <a:avLst/>
          </a:prstGeom>
          <a:noFill/>
          <a:ln w="9525">
            <a:noFill/>
            <a:miter lim="800000"/>
            <a:headEnd/>
            <a:tailEnd/>
          </a:ln>
        </p:spPr>
        <p:txBody>
          <a:bodyPr wrap="square">
            <a:spAutoFit/>
          </a:bodyPr>
          <a:lstStyle/>
          <a:p>
            <a:pPr>
              <a:lnSpc>
                <a:spcPct val="80000"/>
              </a:lnSpc>
              <a:spcBef>
                <a:spcPct val="20000"/>
              </a:spcBef>
            </a:pPr>
            <a:r>
              <a:rPr lang="en-US" dirty="0">
                <a:solidFill>
                  <a:srgbClr val="FFFF00"/>
                </a:solidFill>
              </a:rPr>
              <a:t>                        </a:t>
            </a:r>
            <a:r>
              <a:rPr lang="en-US" dirty="0" smtClean="0">
                <a:solidFill>
                  <a:srgbClr val="FFFF00"/>
                </a:solidFill>
              </a:rPr>
              <a:t>  </a:t>
            </a:r>
            <a:r>
              <a:rPr lang="en-US" sz="3600" b="1" i="1" dirty="0">
                <a:solidFill>
                  <a:srgbClr val="FFFF00"/>
                </a:solidFill>
              </a:rPr>
              <a:t>David J. </a:t>
            </a:r>
            <a:r>
              <a:rPr lang="en-US" sz="3600" b="1" i="1" dirty="0" smtClean="0">
                <a:solidFill>
                  <a:srgbClr val="FFFF00"/>
                </a:solidFill>
              </a:rPr>
              <a:t>Reisman, EPA*</a:t>
            </a:r>
          </a:p>
          <a:p>
            <a:pPr>
              <a:lnSpc>
                <a:spcPct val="80000"/>
              </a:lnSpc>
              <a:spcBef>
                <a:spcPct val="20000"/>
              </a:spcBef>
            </a:pPr>
            <a:endParaRPr lang="en-US" sz="3600" b="1" i="1" dirty="0">
              <a:solidFill>
                <a:srgbClr val="FFFF00"/>
              </a:solidFill>
            </a:endParaRPr>
          </a:p>
          <a:p>
            <a:endParaRPr lang="en-US" dirty="0">
              <a:solidFill>
                <a:srgbClr val="FFFF00"/>
              </a:solidFill>
            </a:endParaRPr>
          </a:p>
        </p:txBody>
      </p:sp>
      <p:pic>
        <p:nvPicPr>
          <p:cNvPr id="8" name="Picture 3" descr="C:\Calvary Drive June 2011\dreisman\My Documents\mining docs\2008 NGWA-U_S_ EPA Remediation of Abandoned Mine Lands Conference (#5019) - eventseducation_files\denver_skyline.jpg"/>
          <p:cNvPicPr>
            <a:picLocks noChangeAspect="1" noChangeArrowheads="1"/>
          </p:cNvPicPr>
          <p:nvPr/>
        </p:nvPicPr>
        <p:blipFill>
          <a:blip r:embed="rId5" cstate="print"/>
          <a:srcRect/>
          <a:stretch>
            <a:fillRect/>
          </a:stretch>
        </p:blipFill>
        <p:spPr bwMode="auto">
          <a:xfrm>
            <a:off x="0" y="3352800"/>
            <a:ext cx="9144000" cy="3505200"/>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plus(in)">
                                      <p:cBhvr>
                                        <p:cTn id="7" dur="1000"/>
                                        <p:tgtEl>
                                          <p:spTgt spid="19461"/>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9460">
                                            <p:txEl>
                                              <p:pRg st="0" end="0"/>
                                            </p:txEl>
                                          </p:spTgt>
                                        </p:tgtEl>
                                        <p:attrNameLst>
                                          <p:attrName>style.visibility</p:attrName>
                                        </p:attrNameLst>
                                      </p:cBhvr>
                                      <p:to>
                                        <p:strVal val="visible"/>
                                      </p:to>
                                    </p:set>
                                    <p:animEffect transition="in" filter="blinds(horizontal)">
                                      <p:cBhvr>
                                        <p:cTn id="11" dur="2000"/>
                                        <p:tgtEl>
                                          <p:spTgt spid="194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P spid="194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pic>
        <p:nvPicPr>
          <p:cNvPr id="12291" name="Picture 2" descr="DSC0293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2292" name="Picture 4" descr="DSC03030.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304800" y="6172200"/>
            <a:ext cx="5784236" cy="369332"/>
          </a:xfrm>
          <a:prstGeom prst="rect">
            <a:avLst/>
          </a:prstGeom>
          <a:noFill/>
        </p:spPr>
        <p:txBody>
          <a:bodyPr wrap="square" rtlCol="0">
            <a:spAutoFit/>
          </a:bodyPr>
          <a:lstStyle/>
          <a:p>
            <a:r>
              <a:rPr lang="en-US" b="1" dirty="0" smtClean="0"/>
              <a:t>This is not Bruce Springsteen’s Tunnel of Love</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Where I Digress</a:t>
            </a:r>
            <a:endParaRPr lang="en-US" dirty="0"/>
          </a:p>
        </p:txBody>
      </p:sp>
      <p:pic>
        <p:nvPicPr>
          <p:cNvPr id="3" name="Content Placeholder 3" descr="THINKING OUTSIDE THE BOX.bmp"/>
          <p:cNvPicPr>
            <a:picLocks noChangeAspect="1"/>
          </p:cNvPicPr>
          <p:nvPr/>
        </p:nvPicPr>
        <p:blipFill>
          <a:blip r:embed="rId2" cstate="print"/>
          <a:stretch>
            <a:fillRect/>
          </a:stretch>
        </p:blipFill>
        <p:spPr>
          <a:xfrm>
            <a:off x="1656291" y="1676400"/>
            <a:ext cx="5933017" cy="4449763"/>
          </a:xfrm>
          <a:prstGeom prst="rect">
            <a:avLst/>
          </a:prstGeom>
        </p:spPr>
      </p:pic>
      <p:sp>
        <p:nvSpPr>
          <p:cNvPr id="4" name="Right Arrow 3"/>
          <p:cNvSpPr/>
          <p:nvPr/>
        </p:nvSpPr>
        <p:spPr>
          <a:xfrm>
            <a:off x="1143000" y="3124200"/>
            <a:ext cx="1435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1181471">
            <a:off x="6486684" y="2999402"/>
            <a:ext cx="1465700" cy="282646"/>
          </a:xfrm>
          <a:prstGeom prst="rightArrow">
            <a:avLst>
              <a:gd name="adj1" fmla="val 6862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971800"/>
            <a:ext cx="1800493" cy="369332"/>
          </a:xfrm>
          <a:prstGeom prst="rect">
            <a:avLst/>
          </a:prstGeom>
          <a:noFill/>
        </p:spPr>
        <p:txBody>
          <a:bodyPr wrap="square" rtlCol="0">
            <a:spAutoFit/>
          </a:bodyPr>
          <a:lstStyle/>
          <a:p>
            <a:r>
              <a:rPr lang="en-US" dirty="0" smtClean="0"/>
              <a:t>Outside the box</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Gentlemen Talk and Talk</a:t>
            </a:r>
            <a:endParaRPr lang="en-US" dirty="0"/>
          </a:p>
        </p:txBody>
      </p:sp>
      <p:sp>
        <p:nvSpPr>
          <p:cNvPr id="3" name="TextBox 2"/>
          <p:cNvSpPr txBox="1"/>
          <p:nvPr/>
        </p:nvSpPr>
        <p:spPr>
          <a:xfrm>
            <a:off x="1" y="1752600"/>
            <a:ext cx="9144000" cy="5201424"/>
          </a:xfrm>
          <a:prstGeom prst="rect">
            <a:avLst/>
          </a:prstGeom>
          <a:noFill/>
        </p:spPr>
        <p:txBody>
          <a:bodyPr wrap="square" rtlCol="0">
            <a:spAutoFit/>
          </a:bodyPr>
          <a:lstStyle/>
          <a:p>
            <a:r>
              <a:rPr lang="en-US" sz="3200" dirty="0" smtClean="0"/>
              <a:t>After this Talk and the break, they will Talk …..</a:t>
            </a:r>
          </a:p>
          <a:p>
            <a:endParaRPr lang="en-US" sz="3200" dirty="0" smtClean="0"/>
          </a:p>
          <a:p>
            <a:r>
              <a:rPr lang="en-US" sz="3200" dirty="0" smtClean="0"/>
              <a:t>The First Part of their Talk was to Talk about the Early Days (You guess which one is older…)</a:t>
            </a:r>
          </a:p>
          <a:p>
            <a:endParaRPr lang="en-US" sz="3200" dirty="0" smtClean="0"/>
          </a:p>
          <a:p>
            <a:r>
              <a:rPr lang="en-US" sz="3200" dirty="0" smtClean="0"/>
              <a:t>The Second Part of their Talk was to Talk about their view of:</a:t>
            </a:r>
          </a:p>
          <a:p>
            <a:endParaRPr lang="en-US" sz="3200" dirty="0" smtClean="0"/>
          </a:p>
          <a:p>
            <a:r>
              <a:rPr lang="en-US" sz="3200" b="1" dirty="0" smtClean="0"/>
              <a:t>          </a:t>
            </a:r>
            <a:r>
              <a:rPr lang="en-US" sz="4000" b="1" dirty="0" smtClean="0"/>
              <a:t>Where Do We Go From Here?</a:t>
            </a:r>
          </a:p>
          <a:p>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524000"/>
          </a:xfrm>
        </p:spPr>
        <p:txBody>
          <a:bodyPr/>
          <a:lstStyle/>
          <a:p>
            <a:pPr eaLnBrk="1" hangingPunct="1"/>
            <a:r>
              <a:rPr lang="en-US" b="1" i="1" smtClean="0">
                <a:solidFill>
                  <a:schemeClr val="tx1"/>
                </a:solidFill>
              </a:rPr>
              <a:t>Engineering Technical Support Center</a:t>
            </a:r>
            <a:br>
              <a:rPr lang="en-US" b="1" i="1" smtClean="0">
                <a:solidFill>
                  <a:schemeClr val="tx1"/>
                </a:solidFill>
              </a:rPr>
            </a:br>
            <a:endParaRPr lang="en-US" b="1" i="1" smtClean="0">
              <a:solidFill>
                <a:schemeClr val="tx1"/>
              </a:solidFill>
            </a:endParaRPr>
          </a:p>
        </p:txBody>
      </p:sp>
      <p:sp>
        <p:nvSpPr>
          <p:cNvPr id="16387" name="Rectangle 3"/>
          <p:cNvSpPr>
            <a:spLocks noGrp="1" noChangeArrowheads="1"/>
          </p:cNvSpPr>
          <p:nvPr>
            <p:ph type="body" idx="1"/>
          </p:nvPr>
        </p:nvSpPr>
        <p:spPr/>
        <p:txBody>
          <a:bodyPr/>
          <a:lstStyle/>
          <a:p>
            <a:pPr eaLnBrk="1" hangingPunct="1"/>
            <a:endParaRPr lang="en-US" smtClean="0"/>
          </a:p>
        </p:txBody>
      </p:sp>
      <p:sp>
        <p:nvSpPr>
          <p:cNvPr id="16388" name="Rectangle 4" descr="070_A_JuiceDrop"/>
          <p:cNvSpPr>
            <a:spLocks noChangeArrowheads="1"/>
          </p:cNvSpPr>
          <p:nvPr/>
        </p:nvSpPr>
        <p:spPr bwMode="auto">
          <a:xfrm>
            <a:off x="-762000" y="-304800"/>
            <a:ext cx="9906000" cy="71628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endParaRPr lang="en-US" sz="4000">
              <a:latin typeface="Times New Roman" pitchFamily="18" charset="0"/>
            </a:endParaRPr>
          </a:p>
        </p:txBody>
      </p:sp>
      <p:sp>
        <p:nvSpPr>
          <p:cNvPr id="16389" name="Text Box 5"/>
          <p:cNvSpPr txBox="1">
            <a:spLocks noChangeArrowheads="1"/>
          </p:cNvSpPr>
          <p:nvPr/>
        </p:nvSpPr>
        <p:spPr bwMode="auto">
          <a:xfrm>
            <a:off x="0" y="269875"/>
            <a:ext cx="9144000" cy="1323439"/>
          </a:xfrm>
          <a:prstGeom prst="rect">
            <a:avLst/>
          </a:prstGeom>
          <a:noFill/>
          <a:ln w="0" algn="ctr">
            <a:noFill/>
            <a:miter lim="800000"/>
            <a:headEnd/>
            <a:tailEnd/>
          </a:ln>
        </p:spPr>
        <p:txBody>
          <a:bodyPr>
            <a:spAutoFit/>
          </a:bodyPr>
          <a:lstStyle/>
          <a:p>
            <a:pPr algn="ctr"/>
            <a:r>
              <a:rPr lang="en-US" sz="4000" b="1" dirty="0">
                <a:solidFill>
                  <a:srgbClr val="FFC000"/>
                </a:solidFill>
                <a:latin typeface="Tahoma" pitchFamily="34" charset="0"/>
              </a:rPr>
              <a:t>The Early Years of </a:t>
            </a:r>
            <a:r>
              <a:rPr lang="en-US" sz="4000" b="1" dirty="0" smtClean="0">
                <a:solidFill>
                  <a:srgbClr val="FFC000"/>
                </a:solidFill>
                <a:latin typeface="Tahoma" pitchFamily="34" charset="0"/>
              </a:rPr>
              <a:t>EPA HR </a:t>
            </a:r>
            <a:r>
              <a:rPr lang="en-US" sz="4000" b="1" dirty="0">
                <a:solidFill>
                  <a:srgbClr val="FFC000"/>
                </a:solidFill>
                <a:latin typeface="Tahoma" pitchFamily="34" charset="0"/>
              </a:rPr>
              <a:t>Remediation</a:t>
            </a:r>
          </a:p>
        </p:txBody>
      </p:sp>
      <p:sp>
        <p:nvSpPr>
          <p:cNvPr id="16390" name="Text Box 6"/>
          <p:cNvSpPr txBox="1">
            <a:spLocks noChangeArrowheads="1"/>
          </p:cNvSpPr>
          <p:nvPr/>
        </p:nvSpPr>
        <p:spPr bwMode="auto">
          <a:xfrm>
            <a:off x="746125" y="2174875"/>
            <a:ext cx="184150" cy="457200"/>
          </a:xfrm>
          <a:prstGeom prst="rect">
            <a:avLst/>
          </a:prstGeom>
          <a:noFill/>
          <a:ln w="0" algn="ctr">
            <a:noFill/>
            <a:miter lim="800000"/>
            <a:headEnd/>
            <a:tailEnd/>
          </a:ln>
        </p:spPr>
        <p:txBody>
          <a:bodyPr wrap="none">
            <a:spAutoFit/>
          </a:bodyPr>
          <a:lstStyle/>
          <a:p>
            <a:pPr algn="ctr"/>
            <a:endParaRPr lang="en-US" sz="2400">
              <a:latin typeface="Times New Roman" pitchFamily="18" charset="0"/>
            </a:endParaRPr>
          </a:p>
        </p:txBody>
      </p:sp>
      <p:sp>
        <p:nvSpPr>
          <p:cNvPr id="16391" name="Text Box 7"/>
          <p:cNvSpPr txBox="1">
            <a:spLocks noChangeArrowheads="1"/>
          </p:cNvSpPr>
          <p:nvPr/>
        </p:nvSpPr>
        <p:spPr bwMode="auto">
          <a:xfrm>
            <a:off x="1584325" y="1717675"/>
            <a:ext cx="184150" cy="457200"/>
          </a:xfrm>
          <a:prstGeom prst="rect">
            <a:avLst/>
          </a:prstGeom>
          <a:noFill/>
          <a:ln w="0" algn="ctr">
            <a:noFill/>
            <a:miter lim="800000"/>
            <a:headEnd/>
            <a:tailEnd/>
          </a:ln>
        </p:spPr>
        <p:txBody>
          <a:bodyPr wrap="none">
            <a:spAutoFit/>
          </a:bodyPr>
          <a:lstStyle/>
          <a:p>
            <a:pPr algn="ctr"/>
            <a:endParaRPr lang="en-US" sz="2400">
              <a:latin typeface="Times New Roman" pitchFamily="18" charset="0"/>
            </a:endParaRPr>
          </a:p>
        </p:txBody>
      </p:sp>
      <p:sp>
        <p:nvSpPr>
          <p:cNvPr id="16392" name="Text Box 8"/>
          <p:cNvSpPr txBox="1">
            <a:spLocks noChangeArrowheads="1"/>
          </p:cNvSpPr>
          <p:nvPr/>
        </p:nvSpPr>
        <p:spPr bwMode="auto">
          <a:xfrm>
            <a:off x="457200" y="2438400"/>
            <a:ext cx="8534400" cy="3108543"/>
          </a:xfrm>
          <a:prstGeom prst="rect">
            <a:avLst/>
          </a:prstGeom>
          <a:noFill/>
          <a:ln w="0" algn="ctr">
            <a:noFill/>
            <a:miter lim="800000"/>
            <a:headEnd/>
            <a:tailEnd/>
          </a:ln>
        </p:spPr>
        <p:txBody>
          <a:bodyPr>
            <a:spAutoFit/>
          </a:bodyPr>
          <a:lstStyle/>
          <a:p>
            <a:pPr algn="ctr"/>
            <a:r>
              <a:rPr lang="en-US" sz="4400" b="1" dirty="0" smtClean="0">
                <a:solidFill>
                  <a:srgbClr val="FFFF00"/>
                </a:solidFill>
                <a:latin typeface="Times New Roman" pitchFamily="18" charset="0"/>
              </a:rPr>
              <a:t>Big 5 and Burleigh Tunnels </a:t>
            </a:r>
          </a:p>
          <a:p>
            <a:pPr algn="ctr"/>
            <a:endParaRPr lang="en-US" sz="4400" b="1" dirty="0" smtClean="0">
              <a:solidFill>
                <a:srgbClr val="FFFF00"/>
              </a:solidFill>
              <a:latin typeface="Times New Roman" pitchFamily="18" charset="0"/>
            </a:endParaRPr>
          </a:p>
          <a:p>
            <a:pPr algn="ctr"/>
            <a:r>
              <a:rPr lang="en-US" sz="4400" b="1" dirty="0" smtClean="0">
                <a:solidFill>
                  <a:srgbClr val="FFFF00"/>
                </a:solidFill>
                <a:latin typeface="Times New Roman" pitchFamily="18" charset="0"/>
              </a:rPr>
              <a:t>Lime,  Alkaline Channels, Lagoons</a:t>
            </a:r>
          </a:p>
          <a:p>
            <a:pPr algn="ctr"/>
            <a:endParaRPr lang="en-US" sz="3600" b="1" dirty="0">
              <a:solidFill>
                <a:srgbClr val="FFFF00"/>
              </a:solidFill>
              <a:latin typeface="Times New Roman" pitchFamily="18" charset="0"/>
            </a:endParaRPr>
          </a:p>
          <a:p>
            <a:pPr algn="ctr"/>
            <a:endParaRPr lang="en-US" sz="2800" b="1" dirty="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Burleigh Tunnel, CO</a:t>
            </a:r>
          </a:p>
        </p:txBody>
      </p:sp>
      <p:pic>
        <p:nvPicPr>
          <p:cNvPr id="17411" name="Content Placeholder 3" descr="Burleigh Tunnel"/>
          <p:cNvPicPr>
            <a:picLocks noGrp="1" noChangeAspect="1" noChangeArrowheads="1"/>
          </p:cNvPicPr>
          <p:nvPr>
            <p:ph idx="1"/>
          </p:nvPr>
        </p:nvPicPr>
        <p:blipFill>
          <a:blip r:embed="rId2" cstate="print"/>
          <a:srcRect/>
          <a:stretch>
            <a:fillRect/>
          </a:stretch>
        </p:blipFill>
        <p:spPr>
          <a:xfrm>
            <a:off x="533400" y="1365250"/>
            <a:ext cx="8001000" cy="5148263"/>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lstStyle/>
          <a:p>
            <a:r>
              <a:rPr lang="en-US" dirty="0" smtClean="0"/>
              <a:t>Would you allow these guys on your job site?</a:t>
            </a:r>
            <a:endParaRPr lang="en-US" dirty="0"/>
          </a:p>
        </p:txBody>
      </p:sp>
      <p:pic>
        <p:nvPicPr>
          <p:cNvPr id="4" name="Content Placeholder 3" descr="Dscn0051.jpg"/>
          <p:cNvPicPr>
            <a:picLocks noGrp="1" noChangeAspect="1"/>
          </p:cNvPicPr>
          <p:nvPr>
            <p:ph idx="1"/>
          </p:nvPr>
        </p:nvPicPr>
        <p:blipFill>
          <a:blip r:embed="rId2" cstate="print"/>
          <a:stretch>
            <a:fillRect/>
          </a:stretch>
        </p:blipFill>
        <p:spPr>
          <a:xfrm>
            <a:off x="0" y="1524000"/>
            <a:ext cx="9144000" cy="576818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ORD ETSC</a:t>
            </a:r>
            <a:endParaRPr lang="en-US" dirty="0"/>
          </a:p>
        </p:txBody>
      </p:sp>
      <p:pic>
        <p:nvPicPr>
          <p:cNvPr id="4" name="Content Placeholder 3" descr="Dscn0027.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descr="451_A_JuiceDrop"/>
          <p:cNvSpPr>
            <a:spLocks noChangeArrowheads="1"/>
          </p:cNvSpPr>
          <p:nvPr/>
        </p:nvSpPr>
        <p:spPr bwMode="auto">
          <a:xfrm>
            <a:off x="-457200" y="1143000"/>
            <a:ext cx="9829800" cy="61722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r>
              <a:rPr lang="en-US" sz="2400" dirty="0">
                <a:latin typeface="Times New Roman" pitchFamily="18" charset="0"/>
              </a:rPr>
              <a:t> </a:t>
            </a:r>
          </a:p>
          <a:p>
            <a:pPr algn="ctr"/>
            <a:endParaRPr lang="en-US" sz="2400" b="1" dirty="0">
              <a:solidFill>
                <a:srgbClr val="FFFF00"/>
              </a:solidFill>
              <a:latin typeface="Times New Roman" pitchFamily="18" charset="0"/>
            </a:endParaRPr>
          </a:p>
          <a:p>
            <a:pPr algn="ctr"/>
            <a:endParaRPr lang="en-US" sz="2400" b="1" dirty="0">
              <a:solidFill>
                <a:srgbClr val="FFFF00"/>
              </a:solidFill>
              <a:latin typeface="Times New Roman" pitchFamily="18" charset="0"/>
            </a:endParaRPr>
          </a:p>
          <a:p>
            <a:pPr algn="ctr"/>
            <a:r>
              <a:rPr lang="en-US" sz="2700" b="1" dirty="0">
                <a:solidFill>
                  <a:srgbClr val="FFFF00"/>
                </a:solidFill>
                <a:latin typeface="Times New Roman" pitchFamily="18" charset="0"/>
              </a:rPr>
              <a:t>Developed Treatability Study Plan for </a:t>
            </a:r>
            <a:r>
              <a:rPr lang="en-US" sz="2700" b="1" dirty="0">
                <a:solidFill>
                  <a:schemeClr val="bg1"/>
                </a:solidFill>
                <a:latin typeface="Times New Roman" pitchFamily="18" charset="0"/>
              </a:rPr>
              <a:t>Scientific Testing</a:t>
            </a:r>
          </a:p>
          <a:p>
            <a:pPr algn="ctr"/>
            <a:r>
              <a:rPr lang="en-US" sz="2700" b="1" dirty="0">
                <a:solidFill>
                  <a:srgbClr val="FFFF00"/>
                </a:solidFill>
                <a:latin typeface="Times New Roman" pitchFamily="18" charset="0"/>
              </a:rPr>
              <a:t>Conducted </a:t>
            </a:r>
            <a:r>
              <a:rPr lang="en-US" sz="2700" b="1" dirty="0">
                <a:solidFill>
                  <a:schemeClr val="bg1"/>
                </a:solidFill>
                <a:latin typeface="Times New Roman" pitchFamily="18" charset="0"/>
              </a:rPr>
              <a:t>Bench and Field-Scale </a:t>
            </a:r>
            <a:r>
              <a:rPr lang="en-US" sz="2700" b="1" dirty="0" smtClean="0">
                <a:solidFill>
                  <a:srgbClr val="FFFF00"/>
                </a:solidFill>
                <a:latin typeface="Times New Roman" pitchFamily="18" charset="0"/>
              </a:rPr>
              <a:t>Studies for BCRs</a:t>
            </a:r>
            <a:endParaRPr lang="en-US" sz="2700" b="1" dirty="0">
              <a:solidFill>
                <a:srgbClr val="FFFF00"/>
              </a:solidFill>
              <a:latin typeface="Times New Roman" pitchFamily="18" charset="0"/>
            </a:endParaRPr>
          </a:p>
          <a:p>
            <a:pPr algn="ctr"/>
            <a:r>
              <a:rPr lang="en-US" sz="2700" b="1" dirty="0">
                <a:solidFill>
                  <a:srgbClr val="FFFF00"/>
                </a:solidFill>
                <a:latin typeface="Times New Roman" pitchFamily="18" charset="0"/>
              </a:rPr>
              <a:t>Tested </a:t>
            </a:r>
            <a:r>
              <a:rPr lang="en-US" sz="2700" b="1" dirty="0">
                <a:solidFill>
                  <a:schemeClr val="bg1"/>
                </a:solidFill>
                <a:latin typeface="Times New Roman" pitchFamily="18" charset="0"/>
              </a:rPr>
              <a:t>Different Substrates </a:t>
            </a:r>
            <a:r>
              <a:rPr lang="en-US" sz="2700" b="1" dirty="0">
                <a:solidFill>
                  <a:srgbClr val="FFFF00"/>
                </a:solidFill>
                <a:latin typeface="Times New Roman" pitchFamily="18" charset="0"/>
              </a:rPr>
              <a:t>for BCRs </a:t>
            </a:r>
          </a:p>
          <a:p>
            <a:pPr algn="ctr"/>
            <a:r>
              <a:rPr lang="en-US" sz="2700" b="1" dirty="0">
                <a:solidFill>
                  <a:srgbClr val="FFFF00"/>
                </a:solidFill>
                <a:latin typeface="Times New Roman" pitchFamily="18" charset="0"/>
              </a:rPr>
              <a:t>Compared </a:t>
            </a:r>
            <a:r>
              <a:rPr lang="en-US" sz="2700" b="1" dirty="0">
                <a:solidFill>
                  <a:schemeClr val="bg1"/>
                </a:solidFill>
                <a:latin typeface="Times New Roman" pitchFamily="18" charset="0"/>
              </a:rPr>
              <a:t>Solid Substrate vs. Liquid </a:t>
            </a:r>
            <a:r>
              <a:rPr lang="en-US" sz="2700" b="1" dirty="0" smtClean="0">
                <a:solidFill>
                  <a:srgbClr val="FFFF00"/>
                </a:solidFill>
                <a:latin typeface="Times New Roman" pitchFamily="18" charset="0"/>
              </a:rPr>
              <a:t>BCRs</a:t>
            </a:r>
            <a:endParaRPr lang="en-US" sz="2700" b="1" dirty="0">
              <a:solidFill>
                <a:srgbClr val="FFFF00"/>
              </a:solidFill>
              <a:latin typeface="Times New Roman" pitchFamily="18" charset="0"/>
            </a:endParaRPr>
          </a:p>
          <a:p>
            <a:pPr algn="ctr"/>
            <a:r>
              <a:rPr lang="en-US" sz="2700" b="1" dirty="0">
                <a:solidFill>
                  <a:srgbClr val="FFFF00"/>
                </a:solidFill>
                <a:latin typeface="Times New Roman" pitchFamily="18" charset="0"/>
              </a:rPr>
              <a:t>  Researched Lab / Field </a:t>
            </a:r>
            <a:r>
              <a:rPr lang="en-US" sz="2700" b="1" dirty="0">
                <a:solidFill>
                  <a:schemeClr val="bg1"/>
                </a:solidFill>
                <a:latin typeface="Times New Roman" pitchFamily="18" charset="0"/>
              </a:rPr>
              <a:t>Measurements for Sulfates &amp; Sulfides</a:t>
            </a:r>
          </a:p>
          <a:p>
            <a:pPr algn="ctr"/>
            <a:r>
              <a:rPr lang="en-US" sz="2700" b="1" dirty="0">
                <a:solidFill>
                  <a:srgbClr val="FFFF00"/>
                </a:solidFill>
                <a:latin typeface="Times New Roman" pitchFamily="18" charset="0"/>
              </a:rPr>
              <a:t>Sampled, Analyzed and </a:t>
            </a:r>
            <a:r>
              <a:rPr lang="en-US" sz="2700" b="1" dirty="0">
                <a:solidFill>
                  <a:schemeClr val="bg1"/>
                </a:solidFill>
                <a:latin typeface="Times New Roman" pitchFamily="18" charset="0"/>
              </a:rPr>
              <a:t>Identified Bacteria </a:t>
            </a:r>
            <a:r>
              <a:rPr lang="en-US" sz="2700" b="1" dirty="0">
                <a:solidFill>
                  <a:srgbClr val="FFFF00"/>
                </a:solidFill>
                <a:latin typeface="Times New Roman" pitchFamily="18" charset="0"/>
              </a:rPr>
              <a:t>Inside BCR</a:t>
            </a:r>
          </a:p>
          <a:p>
            <a:pPr algn="ctr"/>
            <a:r>
              <a:rPr lang="en-US" sz="2700" b="1" dirty="0">
                <a:solidFill>
                  <a:srgbClr val="FFFF00"/>
                </a:solidFill>
                <a:latin typeface="Times New Roman" pitchFamily="18" charset="0"/>
              </a:rPr>
              <a:t>Developed a </a:t>
            </a:r>
            <a:r>
              <a:rPr lang="en-US" sz="2700" b="1" dirty="0">
                <a:solidFill>
                  <a:schemeClr val="bg1"/>
                </a:solidFill>
                <a:latin typeface="Times New Roman" pitchFamily="18" charset="0"/>
              </a:rPr>
              <a:t>Year ’round Sustainable </a:t>
            </a:r>
            <a:r>
              <a:rPr lang="en-US" sz="2700" b="1" dirty="0">
                <a:solidFill>
                  <a:srgbClr val="FFFF00"/>
                </a:solidFill>
                <a:latin typeface="Times New Roman" pitchFamily="18" charset="0"/>
              </a:rPr>
              <a:t>Treatment System</a:t>
            </a:r>
          </a:p>
          <a:p>
            <a:pPr algn="ctr"/>
            <a:r>
              <a:rPr lang="en-US" sz="2700" b="1" dirty="0">
                <a:solidFill>
                  <a:srgbClr val="FFFF00"/>
                </a:solidFill>
                <a:latin typeface="Times New Roman" pitchFamily="18" charset="0"/>
              </a:rPr>
              <a:t>(with renewable energy and gravity-feed</a:t>
            </a:r>
            <a:r>
              <a:rPr lang="en-US" sz="2700" b="1" dirty="0" smtClean="0">
                <a:solidFill>
                  <a:srgbClr val="FFFF00"/>
                </a:solidFill>
                <a:latin typeface="Times New Roman" pitchFamily="18" charset="0"/>
              </a:rPr>
              <a:t>)</a:t>
            </a:r>
          </a:p>
          <a:p>
            <a:pPr algn="ctr"/>
            <a:r>
              <a:rPr lang="en-US" sz="2700" b="1" dirty="0" smtClean="0">
                <a:solidFill>
                  <a:srgbClr val="FFFF00"/>
                </a:solidFill>
                <a:latin typeface="Times New Roman" pitchFamily="18" charset="0"/>
              </a:rPr>
              <a:t>Developed </a:t>
            </a:r>
            <a:r>
              <a:rPr lang="en-US" sz="2700" b="1" dirty="0" smtClean="0">
                <a:solidFill>
                  <a:schemeClr val="bg1"/>
                </a:solidFill>
                <a:latin typeface="Times New Roman" pitchFamily="18" charset="0"/>
              </a:rPr>
              <a:t>High Altitude </a:t>
            </a:r>
            <a:r>
              <a:rPr lang="en-US" sz="2700" b="1" dirty="0" smtClean="0">
                <a:solidFill>
                  <a:srgbClr val="FFFF00"/>
                </a:solidFill>
                <a:latin typeface="Times New Roman" pitchFamily="18" charset="0"/>
              </a:rPr>
              <a:t>Field Pilots</a:t>
            </a:r>
            <a:endParaRPr lang="en-US" sz="2700" b="1" dirty="0">
              <a:solidFill>
                <a:srgbClr val="FFFF00"/>
              </a:solidFill>
              <a:latin typeface="Times New Roman" pitchFamily="18" charset="0"/>
            </a:endParaRPr>
          </a:p>
          <a:p>
            <a:pPr algn="ctr"/>
            <a:r>
              <a:rPr lang="en-US" sz="2700" b="1" dirty="0" smtClean="0">
                <a:solidFill>
                  <a:srgbClr val="FFFF00"/>
                </a:solidFill>
                <a:latin typeface="Times New Roman" pitchFamily="18" charset="0"/>
              </a:rPr>
              <a:t> </a:t>
            </a:r>
            <a:r>
              <a:rPr lang="en-US" sz="2700" b="1" dirty="0">
                <a:solidFill>
                  <a:srgbClr val="FFFF00"/>
                </a:solidFill>
                <a:latin typeface="Times New Roman" pitchFamily="18" charset="0"/>
              </a:rPr>
              <a:t>Developed WASP Meta4 Model for </a:t>
            </a:r>
            <a:r>
              <a:rPr lang="en-US" sz="2700" b="1" dirty="0">
                <a:solidFill>
                  <a:schemeClr val="bg1"/>
                </a:solidFill>
                <a:latin typeface="Times New Roman" pitchFamily="18" charset="0"/>
              </a:rPr>
              <a:t>Metals Loading</a:t>
            </a:r>
          </a:p>
          <a:p>
            <a:pPr algn="ctr"/>
            <a:endParaRPr lang="en-US" sz="2800" b="1" dirty="0">
              <a:solidFill>
                <a:srgbClr val="FFFF00"/>
              </a:solidFill>
            </a:endParaRPr>
          </a:p>
          <a:p>
            <a:pPr algn="ctr"/>
            <a:endParaRPr lang="en-US" sz="2700" b="1" dirty="0">
              <a:solidFill>
                <a:srgbClr val="FFFF00"/>
              </a:solidFill>
              <a:latin typeface="Times New Roman" pitchFamily="18" charset="0"/>
            </a:endParaRPr>
          </a:p>
          <a:p>
            <a:pPr algn="ctr"/>
            <a:endParaRPr lang="en-US" sz="2700" b="1" dirty="0">
              <a:solidFill>
                <a:srgbClr val="FFFF00"/>
              </a:solidFill>
              <a:latin typeface="Times New Roman" pitchFamily="18" charset="0"/>
            </a:endParaRPr>
          </a:p>
          <a:p>
            <a:pPr algn="ctr"/>
            <a:endParaRPr lang="en-US" sz="1600" b="1" dirty="0">
              <a:solidFill>
                <a:srgbClr val="FFFF00"/>
              </a:solidFill>
              <a:latin typeface="Times New Roman" pitchFamily="18" charset="0"/>
            </a:endParaRPr>
          </a:p>
          <a:p>
            <a:pPr algn="ctr"/>
            <a:endParaRPr lang="en-US" sz="2400" b="1" dirty="0">
              <a:latin typeface="Times New Roman" pitchFamily="18" charset="0"/>
            </a:endParaRPr>
          </a:p>
          <a:p>
            <a:pPr algn="ctr"/>
            <a:endParaRPr lang="en-US" sz="2400" dirty="0">
              <a:solidFill>
                <a:srgbClr val="FF9900"/>
              </a:solidFill>
              <a:latin typeface="Times New Roman" pitchFamily="18" charset="0"/>
            </a:endParaRPr>
          </a:p>
        </p:txBody>
      </p:sp>
      <p:sp>
        <p:nvSpPr>
          <p:cNvPr id="47107" name="Rectangle 3"/>
          <p:cNvSpPr>
            <a:spLocks noChangeArrowheads="1"/>
          </p:cNvSpPr>
          <p:nvPr/>
        </p:nvSpPr>
        <p:spPr bwMode="auto">
          <a:xfrm>
            <a:off x="609600" y="533400"/>
            <a:ext cx="8001000" cy="1752600"/>
          </a:xfrm>
          <a:prstGeom prst="rect">
            <a:avLst/>
          </a:prstGeom>
          <a:noFill/>
          <a:ln w="9525">
            <a:noFill/>
            <a:miter lim="800000"/>
            <a:headEnd/>
            <a:tailEnd/>
          </a:ln>
          <a:effectLst>
            <a:outerShdw dist="35921" dir="2700000" algn="ctr" rotWithShape="0">
              <a:schemeClr val="tx2"/>
            </a:outerShdw>
          </a:effectLst>
        </p:spPr>
        <p:txBody>
          <a:bodyPr/>
          <a:lstStyle/>
          <a:p>
            <a:pPr marL="342900" indent="-342900" algn="ctr">
              <a:spcBef>
                <a:spcPct val="20000"/>
              </a:spcBef>
              <a:defRPr/>
            </a:pPr>
            <a:r>
              <a:rPr lang="en-US" sz="4000" b="1" i="1" dirty="0">
                <a:solidFill>
                  <a:schemeClr val="bg1"/>
                </a:solidFill>
                <a:latin typeface="Rockwell" pitchFamily="18" charset="0"/>
              </a:rPr>
              <a:t> </a:t>
            </a:r>
          </a:p>
        </p:txBody>
      </p:sp>
      <p:sp>
        <p:nvSpPr>
          <p:cNvPr id="47108" name="Rectangle 4"/>
          <p:cNvSpPr>
            <a:spLocks noChangeArrowheads="1"/>
          </p:cNvSpPr>
          <p:nvPr/>
        </p:nvSpPr>
        <p:spPr bwMode="auto">
          <a:xfrm>
            <a:off x="838200" y="1905000"/>
            <a:ext cx="7620000" cy="1470025"/>
          </a:xfrm>
          <a:prstGeom prst="rect">
            <a:avLst/>
          </a:prstGeom>
          <a:noFill/>
          <a:ln w="9525">
            <a:noFill/>
            <a:miter lim="800000"/>
            <a:headEnd/>
            <a:tailEnd/>
          </a:ln>
          <a:effectLst>
            <a:outerShdw dist="35921" dir="2700000" algn="ctr" rotWithShape="0">
              <a:schemeClr val="tx2"/>
            </a:outerShdw>
          </a:effectLst>
        </p:spPr>
        <p:txBody>
          <a:bodyPr/>
          <a:lstStyle/>
          <a:p>
            <a:pPr algn="ctr">
              <a:defRPr/>
            </a:pPr>
            <a:endParaRPr lang="en-US" sz="3600">
              <a:solidFill>
                <a:srgbClr val="FFFF00"/>
              </a:solidFill>
              <a:latin typeface="Times New Roman" pitchFamily="18" charset="0"/>
            </a:endParaRPr>
          </a:p>
        </p:txBody>
      </p:sp>
      <p:sp>
        <p:nvSpPr>
          <p:cNvPr id="22533" name="Rectangle 5"/>
          <p:cNvSpPr>
            <a:spLocks noChangeArrowheads="1"/>
          </p:cNvSpPr>
          <p:nvPr/>
        </p:nvSpPr>
        <p:spPr bwMode="auto">
          <a:xfrm>
            <a:off x="0" y="228600"/>
            <a:ext cx="9144000" cy="954088"/>
          </a:xfrm>
          <a:prstGeom prst="rect">
            <a:avLst/>
          </a:prstGeom>
          <a:noFill/>
          <a:ln w="0" algn="ctr">
            <a:noFill/>
            <a:miter lim="800000"/>
            <a:headEnd/>
            <a:tailEnd/>
          </a:ln>
        </p:spPr>
        <p:txBody>
          <a:bodyPr>
            <a:spAutoFit/>
          </a:bodyPr>
          <a:lstStyle/>
          <a:p>
            <a:pPr algn="ctr"/>
            <a:r>
              <a:rPr lang="en-US" sz="2800" b="1" i="1" dirty="0">
                <a:solidFill>
                  <a:schemeClr val="accent2"/>
                </a:solidFill>
                <a:latin typeface="Times New Roman" pitchFamily="18" charset="0"/>
              </a:rPr>
              <a:t>What Has ETSC Staff Done in the Mining Area in the Last </a:t>
            </a:r>
            <a:r>
              <a:rPr lang="en-US" sz="2800" b="1" i="1" dirty="0" smtClean="0">
                <a:solidFill>
                  <a:schemeClr val="accent2"/>
                </a:solidFill>
                <a:latin typeface="Times New Roman" pitchFamily="18" charset="0"/>
              </a:rPr>
              <a:t>10+ Years</a:t>
            </a:r>
            <a:r>
              <a:rPr lang="en-US" sz="2800" b="1" i="1" dirty="0">
                <a:solidFill>
                  <a:schemeClr val="accent2"/>
                </a:solidFill>
                <a:latin typeface="Times New Roman" pitchFamily="18" charset="0"/>
              </a:rPr>
              <a:t>?</a:t>
            </a:r>
          </a:p>
        </p:txBody>
      </p:sp>
    </p:spTree>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451_A_JuiceDrop"/>
          <p:cNvSpPr>
            <a:spLocks noChangeArrowheads="1"/>
          </p:cNvSpPr>
          <p:nvPr/>
        </p:nvSpPr>
        <p:spPr bwMode="auto">
          <a:xfrm>
            <a:off x="-990600" y="1143000"/>
            <a:ext cx="11125200" cy="62484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endParaRPr lang="en-US" sz="2000" dirty="0">
              <a:latin typeface="Times New Roman" pitchFamily="18" charset="0"/>
            </a:endParaRPr>
          </a:p>
          <a:p>
            <a:pPr algn="ctr"/>
            <a:endParaRPr lang="en-US" sz="2000" dirty="0">
              <a:latin typeface="Times New Roman" pitchFamily="18" charset="0"/>
            </a:endParaRPr>
          </a:p>
          <a:p>
            <a:pPr algn="ctr"/>
            <a:endParaRPr lang="en-US" sz="2000" dirty="0">
              <a:latin typeface="Times New Roman" pitchFamily="18" charset="0"/>
            </a:endParaRPr>
          </a:p>
          <a:p>
            <a:pPr algn="ctr"/>
            <a:endParaRPr lang="en-US" sz="2000" dirty="0">
              <a:latin typeface="Times New Roman" pitchFamily="18" charset="0"/>
            </a:endParaRPr>
          </a:p>
          <a:p>
            <a:pPr algn="ctr"/>
            <a:endParaRPr lang="en-US" sz="2000" dirty="0">
              <a:latin typeface="Times New Roman" pitchFamily="18" charset="0"/>
            </a:endParaRPr>
          </a:p>
          <a:p>
            <a:pPr algn="ctr"/>
            <a:r>
              <a:rPr lang="en-US" sz="2600" dirty="0">
                <a:latin typeface="Times New Roman" pitchFamily="18" charset="0"/>
              </a:rPr>
              <a:t> </a:t>
            </a:r>
            <a:r>
              <a:rPr lang="en-US" sz="2600" b="1" dirty="0">
                <a:solidFill>
                  <a:srgbClr val="FFFF00"/>
                </a:solidFill>
                <a:latin typeface="Times New Roman" pitchFamily="18" charset="0"/>
                <a:cs typeface="Times New Roman" pitchFamily="18" charset="0"/>
              </a:rPr>
              <a:t>Tested </a:t>
            </a:r>
            <a:r>
              <a:rPr lang="en-US" sz="2600" b="1" dirty="0">
                <a:solidFill>
                  <a:schemeClr val="bg1"/>
                </a:solidFill>
                <a:latin typeface="Times New Roman" pitchFamily="18" charset="0"/>
                <a:cs typeface="Times New Roman" pitchFamily="18" charset="0"/>
              </a:rPr>
              <a:t>Remote</a:t>
            </a:r>
            <a:r>
              <a:rPr lang="en-US" sz="2600" b="1" dirty="0">
                <a:solidFill>
                  <a:srgbClr val="FFFF00"/>
                </a:solidFill>
                <a:latin typeface="Times New Roman" pitchFamily="18" charset="0"/>
                <a:cs typeface="Times New Roman" pitchFamily="18" charset="0"/>
              </a:rPr>
              <a:t> Remedial </a:t>
            </a:r>
            <a:r>
              <a:rPr lang="en-US" sz="2600" b="1" dirty="0">
                <a:solidFill>
                  <a:schemeClr val="bg1"/>
                </a:solidFill>
                <a:latin typeface="Times New Roman" pitchFamily="18" charset="0"/>
                <a:cs typeface="Times New Roman" pitchFamily="18" charset="0"/>
              </a:rPr>
              <a:t>Data Delivery </a:t>
            </a:r>
            <a:r>
              <a:rPr lang="en-US" sz="2600" b="1" dirty="0">
                <a:solidFill>
                  <a:srgbClr val="FFFF00"/>
                </a:solidFill>
                <a:latin typeface="Times New Roman" pitchFamily="18" charset="0"/>
                <a:cs typeface="Times New Roman" pitchFamily="18" charset="0"/>
              </a:rPr>
              <a:t>(R2D2) Systems</a:t>
            </a:r>
          </a:p>
          <a:p>
            <a:pPr algn="ctr"/>
            <a:r>
              <a:rPr lang="en-US" sz="2600" b="1" dirty="0" smtClean="0">
                <a:solidFill>
                  <a:srgbClr val="FFFF00"/>
                </a:solidFill>
                <a:latin typeface="Times New Roman" pitchFamily="18" charset="0"/>
                <a:cs typeface="Times New Roman" pitchFamily="18" charset="0"/>
              </a:rPr>
              <a:t>Researched </a:t>
            </a:r>
            <a:r>
              <a:rPr lang="en-US" sz="2600" b="1" dirty="0">
                <a:solidFill>
                  <a:srgbClr val="FFFF00"/>
                </a:solidFill>
                <a:latin typeface="Times New Roman" pitchFamily="18" charset="0"/>
                <a:cs typeface="Times New Roman" pitchFamily="18" charset="0"/>
              </a:rPr>
              <a:t>Changes in </a:t>
            </a:r>
            <a:r>
              <a:rPr lang="en-US" sz="2600" b="1" dirty="0">
                <a:solidFill>
                  <a:schemeClr val="bg1"/>
                </a:solidFill>
                <a:latin typeface="Times New Roman" pitchFamily="18" charset="0"/>
                <a:cs typeface="Times New Roman" pitchFamily="18" charset="0"/>
              </a:rPr>
              <a:t>Stressed MIW Bacterial </a:t>
            </a:r>
            <a:r>
              <a:rPr lang="en-US" sz="2600" b="1" dirty="0" smtClean="0">
                <a:solidFill>
                  <a:schemeClr val="bg1"/>
                </a:solidFill>
                <a:latin typeface="Times New Roman" pitchFamily="18" charset="0"/>
                <a:cs typeface="Times New Roman" pitchFamily="18" charset="0"/>
              </a:rPr>
              <a:t>Communities</a:t>
            </a:r>
          </a:p>
          <a:p>
            <a:pPr algn="ctr"/>
            <a:r>
              <a:rPr lang="en-US" sz="2600" b="1" dirty="0" smtClean="0">
                <a:solidFill>
                  <a:srgbClr val="FFFF00"/>
                </a:solidFill>
                <a:latin typeface="Times New Roman" pitchFamily="18" charset="0"/>
                <a:cs typeface="Times New Roman" pitchFamily="18" charset="0"/>
              </a:rPr>
              <a:t>Created </a:t>
            </a:r>
            <a:r>
              <a:rPr lang="en-US" sz="2600" b="1" dirty="0" smtClean="0">
                <a:solidFill>
                  <a:schemeClr val="bg1"/>
                </a:solidFill>
                <a:latin typeface="Times New Roman" pitchFamily="18" charset="0"/>
                <a:cs typeface="Times New Roman" pitchFamily="18" charset="0"/>
              </a:rPr>
              <a:t>Problem-Solving Workshops </a:t>
            </a:r>
            <a:r>
              <a:rPr lang="en-US" sz="2600" b="1" dirty="0" smtClean="0">
                <a:solidFill>
                  <a:srgbClr val="FFFF00"/>
                </a:solidFill>
                <a:latin typeface="Times New Roman" pitchFamily="18" charset="0"/>
                <a:cs typeface="Times New Roman" pitchFamily="18" charset="0"/>
              </a:rPr>
              <a:t>on Mine Drainage Issues</a:t>
            </a:r>
          </a:p>
          <a:p>
            <a:pPr algn="ctr"/>
            <a:r>
              <a:rPr lang="en-US" sz="2600" b="1" dirty="0" smtClean="0">
                <a:solidFill>
                  <a:srgbClr val="FFFF00"/>
                </a:solidFill>
                <a:latin typeface="Times New Roman" pitchFamily="18" charset="0"/>
                <a:cs typeface="Times New Roman" pitchFamily="18" charset="0"/>
              </a:rPr>
              <a:t> </a:t>
            </a:r>
            <a:r>
              <a:rPr lang="en-US" sz="2600" b="1" dirty="0">
                <a:solidFill>
                  <a:schemeClr val="bg1"/>
                </a:solidFill>
                <a:latin typeface="Times New Roman" pitchFamily="18" charset="0"/>
                <a:cs typeface="Times New Roman" pitchFamily="18" charset="0"/>
              </a:rPr>
              <a:t>Conferences </a:t>
            </a:r>
            <a:r>
              <a:rPr lang="en-US" sz="2600" b="1" dirty="0">
                <a:solidFill>
                  <a:srgbClr val="FFFF00"/>
                </a:solidFill>
                <a:latin typeface="Times New Roman" pitchFamily="18" charset="0"/>
                <a:cs typeface="Times New Roman" pitchFamily="18" charset="0"/>
              </a:rPr>
              <a:t>For Technology Transfer and </a:t>
            </a:r>
            <a:r>
              <a:rPr lang="en-US" sz="2600" b="1" dirty="0" smtClean="0">
                <a:solidFill>
                  <a:srgbClr val="FFFF00"/>
                </a:solidFill>
                <a:latin typeface="Times New Roman" pitchFamily="18" charset="0"/>
                <a:cs typeface="Times New Roman" pitchFamily="18" charset="0"/>
              </a:rPr>
              <a:t>Development</a:t>
            </a:r>
            <a:endParaRPr lang="en-US" sz="2600" b="1" dirty="0">
              <a:solidFill>
                <a:srgbClr val="FFFF00"/>
              </a:solidFill>
              <a:latin typeface="Times New Roman" pitchFamily="18" charset="0"/>
              <a:cs typeface="Times New Roman" pitchFamily="18" charset="0"/>
            </a:endParaRPr>
          </a:p>
          <a:p>
            <a:pPr algn="ctr"/>
            <a:r>
              <a:rPr lang="en-US" sz="2600" b="1" dirty="0">
                <a:solidFill>
                  <a:srgbClr val="FFFF00"/>
                </a:solidFill>
                <a:latin typeface="Times New Roman" pitchFamily="18" charset="0"/>
                <a:cs typeface="Times New Roman" pitchFamily="18" charset="0"/>
              </a:rPr>
              <a:t>Built </a:t>
            </a:r>
            <a:r>
              <a:rPr lang="en-US" sz="2600" b="1" dirty="0">
                <a:solidFill>
                  <a:schemeClr val="bg1"/>
                </a:solidFill>
                <a:latin typeface="Times New Roman" pitchFamily="18" charset="0"/>
                <a:cs typeface="Times New Roman" pitchFamily="18" charset="0"/>
              </a:rPr>
              <a:t>Larger</a:t>
            </a:r>
            <a:r>
              <a:rPr lang="en-US" sz="2600" b="1" dirty="0">
                <a:solidFill>
                  <a:srgbClr val="FF0000"/>
                </a:solidFill>
                <a:latin typeface="Times New Roman" pitchFamily="18" charset="0"/>
                <a:cs typeface="Times New Roman" pitchFamily="18" charset="0"/>
              </a:rPr>
              <a:t> </a:t>
            </a:r>
            <a:r>
              <a:rPr lang="en-US" sz="2600" b="1" dirty="0">
                <a:solidFill>
                  <a:srgbClr val="FFFF00"/>
                </a:solidFill>
                <a:latin typeface="Times New Roman" pitchFamily="18" charset="0"/>
                <a:cs typeface="Times New Roman" pitchFamily="18" charset="0"/>
              </a:rPr>
              <a:t> &amp; Sustainable </a:t>
            </a:r>
            <a:r>
              <a:rPr lang="en-US" sz="2600" b="1" dirty="0">
                <a:solidFill>
                  <a:schemeClr val="bg1"/>
                </a:solidFill>
                <a:latin typeface="Times New Roman" pitchFamily="18" charset="0"/>
                <a:cs typeface="Times New Roman" pitchFamily="18" charset="0"/>
              </a:rPr>
              <a:t>Gravity-Fed BCRs</a:t>
            </a:r>
          </a:p>
          <a:p>
            <a:pPr algn="ctr"/>
            <a:r>
              <a:rPr lang="en-US" sz="2600" b="1" dirty="0">
                <a:solidFill>
                  <a:srgbClr val="FFFF00"/>
                </a:solidFill>
                <a:latin typeface="Times New Roman" pitchFamily="18" charset="0"/>
                <a:cs typeface="Times New Roman" pitchFamily="18" charset="0"/>
              </a:rPr>
              <a:t>Tested </a:t>
            </a:r>
            <a:r>
              <a:rPr lang="en-US" sz="2600" b="1" dirty="0">
                <a:solidFill>
                  <a:schemeClr val="bg1"/>
                </a:solidFill>
                <a:latin typeface="Times New Roman" pitchFamily="18" charset="0"/>
                <a:cs typeface="Times New Roman" pitchFamily="18" charset="0"/>
              </a:rPr>
              <a:t>Low Power Mobile Treatment </a:t>
            </a:r>
            <a:r>
              <a:rPr lang="en-US" sz="2600" b="1" dirty="0" smtClean="0">
                <a:solidFill>
                  <a:srgbClr val="FFFF00"/>
                </a:solidFill>
                <a:latin typeface="Times New Roman" pitchFamily="18" charset="0"/>
                <a:cs typeface="Times New Roman" pitchFamily="18" charset="0"/>
              </a:rPr>
              <a:t>Systems</a:t>
            </a:r>
          </a:p>
          <a:p>
            <a:pPr algn="ctr"/>
            <a:r>
              <a:rPr lang="en-US" sz="2600" b="1" dirty="0" smtClean="0">
                <a:solidFill>
                  <a:srgbClr val="FFFF00"/>
                </a:solidFill>
                <a:latin typeface="Times New Roman" pitchFamily="18" charset="0"/>
                <a:cs typeface="Times New Roman" pitchFamily="18" charset="0"/>
              </a:rPr>
              <a:t>Re-use of </a:t>
            </a:r>
            <a:r>
              <a:rPr lang="en-US" sz="2600" b="1" dirty="0" smtClean="0">
                <a:solidFill>
                  <a:schemeClr val="accent3"/>
                </a:solidFill>
                <a:latin typeface="Times New Roman" pitchFamily="18" charset="0"/>
                <a:cs typeface="Times New Roman" pitchFamily="18" charset="0"/>
              </a:rPr>
              <a:t>Chat in Asphalt; Tailings in Cement</a:t>
            </a:r>
            <a:endParaRPr lang="en-US" sz="2600" b="1" dirty="0">
              <a:solidFill>
                <a:schemeClr val="accent3"/>
              </a:solidFill>
              <a:latin typeface="Times New Roman" pitchFamily="18" charset="0"/>
              <a:cs typeface="Times New Roman" pitchFamily="18" charset="0"/>
            </a:endParaRPr>
          </a:p>
          <a:p>
            <a:pPr algn="ctr"/>
            <a:r>
              <a:rPr lang="en-US" sz="2600" b="1" dirty="0">
                <a:solidFill>
                  <a:srgbClr val="FFFF00"/>
                </a:solidFill>
                <a:latin typeface="Times New Roman" pitchFamily="18" charset="0"/>
                <a:cs typeface="Times New Roman" pitchFamily="18" charset="0"/>
              </a:rPr>
              <a:t>Establish Performance Guidance for </a:t>
            </a:r>
            <a:r>
              <a:rPr lang="en-US" sz="2600" b="1" dirty="0">
                <a:solidFill>
                  <a:schemeClr val="bg1"/>
                </a:solidFill>
                <a:latin typeface="Times New Roman" pitchFamily="18" charset="0"/>
                <a:cs typeface="Times New Roman" pitchFamily="18" charset="0"/>
              </a:rPr>
              <a:t>BCRs (ITRC)</a:t>
            </a:r>
          </a:p>
          <a:p>
            <a:pPr algn="ctr"/>
            <a:r>
              <a:rPr lang="en-US" sz="2600" b="1" dirty="0" smtClean="0">
                <a:solidFill>
                  <a:schemeClr val="bg1"/>
                </a:solidFill>
                <a:latin typeface="Times New Roman" pitchFamily="18" charset="0"/>
                <a:cs typeface="Times New Roman" pitchFamily="18" charset="0"/>
              </a:rPr>
              <a:t>BCR Effluent </a:t>
            </a:r>
            <a:r>
              <a:rPr lang="en-US" sz="2600" b="1" dirty="0">
                <a:solidFill>
                  <a:schemeClr val="bg1"/>
                </a:solidFill>
                <a:latin typeface="Times New Roman" pitchFamily="18" charset="0"/>
                <a:cs typeface="Times New Roman" pitchFamily="18" charset="0"/>
              </a:rPr>
              <a:t>Toxicity Studies and Treatment </a:t>
            </a:r>
            <a:r>
              <a:rPr lang="en-US" sz="2600" b="1" dirty="0">
                <a:solidFill>
                  <a:srgbClr val="FFFF00"/>
                </a:solidFill>
                <a:latin typeface="Times New Roman" pitchFamily="18" charset="0"/>
                <a:cs typeface="Times New Roman" pitchFamily="18" charset="0"/>
              </a:rPr>
              <a:t>Methods</a:t>
            </a:r>
          </a:p>
          <a:p>
            <a:pPr algn="ctr"/>
            <a:endParaRPr lang="en-US" sz="2600" b="1" dirty="0">
              <a:solidFill>
                <a:srgbClr val="FFFF00"/>
              </a:solidFill>
            </a:endParaRPr>
          </a:p>
          <a:p>
            <a:pPr algn="ctr"/>
            <a:endParaRPr lang="en-US" sz="2700" b="1" dirty="0">
              <a:solidFill>
                <a:srgbClr val="FFFF00"/>
              </a:solidFill>
              <a:latin typeface="Times New Roman" pitchFamily="18" charset="0"/>
            </a:endParaRPr>
          </a:p>
          <a:p>
            <a:pPr algn="ctr"/>
            <a:endParaRPr lang="en-US" sz="2700" b="1" dirty="0">
              <a:solidFill>
                <a:srgbClr val="FFFF00"/>
              </a:solidFill>
              <a:latin typeface="Times New Roman" pitchFamily="18" charset="0"/>
            </a:endParaRPr>
          </a:p>
          <a:p>
            <a:pPr algn="ctr"/>
            <a:endParaRPr lang="en-US" sz="1600" b="1" dirty="0">
              <a:solidFill>
                <a:srgbClr val="FFFF00"/>
              </a:solidFill>
              <a:latin typeface="Times New Roman" pitchFamily="18" charset="0"/>
            </a:endParaRPr>
          </a:p>
          <a:p>
            <a:pPr algn="ctr"/>
            <a:endParaRPr lang="en-US" sz="2400" b="1" dirty="0">
              <a:latin typeface="Times New Roman" pitchFamily="18" charset="0"/>
            </a:endParaRPr>
          </a:p>
          <a:p>
            <a:pPr algn="ctr"/>
            <a:endParaRPr lang="en-US" sz="2400" dirty="0">
              <a:solidFill>
                <a:srgbClr val="FF9900"/>
              </a:solidFill>
              <a:latin typeface="Times New Roman" pitchFamily="18" charset="0"/>
            </a:endParaRPr>
          </a:p>
        </p:txBody>
      </p:sp>
      <p:sp>
        <p:nvSpPr>
          <p:cNvPr id="47107" name="Rectangle 3"/>
          <p:cNvSpPr>
            <a:spLocks noChangeArrowheads="1"/>
          </p:cNvSpPr>
          <p:nvPr/>
        </p:nvSpPr>
        <p:spPr bwMode="auto">
          <a:xfrm>
            <a:off x="609600" y="533400"/>
            <a:ext cx="8001000" cy="1752600"/>
          </a:xfrm>
          <a:prstGeom prst="rect">
            <a:avLst/>
          </a:prstGeom>
          <a:noFill/>
          <a:ln w="9525">
            <a:noFill/>
            <a:miter lim="800000"/>
            <a:headEnd/>
            <a:tailEnd/>
          </a:ln>
          <a:effectLst>
            <a:outerShdw dist="35921" dir="2700000" algn="ctr" rotWithShape="0">
              <a:schemeClr val="tx2"/>
            </a:outerShdw>
          </a:effectLst>
        </p:spPr>
        <p:txBody>
          <a:bodyPr/>
          <a:lstStyle/>
          <a:p>
            <a:pPr marL="342900" indent="-342900" algn="ctr">
              <a:spcBef>
                <a:spcPct val="20000"/>
              </a:spcBef>
              <a:defRPr/>
            </a:pPr>
            <a:endParaRPr lang="en-US" sz="4000" b="1" i="1">
              <a:solidFill>
                <a:schemeClr val="bg1"/>
              </a:solidFill>
              <a:latin typeface="Rockwell" pitchFamily="18" charset="0"/>
            </a:endParaRPr>
          </a:p>
        </p:txBody>
      </p:sp>
      <p:sp>
        <p:nvSpPr>
          <p:cNvPr id="47108" name="Rectangle 4"/>
          <p:cNvSpPr>
            <a:spLocks noChangeArrowheads="1"/>
          </p:cNvSpPr>
          <p:nvPr/>
        </p:nvSpPr>
        <p:spPr bwMode="auto">
          <a:xfrm>
            <a:off x="838200" y="1905000"/>
            <a:ext cx="7620000" cy="1470025"/>
          </a:xfrm>
          <a:prstGeom prst="rect">
            <a:avLst/>
          </a:prstGeom>
          <a:noFill/>
          <a:ln w="9525">
            <a:noFill/>
            <a:miter lim="800000"/>
            <a:headEnd/>
            <a:tailEnd/>
          </a:ln>
          <a:effectLst>
            <a:outerShdw dist="35921" dir="2700000" algn="ctr" rotWithShape="0">
              <a:schemeClr val="tx2"/>
            </a:outerShdw>
          </a:effectLst>
        </p:spPr>
        <p:txBody>
          <a:bodyPr/>
          <a:lstStyle/>
          <a:p>
            <a:pPr algn="ctr">
              <a:defRPr/>
            </a:pPr>
            <a:endParaRPr lang="en-US" sz="3600">
              <a:solidFill>
                <a:srgbClr val="FFFF00"/>
              </a:solidFill>
              <a:latin typeface="Times New Roman" pitchFamily="18" charset="0"/>
            </a:endParaRPr>
          </a:p>
        </p:txBody>
      </p:sp>
      <p:sp>
        <p:nvSpPr>
          <p:cNvPr id="23557" name="Rectangle 5"/>
          <p:cNvSpPr>
            <a:spLocks noChangeArrowheads="1"/>
          </p:cNvSpPr>
          <p:nvPr/>
        </p:nvSpPr>
        <p:spPr bwMode="auto">
          <a:xfrm>
            <a:off x="0" y="0"/>
            <a:ext cx="9144000" cy="1384300"/>
          </a:xfrm>
          <a:prstGeom prst="rect">
            <a:avLst/>
          </a:prstGeom>
          <a:noFill/>
          <a:ln w="0" algn="ctr">
            <a:noFill/>
            <a:miter lim="800000"/>
            <a:headEnd/>
            <a:tailEnd/>
          </a:ln>
        </p:spPr>
        <p:txBody>
          <a:bodyPr>
            <a:spAutoFit/>
          </a:bodyPr>
          <a:lstStyle/>
          <a:p>
            <a:pPr algn="ctr"/>
            <a:r>
              <a:rPr lang="en-US" sz="2800" b="1" i="1" dirty="0">
                <a:solidFill>
                  <a:schemeClr val="accent2"/>
                </a:solidFill>
                <a:latin typeface="Times New Roman" pitchFamily="18" charset="0"/>
              </a:rPr>
              <a:t>What Has ETSC Staff Done in the Mining Area in the Last </a:t>
            </a:r>
            <a:r>
              <a:rPr lang="en-US" sz="2800" b="1" i="1" dirty="0" smtClean="0">
                <a:solidFill>
                  <a:schemeClr val="accent2"/>
                </a:solidFill>
                <a:latin typeface="Times New Roman" pitchFamily="18" charset="0"/>
              </a:rPr>
              <a:t>10+ Years</a:t>
            </a:r>
            <a:r>
              <a:rPr lang="en-US" sz="2800" b="1" i="1" dirty="0">
                <a:solidFill>
                  <a:schemeClr val="accent2"/>
                </a:solidFill>
                <a:latin typeface="Times New Roman" pitchFamily="18" charset="0"/>
              </a:rPr>
              <a:t>?</a:t>
            </a:r>
          </a:p>
          <a:p>
            <a:pPr algn="ctr"/>
            <a:endParaRPr lang="en-US" sz="2800" b="1" i="1" dirty="0">
              <a:solidFill>
                <a:schemeClr val="accent2"/>
              </a:solidFill>
              <a:latin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Those of You Distracted</a:t>
            </a:r>
            <a:endParaRPr lang="en-US" dirty="0"/>
          </a:p>
        </p:txBody>
      </p:sp>
      <p:sp>
        <p:nvSpPr>
          <p:cNvPr id="3" name="Content Placeholder 2"/>
          <p:cNvSpPr>
            <a:spLocks noGrp="1"/>
          </p:cNvSpPr>
          <p:nvPr>
            <p:ph idx="1"/>
          </p:nvPr>
        </p:nvSpPr>
        <p:spPr/>
        <p:txBody>
          <a:bodyPr/>
          <a:lstStyle/>
          <a:p>
            <a:pPr>
              <a:buNone/>
            </a:pPr>
            <a:r>
              <a:rPr lang="en-US" dirty="0" smtClean="0"/>
              <a:t>This is the second part of the talk:</a:t>
            </a:r>
          </a:p>
          <a:p>
            <a:pPr>
              <a:buNone/>
            </a:pPr>
            <a:endParaRPr lang="en-US" dirty="0" smtClean="0"/>
          </a:p>
          <a:p>
            <a:pPr>
              <a:buNone/>
            </a:pPr>
            <a:r>
              <a:rPr lang="en-US" b="1" dirty="0" smtClean="0"/>
              <a:t>Through the Crystal Ball Glimpse at 21</a:t>
            </a:r>
            <a:r>
              <a:rPr lang="en-US" b="1" baseline="30000" dirty="0" smtClean="0"/>
              <a:t>st</a:t>
            </a:r>
            <a:r>
              <a:rPr lang="en-US" b="1" dirty="0" smtClean="0"/>
              <a:t> Century Mine Material and Water Remediation</a:t>
            </a:r>
          </a:p>
          <a:p>
            <a:pPr>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am Required to Inform You</a:t>
            </a:r>
            <a:br>
              <a:rPr lang="en-US" dirty="0" smtClean="0"/>
            </a:br>
            <a:r>
              <a:rPr lang="en-US" dirty="0" err="1" smtClean="0"/>
              <a:t>a.k.a</a:t>
            </a:r>
            <a:r>
              <a:rPr lang="en-US" dirty="0" smtClean="0"/>
              <a:t>, “The Disclaimer”</a:t>
            </a:r>
            <a:endParaRPr lang="en-US" dirty="0"/>
          </a:p>
        </p:txBody>
      </p:sp>
      <p:sp>
        <p:nvSpPr>
          <p:cNvPr id="3" name="Content Placeholder 2"/>
          <p:cNvSpPr>
            <a:spLocks noGrp="1"/>
          </p:cNvSpPr>
          <p:nvPr>
            <p:ph idx="1"/>
          </p:nvPr>
        </p:nvSpPr>
        <p:spPr>
          <a:xfrm>
            <a:off x="457200" y="1981200"/>
            <a:ext cx="8229600" cy="3916363"/>
          </a:xfrm>
        </p:spPr>
        <p:txBody>
          <a:bodyPr/>
          <a:lstStyle/>
          <a:p>
            <a:pPr>
              <a:buNone/>
            </a:pPr>
            <a:r>
              <a:rPr lang="en-US" dirty="0" smtClean="0"/>
              <a:t>                       </a:t>
            </a:r>
          </a:p>
          <a:p>
            <a:pPr>
              <a:buNone/>
            </a:pPr>
            <a:r>
              <a:rPr lang="en-US" dirty="0" smtClean="0"/>
              <a:t>   </a:t>
            </a:r>
            <a:r>
              <a:rPr lang="en-US" b="1" dirty="0" smtClean="0"/>
              <a:t>The following slides and words from this Gentleman’s mouth represent his thoughts and musings and surely do not represent U.S. EPA policy. Of course that has been true for the last 33 years, so why would today be different?</a:t>
            </a:r>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of Truth</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4" descr="riotinto_82037.JPG"/>
          <p:cNvPicPr>
            <a:picLocks noChangeAspect="1"/>
          </p:cNvPicPr>
          <p:nvPr/>
        </p:nvPicPr>
        <p:blipFill>
          <a:blip r:embed="rId3" cstate="print"/>
          <a:stretch>
            <a:fillRect/>
          </a:stretch>
        </p:blipFill>
        <p:spPr bwMode="auto">
          <a:xfrm>
            <a:off x="1143000" y="1524001"/>
            <a:ext cx="6781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endParaRPr lang="en-US" dirty="0"/>
          </a:p>
        </p:txBody>
      </p:sp>
      <p:sp>
        <p:nvSpPr>
          <p:cNvPr id="3" name="Content Placeholder 2"/>
          <p:cNvSpPr>
            <a:spLocks noGrp="1"/>
          </p:cNvSpPr>
          <p:nvPr>
            <p:ph idx="1"/>
          </p:nvPr>
        </p:nvSpPr>
        <p:spPr/>
        <p:txBody>
          <a:bodyPr/>
          <a:lstStyle/>
          <a:p>
            <a:r>
              <a:rPr lang="en-US" dirty="0" smtClean="0"/>
              <a:t>The “Other Dave” Has a Top Ten List</a:t>
            </a:r>
          </a:p>
          <a:p>
            <a:r>
              <a:rPr lang="en-US" dirty="0" smtClean="0"/>
              <a:t>“This Dave” Has a “TOP 4 List”</a:t>
            </a:r>
          </a:p>
          <a:p>
            <a:r>
              <a:rPr lang="en-US" dirty="0" smtClean="0"/>
              <a:t>Kyra says                       “Listen to Papa!”</a:t>
            </a:r>
            <a:endParaRPr lang="en-US" dirty="0"/>
          </a:p>
        </p:txBody>
      </p:sp>
      <p:pic>
        <p:nvPicPr>
          <p:cNvPr id="4" name="Content Placeholder 3" descr="kyra 021710.JPG"/>
          <p:cNvPicPr>
            <a:picLocks noChangeAspect="1"/>
          </p:cNvPicPr>
          <p:nvPr/>
        </p:nvPicPr>
        <p:blipFill>
          <a:blip r:embed="rId2" cstate="print"/>
          <a:stretch>
            <a:fillRect/>
          </a:stretch>
        </p:blipFill>
        <p:spPr bwMode="auto">
          <a:xfrm>
            <a:off x="2933700" y="2895600"/>
            <a:ext cx="2324100" cy="3098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THINK “in situ” </a:t>
            </a:r>
            <a:r>
              <a:rPr lang="en-US" dirty="0" smtClean="0"/>
              <a:t>MIW Treatment </a:t>
            </a:r>
            <a:endParaRPr lang="en-US" dirty="0"/>
          </a:p>
        </p:txBody>
      </p:sp>
      <p:sp>
        <p:nvSpPr>
          <p:cNvPr id="3" name="Content Placeholder 2"/>
          <p:cNvSpPr>
            <a:spLocks noGrp="1"/>
          </p:cNvSpPr>
          <p:nvPr>
            <p:ph idx="1"/>
          </p:nvPr>
        </p:nvSpPr>
        <p:spPr/>
        <p:txBody>
          <a:bodyPr/>
          <a:lstStyle/>
          <a:p>
            <a:r>
              <a:rPr lang="en-US" dirty="0" smtClean="0"/>
              <a:t>Injection of Alkaline Material Means Higher pH Seeps</a:t>
            </a:r>
          </a:p>
          <a:p>
            <a:r>
              <a:rPr lang="en-US" dirty="0" smtClean="0"/>
              <a:t>Treatment Systems and Iron Pre-Treatment are out of sight, out of “mind”</a:t>
            </a:r>
          </a:p>
          <a:p>
            <a:r>
              <a:rPr lang="en-US" dirty="0" smtClean="0"/>
              <a:t>Immediate Surface Water Improvements</a:t>
            </a:r>
          </a:p>
          <a:p>
            <a:r>
              <a:rPr lang="en-US" dirty="0" smtClean="0"/>
              <a:t>Weather Issues May Be Averted</a:t>
            </a:r>
          </a:p>
          <a:p>
            <a:r>
              <a:rPr lang="en-US" dirty="0" smtClean="0"/>
              <a:t>Anaerobic Systems Can Thrive!</a:t>
            </a:r>
          </a:p>
          <a:p>
            <a:r>
              <a:rPr lang="en-US" dirty="0" smtClean="0"/>
              <a:t>Multiple Benefits; Less Risk; Reduce Exposure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endParaRPr lang="en-US" dirty="0"/>
          </a:p>
        </p:txBody>
      </p:sp>
      <p:sp>
        <p:nvSpPr>
          <p:cNvPr id="3" name="Content Placeholder 2"/>
          <p:cNvSpPr>
            <a:spLocks noGrp="1"/>
          </p:cNvSpPr>
          <p:nvPr>
            <p:ph idx="1"/>
          </p:nvPr>
        </p:nvSpPr>
        <p:spPr/>
        <p:txBody>
          <a:bodyPr/>
          <a:lstStyle/>
          <a:p>
            <a:endParaRPr lang="en-US"/>
          </a:p>
        </p:txBody>
      </p:sp>
      <p:pic>
        <p:nvPicPr>
          <p:cNvPr id="4" name="Picture 3" descr="The chitin mafia_Mar13_2008.JPG"/>
          <p:cNvPicPr>
            <a:picLocks noChangeAspect="1"/>
          </p:cNvPicPr>
          <p:nvPr/>
        </p:nvPicPr>
        <p:blipFill>
          <a:blip r:embed="rId2" cstate="print"/>
          <a:stretch>
            <a:fillRect/>
          </a:stretch>
        </p:blipFill>
        <p:spPr>
          <a:xfrm>
            <a:off x="609600" y="1219200"/>
            <a:ext cx="8001000" cy="5638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457200"/>
            <a:ext cx="8229600" cy="960438"/>
          </a:xfrm>
        </p:spPr>
        <p:txBody>
          <a:bodyPr/>
          <a:lstStyle/>
          <a:p>
            <a:r>
              <a:rPr lang="en-US" b="1" dirty="0" smtClean="0">
                <a:solidFill>
                  <a:schemeClr val="tx1"/>
                </a:solidFill>
              </a:rPr>
              <a:t>BEER</a:t>
            </a:r>
            <a:br>
              <a:rPr lang="en-US" b="1" dirty="0" smtClean="0">
                <a:solidFill>
                  <a:schemeClr val="tx1"/>
                </a:solidFill>
              </a:rPr>
            </a:br>
            <a:r>
              <a:rPr lang="en-US" b="1" dirty="0" smtClean="0">
                <a:solidFill>
                  <a:schemeClr val="tx1"/>
                </a:solidFill>
              </a:rPr>
              <a:t>Bio-Engineered Environmental Repository</a:t>
            </a:r>
          </a:p>
        </p:txBody>
      </p:sp>
      <p:sp>
        <p:nvSpPr>
          <p:cNvPr id="33795" name="Content Placeholder 2"/>
          <p:cNvSpPr>
            <a:spLocks noGrp="1"/>
          </p:cNvSpPr>
          <p:nvPr>
            <p:ph idx="1"/>
          </p:nvPr>
        </p:nvSpPr>
        <p:spPr>
          <a:xfrm>
            <a:off x="4419600" y="1905000"/>
            <a:ext cx="4724400" cy="4525963"/>
          </a:xfrm>
        </p:spPr>
        <p:txBody>
          <a:bodyPr/>
          <a:lstStyle/>
          <a:p>
            <a:pPr>
              <a:buFontTx/>
              <a:buNone/>
            </a:pPr>
            <a:r>
              <a:rPr lang="en-US" smtClean="0"/>
              <a:t>					</a:t>
            </a:r>
          </a:p>
        </p:txBody>
      </p:sp>
      <p:pic>
        <p:nvPicPr>
          <p:cNvPr id="33796" name="Picture 5" descr="F-AMmzZkxbtGz2wuQX1Ie-fA"/>
          <p:cNvPicPr>
            <a:picLocks noChangeAspect="1" noChangeArrowheads="1"/>
          </p:cNvPicPr>
          <p:nvPr/>
        </p:nvPicPr>
        <p:blipFill>
          <a:blip r:embed="rId3" cstate="print"/>
          <a:srcRect/>
          <a:stretch>
            <a:fillRect/>
          </a:stretch>
        </p:blipFill>
        <p:spPr bwMode="auto">
          <a:xfrm>
            <a:off x="304800" y="1981200"/>
            <a:ext cx="3581400" cy="4876800"/>
          </a:xfrm>
          <a:prstGeom prst="rect">
            <a:avLst/>
          </a:prstGeom>
          <a:noFill/>
          <a:ln w="9525">
            <a:noFill/>
            <a:miter lim="800000"/>
            <a:headEnd/>
            <a:tailEnd/>
          </a:ln>
        </p:spPr>
      </p:pic>
      <p:pic>
        <p:nvPicPr>
          <p:cNvPr id="33797" name="Picture 17" descr="Slide 7 lower left"/>
          <p:cNvPicPr>
            <a:picLocks noChangeAspect="1" noChangeArrowheads="1"/>
          </p:cNvPicPr>
          <p:nvPr/>
        </p:nvPicPr>
        <p:blipFill>
          <a:blip r:embed="rId4" cstate="print"/>
          <a:srcRect/>
          <a:stretch>
            <a:fillRect/>
          </a:stretch>
        </p:blipFill>
        <p:spPr bwMode="auto">
          <a:xfrm>
            <a:off x="3926353" y="1981200"/>
            <a:ext cx="5217647"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t>3   He smiled until he opened the bag…..</a:t>
            </a:r>
            <a:endParaRPr lang="en-US" dirty="0"/>
          </a:p>
        </p:txBody>
      </p:sp>
      <p:pic>
        <p:nvPicPr>
          <p:cNvPr id="5" name="Content Placeholder 4" descr="Mvc-015l.jpg"/>
          <p:cNvPicPr>
            <a:picLocks noGrp="1" noChangeAspect="1"/>
          </p:cNvPicPr>
          <p:nvPr>
            <p:ph idx="1"/>
          </p:nvPr>
        </p:nvPicPr>
        <p:blipFill>
          <a:blip r:embed="rId2" cstate="print"/>
          <a:stretch>
            <a:fillRect/>
          </a:stretch>
        </p:blipFill>
        <p:spPr>
          <a:xfrm>
            <a:off x="914400" y="1371600"/>
            <a:ext cx="7538509" cy="5778557"/>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Metals Recovery / Material Re-Use</a:t>
            </a:r>
            <a:endParaRPr lang="en-US" dirty="0"/>
          </a:p>
        </p:txBody>
      </p:sp>
      <p:sp>
        <p:nvSpPr>
          <p:cNvPr id="3" name="Content Placeholder 2"/>
          <p:cNvSpPr>
            <a:spLocks noGrp="1"/>
          </p:cNvSpPr>
          <p:nvPr>
            <p:ph idx="1"/>
          </p:nvPr>
        </p:nvSpPr>
        <p:spPr/>
        <p:txBody>
          <a:bodyPr/>
          <a:lstStyle/>
          <a:p>
            <a:r>
              <a:rPr lang="en-US" dirty="0" smtClean="0"/>
              <a:t>Recovery of Metals from MIW, Mine Materials</a:t>
            </a:r>
          </a:p>
          <a:p>
            <a:r>
              <a:rPr lang="en-US" dirty="0" smtClean="0"/>
              <a:t>Economics, Environment &amp; Other Factors</a:t>
            </a:r>
          </a:p>
          <a:p>
            <a:r>
              <a:rPr lang="en-US" dirty="0" smtClean="0"/>
              <a:t>Closed Systems</a:t>
            </a:r>
          </a:p>
          <a:p>
            <a:r>
              <a:rPr lang="en-US" dirty="0" smtClean="0"/>
              <a:t>Mimic Natural Processes</a:t>
            </a:r>
          </a:p>
          <a:p>
            <a:r>
              <a:rPr lang="en-US" dirty="0" smtClean="0"/>
              <a:t>“Re-Use is Real Use!”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endParaRPr lang="en-US" dirty="0"/>
          </a:p>
        </p:txBody>
      </p:sp>
      <p:pic>
        <p:nvPicPr>
          <p:cNvPr id="4" name="Content Placeholder 3" descr="jail,jpg.jpg"/>
          <p:cNvPicPr>
            <a:picLocks noGrp="1" noChangeAspect="1"/>
          </p:cNvPicPr>
          <p:nvPr>
            <p:ph idx="1"/>
          </p:nvPr>
        </p:nvPicPr>
        <p:blipFill>
          <a:blip r:embed="rId2" cstate="print"/>
          <a:stretch>
            <a:fillRect/>
          </a:stretch>
        </p:blipFill>
        <p:spPr>
          <a:xfrm>
            <a:off x="369651" y="1245616"/>
            <a:ext cx="8240949" cy="516432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BCR Applied Research</a:t>
            </a:r>
            <a:endParaRPr lang="en-US" b="1" dirty="0"/>
          </a:p>
        </p:txBody>
      </p:sp>
      <p:sp>
        <p:nvSpPr>
          <p:cNvPr id="3" name="Content Placeholder 2"/>
          <p:cNvSpPr>
            <a:spLocks noGrp="1"/>
          </p:cNvSpPr>
          <p:nvPr>
            <p:ph idx="1"/>
          </p:nvPr>
        </p:nvSpPr>
        <p:spPr>
          <a:xfrm>
            <a:off x="457200" y="1752600"/>
            <a:ext cx="8229600" cy="4373563"/>
          </a:xfrm>
        </p:spPr>
        <p:txBody>
          <a:bodyPr/>
          <a:lstStyle/>
          <a:p>
            <a:r>
              <a:rPr lang="en-US" dirty="0" smtClean="0"/>
              <a:t>Build for Treatment;  Publish Data for Knowledge</a:t>
            </a:r>
          </a:p>
          <a:p>
            <a:r>
              <a:rPr lang="en-US" dirty="0" smtClean="0"/>
              <a:t>Involve More Biologists &amp; Chemists</a:t>
            </a:r>
          </a:p>
          <a:p>
            <a:r>
              <a:rPr lang="en-US" dirty="0" smtClean="0"/>
              <a:t>Understand the “Sulfide” Effect</a:t>
            </a:r>
          </a:p>
          <a:p>
            <a:r>
              <a:rPr lang="en-US" dirty="0" smtClean="0"/>
              <a:t>Alternative Substrates!!!!!!</a:t>
            </a:r>
          </a:p>
          <a:p>
            <a:r>
              <a:rPr lang="en-US" dirty="0" smtClean="0"/>
              <a:t>More Efficient; Higher Volumes, Loads</a:t>
            </a:r>
          </a:p>
          <a:p>
            <a:r>
              <a:rPr lang="en-US" dirty="0" smtClean="0"/>
              <a:t>Longevity is a Non-Issue….Ask Me!</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4080004.JPG"/>
          <p:cNvPicPr>
            <a:picLocks noGrp="1" noChangeAspect="1"/>
          </p:cNvPicPr>
          <p:nvPr>
            <p:ph idx="1"/>
          </p:nvPr>
        </p:nvPicPr>
        <p:blipFill>
          <a:blip r:embed="rId2" cstate="print"/>
          <a:stretch>
            <a:fillRect/>
          </a:stretch>
        </p:blipFill>
        <p:spPr>
          <a:xfrm>
            <a:off x="1" y="1"/>
            <a:ext cx="5257800" cy="3943350"/>
          </a:xfrm>
        </p:spPr>
      </p:pic>
      <p:pic>
        <p:nvPicPr>
          <p:cNvPr id="5" name="Picture 4" descr="P4080018.JPG"/>
          <p:cNvPicPr>
            <a:picLocks noChangeAspect="1"/>
          </p:cNvPicPr>
          <p:nvPr/>
        </p:nvPicPr>
        <p:blipFill>
          <a:blip r:embed="rId3" cstate="print"/>
          <a:stretch>
            <a:fillRect/>
          </a:stretch>
        </p:blipFill>
        <p:spPr>
          <a:xfrm>
            <a:off x="4572000" y="3429000"/>
            <a:ext cx="4572000" cy="3429000"/>
          </a:xfrm>
          <a:prstGeom prst="rect">
            <a:avLst/>
          </a:prstGeom>
        </p:spPr>
      </p:pic>
      <p:pic>
        <p:nvPicPr>
          <p:cNvPr id="6" name="Picture 5" descr="Dsc01032.jpg"/>
          <p:cNvPicPr>
            <a:picLocks noChangeAspect="1"/>
          </p:cNvPicPr>
          <p:nvPr/>
        </p:nvPicPr>
        <p:blipFill>
          <a:blip r:embed="rId4" cstate="print"/>
          <a:stretch>
            <a:fillRect/>
          </a:stretch>
        </p:blipFill>
        <p:spPr>
          <a:xfrm>
            <a:off x="0" y="3352800"/>
            <a:ext cx="4673600" cy="3505200"/>
          </a:xfrm>
          <a:prstGeom prst="rect">
            <a:avLst/>
          </a:prstGeom>
        </p:spPr>
      </p:pic>
      <p:pic>
        <p:nvPicPr>
          <p:cNvPr id="7" name="Picture 6" descr="Dsc01100.jpg"/>
          <p:cNvPicPr>
            <a:picLocks noChangeAspect="1"/>
          </p:cNvPicPr>
          <p:nvPr/>
        </p:nvPicPr>
        <p:blipFill>
          <a:blip r:embed="rId5" cstate="print"/>
          <a:stretch>
            <a:fillRect/>
          </a:stretch>
        </p:blipFill>
        <p:spPr>
          <a:xfrm>
            <a:off x="4953000" y="0"/>
            <a:ext cx="4191000" cy="33718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1004.jpg"/>
          <p:cNvPicPr>
            <a:picLocks noGrp="1" noChangeAspect="1"/>
          </p:cNvPicPr>
          <p:nvPr>
            <p:ph idx="1"/>
          </p:nvPr>
        </p:nvPicPr>
        <p:blipFill>
          <a:blip r:embed="rId2" cstate="print"/>
          <a:stretch>
            <a:fillRect/>
          </a:stretch>
        </p:blipFill>
        <p:spPr>
          <a:xfrm>
            <a:off x="1554691" y="1600200"/>
            <a:ext cx="6034617" cy="4525963"/>
          </a:xfrm>
        </p:spPr>
      </p:pic>
      <p:pic>
        <p:nvPicPr>
          <p:cNvPr id="5" name="Picture 4" descr="Dsc01082.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4800" y="5791200"/>
            <a:ext cx="8610600" cy="523220"/>
          </a:xfrm>
          <a:prstGeom prst="rect">
            <a:avLst/>
          </a:prstGeom>
          <a:noFill/>
        </p:spPr>
        <p:txBody>
          <a:bodyPr wrap="square" rtlCol="0">
            <a:spAutoFit/>
          </a:bodyPr>
          <a:lstStyle/>
          <a:p>
            <a:r>
              <a:rPr lang="en-US" sz="2800" b="1" dirty="0" smtClean="0"/>
              <a:t>Who said there is light at the end of the tunnel?</a:t>
            </a:r>
            <a:endParaRPr lang="en-US"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&amp; Tributes</a:t>
            </a:r>
            <a:endParaRPr lang="en-US" dirty="0"/>
          </a:p>
        </p:txBody>
      </p:sp>
      <p:sp>
        <p:nvSpPr>
          <p:cNvPr id="3" name="Content Placeholder 2"/>
          <p:cNvSpPr>
            <a:spLocks noGrp="1"/>
          </p:cNvSpPr>
          <p:nvPr>
            <p:ph idx="1"/>
          </p:nvPr>
        </p:nvSpPr>
        <p:spPr/>
        <p:txBody>
          <a:bodyPr/>
          <a:lstStyle/>
          <a:p>
            <a:r>
              <a:rPr lang="en-US" dirty="0" smtClean="0"/>
              <a:t>ALL of YOU….for your work on this issue and for coming this week</a:t>
            </a:r>
          </a:p>
          <a:p>
            <a:r>
              <a:rPr lang="en-US" dirty="0" smtClean="0"/>
              <a:t>Co-Workers / Colleagues in &amp; out of EPA</a:t>
            </a:r>
          </a:p>
          <a:p>
            <a:r>
              <a:rPr lang="en-US" dirty="0" smtClean="0"/>
              <a:t>EPA Contractors &amp; Universities</a:t>
            </a:r>
          </a:p>
          <a:p>
            <a:r>
              <a:rPr lang="en-US" dirty="0" smtClean="0"/>
              <a:t>The Airlines for getting me there safely!</a:t>
            </a:r>
          </a:p>
          <a:p>
            <a:endParaRPr lang="en-US" dirty="0" smtClean="0"/>
          </a:p>
          <a:p>
            <a:pPr>
              <a:buNone/>
            </a:pPr>
            <a:r>
              <a:rPr lang="en-US" b="1" dirty="0" smtClean="0"/>
              <a:t>Most of All ---  We’re in this Together; Let’s Set an Example!</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007_A_WashDC"/>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155" name="Rectangle 3"/>
          <p:cNvSpPr>
            <a:spLocks noChangeArrowheads="1"/>
          </p:cNvSpPr>
          <p:nvPr/>
        </p:nvSpPr>
        <p:spPr bwMode="auto">
          <a:xfrm>
            <a:off x="457200" y="5029200"/>
            <a:ext cx="8382000" cy="1752600"/>
          </a:xfrm>
          <a:prstGeom prst="rect">
            <a:avLst/>
          </a:prstGeom>
          <a:noFill/>
          <a:ln w="9525">
            <a:noFill/>
            <a:miter lim="800000"/>
            <a:headEnd/>
            <a:tailEnd/>
          </a:ln>
          <a:effectLst>
            <a:outerShdw dist="35921" dir="2700000" algn="ctr" rotWithShape="0">
              <a:schemeClr val="tx1"/>
            </a:outerShdw>
          </a:effectLst>
        </p:spPr>
        <p:txBody>
          <a:bodyPr anchor="ctr"/>
          <a:lstStyle/>
          <a:p>
            <a:pPr algn="ctr">
              <a:defRPr/>
            </a:pPr>
            <a:r>
              <a:rPr lang="en-US" sz="5400" dirty="0" smtClean="0">
                <a:solidFill>
                  <a:srgbClr val="FFFF00"/>
                </a:solidFill>
                <a:latin typeface="Times New Roman" pitchFamily="18" charset="0"/>
              </a:rPr>
              <a:t>Comments or Criticisms? </a:t>
            </a:r>
            <a:r>
              <a:rPr lang="en-US" sz="5400" dirty="0">
                <a:solidFill>
                  <a:srgbClr val="FFFF00"/>
                </a:solidFill>
                <a:latin typeface="Times New Roman" pitchFamily="18" charset="0"/>
              </a:rPr>
              <a:t>Reisman.david@epa.gov</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1000" fill="hold"/>
                                        <p:tgtEl>
                                          <p:spTgt spid="49155"/>
                                        </p:tgtEl>
                                        <p:attrNameLst>
                                          <p:attrName>ppt_w</p:attrName>
                                        </p:attrNameLst>
                                      </p:cBhvr>
                                      <p:tavLst>
                                        <p:tav tm="0">
                                          <p:val>
                                            <p:fltVal val="0"/>
                                          </p:val>
                                        </p:tav>
                                        <p:tav tm="100000">
                                          <p:val>
                                            <p:strVal val="#ppt_w"/>
                                          </p:val>
                                        </p:tav>
                                      </p:tavLst>
                                    </p:anim>
                                    <p:anim calcmode="lin" valueType="num">
                                      <p:cBhvr>
                                        <p:cTn id="8" dur="1000" fill="hold"/>
                                        <p:tgtEl>
                                          <p:spTgt spid="49155"/>
                                        </p:tgtEl>
                                        <p:attrNameLst>
                                          <p:attrName>ppt_h</p:attrName>
                                        </p:attrNameLst>
                                      </p:cBhvr>
                                      <p:tavLst>
                                        <p:tav tm="0">
                                          <p:val>
                                            <p:fltVal val="0"/>
                                          </p:val>
                                        </p:tav>
                                        <p:tav tm="100000">
                                          <p:val>
                                            <p:strVal val="#ppt_h"/>
                                          </p:val>
                                        </p:tav>
                                      </p:tavLst>
                                    </p:anim>
                                    <p:animEffect transition="in" filter="fade">
                                      <p:cBhvr>
                                        <p:cTn id="9" dur="1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524000"/>
          </a:xfrm>
        </p:spPr>
        <p:txBody>
          <a:bodyPr/>
          <a:lstStyle/>
          <a:p>
            <a:pPr eaLnBrk="1" hangingPunct="1"/>
            <a:r>
              <a:rPr lang="en-US" b="1" i="1" smtClean="0">
                <a:solidFill>
                  <a:schemeClr val="tx1"/>
                </a:solidFill>
              </a:rPr>
              <a:t>Engineering Technical Support Center</a:t>
            </a:r>
            <a:br>
              <a:rPr lang="en-US" b="1" i="1" smtClean="0">
                <a:solidFill>
                  <a:schemeClr val="tx1"/>
                </a:solidFill>
              </a:rPr>
            </a:br>
            <a:endParaRPr lang="en-US" b="1" i="1" smtClean="0">
              <a:solidFill>
                <a:schemeClr val="tx1"/>
              </a:solidFill>
            </a:endParaRPr>
          </a:p>
        </p:txBody>
      </p:sp>
      <p:sp>
        <p:nvSpPr>
          <p:cNvPr id="4099" name="Rectangle 3"/>
          <p:cNvSpPr>
            <a:spLocks noGrp="1" noChangeArrowheads="1"/>
          </p:cNvSpPr>
          <p:nvPr>
            <p:ph type="body" idx="1"/>
          </p:nvPr>
        </p:nvSpPr>
        <p:spPr/>
        <p:txBody>
          <a:bodyPr/>
          <a:lstStyle/>
          <a:p>
            <a:pPr eaLnBrk="1" hangingPunct="1"/>
            <a:endParaRPr lang="en-US" smtClean="0"/>
          </a:p>
        </p:txBody>
      </p:sp>
      <p:sp>
        <p:nvSpPr>
          <p:cNvPr id="4100" name="Rectangle 4" descr="070_A_JuiceDrop"/>
          <p:cNvSpPr>
            <a:spLocks noChangeArrowheads="1"/>
          </p:cNvSpPr>
          <p:nvPr/>
        </p:nvSpPr>
        <p:spPr bwMode="auto">
          <a:xfrm>
            <a:off x="-762000" y="-304800"/>
            <a:ext cx="9906000" cy="71628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r>
              <a:rPr lang="en-US" sz="4000">
                <a:latin typeface="Times New Roman" pitchFamily="18" charset="0"/>
              </a:rPr>
              <a:t>s</a:t>
            </a:r>
          </a:p>
        </p:txBody>
      </p:sp>
      <p:sp>
        <p:nvSpPr>
          <p:cNvPr id="4101" name="Text Box 5"/>
          <p:cNvSpPr txBox="1">
            <a:spLocks noChangeArrowheads="1"/>
          </p:cNvSpPr>
          <p:nvPr/>
        </p:nvSpPr>
        <p:spPr bwMode="auto">
          <a:xfrm>
            <a:off x="0" y="269875"/>
            <a:ext cx="9144000" cy="579438"/>
          </a:xfrm>
          <a:prstGeom prst="rect">
            <a:avLst/>
          </a:prstGeom>
          <a:noFill/>
          <a:ln w="0" algn="ctr">
            <a:noFill/>
            <a:miter lim="800000"/>
            <a:headEnd/>
            <a:tailEnd/>
          </a:ln>
        </p:spPr>
        <p:txBody>
          <a:bodyPr>
            <a:spAutoFit/>
          </a:bodyPr>
          <a:lstStyle/>
          <a:p>
            <a:pPr algn="ctr"/>
            <a:r>
              <a:rPr lang="en-US" sz="3200" b="1" dirty="0" smtClean="0">
                <a:solidFill>
                  <a:srgbClr val="FFFF00"/>
                </a:solidFill>
                <a:latin typeface="Tahoma" pitchFamily="34" charset="0"/>
              </a:rPr>
              <a:t>The Planned Talk</a:t>
            </a:r>
            <a:endParaRPr lang="en-US" sz="3200" b="1" dirty="0">
              <a:solidFill>
                <a:srgbClr val="FFFF00"/>
              </a:solidFill>
              <a:latin typeface="Tahoma" pitchFamily="34" charset="0"/>
            </a:endParaRPr>
          </a:p>
        </p:txBody>
      </p:sp>
      <p:sp>
        <p:nvSpPr>
          <p:cNvPr id="4102" name="Text Box 6"/>
          <p:cNvSpPr txBox="1">
            <a:spLocks noChangeArrowheads="1"/>
          </p:cNvSpPr>
          <p:nvPr/>
        </p:nvSpPr>
        <p:spPr bwMode="auto">
          <a:xfrm>
            <a:off x="762000" y="2209800"/>
            <a:ext cx="184150" cy="457200"/>
          </a:xfrm>
          <a:prstGeom prst="rect">
            <a:avLst/>
          </a:prstGeom>
          <a:noFill/>
          <a:ln w="0" algn="ctr">
            <a:noFill/>
            <a:miter lim="800000"/>
            <a:headEnd/>
            <a:tailEnd/>
          </a:ln>
        </p:spPr>
        <p:txBody>
          <a:bodyPr wrap="none">
            <a:spAutoFit/>
          </a:bodyPr>
          <a:lstStyle/>
          <a:p>
            <a:pPr algn="ctr"/>
            <a:endParaRPr lang="en-US" sz="2400">
              <a:latin typeface="Times New Roman" pitchFamily="18" charset="0"/>
            </a:endParaRPr>
          </a:p>
        </p:txBody>
      </p:sp>
      <p:sp>
        <p:nvSpPr>
          <p:cNvPr id="4103" name="Text Box 7"/>
          <p:cNvSpPr txBox="1">
            <a:spLocks noChangeArrowheads="1"/>
          </p:cNvSpPr>
          <p:nvPr/>
        </p:nvSpPr>
        <p:spPr bwMode="auto">
          <a:xfrm>
            <a:off x="1584325" y="1717675"/>
            <a:ext cx="184150" cy="457200"/>
          </a:xfrm>
          <a:prstGeom prst="rect">
            <a:avLst/>
          </a:prstGeom>
          <a:noFill/>
          <a:ln w="0" algn="ctr">
            <a:noFill/>
            <a:miter lim="800000"/>
            <a:headEnd/>
            <a:tailEnd/>
          </a:ln>
        </p:spPr>
        <p:txBody>
          <a:bodyPr wrap="none">
            <a:spAutoFit/>
          </a:bodyPr>
          <a:lstStyle/>
          <a:p>
            <a:pPr algn="ctr"/>
            <a:endParaRPr lang="en-US" sz="2400">
              <a:latin typeface="Times New Roman" pitchFamily="18" charset="0"/>
            </a:endParaRPr>
          </a:p>
        </p:txBody>
      </p:sp>
      <p:sp>
        <p:nvSpPr>
          <p:cNvPr id="4104" name="Text Box 8"/>
          <p:cNvSpPr txBox="1">
            <a:spLocks noChangeArrowheads="1"/>
          </p:cNvSpPr>
          <p:nvPr/>
        </p:nvSpPr>
        <p:spPr bwMode="auto">
          <a:xfrm>
            <a:off x="0" y="1066800"/>
            <a:ext cx="9372600" cy="8894743"/>
          </a:xfrm>
          <a:prstGeom prst="rect">
            <a:avLst/>
          </a:prstGeom>
          <a:noFill/>
          <a:ln w="0" algn="ctr">
            <a:noFill/>
            <a:miter lim="800000"/>
            <a:headEnd/>
            <a:tailEnd/>
          </a:ln>
        </p:spPr>
        <p:txBody>
          <a:bodyPr wrap="square">
            <a:spAutoFit/>
          </a:bodyPr>
          <a:lstStyle/>
          <a:p>
            <a:pPr algn="ctr"/>
            <a:r>
              <a:rPr lang="en-US" sz="4400" b="1" dirty="0">
                <a:solidFill>
                  <a:srgbClr val="FFFF00"/>
                </a:solidFill>
              </a:rPr>
              <a:t>  Present An Overview </a:t>
            </a:r>
            <a:r>
              <a:rPr lang="en-US" sz="4400" b="1" dirty="0" smtClean="0">
                <a:solidFill>
                  <a:srgbClr val="FFFF00"/>
                </a:solidFill>
              </a:rPr>
              <a:t>of </a:t>
            </a:r>
            <a:r>
              <a:rPr lang="en-US" sz="4400" b="1" dirty="0">
                <a:solidFill>
                  <a:srgbClr val="FFFF00"/>
                </a:solidFill>
              </a:rPr>
              <a:t>EPA ORD </a:t>
            </a:r>
            <a:r>
              <a:rPr lang="en-US" sz="4400" b="1" dirty="0" smtClean="0">
                <a:solidFill>
                  <a:srgbClr val="FFFF00"/>
                </a:solidFill>
              </a:rPr>
              <a:t>Mine Remediation Research through </a:t>
            </a:r>
            <a:r>
              <a:rPr lang="en-US" sz="4400" b="1" dirty="0">
                <a:solidFill>
                  <a:srgbClr val="FFFF00"/>
                </a:solidFill>
              </a:rPr>
              <a:t>Technical </a:t>
            </a:r>
            <a:r>
              <a:rPr lang="en-US" sz="4400" b="1" dirty="0" smtClean="0">
                <a:solidFill>
                  <a:srgbClr val="FFFF00"/>
                </a:solidFill>
              </a:rPr>
              <a:t>Support</a:t>
            </a:r>
          </a:p>
          <a:p>
            <a:pPr algn="ctr"/>
            <a:endParaRPr lang="en-US" sz="4400" b="1" dirty="0" smtClean="0">
              <a:solidFill>
                <a:srgbClr val="FFFF00"/>
              </a:solidFill>
            </a:endParaRPr>
          </a:p>
          <a:p>
            <a:pPr algn="ctr"/>
            <a:r>
              <a:rPr lang="en-US" sz="4400" b="1" dirty="0" smtClean="0">
                <a:solidFill>
                  <a:srgbClr val="FFFF00"/>
                </a:solidFill>
              </a:rPr>
              <a:t>Through the Crystal Ball Glimpse at 21</a:t>
            </a:r>
            <a:r>
              <a:rPr lang="en-US" sz="4400" b="1" baseline="30000" dirty="0" smtClean="0">
                <a:solidFill>
                  <a:srgbClr val="FFFF00"/>
                </a:solidFill>
              </a:rPr>
              <a:t>st</a:t>
            </a:r>
            <a:r>
              <a:rPr lang="en-US" sz="4400" b="1" dirty="0" smtClean="0">
                <a:solidFill>
                  <a:srgbClr val="FFFF00"/>
                </a:solidFill>
              </a:rPr>
              <a:t> </a:t>
            </a:r>
            <a:r>
              <a:rPr lang="en-US" sz="4400" b="1" dirty="0">
                <a:solidFill>
                  <a:srgbClr val="FFFF00"/>
                </a:solidFill>
              </a:rPr>
              <a:t>Century </a:t>
            </a:r>
            <a:r>
              <a:rPr lang="en-US" sz="4400" b="1" dirty="0" smtClean="0">
                <a:solidFill>
                  <a:srgbClr val="FFFF00"/>
                </a:solidFill>
              </a:rPr>
              <a:t>Mine Material and Water Remediation</a:t>
            </a:r>
          </a:p>
          <a:p>
            <a:pPr algn="ctr"/>
            <a:r>
              <a:rPr lang="en-US" sz="4400" b="1" dirty="0">
                <a:solidFill>
                  <a:srgbClr val="FFFF00"/>
                </a:solidFill>
              </a:rPr>
              <a:t>																							</a:t>
            </a:r>
          </a:p>
          <a:p>
            <a:pPr algn="ctr"/>
            <a:endParaRPr lang="en-US" sz="4400" b="1" dirty="0">
              <a:solidFill>
                <a:srgbClr val="FFFF00"/>
              </a:solidFill>
            </a:endParaRPr>
          </a:p>
          <a:p>
            <a:pPr algn="ctr"/>
            <a:endParaRPr lang="en-US" sz="4400" b="1" dirty="0">
              <a:solidFill>
                <a:srgbClr val="FFFF00"/>
              </a:solidFill>
            </a:endParaRPr>
          </a:p>
          <a:p>
            <a:pPr algn="ctr"/>
            <a:endParaRPr lang="en-US" sz="4400" b="1" dirty="0">
              <a:solidFill>
                <a:srgbClr val="FFFF00"/>
              </a:solidFill>
            </a:endParaRPr>
          </a:p>
        </p:txBody>
      </p:sp>
    </p:spTree>
  </p:cSld>
  <p:clrMapOvr>
    <a:masterClrMapping/>
  </p:clrMapOvr>
  <p:transition>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524000"/>
          </a:xfrm>
        </p:spPr>
        <p:txBody>
          <a:bodyPr/>
          <a:lstStyle/>
          <a:p>
            <a:pPr eaLnBrk="1" hangingPunct="1"/>
            <a:r>
              <a:rPr lang="en-US" b="1" i="1" smtClean="0">
                <a:solidFill>
                  <a:schemeClr val="tx1"/>
                </a:solidFill>
              </a:rPr>
              <a:t>Engineering Technical Support Center</a:t>
            </a:r>
            <a:br>
              <a:rPr lang="en-US" b="1" i="1" smtClean="0">
                <a:solidFill>
                  <a:schemeClr val="tx1"/>
                </a:solidFill>
              </a:rPr>
            </a:br>
            <a:endParaRPr lang="en-US" b="1" i="1" smtClean="0">
              <a:solidFill>
                <a:schemeClr val="tx1"/>
              </a:solidFill>
            </a:endParaRPr>
          </a:p>
        </p:txBody>
      </p:sp>
      <p:sp>
        <p:nvSpPr>
          <p:cNvPr id="6147" name="Rectangle 3"/>
          <p:cNvSpPr>
            <a:spLocks noGrp="1" noChangeArrowheads="1"/>
          </p:cNvSpPr>
          <p:nvPr>
            <p:ph type="body" idx="1"/>
          </p:nvPr>
        </p:nvSpPr>
        <p:spPr/>
        <p:txBody>
          <a:bodyPr/>
          <a:lstStyle/>
          <a:p>
            <a:pPr eaLnBrk="1" hangingPunct="1"/>
            <a:endParaRPr lang="en-US" smtClean="0"/>
          </a:p>
        </p:txBody>
      </p:sp>
      <p:sp>
        <p:nvSpPr>
          <p:cNvPr id="6148" name="Rectangle 4" descr="070_A_JuiceDrop"/>
          <p:cNvSpPr>
            <a:spLocks noChangeArrowheads="1"/>
          </p:cNvSpPr>
          <p:nvPr/>
        </p:nvSpPr>
        <p:spPr bwMode="auto">
          <a:xfrm>
            <a:off x="-762000" y="-304800"/>
            <a:ext cx="9906000" cy="71628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endParaRPr lang="en-US" sz="4000">
              <a:latin typeface="Times New Roman" pitchFamily="18" charset="0"/>
            </a:endParaRPr>
          </a:p>
        </p:txBody>
      </p:sp>
      <p:sp>
        <p:nvSpPr>
          <p:cNvPr id="6149" name="Text Box 5"/>
          <p:cNvSpPr txBox="1">
            <a:spLocks noChangeArrowheads="1"/>
          </p:cNvSpPr>
          <p:nvPr/>
        </p:nvSpPr>
        <p:spPr bwMode="auto">
          <a:xfrm>
            <a:off x="-685800" y="269875"/>
            <a:ext cx="9829800" cy="584775"/>
          </a:xfrm>
          <a:prstGeom prst="rect">
            <a:avLst/>
          </a:prstGeom>
          <a:noFill/>
          <a:ln w="0" algn="ctr">
            <a:noFill/>
            <a:miter lim="800000"/>
            <a:headEnd/>
            <a:tailEnd/>
          </a:ln>
        </p:spPr>
        <p:txBody>
          <a:bodyPr wrap="square">
            <a:spAutoFit/>
          </a:bodyPr>
          <a:lstStyle/>
          <a:p>
            <a:pPr algn="ctr"/>
            <a:r>
              <a:rPr lang="en-US" sz="3200" b="1" dirty="0" smtClean="0">
                <a:solidFill>
                  <a:srgbClr val="FFC000"/>
                </a:solidFill>
                <a:latin typeface="Tahoma" pitchFamily="34" charset="0"/>
              </a:rPr>
              <a:t>AND NOW A WORD FROM OUR SPONSOR</a:t>
            </a:r>
            <a:endParaRPr lang="en-US" sz="3200" b="1" dirty="0">
              <a:solidFill>
                <a:srgbClr val="FFC000"/>
              </a:solidFill>
              <a:latin typeface="Tahoma" pitchFamily="34" charset="0"/>
            </a:endParaRPr>
          </a:p>
        </p:txBody>
      </p:sp>
      <p:sp>
        <p:nvSpPr>
          <p:cNvPr id="6150" name="Text Box 6"/>
          <p:cNvSpPr txBox="1">
            <a:spLocks noChangeArrowheads="1"/>
          </p:cNvSpPr>
          <p:nvPr/>
        </p:nvSpPr>
        <p:spPr bwMode="auto">
          <a:xfrm>
            <a:off x="746125" y="2174875"/>
            <a:ext cx="184150" cy="457200"/>
          </a:xfrm>
          <a:prstGeom prst="rect">
            <a:avLst/>
          </a:prstGeom>
          <a:noFill/>
          <a:ln w="0" algn="ctr">
            <a:noFill/>
            <a:miter lim="800000"/>
            <a:headEnd/>
            <a:tailEnd/>
          </a:ln>
        </p:spPr>
        <p:txBody>
          <a:bodyPr wrap="none">
            <a:spAutoFit/>
          </a:bodyPr>
          <a:lstStyle/>
          <a:p>
            <a:pPr algn="ctr"/>
            <a:endParaRPr lang="en-US" sz="2400">
              <a:latin typeface="Times New Roman" pitchFamily="18" charset="0"/>
            </a:endParaRPr>
          </a:p>
        </p:txBody>
      </p:sp>
      <p:sp>
        <p:nvSpPr>
          <p:cNvPr id="6151" name="Text Box 7"/>
          <p:cNvSpPr txBox="1">
            <a:spLocks noChangeArrowheads="1"/>
          </p:cNvSpPr>
          <p:nvPr/>
        </p:nvSpPr>
        <p:spPr bwMode="auto">
          <a:xfrm>
            <a:off x="1584325" y="1717675"/>
            <a:ext cx="184150" cy="457200"/>
          </a:xfrm>
          <a:prstGeom prst="rect">
            <a:avLst/>
          </a:prstGeom>
          <a:noFill/>
          <a:ln w="0" algn="ctr">
            <a:noFill/>
            <a:miter lim="800000"/>
            <a:headEnd/>
            <a:tailEnd/>
          </a:ln>
        </p:spPr>
        <p:txBody>
          <a:bodyPr wrap="none">
            <a:spAutoFit/>
          </a:bodyPr>
          <a:lstStyle/>
          <a:p>
            <a:pPr algn="ctr"/>
            <a:endParaRPr lang="en-US" sz="2400">
              <a:latin typeface="Times New Roman" pitchFamily="18" charset="0"/>
            </a:endParaRPr>
          </a:p>
        </p:txBody>
      </p:sp>
      <p:sp>
        <p:nvSpPr>
          <p:cNvPr id="6152" name="Text Box 8"/>
          <p:cNvSpPr txBox="1">
            <a:spLocks noChangeArrowheads="1"/>
          </p:cNvSpPr>
          <p:nvPr/>
        </p:nvSpPr>
        <p:spPr bwMode="auto">
          <a:xfrm>
            <a:off x="-304800" y="1600200"/>
            <a:ext cx="9296400" cy="5509200"/>
          </a:xfrm>
          <a:prstGeom prst="rect">
            <a:avLst/>
          </a:prstGeom>
          <a:noFill/>
          <a:ln w="0" algn="ctr">
            <a:noFill/>
            <a:miter lim="800000"/>
            <a:headEnd/>
            <a:tailEnd/>
          </a:ln>
        </p:spPr>
        <p:txBody>
          <a:bodyPr wrap="square">
            <a:spAutoFit/>
          </a:bodyPr>
          <a:lstStyle/>
          <a:p>
            <a:pPr algn="ctr"/>
            <a:r>
              <a:rPr lang="en-US" sz="3600" b="1" dirty="0" smtClean="0">
                <a:solidFill>
                  <a:srgbClr val="FFC000"/>
                </a:solidFill>
                <a:latin typeface="Tahoma" pitchFamily="34" charset="0"/>
              </a:rPr>
              <a:t>EPA ORD Engineering Technical </a:t>
            </a:r>
          </a:p>
          <a:p>
            <a:pPr algn="ctr"/>
            <a:r>
              <a:rPr lang="en-US" sz="3600" b="1" dirty="0" smtClean="0">
                <a:solidFill>
                  <a:srgbClr val="FFC000"/>
                </a:solidFill>
                <a:latin typeface="Tahoma" pitchFamily="34" charset="0"/>
              </a:rPr>
              <a:t>Support Center</a:t>
            </a:r>
          </a:p>
          <a:p>
            <a:pPr algn="ctr"/>
            <a:endParaRPr lang="en-US" sz="3600" b="1" dirty="0" smtClean="0">
              <a:solidFill>
                <a:srgbClr val="FFC000"/>
              </a:solidFill>
              <a:latin typeface="Tahoma" pitchFamily="34" charset="0"/>
            </a:endParaRPr>
          </a:p>
          <a:p>
            <a:pPr algn="ctr"/>
            <a:r>
              <a:rPr lang="en-US" sz="3600" b="1" dirty="0" smtClean="0">
                <a:solidFill>
                  <a:srgbClr val="FFFF00"/>
                </a:solidFill>
                <a:latin typeface="Times New Roman" pitchFamily="18" charset="0"/>
              </a:rPr>
              <a:t>ETSC </a:t>
            </a:r>
            <a:r>
              <a:rPr lang="en-US" sz="3600" b="1" dirty="0">
                <a:solidFill>
                  <a:srgbClr val="FFFF00"/>
                </a:solidFill>
                <a:latin typeface="Times New Roman" pitchFamily="18" charset="0"/>
              </a:rPr>
              <a:t>is our Acronym </a:t>
            </a:r>
          </a:p>
          <a:p>
            <a:pPr algn="ctr"/>
            <a:r>
              <a:rPr lang="en-US" sz="3600" b="1" dirty="0">
                <a:solidFill>
                  <a:srgbClr val="FFFF00"/>
                </a:solidFill>
                <a:latin typeface="Times New Roman" pitchFamily="18" charset="0"/>
              </a:rPr>
              <a:t>Established in 1987</a:t>
            </a:r>
          </a:p>
          <a:p>
            <a:pPr algn="ctr"/>
            <a:r>
              <a:rPr lang="en-US" sz="3600" b="1" dirty="0">
                <a:solidFill>
                  <a:srgbClr val="FFFF00"/>
                </a:solidFill>
                <a:latin typeface="Times New Roman" pitchFamily="18" charset="0"/>
              </a:rPr>
              <a:t>Located in Cincinnati, Ohio</a:t>
            </a:r>
          </a:p>
          <a:p>
            <a:pPr algn="ctr"/>
            <a:r>
              <a:rPr lang="en-US" sz="3600" b="1" dirty="0">
                <a:solidFill>
                  <a:srgbClr val="FFFF00"/>
                </a:solidFill>
                <a:latin typeface="Times New Roman" pitchFamily="18" charset="0"/>
              </a:rPr>
              <a:t>Center within </a:t>
            </a:r>
            <a:r>
              <a:rPr lang="en-US" sz="3600" b="1" dirty="0" smtClean="0">
                <a:solidFill>
                  <a:srgbClr val="FFFF00"/>
                </a:solidFill>
                <a:latin typeface="Times New Roman" pitchFamily="18" charset="0"/>
              </a:rPr>
              <a:t>ORD</a:t>
            </a:r>
          </a:p>
          <a:p>
            <a:pPr algn="ctr"/>
            <a:endParaRPr lang="en-US" sz="3600" b="1" dirty="0">
              <a:solidFill>
                <a:srgbClr val="FFFF00"/>
              </a:solidFill>
              <a:latin typeface="Times New Roman" pitchFamily="18" charset="0"/>
            </a:endParaRPr>
          </a:p>
          <a:p>
            <a:pPr algn="ctr"/>
            <a:endParaRPr lang="en-US" sz="3600" b="1" dirty="0">
              <a:solidFill>
                <a:srgbClr val="FFFF00"/>
              </a:solidFill>
              <a:latin typeface="Times New Roman" pitchFamily="18" charset="0"/>
            </a:endParaRPr>
          </a:p>
          <a:p>
            <a:pPr algn="ctr"/>
            <a:endParaRPr lang="en-US" sz="2800" b="1" dirty="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070_A_JuiceDrop"/>
          <p:cNvSpPr>
            <a:spLocks noChangeArrowheads="1"/>
          </p:cNvSpPr>
          <p:nvPr/>
        </p:nvSpPr>
        <p:spPr bwMode="auto">
          <a:xfrm>
            <a:off x="0" y="0"/>
            <a:ext cx="9144000" cy="68580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endParaRPr lang="en-US" sz="2400">
              <a:latin typeface="Times New Roman" pitchFamily="18" charset="0"/>
            </a:endParaRPr>
          </a:p>
        </p:txBody>
      </p:sp>
      <p:sp>
        <p:nvSpPr>
          <p:cNvPr id="45059" name="Rectangle 3"/>
          <p:cNvSpPr>
            <a:spLocks noGrp="1" noChangeArrowheads="1"/>
          </p:cNvSpPr>
          <p:nvPr>
            <p:ph type="body" idx="1"/>
          </p:nvPr>
        </p:nvSpPr>
        <p:spPr>
          <a:xfrm>
            <a:off x="0" y="1752600"/>
            <a:ext cx="8686800" cy="3276600"/>
          </a:xfrm>
          <a:effectLst>
            <a:outerShdw dist="35921" dir="2700000" algn="ctr" rotWithShape="0">
              <a:schemeClr val="tx1"/>
            </a:outerShdw>
          </a:effectLst>
        </p:spPr>
        <p:txBody>
          <a:bodyPr/>
          <a:lstStyle/>
          <a:p>
            <a:pPr eaLnBrk="1" hangingPunct="1">
              <a:lnSpc>
                <a:spcPct val="90000"/>
              </a:lnSpc>
              <a:buNone/>
              <a:defRPr/>
            </a:pPr>
            <a:endParaRPr lang="en-US" sz="2600" b="1" dirty="0" smtClean="0"/>
          </a:p>
          <a:p>
            <a:pPr eaLnBrk="1" hangingPunct="1">
              <a:lnSpc>
                <a:spcPct val="90000"/>
              </a:lnSpc>
              <a:buNone/>
              <a:defRPr/>
            </a:pPr>
            <a:endParaRPr lang="en-US" sz="2600" b="1" dirty="0" smtClean="0"/>
          </a:p>
          <a:p>
            <a:pPr eaLnBrk="1" hangingPunct="1">
              <a:lnSpc>
                <a:spcPct val="90000"/>
              </a:lnSpc>
              <a:buNone/>
              <a:defRPr/>
            </a:pPr>
            <a:r>
              <a:rPr lang="en-US" sz="4400" b="1" i="1" dirty="0" smtClean="0">
                <a:solidFill>
                  <a:schemeClr val="bg1"/>
                </a:solidFill>
              </a:rPr>
              <a:t>Legacy -- something from the past:</a:t>
            </a:r>
            <a:r>
              <a:rPr lang="en-US" sz="4400" i="1" dirty="0" smtClean="0">
                <a:solidFill>
                  <a:schemeClr val="bg1"/>
                </a:solidFill>
              </a:rPr>
              <a:t> something that is handed down or remains from a previous generation or time. </a:t>
            </a:r>
            <a:endParaRPr lang="en-US" sz="4400" b="1" i="1" dirty="0" smtClean="0">
              <a:solidFill>
                <a:schemeClr val="bg1"/>
              </a:solidFill>
            </a:endParaRPr>
          </a:p>
          <a:p>
            <a:pPr eaLnBrk="1" hangingPunct="1">
              <a:lnSpc>
                <a:spcPct val="90000"/>
              </a:lnSpc>
              <a:buNone/>
              <a:defRPr/>
            </a:pPr>
            <a:endParaRPr lang="en-US" sz="2800" b="1" dirty="0" smtClean="0"/>
          </a:p>
        </p:txBody>
      </p:sp>
      <p:sp>
        <p:nvSpPr>
          <p:cNvPr id="45060" name="Rectangle 4"/>
          <p:cNvSpPr>
            <a:spLocks noGrp="1" noChangeArrowheads="1"/>
          </p:cNvSpPr>
          <p:nvPr>
            <p:ph type="title"/>
          </p:nvPr>
        </p:nvSpPr>
        <p:spPr>
          <a:xfrm>
            <a:off x="457200" y="304800"/>
            <a:ext cx="7772400" cy="1143000"/>
          </a:xfrm>
          <a:effectLst>
            <a:outerShdw dist="35921" dir="2700000" algn="ctr" rotWithShape="0">
              <a:schemeClr val="tx1"/>
            </a:outerShdw>
          </a:effectLst>
        </p:spPr>
        <p:txBody>
          <a:bodyPr/>
          <a:lstStyle/>
          <a:p>
            <a:pPr eaLnBrk="1" hangingPunct="1">
              <a:defRPr/>
            </a:pPr>
            <a:r>
              <a:rPr lang="en-US" dirty="0" smtClean="0">
                <a:solidFill>
                  <a:schemeClr val="bg1"/>
                </a:solidFill>
                <a:latin typeface="Rockwell" pitchFamily="18" charset="0"/>
              </a:rPr>
              <a:t> </a:t>
            </a:r>
            <a:r>
              <a:rPr lang="en-US" dirty="0" smtClean="0">
                <a:solidFill>
                  <a:srgbClr val="FFC000"/>
                </a:solidFill>
                <a:latin typeface="Rockwell" pitchFamily="18" charset="0"/>
              </a:rPr>
              <a:t>How Did We Get Here?</a:t>
            </a:r>
            <a:br>
              <a:rPr lang="en-US" dirty="0" smtClean="0">
                <a:solidFill>
                  <a:srgbClr val="FFC000"/>
                </a:solidFill>
                <a:latin typeface="Rockwell" pitchFamily="18" charset="0"/>
              </a:rPr>
            </a:br>
            <a:r>
              <a:rPr lang="en-US" dirty="0" smtClean="0">
                <a:solidFill>
                  <a:srgbClr val="FFC000"/>
                </a:solidFill>
                <a:latin typeface="Rockwell" pitchFamily="18" charset="0"/>
              </a:rPr>
              <a:t>The Mining Legacy</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070_A_JuiceDrop"/>
          <p:cNvSpPr>
            <a:spLocks noChangeArrowheads="1"/>
          </p:cNvSpPr>
          <p:nvPr/>
        </p:nvSpPr>
        <p:spPr bwMode="auto">
          <a:xfrm>
            <a:off x="0" y="0"/>
            <a:ext cx="9144000" cy="6858000"/>
          </a:xfrm>
          <a:prstGeom prst="rect">
            <a:avLst/>
          </a:prstGeom>
          <a:blipFill dpi="0" rotWithShape="1">
            <a:blip r:embed="rId3" cstate="print"/>
            <a:srcRect/>
            <a:stretch>
              <a:fillRect/>
            </a:stretch>
          </a:blipFill>
          <a:ln w="0" algn="ctr">
            <a:solidFill>
              <a:schemeClr val="tx1"/>
            </a:solidFill>
            <a:miter lim="800000"/>
            <a:headEnd/>
            <a:tailEnd/>
          </a:ln>
        </p:spPr>
        <p:txBody>
          <a:bodyPr wrap="none" anchor="ctr"/>
          <a:lstStyle/>
          <a:p>
            <a:pPr algn="ctr"/>
            <a:endParaRPr lang="en-US" sz="2400">
              <a:latin typeface="Times New Roman" pitchFamily="18" charset="0"/>
            </a:endParaRPr>
          </a:p>
        </p:txBody>
      </p:sp>
      <p:sp>
        <p:nvSpPr>
          <p:cNvPr id="45059" name="Rectangle 3"/>
          <p:cNvSpPr>
            <a:spLocks noGrp="1" noChangeArrowheads="1"/>
          </p:cNvSpPr>
          <p:nvPr>
            <p:ph type="body" idx="1"/>
          </p:nvPr>
        </p:nvSpPr>
        <p:spPr>
          <a:xfrm>
            <a:off x="0" y="1752600"/>
            <a:ext cx="8686800" cy="3276600"/>
          </a:xfrm>
          <a:effectLst>
            <a:outerShdw dist="35921" dir="2700000" algn="ctr" rotWithShape="0">
              <a:schemeClr val="tx1"/>
            </a:outerShdw>
          </a:effectLst>
        </p:spPr>
        <p:txBody>
          <a:bodyPr/>
          <a:lstStyle/>
          <a:p>
            <a:pPr eaLnBrk="1" hangingPunct="1">
              <a:lnSpc>
                <a:spcPct val="90000"/>
              </a:lnSpc>
              <a:buNone/>
              <a:defRPr/>
            </a:pPr>
            <a:endParaRPr lang="en-US" sz="2600" b="1" dirty="0" smtClean="0"/>
          </a:p>
          <a:p>
            <a:pPr eaLnBrk="1" hangingPunct="1">
              <a:lnSpc>
                <a:spcPct val="90000"/>
              </a:lnSpc>
              <a:buNone/>
              <a:defRPr/>
            </a:pPr>
            <a:r>
              <a:rPr lang="en-US" sz="4400" b="1" i="1" dirty="0" smtClean="0">
                <a:solidFill>
                  <a:schemeClr val="bg1"/>
                </a:solidFill>
              </a:rPr>
              <a:t>Legacy – You Got It Whether             		     You Like it or Not.</a:t>
            </a:r>
          </a:p>
          <a:p>
            <a:pPr eaLnBrk="1" hangingPunct="1">
              <a:lnSpc>
                <a:spcPct val="90000"/>
              </a:lnSpc>
              <a:buNone/>
              <a:defRPr/>
            </a:pPr>
            <a:endParaRPr lang="en-US" sz="4400" b="1" i="1" dirty="0" smtClean="0">
              <a:solidFill>
                <a:schemeClr val="bg1"/>
              </a:solidFill>
            </a:endParaRPr>
          </a:p>
          <a:p>
            <a:pPr eaLnBrk="1" hangingPunct="1">
              <a:lnSpc>
                <a:spcPct val="90000"/>
              </a:lnSpc>
              <a:buNone/>
              <a:defRPr/>
            </a:pPr>
            <a:r>
              <a:rPr lang="en-US" sz="4400" b="1" i="1" dirty="0" smtClean="0">
                <a:solidFill>
                  <a:schemeClr val="bg1"/>
                </a:solidFill>
              </a:rPr>
              <a:t>The Modern Definition:</a:t>
            </a:r>
          </a:p>
          <a:p>
            <a:pPr eaLnBrk="1" hangingPunct="1">
              <a:lnSpc>
                <a:spcPct val="90000"/>
              </a:lnSpc>
              <a:buNone/>
              <a:defRPr/>
            </a:pPr>
            <a:r>
              <a:rPr lang="en-US" sz="4400" b="1" i="1" dirty="0" smtClean="0">
                <a:solidFill>
                  <a:schemeClr val="bg1"/>
                </a:solidFill>
              </a:rPr>
              <a:t>			      Deal With IT.</a:t>
            </a:r>
          </a:p>
          <a:p>
            <a:pPr eaLnBrk="1" hangingPunct="1">
              <a:lnSpc>
                <a:spcPct val="90000"/>
              </a:lnSpc>
              <a:buNone/>
              <a:defRPr/>
            </a:pPr>
            <a:endParaRPr lang="en-US" sz="2800" b="1" dirty="0" smtClean="0"/>
          </a:p>
        </p:txBody>
      </p:sp>
      <p:sp>
        <p:nvSpPr>
          <p:cNvPr id="45060" name="Rectangle 4"/>
          <p:cNvSpPr>
            <a:spLocks noGrp="1" noChangeArrowheads="1"/>
          </p:cNvSpPr>
          <p:nvPr>
            <p:ph type="title"/>
          </p:nvPr>
        </p:nvSpPr>
        <p:spPr>
          <a:xfrm>
            <a:off x="457200" y="304800"/>
            <a:ext cx="7772400" cy="1143000"/>
          </a:xfrm>
          <a:effectLst>
            <a:outerShdw dist="35921" dir="2700000" algn="ctr" rotWithShape="0">
              <a:schemeClr val="tx1"/>
            </a:outerShdw>
          </a:effectLst>
        </p:spPr>
        <p:txBody>
          <a:bodyPr/>
          <a:lstStyle/>
          <a:p>
            <a:pPr eaLnBrk="1" hangingPunct="1">
              <a:defRPr/>
            </a:pPr>
            <a:r>
              <a:rPr lang="en-US" dirty="0" smtClean="0">
                <a:solidFill>
                  <a:srgbClr val="FFC000"/>
                </a:solidFill>
                <a:latin typeface="Rockwell" pitchFamily="18" charset="0"/>
              </a:rPr>
              <a:t>The Modern Legacy</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smtClean="0"/>
          </a:p>
        </p:txBody>
      </p:sp>
      <p:sp>
        <p:nvSpPr>
          <p:cNvPr id="10243" name="Rectangle 3"/>
          <p:cNvSpPr>
            <a:spLocks noGrp="1" noChangeArrowheads="1"/>
          </p:cNvSpPr>
          <p:nvPr>
            <p:ph type="body" idx="1"/>
          </p:nvPr>
        </p:nvSpPr>
        <p:spPr/>
        <p:txBody>
          <a:bodyPr/>
          <a:lstStyle/>
          <a:p>
            <a:endParaRPr lang="en-US" smtClean="0"/>
          </a:p>
        </p:txBody>
      </p:sp>
      <p:pic>
        <p:nvPicPr>
          <p:cNvPr id="10244" name="Picture 4" descr="MVC-007L"/>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pic>
        <p:nvPicPr>
          <p:cNvPr id="11267" name="Picture 3" descr="DSC0303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2576</TotalTime>
  <Words>1489</Words>
  <Application>Microsoft Office PowerPoint</Application>
  <PresentationFormat>On-screen Show (4:3)</PresentationFormat>
  <Paragraphs>173</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The  Mining Legacy and EPA ORD: Past, Present and into the Future</vt:lpstr>
      <vt:lpstr>I am Required to Inform You a.k.a, “The Disclaimer”</vt:lpstr>
      <vt:lpstr>PowerPoint Presentation</vt:lpstr>
      <vt:lpstr>Engineering Technical Support Center </vt:lpstr>
      <vt:lpstr>Engineering Technical Support Center </vt:lpstr>
      <vt:lpstr> How Did We Get Here? The Mining Legacy</vt:lpstr>
      <vt:lpstr>The Modern Legacy</vt:lpstr>
      <vt:lpstr>PowerPoint Presentation</vt:lpstr>
      <vt:lpstr>PowerPoint Presentation</vt:lpstr>
      <vt:lpstr>PowerPoint Presentation</vt:lpstr>
      <vt:lpstr>This is Where I Digress</vt:lpstr>
      <vt:lpstr>The Three Gentlemen Talk and Talk</vt:lpstr>
      <vt:lpstr>Engineering Technical Support Center </vt:lpstr>
      <vt:lpstr>Burleigh Tunnel, CO</vt:lpstr>
      <vt:lpstr>Would you allow these guys on your job site?</vt:lpstr>
      <vt:lpstr>EPA ORD ETSC</vt:lpstr>
      <vt:lpstr>PowerPoint Presentation</vt:lpstr>
      <vt:lpstr>PowerPoint Presentation</vt:lpstr>
      <vt:lpstr>For Those of You Distracted</vt:lpstr>
      <vt:lpstr>Instrument of Truth</vt:lpstr>
      <vt:lpstr>1</vt:lpstr>
      <vt:lpstr>THINK “in situ” MIW Treatment </vt:lpstr>
      <vt:lpstr>2</vt:lpstr>
      <vt:lpstr>BEER Bio-Engineered Environmental Repository</vt:lpstr>
      <vt:lpstr>3   He smiled until he opened the bag…..</vt:lpstr>
      <vt:lpstr>Metals Recovery / Material Re-Use</vt:lpstr>
      <vt:lpstr>4</vt:lpstr>
      <vt:lpstr>BCR Applied Research</vt:lpstr>
      <vt:lpstr>PowerPoint Presentation</vt:lpstr>
      <vt:lpstr>Acknowledgements &amp; Tributes</vt:lpstr>
      <vt:lpstr>PowerPoint Presentation</vt:lpstr>
    </vt:vector>
  </TitlesOfParts>
  <Company>EPA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j reisman</dc:creator>
  <cp:lastModifiedBy>martinali</cp:lastModifiedBy>
  <cp:revision>189</cp:revision>
  <dcterms:created xsi:type="dcterms:W3CDTF">2008-09-15T13:21:39Z</dcterms:created>
  <dcterms:modified xsi:type="dcterms:W3CDTF">2012-07-31T21:05:17Z</dcterms:modified>
</cp:coreProperties>
</file>