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 id="2147483707" r:id="rId4"/>
    <p:sldMasterId id="2147483722" r:id="rId5"/>
  </p:sldMasterIdLst>
  <p:notesMasterIdLst>
    <p:notesMasterId r:id="rId33"/>
  </p:notesMasterIdLst>
  <p:sldIdLst>
    <p:sldId id="256" r:id="rId6"/>
    <p:sldId id="258" r:id="rId7"/>
    <p:sldId id="270" r:id="rId8"/>
    <p:sldId id="260" r:id="rId9"/>
    <p:sldId id="261" r:id="rId10"/>
    <p:sldId id="271" r:id="rId11"/>
    <p:sldId id="262" r:id="rId12"/>
    <p:sldId id="263" r:id="rId13"/>
    <p:sldId id="273" r:id="rId14"/>
    <p:sldId id="284" r:id="rId15"/>
    <p:sldId id="257" r:id="rId16"/>
    <p:sldId id="272" r:id="rId17"/>
    <p:sldId id="264" r:id="rId18"/>
    <p:sldId id="281" r:id="rId19"/>
    <p:sldId id="282" r:id="rId20"/>
    <p:sldId id="283" r:id="rId21"/>
    <p:sldId id="274" r:id="rId22"/>
    <p:sldId id="266" r:id="rId23"/>
    <p:sldId id="275" r:id="rId24"/>
    <p:sldId id="267" r:id="rId25"/>
    <p:sldId id="276" r:id="rId26"/>
    <p:sldId id="268" r:id="rId27"/>
    <p:sldId id="269" r:id="rId28"/>
    <p:sldId id="277" r:id="rId29"/>
    <p:sldId id="278" r:id="rId30"/>
    <p:sldId id="279"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3.5714285714285712E-2"/>
          <c:y val="0.18953557243397673"/>
          <c:w val="0.6662973378327709"/>
          <c:h val="0.75294230367221793"/>
        </c:manualLayout>
      </c:layout>
      <c:ofPieChart>
        <c:ofPieType val="bar"/>
        <c:varyColors val="1"/>
        <c:ser>
          <c:idx val="0"/>
          <c:order val="0"/>
          <c:tx>
            <c:strRef>
              <c:f>Sheet1!$B$1</c:f>
              <c:strCache>
                <c:ptCount val="1"/>
                <c:pt idx="0">
                  <c:v>Profits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gapWidth val="100"/>
        <c:secondPieSize val="75"/>
        <c:serLines/>
      </c:ofPieChart>
    </c:plotArea>
    <c:legend>
      <c:legendPos val="r"/>
      <c:layout>
        <c:manualLayout>
          <c:xMode val="edge"/>
          <c:yMode val="edge"/>
          <c:x val="0.71699511519393411"/>
          <c:y val="0.29691163604549431"/>
          <c:w val="0.25059747739865851"/>
          <c:h val="0.5656517935258093"/>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546D8-3586-4732-9E49-95E028E7BB08}" type="doc">
      <dgm:prSet loTypeId="urn:microsoft.com/office/officeart/2005/8/layout/arrow2" loCatId="process" qsTypeId="urn:microsoft.com/office/officeart/2005/8/quickstyle/3d3" qsCatId="3D" csTypeId="urn:microsoft.com/office/officeart/2005/8/colors/accent1_2" csCatId="accent1" phldr="1"/>
      <dgm:spPr/>
    </dgm:pt>
    <dgm:pt modelId="{1680BB8D-1A85-4175-9AB5-4C99B1DD31F5}">
      <dgm:prSet phldrT="[Text]" custT="1"/>
      <dgm:spPr/>
      <dgm:t>
        <a:bodyPr/>
        <a:lstStyle/>
        <a:p>
          <a:pPr algn="ctr"/>
          <a:r>
            <a:rPr lang="en-US" sz="2000" dirty="0" smtClean="0"/>
            <a:t>Minimal Environmental controls</a:t>
          </a:r>
        </a:p>
        <a:p>
          <a:pPr algn="ctr"/>
          <a:r>
            <a:rPr lang="en-US" sz="3200" b="1" dirty="0" smtClean="0">
              <a:solidFill>
                <a:srgbClr val="00B050"/>
              </a:solidFill>
            </a:rPr>
            <a:t>$$</a:t>
          </a:r>
          <a:endParaRPr lang="en-US" sz="3200" b="1" dirty="0">
            <a:solidFill>
              <a:srgbClr val="00B050"/>
            </a:solidFill>
          </a:endParaRPr>
        </a:p>
      </dgm:t>
    </dgm:pt>
    <dgm:pt modelId="{C30BAAE3-6025-488E-9871-880C0907E877}" type="parTrans" cxnId="{03473984-4905-4B16-9F70-B4E21BDF482D}">
      <dgm:prSet/>
      <dgm:spPr/>
      <dgm:t>
        <a:bodyPr/>
        <a:lstStyle/>
        <a:p>
          <a:endParaRPr lang="en-US"/>
        </a:p>
      </dgm:t>
    </dgm:pt>
    <dgm:pt modelId="{BC5936D3-F3BE-47CD-8FDD-E2868F866A56}" type="sibTrans" cxnId="{03473984-4905-4B16-9F70-B4E21BDF482D}">
      <dgm:prSet/>
      <dgm:spPr/>
      <dgm:t>
        <a:bodyPr/>
        <a:lstStyle/>
        <a:p>
          <a:endParaRPr lang="en-US"/>
        </a:p>
      </dgm:t>
    </dgm:pt>
    <dgm:pt modelId="{CD932349-ED5D-45F5-AF91-B05BAC8B42B7}">
      <dgm:prSet phldrT="[Text]" custT="1"/>
      <dgm:spPr/>
      <dgm:t>
        <a:bodyPr/>
        <a:lstStyle/>
        <a:p>
          <a:pPr algn="ctr"/>
          <a:r>
            <a:rPr lang="en-US" sz="2200" dirty="0" smtClean="0"/>
            <a:t>Gross Contamination &amp; Law Suits</a:t>
          </a:r>
        </a:p>
        <a:p>
          <a:pPr algn="ctr"/>
          <a:r>
            <a:rPr lang="en-US" sz="3200" b="1" dirty="0" smtClean="0">
              <a:solidFill>
                <a:srgbClr val="00B050"/>
              </a:solidFill>
            </a:rPr>
            <a:t>$$$$</a:t>
          </a:r>
          <a:endParaRPr lang="en-US" sz="3200" b="1" dirty="0">
            <a:solidFill>
              <a:srgbClr val="00B050"/>
            </a:solidFill>
          </a:endParaRPr>
        </a:p>
      </dgm:t>
    </dgm:pt>
    <dgm:pt modelId="{8B39A432-916B-4559-9246-BCF91B8CDF43}" type="parTrans" cxnId="{277C8E32-291D-4EAA-A669-DBD394DFCB02}">
      <dgm:prSet/>
      <dgm:spPr/>
      <dgm:t>
        <a:bodyPr/>
        <a:lstStyle/>
        <a:p>
          <a:endParaRPr lang="en-US"/>
        </a:p>
      </dgm:t>
    </dgm:pt>
    <dgm:pt modelId="{DB43C452-38CA-47AC-9233-AE2B7A42C1A9}" type="sibTrans" cxnId="{277C8E32-291D-4EAA-A669-DBD394DFCB02}">
      <dgm:prSet/>
      <dgm:spPr/>
      <dgm:t>
        <a:bodyPr/>
        <a:lstStyle/>
        <a:p>
          <a:endParaRPr lang="en-US"/>
        </a:p>
      </dgm:t>
    </dgm:pt>
    <dgm:pt modelId="{53304B7F-B89B-4A85-AE89-A516D5AE5DAA}">
      <dgm:prSet phldrT="[Text]" custT="1"/>
      <dgm:spPr/>
      <dgm:t>
        <a:bodyPr/>
        <a:lstStyle/>
        <a:p>
          <a:pPr algn="ctr"/>
          <a:r>
            <a:rPr lang="en-US" sz="2200" dirty="0" smtClean="0"/>
            <a:t>Closure, Maintenance &amp; Monitoring</a:t>
          </a:r>
        </a:p>
        <a:p>
          <a:pPr algn="ctr"/>
          <a:r>
            <a:rPr lang="en-US" sz="3200" b="1" dirty="0" smtClean="0">
              <a:solidFill>
                <a:srgbClr val="00B050"/>
              </a:solidFill>
            </a:rPr>
            <a:t>$$$$$$</a:t>
          </a:r>
          <a:endParaRPr lang="en-US" sz="3200" b="1" dirty="0">
            <a:solidFill>
              <a:srgbClr val="00B050"/>
            </a:solidFill>
          </a:endParaRPr>
        </a:p>
      </dgm:t>
    </dgm:pt>
    <dgm:pt modelId="{5126192D-244A-432B-B4A7-81D4936E8179}" type="parTrans" cxnId="{D3217DA5-7362-4E06-B06E-AD918C8CE272}">
      <dgm:prSet/>
      <dgm:spPr/>
      <dgm:t>
        <a:bodyPr/>
        <a:lstStyle/>
        <a:p>
          <a:endParaRPr lang="en-US"/>
        </a:p>
      </dgm:t>
    </dgm:pt>
    <dgm:pt modelId="{B0804F7E-1EED-4538-9EF7-320BA01824CA}" type="sibTrans" cxnId="{D3217DA5-7362-4E06-B06E-AD918C8CE272}">
      <dgm:prSet/>
      <dgm:spPr/>
      <dgm:t>
        <a:bodyPr/>
        <a:lstStyle/>
        <a:p>
          <a:endParaRPr lang="en-US"/>
        </a:p>
      </dgm:t>
    </dgm:pt>
    <dgm:pt modelId="{26550422-AF25-435E-8286-8479910F4743}" type="pres">
      <dgm:prSet presAssocID="{A31546D8-3586-4732-9E49-95E028E7BB08}" presName="arrowDiagram" presStyleCnt="0">
        <dgm:presLayoutVars>
          <dgm:chMax val="5"/>
          <dgm:dir/>
          <dgm:resizeHandles val="exact"/>
        </dgm:presLayoutVars>
      </dgm:prSet>
      <dgm:spPr/>
    </dgm:pt>
    <dgm:pt modelId="{F315064D-2387-448F-AAD9-89BB19593FE1}" type="pres">
      <dgm:prSet presAssocID="{A31546D8-3586-4732-9E49-95E028E7BB08}" presName="arrow" presStyleLbl="bgShp" presStyleIdx="0" presStyleCnt="1" custLinFactNeighborX="-1136"/>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pt>
    <dgm:pt modelId="{F01C92E2-5D9A-4DA6-BE47-322D3ABD9F86}" type="pres">
      <dgm:prSet presAssocID="{A31546D8-3586-4732-9E49-95E028E7BB08}" presName="arrowDiagram3" presStyleCnt="0"/>
      <dgm:spPr/>
    </dgm:pt>
    <dgm:pt modelId="{C7CA9C98-DCEF-4B8B-9E09-E790B9017110}" type="pres">
      <dgm:prSet presAssocID="{1680BB8D-1A85-4175-9AB5-4C99B1DD31F5}" presName="bullet3a" presStyleLbl="node1" presStyleIdx="0" presStyleCnt="3"/>
      <dgm:spPr/>
    </dgm:pt>
    <dgm:pt modelId="{38E0A210-EF22-4FA5-8B80-2CC4AE9901C6}" type="pres">
      <dgm:prSet presAssocID="{1680BB8D-1A85-4175-9AB5-4C99B1DD31F5}" presName="textBox3a" presStyleLbl="revTx" presStyleIdx="0" presStyleCnt="3" custScaleX="140734" custLinFactNeighborX="13929" custLinFactNeighborY="-6952">
        <dgm:presLayoutVars>
          <dgm:bulletEnabled val="1"/>
        </dgm:presLayoutVars>
      </dgm:prSet>
      <dgm:spPr/>
      <dgm:t>
        <a:bodyPr/>
        <a:lstStyle/>
        <a:p>
          <a:endParaRPr lang="en-US"/>
        </a:p>
      </dgm:t>
    </dgm:pt>
    <dgm:pt modelId="{205AF6CC-CD40-48C8-A1D4-E4AA689BC2C6}" type="pres">
      <dgm:prSet presAssocID="{CD932349-ED5D-45F5-AF91-B05BAC8B42B7}" presName="bullet3b" presStyleLbl="node1" presStyleIdx="1" presStyleCnt="3"/>
      <dgm:spPr/>
    </dgm:pt>
    <dgm:pt modelId="{D900EE41-A582-4853-A6CD-99132A794257}" type="pres">
      <dgm:prSet presAssocID="{CD932349-ED5D-45F5-AF91-B05BAC8B42B7}" presName="textBox3b" presStyleLbl="revTx" presStyleIdx="1" presStyleCnt="3" custScaleX="123106" custScaleY="69865">
        <dgm:presLayoutVars>
          <dgm:bulletEnabled val="1"/>
        </dgm:presLayoutVars>
      </dgm:prSet>
      <dgm:spPr/>
      <dgm:t>
        <a:bodyPr/>
        <a:lstStyle/>
        <a:p>
          <a:endParaRPr lang="en-US"/>
        </a:p>
      </dgm:t>
    </dgm:pt>
    <dgm:pt modelId="{D3C7D8B6-63ED-46B5-B962-5D81F175B845}" type="pres">
      <dgm:prSet presAssocID="{53304B7F-B89B-4A85-AE89-A516D5AE5DAA}" presName="bullet3c" presStyleLbl="node1" presStyleIdx="2" presStyleCnt="3"/>
      <dgm:spPr/>
    </dgm:pt>
    <dgm:pt modelId="{16761317-2DF5-4D42-A5AD-C14D22D59425}" type="pres">
      <dgm:prSet presAssocID="{53304B7F-B89B-4A85-AE89-A516D5AE5DAA}" presName="textBox3c" presStyleLbl="revTx" presStyleIdx="2" presStyleCnt="3" custScaleX="127273" custScaleY="57542" custLinFactNeighborX="-11932" custLinFactNeighborY="2904">
        <dgm:presLayoutVars>
          <dgm:bulletEnabled val="1"/>
        </dgm:presLayoutVars>
      </dgm:prSet>
      <dgm:spPr/>
      <dgm:t>
        <a:bodyPr/>
        <a:lstStyle/>
        <a:p>
          <a:endParaRPr lang="en-US"/>
        </a:p>
      </dgm:t>
    </dgm:pt>
  </dgm:ptLst>
  <dgm:cxnLst>
    <dgm:cxn modelId="{03473984-4905-4B16-9F70-B4E21BDF482D}" srcId="{A31546D8-3586-4732-9E49-95E028E7BB08}" destId="{1680BB8D-1A85-4175-9AB5-4C99B1DD31F5}" srcOrd="0" destOrd="0" parTransId="{C30BAAE3-6025-488E-9871-880C0907E877}" sibTransId="{BC5936D3-F3BE-47CD-8FDD-E2868F866A56}"/>
    <dgm:cxn modelId="{545AE386-E742-41AE-A419-0CD547ECEEA7}" type="presOf" srcId="{CD932349-ED5D-45F5-AF91-B05BAC8B42B7}" destId="{D900EE41-A582-4853-A6CD-99132A794257}" srcOrd="0" destOrd="0" presId="urn:microsoft.com/office/officeart/2005/8/layout/arrow2"/>
    <dgm:cxn modelId="{56EF392B-957D-4F93-AB6C-C73BC443122A}" type="presOf" srcId="{53304B7F-B89B-4A85-AE89-A516D5AE5DAA}" destId="{16761317-2DF5-4D42-A5AD-C14D22D59425}" srcOrd="0" destOrd="0" presId="urn:microsoft.com/office/officeart/2005/8/layout/arrow2"/>
    <dgm:cxn modelId="{277C8E32-291D-4EAA-A669-DBD394DFCB02}" srcId="{A31546D8-3586-4732-9E49-95E028E7BB08}" destId="{CD932349-ED5D-45F5-AF91-B05BAC8B42B7}" srcOrd="1" destOrd="0" parTransId="{8B39A432-916B-4559-9246-BCF91B8CDF43}" sibTransId="{DB43C452-38CA-47AC-9233-AE2B7A42C1A9}"/>
    <dgm:cxn modelId="{D3217DA5-7362-4E06-B06E-AD918C8CE272}" srcId="{A31546D8-3586-4732-9E49-95E028E7BB08}" destId="{53304B7F-B89B-4A85-AE89-A516D5AE5DAA}" srcOrd="2" destOrd="0" parTransId="{5126192D-244A-432B-B4A7-81D4936E8179}" sibTransId="{B0804F7E-1EED-4538-9EF7-320BA01824CA}"/>
    <dgm:cxn modelId="{6ED662FD-7A5E-44A5-BD5D-10DA5B334B6F}" type="presOf" srcId="{A31546D8-3586-4732-9E49-95E028E7BB08}" destId="{26550422-AF25-435E-8286-8479910F4743}" srcOrd="0" destOrd="0" presId="urn:microsoft.com/office/officeart/2005/8/layout/arrow2"/>
    <dgm:cxn modelId="{28B0185C-F301-4A0C-9779-300752D98159}" type="presOf" srcId="{1680BB8D-1A85-4175-9AB5-4C99B1DD31F5}" destId="{38E0A210-EF22-4FA5-8B80-2CC4AE9901C6}" srcOrd="0" destOrd="0" presId="urn:microsoft.com/office/officeart/2005/8/layout/arrow2"/>
    <dgm:cxn modelId="{A9904566-C135-4D54-B4ED-4E749F39FA0D}" type="presParOf" srcId="{26550422-AF25-435E-8286-8479910F4743}" destId="{F315064D-2387-448F-AAD9-89BB19593FE1}" srcOrd="0" destOrd="0" presId="urn:microsoft.com/office/officeart/2005/8/layout/arrow2"/>
    <dgm:cxn modelId="{6B55DF87-CA25-448B-9497-78D6440D3A7E}" type="presParOf" srcId="{26550422-AF25-435E-8286-8479910F4743}" destId="{F01C92E2-5D9A-4DA6-BE47-322D3ABD9F86}" srcOrd="1" destOrd="0" presId="urn:microsoft.com/office/officeart/2005/8/layout/arrow2"/>
    <dgm:cxn modelId="{659DB5E4-B68E-4556-B03D-96810038620D}" type="presParOf" srcId="{F01C92E2-5D9A-4DA6-BE47-322D3ABD9F86}" destId="{C7CA9C98-DCEF-4B8B-9E09-E790B9017110}" srcOrd="0" destOrd="0" presId="urn:microsoft.com/office/officeart/2005/8/layout/arrow2"/>
    <dgm:cxn modelId="{205DEBB6-0187-4058-9DD5-C3D62073B655}" type="presParOf" srcId="{F01C92E2-5D9A-4DA6-BE47-322D3ABD9F86}" destId="{38E0A210-EF22-4FA5-8B80-2CC4AE9901C6}" srcOrd="1" destOrd="0" presId="urn:microsoft.com/office/officeart/2005/8/layout/arrow2"/>
    <dgm:cxn modelId="{721BDE08-15AA-4B7B-A51E-3D072D26B596}" type="presParOf" srcId="{F01C92E2-5D9A-4DA6-BE47-322D3ABD9F86}" destId="{205AF6CC-CD40-48C8-A1D4-E4AA689BC2C6}" srcOrd="2" destOrd="0" presId="urn:microsoft.com/office/officeart/2005/8/layout/arrow2"/>
    <dgm:cxn modelId="{A8F143CB-F7E1-4B77-983B-08ADE7392243}" type="presParOf" srcId="{F01C92E2-5D9A-4DA6-BE47-322D3ABD9F86}" destId="{D900EE41-A582-4853-A6CD-99132A794257}" srcOrd="3" destOrd="0" presId="urn:microsoft.com/office/officeart/2005/8/layout/arrow2"/>
    <dgm:cxn modelId="{03F9B93F-1A9E-4EE6-A9FD-527C8BB1725E}" type="presParOf" srcId="{F01C92E2-5D9A-4DA6-BE47-322D3ABD9F86}" destId="{D3C7D8B6-63ED-46B5-B962-5D81F175B845}" srcOrd="4" destOrd="0" presId="urn:microsoft.com/office/officeart/2005/8/layout/arrow2"/>
    <dgm:cxn modelId="{61711010-3AE0-4C64-94F7-A2667CB7377E}" type="presParOf" srcId="{F01C92E2-5D9A-4DA6-BE47-322D3ABD9F86}" destId="{16761317-2DF5-4D42-A5AD-C14D22D5942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434D55-3504-42B3-BEB8-0AFE1522D940}" type="doc">
      <dgm:prSet loTypeId="urn:microsoft.com/office/officeart/2005/8/layout/arrow2" loCatId="process" qsTypeId="urn:microsoft.com/office/officeart/2005/8/quickstyle/3d3" qsCatId="3D" csTypeId="urn:microsoft.com/office/officeart/2005/8/colors/accent1_2" csCatId="accent1" phldr="1"/>
      <dgm:spPr/>
    </dgm:pt>
    <dgm:pt modelId="{FC581489-5A9F-4B95-9EA6-AF6E5ADC7CEC}">
      <dgm:prSet phldrT="[Text]" custT="1"/>
      <dgm:spPr/>
      <dgm:t>
        <a:bodyPr/>
        <a:lstStyle/>
        <a:p>
          <a:pPr algn="ctr"/>
          <a:r>
            <a:rPr lang="en-US" sz="1800" dirty="0" smtClean="0"/>
            <a:t>Increased planning, capital, and compliance costs</a:t>
          </a:r>
        </a:p>
        <a:p>
          <a:pPr algn="ctr"/>
          <a:r>
            <a:rPr lang="en-US" sz="2800" b="1" dirty="0" smtClean="0">
              <a:solidFill>
                <a:srgbClr val="00B050"/>
              </a:solidFill>
            </a:rPr>
            <a:t>$$$$</a:t>
          </a:r>
          <a:endParaRPr lang="en-US" sz="2800" b="1" dirty="0">
            <a:solidFill>
              <a:srgbClr val="00B050"/>
            </a:solidFill>
          </a:endParaRPr>
        </a:p>
      </dgm:t>
    </dgm:pt>
    <dgm:pt modelId="{C004C731-EDAA-415C-A787-2A826A4F5DA8}" type="parTrans" cxnId="{B068490B-3086-4254-8E17-AF44AD6CCB26}">
      <dgm:prSet/>
      <dgm:spPr/>
      <dgm:t>
        <a:bodyPr/>
        <a:lstStyle/>
        <a:p>
          <a:endParaRPr lang="en-US"/>
        </a:p>
      </dgm:t>
    </dgm:pt>
    <dgm:pt modelId="{15BDCB75-8A41-4215-81C1-B1F21CB5B5E1}" type="sibTrans" cxnId="{B068490B-3086-4254-8E17-AF44AD6CCB26}">
      <dgm:prSet/>
      <dgm:spPr/>
      <dgm:t>
        <a:bodyPr/>
        <a:lstStyle/>
        <a:p>
          <a:endParaRPr lang="en-US"/>
        </a:p>
      </dgm:t>
    </dgm:pt>
    <dgm:pt modelId="{19C83530-B558-4C37-878F-E5743DF8C5A1}">
      <dgm:prSet phldrT="[Text]" custT="1"/>
      <dgm:spPr/>
      <dgm:t>
        <a:bodyPr/>
        <a:lstStyle/>
        <a:p>
          <a:pPr algn="ctr"/>
          <a:r>
            <a:rPr lang="en-US" sz="1800" dirty="0" smtClean="0"/>
            <a:t>Reduced environmental impact </a:t>
          </a:r>
          <a:r>
            <a:rPr lang="en-US" sz="1800" dirty="0" smtClean="0"/>
            <a:t>(liability)</a:t>
          </a:r>
          <a:endParaRPr lang="en-US" sz="1800" dirty="0" smtClean="0"/>
        </a:p>
        <a:p>
          <a:pPr algn="ctr"/>
          <a:r>
            <a:rPr lang="en-US" sz="2800" b="1" dirty="0" smtClean="0">
              <a:solidFill>
                <a:srgbClr val="00B050"/>
              </a:solidFill>
            </a:rPr>
            <a:t>$$$</a:t>
          </a:r>
          <a:endParaRPr lang="en-US" sz="2800" b="1" dirty="0">
            <a:solidFill>
              <a:srgbClr val="00B050"/>
            </a:solidFill>
          </a:endParaRPr>
        </a:p>
      </dgm:t>
    </dgm:pt>
    <dgm:pt modelId="{ECA3A3FC-D602-4A93-9854-DBE4D51A015E}" type="parTrans" cxnId="{54743C86-23F3-4EF7-8AA4-A9BB6AEEB71D}">
      <dgm:prSet/>
      <dgm:spPr/>
      <dgm:t>
        <a:bodyPr/>
        <a:lstStyle/>
        <a:p>
          <a:endParaRPr lang="en-US"/>
        </a:p>
      </dgm:t>
    </dgm:pt>
    <dgm:pt modelId="{0E04CCE9-2740-41BE-B006-576D392D4557}" type="sibTrans" cxnId="{54743C86-23F3-4EF7-8AA4-A9BB6AEEB71D}">
      <dgm:prSet/>
      <dgm:spPr/>
      <dgm:t>
        <a:bodyPr/>
        <a:lstStyle/>
        <a:p>
          <a:endParaRPr lang="en-US"/>
        </a:p>
      </dgm:t>
    </dgm:pt>
    <dgm:pt modelId="{0F0FFDF4-A477-47ED-BC7A-0A063BE5FCF9}">
      <dgm:prSet phldrT="[Text]" custT="1"/>
      <dgm:spPr/>
      <dgm:t>
        <a:bodyPr/>
        <a:lstStyle/>
        <a:p>
          <a:pPr algn="ctr"/>
          <a:r>
            <a:rPr lang="en-US" sz="1800" dirty="0" smtClean="0"/>
            <a:t>Reduced Environmental </a:t>
          </a:r>
          <a:r>
            <a:rPr lang="en-US" sz="1800" dirty="0" err="1" smtClean="0"/>
            <a:t>Footptrint</a:t>
          </a:r>
          <a:endParaRPr lang="en-US" sz="1800" dirty="0" smtClean="0"/>
        </a:p>
        <a:p>
          <a:pPr algn="ctr"/>
          <a:r>
            <a:rPr lang="en-US" sz="2800" b="1" dirty="0" smtClean="0">
              <a:solidFill>
                <a:srgbClr val="00B050"/>
              </a:solidFill>
            </a:rPr>
            <a:t>$$</a:t>
          </a:r>
        </a:p>
        <a:p>
          <a:pPr algn="ctr"/>
          <a:r>
            <a:rPr lang="en-US" sz="1800" dirty="0" smtClean="0"/>
            <a:t>(retained PROFIT)</a:t>
          </a:r>
          <a:endParaRPr lang="en-US" sz="1800" b="1" dirty="0"/>
        </a:p>
      </dgm:t>
    </dgm:pt>
    <dgm:pt modelId="{FA2883CB-6B20-4D24-8737-33D7A7815145}" type="parTrans" cxnId="{95871A2D-9F02-45DF-BA25-B5E525434A64}">
      <dgm:prSet/>
      <dgm:spPr/>
      <dgm:t>
        <a:bodyPr/>
        <a:lstStyle/>
        <a:p>
          <a:endParaRPr lang="en-US"/>
        </a:p>
      </dgm:t>
    </dgm:pt>
    <dgm:pt modelId="{518B967E-F97E-43EA-8604-2575A51472A0}" type="sibTrans" cxnId="{95871A2D-9F02-45DF-BA25-B5E525434A64}">
      <dgm:prSet/>
      <dgm:spPr/>
      <dgm:t>
        <a:bodyPr/>
        <a:lstStyle/>
        <a:p>
          <a:endParaRPr lang="en-US"/>
        </a:p>
      </dgm:t>
    </dgm:pt>
    <dgm:pt modelId="{69FBCF21-8336-4692-B18E-37937E6E3E65}" type="pres">
      <dgm:prSet presAssocID="{8A434D55-3504-42B3-BEB8-0AFE1522D940}" presName="arrowDiagram" presStyleCnt="0">
        <dgm:presLayoutVars>
          <dgm:chMax val="5"/>
          <dgm:dir/>
          <dgm:resizeHandles val="exact"/>
        </dgm:presLayoutVars>
      </dgm:prSet>
      <dgm:spPr/>
    </dgm:pt>
    <dgm:pt modelId="{03C97EBC-F987-46E0-A436-43F72B8B3B5C}" type="pres">
      <dgm:prSet presAssocID="{8A434D55-3504-42B3-BEB8-0AFE1522D940}" presName="arrow" presStyleLbl="bgShp" presStyleIdx="0" presStyleCnt="1" custAng="2992077" custLinFactNeighborX="-1754" custLinFactNeighborY="-10483"/>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pt>
    <dgm:pt modelId="{4EA82336-B0E4-4923-9CDE-9ADB57F80D94}" type="pres">
      <dgm:prSet presAssocID="{8A434D55-3504-42B3-BEB8-0AFE1522D940}" presName="arrowDiagram3" presStyleCnt="0"/>
      <dgm:spPr/>
    </dgm:pt>
    <dgm:pt modelId="{DA62C906-6A7E-419D-9158-1BEF9C8F8BF7}" type="pres">
      <dgm:prSet presAssocID="{FC581489-5A9F-4B95-9EA6-AF6E5ADC7CEC}" presName="bullet3a" presStyleLbl="node1" presStyleIdx="0" presStyleCnt="3" custLinFactX="1100000" custLinFactY="-100000" custLinFactNeighborX="1184520" custLinFactNeighborY="-102156"/>
      <dgm:spPr/>
    </dgm:pt>
    <dgm:pt modelId="{616F24B9-6017-45EB-9E35-CD332C5AB83B}" type="pres">
      <dgm:prSet presAssocID="{FC581489-5A9F-4B95-9EA6-AF6E5ADC7CEC}" presName="textBox3a" presStyleLbl="revTx" presStyleIdx="0" presStyleCnt="3" custLinFactY="-52810" custLinFactNeighborX="-71301" custLinFactNeighborY="-100000">
        <dgm:presLayoutVars>
          <dgm:bulletEnabled val="1"/>
        </dgm:presLayoutVars>
      </dgm:prSet>
      <dgm:spPr/>
      <dgm:t>
        <a:bodyPr/>
        <a:lstStyle/>
        <a:p>
          <a:endParaRPr lang="en-US"/>
        </a:p>
      </dgm:t>
    </dgm:pt>
    <dgm:pt modelId="{EB47FE0A-43EB-43B4-8F27-19342AEFFA1A}" type="pres">
      <dgm:prSet presAssocID="{19C83530-B558-4C37-878F-E5743DF8C5A1}" presName="bullet3b" presStyleLbl="node1" presStyleIdx="1" presStyleCnt="3" custLinFactX="100000" custLinFactY="-8612" custLinFactNeighborX="138154" custLinFactNeighborY="-100000"/>
      <dgm:spPr/>
    </dgm:pt>
    <dgm:pt modelId="{2AA117AE-DD9F-421A-9073-09F20C12EF57}" type="pres">
      <dgm:prSet presAssocID="{19C83530-B558-4C37-878F-E5743DF8C5A1}" presName="textBox3b" presStyleLbl="revTx" presStyleIdx="1" presStyleCnt="3" custScaleX="119221" custLinFactNeighborX="-55226" custLinFactNeighborY="-262">
        <dgm:presLayoutVars>
          <dgm:bulletEnabled val="1"/>
        </dgm:presLayoutVars>
      </dgm:prSet>
      <dgm:spPr/>
      <dgm:t>
        <a:bodyPr/>
        <a:lstStyle/>
        <a:p>
          <a:endParaRPr lang="en-US"/>
        </a:p>
      </dgm:t>
    </dgm:pt>
    <dgm:pt modelId="{AFB27DD6-168F-4C44-836D-999ACE0EC722}" type="pres">
      <dgm:prSet presAssocID="{0F0FFDF4-A477-47ED-BC7A-0A063BE5FCF9}" presName="bullet3c" presStyleLbl="node1" presStyleIdx="2" presStyleCnt="3" custScaleX="94264" custScaleY="94264" custLinFactX="-300000" custLinFactNeighborX="-359996" custLinFactNeighborY="-84251"/>
      <dgm:spPr/>
    </dgm:pt>
    <dgm:pt modelId="{A1D7F5F6-DBBE-470A-B90B-BC449C4567DE}" type="pres">
      <dgm:prSet presAssocID="{0F0FFDF4-A477-47ED-BC7A-0A063BE5FCF9}" presName="textBox3c" presStyleLbl="revTx" presStyleIdx="2" presStyleCnt="3" custScaleY="55039" custLinFactNeighborX="32092" custLinFactNeighborY="-42141">
        <dgm:presLayoutVars>
          <dgm:bulletEnabled val="1"/>
        </dgm:presLayoutVars>
      </dgm:prSet>
      <dgm:spPr/>
      <dgm:t>
        <a:bodyPr/>
        <a:lstStyle/>
        <a:p>
          <a:endParaRPr lang="en-US"/>
        </a:p>
      </dgm:t>
    </dgm:pt>
  </dgm:ptLst>
  <dgm:cxnLst>
    <dgm:cxn modelId="{5F82C6D1-24A2-432C-98C4-CEA06B640C72}" type="presOf" srcId="{FC581489-5A9F-4B95-9EA6-AF6E5ADC7CEC}" destId="{616F24B9-6017-45EB-9E35-CD332C5AB83B}" srcOrd="0" destOrd="0" presId="urn:microsoft.com/office/officeart/2005/8/layout/arrow2"/>
    <dgm:cxn modelId="{475DE997-9877-4AFC-8DA1-24AEE310395B}" type="presOf" srcId="{19C83530-B558-4C37-878F-E5743DF8C5A1}" destId="{2AA117AE-DD9F-421A-9073-09F20C12EF57}" srcOrd="0" destOrd="0" presId="urn:microsoft.com/office/officeart/2005/8/layout/arrow2"/>
    <dgm:cxn modelId="{54743C86-23F3-4EF7-8AA4-A9BB6AEEB71D}" srcId="{8A434D55-3504-42B3-BEB8-0AFE1522D940}" destId="{19C83530-B558-4C37-878F-E5743DF8C5A1}" srcOrd="1" destOrd="0" parTransId="{ECA3A3FC-D602-4A93-9854-DBE4D51A015E}" sibTransId="{0E04CCE9-2740-41BE-B006-576D392D4557}"/>
    <dgm:cxn modelId="{C06C2049-C562-495B-BBC2-FC44E7848AF4}" type="presOf" srcId="{8A434D55-3504-42B3-BEB8-0AFE1522D940}" destId="{69FBCF21-8336-4692-B18E-37937E6E3E65}" srcOrd="0" destOrd="0" presId="urn:microsoft.com/office/officeart/2005/8/layout/arrow2"/>
    <dgm:cxn modelId="{95871A2D-9F02-45DF-BA25-B5E525434A64}" srcId="{8A434D55-3504-42B3-BEB8-0AFE1522D940}" destId="{0F0FFDF4-A477-47ED-BC7A-0A063BE5FCF9}" srcOrd="2" destOrd="0" parTransId="{FA2883CB-6B20-4D24-8737-33D7A7815145}" sibTransId="{518B967E-F97E-43EA-8604-2575A51472A0}"/>
    <dgm:cxn modelId="{EF88AC41-FC6D-4AD7-A8B6-A3910B86F33B}" type="presOf" srcId="{0F0FFDF4-A477-47ED-BC7A-0A063BE5FCF9}" destId="{A1D7F5F6-DBBE-470A-B90B-BC449C4567DE}" srcOrd="0" destOrd="0" presId="urn:microsoft.com/office/officeart/2005/8/layout/arrow2"/>
    <dgm:cxn modelId="{B068490B-3086-4254-8E17-AF44AD6CCB26}" srcId="{8A434D55-3504-42B3-BEB8-0AFE1522D940}" destId="{FC581489-5A9F-4B95-9EA6-AF6E5ADC7CEC}" srcOrd="0" destOrd="0" parTransId="{C004C731-EDAA-415C-A787-2A826A4F5DA8}" sibTransId="{15BDCB75-8A41-4215-81C1-B1F21CB5B5E1}"/>
    <dgm:cxn modelId="{32C384D7-7AD0-4187-A482-32D61C7EDF65}" type="presParOf" srcId="{69FBCF21-8336-4692-B18E-37937E6E3E65}" destId="{03C97EBC-F987-46E0-A436-43F72B8B3B5C}" srcOrd="0" destOrd="0" presId="urn:microsoft.com/office/officeart/2005/8/layout/arrow2"/>
    <dgm:cxn modelId="{DCD21484-7562-4F39-BCC8-298D2B08FCC5}" type="presParOf" srcId="{69FBCF21-8336-4692-B18E-37937E6E3E65}" destId="{4EA82336-B0E4-4923-9CDE-9ADB57F80D94}" srcOrd="1" destOrd="0" presId="urn:microsoft.com/office/officeart/2005/8/layout/arrow2"/>
    <dgm:cxn modelId="{202BE2EF-7987-49DA-9A5F-6848E0FCD26A}" type="presParOf" srcId="{4EA82336-B0E4-4923-9CDE-9ADB57F80D94}" destId="{DA62C906-6A7E-419D-9158-1BEF9C8F8BF7}" srcOrd="0" destOrd="0" presId="urn:microsoft.com/office/officeart/2005/8/layout/arrow2"/>
    <dgm:cxn modelId="{7A07143D-1EBB-4AD8-83EE-BFA3796C2C8D}" type="presParOf" srcId="{4EA82336-B0E4-4923-9CDE-9ADB57F80D94}" destId="{616F24B9-6017-45EB-9E35-CD332C5AB83B}" srcOrd="1" destOrd="0" presId="urn:microsoft.com/office/officeart/2005/8/layout/arrow2"/>
    <dgm:cxn modelId="{FD0E87E4-39B9-44CF-92F7-C489FC891ADC}" type="presParOf" srcId="{4EA82336-B0E4-4923-9CDE-9ADB57F80D94}" destId="{EB47FE0A-43EB-43B4-8F27-19342AEFFA1A}" srcOrd="2" destOrd="0" presId="urn:microsoft.com/office/officeart/2005/8/layout/arrow2"/>
    <dgm:cxn modelId="{993FC5A6-D475-4BF8-BD14-ED373912E2C2}" type="presParOf" srcId="{4EA82336-B0E4-4923-9CDE-9ADB57F80D94}" destId="{2AA117AE-DD9F-421A-9073-09F20C12EF57}" srcOrd="3" destOrd="0" presId="urn:microsoft.com/office/officeart/2005/8/layout/arrow2"/>
    <dgm:cxn modelId="{656F3A29-D578-46CC-89A3-E22DD580B86D}" type="presParOf" srcId="{4EA82336-B0E4-4923-9CDE-9ADB57F80D94}" destId="{AFB27DD6-168F-4C44-836D-999ACE0EC722}" srcOrd="4" destOrd="0" presId="urn:microsoft.com/office/officeart/2005/8/layout/arrow2"/>
    <dgm:cxn modelId="{C8F91277-D334-42C8-B883-78B17DAFCCD9}" type="presParOf" srcId="{4EA82336-B0E4-4923-9CDE-9ADB57F80D94}" destId="{A1D7F5F6-DBBE-470A-B90B-BC449C4567DE}" srcOrd="5"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D633E0-2474-418B-A0D6-A9F3CF589BC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6E9C143-FEB7-41E8-AB13-5915C5166C7B}">
      <dgm:prSet phldrT="[Text]"/>
      <dgm:spPr>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dgm:spPr>
      <dgm:t>
        <a:bodyPr/>
        <a:lstStyle/>
        <a:p>
          <a:r>
            <a:rPr lang="en-US" dirty="0" smtClean="0"/>
            <a:t>Exploration</a:t>
          </a:r>
          <a:endParaRPr lang="en-US" dirty="0"/>
        </a:p>
      </dgm:t>
    </dgm:pt>
    <dgm:pt modelId="{7393C2DB-45B3-4A6A-ADD8-8F1446E81E1A}" type="parTrans" cxnId="{046966AA-92BD-4DCD-9D0D-B4639A14D9F6}">
      <dgm:prSet/>
      <dgm:spPr/>
      <dgm:t>
        <a:bodyPr/>
        <a:lstStyle/>
        <a:p>
          <a:endParaRPr lang="en-US"/>
        </a:p>
      </dgm:t>
    </dgm:pt>
    <dgm:pt modelId="{4313F273-ADC4-46BD-97E6-FD6A7843ED0B}" type="sibTrans" cxnId="{046966AA-92BD-4DCD-9D0D-B4639A14D9F6}">
      <dgm:prSet/>
      <dgm:spPr/>
      <dgm:t>
        <a:bodyPr/>
        <a:lstStyle/>
        <a:p>
          <a:endParaRPr lang="en-US"/>
        </a:p>
      </dgm:t>
    </dgm:pt>
    <dgm:pt modelId="{A5822166-6F1A-45B3-9B88-E3BC76DFCFCF}">
      <dgm:prSet phldrT="[Text]"/>
      <dgm:spPr/>
      <dgm:t>
        <a:bodyPr/>
        <a:lstStyle/>
        <a:p>
          <a:r>
            <a:rPr lang="en-US" dirty="0" smtClean="0"/>
            <a:t>Pre-Feasibility Exploration</a:t>
          </a:r>
          <a:endParaRPr lang="en-US" dirty="0"/>
        </a:p>
      </dgm:t>
    </dgm:pt>
    <dgm:pt modelId="{3FF03683-9D29-4112-8515-D9E6647845AF}" type="parTrans" cxnId="{FC7EA8EE-E560-4FE9-A585-6B12F1468EDE}">
      <dgm:prSet/>
      <dgm:spPr/>
      <dgm:t>
        <a:bodyPr/>
        <a:lstStyle/>
        <a:p>
          <a:endParaRPr lang="en-US"/>
        </a:p>
      </dgm:t>
    </dgm:pt>
    <dgm:pt modelId="{71C40CFE-8E82-4203-A3E8-6111F7FEC01F}" type="sibTrans" cxnId="{FC7EA8EE-E560-4FE9-A585-6B12F1468EDE}">
      <dgm:prSet/>
      <dgm:spPr/>
      <dgm:t>
        <a:bodyPr/>
        <a:lstStyle/>
        <a:p>
          <a:endParaRPr lang="en-US"/>
        </a:p>
      </dgm:t>
    </dgm:pt>
    <dgm:pt modelId="{A2195926-DDBD-4018-ABC8-5747047F48B6}">
      <dgm:prSet phldrT="[Text]"/>
      <dgm:spPr/>
      <dgm:t>
        <a:bodyPr/>
        <a:lstStyle/>
        <a:p>
          <a:r>
            <a:rPr lang="en-US" dirty="0" smtClean="0"/>
            <a:t>Feasibility Studies</a:t>
          </a:r>
          <a:endParaRPr lang="en-US" dirty="0"/>
        </a:p>
      </dgm:t>
    </dgm:pt>
    <dgm:pt modelId="{16F7BC20-32A0-4730-AFDF-20765867C57F}" type="parTrans" cxnId="{97639E35-7750-47E9-9188-1366E3071DF8}">
      <dgm:prSet/>
      <dgm:spPr/>
      <dgm:t>
        <a:bodyPr/>
        <a:lstStyle/>
        <a:p>
          <a:endParaRPr lang="en-US"/>
        </a:p>
      </dgm:t>
    </dgm:pt>
    <dgm:pt modelId="{E092C1E7-349B-4585-B400-4AE80F466AFF}" type="sibTrans" cxnId="{97639E35-7750-47E9-9188-1366E3071DF8}">
      <dgm:prSet/>
      <dgm:spPr/>
      <dgm:t>
        <a:bodyPr/>
        <a:lstStyle/>
        <a:p>
          <a:endParaRPr lang="en-US"/>
        </a:p>
      </dgm:t>
    </dgm:pt>
    <dgm:pt modelId="{FA133CBD-15A8-4976-9694-A05E41333207}">
      <dgm:prSet phldrT="[Text]"/>
      <dgm:spPr>
        <a:gradFill rotWithShape="0">
          <a:gsLst>
            <a:gs pos="0">
              <a:srgbClr val="03D4A8"/>
            </a:gs>
            <a:gs pos="25000">
              <a:srgbClr val="21D6E0"/>
            </a:gs>
            <a:gs pos="75000">
              <a:srgbClr val="0087E6"/>
            </a:gs>
            <a:gs pos="100000">
              <a:srgbClr val="005CBF"/>
            </a:gs>
          </a:gsLst>
          <a:lin ang="5400000" scaled="0"/>
        </a:gradFill>
      </dgm:spPr>
      <dgm:t>
        <a:bodyPr/>
        <a:lstStyle/>
        <a:p>
          <a:r>
            <a:rPr lang="en-US" dirty="0" smtClean="0"/>
            <a:t>Mining</a:t>
          </a:r>
          <a:endParaRPr lang="en-US" dirty="0"/>
        </a:p>
      </dgm:t>
    </dgm:pt>
    <dgm:pt modelId="{E946F892-9EF3-4CC7-BDC2-36AB3E320DD3}" type="parTrans" cxnId="{251BFB08-8FB5-462E-A7F5-7153569B4CE2}">
      <dgm:prSet/>
      <dgm:spPr/>
      <dgm:t>
        <a:bodyPr/>
        <a:lstStyle/>
        <a:p>
          <a:endParaRPr lang="en-US"/>
        </a:p>
      </dgm:t>
    </dgm:pt>
    <dgm:pt modelId="{A06178D0-5EE9-4BF7-AD9E-B1DE0F7ABDD9}" type="sibTrans" cxnId="{251BFB08-8FB5-462E-A7F5-7153569B4CE2}">
      <dgm:prSet/>
      <dgm:spPr/>
      <dgm:t>
        <a:bodyPr/>
        <a:lstStyle/>
        <a:p>
          <a:endParaRPr lang="en-US"/>
        </a:p>
      </dgm:t>
    </dgm:pt>
    <dgm:pt modelId="{2E65E085-FA24-4974-B010-D66056EA022A}">
      <dgm:prSet phldrT="[Text]"/>
      <dgm:spPr/>
      <dgm:t>
        <a:bodyPr/>
        <a:lstStyle/>
        <a:p>
          <a:r>
            <a:rPr lang="en-US" dirty="0" smtClean="0"/>
            <a:t>Design</a:t>
          </a:r>
          <a:endParaRPr lang="en-US" dirty="0"/>
        </a:p>
      </dgm:t>
    </dgm:pt>
    <dgm:pt modelId="{1497EF1F-16C2-41CF-831B-56483C0E4855}" type="parTrans" cxnId="{5A9C3BBB-B9B0-415E-BCA1-7444C2C07AD5}">
      <dgm:prSet/>
      <dgm:spPr/>
      <dgm:t>
        <a:bodyPr/>
        <a:lstStyle/>
        <a:p>
          <a:endParaRPr lang="en-US"/>
        </a:p>
      </dgm:t>
    </dgm:pt>
    <dgm:pt modelId="{E4F04988-E328-4BA1-9991-1EDBF8AFE58F}" type="sibTrans" cxnId="{5A9C3BBB-B9B0-415E-BCA1-7444C2C07AD5}">
      <dgm:prSet/>
      <dgm:spPr/>
      <dgm:t>
        <a:bodyPr/>
        <a:lstStyle/>
        <a:p>
          <a:endParaRPr lang="en-US"/>
        </a:p>
      </dgm:t>
    </dgm:pt>
    <dgm:pt modelId="{D505F4A9-52E1-42A7-B382-DB3C8CBE8D10}">
      <dgm:prSet phldrT="[Text]"/>
      <dgm:spPr/>
      <dgm:t>
        <a:bodyPr/>
        <a:lstStyle/>
        <a:p>
          <a:r>
            <a:rPr lang="en-US" dirty="0" smtClean="0"/>
            <a:t>Permit</a:t>
          </a:r>
          <a:endParaRPr lang="en-US" dirty="0"/>
        </a:p>
      </dgm:t>
    </dgm:pt>
    <dgm:pt modelId="{DDD568F7-BF33-4A19-A446-0EF844BA01E4}" type="parTrans" cxnId="{43DCCC68-0109-4388-B607-F7788A5C4020}">
      <dgm:prSet/>
      <dgm:spPr/>
      <dgm:t>
        <a:bodyPr/>
        <a:lstStyle/>
        <a:p>
          <a:endParaRPr lang="en-US"/>
        </a:p>
      </dgm:t>
    </dgm:pt>
    <dgm:pt modelId="{3D3320DB-1463-4354-8FC7-882FDA066DB1}" type="sibTrans" cxnId="{43DCCC68-0109-4388-B607-F7788A5C4020}">
      <dgm:prSet/>
      <dgm:spPr/>
      <dgm:t>
        <a:bodyPr/>
        <a:lstStyle/>
        <a:p>
          <a:endParaRPr lang="en-US"/>
        </a:p>
      </dgm:t>
    </dgm:pt>
    <dgm:pt modelId="{BD8FF984-7534-4EE5-B5FA-85070A127191}">
      <dgm:prSet phldrT="[Text]"/>
      <dgm:spPr>
        <a:gradFill rotWithShape="0">
          <a:gsLst>
            <a:gs pos="0">
              <a:srgbClr val="D6B19C"/>
            </a:gs>
            <a:gs pos="30000">
              <a:srgbClr val="D49E6C"/>
            </a:gs>
            <a:gs pos="70000">
              <a:srgbClr val="A65528"/>
            </a:gs>
            <a:gs pos="100000">
              <a:srgbClr val="663012"/>
            </a:gs>
          </a:gsLst>
          <a:lin ang="5400000" scaled="0"/>
        </a:gradFill>
      </dgm:spPr>
      <dgm:t>
        <a:bodyPr/>
        <a:lstStyle/>
        <a:p>
          <a:r>
            <a:rPr lang="en-US" dirty="0" smtClean="0"/>
            <a:t>Closure</a:t>
          </a:r>
          <a:endParaRPr lang="en-US" dirty="0"/>
        </a:p>
      </dgm:t>
    </dgm:pt>
    <dgm:pt modelId="{D87E7316-C93E-4CD0-9018-0882CBCBC27B}" type="parTrans" cxnId="{2636B8D9-22ED-45BE-83E8-3BA76B76AE99}">
      <dgm:prSet/>
      <dgm:spPr/>
      <dgm:t>
        <a:bodyPr/>
        <a:lstStyle/>
        <a:p>
          <a:endParaRPr lang="en-US"/>
        </a:p>
      </dgm:t>
    </dgm:pt>
    <dgm:pt modelId="{148DE6DD-DD62-46A9-9102-2921BBD6C553}" type="sibTrans" cxnId="{2636B8D9-22ED-45BE-83E8-3BA76B76AE99}">
      <dgm:prSet/>
      <dgm:spPr/>
      <dgm:t>
        <a:bodyPr/>
        <a:lstStyle/>
        <a:p>
          <a:endParaRPr lang="en-US"/>
        </a:p>
      </dgm:t>
    </dgm:pt>
    <dgm:pt modelId="{9D32A8E5-97FA-46D9-A6B9-6A0D2AD2071C}">
      <dgm:prSet phldrT="[Text]"/>
      <dgm:spPr/>
      <dgm:t>
        <a:bodyPr/>
        <a:lstStyle/>
        <a:p>
          <a:r>
            <a:rPr lang="en-US" dirty="0" smtClean="0"/>
            <a:t>Decommissioning/Demolition</a:t>
          </a:r>
          <a:endParaRPr lang="en-US" dirty="0"/>
        </a:p>
      </dgm:t>
    </dgm:pt>
    <dgm:pt modelId="{35269E14-4071-43A1-8740-62B87F4A08A4}" type="parTrans" cxnId="{C216EDE8-9D31-40A7-A2DB-AF9A2CC77059}">
      <dgm:prSet/>
      <dgm:spPr/>
      <dgm:t>
        <a:bodyPr/>
        <a:lstStyle/>
        <a:p>
          <a:endParaRPr lang="en-US"/>
        </a:p>
      </dgm:t>
    </dgm:pt>
    <dgm:pt modelId="{C4F4CF5F-4DF9-4944-998C-97923F28D3FE}" type="sibTrans" cxnId="{C216EDE8-9D31-40A7-A2DB-AF9A2CC77059}">
      <dgm:prSet/>
      <dgm:spPr/>
      <dgm:t>
        <a:bodyPr/>
        <a:lstStyle/>
        <a:p>
          <a:endParaRPr lang="en-US"/>
        </a:p>
      </dgm:t>
    </dgm:pt>
    <dgm:pt modelId="{52EB36BD-A426-41C1-ADDD-331531AEABFC}">
      <dgm:prSet phldrT="[Text]"/>
      <dgm:spPr/>
      <dgm:t>
        <a:bodyPr/>
        <a:lstStyle/>
        <a:p>
          <a:r>
            <a:rPr lang="en-US" dirty="0" smtClean="0"/>
            <a:t>Closure</a:t>
          </a:r>
          <a:endParaRPr lang="en-US" dirty="0"/>
        </a:p>
      </dgm:t>
    </dgm:pt>
    <dgm:pt modelId="{34474C5B-98C6-45EC-9BB8-8034C68BE9F7}" type="parTrans" cxnId="{798F38E6-92E2-4E6C-BC30-2D2AF00D2556}">
      <dgm:prSet/>
      <dgm:spPr/>
      <dgm:t>
        <a:bodyPr/>
        <a:lstStyle/>
        <a:p>
          <a:endParaRPr lang="en-US"/>
        </a:p>
      </dgm:t>
    </dgm:pt>
    <dgm:pt modelId="{1C03B2B2-018D-46B5-803A-231CFF9BEDE6}" type="sibTrans" cxnId="{798F38E6-92E2-4E6C-BC30-2D2AF00D2556}">
      <dgm:prSet/>
      <dgm:spPr/>
      <dgm:t>
        <a:bodyPr/>
        <a:lstStyle/>
        <a:p>
          <a:endParaRPr lang="en-US"/>
        </a:p>
      </dgm:t>
    </dgm:pt>
    <dgm:pt modelId="{41ED9AC0-38B9-4D2F-BCEA-7641BAABF24C}">
      <dgm:prSet phldrT="[Text]"/>
      <dgm:spPr/>
      <dgm:t>
        <a:bodyPr/>
        <a:lstStyle/>
        <a:p>
          <a:r>
            <a:rPr lang="en-US" dirty="0" smtClean="0"/>
            <a:t>Operate</a:t>
          </a:r>
          <a:endParaRPr lang="en-US" dirty="0"/>
        </a:p>
      </dgm:t>
    </dgm:pt>
    <dgm:pt modelId="{F8BF3F6C-75D8-40B0-A466-7FE4E83AA6A4}" type="parTrans" cxnId="{75DF5B35-8036-4604-AB79-287D05B525AE}">
      <dgm:prSet/>
      <dgm:spPr/>
      <dgm:t>
        <a:bodyPr/>
        <a:lstStyle/>
        <a:p>
          <a:endParaRPr lang="en-US"/>
        </a:p>
      </dgm:t>
    </dgm:pt>
    <dgm:pt modelId="{55CD1F5E-EE2D-4F32-AD77-630B3EBFE80A}" type="sibTrans" cxnId="{75DF5B35-8036-4604-AB79-287D05B525AE}">
      <dgm:prSet/>
      <dgm:spPr/>
      <dgm:t>
        <a:bodyPr/>
        <a:lstStyle/>
        <a:p>
          <a:endParaRPr lang="en-US"/>
        </a:p>
      </dgm:t>
    </dgm:pt>
    <dgm:pt modelId="{F4064E54-BA35-4AD9-AF9E-AD6D0602B1F9}">
      <dgm:prSet phldrT="[Text]"/>
      <dgm:spPr/>
      <dgm:t>
        <a:bodyPr/>
        <a:lstStyle/>
        <a:p>
          <a:r>
            <a:rPr lang="en-US" dirty="0" smtClean="0"/>
            <a:t>Restoration</a:t>
          </a:r>
          <a:endParaRPr lang="en-US" dirty="0"/>
        </a:p>
      </dgm:t>
    </dgm:pt>
    <dgm:pt modelId="{CC81540D-962E-4239-81A3-5FA422877AD9}" type="parTrans" cxnId="{B39C7409-D987-4EE3-AFF6-353BE9E15E9D}">
      <dgm:prSet/>
      <dgm:spPr/>
      <dgm:t>
        <a:bodyPr/>
        <a:lstStyle/>
        <a:p>
          <a:endParaRPr lang="en-US"/>
        </a:p>
      </dgm:t>
    </dgm:pt>
    <dgm:pt modelId="{B4E8D80A-9BAF-4176-A6FD-B74FC95A54C7}" type="sibTrans" cxnId="{B39C7409-D987-4EE3-AFF6-353BE9E15E9D}">
      <dgm:prSet/>
      <dgm:spPr/>
      <dgm:t>
        <a:bodyPr/>
        <a:lstStyle/>
        <a:p>
          <a:endParaRPr lang="en-US"/>
        </a:p>
      </dgm:t>
    </dgm:pt>
    <dgm:pt modelId="{9C706CE9-F6AB-4DEC-B8AB-2F1660D05C00}">
      <dgm:prSet phldrT="[Text]"/>
      <dgm:spPr/>
      <dgm:t>
        <a:bodyPr/>
        <a:lstStyle/>
        <a:p>
          <a:r>
            <a:rPr lang="en-US" dirty="0" smtClean="0"/>
            <a:t>Conceptual Planning</a:t>
          </a:r>
          <a:endParaRPr lang="en-US" dirty="0"/>
        </a:p>
      </dgm:t>
    </dgm:pt>
    <dgm:pt modelId="{140D68AE-6498-4E25-92CB-F9E0234EB950}" type="parTrans" cxnId="{1821667B-75A9-447B-B203-2FD305078F83}">
      <dgm:prSet/>
      <dgm:spPr/>
      <dgm:t>
        <a:bodyPr/>
        <a:lstStyle/>
        <a:p>
          <a:endParaRPr lang="en-US"/>
        </a:p>
      </dgm:t>
    </dgm:pt>
    <dgm:pt modelId="{07EE2619-8F06-45EA-A9A0-4329CF6F4CAD}" type="sibTrans" cxnId="{1821667B-75A9-447B-B203-2FD305078F83}">
      <dgm:prSet/>
      <dgm:spPr/>
      <dgm:t>
        <a:bodyPr/>
        <a:lstStyle/>
        <a:p>
          <a:endParaRPr lang="en-US"/>
        </a:p>
      </dgm:t>
    </dgm:pt>
    <dgm:pt modelId="{8E981302-BB69-4DE3-802F-95D5D6079105}" type="pres">
      <dgm:prSet presAssocID="{86D633E0-2474-418B-A0D6-A9F3CF589BC3}" presName="linearFlow" presStyleCnt="0">
        <dgm:presLayoutVars>
          <dgm:dir/>
          <dgm:animLvl val="lvl"/>
          <dgm:resizeHandles val="exact"/>
        </dgm:presLayoutVars>
      </dgm:prSet>
      <dgm:spPr/>
      <dgm:t>
        <a:bodyPr/>
        <a:lstStyle/>
        <a:p>
          <a:endParaRPr lang="en-US"/>
        </a:p>
      </dgm:t>
    </dgm:pt>
    <dgm:pt modelId="{F4FBEF3B-59C4-4435-8483-C50441311662}" type="pres">
      <dgm:prSet presAssocID="{C6E9C143-FEB7-41E8-AB13-5915C5166C7B}" presName="composite" presStyleCnt="0"/>
      <dgm:spPr/>
    </dgm:pt>
    <dgm:pt modelId="{A9836FC3-AA4B-44A4-9FBE-5F749DAEABC8}" type="pres">
      <dgm:prSet presAssocID="{C6E9C143-FEB7-41E8-AB13-5915C5166C7B}" presName="parentText" presStyleLbl="alignNode1" presStyleIdx="0" presStyleCnt="3">
        <dgm:presLayoutVars>
          <dgm:chMax val="1"/>
          <dgm:bulletEnabled val="1"/>
        </dgm:presLayoutVars>
      </dgm:prSet>
      <dgm:spPr/>
      <dgm:t>
        <a:bodyPr/>
        <a:lstStyle/>
        <a:p>
          <a:endParaRPr lang="en-US"/>
        </a:p>
      </dgm:t>
    </dgm:pt>
    <dgm:pt modelId="{30D53876-FFFA-4076-8AD1-5853299A227F}" type="pres">
      <dgm:prSet presAssocID="{C6E9C143-FEB7-41E8-AB13-5915C5166C7B}" presName="descendantText" presStyleLbl="alignAcc1" presStyleIdx="0" presStyleCnt="3">
        <dgm:presLayoutVars>
          <dgm:bulletEnabled val="1"/>
        </dgm:presLayoutVars>
      </dgm:prSet>
      <dgm:spPr/>
      <dgm:t>
        <a:bodyPr/>
        <a:lstStyle/>
        <a:p>
          <a:endParaRPr lang="en-US"/>
        </a:p>
      </dgm:t>
    </dgm:pt>
    <dgm:pt modelId="{B9617280-3C59-4BB8-8ECC-48BD5139BC08}" type="pres">
      <dgm:prSet presAssocID="{4313F273-ADC4-46BD-97E6-FD6A7843ED0B}" presName="sp" presStyleCnt="0"/>
      <dgm:spPr/>
    </dgm:pt>
    <dgm:pt modelId="{83B15DC3-D2C9-49B9-8C67-913B66A004BF}" type="pres">
      <dgm:prSet presAssocID="{FA133CBD-15A8-4976-9694-A05E41333207}" presName="composite" presStyleCnt="0"/>
      <dgm:spPr/>
    </dgm:pt>
    <dgm:pt modelId="{6C941A14-696D-4179-9EBD-BE74CC814D2A}" type="pres">
      <dgm:prSet presAssocID="{FA133CBD-15A8-4976-9694-A05E41333207}" presName="parentText" presStyleLbl="alignNode1" presStyleIdx="1" presStyleCnt="3">
        <dgm:presLayoutVars>
          <dgm:chMax val="1"/>
          <dgm:bulletEnabled val="1"/>
        </dgm:presLayoutVars>
      </dgm:prSet>
      <dgm:spPr/>
      <dgm:t>
        <a:bodyPr/>
        <a:lstStyle/>
        <a:p>
          <a:endParaRPr lang="en-US"/>
        </a:p>
      </dgm:t>
    </dgm:pt>
    <dgm:pt modelId="{6B3C4104-FA45-4B82-9BE7-12C9F5028143}" type="pres">
      <dgm:prSet presAssocID="{FA133CBD-15A8-4976-9694-A05E41333207}" presName="descendantText" presStyleLbl="alignAcc1" presStyleIdx="1" presStyleCnt="3">
        <dgm:presLayoutVars>
          <dgm:bulletEnabled val="1"/>
        </dgm:presLayoutVars>
      </dgm:prSet>
      <dgm:spPr/>
      <dgm:t>
        <a:bodyPr/>
        <a:lstStyle/>
        <a:p>
          <a:endParaRPr lang="en-US"/>
        </a:p>
      </dgm:t>
    </dgm:pt>
    <dgm:pt modelId="{3A82AF30-31B0-43C3-973D-C38C950E6BF0}" type="pres">
      <dgm:prSet presAssocID="{A06178D0-5EE9-4BF7-AD9E-B1DE0F7ABDD9}" presName="sp" presStyleCnt="0"/>
      <dgm:spPr/>
    </dgm:pt>
    <dgm:pt modelId="{DBA7D6FE-4A67-49CE-8511-C0826B394361}" type="pres">
      <dgm:prSet presAssocID="{BD8FF984-7534-4EE5-B5FA-85070A127191}" presName="composite" presStyleCnt="0"/>
      <dgm:spPr/>
    </dgm:pt>
    <dgm:pt modelId="{D391A187-4ECA-4C4A-8572-032D53AE79EB}" type="pres">
      <dgm:prSet presAssocID="{BD8FF984-7534-4EE5-B5FA-85070A127191}" presName="parentText" presStyleLbl="alignNode1" presStyleIdx="2" presStyleCnt="3">
        <dgm:presLayoutVars>
          <dgm:chMax val="1"/>
          <dgm:bulletEnabled val="1"/>
        </dgm:presLayoutVars>
      </dgm:prSet>
      <dgm:spPr/>
      <dgm:t>
        <a:bodyPr/>
        <a:lstStyle/>
        <a:p>
          <a:endParaRPr lang="en-US"/>
        </a:p>
      </dgm:t>
    </dgm:pt>
    <dgm:pt modelId="{D7E951AF-DBE5-4A98-9C3F-1613A8AD40A1}" type="pres">
      <dgm:prSet presAssocID="{BD8FF984-7534-4EE5-B5FA-85070A127191}" presName="descendantText" presStyleLbl="alignAcc1" presStyleIdx="2" presStyleCnt="3">
        <dgm:presLayoutVars>
          <dgm:bulletEnabled val="1"/>
        </dgm:presLayoutVars>
      </dgm:prSet>
      <dgm:spPr/>
      <dgm:t>
        <a:bodyPr/>
        <a:lstStyle/>
        <a:p>
          <a:endParaRPr lang="en-US"/>
        </a:p>
      </dgm:t>
    </dgm:pt>
  </dgm:ptLst>
  <dgm:cxnLst>
    <dgm:cxn modelId="{5A9C3BBB-B9B0-415E-BCA1-7444C2C07AD5}" srcId="{FA133CBD-15A8-4976-9694-A05E41333207}" destId="{2E65E085-FA24-4974-B010-D66056EA022A}" srcOrd="0" destOrd="0" parTransId="{1497EF1F-16C2-41CF-831B-56483C0E4855}" sibTransId="{E4F04988-E328-4BA1-9991-1EDBF8AFE58F}"/>
    <dgm:cxn modelId="{798F38E6-92E2-4E6C-BC30-2D2AF00D2556}" srcId="{BD8FF984-7534-4EE5-B5FA-85070A127191}" destId="{52EB36BD-A426-41C1-ADDD-331531AEABFC}" srcOrd="1" destOrd="0" parTransId="{34474C5B-98C6-45EC-9BB8-8034C68BE9F7}" sibTransId="{1C03B2B2-018D-46B5-803A-231CFF9BEDE6}"/>
    <dgm:cxn modelId="{75DF5B35-8036-4604-AB79-287D05B525AE}" srcId="{FA133CBD-15A8-4976-9694-A05E41333207}" destId="{41ED9AC0-38B9-4D2F-BCEA-7641BAABF24C}" srcOrd="2" destOrd="0" parTransId="{F8BF3F6C-75D8-40B0-A466-7FE4E83AA6A4}" sibTransId="{55CD1F5E-EE2D-4F32-AD77-630B3EBFE80A}"/>
    <dgm:cxn modelId="{113904BB-F05E-4F76-8112-39CF003ACCB3}" type="presOf" srcId="{BD8FF984-7534-4EE5-B5FA-85070A127191}" destId="{D391A187-4ECA-4C4A-8572-032D53AE79EB}" srcOrd="0" destOrd="0" presId="urn:microsoft.com/office/officeart/2005/8/layout/chevron2"/>
    <dgm:cxn modelId="{41D249C4-F927-443F-89EA-F1014C4CB10F}" type="presOf" srcId="{A5822166-6F1A-45B3-9B88-E3BC76DFCFCF}" destId="{30D53876-FFFA-4076-8AD1-5853299A227F}" srcOrd="0" destOrd="0" presId="urn:microsoft.com/office/officeart/2005/8/layout/chevron2"/>
    <dgm:cxn modelId="{EAB073B6-5C6F-47B4-89BC-400319CBDD31}" type="presOf" srcId="{86D633E0-2474-418B-A0D6-A9F3CF589BC3}" destId="{8E981302-BB69-4DE3-802F-95D5D6079105}" srcOrd="0" destOrd="0" presId="urn:microsoft.com/office/officeart/2005/8/layout/chevron2"/>
    <dgm:cxn modelId="{1821667B-75A9-447B-B203-2FD305078F83}" srcId="{C6E9C143-FEB7-41E8-AB13-5915C5166C7B}" destId="{9C706CE9-F6AB-4DEC-B8AB-2F1660D05C00}" srcOrd="2" destOrd="0" parTransId="{140D68AE-6498-4E25-92CB-F9E0234EB950}" sibTransId="{07EE2619-8F06-45EA-A9A0-4329CF6F4CAD}"/>
    <dgm:cxn modelId="{046966AA-92BD-4DCD-9D0D-B4639A14D9F6}" srcId="{86D633E0-2474-418B-A0D6-A9F3CF589BC3}" destId="{C6E9C143-FEB7-41E8-AB13-5915C5166C7B}" srcOrd="0" destOrd="0" parTransId="{7393C2DB-45B3-4A6A-ADD8-8F1446E81E1A}" sibTransId="{4313F273-ADC4-46BD-97E6-FD6A7843ED0B}"/>
    <dgm:cxn modelId="{C216EDE8-9D31-40A7-A2DB-AF9A2CC77059}" srcId="{BD8FF984-7534-4EE5-B5FA-85070A127191}" destId="{9D32A8E5-97FA-46D9-A6B9-6A0D2AD2071C}" srcOrd="0" destOrd="0" parTransId="{35269E14-4071-43A1-8740-62B87F4A08A4}" sibTransId="{C4F4CF5F-4DF9-4944-998C-97923F28D3FE}"/>
    <dgm:cxn modelId="{FC7EA8EE-E560-4FE9-A585-6B12F1468EDE}" srcId="{C6E9C143-FEB7-41E8-AB13-5915C5166C7B}" destId="{A5822166-6F1A-45B3-9B88-E3BC76DFCFCF}" srcOrd="0" destOrd="0" parTransId="{3FF03683-9D29-4112-8515-D9E6647845AF}" sibTransId="{71C40CFE-8E82-4203-A3E8-6111F7FEC01F}"/>
    <dgm:cxn modelId="{30290592-2487-4B7C-BD46-3DAFC5EC589F}" type="presOf" srcId="{FA133CBD-15A8-4976-9694-A05E41333207}" destId="{6C941A14-696D-4179-9EBD-BE74CC814D2A}" srcOrd="0" destOrd="0" presId="urn:microsoft.com/office/officeart/2005/8/layout/chevron2"/>
    <dgm:cxn modelId="{783D0946-B619-47A5-8D6B-3F8512B6C6AD}" type="presOf" srcId="{D505F4A9-52E1-42A7-B382-DB3C8CBE8D10}" destId="{6B3C4104-FA45-4B82-9BE7-12C9F5028143}" srcOrd="0" destOrd="1" presId="urn:microsoft.com/office/officeart/2005/8/layout/chevron2"/>
    <dgm:cxn modelId="{75BEC952-3B4B-45DB-9B3A-AFFB67248C36}" type="presOf" srcId="{2E65E085-FA24-4974-B010-D66056EA022A}" destId="{6B3C4104-FA45-4B82-9BE7-12C9F5028143}" srcOrd="0" destOrd="0" presId="urn:microsoft.com/office/officeart/2005/8/layout/chevron2"/>
    <dgm:cxn modelId="{97639E35-7750-47E9-9188-1366E3071DF8}" srcId="{C6E9C143-FEB7-41E8-AB13-5915C5166C7B}" destId="{A2195926-DDBD-4018-ABC8-5747047F48B6}" srcOrd="1" destOrd="0" parTransId="{16F7BC20-32A0-4730-AFDF-20765867C57F}" sibTransId="{E092C1E7-349B-4585-B400-4AE80F466AFF}"/>
    <dgm:cxn modelId="{2636B8D9-22ED-45BE-83E8-3BA76B76AE99}" srcId="{86D633E0-2474-418B-A0D6-A9F3CF589BC3}" destId="{BD8FF984-7534-4EE5-B5FA-85070A127191}" srcOrd="2" destOrd="0" parTransId="{D87E7316-C93E-4CD0-9018-0882CBCBC27B}" sibTransId="{148DE6DD-DD62-46A9-9102-2921BBD6C553}"/>
    <dgm:cxn modelId="{5B8EE828-AEB2-4C1F-964A-23958F4698E7}" type="presOf" srcId="{C6E9C143-FEB7-41E8-AB13-5915C5166C7B}" destId="{A9836FC3-AA4B-44A4-9FBE-5F749DAEABC8}" srcOrd="0" destOrd="0" presId="urn:microsoft.com/office/officeart/2005/8/layout/chevron2"/>
    <dgm:cxn modelId="{E10ED294-7517-4A85-9ADA-8F31A3FC4D26}" type="presOf" srcId="{52EB36BD-A426-41C1-ADDD-331531AEABFC}" destId="{D7E951AF-DBE5-4A98-9C3F-1613A8AD40A1}" srcOrd="0" destOrd="1" presId="urn:microsoft.com/office/officeart/2005/8/layout/chevron2"/>
    <dgm:cxn modelId="{67B52856-A800-41A1-884A-3BD61BEDB205}" type="presOf" srcId="{9C706CE9-F6AB-4DEC-B8AB-2F1660D05C00}" destId="{30D53876-FFFA-4076-8AD1-5853299A227F}" srcOrd="0" destOrd="2" presId="urn:microsoft.com/office/officeart/2005/8/layout/chevron2"/>
    <dgm:cxn modelId="{82C019C2-1C01-4B6C-91AD-DAE9866B1923}" type="presOf" srcId="{A2195926-DDBD-4018-ABC8-5747047F48B6}" destId="{30D53876-FFFA-4076-8AD1-5853299A227F}" srcOrd="0" destOrd="1" presId="urn:microsoft.com/office/officeart/2005/8/layout/chevron2"/>
    <dgm:cxn modelId="{B39C7409-D987-4EE3-AFF6-353BE9E15E9D}" srcId="{BD8FF984-7534-4EE5-B5FA-85070A127191}" destId="{F4064E54-BA35-4AD9-AF9E-AD6D0602B1F9}" srcOrd="2" destOrd="0" parTransId="{CC81540D-962E-4239-81A3-5FA422877AD9}" sibTransId="{B4E8D80A-9BAF-4176-A6FD-B74FC95A54C7}"/>
    <dgm:cxn modelId="{8DF0796A-4A35-4851-91A2-FDD54CD08F26}" type="presOf" srcId="{9D32A8E5-97FA-46D9-A6B9-6A0D2AD2071C}" destId="{D7E951AF-DBE5-4A98-9C3F-1613A8AD40A1}" srcOrd="0" destOrd="0" presId="urn:microsoft.com/office/officeart/2005/8/layout/chevron2"/>
    <dgm:cxn modelId="{E4B9AAD7-39D1-4E0C-819C-8A8560D6BD7E}" type="presOf" srcId="{F4064E54-BA35-4AD9-AF9E-AD6D0602B1F9}" destId="{D7E951AF-DBE5-4A98-9C3F-1613A8AD40A1}" srcOrd="0" destOrd="2" presId="urn:microsoft.com/office/officeart/2005/8/layout/chevron2"/>
    <dgm:cxn modelId="{251BFB08-8FB5-462E-A7F5-7153569B4CE2}" srcId="{86D633E0-2474-418B-A0D6-A9F3CF589BC3}" destId="{FA133CBD-15A8-4976-9694-A05E41333207}" srcOrd="1" destOrd="0" parTransId="{E946F892-9EF3-4CC7-BDC2-36AB3E320DD3}" sibTransId="{A06178D0-5EE9-4BF7-AD9E-B1DE0F7ABDD9}"/>
    <dgm:cxn modelId="{E44505E7-A297-42A9-A98D-27AC9E3E7025}" type="presOf" srcId="{41ED9AC0-38B9-4D2F-BCEA-7641BAABF24C}" destId="{6B3C4104-FA45-4B82-9BE7-12C9F5028143}" srcOrd="0" destOrd="2" presId="urn:microsoft.com/office/officeart/2005/8/layout/chevron2"/>
    <dgm:cxn modelId="{43DCCC68-0109-4388-B607-F7788A5C4020}" srcId="{FA133CBD-15A8-4976-9694-A05E41333207}" destId="{D505F4A9-52E1-42A7-B382-DB3C8CBE8D10}" srcOrd="1" destOrd="0" parTransId="{DDD568F7-BF33-4A19-A446-0EF844BA01E4}" sibTransId="{3D3320DB-1463-4354-8FC7-882FDA066DB1}"/>
    <dgm:cxn modelId="{90DB4A26-9083-4F1B-B9E7-334972D85AA7}" type="presParOf" srcId="{8E981302-BB69-4DE3-802F-95D5D6079105}" destId="{F4FBEF3B-59C4-4435-8483-C50441311662}" srcOrd="0" destOrd="0" presId="urn:microsoft.com/office/officeart/2005/8/layout/chevron2"/>
    <dgm:cxn modelId="{A0AC1072-6E8F-4F91-B146-24F5D102DDB0}" type="presParOf" srcId="{F4FBEF3B-59C4-4435-8483-C50441311662}" destId="{A9836FC3-AA4B-44A4-9FBE-5F749DAEABC8}" srcOrd="0" destOrd="0" presId="urn:microsoft.com/office/officeart/2005/8/layout/chevron2"/>
    <dgm:cxn modelId="{E84C27C2-753C-428B-ACDB-C39390285D55}" type="presParOf" srcId="{F4FBEF3B-59C4-4435-8483-C50441311662}" destId="{30D53876-FFFA-4076-8AD1-5853299A227F}" srcOrd="1" destOrd="0" presId="urn:microsoft.com/office/officeart/2005/8/layout/chevron2"/>
    <dgm:cxn modelId="{3ED769E0-791D-4B6E-A8FE-12D75ACA544B}" type="presParOf" srcId="{8E981302-BB69-4DE3-802F-95D5D6079105}" destId="{B9617280-3C59-4BB8-8ECC-48BD5139BC08}" srcOrd="1" destOrd="0" presId="urn:microsoft.com/office/officeart/2005/8/layout/chevron2"/>
    <dgm:cxn modelId="{C44E92C5-C2E1-4142-AEF9-EA7A7EFEE3B1}" type="presParOf" srcId="{8E981302-BB69-4DE3-802F-95D5D6079105}" destId="{83B15DC3-D2C9-49B9-8C67-913B66A004BF}" srcOrd="2" destOrd="0" presId="urn:microsoft.com/office/officeart/2005/8/layout/chevron2"/>
    <dgm:cxn modelId="{F170A18B-E4FA-46FB-83B1-5CB18058C522}" type="presParOf" srcId="{83B15DC3-D2C9-49B9-8C67-913B66A004BF}" destId="{6C941A14-696D-4179-9EBD-BE74CC814D2A}" srcOrd="0" destOrd="0" presId="urn:microsoft.com/office/officeart/2005/8/layout/chevron2"/>
    <dgm:cxn modelId="{71D891C3-E51C-4A2F-961C-10A9D54FCE8B}" type="presParOf" srcId="{83B15DC3-D2C9-49B9-8C67-913B66A004BF}" destId="{6B3C4104-FA45-4B82-9BE7-12C9F5028143}" srcOrd="1" destOrd="0" presId="urn:microsoft.com/office/officeart/2005/8/layout/chevron2"/>
    <dgm:cxn modelId="{8BF64D58-0C87-4E2F-AF14-B894E1C738A0}" type="presParOf" srcId="{8E981302-BB69-4DE3-802F-95D5D6079105}" destId="{3A82AF30-31B0-43C3-973D-C38C950E6BF0}" srcOrd="3" destOrd="0" presId="urn:microsoft.com/office/officeart/2005/8/layout/chevron2"/>
    <dgm:cxn modelId="{71ADF7E7-AADB-43F1-8A9E-B1D91F22FCB9}" type="presParOf" srcId="{8E981302-BB69-4DE3-802F-95D5D6079105}" destId="{DBA7D6FE-4A67-49CE-8511-C0826B394361}" srcOrd="4" destOrd="0" presId="urn:microsoft.com/office/officeart/2005/8/layout/chevron2"/>
    <dgm:cxn modelId="{5EA1E9EC-9EDE-45B3-865D-0C26E1BDFA56}" type="presParOf" srcId="{DBA7D6FE-4A67-49CE-8511-C0826B394361}" destId="{D391A187-4ECA-4C4A-8572-032D53AE79EB}" srcOrd="0" destOrd="0" presId="urn:microsoft.com/office/officeart/2005/8/layout/chevron2"/>
    <dgm:cxn modelId="{E0820122-7FA0-4771-9557-08543EA2B42A}" type="presParOf" srcId="{DBA7D6FE-4A67-49CE-8511-C0826B394361}" destId="{D7E951AF-DBE5-4A98-9C3F-1613A8AD40A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0938-78D0-4C34-B7FD-55879410FD1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EA3A5ACD-49A8-432C-8A17-B2C115C61551}">
      <dgm:prSet phldrT="[Text]"/>
      <dgm:spPr>
        <a:gradFill rotWithShape="0">
          <a:gsLst>
            <a:gs pos="0">
              <a:srgbClr val="DDEBCF"/>
            </a:gs>
            <a:gs pos="50000">
              <a:srgbClr val="9CB86E"/>
            </a:gs>
            <a:gs pos="100000">
              <a:srgbClr val="156B13"/>
            </a:gs>
          </a:gsLst>
          <a:lin ang="5400000" scaled="0"/>
        </a:gradFill>
      </dgm:spPr>
      <dgm:t>
        <a:bodyPr/>
        <a:lstStyle/>
        <a:p>
          <a:r>
            <a:rPr lang="en-US" dirty="0" smtClean="0"/>
            <a:t>Environmental Stewardship</a:t>
          </a:r>
          <a:endParaRPr lang="en-US" dirty="0"/>
        </a:p>
      </dgm:t>
    </dgm:pt>
    <dgm:pt modelId="{FF923645-0C64-4711-97D5-BED84DD3A0EC}" type="parTrans" cxnId="{8D5F3468-EA4C-4F26-83AB-8677A97FE280}">
      <dgm:prSet/>
      <dgm:spPr/>
      <dgm:t>
        <a:bodyPr/>
        <a:lstStyle/>
        <a:p>
          <a:endParaRPr lang="en-US"/>
        </a:p>
      </dgm:t>
    </dgm:pt>
    <dgm:pt modelId="{9B009D97-9993-46FD-A508-064B98F82707}" type="sibTrans" cxnId="{8D5F3468-EA4C-4F26-83AB-8677A97FE280}">
      <dgm:prSet/>
      <dgm:spPr/>
      <dgm:t>
        <a:bodyPr/>
        <a:lstStyle/>
        <a:p>
          <a:endParaRPr lang="en-US"/>
        </a:p>
      </dgm:t>
    </dgm:pt>
    <dgm:pt modelId="{BC0A4233-3253-48FD-9344-594F1CE11B8A}">
      <dgm:prSet phldrT="[Text]"/>
      <dgm:spPr>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dgm:spPr>
      <dgm:t>
        <a:bodyPr/>
        <a:lstStyle/>
        <a:p>
          <a:r>
            <a:rPr lang="en-US" dirty="0" smtClean="0"/>
            <a:t>Exploration</a:t>
          </a:r>
          <a:endParaRPr lang="en-US" dirty="0"/>
        </a:p>
      </dgm:t>
    </dgm:pt>
    <dgm:pt modelId="{B7FF594C-AEDF-46AA-B7B7-FDAFA2BEDF15}" type="parTrans" cxnId="{8916084A-BE17-4C73-8BB9-A47F53D5B486}">
      <dgm:prSet/>
      <dgm:spPr/>
      <dgm:t>
        <a:bodyPr/>
        <a:lstStyle/>
        <a:p>
          <a:endParaRPr lang="en-US"/>
        </a:p>
      </dgm:t>
    </dgm:pt>
    <dgm:pt modelId="{95D266C6-A6DB-4388-99A4-DFAEBC938453}" type="sibTrans" cxnId="{8916084A-BE17-4C73-8BB9-A47F53D5B486}">
      <dgm:prSet/>
      <dgm:spPr/>
      <dgm:t>
        <a:bodyPr/>
        <a:lstStyle/>
        <a:p>
          <a:endParaRPr lang="en-US"/>
        </a:p>
      </dgm:t>
    </dgm:pt>
    <dgm:pt modelId="{A5689E3C-8E13-4356-A492-F3261CD979E4}">
      <dgm:prSet phldrT="[Text]"/>
      <dgm:spPr>
        <a:gradFill rotWithShape="0">
          <a:gsLst>
            <a:gs pos="0">
              <a:srgbClr val="03D4A8"/>
            </a:gs>
            <a:gs pos="25000">
              <a:srgbClr val="21D6E0"/>
            </a:gs>
            <a:gs pos="75000">
              <a:srgbClr val="0087E6"/>
            </a:gs>
            <a:gs pos="100000">
              <a:srgbClr val="005CBF"/>
            </a:gs>
          </a:gsLst>
          <a:lin ang="5400000" scaled="0"/>
        </a:gradFill>
      </dgm:spPr>
      <dgm:t>
        <a:bodyPr/>
        <a:lstStyle/>
        <a:p>
          <a:r>
            <a:rPr lang="en-US" dirty="0" smtClean="0"/>
            <a:t>Mining Operations</a:t>
          </a:r>
          <a:endParaRPr lang="en-US" dirty="0"/>
        </a:p>
      </dgm:t>
    </dgm:pt>
    <dgm:pt modelId="{BFC98C16-8055-405F-9877-03669E9C3452}" type="parTrans" cxnId="{FF831231-E578-4782-9835-07A70349CFE8}">
      <dgm:prSet/>
      <dgm:spPr/>
      <dgm:t>
        <a:bodyPr/>
        <a:lstStyle/>
        <a:p>
          <a:endParaRPr lang="en-US"/>
        </a:p>
      </dgm:t>
    </dgm:pt>
    <dgm:pt modelId="{FD999870-2A7C-476E-AC06-D8260EDC0ECA}" type="sibTrans" cxnId="{FF831231-E578-4782-9835-07A70349CFE8}">
      <dgm:prSet/>
      <dgm:spPr/>
      <dgm:t>
        <a:bodyPr/>
        <a:lstStyle/>
        <a:p>
          <a:endParaRPr lang="en-US"/>
        </a:p>
      </dgm:t>
    </dgm:pt>
    <dgm:pt modelId="{E69794A4-E25A-4480-8E11-BDFD49BBE3C6}">
      <dgm:prSet phldrT="[Text]"/>
      <dgm:spPr>
        <a:gradFill rotWithShape="0">
          <a:gsLst>
            <a:gs pos="0">
              <a:srgbClr val="D6B19C"/>
            </a:gs>
            <a:gs pos="30000">
              <a:srgbClr val="D49E6C"/>
            </a:gs>
            <a:gs pos="70000">
              <a:srgbClr val="A65528"/>
            </a:gs>
            <a:gs pos="100000">
              <a:srgbClr val="663012"/>
            </a:gs>
          </a:gsLst>
          <a:lin ang="5400000" scaled="0"/>
        </a:gradFill>
      </dgm:spPr>
      <dgm:t>
        <a:bodyPr/>
        <a:lstStyle/>
        <a:p>
          <a:r>
            <a:rPr lang="en-US" dirty="0" smtClean="0"/>
            <a:t>Closure</a:t>
          </a:r>
          <a:endParaRPr lang="en-US" dirty="0"/>
        </a:p>
      </dgm:t>
    </dgm:pt>
    <dgm:pt modelId="{2A28297C-E069-4550-99D8-B9128CF32861}" type="parTrans" cxnId="{DAC45548-4026-4E0A-8AF0-1CC2049D959A}">
      <dgm:prSet/>
      <dgm:spPr/>
      <dgm:t>
        <a:bodyPr/>
        <a:lstStyle/>
        <a:p>
          <a:endParaRPr lang="en-US"/>
        </a:p>
      </dgm:t>
    </dgm:pt>
    <dgm:pt modelId="{AFD5FC8A-3A51-4D12-96D2-A7521D98180B}" type="sibTrans" cxnId="{DAC45548-4026-4E0A-8AF0-1CC2049D959A}">
      <dgm:prSet/>
      <dgm:spPr/>
      <dgm:t>
        <a:bodyPr/>
        <a:lstStyle/>
        <a:p>
          <a:endParaRPr lang="en-US"/>
        </a:p>
      </dgm:t>
    </dgm:pt>
    <dgm:pt modelId="{2AAEDF17-C61E-4BBF-9C03-6D76C746A2FC}">
      <dgm:prSet phldrT="[Text]"/>
      <dgm:spPr>
        <a:gradFill rotWithShape="0">
          <a:gsLst>
            <a:gs pos="0">
              <a:srgbClr val="CCCCFF"/>
            </a:gs>
            <a:gs pos="17999">
              <a:srgbClr val="99CCFF"/>
            </a:gs>
            <a:gs pos="36000">
              <a:srgbClr val="9966FF"/>
            </a:gs>
            <a:gs pos="61000">
              <a:srgbClr val="CC99FF"/>
            </a:gs>
            <a:gs pos="82001">
              <a:srgbClr val="99CCFF"/>
            </a:gs>
            <a:gs pos="100000">
              <a:srgbClr val="CCCCFF"/>
            </a:gs>
          </a:gsLst>
          <a:lin ang="5400000" scaled="0"/>
        </a:gradFill>
      </dgm:spPr>
      <dgm:t>
        <a:bodyPr/>
        <a:lstStyle/>
        <a:p>
          <a:r>
            <a:rPr lang="en-US" dirty="0" smtClean="0"/>
            <a:t>Conversion</a:t>
          </a:r>
          <a:endParaRPr lang="en-US" dirty="0"/>
        </a:p>
      </dgm:t>
    </dgm:pt>
    <dgm:pt modelId="{19836136-EE61-4D0B-B969-49AF220045A0}" type="parTrans" cxnId="{6FA25245-787E-4E75-B012-D4053AF7E1CA}">
      <dgm:prSet/>
      <dgm:spPr/>
      <dgm:t>
        <a:bodyPr/>
        <a:lstStyle/>
        <a:p>
          <a:endParaRPr lang="en-US"/>
        </a:p>
      </dgm:t>
    </dgm:pt>
    <dgm:pt modelId="{6AB4ABB7-4FB1-4574-B617-D117030C2CAA}" type="sibTrans" cxnId="{6FA25245-787E-4E75-B012-D4053AF7E1CA}">
      <dgm:prSet/>
      <dgm:spPr/>
      <dgm:t>
        <a:bodyPr/>
        <a:lstStyle/>
        <a:p>
          <a:endParaRPr lang="en-US"/>
        </a:p>
      </dgm:t>
    </dgm:pt>
    <dgm:pt modelId="{35A50495-D6ED-4F46-94D6-1F771F58D027}" type="pres">
      <dgm:prSet presAssocID="{7D220938-78D0-4C34-B7FD-55879410FD15}" presName="Name0" presStyleCnt="0">
        <dgm:presLayoutVars>
          <dgm:chMax val="1"/>
          <dgm:dir/>
          <dgm:animLvl val="ctr"/>
          <dgm:resizeHandles val="exact"/>
        </dgm:presLayoutVars>
      </dgm:prSet>
      <dgm:spPr/>
      <dgm:t>
        <a:bodyPr/>
        <a:lstStyle/>
        <a:p>
          <a:endParaRPr lang="en-US"/>
        </a:p>
      </dgm:t>
    </dgm:pt>
    <dgm:pt modelId="{89B2A632-F2D3-4C26-A8BE-910A4058394B}" type="pres">
      <dgm:prSet presAssocID="{EA3A5ACD-49A8-432C-8A17-B2C115C61551}" presName="centerShape" presStyleLbl="node0" presStyleIdx="0" presStyleCnt="1"/>
      <dgm:spPr/>
      <dgm:t>
        <a:bodyPr/>
        <a:lstStyle/>
        <a:p>
          <a:endParaRPr lang="en-US"/>
        </a:p>
      </dgm:t>
    </dgm:pt>
    <dgm:pt modelId="{2ECD4A3A-21EE-4ABE-B605-B7ED2B983621}" type="pres">
      <dgm:prSet presAssocID="{BC0A4233-3253-48FD-9344-594F1CE11B8A}" presName="node" presStyleLbl="node1" presStyleIdx="0" presStyleCnt="4">
        <dgm:presLayoutVars>
          <dgm:bulletEnabled val="1"/>
        </dgm:presLayoutVars>
      </dgm:prSet>
      <dgm:spPr/>
      <dgm:t>
        <a:bodyPr/>
        <a:lstStyle/>
        <a:p>
          <a:endParaRPr lang="en-US"/>
        </a:p>
      </dgm:t>
    </dgm:pt>
    <dgm:pt modelId="{2300E39C-9D17-4015-B4E5-782B6883ACD7}" type="pres">
      <dgm:prSet presAssocID="{BC0A4233-3253-48FD-9344-594F1CE11B8A}" presName="dummy" presStyleCnt="0"/>
      <dgm:spPr/>
    </dgm:pt>
    <dgm:pt modelId="{0D528401-4332-40D3-9508-750D1DBFA820}" type="pres">
      <dgm:prSet presAssocID="{95D266C6-A6DB-4388-99A4-DFAEBC938453}" presName="sibTrans" presStyleLbl="sibTrans2D1" presStyleIdx="0" presStyleCnt="4"/>
      <dgm:spPr/>
      <dgm:t>
        <a:bodyPr/>
        <a:lstStyle/>
        <a:p>
          <a:endParaRPr lang="en-US"/>
        </a:p>
      </dgm:t>
    </dgm:pt>
    <dgm:pt modelId="{0E9AC71D-A693-4D6D-A930-89BE78D07541}" type="pres">
      <dgm:prSet presAssocID="{A5689E3C-8E13-4356-A492-F3261CD979E4}" presName="node" presStyleLbl="node1" presStyleIdx="1" presStyleCnt="4">
        <dgm:presLayoutVars>
          <dgm:bulletEnabled val="1"/>
        </dgm:presLayoutVars>
      </dgm:prSet>
      <dgm:spPr/>
      <dgm:t>
        <a:bodyPr/>
        <a:lstStyle/>
        <a:p>
          <a:endParaRPr lang="en-US"/>
        </a:p>
      </dgm:t>
    </dgm:pt>
    <dgm:pt modelId="{708EFC8B-55DF-4131-ACA4-65DDA8EFD74C}" type="pres">
      <dgm:prSet presAssocID="{A5689E3C-8E13-4356-A492-F3261CD979E4}" presName="dummy" presStyleCnt="0"/>
      <dgm:spPr/>
    </dgm:pt>
    <dgm:pt modelId="{59B99C34-06E4-4887-AE8C-0632F5EB6304}" type="pres">
      <dgm:prSet presAssocID="{FD999870-2A7C-476E-AC06-D8260EDC0ECA}" presName="sibTrans" presStyleLbl="sibTrans2D1" presStyleIdx="1" presStyleCnt="4"/>
      <dgm:spPr/>
      <dgm:t>
        <a:bodyPr/>
        <a:lstStyle/>
        <a:p>
          <a:endParaRPr lang="en-US"/>
        </a:p>
      </dgm:t>
    </dgm:pt>
    <dgm:pt modelId="{C7DA804C-1553-4B61-A637-0D6AB4EEB3C5}" type="pres">
      <dgm:prSet presAssocID="{E69794A4-E25A-4480-8E11-BDFD49BBE3C6}" presName="node" presStyleLbl="node1" presStyleIdx="2" presStyleCnt="4">
        <dgm:presLayoutVars>
          <dgm:bulletEnabled val="1"/>
        </dgm:presLayoutVars>
      </dgm:prSet>
      <dgm:spPr/>
      <dgm:t>
        <a:bodyPr/>
        <a:lstStyle/>
        <a:p>
          <a:endParaRPr lang="en-US"/>
        </a:p>
      </dgm:t>
    </dgm:pt>
    <dgm:pt modelId="{065BF854-306C-47F3-8CA4-16FE0ECB7590}" type="pres">
      <dgm:prSet presAssocID="{E69794A4-E25A-4480-8E11-BDFD49BBE3C6}" presName="dummy" presStyleCnt="0"/>
      <dgm:spPr/>
    </dgm:pt>
    <dgm:pt modelId="{0E602AFA-3AB1-4420-AFB3-FA7ED781C5BA}" type="pres">
      <dgm:prSet presAssocID="{AFD5FC8A-3A51-4D12-96D2-A7521D98180B}" presName="sibTrans" presStyleLbl="sibTrans2D1" presStyleIdx="2" presStyleCnt="4"/>
      <dgm:spPr/>
      <dgm:t>
        <a:bodyPr/>
        <a:lstStyle/>
        <a:p>
          <a:endParaRPr lang="en-US"/>
        </a:p>
      </dgm:t>
    </dgm:pt>
    <dgm:pt modelId="{302B67F6-78D7-4220-BF19-A54E43A89009}" type="pres">
      <dgm:prSet presAssocID="{2AAEDF17-C61E-4BBF-9C03-6D76C746A2FC}" presName="node" presStyleLbl="node1" presStyleIdx="3" presStyleCnt="4">
        <dgm:presLayoutVars>
          <dgm:bulletEnabled val="1"/>
        </dgm:presLayoutVars>
      </dgm:prSet>
      <dgm:spPr/>
      <dgm:t>
        <a:bodyPr/>
        <a:lstStyle/>
        <a:p>
          <a:endParaRPr lang="en-US"/>
        </a:p>
      </dgm:t>
    </dgm:pt>
    <dgm:pt modelId="{F6677585-1C24-4337-9302-7A386AD6AB36}" type="pres">
      <dgm:prSet presAssocID="{2AAEDF17-C61E-4BBF-9C03-6D76C746A2FC}" presName="dummy" presStyleCnt="0"/>
      <dgm:spPr/>
    </dgm:pt>
    <dgm:pt modelId="{BD361993-45EC-464F-89B1-07373F38D1DA}" type="pres">
      <dgm:prSet presAssocID="{6AB4ABB7-4FB1-4574-B617-D117030C2CAA}" presName="sibTrans" presStyleLbl="sibTrans2D1" presStyleIdx="3" presStyleCnt="4"/>
      <dgm:spPr/>
      <dgm:t>
        <a:bodyPr/>
        <a:lstStyle/>
        <a:p>
          <a:endParaRPr lang="en-US"/>
        </a:p>
      </dgm:t>
    </dgm:pt>
  </dgm:ptLst>
  <dgm:cxnLst>
    <dgm:cxn modelId="{8A501162-6FEB-4B1E-A438-4DE3B87448D4}" type="presOf" srcId="{BC0A4233-3253-48FD-9344-594F1CE11B8A}" destId="{2ECD4A3A-21EE-4ABE-B605-B7ED2B983621}" srcOrd="0" destOrd="0" presId="urn:microsoft.com/office/officeart/2005/8/layout/radial6"/>
    <dgm:cxn modelId="{9135FB0A-1AAB-4E52-9AF5-CC3A2BE1FFF6}" type="presOf" srcId="{2AAEDF17-C61E-4BBF-9C03-6D76C746A2FC}" destId="{302B67F6-78D7-4220-BF19-A54E43A89009}" srcOrd="0" destOrd="0" presId="urn:microsoft.com/office/officeart/2005/8/layout/radial6"/>
    <dgm:cxn modelId="{6FA25245-787E-4E75-B012-D4053AF7E1CA}" srcId="{EA3A5ACD-49A8-432C-8A17-B2C115C61551}" destId="{2AAEDF17-C61E-4BBF-9C03-6D76C746A2FC}" srcOrd="3" destOrd="0" parTransId="{19836136-EE61-4D0B-B969-49AF220045A0}" sibTransId="{6AB4ABB7-4FB1-4574-B617-D117030C2CAA}"/>
    <dgm:cxn modelId="{779184CD-22DB-475E-92CD-D082A330A1B6}" type="presOf" srcId="{A5689E3C-8E13-4356-A492-F3261CD979E4}" destId="{0E9AC71D-A693-4D6D-A930-89BE78D07541}" srcOrd="0" destOrd="0" presId="urn:microsoft.com/office/officeart/2005/8/layout/radial6"/>
    <dgm:cxn modelId="{8916084A-BE17-4C73-8BB9-A47F53D5B486}" srcId="{EA3A5ACD-49A8-432C-8A17-B2C115C61551}" destId="{BC0A4233-3253-48FD-9344-594F1CE11B8A}" srcOrd="0" destOrd="0" parTransId="{B7FF594C-AEDF-46AA-B7B7-FDAFA2BEDF15}" sibTransId="{95D266C6-A6DB-4388-99A4-DFAEBC938453}"/>
    <dgm:cxn modelId="{C18E5B4C-AA49-41A1-8770-A793CFA807DA}" type="presOf" srcId="{95D266C6-A6DB-4388-99A4-DFAEBC938453}" destId="{0D528401-4332-40D3-9508-750D1DBFA820}" srcOrd="0" destOrd="0" presId="urn:microsoft.com/office/officeart/2005/8/layout/radial6"/>
    <dgm:cxn modelId="{7F7AB4E4-15DD-441E-96AD-A54D55F0B5FC}" type="presOf" srcId="{AFD5FC8A-3A51-4D12-96D2-A7521D98180B}" destId="{0E602AFA-3AB1-4420-AFB3-FA7ED781C5BA}" srcOrd="0" destOrd="0" presId="urn:microsoft.com/office/officeart/2005/8/layout/radial6"/>
    <dgm:cxn modelId="{59A7BB0C-EC40-4532-A191-FFCC5B62D5C7}" type="presOf" srcId="{E69794A4-E25A-4480-8E11-BDFD49BBE3C6}" destId="{C7DA804C-1553-4B61-A637-0D6AB4EEB3C5}" srcOrd="0" destOrd="0" presId="urn:microsoft.com/office/officeart/2005/8/layout/radial6"/>
    <dgm:cxn modelId="{FF831231-E578-4782-9835-07A70349CFE8}" srcId="{EA3A5ACD-49A8-432C-8A17-B2C115C61551}" destId="{A5689E3C-8E13-4356-A492-F3261CD979E4}" srcOrd="1" destOrd="0" parTransId="{BFC98C16-8055-405F-9877-03669E9C3452}" sibTransId="{FD999870-2A7C-476E-AC06-D8260EDC0ECA}"/>
    <dgm:cxn modelId="{0CD8F4A1-41FD-4CA9-A12F-D8D74FF7C1BC}" type="presOf" srcId="{7D220938-78D0-4C34-B7FD-55879410FD15}" destId="{35A50495-D6ED-4F46-94D6-1F771F58D027}" srcOrd="0" destOrd="0" presId="urn:microsoft.com/office/officeart/2005/8/layout/radial6"/>
    <dgm:cxn modelId="{909DE26A-22AD-4E34-9E47-8EBAA03F5840}" type="presOf" srcId="{EA3A5ACD-49A8-432C-8A17-B2C115C61551}" destId="{89B2A632-F2D3-4C26-A8BE-910A4058394B}" srcOrd="0" destOrd="0" presId="urn:microsoft.com/office/officeart/2005/8/layout/radial6"/>
    <dgm:cxn modelId="{8D5F3468-EA4C-4F26-83AB-8677A97FE280}" srcId="{7D220938-78D0-4C34-B7FD-55879410FD15}" destId="{EA3A5ACD-49A8-432C-8A17-B2C115C61551}" srcOrd="0" destOrd="0" parTransId="{FF923645-0C64-4711-97D5-BED84DD3A0EC}" sibTransId="{9B009D97-9993-46FD-A508-064B98F82707}"/>
    <dgm:cxn modelId="{DAC45548-4026-4E0A-8AF0-1CC2049D959A}" srcId="{EA3A5ACD-49A8-432C-8A17-B2C115C61551}" destId="{E69794A4-E25A-4480-8E11-BDFD49BBE3C6}" srcOrd="2" destOrd="0" parTransId="{2A28297C-E069-4550-99D8-B9128CF32861}" sibTransId="{AFD5FC8A-3A51-4D12-96D2-A7521D98180B}"/>
    <dgm:cxn modelId="{A3448768-3650-4C4A-A781-319CBDC27B0B}" type="presOf" srcId="{FD999870-2A7C-476E-AC06-D8260EDC0ECA}" destId="{59B99C34-06E4-4887-AE8C-0632F5EB6304}" srcOrd="0" destOrd="0" presId="urn:microsoft.com/office/officeart/2005/8/layout/radial6"/>
    <dgm:cxn modelId="{D6515256-8BDF-4144-9770-5BC510130ADA}" type="presOf" srcId="{6AB4ABB7-4FB1-4574-B617-D117030C2CAA}" destId="{BD361993-45EC-464F-89B1-07373F38D1DA}" srcOrd="0" destOrd="0" presId="urn:microsoft.com/office/officeart/2005/8/layout/radial6"/>
    <dgm:cxn modelId="{339E2B38-E6A6-409D-86B6-591FD5B630FC}" type="presParOf" srcId="{35A50495-D6ED-4F46-94D6-1F771F58D027}" destId="{89B2A632-F2D3-4C26-A8BE-910A4058394B}" srcOrd="0" destOrd="0" presId="urn:microsoft.com/office/officeart/2005/8/layout/radial6"/>
    <dgm:cxn modelId="{B64E1F3E-D752-429C-A720-C7AE4EC28AEC}" type="presParOf" srcId="{35A50495-D6ED-4F46-94D6-1F771F58D027}" destId="{2ECD4A3A-21EE-4ABE-B605-B7ED2B983621}" srcOrd="1" destOrd="0" presId="urn:microsoft.com/office/officeart/2005/8/layout/radial6"/>
    <dgm:cxn modelId="{EE6D6500-401F-4EEF-B1DB-E6AA53B93B60}" type="presParOf" srcId="{35A50495-D6ED-4F46-94D6-1F771F58D027}" destId="{2300E39C-9D17-4015-B4E5-782B6883ACD7}" srcOrd="2" destOrd="0" presId="urn:microsoft.com/office/officeart/2005/8/layout/radial6"/>
    <dgm:cxn modelId="{B5EB330D-85FB-4E76-9CB4-6B687129A553}" type="presParOf" srcId="{35A50495-D6ED-4F46-94D6-1F771F58D027}" destId="{0D528401-4332-40D3-9508-750D1DBFA820}" srcOrd="3" destOrd="0" presId="urn:microsoft.com/office/officeart/2005/8/layout/radial6"/>
    <dgm:cxn modelId="{96ED6DBF-6BB4-4CFE-ABDC-4C5562583A7C}" type="presParOf" srcId="{35A50495-D6ED-4F46-94D6-1F771F58D027}" destId="{0E9AC71D-A693-4D6D-A930-89BE78D07541}" srcOrd="4" destOrd="0" presId="urn:microsoft.com/office/officeart/2005/8/layout/radial6"/>
    <dgm:cxn modelId="{6F9EFCC5-C412-4D63-8A3A-C501061C57E8}" type="presParOf" srcId="{35A50495-D6ED-4F46-94D6-1F771F58D027}" destId="{708EFC8B-55DF-4131-ACA4-65DDA8EFD74C}" srcOrd="5" destOrd="0" presId="urn:microsoft.com/office/officeart/2005/8/layout/radial6"/>
    <dgm:cxn modelId="{84828F01-A40A-4D15-A9BD-34F0E4732085}" type="presParOf" srcId="{35A50495-D6ED-4F46-94D6-1F771F58D027}" destId="{59B99C34-06E4-4887-AE8C-0632F5EB6304}" srcOrd="6" destOrd="0" presId="urn:microsoft.com/office/officeart/2005/8/layout/radial6"/>
    <dgm:cxn modelId="{4C8A1BDE-9456-426D-820B-2E16C581759A}" type="presParOf" srcId="{35A50495-D6ED-4F46-94D6-1F771F58D027}" destId="{C7DA804C-1553-4B61-A637-0D6AB4EEB3C5}" srcOrd="7" destOrd="0" presId="urn:microsoft.com/office/officeart/2005/8/layout/radial6"/>
    <dgm:cxn modelId="{8648A5D5-C76A-4A40-9D8B-6FFBF200E110}" type="presParOf" srcId="{35A50495-D6ED-4F46-94D6-1F771F58D027}" destId="{065BF854-306C-47F3-8CA4-16FE0ECB7590}" srcOrd="8" destOrd="0" presId="urn:microsoft.com/office/officeart/2005/8/layout/radial6"/>
    <dgm:cxn modelId="{69AE85FD-3A2A-4134-A5B9-509D75BBFA53}" type="presParOf" srcId="{35A50495-D6ED-4F46-94D6-1F771F58D027}" destId="{0E602AFA-3AB1-4420-AFB3-FA7ED781C5BA}" srcOrd="9" destOrd="0" presId="urn:microsoft.com/office/officeart/2005/8/layout/radial6"/>
    <dgm:cxn modelId="{37A23646-9B7C-4222-9B9B-7D73C89CC7C1}" type="presParOf" srcId="{35A50495-D6ED-4F46-94D6-1F771F58D027}" destId="{302B67F6-78D7-4220-BF19-A54E43A89009}" srcOrd="10" destOrd="0" presId="urn:microsoft.com/office/officeart/2005/8/layout/radial6"/>
    <dgm:cxn modelId="{01FD8C1F-EAED-4596-8F7F-024D3D6F553B}" type="presParOf" srcId="{35A50495-D6ED-4F46-94D6-1F771F58D027}" destId="{F6677585-1C24-4337-9302-7A386AD6AB36}" srcOrd="11" destOrd="0" presId="urn:microsoft.com/office/officeart/2005/8/layout/radial6"/>
    <dgm:cxn modelId="{F4C4EDA0-1DED-4AE8-BC71-EF826858B93D}" type="presParOf" srcId="{35A50495-D6ED-4F46-94D6-1F771F58D027}" destId="{BD361993-45EC-464F-89B1-07373F38D1D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E9DA1-7CC7-4314-BB13-4503557BB45D}"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904FDFD9-6447-4602-8CB1-5767CA23A52E}">
      <dgm:prSet/>
      <dgm:spPr/>
      <dgm:t>
        <a:bodyPr/>
        <a:lstStyle/>
        <a:p>
          <a:r>
            <a:rPr lang="en-US" dirty="0" smtClean="0"/>
            <a:t>Reduced closure cost and bonding</a:t>
          </a:r>
          <a:endParaRPr lang="en-US" dirty="0"/>
        </a:p>
      </dgm:t>
    </dgm:pt>
    <dgm:pt modelId="{1E4699B2-CA56-4225-BF3B-F9D74A10D20B}" type="parTrans" cxnId="{52653D86-A6C6-44BC-81D2-BDE57AAEEE75}">
      <dgm:prSet/>
      <dgm:spPr/>
      <dgm:t>
        <a:bodyPr/>
        <a:lstStyle/>
        <a:p>
          <a:endParaRPr lang="en-US"/>
        </a:p>
      </dgm:t>
    </dgm:pt>
    <dgm:pt modelId="{18B569D2-DCB8-4784-B895-F3DB7356E491}" type="sibTrans" cxnId="{52653D86-A6C6-44BC-81D2-BDE57AAEEE75}">
      <dgm:prSet/>
      <dgm:spPr/>
      <dgm:t>
        <a:bodyPr/>
        <a:lstStyle/>
        <a:p>
          <a:endParaRPr lang="en-US"/>
        </a:p>
      </dgm:t>
    </dgm:pt>
    <dgm:pt modelId="{232A892F-1D29-4CA5-9BBB-8197DC631013}">
      <dgm:prSet/>
      <dgm:spPr/>
      <dgm:t>
        <a:bodyPr/>
        <a:lstStyle/>
        <a:p>
          <a:r>
            <a:rPr lang="en-US" dirty="0" smtClean="0"/>
            <a:t>Reduced toxic tort exposure</a:t>
          </a:r>
          <a:endParaRPr lang="en-US" dirty="0"/>
        </a:p>
      </dgm:t>
    </dgm:pt>
    <dgm:pt modelId="{26F5B1EE-0665-4C1C-9E83-D88BA2B7EFD6}" type="parTrans" cxnId="{7E62EBB1-799A-4310-A5BE-EDE731827C78}">
      <dgm:prSet/>
      <dgm:spPr/>
      <dgm:t>
        <a:bodyPr/>
        <a:lstStyle/>
        <a:p>
          <a:endParaRPr lang="en-US"/>
        </a:p>
      </dgm:t>
    </dgm:pt>
    <dgm:pt modelId="{F4503183-573D-4000-AC46-B4D964485939}" type="sibTrans" cxnId="{7E62EBB1-799A-4310-A5BE-EDE731827C78}">
      <dgm:prSet/>
      <dgm:spPr/>
      <dgm:t>
        <a:bodyPr/>
        <a:lstStyle/>
        <a:p>
          <a:endParaRPr lang="en-US"/>
        </a:p>
      </dgm:t>
    </dgm:pt>
    <dgm:pt modelId="{57357131-0D31-4C7D-BFA7-A8A6F8A4E299}">
      <dgm:prSet/>
      <dgm:spPr/>
      <dgm:t>
        <a:bodyPr/>
        <a:lstStyle/>
        <a:p>
          <a:r>
            <a:rPr lang="en-US" dirty="0" smtClean="0"/>
            <a:t>Better governmental and public relations</a:t>
          </a:r>
          <a:endParaRPr lang="en-US" dirty="0"/>
        </a:p>
      </dgm:t>
    </dgm:pt>
    <dgm:pt modelId="{D5DD4939-F7D9-49FA-B623-ECEB3A159D61}" type="parTrans" cxnId="{B025C967-5400-402A-B9F9-77B0C4337DDB}">
      <dgm:prSet/>
      <dgm:spPr/>
      <dgm:t>
        <a:bodyPr/>
        <a:lstStyle/>
        <a:p>
          <a:endParaRPr lang="en-US"/>
        </a:p>
      </dgm:t>
    </dgm:pt>
    <dgm:pt modelId="{D1D08D4F-9CEA-46AC-A828-7D0EF35EB8B3}" type="sibTrans" cxnId="{B025C967-5400-402A-B9F9-77B0C4337DDB}">
      <dgm:prSet/>
      <dgm:spPr/>
      <dgm:t>
        <a:bodyPr/>
        <a:lstStyle/>
        <a:p>
          <a:endParaRPr lang="en-US"/>
        </a:p>
      </dgm:t>
    </dgm:pt>
    <dgm:pt modelId="{1B254FC0-2FCE-4951-824D-9D60CDE795E3}">
      <dgm:prSet/>
      <dgm:spPr/>
      <dgm:t>
        <a:bodyPr/>
        <a:lstStyle/>
        <a:p>
          <a:r>
            <a:rPr lang="en-US" dirty="0" smtClean="0"/>
            <a:t>INCREASED PROFITS</a:t>
          </a:r>
          <a:endParaRPr lang="en-US" dirty="0"/>
        </a:p>
      </dgm:t>
    </dgm:pt>
    <dgm:pt modelId="{7E029A4C-EBFC-4F49-9713-5C645006D7CE}" type="parTrans" cxnId="{934C2344-D7E4-4242-BB02-E0F2AB4267F8}">
      <dgm:prSet/>
      <dgm:spPr/>
      <dgm:t>
        <a:bodyPr/>
        <a:lstStyle/>
        <a:p>
          <a:endParaRPr lang="en-US"/>
        </a:p>
      </dgm:t>
    </dgm:pt>
    <dgm:pt modelId="{D820CD17-25B9-4F25-A9F1-74084B3FEC92}" type="sibTrans" cxnId="{934C2344-D7E4-4242-BB02-E0F2AB4267F8}">
      <dgm:prSet/>
      <dgm:spPr/>
      <dgm:t>
        <a:bodyPr/>
        <a:lstStyle/>
        <a:p>
          <a:endParaRPr lang="en-US"/>
        </a:p>
      </dgm:t>
    </dgm:pt>
    <dgm:pt modelId="{B0B70222-21D7-4267-A194-292164FF7954}">
      <dgm:prSet custT="1"/>
      <dgm:spPr>
        <a:noFill/>
        <a:ln>
          <a:noFill/>
        </a:ln>
      </dgm:spPr>
      <dgm:t>
        <a:bodyPr/>
        <a:lstStyle/>
        <a:p>
          <a:r>
            <a:rPr lang="en-US" sz="1800" b="1" dirty="0" smtClean="0"/>
            <a:t>Environmental Stewardship</a:t>
          </a:r>
          <a:endParaRPr lang="en-US" sz="1800" b="1" dirty="0"/>
        </a:p>
      </dgm:t>
    </dgm:pt>
    <dgm:pt modelId="{BE4FDD0C-C69F-4E7E-A922-5D52B6D241F1}" type="parTrans" cxnId="{373AE66A-BC0A-4D10-AB33-A3FD60C19786}">
      <dgm:prSet/>
      <dgm:spPr/>
      <dgm:t>
        <a:bodyPr/>
        <a:lstStyle/>
        <a:p>
          <a:endParaRPr lang="en-US"/>
        </a:p>
      </dgm:t>
    </dgm:pt>
    <dgm:pt modelId="{F16404AA-9D16-4ECF-AB12-95DE7CB3CF9E}" type="sibTrans" cxnId="{373AE66A-BC0A-4D10-AB33-A3FD60C19786}">
      <dgm:prSet/>
      <dgm:spPr/>
      <dgm:t>
        <a:bodyPr/>
        <a:lstStyle/>
        <a:p>
          <a:endParaRPr lang="en-US"/>
        </a:p>
      </dgm:t>
    </dgm:pt>
    <dgm:pt modelId="{C6071E23-B5BB-4AC8-80DF-6965C0E82CE4}" type="pres">
      <dgm:prSet presAssocID="{0D5E9DA1-7CC7-4314-BB13-4503557BB45D}" presName="compositeShape" presStyleCnt="0">
        <dgm:presLayoutVars>
          <dgm:dir/>
          <dgm:resizeHandles/>
        </dgm:presLayoutVars>
      </dgm:prSet>
      <dgm:spPr/>
      <dgm:t>
        <a:bodyPr/>
        <a:lstStyle/>
        <a:p>
          <a:endParaRPr lang="en-US"/>
        </a:p>
      </dgm:t>
    </dgm:pt>
    <dgm:pt modelId="{B7865761-C1A9-40D1-9669-07DEC70DB0AF}" type="pres">
      <dgm:prSet presAssocID="{0D5E9DA1-7CC7-4314-BB13-4503557BB45D}" presName="pyramid" presStyleLbl="node1" presStyleIdx="0" presStyleCnt="1"/>
      <dgm:spPr>
        <a:solidFill>
          <a:schemeClr val="accent1">
            <a:lumMod val="90000"/>
          </a:schemeClr>
        </a:solidFill>
      </dgm:spPr>
    </dgm:pt>
    <dgm:pt modelId="{FCD37B4D-38BA-4C19-A910-E64364E89E45}" type="pres">
      <dgm:prSet presAssocID="{0D5E9DA1-7CC7-4314-BB13-4503557BB45D}" presName="theList" presStyleCnt="0"/>
      <dgm:spPr/>
    </dgm:pt>
    <dgm:pt modelId="{548710C5-38FD-4A31-9694-73699D8F5E6D}" type="pres">
      <dgm:prSet presAssocID="{57357131-0D31-4C7D-BFA7-A8A6F8A4E299}" presName="aNode" presStyleLbl="fgAcc1" presStyleIdx="0" presStyleCnt="5" custLinFactY="301580" custLinFactNeighborX="128" custLinFactNeighborY="400000">
        <dgm:presLayoutVars>
          <dgm:bulletEnabled val="1"/>
        </dgm:presLayoutVars>
      </dgm:prSet>
      <dgm:spPr/>
      <dgm:t>
        <a:bodyPr/>
        <a:lstStyle/>
        <a:p>
          <a:endParaRPr lang="en-US"/>
        </a:p>
      </dgm:t>
    </dgm:pt>
    <dgm:pt modelId="{E05D50B8-7493-428C-A6AD-01672FBD8CBE}" type="pres">
      <dgm:prSet presAssocID="{57357131-0D31-4C7D-BFA7-A8A6F8A4E299}" presName="aSpace" presStyleCnt="0"/>
      <dgm:spPr/>
    </dgm:pt>
    <dgm:pt modelId="{97B55EE4-00ED-4EDE-80DF-8DA029AD9719}" type="pres">
      <dgm:prSet presAssocID="{232A892F-1D29-4CA5-9BBB-8197DC631013}" presName="aNode" presStyleLbl="fgAcc1" presStyleIdx="1" presStyleCnt="5" custLinFactY="94712" custLinFactNeighborX="128" custLinFactNeighborY="100000">
        <dgm:presLayoutVars>
          <dgm:bulletEnabled val="1"/>
        </dgm:presLayoutVars>
      </dgm:prSet>
      <dgm:spPr/>
      <dgm:t>
        <a:bodyPr/>
        <a:lstStyle/>
        <a:p>
          <a:endParaRPr lang="en-US"/>
        </a:p>
      </dgm:t>
    </dgm:pt>
    <dgm:pt modelId="{376FA5B6-4475-4F64-9FAA-7758FF557667}" type="pres">
      <dgm:prSet presAssocID="{232A892F-1D29-4CA5-9BBB-8197DC631013}" presName="aSpace" presStyleCnt="0"/>
      <dgm:spPr/>
    </dgm:pt>
    <dgm:pt modelId="{91226411-3543-428A-A073-93132DD10DD8}" type="pres">
      <dgm:prSet presAssocID="{904FDFD9-6447-4602-8CB1-5767CA23A52E}" presName="aNode" presStyleLbl="fgAcc1" presStyleIdx="2" presStyleCnt="5" custLinFactY="-112156" custLinFactNeighborX="128" custLinFactNeighborY="-200000">
        <dgm:presLayoutVars>
          <dgm:bulletEnabled val="1"/>
        </dgm:presLayoutVars>
      </dgm:prSet>
      <dgm:spPr/>
      <dgm:t>
        <a:bodyPr/>
        <a:lstStyle/>
        <a:p>
          <a:endParaRPr lang="en-US"/>
        </a:p>
      </dgm:t>
    </dgm:pt>
    <dgm:pt modelId="{B919C2AF-09CB-4404-AA72-AD1F120A9B7A}" type="pres">
      <dgm:prSet presAssocID="{904FDFD9-6447-4602-8CB1-5767CA23A52E}" presName="aSpace" presStyleCnt="0"/>
      <dgm:spPr/>
    </dgm:pt>
    <dgm:pt modelId="{AF3FCD6E-7821-43BD-B5A8-1EF6749A7077}" type="pres">
      <dgm:prSet presAssocID="{1B254FC0-2FCE-4951-824D-9D60CDE795E3}" presName="aNode" presStyleLbl="fgAcc1" presStyleIdx="3" presStyleCnt="5" custLinFactY="120948" custLinFactNeighborX="128" custLinFactNeighborY="200000">
        <dgm:presLayoutVars>
          <dgm:bulletEnabled val="1"/>
        </dgm:presLayoutVars>
      </dgm:prSet>
      <dgm:spPr/>
      <dgm:t>
        <a:bodyPr/>
        <a:lstStyle/>
        <a:p>
          <a:endParaRPr lang="en-US"/>
        </a:p>
      </dgm:t>
    </dgm:pt>
    <dgm:pt modelId="{C31A7685-48BB-4FC5-8DCE-C08BE19F8B78}" type="pres">
      <dgm:prSet presAssocID="{1B254FC0-2FCE-4951-824D-9D60CDE795E3}" presName="aSpace" presStyleCnt="0"/>
      <dgm:spPr/>
    </dgm:pt>
    <dgm:pt modelId="{291DC1D7-A81B-4357-AF7E-0653C9231ED7}" type="pres">
      <dgm:prSet presAssocID="{B0B70222-21D7-4267-A194-292164FF7954}" presName="aNode" presStyleLbl="fgAcc1" presStyleIdx="4" presStyleCnt="5" custAng="17776816" custScaleX="135126" custLinFactY="-127643" custLinFactNeighborX="-82266" custLinFactNeighborY="-200000">
        <dgm:presLayoutVars>
          <dgm:bulletEnabled val="1"/>
        </dgm:presLayoutVars>
      </dgm:prSet>
      <dgm:spPr/>
      <dgm:t>
        <a:bodyPr/>
        <a:lstStyle/>
        <a:p>
          <a:endParaRPr lang="en-US"/>
        </a:p>
      </dgm:t>
    </dgm:pt>
    <dgm:pt modelId="{E5953598-EF12-49DB-9F6D-78E7811931B5}" type="pres">
      <dgm:prSet presAssocID="{B0B70222-21D7-4267-A194-292164FF7954}" presName="aSpace" presStyleCnt="0"/>
      <dgm:spPr/>
    </dgm:pt>
  </dgm:ptLst>
  <dgm:cxnLst>
    <dgm:cxn modelId="{2F6A1F94-C1A4-4E76-9405-D0A5519F8036}" type="presOf" srcId="{57357131-0D31-4C7D-BFA7-A8A6F8A4E299}" destId="{548710C5-38FD-4A31-9694-73699D8F5E6D}" srcOrd="0" destOrd="0" presId="urn:microsoft.com/office/officeart/2005/8/layout/pyramid2"/>
    <dgm:cxn modelId="{9565E2DD-34BC-46E8-8C1C-8BF12334D3D0}" type="presOf" srcId="{B0B70222-21D7-4267-A194-292164FF7954}" destId="{291DC1D7-A81B-4357-AF7E-0653C9231ED7}" srcOrd="0" destOrd="0" presId="urn:microsoft.com/office/officeart/2005/8/layout/pyramid2"/>
    <dgm:cxn modelId="{EEF4DD35-AC81-4EF2-82B6-793C105204D5}" type="presOf" srcId="{0D5E9DA1-7CC7-4314-BB13-4503557BB45D}" destId="{C6071E23-B5BB-4AC8-80DF-6965C0E82CE4}" srcOrd="0" destOrd="0" presId="urn:microsoft.com/office/officeart/2005/8/layout/pyramid2"/>
    <dgm:cxn modelId="{BE320E20-E245-47BF-83B5-D6D0A38FFBA2}" type="presOf" srcId="{232A892F-1D29-4CA5-9BBB-8197DC631013}" destId="{97B55EE4-00ED-4EDE-80DF-8DA029AD9719}" srcOrd="0" destOrd="0" presId="urn:microsoft.com/office/officeart/2005/8/layout/pyramid2"/>
    <dgm:cxn modelId="{EF7E5D6B-E9C4-4EFB-825E-78966697F56D}" type="presOf" srcId="{1B254FC0-2FCE-4951-824D-9D60CDE795E3}" destId="{AF3FCD6E-7821-43BD-B5A8-1EF6749A7077}" srcOrd="0" destOrd="0" presId="urn:microsoft.com/office/officeart/2005/8/layout/pyramid2"/>
    <dgm:cxn modelId="{52653D86-A6C6-44BC-81D2-BDE57AAEEE75}" srcId="{0D5E9DA1-7CC7-4314-BB13-4503557BB45D}" destId="{904FDFD9-6447-4602-8CB1-5767CA23A52E}" srcOrd="2" destOrd="0" parTransId="{1E4699B2-CA56-4225-BF3B-F9D74A10D20B}" sibTransId="{18B569D2-DCB8-4784-B895-F3DB7356E491}"/>
    <dgm:cxn modelId="{934C2344-D7E4-4242-BB02-E0F2AB4267F8}" srcId="{0D5E9DA1-7CC7-4314-BB13-4503557BB45D}" destId="{1B254FC0-2FCE-4951-824D-9D60CDE795E3}" srcOrd="3" destOrd="0" parTransId="{7E029A4C-EBFC-4F49-9713-5C645006D7CE}" sibTransId="{D820CD17-25B9-4F25-A9F1-74084B3FEC92}"/>
    <dgm:cxn modelId="{B025C967-5400-402A-B9F9-77B0C4337DDB}" srcId="{0D5E9DA1-7CC7-4314-BB13-4503557BB45D}" destId="{57357131-0D31-4C7D-BFA7-A8A6F8A4E299}" srcOrd="0" destOrd="0" parTransId="{D5DD4939-F7D9-49FA-B623-ECEB3A159D61}" sibTransId="{D1D08D4F-9CEA-46AC-A828-7D0EF35EB8B3}"/>
    <dgm:cxn modelId="{AD7F3BFE-6D1D-476F-8F7A-7A2B12264D67}" type="presOf" srcId="{904FDFD9-6447-4602-8CB1-5767CA23A52E}" destId="{91226411-3543-428A-A073-93132DD10DD8}" srcOrd="0" destOrd="0" presId="urn:microsoft.com/office/officeart/2005/8/layout/pyramid2"/>
    <dgm:cxn modelId="{7E62EBB1-799A-4310-A5BE-EDE731827C78}" srcId="{0D5E9DA1-7CC7-4314-BB13-4503557BB45D}" destId="{232A892F-1D29-4CA5-9BBB-8197DC631013}" srcOrd="1" destOrd="0" parTransId="{26F5B1EE-0665-4C1C-9E83-D88BA2B7EFD6}" sibTransId="{F4503183-573D-4000-AC46-B4D964485939}"/>
    <dgm:cxn modelId="{373AE66A-BC0A-4D10-AB33-A3FD60C19786}" srcId="{0D5E9DA1-7CC7-4314-BB13-4503557BB45D}" destId="{B0B70222-21D7-4267-A194-292164FF7954}" srcOrd="4" destOrd="0" parTransId="{BE4FDD0C-C69F-4E7E-A922-5D52B6D241F1}" sibTransId="{F16404AA-9D16-4ECF-AB12-95DE7CB3CF9E}"/>
    <dgm:cxn modelId="{129DF961-7B77-4B39-B85E-8A4E8AE2C100}" type="presParOf" srcId="{C6071E23-B5BB-4AC8-80DF-6965C0E82CE4}" destId="{B7865761-C1A9-40D1-9669-07DEC70DB0AF}" srcOrd="0" destOrd="0" presId="urn:microsoft.com/office/officeart/2005/8/layout/pyramid2"/>
    <dgm:cxn modelId="{EAE9C07F-13D6-44B0-A9AB-65212341D69E}" type="presParOf" srcId="{C6071E23-B5BB-4AC8-80DF-6965C0E82CE4}" destId="{FCD37B4D-38BA-4C19-A910-E64364E89E45}" srcOrd="1" destOrd="0" presId="urn:microsoft.com/office/officeart/2005/8/layout/pyramid2"/>
    <dgm:cxn modelId="{B0D52156-DAE3-4B0D-B732-396480B14E8F}" type="presParOf" srcId="{FCD37B4D-38BA-4C19-A910-E64364E89E45}" destId="{548710C5-38FD-4A31-9694-73699D8F5E6D}" srcOrd="0" destOrd="0" presId="urn:microsoft.com/office/officeart/2005/8/layout/pyramid2"/>
    <dgm:cxn modelId="{5B2EECD2-6246-4DD5-A7A4-1C2DBFFCB849}" type="presParOf" srcId="{FCD37B4D-38BA-4C19-A910-E64364E89E45}" destId="{E05D50B8-7493-428C-A6AD-01672FBD8CBE}" srcOrd="1" destOrd="0" presId="urn:microsoft.com/office/officeart/2005/8/layout/pyramid2"/>
    <dgm:cxn modelId="{6DD9794D-F11A-4419-BFCF-49770BCB8A16}" type="presParOf" srcId="{FCD37B4D-38BA-4C19-A910-E64364E89E45}" destId="{97B55EE4-00ED-4EDE-80DF-8DA029AD9719}" srcOrd="2" destOrd="0" presId="urn:microsoft.com/office/officeart/2005/8/layout/pyramid2"/>
    <dgm:cxn modelId="{9B28C05C-E5D2-4277-B359-57EAB17635A6}" type="presParOf" srcId="{FCD37B4D-38BA-4C19-A910-E64364E89E45}" destId="{376FA5B6-4475-4F64-9FAA-7758FF557667}" srcOrd="3" destOrd="0" presId="urn:microsoft.com/office/officeart/2005/8/layout/pyramid2"/>
    <dgm:cxn modelId="{538C7C41-2B9F-4631-9DA3-D4C53385AEE2}" type="presParOf" srcId="{FCD37B4D-38BA-4C19-A910-E64364E89E45}" destId="{91226411-3543-428A-A073-93132DD10DD8}" srcOrd="4" destOrd="0" presId="urn:microsoft.com/office/officeart/2005/8/layout/pyramid2"/>
    <dgm:cxn modelId="{17C61706-B166-405D-BE51-BBAFC2363A29}" type="presParOf" srcId="{FCD37B4D-38BA-4C19-A910-E64364E89E45}" destId="{B919C2AF-09CB-4404-AA72-AD1F120A9B7A}" srcOrd="5" destOrd="0" presId="urn:microsoft.com/office/officeart/2005/8/layout/pyramid2"/>
    <dgm:cxn modelId="{0843107D-13AD-4906-9A72-8942986CC244}" type="presParOf" srcId="{FCD37B4D-38BA-4C19-A910-E64364E89E45}" destId="{AF3FCD6E-7821-43BD-B5A8-1EF6749A7077}" srcOrd="6" destOrd="0" presId="urn:microsoft.com/office/officeart/2005/8/layout/pyramid2"/>
    <dgm:cxn modelId="{B4C938DD-94F2-4B38-B7E4-FA2A3C3EB810}" type="presParOf" srcId="{FCD37B4D-38BA-4C19-A910-E64364E89E45}" destId="{C31A7685-48BB-4FC5-8DCE-C08BE19F8B78}" srcOrd="7" destOrd="0" presId="urn:microsoft.com/office/officeart/2005/8/layout/pyramid2"/>
    <dgm:cxn modelId="{B3D573CC-842D-4134-A56F-3EE2CEA9EB43}" type="presParOf" srcId="{FCD37B4D-38BA-4C19-A910-E64364E89E45}" destId="{291DC1D7-A81B-4357-AF7E-0653C9231ED7}" srcOrd="8" destOrd="0" presId="urn:microsoft.com/office/officeart/2005/8/layout/pyramid2"/>
    <dgm:cxn modelId="{B973316A-7DDD-4F8D-9562-EC6C3083A5F6}" type="presParOf" srcId="{FCD37B4D-38BA-4C19-A910-E64364E89E45}" destId="{E5953598-EF12-49DB-9F6D-78E7811931B5}"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5064D-2387-448F-AAD9-89BB19593FE1}">
      <dsp:nvSpPr>
        <dsp:cNvPr id="0" name=""/>
        <dsp:cNvSpPr/>
      </dsp:nvSpPr>
      <dsp:spPr>
        <a:xfrm>
          <a:off x="685824" y="0"/>
          <a:ext cx="6705600" cy="4191000"/>
        </a:xfrm>
        <a:prstGeom prst="swooshArrow">
          <a:avLst>
            <a:gd name="adj1" fmla="val 25000"/>
            <a:gd name="adj2" fmla="val 25000"/>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7CA9C98-DCEF-4B8B-9E09-E790B9017110}">
      <dsp:nvSpPr>
        <dsp:cNvPr id="0" name=""/>
        <dsp:cNvSpPr/>
      </dsp:nvSpPr>
      <dsp:spPr>
        <a:xfrm>
          <a:off x="1613611" y="2892628"/>
          <a:ext cx="174345" cy="17434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8E0A210-EF22-4FA5-8B80-2CC4AE9901C6}">
      <dsp:nvSpPr>
        <dsp:cNvPr id="0" name=""/>
        <dsp:cNvSpPr/>
      </dsp:nvSpPr>
      <dsp:spPr>
        <a:xfrm>
          <a:off x="1600196" y="2895598"/>
          <a:ext cx="2198834" cy="121119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2382" tIns="0" rIns="0" bIns="0" numCol="1" spcCol="1270" anchor="t" anchorCtr="0">
          <a:noAutofit/>
        </a:bodyPr>
        <a:lstStyle/>
        <a:p>
          <a:pPr lvl="0" algn="ctr" defTabSz="889000">
            <a:lnSpc>
              <a:spcPct val="90000"/>
            </a:lnSpc>
            <a:spcBef>
              <a:spcPct val="0"/>
            </a:spcBef>
            <a:spcAft>
              <a:spcPct val="35000"/>
            </a:spcAft>
          </a:pPr>
          <a:r>
            <a:rPr lang="en-US" sz="2000" kern="1200" dirty="0" smtClean="0"/>
            <a:t>Minimal Environmental controls</a:t>
          </a:r>
        </a:p>
        <a:p>
          <a:pPr lvl="0" algn="ctr" defTabSz="889000">
            <a:lnSpc>
              <a:spcPct val="90000"/>
            </a:lnSpc>
            <a:spcBef>
              <a:spcPct val="0"/>
            </a:spcBef>
            <a:spcAft>
              <a:spcPct val="35000"/>
            </a:spcAft>
          </a:pPr>
          <a:r>
            <a:rPr lang="en-US" sz="3200" b="1" kern="1200" dirty="0" smtClean="0">
              <a:solidFill>
                <a:srgbClr val="00B050"/>
              </a:solidFill>
            </a:rPr>
            <a:t>$$</a:t>
          </a:r>
          <a:endParaRPr lang="en-US" sz="3200" b="1" kern="1200" dirty="0">
            <a:solidFill>
              <a:srgbClr val="00B050"/>
            </a:solidFill>
          </a:endParaRPr>
        </a:p>
      </dsp:txBody>
      <dsp:txXfrm>
        <a:off x="1600196" y="2895598"/>
        <a:ext cx="2198834" cy="1211199"/>
      </dsp:txXfrm>
    </dsp:sp>
    <dsp:sp modelId="{205AF6CC-CD40-48C8-A1D4-E4AA689BC2C6}">
      <dsp:nvSpPr>
        <dsp:cNvPr id="0" name=""/>
        <dsp:cNvSpPr/>
      </dsp:nvSpPr>
      <dsp:spPr>
        <a:xfrm>
          <a:off x="3152546" y="1753514"/>
          <a:ext cx="315163" cy="31516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900EE41-A582-4853-A6CD-99132A794257}">
      <dsp:nvSpPr>
        <dsp:cNvPr id="0" name=""/>
        <dsp:cNvSpPr/>
      </dsp:nvSpPr>
      <dsp:spPr>
        <a:xfrm>
          <a:off x="3124200" y="2254620"/>
          <a:ext cx="1981199" cy="159285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6998" tIns="0" rIns="0" bIns="0" numCol="1" spcCol="1270" anchor="t" anchorCtr="0">
          <a:noAutofit/>
        </a:bodyPr>
        <a:lstStyle/>
        <a:p>
          <a:pPr lvl="0" algn="ctr" defTabSz="977900">
            <a:lnSpc>
              <a:spcPct val="90000"/>
            </a:lnSpc>
            <a:spcBef>
              <a:spcPct val="0"/>
            </a:spcBef>
            <a:spcAft>
              <a:spcPct val="35000"/>
            </a:spcAft>
          </a:pPr>
          <a:r>
            <a:rPr lang="en-US" sz="2200" kern="1200" dirty="0" smtClean="0"/>
            <a:t>Gross Contamination &amp; Law Suits</a:t>
          </a:r>
        </a:p>
        <a:p>
          <a:pPr lvl="0" algn="ctr" defTabSz="977900">
            <a:lnSpc>
              <a:spcPct val="90000"/>
            </a:lnSpc>
            <a:spcBef>
              <a:spcPct val="0"/>
            </a:spcBef>
            <a:spcAft>
              <a:spcPct val="35000"/>
            </a:spcAft>
          </a:pPr>
          <a:r>
            <a:rPr lang="en-US" sz="3200" b="1" kern="1200" dirty="0" smtClean="0">
              <a:solidFill>
                <a:srgbClr val="00B050"/>
              </a:solidFill>
            </a:rPr>
            <a:t>$$$$</a:t>
          </a:r>
          <a:endParaRPr lang="en-US" sz="3200" b="1" kern="1200" dirty="0">
            <a:solidFill>
              <a:srgbClr val="00B050"/>
            </a:solidFill>
          </a:endParaRPr>
        </a:p>
      </dsp:txBody>
      <dsp:txXfrm>
        <a:off x="3124200" y="2254620"/>
        <a:ext cx="1981199" cy="1592854"/>
      </dsp:txXfrm>
    </dsp:sp>
    <dsp:sp modelId="{D3C7D8B6-63ED-46B5-B962-5D81F175B845}">
      <dsp:nvSpPr>
        <dsp:cNvPr id="0" name=""/>
        <dsp:cNvSpPr/>
      </dsp:nvSpPr>
      <dsp:spPr>
        <a:xfrm>
          <a:off x="5003292" y="1060323"/>
          <a:ext cx="435864" cy="43586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6761317-2DF5-4D42-A5AD-C14D22D59425}">
      <dsp:nvSpPr>
        <dsp:cNvPr id="0" name=""/>
        <dsp:cNvSpPr/>
      </dsp:nvSpPr>
      <dsp:spPr>
        <a:xfrm>
          <a:off x="4809738" y="1981187"/>
          <a:ext cx="2048260" cy="167605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30955" tIns="0" rIns="0" bIns="0" numCol="1" spcCol="1270" anchor="t" anchorCtr="0">
          <a:noAutofit/>
        </a:bodyPr>
        <a:lstStyle/>
        <a:p>
          <a:pPr lvl="0" algn="ctr" defTabSz="977900">
            <a:lnSpc>
              <a:spcPct val="90000"/>
            </a:lnSpc>
            <a:spcBef>
              <a:spcPct val="0"/>
            </a:spcBef>
            <a:spcAft>
              <a:spcPct val="35000"/>
            </a:spcAft>
          </a:pPr>
          <a:r>
            <a:rPr lang="en-US" sz="2200" kern="1200" dirty="0" smtClean="0"/>
            <a:t>Closure, Maintenance &amp; Monitoring</a:t>
          </a:r>
        </a:p>
        <a:p>
          <a:pPr lvl="0" algn="ctr" defTabSz="977900">
            <a:lnSpc>
              <a:spcPct val="90000"/>
            </a:lnSpc>
            <a:spcBef>
              <a:spcPct val="0"/>
            </a:spcBef>
            <a:spcAft>
              <a:spcPct val="35000"/>
            </a:spcAft>
          </a:pPr>
          <a:r>
            <a:rPr lang="en-US" sz="3200" b="1" kern="1200" dirty="0" smtClean="0">
              <a:solidFill>
                <a:srgbClr val="00B050"/>
              </a:solidFill>
            </a:rPr>
            <a:t>$$$$$$</a:t>
          </a:r>
          <a:endParaRPr lang="en-US" sz="3200" b="1" kern="1200" dirty="0">
            <a:solidFill>
              <a:srgbClr val="00B050"/>
            </a:solidFill>
          </a:endParaRPr>
        </a:p>
      </dsp:txBody>
      <dsp:txXfrm>
        <a:off x="4809738" y="1981187"/>
        <a:ext cx="2048260" cy="1676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97EBC-F987-46E0-A436-43F72B8B3B5C}">
      <dsp:nvSpPr>
        <dsp:cNvPr id="0" name=""/>
        <dsp:cNvSpPr/>
      </dsp:nvSpPr>
      <dsp:spPr>
        <a:xfrm rot="2992077">
          <a:off x="367012" y="0"/>
          <a:ext cx="7241540" cy="4525963"/>
        </a:xfrm>
        <a:prstGeom prst="swooshArrow">
          <a:avLst>
            <a:gd name="adj1" fmla="val 25000"/>
            <a:gd name="adj2" fmla="val 25000"/>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A62C906-6A7E-419D-9158-1BEF9C8F8BF7}">
      <dsp:nvSpPr>
        <dsp:cNvPr id="0" name=""/>
        <dsp:cNvSpPr/>
      </dsp:nvSpPr>
      <dsp:spPr>
        <a:xfrm>
          <a:off x="5715000" y="2743200"/>
          <a:ext cx="188280" cy="18828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16F24B9-6017-45EB-9E35-CD332C5AB83B}">
      <dsp:nvSpPr>
        <dsp:cNvPr id="0" name=""/>
        <dsp:cNvSpPr/>
      </dsp:nvSpPr>
      <dsp:spPr>
        <a:xfrm>
          <a:off x="304798" y="1219199"/>
          <a:ext cx="1687279" cy="130800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lvl="0" algn="ctr" defTabSz="800100">
            <a:lnSpc>
              <a:spcPct val="90000"/>
            </a:lnSpc>
            <a:spcBef>
              <a:spcPct val="0"/>
            </a:spcBef>
            <a:spcAft>
              <a:spcPct val="35000"/>
            </a:spcAft>
          </a:pPr>
          <a:r>
            <a:rPr lang="en-US" sz="1800" kern="1200" dirty="0" smtClean="0"/>
            <a:t>Increased planning, capital, and compliance costs</a:t>
          </a:r>
        </a:p>
        <a:p>
          <a:pPr lvl="0" algn="ctr" defTabSz="800100">
            <a:lnSpc>
              <a:spcPct val="90000"/>
            </a:lnSpc>
            <a:spcBef>
              <a:spcPct val="0"/>
            </a:spcBef>
            <a:spcAft>
              <a:spcPct val="35000"/>
            </a:spcAft>
          </a:pPr>
          <a:r>
            <a:rPr lang="en-US" sz="2800" b="1" kern="1200" dirty="0" smtClean="0">
              <a:solidFill>
                <a:srgbClr val="00B050"/>
              </a:solidFill>
            </a:rPr>
            <a:t>$$$$</a:t>
          </a:r>
          <a:endParaRPr lang="en-US" sz="2800" b="1" kern="1200" dirty="0">
            <a:solidFill>
              <a:srgbClr val="00B050"/>
            </a:solidFill>
          </a:endParaRPr>
        </a:p>
      </dsp:txBody>
      <dsp:txXfrm>
        <a:off x="304798" y="1219199"/>
        <a:ext cx="1687279" cy="1308003"/>
      </dsp:txXfrm>
    </dsp:sp>
    <dsp:sp modelId="{EB47FE0A-43EB-43B4-8F27-19342AEFFA1A}">
      <dsp:nvSpPr>
        <dsp:cNvPr id="0" name=""/>
        <dsp:cNvSpPr/>
      </dsp:nvSpPr>
      <dsp:spPr>
        <a:xfrm>
          <a:off x="3886201" y="1523999"/>
          <a:ext cx="340352" cy="34035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A117AE-DD9F-421A-9073-09F20C12EF57}">
      <dsp:nvSpPr>
        <dsp:cNvPr id="0" name=""/>
        <dsp:cNvSpPr/>
      </dsp:nvSpPr>
      <dsp:spPr>
        <a:xfrm>
          <a:off x="2118976" y="2057388"/>
          <a:ext cx="2072024" cy="246212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lvl="0" algn="ctr" defTabSz="800100">
            <a:lnSpc>
              <a:spcPct val="90000"/>
            </a:lnSpc>
            <a:spcBef>
              <a:spcPct val="0"/>
            </a:spcBef>
            <a:spcAft>
              <a:spcPct val="35000"/>
            </a:spcAft>
          </a:pPr>
          <a:r>
            <a:rPr lang="en-US" sz="1800" kern="1200" dirty="0" smtClean="0"/>
            <a:t>Reduced environmental impact </a:t>
          </a:r>
          <a:r>
            <a:rPr lang="en-US" sz="1800" kern="1200" dirty="0" smtClean="0"/>
            <a:t>(liability)</a:t>
          </a:r>
          <a:endParaRPr lang="en-US" sz="1800" kern="1200" dirty="0" smtClean="0"/>
        </a:p>
        <a:p>
          <a:pPr lvl="0" algn="ctr" defTabSz="800100">
            <a:lnSpc>
              <a:spcPct val="90000"/>
            </a:lnSpc>
            <a:spcBef>
              <a:spcPct val="0"/>
            </a:spcBef>
            <a:spcAft>
              <a:spcPct val="35000"/>
            </a:spcAft>
          </a:pPr>
          <a:r>
            <a:rPr lang="en-US" sz="2800" b="1" kern="1200" dirty="0" smtClean="0">
              <a:solidFill>
                <a:srgbClr val="00B050"/>
              </a:solidFill>
            </a:rPr>
            <a:t>$$$</a:t>
          </a:r>
          <a:endParaRPr lang="en-US" sz="2800" b="1" kern="1200" dirty="0">
            <a:solidFill>
              <a:srgbClr val="00B050"/>
            </a:solidFill>
          </a:endParaRPr>
        </a:p>
      </dsp:txBody>
      <dsp:txXfrm>
        <a:off x="2118976" y="2057388"/>
        <a:ext cx="2072024" cy="2462123"/>
      </dsp:txXfrm>
    </dsp:sp>
    <dsp:sp modelId="{AFB27DD6-168F-4C44-836D-999ACE0EC722}">
      <dsp:nvSpPr>
        <dsp:cNvPr id="0" name=""/>
        <dsp:cNvSpPr/>
      </dsp:nvSpPr>
      <dsp:spPr>
        <a:xfrm>
          <a:off x="1981201" y="761998"/>
          <a:ext cx="443700" cy="443700"/>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1D7F5F6-DBBE-470A-B90B-BC449C4567DE}">
      <dsp:nvSpPr>
        <dsp:cNvPr id="0" name=""/>
        <dsp:cNvSpPr/>
      </dsp:nvSpPr>
      <dsp:spPr>
        <a:xfrm>
          <a:off x="5867403" y="761988"/>
          <a:ext cx="1737969" cy="173127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lvl="0" algn="ctr" defTabSz="800100">
            <a:lnSpc>
              <a:spcPct val="90000"/>
            </a:lnSpc>
            <a:spcBef>
              <a:spcPct val="0"/>
            </a:spcBef>
            <a:spcAft>
              <a:spcPct val="35000"/>
            </a:spcAft>
          </a:pPr>
          <a:r>
            <a:rPr lang="en-US" sz="1800" kern="1200" dirty="0" smtClean="0"/>
            <a:t>Reduced Environmental </a:t>
          </a:r>
          <a:r>
            <a:rPr lang="en-US" sz="1800" kern="1200" dirty="0" err="1" smtClean="0"/>
            <a:t>Footptrint</a:t>
          </a:r>
          <a:endParaRPr lang="en-US" sz="1800" kern="1200" dirty="0" smtClean="0"/>
        </a:p>
        <a:p>
          <a:pPr lvl="0" algn="ctr" defTabSz="800100">
            <a:lnSpc>
              <a:spcPct val="90000"/>
            </a:lnSpc>
            <a:spcBef>
              <a:spcPct val="0"/>
            </a:spcBef>
            <a:spcAft>
              <a:spcPct val="35000"/>
            </a:spcAft>
          </a:pPr>
          <a:r>
            <a:rPr lang="en-US" sz="2800" b="1" kern="1200" dirty="0" smtClean="0">
              <a:solidFill>
                <a:srgbClr val="00B050"/>
              </a:solidFill>
            </a:rPr>
            <a:t>$$</a:t>
          </a:r>
        </a:p>
        <a:p>
          <a:pPr lvl="0" algn="ctr" defTabSz="800100">
            <a:lnSpc>
              <a:spcPct val="90000"/>
            </a:lnSpc>
            <a:spcBef>
              <a:spcPct val="0"/>
            </a:spcBef>
            <a:spcAft>
              <a:spcPct val="35000"/>
            </a:spcAft>
          </a:pPr>
          <a:r>
            <a:rPr lang="en-US" sz="1800" kern="1200" dirty="0" smtClean="0"/>
            <a:t>(retained PROFIT)</a:t>
          </a:r>
          <a:endParaRPr lang="en-US" sz="1800" b="1" kern="1200" dirty="0"/>
        </a:p>
      </dsp:txBody>
      <dsp:txXfrm>
        <a:off x="5867403" y="761988"/>
        <a:ext cx="1737969" cy="1731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36FC3-AA4B-44A4-9FBE-5F749DAEABC8}">
      <dsp:nvSpPr>
        <dsp:cNvPr id="0" name=""/>
        <dsp:cNvSpPr/>
      </dsp:nvSpPr>
      <dsp:spPr>
        <a:xfrm rot="5400000">
          <a:off x="-185011" y="185987"/>
          <a:ext cx="1233413" cy="863389"/>
        </a:xfrm>
        <a:prstGeom prst="chevron">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Exploration</a:t>
          </a:r>
          <a:endParaRPr lang="en-US" sz="1300" kern="1200" dirty="0"/>
        </a:p>
      </dsp:txBody>
      <dsp:txXfrm rot="-5400000">
        <a:off x="2" y="432670"/>
        <a:ext cx="863389" cy="370024"/>
      </dsp:txXfrm>
    </dsp:sp>
    <dsp:sp modelId="{30D53876-FFFA-4076-8AD1-5853299A227F}">
      <dsp:nvSpPr>
        <dsp:cNvPr id="0" name=""/>
        <dsp:cNvSpPr/>
      </dsp:nvSpPr>
      <dsp:spPr>
        <a:xfrm rot="5400000">
          <a:off x="2774035" y="-1909670"/>
          <a:ext cx="801718" cy="46230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Pre-Feasibility Exploration</a:t>
          </a:r>
          <a:endParaRPr lang="en-US" sz="1600" kern="1200" dirty="0"/>
        </a:p>
        <a:p>
          <a:pPr marL="171450" lvl="1" indent="-171450" algn="l" defTabSz="711200">
            <a:lnSpc>
              <a:spcPct val="90000"/>
            </a:lnSpc>
            <a:spcBef>
              <a:spcPct val="0"/>
            </a:spcBef>
            <a:spcAft>
              <a:spcPct val="15000"/>
            </a:spcAft>
            <a:buChar char="••"/>
          </a:pPr>
          <a:r>
            <a:rPr lang="en-US" sz="1600" kern="1200" dirty="0" smtClean="0"/>
            <a:t>Feasibility Studies</a:t>
          </a:r>
          <a:endParaRPr lang="en-US" sz="1600" kern="1200" dirty="0"/>
        </a:p>
        <a:p>
          <a:pPr marL="171450" lvl="1" indent="-171450" algn="l" defTabSz="711200">
            <a:lnSpc>
              <a:spcPct val="90000"/>
            </a:lnSpc>
            <a:spcBef>
              <a:spcPct val="0"/>
            </a:spcBef>
            <a:spcAft>
              <a:spcPct val="15000"/>
            </a:spcAft>
            <a:buChar char="••"/>
          </a:pPr>
          <a:r>
            <a:rPr lang="en-US" sz="1600" kern="1200" dirty="0" smtClean="0"/>
            <a:t>Conceptual Planning</a:t>
          </a:r>
          <a:endParaRPr lang="en-US" sz="1600" kern="1200" dirty="0"/>
        </a:p>
      </dsp:txBody>
      <dsp:txXfrm rot="-5400000">
        <a:off x="863390" y="40112"/>
        <a:ext cx="4583873" cy="723444"/>
      </dsp:txXfrm>
    </dsp:sp>
    <dsp:sp modelId="{6C941A14-696D-4179-9EBD-BE74CC814D2A}">
      <dsp:nvSpPr>
        <dsp:cNvPr id="0" name=""/>
        <dsp:cNvSpPr/>
      </dsp:nvSpPr>
      <dsp:spPr>
        <a:xfrm rot="5400000">
          <a:off x="-185011" y="1219305"/>
          <a:ext cx="1233413" cy="863389"/>
        </a:xfrm>
        <a:prstGeom prst="chevron">
          <a:avLst/>
        </a:prstGeom>
        <a:gradFill rotWithShape="0">
          <a:gsLst>
            <a:gs pos="0">
              <a:srgbClr val="03D4A8"/>
            </a:gs>
            <a:gs pos="25000">
              <a:srgbClr val="21D6E0"/>
            </a:gs>
            <a:gs pos="75000">
              <a:srgbClr val="0087E6"/>
            </a:gs>
            <a:gs pos="100000">
              <a:srgbClr val="005CBF"/>
            </a:gs>
          </a:gsLst>
          <a:lin ang="5400000" scaled="0"/>
        </a:gra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Mining</a:t>
          </a:r>
          <a:endParaRPr lang="en-US" sz="1300" kern="1200" dirty="0"/>
        </a:p>
      </dsp:txBody>
      <dsp:txXfrm rot="-5400000">
        <a:off x="2" y="1465988"/>
        <a:ext cx="863389" cy="370024"/>
      </dsp:txXfrm>
    </dsp:sp>
    <dsp:sp modelId="{6B3C4104-FA45-4B82-9BE7-12C9F5028143}">
      <dsp:nvSpPr>
        <dsp:cNvPr id="0" name=""/>
        <dsp:cNvSpPr/>
      </dsp:nvSpPr>
      <dsp:spPr>
        <a:xfrm rot="5400000">
          <a:off x="2774035" y="-876352"/>
          <a:ext cx="801718" cy="46230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Design</a:t>
          </a:r>
          <a:endParaRPr lang="en-US" sz="1600" kern="1200" dirty="0"/>
        </a:p>
        <a:p>
          <a:pPr marL="171450" lvl="1" indent="-171450" algn="l" defTabSz="711200">
            <a:lnSpc>
              <a:spcPct val="90000"/>
            </a:lnSpc>
            <a:spcBef>
              <a:spcPct val="0"/>
            </a:spcBef>
            <a:spcAft>
              <a:spcPct val="15000"/>
            </a:spcAft>
            <a:buChar char="••"/>
          </a:pPr>
          <a:r>
            <a:rPr lang="en-US" sz="1600" kern="1200" dirty="0" smtClean="0"/>
            <a:t>Permit</a:t>
          </a:r>
          <a:endParaRPr lang="en-US" sz="1600" kern="1200" dirty="0"/>
        </a:p>
        <a:p>
          <a:pPr marL="171450" lvl="1" indent="-171450" algn="l" defTabSz="711200">
            <a:lnSpc>
              <a:spcPct val="90000"/>
            </a:lnSpc>
            <a:spcBef>
              <a:spcPct val="0"/>
            </a:spcBef>
            <a:spcAft>
              <a:spcPct val="15000"/>
            </a:spcAft>
            <a:buChar char="••"/>
          </a:pPr>
          <a:r>
            <a:rPr lang="en-US" sz="1600" kern="1200" dirty="0" smtClean="0"/>
            <a:t>Operate</a:t>
          </a:r>
          <a:endParaRPr lang="en-US" sz="1600" kern="1200" dirty="0"/>
        </a:p>
      </dsp:txBody>
      <dsp:txXfrm rot="-5400000">
        <a:off x="863390" y="1073430"/>
        <a:ext cx="4583873" cy="723444"/>
      </dsp:txXfrm>
    </dsp:sp>
    <dsp:sp modelId="{D391A187-4ECA-4C4A-8572-032D53AE79EB}">
      <dsp:nvSpPr>
        <dsp:cNvPr id="0" name=""/>
        <dsp:cNvSpPr/>
      </dsp:nvSpPr>
      <dsp:spPr>
        <a:xfrm rot="5400000">
          <a:off x="-185011" y="2252623"/>
          <a:ext cx="1233413" cy="863389"/>
        </a:xfrm>
        <a:prstGeom prst="chevron">
          <a:avLst/>
        </a:prstGeom>
        <a:gradFill rotWithShape="0">
          <a:gsLst>
            <a:gs pos="0">
              <a:srgbClr val="D6B19C"/>
            </a:gs>
            <a:gs pos="30000">
              <a:srgbClr val="D49E6C"/>
            </a:gs>
            <a:gs pos="70000">
              <a:srgbClr val="A65528"/>
            </a:gs>
            <a:gs pos="100000">
              <a:srgbClr val="663012"/>
            </a:gs>
          </a:gsLst>
          <a:lin ang="5400000" scaled="0"/>
        </a:gra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Closure</a:t>
          </a:r>
          <a:endParaRPr lang="en-US" sz="1300" kern="1200" dirty="0"/>
        </a:p>
      </dsp:txBody>
      <dsp:txXfrm rot="-5400000">
        <a:off x="2" y="2499306"/>
        <a:ext cx="863389" cy="370024"/>
      </dsp:txXfrm>
    </dsp:sp>
    <dsp:sp modelId="{D7E951AF-DBE5-4A98-9C3F-1613A8AD40A1}">
      <dsp:nvSpPr>
        <dsp:cNvPr id="0" name=""/>
        <dsp:cNvSpPr/>
      </dsp:nvSpPr>
      <dsp:spPr>
        <a:xfrm rot="5400000">
          <a:off x="2774035" y="156965"/>
          <a:ext cx="801718" cy="46230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Decommissioning/Demolition</a:t>
          </a:r>
          <a:endParaRPr lang="en-US" sz="1600" kern="1200" dirty="0"/>
        </a:p>
        <a:p>
          <a:pPr marL="171450" lvl="1" indent="-171450" algn="l" defTabSz="711200">
            <a:lnSpc>
              <a:spcPct val="90000"/>
            </a:lnSpc>
            <a:spcBef>
              <a:spcPct val="0"/>
            </a:spcBef>
            <a:spcAft>
              <a:spcPct val="15000"/>
            </a:spcAft>
            <a:buChar char="••"/>
          </a:pPr>
          <a:r>
            <a:rPr lang="en-US" sz="1600" kern="1200" dirty="0" smtClean="0"/>
            <a:t>Closure</a:t>
          </a:r>
          <a:endParaRPr lang="en-US" sz="1600" kern="1200" dirty="0"/>
        </a:p>
        <a:p>
          <a:pPr marL="171450" lvl="1" indent="-171450" algn="l" defTabSz="711200">
            <a:lnSpc>
              <a:spcPct val="90000"/>
            </a:lnSpc>
            <a:spcBef>
              <a:spcPct val="0"/>
            </a:spcBef>
            <a:spcAft>
              <a:spcPct val="15000"/>
            </a:spcAft>
            <a:buChar char="••"/>
          </a:pPr>
          <a:r>
            <a:rPr lang="en-US" sz="1600" kern="1200" dirty="0" smtClean="0"/>
            <a:t>Restoration</a:t>
          </a:r>
          <a:endParaRPr lang="en-US" sz="1600" kern="1200" dirty="0"/>
        </a:p>
      </dsp:txBody>
      <dsp:txXfrm rot="-5400000">
        <a:off x="863390" y="2106748"/>
        <a:ext cx="4583873" cy="7234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61993-45EC-464F-89B1-07373F38D1DA}">
      <dsp:nvSpPr>
        <dsp:cNvPr id="0" name=""/>
        <dsp:cNvSpPr/>
      </dsp:nvSpPr>
      <dsp:spPr>
        <a:xfrm>
          <a:off x="1485285" y="469285"/>
          <a:ext cx="3125428" cy="312542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602AFA-3AB1-4420-AFB3-FA7ED781C5BA}">
      <dsp:nvSpPr>
        <dsp:cNvPr id="0" name=""/>
        <dsp:cNvSpPr/>
      </dsp:nvSpPr>
      <dsp:spPr>
        <a:xfrm>
          <a:off x="1485285" y="469285"/>
          <a:ext cx="3125428" cy="312542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99C34-06E4-4887-AE8C-0632F5EB6304}">
      <dsp:nvSpPr>
        <dsp:cNvPr id="0" name=""/>
        <dsp:cNvSpPr/>
      </dsp:nvSpPr>
      <dsp:spPr>
        <a:xfrm>
          <a:off x="1485285" y="469285"/>
          <a:ext cx="3125428" cy="312542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528401-4332-40D3-9508-750D1DBFA820}">
      <dsp:nvSpPr>
        <dsp:cNvPr id="0" name=""/>
        <dsp:cNvSpPr/>
      </dsp:nvSpPr>
      <dsp:spPr>
        <a:xfrm>
          <a:off x="1485285" y="469285"/>
          <a:ext cx="3125428" cy="312542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B2A632-F2D3-4C26-A8BE-910A4058394B}">
      <dsp:nvSpPr>
        <dsp:cNvPr id="0" name=""/>
        <dsp:cNvSpPr/>
      </dsp:nvSpPr>
      <dsp:spPr>
        <a:xfrm>
          <a:off x="2328416" y="1312416"/>
          <a:ext cx="1439167" cy="1439167"/>
        </a:xfrm>
        <a:prstGeom prst="ellipse">
          <a:avLst/>
        </a:prstGeom>
        <a:gradFill rotWithShape="0">
          <a:gsLst>
            <a:gs pos="0">
              <a:srgbClr val="DDEBCF"/>
            </a:gs>
            <a:gs pos="50000">
              <a:srgbClr val="9CB86E"/>
            </a:gs>
            <a:gs pos="100000">
              <a:srgbClr val="156B13"/>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Environmental Stewardship</a:t>
          </a:r>
          <a:endParaRPr lang="en-US" sz="1200" kern="1200" dirty="0"/>
        </a:p>
      </dsp:txBody>
      <dsp:txXfrm>
        <a:off x="2539177" y="1523177"/>
        <a:ext cx="1017645" cy="1017645"/>
      </dsp:txXfrm>
    </dsp:sp>
    <dsp:sp modelId="{2ECD4A3A-21EE-4ABE-B605-B7ED2B983621}">
      <dsp:nvSpPr>
        <dsp:cNvPr id="0" name=""/>
        <dsp:cNvSpPr/>
      </dsp:nvSpPr>
      <dsp:spPr>
        <a:xfrm>
          <a:off x="2544291" y="1843"/>
          <a:ext cx="1007417" cy="1007417"/>
        </a:xfrm>
        <a:prstGeom prst="ellipse">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Exploration</a:t>
          </a:r>
          <a:endParaRPr lang="en-US" sz="1000" kern="1200" dirty="0"/>
        </a:p>
      </dsp:txBody>
      <dsp:txXfrm>
        <a:off x="2691824" y="149376"/>
        <a:ext cx="712351" cy="712351"/>
      </dsp:txXfrm>
    </dsp:sp>
    <dsp:sp modelId="{0E9AC71D-A693-4D6D-A930-89BE78D07541}">
      <dsp:nvSpPr>
        <dsp:cNvPr id="0" name=""/>
        <dsp:cNvSpPr/>
      </dsp:nvSpPr>
      <dsp:spPr>
        <a:xfrm>
          <a:off x="4070738" y="1528291"/>
          <a:ext cx="1007417" cy="1007417"/>
        </a:xfrm>
        <a:prstGeom prst="ellipse">
          <a:avLst/>
        </a:prstGeom>
        <a:gradFill rotWithShape="0">
          <a:gsLst>
            <a:gs pos="0">
              <a:srgbClr val="03D4A8"/>
            </a:gs>
            <a:gs pos="25000">
              <a:srgbClr val="21D6E0"/>
            </a:gs>
            <a:gs pos="75000">
              <a:srgbClr val="0087E6"/>
            </a:gs>
            <a:gs pos="100000">
              <a:srgbClr val="005CBF"/>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Mining Operations</a:t>
          </a:r>
          <a:endParaRPr lang="en-US" sz="1000" kern="1200" dirty="0"/>
        </a:p>
      </dsp:txBody>
      <dsp:txXfrm>
        <a:off x="4218271" y="1675824"/>
        <a:ext cx="712351" cy="712351"/>
      </dsp:txXfrm>
    </dsp:sp>
    <dsp:sp modelId="{C7DA804C-1553-4B61-A637-0D6AB4EEB3C5}">
      <dsp:nvSpPr>
        <dsp:cNvPr id="0" name=""/>
        <dsp:cNvSpPr/>
      </dsp:nvSpPr>
      <dsp:spPr>
        <a:xfrm>
          <a:off x="2544291" y="3054738"/>
          <a:ext cx="1007417" cy="1007417"/>
        </a:xfrm>
        <a:prstGeom prst="ellipse">
          <a:avLst/>
        </a:prstGeom>
        <a:gradFill rotWithShape="0">
          <a:gsLst>
            <a:gs pos="0">
              <a:srgbClr val="D6B19C"/>
            </a:gs>
            <a:gs pos="30000">
              <a:srgbClr val="D49E6C"/>
            </a:gs>
            <a:gs pos="70000">
              <a:srgbClr val="A65528"/>
            </a:gs>
            <a:gs pos="100000">
              <a:srgbClr val="663012"/>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Closure</a:t>
          </a:r>
          <a:endParaRPr lang="en-US" sz="1000" kern="1200" dirty="0"/>
        </a:p>
      </dsp:txBody>
      <dsp:txXfrm>
        <a:off x="2691824" y="3202271"/>
        <a:ext cx="712351" cy="712351"/>
      </dsp:txXfrm>
    </dsp:sp>
    <dsp:sp modelId="{302B67F6-78D7-4220-BF19-A54E43A89009}">
      <dsp:nvSpPr>
        <dsp:cNvPr id="0" name=""/>
        <dsp:cNvSpPr/>
      </dsp:nvSpPr>
      <dsp:spPr>
        <a:xfrm>
          <a:off x="1017843" y="1528291"/>
          <a:ext cx="1007417" cy="1007417"/>
        </a:xfrm>
        <a:prstGeom prst="ellipse">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Conversion</a:t>
          </a:r>
          <a:endParaRPr lang="en-US" sz="1000" kern="1200" dirty="0"/>
        </a:p>
      </dsp:txBody>
      <dsp:txXfrm>
        <a:off x="1165376" y="1675824"/>
        <a:ext cx="712351" cy="712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65761-C1A9-40D1-9669-07DEC70DB0AF}">
      <dsp:nvSpPr>
        <dsp:cNvPr id="0" name=""/>
        <dsp:cNvSpPr/>
      </dsp:nvSpPr>
      <dsp:spPr>
        <a:xfrm>
          <a:off x="479227" y="0"/>
          <a:ext cx="4064000" cy="4064000"/>
        </a:xfrm>
        <a:prstGeom prst="triangle">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8710C5-38FD-4A31-9694-73699D8F5E6D}">
      <dsp:nvSpPr>
        <dsp:cNvPr id="0" name=""/>
        <dsp:cNvSpPr/>
      </dsp:nvSpPr>
      <dsp:spPr>
        <a:xfrm>
          <a:off x="2514609" y="2438401"/>
          <a:ext cx="2641600" cy="57784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Better governmental and public relations</a:t>
          </a:r>
          <a:endParaRPr lang="en-US" sz="1500" kern="1200" dirty="0"/>
        </a:p>
      </dsp:txBody>
      <dsp:txXfrm>
        <a:off x="2542817" y="2466609"/>
        <a:ext cx="2585184" cy="521433"/>
      </dsp:txXfrm>
    </dsp:sp>
    <dsp:sp modelId="{97B55EE4-00ED-4EDE-80DF-8DA029AD9719}">
      <dsp:nvSpPr>
        <dsp:cNvPr id="0" name=""/>
        <dsp:cNvSpPr/>
      </dsp:nvSpPr>
      <dsp:spPr>
        <a:xfrm>
          <a:off x="2514609" y="1676402"/>
          <a:ext cx="2641600" cy="57784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Reduced toxic tort exposure</a:t>
          </a:r>
          <a:endParaRPr lang="en-US" sz="1500" kern="1200" dirty="0"/>
        </a:p>
      </dsp:txBody>
      <dsp:txXfrm>
        <a:off x="2542817" y="1704610"/>
        <a:ext cx="2585184" cy="521433"/>
      </dsp:txXfrm>
    </dsp:sp>
    <dsp:sp modelId="{91226411-3543-428A-A073-93132DD10DD8}">
      <dsp:nvSpPr>
        <dsp:cNvPr id="0" name=""/>
        <dsp:cNvSpPr/>
      </dsp:nvSpPr>
      <dsp:spPr>
        <a:xfrm>
          <a:off x="2514609" y="914403"/>
          <a:ext cx="2641600" cy="57784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Reduced closure cost and bonding</a:t>
          </a:r>
          <a:endParaRPr lang="en-US" sz="1500" kern="1200" dirty="0"/>
        </a:p>
      </dsp:txBody>
      <dsp:txXfrm>
        <a:off x="2542817" y="942611"/>
        <a:ext cx="2585184" cy="521433"/>
      </dsp:txXfrm>
    </dsp:sp>
    <dsp:sp modelId="{AF3FCD6E-7821-43BD-B5A8-1EF6749A7077}">
      <dsp:nvSpPr>
        <dsp:cNvPr id="0" name=""/>
        <dsp:cNvSpPr/>
      </dsp:nvSpPr>
      <dsp:spPr>
        <a:xfrm>
          <a:off x="2514609" y="3200401"/>
          <a:ext cx="2641600" cy="57784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INCREASED PROFITS</a:t>
          </a:r>
          <a:endParaRPr lang="en-US" sz="1500" kern="1200" dirty="0"/>
        </a:p>
      </dsp:txBody>
      <dsp:txXfrm>
        <a:off x="2542817" y="3228609"/>
        <a:ext cx="2585184" cy="521433"/>
      </dsp:txXfrm>
    </dsp:sp>
    <dsp:sp modelId="{291DC1D7-A81B-4357-AF7E-0653C9231ED7}">
      <dsp:nvSpPr>
        <dsp:cNvPr id="0" name=""/>
        <dsp:cNvSpPr/>
      </dsp:nvSpPr>
      <dsp:spPr>
        <a:xfrm rot="17776816">
          <a:off x="-125854" y="2125074"/>
          <a:ext cx="3569488" cy="57784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Environmental Stewardship</a:t>
          </a:r>
          <a:endParaRPr lang="en-US" sz="1800" b="1" kern="1200" dirty="0"/>
        </a:p>
      </dsp:txBody>
      <dsp:txXfrm>
        <a:off x="-97646" y="2153282"/>
        <a:ext cx="3513072" cy="52143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D83F5-478B-4601-A3FF-64EF0684B28D}" type="datetimeFigureOut">
              <a:rPr lang="en-US" smtClean="0"/>
              <a:t>3/26/2012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EBF99-16CA-4ACC-9F73-F4277AFAF40E}" type="slidenum">
              <a:rPr lang="en-US" smtClean="0"/>
              <a:t>‹#›</a:t>
            </a:fld>
            <a:endParaRPr lang="en-US"/>
          </a:p>
        </p:txBody>
      </p:sp>
    </p:spTree>
    <p:extLst>
      <p:ext uri="{BB962C8B-B14F-4D97-AF65-F5344CB8AC3E}">
        <p14:creationId xmlns:p14="http://schemas.microsoft.com/office/powerpoint/2010/main" val="312581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This discussion focuses on encouraging the mining industry to think differently</a:t>
            </a:r>
            <a:r>
              <a:rPr lang="en-US" sz="1800" baseline="0" dirty="0" smtClean="0"/>
              <a:t> regarding the role of environmental controls in the life cycle profitability of a hard rock mine.</a:t>
            </a:r>
          </a:p>
          <a:p>
            <a:endParaRPr lang="en-US" sz="1800" baseline="0" dirty="0" smtClean="0"/>
          </a:p>
          <a:p>
            <a:r>
              <a:rPr lang="en-US" sz="1800" baseline="0" dirty="0" smtClean="0"/>
              <a:t>Case history has shown that by financing and implementing robust environmental controls at the initial stages of mine development, significant reductions in closure cost and toxic tort liability can be realized</a:t>
            </a:r>
          </a:p>
          <a:p>
            <a:endParaRPr lang="en-US" sz="1800" baseline="0" dirty="0" smtClean="0"/>
          </a:p>
          <a:p>
            <a:r>
              <a:rPr lang="en-US" sz="1800" baseline="0" dirty="0" smtClean="0"/>
              <a:t>This results in increased life cycle profits.</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As a result</a:t>
            </a:r>
            <a:r>
              <a:rPr lang="en-US" sz="1800" baseline="0" dirty="0" smtClean="0"/>
              <a:t> of low mineral prices, profit margins have historically been low.</a:t>
            </a:r>
          </a:p>
          <a:p>
            <a:endParaRPr lang="en-US" sz="1800" baseline="0" dirty="0" smtClean="0"/>
          </a:p>
          <a:p>
            <a:r>
              <a:rPr lang="en-US" sz="1800" baseline="0" dirty="0" smtClean="0"/>
              <a:t>This narrow margin has influenced corporate policy </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As a result,</a:t>
            </a:r>
            <a:r>
              <a:rPr lang="en-US" sz="1800" baseline="0" dirty="0" smtClean="0"/>
              <a:t> mine closure managers were constantly being dealt a loosing hand of cards.</a:t>
            </a:r>
          </a:p>
          <a:p>
            <a:endParaRPr lang="en-US" sz="1800" baseline="0" dirty="0" smtClean="0"/>
          </a:p>
          <a:p>
            <a:r>
              <a:rPr lang="en-US" sz="1800" baseline="0" dirty="0" smtClean="0"/>
              <a:t>Profits initially realized from mineral production would slowly bleed out the back door</a:t>
            </a:r>
          </a:p>
          <a:p>
            <a:endParaRPr lang="en-US" sz="1800" baseline="0" dirty="0" smtClean="0"/>
          </a:p>
          <a:p>
            <a:r>
              <a:rPr lang="en-US" sz="1800" baseline="0" dirty="0" smtClean="0"/>
              <a:t>Economic value – permitting $-const/operation$ - (closure cost) = Profit</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The old paradigm</a:t>
            </a:r>
            <a:r>
              <a:rPr lang="en-US" sz="1800" baseline="0" dirty="0" smtClean="0"/>
              <a:t> has seemed to work until now…so…</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Responsible</a:t>
            </a:r>
            <a:r>
              <a:rPr lang="en-US" sz="1800" baseline="0" dirty="0" smtClean="0"/>
              <a:t> Mining stated by Chuck </a:t>
            </a:r>
            <a:r>
              <a:rPr lang="en-US" sz="1800" baseline="0" dirty="0" err="1" smtClean="0"/>
              <a:t>Keannes</a:t>
            </a:r>
            <a:r>
              <a:rPr lang="en-US" sz="1800" baseline="0" dirty="0" smtClean="0"/>
              <a:t> of Goldcorp in keynote address yesterday</a:t>
            </a:r>
          </a:p>
          <a:p>
            <a:endParaRPr lang="en-US" sz="1800" baseline="0" dirty="0" smtClean="0"/>
          </a:p>
          <a:p>
            <a:r>
              <a:rPr lang="en-US" sz="1800" baseline="0" dirty="0" smtClean="0"/>
              <a:t>Positive public perception promoted by NWMA website</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More robust environmental controls + better planning = less environmental impacts</a:t>
            </a:r>
            <a:r>
              <a:rPr lang="en-US" sz="1800" baseline="0" dirty="0" smtClean="0"/>
              <a:t> = lower closure costs AND lower toxic tort liability</a:t>
            </a:r>
          </a:p>
          <a:p>
            <a:endParaRPr lang="en-US" sz="1800" baseline="0" dirty="0" smtClean="0"/>
          </a:p>
          <a:p>
            <a:r>
              <a:rPr lang="en-US" sz="1800" baseline="0" dirty="0" smtClean="0"/>
              <a:t>Translates to preservation of profit margins</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Step</a:t>
            </a:r>
            <a:r>
              <a:rPr lang="en-US" sz="1800" baseline="0" dirty="0" smtClean="0"/>
              <a:t> 1: become land use planners</a:t>
            </a:r>
          </a:p>
          <a:p>
            <a:r>
              <a:rPr lang="en-US" sz="1800" baseline="0" dirty="0" smtClean="0"/>
              <a:t>Step 2: what do the look like at operation? Closure?</a:t>
            </a:r>
            <a:endParaRPr lang="en-US" sz="1800" dirty="0" smtClean="0"/>
          </a:p>
        </p:txBody>
      </p:sp>
      <p:sp>
        <p:nvSpPr>
          <p:cNvPr id="4" name="Slide Number Placeholder 3"/>
          <p:cNvSpPr>
            <a:spLocks noGrp="1"/>
          </p:cNvSpPr>
          <p:nvPr>
            <p:ph type="sldNum" sz="quarter" idx="10"/>
          </p:nvPr>
        </p:nvSpPr>
        <p:spPr/>
        <p:txBody>
          <a:bodyPr/>
          <a:lstStyle/>
          <a:p>
            <a:fld id="{11492E01-3A99-4DC2-8CB6-B29E7AD19F64}" type="slidenum">
              <a:rPr lang="en-US" smtClean="0"/>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Step 4: most</a:t>
            </a:r>
            <a:r>
              <a:rPr lang="en-US" sz="1800" baseline="0" dirty="0" smtClean="0"/>
              <a:t> critical step</a:t>
            </a:r>
          </a:p>
          <a:p>
            <a:endParaRPr lang="en-US" sz="1800" baseline="0" dirty="0" smtClean="0"/>
          </a:p>
          <a:p>
            <a:r>
              <a:rPr lang="en-US" sz="1800" baseline="0" dirty="0" smtClean="0"/>
              <a:t>Ask yourself: what can I do now that will same me time and money later?</a:t>
            </a:r>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From</a:t>
            </a:r>
            <a:r>
              <a:rPr lang="en-US" sz="1800" baseline="0" dirty="0" smtClean="0"/>
              <a:t> Steps 1 -4 you will have the basis to complete Step 5</a:t>
            </a:r>
          </a:p>
          <a:p>
            <a:endParaRPr lang="en-US" sz="1800" baseline="0" dirty="0" smtClean="0"/>
          </a:p>
          <a:p>
            <a:r>
              <a:rPr lang="en-US" sz="1800" baseline="0" dirty="0" smtClean="0"/>
              <a:t>This results in realistic closure cost estimating, which reduces closure cost financial assurance, which results in reduced bonding</a:t>
            </a:r>
          </a:p>
          <a:p>
            <a:endParaRPr lang="en-US" sz="1800" baseline="0" dirty="0" smtClean="0"/>
          </a:p>
          <a:p>
            <a:r>
              <a:rPr lang="en-US" sz="1800" baseline="0" dirty="0" smtClean="0"/>
              <a:t>Includes the added benefit of lower likelihood of toxic tort liability</a:t>
            </a:r>
          </a:p>
          <a:p>
            <a:endParaRPr lang="en-US" sz="1800" dirty="0"/>
          </a:p>
        </p:txBody>
      </p:sp>
      <p:sp>
        <p:nvSpPr>
          <p:cNvPr id="4" name="Slide Number Placeholder 3"/>
          <p:cNvSpPr>
            <a:spLocks noGrp="1"/>
          </p:cNvSpPr>
          <p:nvPr>
            <p:ph type="sldNum" sz="quarter" idx="10"/>
          </p:nvPr>
        </p:nvSpPr>
        <p:spPr/>
        <p:txBody>
          <a:bodyPr/>
          <a:lstStyle/>
          <a:p>
            <a:fld id="{11492E01-3A99-4DC2-8CB6-B29E7AD19F64}" type="slidenum">
              <a:rPr lang="en-US" smtClean="0"/>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79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51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266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60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B5CA91-8DEB-4078-BB68-B5FCE4928FB8}" type="slidenum">
              <a:rPr lang="en-US" smtClean="0"/>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buClr>
                <a:schemeClr val="tx1">
                  <a:lumMod val="75000"/>
                  <a:lumOff val="25000"/>
                </a:schemeClr>
              </a:buClr>
              <a:defRPr sz="2000"/>
            </a:lvl1pPr>
            <a:lvl2pPr>
              <a:buClr>
                <a:schemeClr val="tx1">
                  <a:lumMod val="75000"/>
                  <a:lumOff val="25000"/>
                </a:schemeClr>
              </a:buClr>
              <a:defRPr sz="2000">
                <a:solidFill>
                  <a:schemeClr val="bg2">
                    <a:lumMod val="75000"/>
                  </a:schemeClr>
                </a:solidFill>
              </a:defRPr>
            </a:lvl2pPr>
            <a:lvl3pPr>
              <a:buClr>
                <a:schemeClr val="tx1">
                  <a:lumMod val="75000"/>
                  <a:lumOff val="25000"/>
                </a:schemeClr>
              </a:buClr>
              <a:defRPr sz="1800">
                <a:solidFill>
                  <a:schemeClr val="bg2">
                    <a:lumMod val="75000"/>
                  </a:schemeClr>
                </a:solidFill>
              </a:defRPr>
            </a:lvl3pPr>
            <a:lvl4pPr>
              <a:buClr>
                <a:schemeClr val="tx1">
                  <a:lumMod val="75000"/>
                  <a:lumOff val="25000"/>
                </a:schemeClr>
              </a:buClr>
              <a:defRPr sz="1600">
                <a:solidFill>
                  <a:schemeClr val="bg2">
                    <a:lumMod val="75000"/>
                  </a:schemeClr>
                </a:solidFill>
              </a:defRPr>
            </a:lvl4pPr>
            <a:lvl5pPr>
              <a:buClr>
                <a:schemeClr val="tx1">
                  <a:lumMod val="75000"/>
                  <a:lumOff val="25000"/>
                </a:schemeClr>
              </a:buClr>
              <a:defRPr sz="14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339436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1"/>
            <a:ext cx="8229600" cy="4191000"/>
          </a:xfrm>
          <a:prstGeom prst="rect">
            <a:avLst/>
          </a:prstGeom>
        </p:spPr>
        <p:txBody>
          <a:bodyPr vert="horz" anchor="ctr"/>
          <a:lstStyle>
            <a:lvl1pPr marL="0" indent="0" algn="ctr">
              <a:buClr>
                <a:schemeClr val="tx1">
                  <a:lumMod val="75000"/>
                  <a:lumOff val="25000"/>
                </a:schemeClr>
              </a:buClr>
              <a:buFontTx/>
              <a:buNone/>
              <a:defRPr sz="2400"/>
            </a:lvl1pPr>
            <a:lvl2pPr marL="301625" indent="0" algn="ctr">
              <a:buClr>
                <a:schemeClr val="tx1">
                  <a:lumMod val="75000"/>
                  <a:lumOff val="25000"/>
                </a:schemeClr>
              </a:buClr>
              <a:buFontTx/>
              <a:buNone/>
              <a:defRPr sz="2400">
                <a:solidFill>
                  <a:schemeClr val="tx1"/>
                </a:solidFill>
              </a:defRPr>
            </a:lvl2pPr>
            <a:lvl3pPr marL="627063" indent="0" algn="ctr">
              <a:buClr>
                <a:schemeClr val="tx1">
                  <a:lumMod val="75000"/>
                  <a:lumOff val="25000"/>
                </a:schemeClr>
              </a:buClr>
              <a:buFontTx/>
              <a:buNone/>
              <a:defRPr sz="2000">
                <a:solidFill>
                  <a:schemeClr val="tx1"/>
                </a:solidFill>
              </a:defRPr>
            </a:lvl3pPr>
            <a:lvl4pPr marL="914400" indent="0" algn="ctr">
              <a:buClr>
                <a:schemeClr val="tx1">
                  <a:lumMod val="75000"/>
                  <a:lumOff val="25000"/>
                </a:schemeClr>
              </a:buClr>
              <a:buFontTx/>
              <a:buNone/>
              <a:defRPr sz="1800">
                <a:solidFill>
                  <a:schemeClr val="tx1"/>
                </a:solidFill>
              </a:defRPr>
            </a:lvl4pPr>
            <a:lvl5pPr marL="1233488" indent="0" algn="ctr">
              <a:buClr>
                <a:schemeClr val="tx1">
                  <a:lumMod val="75000"/>
                  <a:lumOff val="25000"/>
                </a:schemeClr>
              </a:buClr>
              <a:buFontTx/>
              <a:buNone/>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79666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w/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1"/>
          <p:cNvSpPr>
            <a:spLocks noGrp="1"/>
          </p:cNvSpPr>
          <p:nvPr>
            <p:ph type="body" sz="quarter" idx="10"/>
          </p:nvPr>
        </p:nvSpPr>
        <p:spPr>
          <a:xfrm>
            <a:off x="457200" y="1600200"/>
            <a:ext cx="8229600" cy="533400"/>
          </a:xfrm>
          <a:prstGeom prst="rect">
            <a:avLst/>
          </a:prstGeom>
        </p:spPr>
        <p:txBody>
          <a:bodyPr/>
          <a:lstStyle>
            <a:lvl1pPr marL="0" indent="0" algn="ctr">
              <a:buFontTx/>
              <a:buNone/>
              <a:defRPr sz="2000" b="1">
                <a:solidFill>
                  <a:schemeClr val="tx1"/>
                </a:solidFill>
              </a:defRPr>
            </a:lvl1pPr>
          </a:lstStyle>
          <a:p>
            <a:pPr lvl="0"/>
            <a:r>
              <a:rPr lang="en-US" smtClean="0"/>
              <a:t>Click to edit Master text styles</a:t>
            </a:r>
          </a:p>
        </p:txBody>
      </p:sp>
      <p:sp>
        <p:nvSpPr>
          <p:cNvPr id="5" name="Content Placeholder 2"/>
          <p:cNvSpPr>
            <a:spLocks noGrp="1"/>
          </p:cNvSpPr>
          <p:nvPr>
            <p:ph idx="1"/>
          </p:nvPr>
        </p:nvSpPr>
        <p:spPr>
          <a:xfrm>
            <a:off x="457200" y="2133600"/>
            <a:ext cx="8229600" cy="3992563"/>
          </a:xfrm>
          <a:prstGeom prst="rect">
            <a:avLst/>
          </a:prstGeom>
        </p:spPr>
        <p:txBody>
          <a:bodyPr vert="horz"/>
          <a:lstStyle>
            <a:lvl1pPr>
              <a:buClr>
                <a:schemeClr val="tx1">
                  <a:lumMod val="75000"/>
                  <a:lumOff val="25000"/>
                </a:schemeClr>
              </a:buClr>
              <a:defRPr sz="2000"/>
            </a:lvl1pPr>
            <a:lvl2pPr>
              <a:buClr>
                <a:schemeClr val="tx1">
                  <a:lumMod val="75000"/>
                  <a:lumOff val="25000"/>
                </a:schemeClr>
              </a:buClr>
              <a:defRPr sz="2000">
                <a:solidFill>
                  <a:schemeClr val="tx1"/>
                </a:solidFill>
              </a:defRPr>
            </a:lvl2pPr>
            <a:lvl3pPr>
              <a:buClr>
                <a:schemeClr val="tx1">
                  <a:lumMod val="75000"/>
                  <a:lumOff val="25000"/>
                </a:schemeClr>
              </a:buClr>
              <a:defRPr sz="1800">
                <a:solidFill>
                  <a:schemeClr val="tx1"/>
                </a:solidFill>
              </a:defRPr>
            </a:lvl3pPr>
            <a:lvl4pPr>
              <a:buClr>
                <a:schemeClr val="tx1">
                  <a:lumMod val="75000"/>
                  <a:lumOff val="25000"/>
                </a:schemeClr>
              </a:buClr>
              <a:defRPr sz="1600">
                <a:solidFill>
                  <a:schemeClr val="tx1"/>
                </a:solidFill>
              </a:defRPr>
            </a:lvl4pPr>
            <a:lvl5pPr>
              <a:buClr>
                <a:schemeClr val="tx1">
                  <a:lumMod val="75000"/>
                  <a:lumOff val="25000"/>
                </a:schemeClr>
              </a:buClr>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38491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w/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1"/>
          <p:cNvSpPr>
            <a:spLocks noGrp="1"/>
          </p:cNvSpPr>
          <p:nvPr>
            <p:ph type="body" sz="quarter" idx="10"/>
          </p:nvPr>
        </p:nvSpPr>
        <p:spPr>
          <a:xfrm>
            <a:off x="457200" y="1600200"/>
            <a:ext cx="8229600" cy="533400"/>
          </a:xfrm>
          <a:prstGeom prst="rect">
            <a:avLst/>
          </a:prstGeom>
        </p:spPr>
        <p:txBody>
          <a:bodyPr/>
          <a:lstStyle>
            <a:lvl1pPr marL="0" indent="0" algn="ctr">
              <a:buFontTx/>
              <a:buNone/>
              <a:defRPr sz="20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1730532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chemeClr val="tx1">
                  <a:lumMod val="75000"/>
                  <a:lumOff val="25000"/>
                </a:schemeClr>
              </a:buClr>
              <a:defRPr sz="1800"/>
            </a:lvl1pPr>
            <a:lvl2pPr>
              <a:buClr>
                <a:schemeClr val="tx1">
                  <a:lumMod val="75000"/>
                  <a:lumOff val="25000"/>
                </a:schemeClr>
              </a:buClr>
              <a:defRPr sz="1600">
                <a:solidFill>
                  <a:schemeClr val="tx1"/>
                </a:solidFill>
              </a:defRPr>
            </a:lvl2pPr>
            <a:lvl3pPr>
              <a:buClr>
                <a:schemeClr val="tx1">
                  <a:lumMod val="75000"/>
                  <a:lumOff val="25000"/>
                </a:schemeClr>
              </a:buClr>
              <a:defRPr sz="1400">
                <a:solidFill>
                  <a:schemeClr val="tx1"/>
                </a:solidFill>
              </a:defRPr>
            </a:lvl3pPr>
            <a:lvl4pPr>
              <a:buClr>
                <a:schemeClr val="tx1">
                  <a:lumMod val="75000"/>
                  <a:lumOff val="25000"/>
                </a:schemeClr>
              </a:buClr>
              <a:defRPr sz="1200">
                <a:solidFill>
                  <a:schemeClr val="tx1"/>
                </a:solidFill>
              </a:defRPr>
            </a:lvl4pPr>
            <a:lvl5pPr>
              <a:buClr>
                <a:schemeClr val="tx1">
                  <a:lumMod val="75000"/>
                  <a:lumOff val="25000"/>
                </a:schemeClr>
              </a:buCl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chemeClr val="tx1">
                  <a:lumMod val="75000"/>
                  <a:lumOff val="25000"/>
                </a:schemeClr>
              </a:buClr>
              <a:defRPr sz="1800"/>
            </a:lvl1pPr>
            <a:lvl2pPr>
              <a:buClr>
                <a:schemeClr val="tx1">
                  <a:lumMod val="75000"/>
                  <a:lumOff val="25000"/>
                </a:schemeClr>
              </a:buClr>
              <a:defRPr sz="1600">
                <a:solidFill>
                  <a:schemeClr val="tx1"/>
                </a:solidFill>
              </a:defRPr>
            </a:lvl2pPr>
            <a:lvl3pPr>
              <a:buClr>
                <a:schemeClr val="tx1">
                  <a:lumMod val="75000"/>
                  <a:lumOff val="25000"/>
                </a:schemeClr>
              </a:buClr>
              <a:defRPr sz="1400">
                <a:solidFill>
                  <a:schemeClr val="tx1"/>
                </a:solidFill>
              </a:defRPr>
            </a:lvl3pPr>
            <a:lvl4pPr>
              <a:buClr>
                <a:schemeClr val="tx1">
                  <a:lumMod val="75000"/>
                  <a:lumOff val="25000"/>
                </a:schemeClr>
              </a:buClr>
              <a:defRPr sz="1200">
                <a:solidFill>
                  <a:schemeClr val="tx1"/>
                </a:solidFill>
              </a:defRPr>
            </a:lvl4pPr>
            <a:lvl5pPr>
              <a:buClr>
                <a:schemeClr val="tx1">
                  <a:lumMod val="75000"/>
                  <a:lumOff val="25000"/>
                </a:schemeClr>
              </a:buClr>
              <a:defRPr sz="12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34754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Title 1"/>
          <p:cNvSpPr>
            <a:spLocks noGrp="1"/>
          </p:cNvSpPr>
          <p:nvPr>
            <p:ph type="title"/>
          </p:nvPr>
        </p:nvSpPr>
        <p:spPr>
          <a:xfrm>
            <a:off x="2171700" y="76200"/>
            <a:ext cx="6515100" cy="855663"/>
          </a:xfrm>
        </p:spPr>
        <p:txBody>
          <a:bodyPr/>
          <a:lstStyle/>
          <a:p>
            <a:r>
              <a:rPr lang="en-US" smtClean="0"/>
              <a:t>Click to edit Master title style</a:t>
            </a:r>
            <a:endParaRPr lang="en-US"/>
          </a:p>
        </p:txBody>
      </p:sp>
      <p:sp>
        <p:nvSpPr>
          <p:cNvPr id="8" name="Text Placeholder 1"/>
          <p:cNvSpPr>
            <a:spLocks noGrp="1"/>
          </p:cNvSpPr>
          <p:nvPr>
            <p:ph type="body" sz="quarter" idx="10"/>
          </p:nvPr>
        </p:nvSpPr>
        <p:spPr>
          <a:xfrm>
            <a:off x="457200" y="1600200"/>
            <a:ext cx="8229600" cy="533400"/>
          </a:xfrm>
          <a:prstGeom prst="rect">
            <a:avLst/>
          </a:prstGeom>
        </p:spPr>
        <p:txBody>
          <a:bodyPr/>
          <a:lstStyle>
            <a:lvl1pPr marL="0" indent="0" algn="ctr">
              <a:buFontTx/>
              <a:buNone/>
              <a:defRPr sz="2000" b="1">
                <a:solidFill>
                  <a:schemeClr val="tx1"/>
                </a:solidFill>
              </a:defRPr>
            </a:lvl1pPr>
          </a:lstStyle>
          <a:p>
            <a:pPr lvl="0"/>
            <a:r>
              <a:rPr lang="en-US" smtClean="0"/>
              <a:t>Click to edit Master text styles</a:t>
            </a:r>
          </a:p>
        </p:txBody>
      </p:sp>
      <p:sp>
        <p:nvSpPr>
          <p:cNvPr id="10" name="Content Placeholder 2"/>
          <p:cNvSpPr>
            <a:spLocks noGrp="1"/>
          </p:cNvSpPr>
          <p:nvPr>
            <p:ph idx="1"/>
          </p:nvPr>
        </p:nvSpPr>
        <p:spPr>
          <a:xfrm>
            <a:off x="457200" y="2133600"/>
            <a:ext cx="4038600" cy="3992563"/>
          </a:xfrm>
          <a:prstGeom prst="rect">
            <a:avLst/>
          </a:prstGeom>
        </p:spPr>
        <p:txBody>
          <a:bodyPr vert="horz"/>
          <a:lstStyle>
            <a:lvl1pPr>
              <a:buClr>
                <a:schemeClr val="tx1">
                  <a:lumMod val="75000"/>
                  <a:lumOff val="25000"/>
                </a:schemeClr>
              </a:buClr>
              <a:defRPr sz="1800"/>
            </a:lvl1pPr>
            <a:lvl2pPr>
              <a:buClr>
                <a:schemeClr val="tx1">
                  <a:lumMod val="75000"/>
                  <a:lumOff val="25000"/>
                </a:schemeClr>
              </a:buClr>
              <a:defRPr sz="1800">
                <a:solidFill>
                  <a:schemeClr val="tx1"/>
                </a:solidFill>
              </a:defRPr>
            </a:lvl2pPr>
            <a:lvl3pPr>
              <a:buClr>
                <a:schemeClr val="tx1">
                  <a:lumMod val="75000"/>
                  <a:lumOff val="25000"/>
                </a:schemeClr>
              </a:buClr>
              <a:defRPr sz="1600">
                <a:solidFill>
                  <a:schemeClr val="tx1"/>
                </a:solidFill>
              </a:defRPr>
            </a:lvl3pPr>
            <a:lvl4pPr>
              <a:buClr>
                <a:schemeClr val="tx1">
                  <a:lumMod val="75000"/>
                  <a:lumOff val="25000"/>
                </a:schemeClr>
              </a:buClr>
              <a:defRPr sz="1400">
                <a:solidFill>
                  <a:schemeClr val="tx1"/>
                </a:solidFill>
              </a:defRPr>
            </a:lvl4pPr>
            <a:lvl5pPr>
              <a:buClr>
                <a:schemeClr val="tx1">
                  <a:lumMod val="75000"/>
                  <a:lumOff val="25000"/>
                </a:schemeClr>
              </a:buClr>
              <a:defRPr sz="12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48200" y="2133600"/>
            <a:ext cx="4038600" cy="3992563"/>
          </a:xfrm>
          <a:prstGeom prst="rect">
            <a:avLst/>
          </a:prstGeom>
        </p:spPr>
        <p:txBody>
          <a:bodyPr vert="horz"/>
          <a:lstStyle>
            <a:lvl1pPr>
              <a:buClr>
                <a:schemeClr val="tx1">
                  <a:lumMod val="75000"/>
                  <a:lumOff val="25000"/>
                </a:schemeClr>
              </a:buClr>
              <a:defRPr sz="1800"/>
            </a:lvl1pPr>
            <a:lvl2pPr>
              <a:buClr>
                <a:schemeClr val="tx1">
                  <a:lumMod val="75000"/>
                  <a:lumOff val="25000"/>
                </a:schemeClr>
              </a:buClr>
              <a:defRPr sz="1800">
                <a:solidFill>
                  <a:schemeClr val="tx1"/>
                </a:solidFill>
              </a:defRPr>
            </a:lvl2pPr>
            <a:lvl3pPr>
              <a:buClr>
                <a:schemeClr val="tx1">
                  <a:lumMod val="75000"/>
                  <a:lumOff val="25000"/>
                </a:schemeClr>
              </a:buClr>
              <a:defRPr sz="1600">
                <a:solidFill>
                  <a:schemeClr val="tx1"/>
                </a:solidFill>
              </a:defRPr>
            </a:lvl3pPr>
            <a:lvl4pPr>
              <a:buClr>
                <a:schemeClr val="tx1">
                  <a:lumMod val="75000"/>
                  <a:lumOff val="25000"/>
                </a:schemeClr>
              </a:buClr>
              <a:defRPr sz="1400">
                <a:solidFill>
                  <a:schemeClr val="tx1"/>
                </a:solidFill>
              </a:defRPr>
            </a:lvl4pPr>
            <a:lvl5pPr>
              <a:buClr>
                <a:schemeClr val="tx1">
                  <a:lumMod val="75000"/>
                  <a:lumOff val="25000"/>
                </a:schemeClr>
              </a:buClr>
              <a:defRPr sz="12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6132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77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2 Headers">
    <p:spTree>
      <p:nvGrpSpPr>
        <p:cNvPr id="1" name=""/>
        <p:cNvGrpSpPr/>
        <p:nvPr/>
      </p:nvGrpSpPr>
      <p:grpSpPr>
        <a:xfrm>
          <a:off x="0" y="0"/>
          <a:ext cx="0" cy="0"/>
          <a:chOff x="0" y="0"/>
          <a:chExt cx="0" cy="0"/>
        </a:xfrm>
      </p:grpSpPr>
      <p:sp>
        <p:nvSpPr>
          <p:cNvPr id="7" name="Title 1"/>
          <p:cNvSpPr>
            <a:spLocks noGrp="1"/>
          </p:cNvSpPr>
          <p:nvPr>
            <p:ph type="title"/>
          </p:nvPr>
        </p:nvSpPr>
        <p:spPr>
          <a:xfrm>
            <a:off x="2171700" y="76200"/>
            <a:ext cx="6515100" cy="855663"/>
          </a:xfrm>
        </p:spPr>
        <p:txBody>
          <a:bodyPr/>
          <a:lstStyle/>
          <a:p>
            <a:r>
              <a:rPr lang="en-US" smtClean="0"/>
              <a:t>Click to edit Master title style</a:t>
            </a:r>
            <a:endParaRPr lang="en-US"/>
          </a:p>
        </p:txBody>
      </p:sp>
      <p:sp>
        <p:nvSpPr>
          <p:cNvPr id="8" name="Text Placeholder 1"/>
          <p:cNvSpPr>
            <a:spLocks noGrp="1"/>
          </p:cNvSpPr>
          <p:nvPr>
            <p:ph type="body" sz="quarter" idx="10"/>
          </p:nvPr>
        </p:nvSpPr>
        <p:spPr>
          <a:xfrm>
            <a:off x="457200" y="1600200"/>
            <a:ext cx="4038600" cy="533400"/>
          </a:xfrm>
          <a:prstGeom prst="rect">
            <a:avLst/>
          </a:prstGeom>
        </p:spPr>
        <p:txBody>
          <a:bodyPr/>
          <a:lstStyle>
            <a:lvl1pPr marL="0" indent="0" algn="l">
              <a:buFontTx/>
              <a:buNone/>
              <a:defRPr sz="2000" b="1">
                <a:solidFill>
                  <a:schemeClr val="tx1"/>
                </a:solidFill>
              </a:defRPr>
            </a:lvl1pPr>
          </a:lstStyle>
          <a:p>
            <a:pPr lvl="0"/>
            <a:r>
              <a:rPr lang="en-US" smtClean="0"/>
              <a:t>Click to edit Master text styles</a:t>
            </a:r>
          </a:p>
        </p:txBody>
      </p:sp>
      <p:sp>
        <p:nvSpPr>
          <p:cNvPr id="10" name="Content Placeholder 2"/>
          <p:cNvSpPr>
            <a:spLocks noGrp="1"/>
          </p:cNvSpPr>
          <p:nvPr>
            <p:ph idx="1"/>
          </p:nvPr>
        </p:nvSpPr>
        <p:spPr>
          <a:xfrm>
            <a:off x="457200" y="2133600"/>
            <a:ext cx="4038600" cy="3992563"/>
          </a:xfrm>
          <a:prstGeom prst="rect">
            <a:avLst/>
          </a:prstGeom>
        </p:spPr>
        <p:txBody>
          <a:bodyPr vert="horz"/>
          <a:lstStyle>
            <a:lvl1pPr>
              <a:buClr>
                <a:schemeClr val="tx1">
                  <a:lumMod val="75000"/>
                  <a:lumOff val="25000"/>
                </a:schemeClr>
              </a:buClr>
              <a:defRPr sz="2000"/>
            </a:lvl1pPr>
            <a:lvl2pPr>
              <a:buClr>
                <a:schemeClr val="tx1">
                  <a:lumMod val="75000"/>
                  <a:lumOff val="25000"/>
                </a:schemeClr>
              </a:buClr>
              <a:defRPr sz="2000">
                <a:solidFill>
                  <a:schemeClr val="tx1"/>
                </a:solidFill>
              </a:defRPr>
            </a:lvl2pPr>
            <a:lvl3pPr>
              <a:buClr>
                <a:schemeClr val="tx1">
                  <a:lumMod val="75000"/>
                  <a:lumOff val="25000"/>
                </a:schemeClr>
              </a:buClr>
              <a:defRPr sz="1800">
                <a:solidFill>
                  <a:schemeClr val="tx1"/>
                </a:solidFill>
              </a:defRPr>
            </a:lvl3pPr>
            <a:lvl4pPr>
              <a:buClr>
                <a:schemeClr val="tx1">
                  <a:lumMod val="75000"/>
                  <a:lumOff val="25000"/>
                </a:schemeClr>
              </a:buClr>
              <a:defRPr sz="1600">
                <a:solidFill>
                  <a:schemeClr val="tx1"/>
                </a:solidFill>
              </a:defRPr>
            </a:lvl4pPr>
            <a:lvl5pPr>
              <a:buClr>
                <a:schemeClr val="tx1">
                  <a:lumMod val="75000"/>
                  <a:lumOff val="25000"/>
                </a:schemeClr>
              </a:buClr>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4648200" y="2133600"/>
            <a:ext cx="4038600" cy="3992563"/>
          </a:xfrm>
          <a:prstGeom prst="rect">
            <a:avLst/>
          </a:prstGeom>
        </p:spPr>
        <p:txBody>
          <a:bodyPr vert="horz"/>
          <a:lstStyle>
            <a:lvl1pPr>
              <a:buClr>
                <a:schemeClr val="tx1">
                  <a:lumMod val="75000"/>
                  <a:lumOff val="25000"/>
                </a:schemeClr>
              </a:buClr>
              <a:defRPr sz="2000"/>
            </a:lvl1pPr>
            <a:lvl2pPr>
              <a:buClr>
                <a:schemeClr val="tx1">
                  <a:lumMod val="75000"/>
                  <a:lumOff val="25000"/>
                </a:schemeClr>
              </a:buClr>
              <a:defRPr sz="2000">
                <a:solidFill>
                  <a:schemeClr val="tx1"/>
                </a:solidFill>
              </a:defRPr>
            </a:lvl2pPr>
            <a:lvl3pPr>
              <a:buClr>
                <a:schemeClr val="tx1">
                  <a:lumMod val="75000"/>
                  <a:lumOff val="25000"/>
                </a:schemeClr>
              </a:buClr>
              <a:defRPr sz="1800">
                <a:solidFill>
                  <a:schemeClr val="tx1"/>
                </a:solidFill>
              </a:defRPr>
            </a:lvl3pPr>
            <a:lvl4pPr>
              <a:buClr>
                <a:schemeClr val="tx1">
                  <a:lumMod val="75000"/>
                  <a:lumOff val="25000"/>
                </a:schemeClr>
              </a:buClr>
              <a:defRPr sz="1600">
                <a:solidFill>
                  <a:schemeClr val="tx1"/>
                </a:solidFill>
              </a:defRPr>
            </a:lvl4pPr>
            <a:lvl5pPr>
              <a:buClr>
                <a:schemeClr val="tx1">
                  <a:lumMod val="75000"/>
                  <a:lumOff val="25000"/>
                </a:schemeClr>
              </a:buClr>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
          <p:cNvSpPr>
            <a:spLocks noGrp="1"/>
          </p:cNvSpPr>
          <p:nvPr>
            <p:ph type="body" sz="quarter" idx="12"/>
          </p:nvPr>
        </p:nvSpPr>
        <p:spPr>
          <a:xfrm>
            <a:off x="4648200" y="1600200"/>
            <a:ext cx="4038600" cy="533400"/>
          </a:xfrm>
          <a:prstGeom prst="rect">
            <a:avLst/>
          </a:prstGeom>
        </p:spPr>
        <p:txBody>
          <a:bodyPr/>
          <a:lstStyle>
            <a:lvl1pPr marL="0" indent="0" algn="l">
              <a:buFontTx/>
              <a:buNone/>
              <a:defRPr sz="20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397954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B5CA91-8DEB-4078-BB68-B5FCE4928FB8}" type="slidenum">
              <a:rPr lang="en-US" smtClean="0"/>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794694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81387"/>
            <a:ext cx="7772400" cy="1362075"/>
          </a:xfrm>
        </p:spPr>
        <p:txBody>
          <a:bodyPr anchor="t"/>
          <a:lstStyle>
            <a:lvl1pPr algn="r">
              <a:defRPr sz="3200" b="1" cap="none"/>
            </a:lvl1pPr>
          </a:lstStyle>
          <a:p>
            <a:r>
              <a:rPr lang="en-US" smtClean="0"/>
              <a:t>Click to edit Master title style</a:t>
            </a:r>
            <a:endParaRPr lang="en-US"/>
          </a:p>
        </p:txBody>
      </p:sp>
      <p:sp>
        <p:nvSpPr>
          <p:cNvPr id="3" name="Text Placeholder 2"/>
          <p:cNvSpPr>
            <a:spLocks noGrp="1"/>
          </p:cNvSpPr>
          <p:nvPr>
            <p:ph type="body" idx="1"/>
          </p:nvPr>
        </p:nvSpPr>
        <p:spPr>
          <a:xfrm>
            <a:off x="722313" y="1981200"/>
            <a:ext cx="7772400" cy="1500187"/>
          </a:xfrm>
          <a:prstGeom prst="rect">
            <a:avLst/>
          </a:prstGeom>
        </p:spPr>
        <p:txBody>
          <a:bodyPr vert="horz" anchor="b"/>
          <a:lstStyle>
            <a:lvl1pPr marL="0" indent="0" algn="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33111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31402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6096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76401"/>
            <a:ext cx="5111750" cy="4572000"/>
          </a:xfrm>
          <a:prstGeom prst="rect">
            <a:avLst/>
          </a:prstGeom>
        </p:spPr>
        <p:txBody>
          <a:bodyPr vert="horz"/>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1800"/>
            </a:lvl3pPr>
            <a:lvl4pPr>
              <a:buClr>
                <a:schemeClr val="tx1">
                  <a:lumMod val="75000"/>
                  <a:lumOff val="25000"/>
                </a:schemeClr>
              </a:buClr>
              <a:defRPr sz="1600"/>
            </a:lvl4pPr>
            <a:lvl5pPr>
              <a:buClr>
                <a:schemeClr val="tx1">
                  <a:lumMod val="75000"/>
                  <a:lumOff val="25000"/>
                </a:schemeClr>
              </a:buCl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86001"/>
            <a:ext cx="3008313" cy="3962399"/>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52265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826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70037"/>
            <a:ext cx="5486400" cy="35052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Calibri" charset="0"/>
              </a:rPr>
              <a:t>Click icon to add picture</a:t>
            </a:r>
          </a:p>
        </p:txBody>
      </p:sp>
      <p:sp>
        <p:nvSpPr>
          <p:cNvPr id="4" name="Text Placeholder 3"/>
          <p:cNvSpPr>
            <a:spLocks noGrp="1"/>
          </p:cNvSpPr>
          <p:nvPr>
            <p:ph type="body" sz="half" idx="2"/>
          </p:nvPr>
        </p:nvSpPr>
        <p:spPr>
          <a:xfrm>
            <a:off x="1792288" y="5715000"/>
            <a:ext cx="5486400" cy="5000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9769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364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Divider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9B5CA91-8DEB-4078-BB68-B5FCE4928FB8}" type="slidenum">
              <a:rPr lang="en-US" smtClean="0"/>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56901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9B5CA91-8DEB-4078-BB68-B5FCE4928FB8}" type="slidenum">
              <a:rPr lang="en-US" smtClean="0"/>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997797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Divider Cla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9B5CA91-8DEB-4078-BB68-B5FCE4928FB8}" type="slidenum">
              <a:rPr lang="en-US" smtClean="0"/>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66963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9292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458D63-EA58-4BE2-802D-58F5847B5C10}" type="datetimeFigureOut">
              <a:rPr lang="en-US" smtClean="0"/>
              <a:t>3/26/2012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9B5CA91-8DEB-4078-BB68-B5FCE4928FB8}" type="slidenum">
              <a:rPr lang="en-US" smtClean="0"/>
              <a:t>‹#›</a:t>
            </a:fld>
            <a:endParaRPr lang="en-US"/>
          </a:p>
        </p:txBody>
      </p:sp>
    </p:spTree>
    <p:extLst>
      <p:ext uri="{BB962C8B-B14F-4D97-AF65-F5344CB8AC3E}">
        <p14:creationId xmlns:p14="http://schemas.microsoft.com/office/powerpoint/2010/main" val="3295646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84220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81387"/>
            <a:ext cx="7772400" cy="1362075"/>
          </a:xfrm>
        </p:spPr>
        <p:txBody>
          <a:bodyPr anchor="t"/>
          <a:lstStyle>
            <a:lvl1pPr algn="r">
              <a:defRPr sz="3200" b="1" cap="none"/>
            </a:lvl1pPr>
          </a:lstStyle>
          <a:p>
            <a:r>
              <a:rPr lang="en-US" smtClean="0"/>
              <a:t>Click to edit Master title style</a:t>
            </a:r>
            <a:endParaRPr lang="en-US"/>
          </a:p>
        </p:txBody>
      </p:sp>
      <p:sp>
        <p:nvSpPr>
          <p:cNvPr id="3" name="Text Placeholder 2"/>
          <p:cNvSpPr>
            <a:spLocks noGrp="1"/>
          </p:cNvSpPr>
          <p:nvPr>
            <p:ph type="body" idx="1"/>
          </p:nvPr>
        </p:nvSpPr>
        <p:spPr>
          <a:xfrm>
            <a:off x="722313" y="1981200"/>
            <a:ext cx="7772400" cy="1500187"/>
          </a:xfrm>
          <a:prstGeom prst="rect">
            <a:avLst/>
          </a:prstGeom>
        </p:spPr>
        <p:txBody>
          <a:bodyPr vert="horz" anchor="b"/>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78437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436232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6854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730045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6096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76401"/>
            <a:ext cx="5111750" cy="4572000"/>
          </a:xfrm>
          <a:prstGeom prst="rect">
            <a:avLst/>
          </a:prstGeom>
        </p:spPr>
        <p:txBody>
          <a:bodyPr vert="horz"/>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1800"/>
            </a:lvl3pPr>
            <a:lvl4pPr>
              <a:buClr>
                <a:schemeClr val="tx1">
                  <a:lumMod val="75000"/>
                  <a:lumOff val="25000"/>
                </a:schemeClr>
              </a:buClr>
              <a:defRPr sz="1600"/>
            </a:lvl4pPr>
            <a:lvl5pPr>
              <a:buClr>
                <a:schemeClr val="tx1">
                  <a:lumMod val="75000"/>
                  <a:lumOff val="25000"/>
                </a:schemeClr>
              </a:buCl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86001"/>
            <a:ext cx="3008313" cy="3962399"/>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695742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826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70037"/>
            <a:ext cx="5486400" cy="35052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Calibri" charset="0"/>
              </a:rPr>
              <a:t>Click icon to add picture</a:t>
            </a:r>
          </a:p>
        </p:txBody>
      </p:sp>
      <p:sp>
        <p:nvSpPr>
          <p:cNvPr id="4" name="Text Placeholder 3"/>
          <p:cNvSpPr>
            <a:spLocks noGrp="1"/>
          </p:cNvSpPr>
          <p:nvPr>
            <p:ph type="body" sz="half" idx="2"/>
          </p:nvPr>
        </p:nvSpPr>
        <p:spPr>
          <a:xfrm>
            <a:off x="1792288" y="5715000"/>
            <a:ext cx="5486400" cy="5000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79639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3966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0509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794694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Divider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56901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Divider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99779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Divider Cla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66963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84220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81387"/>
            <a:ext cx="7772400" cy="1362075"/>
          </a:xfrm>
        </p:spPr>
        <p:txBody>
          <a:bodyPr anchor="t"/>
          <a:lstStyle>
            <a:lvl1pPr algn="r">
              <a:defRPr sz="3200" b="1" cap="none"/>
            </a:lvl1pPr>
          </a:lstStyle>
          <a:p>
            <a:r>
              <a:rPr lang="en-US" smtClean="0"/>
              <a:t>Click to edit Master title style</a:t>
            </a:r>
            <a:endParaRPr lang="en-US"/>
          </a:p>
        </p:txBody>
      </p:sp>
      <p:sp>
        <p:nvSpPr>
          <p:cNvPr id="3" name="Text Placeholder 2"/>
          <p:cNvSpPr>
            <a:spLocks noGrp="1"/>
          </p:cNvSpPr>
          <p:nvPr>
            <p:ph type="body" idx="1"/>
          </p:nvPr>
        </p:nvSpPr>
        <p:spPr>
          <a:xfrm>
            <a:off x="722313" y="1981200"/>
            <a:ext cx="7772400" cy="1500187"/>
          </a:xfrm>
          <a:prstGeom prst="rect">
            <a:avLst/>
          </a:prstGeom>
        </p:spPr>
        <p:txBody>
          <a:bodyPr vert="horz" anchor="b"/>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78437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436232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685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73004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915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6096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76401"/>
            <a:ext cx="5111750" cy="4572000"/>
          </a:xfrm>
          <a:prstGeom prst="rect">
            <a:avLst/>
          </a:prstGeom>
        </p:spPr>
        <p:txBody>
          <a:bodyPr vert="horz"/>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1800"/>
            </a:lvl3pPr>
            <a:lvl4pPr>
              <a:buClr>
                <a:schemeClr val="tx1">
                  <a:lumMod val="75000"/>
                  <a:lumOff val="25000"/>
                </a:schemeClr>
              </a:buClr>
              <a:defRPr sz="1600"/>
            </a:lvl4pPr>
            <a:lvl5pPr>
              <a:buClr>
                <a:schemeClr val="tx1">
                  <a:lumMod val="75000"/>
                  <a:lumOff val="25000"/>
                </a:schemeClr>
              </a:buCl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86001"/>
            <a:ext cx="3008313" cy="3962399"/>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695742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826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70037"/>
            <a:ext cx="5486400" cy="35052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Calibri" charset="0"/>
              </a:rPr>
              <a:t>Click icon to add picture</a:t>
            </a:r>
          </a:p>
        </p:txBody>
      </p:sp>
      <p:sp>
        <p:nvSpPr>
          <p:cNvPr id="4" name="Text Placeholder 3"/>
          <p:cNvSpPr>
            <a:spLocks noGrp="1"/>
          </p:cNvSpPr>
          <p:nvPr>
            <p:ph type="body" sz="half" idx="2"/>
          </p:nvPr>
        </p:nvSpPr>
        <p:spPr>
          <a:xfrm>
            <a:off x="1792288" y="5715000"/>
            <a:ext cx="5486400" cy="5000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7963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3966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79469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Divider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569018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Divider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997797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Divider Cla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66963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84220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6332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81387"/>
            <a:ext cx="7772400" cy="1362075"/>
          </a:xfrm>
        </p:spPr>
        <p:txBody>
          <a:bodyPr anchor="t"/>
          <a:lstStyle>
            <a:lvl1pPr algn="r">
              <a:defRPr sz="3200" b="1" cap="none"/>
            </a:lvl1pPr>
          </a:lstStyle>
          <a:p>
            <a:r>
              <a:rPr lang="en-US" smtClean="0"/>
              <a:t>Click to edit Master title style</a:t>
            </a:r>
            <a:endParaRPr lang="en-US"/>
          </a:p>
        </p:txBody>
      </p:sp>
      <p:sp>
        <p:nvSpPr>
          <p:cNvPr id="3" name="Text Placeholder 2"/>
          <p:cNvSpPr>
            <a:spLocks noGrp="1"/>
          </p:cNvSpPr>
          <p:nvPr>
            <p:ph type="body" idx="1"/>
          </p:nvPr>
        </p:nvSpPr>
        <p:spPr>
          <a:xfrm>
            <a:off x="722313" y="1981200"/>
            <a:ext cx="7772400" cy="1500187"/>
          </a:xfrm>
          <a:prstGeom prst="rect">
            <a:avLst/>
          </a:prstGeom>
        </p:spPr>
        <p:txBody>
          <a:bodyPr vert="horz" anchor="b"/>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784375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chemeClr val="tx1">
                  <a:lumMod val="75000"/>
                  <a:lumOff val="25000"/>
                </a:schemeClr>
              </a:buClr>
              <a:defRPr sz="2800"/>
            </a:lvl1pPr>
            <a:lvl2pPr>
              <a:buClr>
                <a:schemeClr val="tx1">
                  <a:lumMod val="75000"/>
                  <a:lumOff val="25000"/>
                </a:schemeClr>
              </a:buClr>
              <a:defRPr sz="24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43623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68545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73004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6096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76401"/>
            <a:ext cx="5111750" cy="4572000"/>
          </a:xfrm>
          <a:prstGeom prst="rect">
            <a:avLst/>
          </a:prstGeom>
        </p:spPr>
        <p:txBody>
          <a:bodyPr vert="horz"/>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1800"/>
            </a:lvl3pPr>
            <a:lvl4pPr>
              <a:buClr>
                <a:schemeClr val="tx1">
                  <a:lumMod val="75000"/>
                  <a:lumOff val="25000"/>
                </a:schemeClr>
              </a:buClr>
              <a:defRPr sz="1600"/>
            </a:lvl4pPr>
            <a:lvl5pPr>
              <a:buClr>
                <a:schemeClr val="tx1">
                  <a:lumMod val="75000"/>
                  <a:lumOff val="25000"/>
                </a:schemeClr>
              </a:buCl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86001"/>
            <a:ext cx="3008313" cy="3962399"/>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695742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4826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70037"/>
            <a:ext cx="5486400" cy="35052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Calibri" charset="0"/>
              </a:rPr>
              <a:t>Click icon to add picture</a:t>
            </a:r>
          </a:p>
        </p:txBody>
      </p:sp>
      <p:sp>
        <p:nvSpPr>
          <p:cNvPr id="4" name="Text Placeholder 3"/>
          <p:cNvSpPr>
            <a:spLocks noGrp="1"/>
          </p:cNvSpPr>
          <p:nvPr>
            <p:ph type="body" sz="half" idx="2"/>
          </p:nvPr>
        </p:nvSpPr>
        <p:spPr>
          <a:xfrm>
            <a:off x="1792288" y="5715000"/>
            <a:ext cx="5486400" cy="5000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79639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chemeClr val="tx1">
                  <a:lumMod val="75000"/>
                  <a:lumOff val="25000"/>
                </a:schemeClr>
              </a:buCl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3966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ct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ct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14168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72EE160-6077-2E4F-9133-C24B94A880CA}" type="slidenum">
              <a:rPr lang="en-US" smtClean="0"/>
              <a:pPr/>
              <a:t>‹#›</a:t>
            </a:fld>
            <a:endParaRPr lang="en-US"/>
          </a:p>
        </p:txBody>
      </p:sp>
      <p:sp>
        <p:nvSpPr>
          <p:cNvPr id="6" name="Title 1"/>
          <p:cNvSpPr>
            <a:spLocks noGrp="1"/>
          </p:cNvSpPr>
          <p:nvPr>
            <p:ph type="title"/>
          </p:nvPr>
        </p:nvSpPr>
        <p:spPr>
          <a:xfrm>
            <a:off x="722313" y="1676400"/>
            <a:ext cx="7772400" cy="1362075"/>
          </a:xfrm>
        </p:spPr>
        <p:txBody>
          <a:bodyPr anchor="b" anchorCtr="0"/>
          <a:lstStyle>
            <a:lvl1pPr algn="r">
              <a:defRPr sz="3200" b="1" cap="none"/>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79469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01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Divider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56901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Divider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997797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Divider Cla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E72EE160-6077-2E4F-9133-C24B94A880CA}" type="slidenum">
              <a:rPr lang="en-US" smtClean="0"/>
              <a:pPr/>
              <a:t>‹#›</a:t>
            </a:fld>
            <a:endParaRPr lang="en-US" dirty="0"/>
          </a:p>
        </p:txBody>
      </p:sp>
      <p:sp>
        <p:nvSpPr>
          <p:cNvPr id="6" name="Title 1"/>
          <p:cNvSpPr>
            <a:spLocks noGrp="1"/>
          </p:cNvSpPr>
          <p:nvPr>
            <p:ph type="title"/>
          </p:nvPr>
        </p:nvSpPr>
        <p:spPr>
          <a:xfrm>
            <a:off x="722313" y="1676400"/>
            <a:ext cx="7772400" cy="1362075"/>
          </a:xfrm>
        </p:spPr>
        <p:txBody>
          <a:bodyPr anchor="b" anchorCtr="0"/>
          <a:lstStyle>
            <a:lvl1pPr algn="r">
              <a:defRPr sz="3200" b="1" cap="none">
                <a:solidFill>
                  <a:schemeClr val="bg1"/>
                </a:solidFill>
              </a:defRPr>
            </a:lvl1pPr>
          </a:lstStyle>
          <a:p>
            <a:r>
              <a:rPr lang="en-US" smtClean="0"/>
              <a:t>Click to edit Master title style</a:t>
            </a:r>
            <a:endParaRPr lang="en-US" dirty="0"/>
          </a:p>
        </p:txBody>
      </p:sp>
      <p:sp>
        <p:nvSpPr>
          <p:cNvPr id="7" name="Text Placeholder 2"/>
          <p:cNvSpPr>
            <a:spLocks noGrp="1"/>
          </p:cNvSpPr>
          <p:nvPr>
            <p:ph type="body" idx="1"/>
          </p:nvPr>
        </p:nvSpPr>
        <p:spPr>
          <a:xfrm>
            <a:off x="722313" y="3048000"/>
            <a:ext cx="7772400" cy="1500187"/>
          </a:xfrm>
          <a:prstGeom prst="rect">
            <a:avLst/>
          </a:prstGeom>
        </p:spPr>
        <p:txBody>
          <a:bodyPr vert="horz" anchor="t" anchorCtr="0"/>
          <a:lstStyle>
            <a:lvl1pPr marL="0" indent="0" algn="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466963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199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630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7.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7.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7.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1138" name="Picture 12" descr="5-Color_Geosyntec_logo-JPG"/>
          <p:cNvPicPr>
            <a:picLocks noChangeAspect="1" noChangeArrowheads="1"/>
          </p:cNvPicPr>
          <p:nvPr/>
        </p:nvPicPr>
        <p:blipFill>
          <a:blip r:embed="rId14" cstate="print"/>
          <a:srcRect/>
          <a:stretch>
            <a:fillRect/>
          </a:stretch>
        </p:blipFill>
        <p:spPr bwMode="auto">
          <a:xfrm>
            <a:off x="7620000" y="5715000"/>
            <a:ext cx="1285875" cy="739775"/>
          </a:xfrm>
          <a:prstGeom prst="rect">
            <a:avLst/>
          </a:prstGeom>
          <a:noFill/>
          <a:ln w="9525">
            <a:noFill/>
            <a:miter lim="800000"/>
            <a:headEnd/>
            <a:tailEnd/>
          </a:ln>
        </p:spPr>
      </p:pic>
      <p:sp>
        <p:nvSpPr>
          <p:cNvPr id="8" name="Rectangle 10"/>
          <p:cNvSpPr>
            <a:spLocks noChangeArrowheads="1"/>
          </p:cNvSpPr>
          <p:nvPr/>
        </p:nvSpPr>
        <p:spPr bwMode="auto">
          <a:xfrm>
            <a:off x="0" y="0"/>
            <a:ext cx="9144000" cy="152400"/>
          </a:xfrm>
          <a:prstGeom prst="rect">
            <a:avLst/>
          </a:prstGeom>
          <a:solidFill>
            <a:srgbClr val="0073AC"/>
          </a:solidFill>
          <a:ln w="9525">
            <a:noFill/>
            <a:miter lim="800000"/>
            <a:headEnd/>
            <a:tailEnd/>
          </a:ln>
          <a:effectLst/>
        </p:spPr>
        <p:txBody>
          <a:bodyPr wrap="none" anchor="ctr"/>
          <a:lstStyle/>
          <a:p>
            <a:pPr>
              <a:defRPr/>
            </a:pPr>
            <a:endParaRPr lang="en-US">
              <a:solidFill>
                <a:srgbClr val="000000"/>
              </a:solidFill>
            </a:endParaRPr>
          </a:p>
        </p:txBody>
      </p:sp>
      <p:sp>
        <p:nvSpPr>
          <p:cNvPr id="9" name="Rectangle 19"/>
          <p:cNvSpPr>
            <a:spLocks noChangeArrowheads="1"/>
          </p:cNvSpPr>
          <p:nvPr/>
        </p:nvSpPr>
        <p:spPr bwMode="auto">
          <a:xfrm>
            <a:off x="0" y="6553200"/>
            <a:ext cx="9144000" cy="138113"/>
          </a:xfrm>
          <a:prstGeom prst="rect">
            <a:avLst/>
          </a:prstGeom>
          <a:solidFill>
            <a:srgbClr val="DFAC2D"/>
          </a:solidFill>
          <a:ln w="9525">
            <a:noFill/>
            <a:miter lim="800000"/>
            <a:headEnd/>
            <a:tailEnd/>
          </a:ln>
          <a:effectLst/>
        </p:spPr>
        <p:txBody>
          <a:bodyPr wrap="none" anchor="ctr"/>
          <a:lstStyle/>
          <a:p>
            <a:pPr>
              <a:defRPr/>
            </a:pPr>
            <a:endParaRPr lang="en-US">
              <a:solidFill>
                <a:srgbClr val="000000"/>
              </a:solidFill>
            </a:endParaRPr>
          </a:p>
        </p:txBody>
      </p:sp>
      <p:sp>
        <p:nvSpPr>
          <p:cNvPr id="10" name="Rectangle 10"/>
          <p:cNvSpPr>
            <a:spLocks noChangeArrowheads="1"/>
          </p:cNvSpPr>
          <p:nvPr/>
        </p:nvSpPr>
        <p:spPr bwMode="auto">
          <a:xfrm>
            <a:off x="0" y="0"/>
            <a:ext cx="9144000" cy="228600"/>
          </a:xfrm>
          <a:prstGeom prst="rect">
            <a:avLst/>
          </a:prstGeom>
          <a:solidFill>
            <a:srgbClr val="0073AC"/>
          </a:solidFill>
          <a:ln w="9525">
            <a:noFill/>
            <a:miter lim="800000"/>
            <a:headEnd/>
            <a:tailEnd/>
          </a:ln>
          <a:effectLst/>
        </p:spPr>
        <p:txBody>
          <a:bodyPr wrap="none" anchor="ctr"/>
          <a:lstStyle/>
          <a:p>
            <a:pPr>
              <a:defRPr/>
            </a:pPr>
            <a:endParaRPr lang="en-US">
              <a:solidFill>
                <a:srgbClr val="000000"/>
              </a:solidFill>
            </a:endParaRPr>
          </a:p>
        </p:txBody>
      </p:sp>
      <p:pic>
        <p:nvPicPr>
          <p:cNvPr id="91142" name="Picture 12" descr="5-Color_Geosyntec_logo-JPG"/>
          <p:cNvPicPr>
            <a:picLocks noChangeAspect="1" noChangeArrowheads="1"/>
          </p:cNvPicPr>
          <p:nvPr/>
        </p:nvPicPr>
        <p:blipFill>
          <a:blip r:embed="rId14" cstate="print"/>
          <a:srcRect/>
          <a:stretch>
            <a:fillRect/>
          </a:stretch>
        </p:blipFill>
        <p:spPr bwMode="auto">
          <a:xfrm>
            <a:off x="7620000" y="5715000"/>
            <a:ext cx="1285875" cy="739775"/>
          </a:xfrm>
          <a:prstGeom prst="rect">
            <a:avLst/>
          </a:prstGeom>
          <a:noFill/>
          <a:ln w="9525">
            <a:noFill/>
            <a:miter lim="800000"/>
            <a:headEnd/>
            <a:tailEnd/>
          </a:ln>
        </p:spPr>
      </p:pic>
      <p:sp>
        <p:nvSpPr>
          <p:cNvPr id="12" name="Rectangle 19"/>
          <p:cNvSpPr>
            <a:spLocks noChangeArrowheads="1"/>
          </p:cNvSpPr>
          <p:nvPr/>
        </p:nvSpPr>
        <p:spPr bwMode="auto">
          <a:xfrm>
            <a:off x="0" y="6553200"/>
            <a:ext cx="9144000" cy="138113"/>
          </a:xfrm>
          <a:prstGeom prst="rect">
            <a:avLst/>
          </a:prstGeom>
          <a:solidFill>
            <a:srgbClr val="DFAC2D"/>
          </a:solidFill>
          <a:ln w="9525">
            <a:noFill/>
            <a:miter lim="800000"/>
            <a:headEnd/>
            <a:tailEnd/>
          </a:ln>
          <a:effectLst/>
        </p:spPr>
        <p:txBody>
          <a:bodyPr wrap="none" anchor="ctr"/>
          <a:lstStyle/>
          <a:p>
            <a:pPr>
              <a:defRPr/>
            </a:pPr>
            <a:endParaRPr lang="en-US">
              <a:solidFill>
                <a:srgbClr val="000000"/>
              </a:solidFill>
            </a:endParaRPr>
          </a:p>
        </p:txBody>
      </p:sp>
      <p:sp>
        <p:nvSpPr>
          <p:cNvPr id="9114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14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30481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w Cen MT" pitchFamily="34" charset="0"/>
        </a:defRPr>
      </a:lvl2pPr>
      <a:lvl3pPr algn="l" rtl="0" eaLnBrk="1" fontAlgn="base" hangingPunct="1">
        <a:spcBef>
          <a:spcPct val="0"/>
        </a:spcBef>
        <a:spcAft>
          <a:spcPct val="0"/>
        </a:spcAft>
        <a:defRPr sz="4400">
          <a:solidFill>
            <a:schemeClr val="tx2"/>
          </a:solidFill>
          <a:latin typeface="Tw Cen MT" pitchFamily="34" charset="0"/>
        </a:defRPr>
      </a:lvl3pPr>
      <a:lvl4pPr algn="l" rtl="0" eaLnBrk="1" fontAlgn="base" hangingPunct="1">
        <a:spcBef>
          <a:spcPct val="0"/>
        </a:spcBef>
        <a:spcAft>
          <a:spcPct val="0"/>
        </a:spcAft>
        <a:defRPr sz="4400">
          <a:solidFill>
            <a:schemeClr val="tx2"/>
          </a:solidFill>
          <a:latin typeface="Tw Cen MT" pitchFamily="34" charset="0"/>
        </a:defRPr>
      </a:lvl4pPr>
      <a:lvl5pPr algn="l" rtl="0" eaLnBrk="1" fontAlgn="base" hangingPunct="1">
        <a:spcBef>
          <a:spcPct val="0"/>
        </a:spcBef>
        <a:spcAft>
          <a:spcPct val="0"/>
        </a:spcAft>
        <a:defRPr sz="4400">
          <a:solidFill>
            <a:schemeClr val="tx2"/>
          </a:solidFill>
          <a:latin typeface="Tw Cen MT" pitchFamily="34"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rgbClr val="23538D"/>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171700" y="76200"/>
            <a:ext cx="65151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smtClean="0">
                <a:sym typeface="Helvetica" charset="0"/>
              </a:rPr>
              <a:t>Click to edit Master title style</a:t>
            </a:r>
            <a:endParaRPr lang="en-US" dirty="0">
              <a:sym typeface="Helvetica" charset="0"/>
            </a:endParaRPr>
          </a:p>
        </p:txBody>
      </p:sp>
      <p:sp>
        <p:nvSpPr>
          <p:cNvPr id="4" name="Slide Number Placeholder 3"/>
          <p:cNvSpPr>
            <a:spLocks noGrp="1"/>
          </p:cNvSpPr>
          <p:nvPr>
            <p:ph type="sldNum" sz="quarter" idx="4"/>
          </p:nvPr>
        </p:nvSpPr>
        <p:spPr>
          <a:xfrm>
            <a:off x="76200" y="6492875"/>
            <a:ext cx="609600" cy="365125"/>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fld id="{79B5CA91-8DEB-4078-BB68-B5FCE4928FB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706" r:id="rId18"/>
  </p:sldLayoutIdLst>
  <p:transition/>
  <p:txStyles>
    <p:titleStyle>
      <a:lvl1pPr algn="r" rtl="0" eaLnBrk="1" fontAlgn="base" hangingPunct="1">
        <a:spcBef>
          <a:spcPct val="0"/>
        </a:spcBef>
        <a:spcAft>
          <a:spcPct val="0"/>
        </a:spcAft>
        <a:defRPr sz="2400" b="1">
          <a:solidFill>
            <a:srgbClr val="073E87"/>
          </a:solidFill>
          <a:latin typeface="+mj-lt"/>
          <a:ea typeface="ＭＳ Ｐゴシック" charset="0"/>
          <a:cs typeface="ＭＳ Ｐゴシック" charset="0"/>
          <a:sym typeface="Helvetica" charset="0"/>
        </a:defRPr>
      </a:lvl1pPr>
      <a:lvl2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2pPr>
      <a:lvl3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3pPr>
      <a:lvl4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4pPr>
      <a:lvl5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5pPr>
      <a:lvl6pPr marL="4572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6pPr>
      <a:lvl7pPr marL="9144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7pPr>
      <a:lvl8pPr marL="13716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8pPr>
      <a:lvl9pPr marL="18288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9pPr>
    </p:titleStyle>
    <p:bodyStyle>
      <a:lvl1pPr marL="273050" indent="-273050" algn="l" rtl="0" eaLnBrk="1" fontAlgn="base" hangingPunct="1">
        <a:spcBef>
          <a:spcPts val="600"/>
        </a:spcBef>
        <a:spcAft>
          <a:spcPct val="0"/>
        </a:spcAft>
        <a:buClr>
          <a:srgbClr val="31B6FD"/>
        </a:buClr>
        <a:buSzPct val="100000"/>
        <a:buFont typeface="Wingdings" charset="0"/>
        <a:buChar char="§"/>
        <a:defRPr sz="2400">
          <a:solidFill>
            <a:srgbClr val="073E87"/>
          </a:solidFill>
          <a:latin typeface="+mn-lt"/>
          <a:ea typeface="ＭＳ Ｐゴシック" charset="0"/>
          <a:cs typeface="ＭＳ Ｐゴシック" charset="0"/>
          <a:sym typeface="Calibri" charset="0"/>
        </a:defRPr>
      </a:lvl1pPr>
      <a:lvl2pPr marL="576263" indent="-274638" algn="l" rtl="0" eaLnBrk="1" fontAlgn="base" hangingPunct="1">
        <a:spcBef>
          <a:spcPts val="500"/>
        </a:spcBef>
        <a:spcAft>
          <a:spcPct val="0"/>
        </a:spcAft>
        <a:buClr>
          <a:srgbClr val="31B6FD"/>
        </a:buClr>
        <a:buSzPct val="100000"/>
        <a:buFont typeface="Wingdings" charset="0"/>
        <a:buChar char="§"/>
        <a:defRPr sz="2200">
          <a:solidFill>
            <a:srgbClr val="073E87"/>
          </a:solidFill>
          <a:latin typeface="+mn-lt"/>
          <a:ea typeface="ＭＳ Ｐゴシック" charset="0"/>
          <a:cs typeface="+mn-cs"/>
          <a:sym typeface="Calibri" charset="0"/>
        </a:defRPr>
      </a:lvl2pPr>
      <a:lvl3pPr marL="855663" indent="-228600" algn="l" rtl="0" eaLnBrk="1" fontAlgn="base" hangingPunct="1">
        <a:spcBef>
          <a:spcPts val="500"/>
        </a:spcBef>
        <a:spcAft>
          <a:spcPct val="0"/>
        </a:spcAft>
        <a:buClr>
          <a:srgbClr val="31B6FD"/>
        </a:buClr>
        <a:buSzPct val="100000"/>
        <a:buFont typeface="Wingdings" charset="0"/>
        <a:buChar char="§"/>
        <a:defRPr sz="2000">
          <a:solidFill>
            <a:srgbClr val="073E87"/>
          </a:solidFill>
          <a:latin typeface="+mn-lt"/>
          <a:ea typeface="ＭＳ Ｐゴシック" charset="0"/>
          <a:cs typeface="+mn-cs"/>
          <a:sym typeface="Calibri" charset="0"/>
        </a:defRPr>
      </a:lvl3pPr>
      <a:lvl4pPr marL="1143000" indent="-228600" algn="l" rtl="0" eaLnBrk="1" fontAlgn="base" hangingPunct="1">
        <a:spcBef>
          <a:spcPts val="400"/>
        </a:spcBef>
        <a:spcAft>
          <a:spcPct val="0"/>
        </a:spcAft>
        <a:buClr>
          <a:srgbClr val="31B6FD"/>
        </a:buClr>
        <a:buSzPct val="100000"/>
        <a:buFont typeface="Wingdings" charset="0"/>
        <a:buChar char="§"/>
        <a:defRPr>
          <a:solidFill>
            <a:srgbClr val="073E87"/>
          </a:solidFill>
          <a:latin typeface="+mn-lt"/>
          <a:ea typeface="ＭＳ Ｐゴシック" charset="0"/>
          <a:cs typeface="+mn-cs"/>
          <a:sym typeface="Calibri" charset="0"/>
        </a:defRPr>
      </a:lvl4pPr>
      <a:lvl5pPr marL="14620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ＭＳ Ｐゴシック" charset="0"/>
          <a:cs typeface="+mn-cs"/>
          <a:sym typeface="Calibri" charset="0"/>
        </a:defRPr>
      </a:lvl5pPr>
      <a:lvl6pPr marL="19192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6pPr>
      <a:lvl7pPr marL="23764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7pPr>
      <a:lvl8pPr marL="28336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8pPr>
      <a:lvl9pPr marL="32908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171700" y="76200"/>
            <a:ext cx="65151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smtClean="0">
                <a:sym typeface="Helvetica" charset="0"/>
              </a:rPr>
              <a:t>Click to edit Master title style</a:t>
            </a:r>
            <a:endParaRPr lang="en-US" dirty="0">
              <a:sym typeface="Helvetica" charset="0"/>
            </a:endParaRPr>
          </a:p>
        </p:txBody>
      </p:sp>
      <p:sp>
        <p:nvSpPr>
          <p:cNvPr id="4" name="Slide Number Placeholder 3"/>
          <p:cNvSpPr>
            <a:spLocks noGrp="1"/>
          </p:cNvSpPr>
          <p:nvPr>
            <p:ph type="sldNum" sz="quarter" idx="4"/>
          </p:nvPr>
        </p:nvSpPr>
        <p:spPr>
          <a:xfrm>
            <a:off x="76200" y="6492875"/>
            <a:ext cx="609600" cy="365125"/>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fld id="{E72EE160-6077-2E4F-9133-C24B94A880CA}" type="slidenum">
              <a:rPr lang="en-US" smtClean="0"/>
              <a:pPr/>
              <a:t>‹#›</a:t>
            </a:fld>
            <a:endParaRPr lang="en-US"/>
          </a:p>
        </p:txBody>
      </p:sp>
    </p:spTree>
    <p:extLst>
      <p:ext uri="{BB962C8B-B14F-4D97-AF65-F5344CB8AC3E}">
        <p14:creationId xmlns:p14="http://schemas.microsoft.com/office/powerpoint/2010/main" val="40860143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ransition/>
  <p:txStyles>
    <p:titleStyle>
      <a:lvl1pPr algn="r" rtl="0" eaLnBrk="1" fontAlgn="base" hangingPunct="1">
        <a:spcBef>
          <a:spcPct val="0"/>
        </a:spcBef>
        <a:spcAft>
          <a:spcPct val="0"/>
        </a:spcAft>
        <a:defRPr sz="2400" b="1">
          <a:solidFill>
            <a:srgbClr val="073E87"/>
          </a:solidFill>
          <a:latin typeface="+mj-lt"/>
          <a:ea typeface="ＭＳ Ｐゴシック" charset="0"/>
          <a:cs typeface="ＭＳ Ｐゴシック" charset="0"/>
          <a:sym typeface="Helvetica" charset="0"/>
        </a:defRPr>
      </a:lvl1pPr>
      <a:lvl2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2pPr>
      <a:lvl3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3pPr>
      <a:lvl4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4pPr>
      <a:lvl5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5pPr>
      <a:lvl6pPr marL="4572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6pPr>
      <a:lvl7pPr marL="9144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7pPr>
      <a:lvl8pPr marL="13716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8pPr>
      <a:lvl9pPr marL="18288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9pPr>
    </p:titleStyle>
    <p:bodyStyle>
      <a:lvl1pPr marL="273050" indent="-273050" algn="l" rtl="0" eaLnBrk="1" fontAlgn="base" hangingPunct="1">
        <a:spcBef>
          <a:spcPts val="600"/>
        </a:spcBef>
        <a:spcAft>
          <a:spcPct val="0"/>
        </a:spcAft>
        <a:buClr>
          <a:srgbClr val="31B6FD"/>
        </a:buClr>
        <a:buSzPct val="100000"/>
        <a:buFont typeface="Wingdings" charset="0"/>
        <a:buChar char="§"/>
        <a:defRPr sz="2400">
          <a:solidFill>
            <a:srgbClr val="073E87"/>
          </a:solidFill>
          <a:latin typeface="+mn-lt"/>
          <a:ea typeface="ＭＳ Ｐゴシック" charset="0"/>
          <a:cs typeface="ＭＳ Ｐゴシック" charset="0"/>
          <a:sym typeface="Calibri" charset="0"/>
        </a:defRPr>
      </a:lvl1pPr>
      <a:lvl2pPr marL="576263" indent="-274638" algn="l" rtl="0" eaLnBrk="1" fontAlgn="base" hangingPunct="1">
        <a:spcBef>
          <a:spcPts val="500"/>
        </a:spcBef>
        <a:spcAft>
          <a:spcPct val="0"/>
        </a:spcAft>
        <a:buClr>
          <a:srgbClr val="31B6FD"/>
        </a:buClr>
        <a:buSzPct val="100000"/>
        <a:buFont typeface="Wingdings" charset="0"/>
        <a:buChar char="§"/>
        <a:defRPr sz="2200">
          <a:solidFill>
            <a:srgbClr val="073E87"/>
          </a:solidFill>
          <a:latin typeface="+mn-lt"/>
          <a:ea typeface="ＭＳ Ｐゴシック" charset="0"/>
          <a:cs typeface="+mn-cs"/>
          <a:sym typeface="Calibri" charset="0"/>
        </a:defRPr>
      </a:lvl2pPr>
      <a:lvl3pPr marL="855663" indent="-228600" algn="l" rtl="0" eaLnBrk="1" fontAlgn="base" hangingPunct="1">
        <a:spcBef>
          <a:spcPts val="500"/>
        </a:spcBef>
        <a:spcAft>
          <a:spcPct val="0"/>
        </a:spcAft>
        <a:buClr>
          <a:srgbClr val="31B6FD"/>
        </a:buClr>
        <a:buSzPct val="100000"/>
        <a:buFont typeface="Wingdings" charset="0"/>
        <a:buChar char="§"/>
        <a:defRPr sz="2000">
          <a:solidFill>
            <a:srgbClr val="073E87"/>
          </a:solidFill>
          <a:latin typeface="+mn-lt"/>
          <a:ea typeface="ＭＳ Ｐゴシック" charset="0"/>
          <a:cs typeface="+mn-cs"/>
          <a:sym typeface="Calibri" charset="0"/>
        </a:defRPr>
      </a:lvl3pPr>
      <a:lvl4pPr marL="1143000" indent="-228600" algn="l" rtl="0" eaLnBrk="1" fontAlgn="base" hangingPunct="1">
        <a:spcBef>
          <a:spcPts val="400"/>
        </a:spcBef>
        <a:spcAft>
          <a:spcPct val="0"/>
        </a:spcAft>
        <a:buClr>
          <a:srgbClr val="31B6FD"/>
        </a:buClr>
        <a:buSzPct val="100000"/>
        <a:buFont typeface="Wingdings" charset="0"/>
        <a:buChar char="§"/>
        <a:defRPr>
          <a:solidFill>
            <a:srgbClr val="073E87"/>
          </a:solidFill>
          <a:latin typeface="+mn-lt"/>
          <a:ea typeface="ＭＳ Ｐゴシック" charset="0"/>
          <a:cs typeface="+mn-cs"/>
          <a:sym typeface="Calibri" charset="0"/>
        </a:defRPr>
      </a:lvl4pPr>
      <a:lvl5pPr marL="14620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ＭＳ Ｐゴシック" charset="0"/>
          <a:cs typeface="+mn-cs"/>
          <a:sym typeface="Calibri" charset="0"/>
        </a:defRPr>
      </a:lvl5pPr>
      <a:lvl6pPr marL="19192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6pPr>
      <a:lvl7pPr marL="23764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7pPr>
      <a:lvl8pPr marL="28336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8pPr>
      <a:lvl9pPr marL="32908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171700" y="76200"/>
            <a:ext cx="65151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smtClean="0">
                <a:sym typeface="Helvetica" charset="0"/>
              </a:rPr>
              <a:t>Click to edit Master title style</a:t>
            </a:r>
            <a:endParaRPr lang="en-US" dirty="0">
              <a:sym typeface="Helvetica" charset="0"/>
            </a:endParaRPr>
          </a:p>
        </p:txBody>
      </p:sp>
      <p:sp>
        <p:nvSpPr>
          <p:cNvPr id="4" name="Slide Number Placeholder 3"/>
          <p:cNvSpPr>
            <a:spLocks noGrp="1"/>
          </p:cNvSpPr>
          <p:nvPr>
            <p:ph type="sldNum" sz="quarter" idx="4"/>
          </p:nvPr>
        </p:nvSpPr>
        <p:spPr>
          <a:xfrm>
            <a:off x="76200" y="6492875"/>
            <a:ext cx="609600" cy="365125"/>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fld id="{E72EE160-6077-2E4F-9133-C24B94A880CA}" type="slidenum">
              <a:rPr lang="en-US" smtClean="0"/>
              <a:pPr/>
              <a:t>‹#›</a:t>
            </a:fld>
            <a:endParaRPr lang="en-US"/>
          </a:p>
        </p:txBody>
      </p:sp>
    </p:spTree>
    <p:extLst>
      <p:ext uri="{BB962C8B-B14F-4D97-AF65-F5344CB8AC3E}">
        <p14:creationId xmlns:p14="http://schemas.microsoft.com/office/powerpoint/2010/main" val="408601434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ransition/>
  <p:txStyles>
    <p:titleStyle>
      <a:lvl1pPr algn="r" rtl="0" eaLnBrk="1" fontAlgn="base" hangingPunct="1">
        <a:spcBef>
          <a:spcPct val="0"/>
        </a:spcBef>
        <a:spcAft>
          <a:spcPct val="0"/>
        </a:spcAft>
        <a:defRPr sz="2400" b="1">
          <a:solidFill>
            <a:srgbClr val="073E87"/>
          </a:solidFill>
          <a:latin typeface="+mj-lt"/>
          <a:ea typeface="ＭＳ Ｐゴシック" charset="0"/>
          <a:cs typeface="ＭＳ Ｐゴシック" charset="0"/>
          <a:sym typeface="Helvetica" charset="0"/>
        </a:defRPr>
      </a:lvl1pPr>
      <a:lvl2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2pPr>
      <a:lvl3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3pPr>
      <a:lvl4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4pPr>
      <a:lvl5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5pPr>
      <a:lvl6pPr marL="4572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6pPr>
      <a:lvl7pPr marL="9144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7pPr>
      <a:lvl8pPr marL="13716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8pPr>
      <a:lvl9pPr marL="18288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9pPr>
    </p:titleStyle>
    <p:bodyStyle>
      <a:lvl1pPr marL="273050" indent="-273050" algn="l" rtl="0" eaLnBrk="1" fontAlgn="base" hangingPunct="1">
        <a:spcBef>
          <a:spcPts val="600"/>
        </a:spcBef>
        <a:spcAft>
          <a:spcPct val="0"/>
        </a:spcAft>
        <a:buClr>
          <a:srgbClr val="31B6FD"/>
        </a:buClr>
        <a:buSzPct val="100000"/>
        <a:buFont typeface="Wingdings" charset="0"/>
        <a:buChar char="§"/>
        <a:defRPr sz="2400">
          <a:solidFill>
            <a:srgbClr val="073E87"/>
          </a:solidFill>
          <a:latin typeface="+mn-lt"/>
          <a:ea typeface="ＭＳ Ｐゴシック" charset="0"/>
          <a:cs typeface="ＭＳ Ｐゴシック" charset="0"/>
          <a:sym typeface="Calibri" charset="0"/>
        </a:defRPr>
      </a:lvl1pPr>
      <a:lvl2pPr marL="576263" indent="-274638" algn="l" rtl="0" eaLnBrk="1" fontAlgn="base" hangingPunct="1">
        <a:spcBef>
          <a:spcPts val="500"/>
        </a:spcBef>
        <a:spcAft>
          <a:spcPct val="0"/>
        </a:spcAft>
        <a:buClr>
          <a:srgbClr val="31B6FD"/>
        </a:buClr>
        <a:buSzPct val="100000"/>
        <a:buFont typeface="Wingdings" charset="0"/>
        <a:buChar char="§"/>
        <a:defRPr sz="2200">
          <a:solidFill>
            <a:srgbClr val="073E87"/>
          </a:solidFill>
          <a:latin typeface="+mn-lt"/>
          <a:ea typeface="ＭＳ Ｐゴシック" charset="0"/>
          <a:cs typeface="+mn-cs"/>
          <a:sym typeface="Calibri" charset="0"/>
        </a:defRPr>
      </a:lvl2pPr>
      <a:lvl3pPr marL="855663" indent="-228600" algn="l" rtl="0" eaLnBrk="1" fontAlgn="base" hangingPunct="1">
        <a:spcBef>
          <a:spcPts val="500"/>
        </a:spcBef>
        <a:spcAft>
          <a:spcPct val="0"/>
        </a:spcAft>
        <a:buClr>
          <a:srgbClr val="31B6FD"/>
        </a:buClr>
        <a:buSzPct val="100000"/>
        <a:buFont typeface="Wingdings" charset="0"/>
        <a:buChar char="§"/>
        <a:defRPr sz="2000">
          <a:solidFill>
            <a:srgbClr val="073E87"/>
          </a:solidFill>
          <a:latin typeface="+mn-lt"/>
          <a:ea typeface="ＭＳ Ｐゴシック" charset="0"/>
          <a:cs typeface="+mn-cs"/>
          <a:sym typeface="Calibri" charset="0"/>
        </a:defRPr>
      </a:lvl3pPr>
      <a:lvl4pPr marL="1143000" indent="-228600" algn="l" rtl="0" eaLnBrk="1" fontAlgn="base" hangingPunct="1">
        <a:spcBef>
          <a:spcPts val="400"/>
        </a:spcBef>
        <a:spcAft>
          <a:spcPct val="0"/>
        </a:spcAft>
        <a:buClr>
          <a:srgbClr val="31B6FD"/>
        </a:buClr>
        <a:buSzPct val="100000"/>
        <a:buFont typeface="Wingdings" charset="0"/>
        <a:buChar char="§"/>
        <a:defRPr>
          <a:solidFill>
            <a:srgbClr val="073E87"/>
          </a:solidFill>
          <a:latin typeface="+mn-lt"/>
          <a:ea typeface="ＭＳ Ｐゴシック" charset="0"/>
          <a:cs typeface="+mn-cs"/>
          <a:sym typeface="Calibri" charset="0"/>
        </a:defRPr>
      </a:lvl4pPr>
      <a:lvl5pPr marL="14620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ＭＳ Ｐゴシック" charset="0"/>
          <a:cs typeface="+mn-cs"/>
          <a:sym typeface="Calibri" charset="0"/>
        </a:defRPr>
      </a:lvl5pPr>
      <a:lvl6pPr marL="19192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6pPr>
      <a:lvl7pPr marL="23764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7pPr>
      <a:lvl8pPr marL="28336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8pPr>
      <a:lvl9pPr marL="32908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171700" y="76200"/>
            <a:ext cx="65151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smtClean="0">
                <a:sym typeface="Helvetica" charset="0"/>
              </a:rPr>
              <a:t>Click to edit Master title style</a:t>
            </a:r>
            <a:endParaRPr lang="en-US" dirty="0">
              <a:sym typeface="Helvetica" charset="0"/>
            </a:endParaRPr>
          </a:p>
        </p:txBody>
      </p:sp>
      <p:sp>
        <p:nvSpPr>
          <p:cNvPr id="4" name="Slide Number Placeholder 3"/>
          <p:cNvSpPr>
            <a:spLocks noGrp="1"/>
          </p:cNvSpPr>
          <p:nvPr>
            <p:ph type="sldNum" sz="quarter" idx="4"/>
          </p:nvPr>
        </p:nvSpPr>
        <p:spPr>
          <a:xfrm>
            <a:off x="76200" y="6492875"/>
            <a:ext cx="609600" cy="365125"/>
          </a:xfrm>
          <a:prstGeom prst="rect">
            <a:avLst/>
          </a:prstGeom>
        </p:spPr>
        <p:txBody>
          <a:bodyPr vert="horz" lIns="91440" tIns="45720" rIns="91440" bIns="45720" rtlCol="0" anchor="ctr"/>
          <a:lstStyle>
            <a:lvl1pPr algn="l">
              <a:defRPr sz="900">
                <a:solidFill>
                  <a:schemeClr val="tx1">
                    <a:tint val="75000"/>
                  </a:schemeClr>
                </a:solidFill>
                <a:latin typeface="Arial"/>
                <a:cs typeface="Arial"/>
              </a:defRPr>
            </a:lvl1pPr>
          </a:lstStyle>
          <a:p>
            <a:fld id="{E72EE160-6077-2E4F-9133-C24B94A880CA}" type="slidenum">
              <a:rPr lang="en-US" smtClean="0"/>
              <a:pPr/>
              <a:t>‹#›</a:t>
            </a:fld>
            <a:endParaRPr lang="en-US"/>
          </a:p>
        </p:txBody>
      </p:sp>
    </p:spTree>
    <p:extLst>
      <p:ext uri="{BB962C8B-B14F-4D97-AF65-F5344CB8AC3E}">
        <p14:creationId xmlns:p14="http://schemas.microsoft.com/office/powerpoint/2010/main" val="40860143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ransition/>
  <p:txStyles>
    <p:titleStyle>
      <a:lvl1pPr algn="r" rtl="0" eaLnBrk="1" fontAlgn="base" hangingPunct="1">
        <a:spcBef>
          <a:spcPct val="0"/>
        </a:spcBef>
        <a:spcAft>
          <a:spcPct val="0"/>
        </a:spcAft>
        <a:defRPr sz="2400" b="1">
          <a:solidFill>
            <a:srgbClr val="073E87"/>
          </a:solidFill>
          <a:latin typeface="+mj-lt"/>
          <a:ea typeface="ＭＳ Ｐゴシック" charset="0"/>
          <a:cs typeface="ＭＳ Ｐゴシック" charset="0"/>
          <a:sym typeface="Helvetica" charset="0"/>
        </a:defRPr>
      </a:lvl1pPr>
      <a:lvl2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2pPr>
      <a:lvl3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3pPr>
      <a:lvl4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4pPr>
      <a:lvl5pPr algn="r" rtl="0" eaLnBrk="1" fontAlgn="base" hangingPunct="1">
        <a:spcBef>
          <a:spcPct val="0"/>
        </a:spcBef>
        <a:spcAft>
          <a:spcPct val="0"/>
        </a:spcAft>
        <a:defRPr sz="2400" b="1">
          <a:solidFill>
            <a:srgbClr val="073E87"/>
          </a:solidFill>
          <a:latin typeface="Arial" charset="0"/>
          <a:ea typeface="ＭＳ Ｐゴシック" charset="0"/>
          <a:cs typeface="ＭＳ Ｐゴシック" charset="0"/>
          <a:sym typeface="Helvetica" charset="0"/>
        </a:defRPr>
      </a:lvl5pPr>
      <a:lvl6pPr marL="4572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6pPr>
      <a:lvl7pPr marL="9144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7pPr>
      <a:lvl8pPr marL="13716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8pPr>
      <a:lvl9pPr marL="1828800" algn="r" rtl="0" eaLnBrk="1" fontAlgn="base" hangingPunct="1">
        <a:spcBef>
          <a:spcPct val="0"/>
        </a:spcBef>
        <a:spcAft>
          <a:spcPct val="0"/>
        </a:spcAft>
        <a:defRPr sz="3200" b="1">
          <a:solidFill>
            <a:srgbClr val="073E87"/>
          </a:solidFill>
          <a:latin typeface="Helvetica" charset="0"/>
          <a:ea typeface="ヒラギノ角ゴ ProN W6" charset="0"/>
          <a:cs typeface="ヒラギノ角ゴ ProN W6" charset="0"/>
          <a:sym typeface="Helvetica" charset="0"/>
        </a:defRPr>
      </a:lvl9pPr>
    </p:titleStyle>
    <p:bodyStyle>
      <a:lvl1pPr marL="273050" indent="-273050" algn="l" rtl="0" eaLnBrk="1" fontAlgn="base" hangingPunct="1">
        <a:spcBef>
          <a:spcPts val="600"/>
        </a:spcBef>
        <a:spcAft>
          <a:spcPct val="0"/>
        </a:spcAft>
        <a:buClr>
          <a:srgbClr val="31B6FD"/>
        </a:buClr>
        <a:buSzPct val="100000"/>
        <a:buFont typeface="Wingdings" charset="0"/>
        <a:buChar char="§"/>
        <a:defRPr sz="2400">
          <a:solidFill>
            <a:srgbClr val="073E87"/>
          </a:solidFill>
          <a:latin typeface="+mn-lt"/>
          <a:ea typeface="ＭＳ Ｐゴシック" charset="0"/>
          <a:cs typeface="ＭＳ Ｐゴシック" charset="0"/>
          <a:sym typeface="Calibri" charset="0"/>
        </a:defRPr>
      </a:lvl1pPr>
      <a:lvl2pPr marL="576263" indent="-274638" algn="l" rtl="0" eaLnBrk="1" fontAlgn="base" hangingPunct="1">
        <a:spcBef>
          <a:spcPts val="500"/>
        </a:spcBef>
        <a:spcAft>
          <a:spcPct val="0"/>
        </a:spcAft>
        <a:buClr>
          <a:srgbClr val="31B6FD"/>
        </a:buClr>
        <a:buSzPct val="100000"/>
        <a:buFont typeface="Wingdings" charset="0"/>
        <a:buChar char="§"/>
        <a:defRPr sz="2200">
          <a:solidFill>
            <a:srgbClr val="073E87"/>
          </a:solidFill>
          <a:latin typeface="+mn-lt"/>
          <a:ea typeface="ＭＳ Ｐゴシック" charset="0"/>
          <a:cs typeface="+mn-cs"/>
          <a:sym typeface="Calibri" charset="0"/>
        </a:defRPr>
      </a:lvl2pPr>
      <a:lvl3pPr marL="855663" indent="-228600" algn="l" rtl="0" eaLnBrk="1" fontAlgn="base" hangingPunct="1">
        <a:spcBef>
          <a:spcPts val="500"/>
        </a:spcBef>
        <a:spcAft>
          <a:spcPct val="0"/>
        </a:spcAft>
        <a:buClr>
          <a:srgbClr val="31B6FD"/>
        </a:buClr>
        <a:buSzPct val="100000"/>
        <a:buFont typeface="Wingdings" charset="0"/>
        <a:buChar char="§"/>
        <a:defRPr sz="2000">
          <a:solidFill>
            <a:srgbClr val="073E87"/>
          </a:solidFill>
          <a:latin typeface="+mn-lt"/>
          <a:ea typeface="ＭＳ Ｐゴシック" charset="0"/>
          <a:cs typeface="+mn-cs"/>
          <a:sym typeface="Calibri" charset="0"/>
        </a:defRPr>
      </a:lvl3pPr>
      <a:lvl4pPr marL="1143000" indent="-228600" algn="l" rtl="0" eaLnBrk="1" fontAlgn="base" hangingPunct="1">
        <a:spcBef>
          <a:spcPts val="400"/>
        </a:spcBef>
        <a:spcAft>
          <a:spcPct val="0"/>
        </a:spcAft>
        <a:buClr>
          <a:srgbClr val="31B6FD"/>
        </a:buClr>
        <a:buSzPct val="100000"/>
        <a:buFont typeface="Wingdings" charset="0"/>
        <a:buChar char="§"/>
        <a:defRPr>
          <a:solidFill>
            <a:srgbClr val="073E87"/>
          </a:solidFill>
          <a:latin typeface="+mn-lt"/>
          <a:ea typeface="ＭＳ Ｐゴシック" charset="0"/>
          <a:cs typeface="+mn-cs"/>
          <a:sym typeface="Calibri" charset="0"/>
        </a:defRPr>
      </a:lvl4pPr>
      <a:lvl5pPr marL="14620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ＭＳ Ｐゴシック" charset="0"/>
          <a:cs typeface="+mn-cs"/>
          <a:sym typeface="Calibri" charset="0"/>
        </a:defRPr>
      </a:lvl5pPr>
      <a:lvl6pPr marL="19192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6pPr>
      <a:lvl7pPr marL="23764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7pPr>
      <a:lvl8pPr marL="28336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8pPr>
      <a:lvl9pPr marL="3290888" indent="-228600" algn="l" rtl="0" eaLnBrk="1" fontAlgn="base" hangingPunct="1">
        <a:spcBef>
          <a:spcPts val="400"/>
        </a:spcBef>
        <a:spcAft>
          <a:spcPct val="0"/>
        </a:spcAft>
        <a:buClr>
          <a:srgbClr val="31B6FD"/>
        </a:buClr>
        <a:buSzPct val="100000"/>
        <a:buFont typeface="Wingdings" charset="0"/>
        <a:buChar char="§"/>
        <a:defRPr sz="1600">
          <a:solidFill>
            <a:srgbClr val="073E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www.barrick.com/CorporateResponsibility/Environment/default.aspx" TargetMode="External"/><Relationship Id="rId2" Type="http://schemas.openxmlformats.org/officeDocument/2006/relationships/hyperlink" Target="http://www.riotinto.com/ourapproach/17194_environmental_stewardship"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18.emf"/><Relationship Id="rId4" Type="http://schemas.openxmlformats.org/officeDocument/2006/relationships/image" Target="../media/image17.tif"/></Relationships>
</file>

<file path=ppt/slides/_rels/slide18.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emf"/><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5.xml"/><Relationship Id="rId7" Type="http://schemas.openxmlformats.org/officeDocument/2006/relationships/image" Target="../media/image43.png"/><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hyperlink" Target="mailto:rbrandt@geoynstec.com" TargetMode="External"/><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hyperlink" Target="http://www.geosyntec.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800" y="1524001"/>
            <a:ext cx="8534400" cy="4495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1371600"/>
            <a:ext cx="7772400" cy="1470025"/>
          </a:xfrm>
        </p:spPr>
        <p:txBody>
          <a:bodyPr/>
          <a:lstStyle/>
          <a:p>
            <a:pPr algn="ctr"/>
            <a:r>
              <a:rPr lang="en-US" sz="3200" dirty="0" smtClean="0">
                <a:solidFill>
                  <a:schemeClr val="bg1"/>
                </a:solidFill>
              </a:rPr>
              <a:t>Can Environmental Stewardship be Profitable?</a:t>
            </a:r>
            <a:endParaRPr lang="en-US" sz="3200" dirty="0">
              <a:solidFill>
                <a:schemeClr val="bg1"/>
              </a:solidFill>
            </a:endParaRPr>
          </a:p>
        </p:txBody>
      </p:sp>
      <p:sp>
        <p:nvSpPr>
          <p:cNvPr id="3" name="Subtitle 2"/>
          <p:cNvSpPr>
            <a:spLocks noGrp="1"/>
          </p:cNvSpPr>
          <p:nvPr>
            <p:ph type="subTitle" idx="1"/>
          </p:nvPr>
        </p:nvSpPr>
        <p:spPr/>
        <p:txBody>
          <a:bodyPr>
            <a:normAutofit lnSpcReduction="10000"/>
          </a:bodyPr>
          <a:lstStyle/>
          <a:p>
            <a:r>
              <a:rPr lang="en-US" dirty="0" smtClean="0">
                <a:solidFill>
                  <a:schemeClr val="bg1"/>
                </a:solidFill>
              </a:rPr>
              <a:t>Advancing Solutions for a New Legacy</a:t>
            </a:r>
            <a:endParaRPr lang="en-US" dirty="0" smtClean="0">
              <a:solidFill>
                <a:schemeClr val="bg1"/>
              </a:solidFill>
            </a:endParaRPr>
          </a:p>
          <a:p>
            <a:r>
              <a:rPr lang="en-US" dirty="0" smtClean="0">
                <a:solidFill>
                  <a:schemeClr val="bg1"/>
                </a:solidFill>
              </a:rPr>
              <a:t>EPA Hard Rock Mining Conference</a:t>
            </a:r>
            <a:endParaRPr lang="en-US" dirty="0" smtClean="0">
              <a:solidFill>
                <a:schemeClr val="bg1"/>
              </a:solidFill>
            </a:endParaRPr>
          </a:p>
          <a:p>
            <a:r>
              <a:rPr lang="en-US" dirty="0" smtClean="0">
                <a:solidFill>
                  <a:schemeClr val="bg1"/>
                </a:solidFill>
              </a:rPr>
              <a:t>April 3 – 5, 2012</a:t>
            </a:r>
          </a:p>
          <a:p>
            <a:r>
              <a:rPr lang="en-US" dirty="0" smtClean="0">
                <a:solidFill>
                  <a:schemeClr val="bg1"/>
                </a:solidFill>
              </a:rPr>
              <a:t>Denver, CO</a:t>
            </a:r>
            <a:endParaRPr lang="en-US" dirty="0" smtClean="0">
              <a:solidFill>
                <a:schemeClr val="bg1"/>
              </a:solidFill>
            </a:endParaRPr>
          </a:p>
          <a:p>
            <a:endParaRPr lang="en-US" dirty="0"/>
          </a:p>
        </p:txBody>
      </p:sp>
    </p:spTree>
    <p:extLst>
      <p:ext uri="{BB962C8B-B14F-4D97-AF65-F5344CB8AC3E}">
        <p14:creationId xmlns:p14="http://schemas.microsoft.com/office/powerpoint/2010/main" val="1949580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Legacy – Think Different</a:t>
            </a:r>
            <a:endParaRPr lang="en-US" dirty="0"/>
          </a:p>
        </p:txBody>
      </p:sp>
      <p:sp>
        <p:nvSpPr>
          <p:cNvPr id="3" name="Text Placeholder 2"/>
          <p:cNvSpPr>
            <a:spLocks noGrp="1"/>
          </p:cNvSpPr>
          <p:nvPr>
            <p:ph type="body" sz="quarter" idx="10"/>
          </p:nvPr>
        </p:nvSpPr>
        <p:spPr/>
        <p:txBody>
          <a:bodyPr/>
          <a:lstStyle/>
          <a:p>
            <a:r>
              <a:rPr lang="en-US" dirty="0" smtClean="0"/>
              <a:t>The New</a:t>
            </a:r>
            <a:endParaRPr lang="en-US" dirty="0"/>
          </a:p>
        </p:txBody>
      </p:sp>
      <p:sp>
        <p:nvSpPr>
          <p:cNvPr id="4" name="Content Placeholder 3"/>
          <p:cNvSpPr>
            <a:spLocks noGrp="1"/>
          </p:cNvSpPr>
          <p:nvPr>
            <p:ph idx="1"/>
          </p:nvPr>
        </p:nvSpPr>
        <p:spPr/>
        <p:txBody>
          <a:bodyPr/>
          <a:lstStyle/>
          <a:p>
            <a:r>
              <a:rPr lang="en-US" dirty="0" smtClean="0"/>
              <a:t>Philosophy of Life-Cycle accountability</a:t>
            </a:r>
          </a:p>
          <a:p>
            <a:r>
              <a:rPr lang="en-US" dirty="0" smtClean="0"/>
              <a:t>Mine “conversion” vs. “closure”</a:t>
            </a:r>
          </a:p>
          <a:p>
            <a:r>
              <a:rPr lang="en-US" dirty="0" smtClean="0"/>
              <a:t>View environmental resources as ASSETS not liabilities</a:t>
            </a:r>
          </a:p>
          <a:p>
            <a:r>
              <a:rPr lang="en-US" dirty="0" smtClean="0"/>
              <a:t>Integrate effective links between exploration, production, closure, and conversion</a:t>
            </a:r>
          </a:p>
          <a:p>
            <a:r>
              <a:rPr lang="en-US" dirty="0" smtClean="0"/>
              <a:t>All processes centered around Environmental Stewardship</a:t>
            </a:r>
            <a:endParaRPr lang="en-US" dirty="0"/>
          </a:p>
        </p:txBody>
      </p:sp>
      <p:sp>
        <p:nvSpPr>
          <p:cNvPr id="5" name="Content Placeholder 4"/>
          <p:cNvSpPr>
            <a:spLocks noGrp="1"/>
          </p:cNvSpPr>
          <p:nvPr>
            <p:ph idx="11"/>
          </p:nvPr>
        </p:nvSpPr>
        <p:spPr/>
        <p:txBody>
          <a:bodyPr/>
          <a:lstStyle/>
          <a:p>
            <a:r>
              <a:rPr lang="en-US" dirty="0"/>
              <a:t>Philosophy of “perpetual care” (containment</a:t>
            </a:r>
            <a:r>
              <a:rPr lang="en-US" dirty="0" smtClean="0"/>
              <a:t>)</a:t>
            </a:r>
            <a:endParaRPr lang="en-US" dirty="0"/>
          </a:p>
          <a:p>
            <a:r>
              <a:rPr lang="en-US" dirty="0"/>
              <a:t>Environmental resource inventory not considered </a:t>
            </a:r>
          </a:p>
          <a:p>
            <a:r>
              <a:rPr lang="en-US" dirty="0"/>
              <a:t>The value of natural resources not considered into life-cycle profit analysis</a:t>
            </a:r>
          </a:p>
          <a:p>
            <a:r>
              <a:rPr lang="en-US" dirty="0"/>
              <a:t>Plant decommissioning fails to consider value of equipment to support closure activities</a:t>
            </a:r>
          </a:p>
          <a:p>
            <a:endParaRPr lang="en-US" dirty="0"/>
          </a:p>
        </p:txBody>
      </p:sp>
      <p:sp>
        <p:nvSpPr>
          <p:cNvPr id="6" name="Text Placeholder 5"/>
          <p:cNvSpPr>
            <a:spLocks noGrp="1"/>
          </p:cNvSpPr>
          <p:nvPr>
            <p:ph type="body" sz="quarter" idx="12"/>
          </p:nvPr>
        </p:nvSpPr>
        <p:spPr/>
        <p:txBody>
          <a:bodyPr/>
          <a:lstStyle/>
          <a:p>
            <a:r>
              <a:rPr lang="en-US" dirty="0" smtClean="0"/>
              <a:t>The Old</a:t>
            </a:r>
            <a:endParaRPr lang="en-US" dirty="0"/>
          </a:p>
        </p:txBody>
      </p:sp>
    </p:spTree>
    <p:extLst>
      <p:ext uri="{BB962C8B-B14F-4D97-AF65-F5344CB8AC3E}">
        <p14:creationId xmlns:p14="http://schemas.microsoft.com/office/powerpoint/2010/main" val="37088698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Environmental Stewardship?</a:t>
            </a:r>
            <a:br>
              <a:rPr lang="en-US" dirty="0" smtClean="0"/>
            </a:br>
            <a:endParaRPr lang="en-US" dirty="0"/>
          </a:p>
        </p:txBody>
      </p:sp>
      <p:sp>
        <p:nvSpPr>
          <p:cNvPr id="3" name="Content Placeholder 2"/>
          <p:cNvSpPr>
            <a:spLocks noGrp="1"/>
          </p:cNvSpPr>
          <p:nvPr>
            <p:ph idx="1"/>
          </p:nvPr>
        </p:nvSpPr>
        <p:spPr>
          <a:xfrm>
            <a:off x="533400" y="1447800"/>
            <a:ext cx="8229600" cy="4953000"/>
          </a:xfrm>
        </p:spPr>
        <p:txBody>
          <a:bodyPr/>
          <a:lstStyle/>
          <a:p>
            <a:pPr marL="0" indent="0">
              <a:buNone/>
            </a:pPr>
            <a:r>
              <a:rPr lang="en-US" dirty="0" smtClean="0"/>
              <a:t>“</a:t>
            </a:r>
            <a:r>
              <a:rPr lang="en-US" b="1" i="1" dirty="0" smtClean="0"/>
              <a:t>Respect </a:t>
            </a:r>
            <a:r>
              <a:rPr lang="en-US" b="1" i="1" dirty="0"/>
              <a:t>for the environment </a:t>
            </a:r>
            <a:r>
              <a:rPr lang="en-US" dirty="0">
                <a:solidFill>
                  <a:srgbClr val="00B050"/>
                </a:solidFill>
              </a:rPr>
              <a:t>is central to our approach to sustainable development. Wherever possible we prevent, or otherwise </a:t>
            </a:r>
            <a:r>
              <a:rPr lang="en-US" dirty="0" err="1">
                <a:solidFill>
                  <a:srgbClr val="00B050"/>
                </a:solidFill>
              </a:rPr>
              <a:t>minimise</a:t>
            </a:r>
            <a:r>
              <a:rPr lang="en-US" dirty="0">
                <a:solidFill>
                  <a:srgbClr val="00B050"/>
                </a:solidFill>
              </a:rPr>
              <a:t>, mitigate and remediate, harmful effects of the Group's operations on the environment</a:t>
            </a:r>
            <a:r>
              <a:rPr lang="en-US" dirty="0" smtClean="0">
                <a:solidFill>
                  <a:srgbClr val="00B050"/>
                </a:solidFill>
              </a:rPr>
              <a:t>.” </a:t>
            </a:r>
            <a:r>
              <a:rPr lang="en-US" sz="1200" dirty="0" smtClean="0">
                <a:solidFill>
                  <a:schemeClr val="accent3">
                    <a:lumMod val="75000"/>
                  </a:schemeClr>
                </a:solidFill>
              </a:rPr>
              <a:t>(</a:t>
            </a:r>
            <a:r>
              <a:rPr lang="en-US" sz="1200" dirty="0" smtClean="0">
                <a:solidFill>
                  <a:schemeClr val="accent3">
                    <a:lumMod val="75000"/>
                  </a:schemeClr>
                </a:solidFill>
                <a:hlinkClick r:id="rId2"/>
              </a:rPr>
              <a:t>http</a:t>
            </a:r>
            <a:r>
              <a:rPr lang="en-US" sz="1200" dirty="0">
                <a:solidFill>
                  <a:schemeClr val="accent3">
                    <a:lumMod val="75000"/>
                  </a:schemeClr>
                </a:solidFill>
                <a:hlinkClick r:id="rId2"/>
              </a:rPr>
              <a:t>://</a:t>
            </a:r>
            <a:r>
              <a:rPr lang="en-US" sz="1200" dirty="0" smtClean="0">
                <a:solidFill>
                  <a:schemeClr val="accent3">
                    <a:lumMod val="75000"/>
                  </a:schemeClr>
                </a:solidFill>
                <a:hlinkClick r:id="rId2"/>
              </a:rPr>
              <a:t>www.riotinto.com/ourapproach/17194_environmental_stewardship</a:t>
            </a:r>
            <a:r>
              <a:rPr lang="en-US" sz="1200" dirty="0" smtClean="0">
                <a:solidFill>
                  <a:schemeClr val="accent3">
                    <a:lumMod val="75000"/>
                  </a:schemeClr>
                </a:solidFill>
              </a:rPr>
              <a:t>)</a:t>
            </a:r>
          </a:p>
          <a:p>
            <a:pPr marL="0" indent="0">
              <a:buNone/>
            </a:pPr>
            <a:endParaRPr lang="en-US" sz="1200" dirty="0" smtClean="0"/>
          </a:p>
          <a:p>
            <a:pPr marL="0" indent="0">
              <a:buNone/>
            </a:pPr>
            <a:r>
              <a:rPr lang="en-US" dirty="0" smtClean="0">
                <a:solidFill>
                  <a:srgbClr val="00B050"/>
                </a:solidFill>
              </a:rPr>
              <a:t>“…our </a:t>
            </a:r>
            <a:r>
              <a:rPr lang="en-US" dirty="0">
                <a:solidFill>
                  <a:srgbClr val="00B050"/>
                </a:solidFill>
              </a:rPr>
              <a:t>goal is to </a:t>
            </a:r>
            <a:r>
              <a:rPr lang="en-US" b="1" i="1" dirty="0"/>
              <a:t>minimize our environmental footprint </a:t>
            </a:r>
            <a:r>
              <a:rPr lang="en-US" dirty="0">
                <a:solidFill>
                  <a:srgbClr val="00B050"/>
                </a:solidFill>
              </a:rPr>
              <a:t>and safeguard the environment, now and for future generations. Responsible environmental management is central to our success as a leading gold mining company and we seek to continually improve our performance.”</a:t>
            </a:r>
            <a:r>
              <a:rPr lang="en-US" dirty="0"/>
              <a:t> </a:t>
            </a:r>
            <a:r>
              <a:rPr lang="en-US" sz="1200" dirty="0">
                <a:solidFill>
                  <a:schemeClr val="accent3">
                    <a:lumMod val="75000"/>
                  </a:schemeClr>
                </a:solidFill>
              </a:rPr>
              <a:t>(</a:t>
            </a:r>
            <a:r>
              <a:rPr lang="en-US" sz="1200" dirty="0">
                <a:solidFill>
                  <a:schemeClr val="accent3">
                    <a:lumMod val="75000"/>
                  </a:schemeClr>
                </a:solidFill>
                <a:hlinkClick r:id="rId3"/>
              </a:rPr>
              <a:t>http://</a:t>
            </a:r>
            <a:r>
              <a:rPr lang="en-US" sz="1200" dirty="0" smtClean="0">
                <a:solidFill>
                  <a:schemeClr val="accent3">
                    <a:lumMod val="75000"/>
                  </a:schemeClr>
                </a:solidFill>
                <a:hlinkClick r:id="rId3"/>
              </a:rPr>
              <a:t>www.barrick.com/CorporateResponsibility/Environment/default.aspx</a:t>
            </a:r>
            <a:r>
              <a:rPr lang="en-US" sz="1200" dirty="0" smtClean="0">
                <a:solidFill>
                  <a:schemeClr val="accent3">
                    <a:lumMod val="75000"/>
                  </a:schemeClr>
                </a:solidFill>
              </a:rPr>
              <a:t>)</a:t>
            </a:r>
          </a:p>
          <a:p>
            <a:pPr marL="0" indent="0">
              <a:buNone/>
            </a:pPr>
            <a:endParaRPr lang="en-US" sz="1200" dirty="0"/>
          </a:p>
          <a:p>
            <a:pPr marL="0" indent="0">
              <a:buNone/>
            </a:pPr>
            <a:r>
              <a:rPr lang="en-US" dirty="0" smtClean="0">
                <a:solidFill>
                  <a:srgbClr val="00B050"/>
                </a:solidFill>
              </a:rPr>
              <a:t>“Our </a:t>
            </a:r>
            <a:r>
              <a:rPr lang="en-US" dirty="0">
                <a:solidFill>
                  <a:srgbClr val="00B050"/>
                </a:solidFill>
              </a:rPr>
              <a:t>employees are committed to responsible mining practices that </a:t>
            </a:r>
            <a:r>
              <a:rPr lang="en-US" b="1" i="1" dirty="0">
                <a:solidFill>
                  <a:srgbClr val="002060"/>
                </a:solidFill>
              </a:rPr>
              <a:t>protect and enhance air and water quality and biodiversity</a:t>
            </a:r>
            <a:r>
              <a:rPr lang="en-US" dirty="0">
                <a:solidFill>
                  <a:srgbClr val="00B050"/>
                </a:solidFill>
              </a:rPr>
              <a:t>. Hecla will continue to be a leader in environmental practices by implementing appropriate </a:t>
            </a:r>
            <a:r>
              <a:rPr lang="en-US" b="1" i="1" dirty="0"/>
              <a:t>energy conservation and waste reduction programs</a:t>
            </a:r>
            <a:r>
              <a:rPr lang="en-US" dirty="0"/>
              <a:t>.” </a:t>
            </a:r>
            <a:r>
              <a:rPr lang="en-US" sz="1200" dirty="0">
                <a:solidFill>
                  <a:schemeClr val="accent3">
                    <a:lumMod val="75000"/>
                  </a:schemeClr>
                </a:solidFill>
              </a:rPr>
              <a:t>(http://</a:t>
            </a:r>
            <a:r>
              <a:rPr lang="en-US" sz="1200" dirty="0" smtClean="0">
                <a:solidFill>
                  <a:schemeClr val="accent3">
                    <a:lumMod val="75000"/>
                  </a:schemeClr>
                </a:solidFill>
              </a:rPr>
              <a:t>www.hecla-mining.com/responsibility/responsibility_stewardship.php)</a:t>
            </a:r>
            <a:endParaRPr lang="en-US" sz="1200" dirty="0">
              <a:solidFill>
                <a:schemeClr val="accent3">
                  <a:lumMod val="75000"/>
                </a:schemeClr>
              </a:solidFill>
            </a:endParaRP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7623842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Stewardship </a:t>
            </a:r>
            <a:r>
              <a:rPr lang="en-US" dirty="0" smtClean="0"/>
              <a:t>Elements – </a:t>
            </a:r>
            <a:br>
              <a:rPr lang="en-US" dirty="0" smtClean="0"/>
            </a:br>
            <a:r>
              <a:rPr lang="en-US" dirty="0" smtClean="0"/>
              <a:t>A wide range of approaches</a:t>
            </a:r>
            <a:endParaRPr lang="en-US" dirty="0"/>
          </a:p>
        </p:txBody>
      </p:sp>
      <p:sp>
        <p:nvSpPr>
          <p:cNvPr id="6" name="Text Placeholder 5"/>
          <p:cNvSpPr>
            <a:spLocks noGrp="1"/>
          </p:cNvSpPr>
          <p:nvPr>
            <p:ph type="body" sz="quarter" idx="10"/>
          </p:nvPr>
        </p:nvSpPr>
        <p:spPr/>
        <p:txBody>
          <a:bodyPr/>
          <a:lstStyle/>
          <a:p>
            <a:r>
              <a:rPr lang="en-US" dirty="0" smtClean="0"/>
              <a:t>Respect for the Environment	</a:t>
            </a:r>
            <a:endParaRPr lang="en-US" dirty="0"/>
          </a:p>
        </p:txBody>
      </p:sp>
      <p:sp>
        <p:nvSpPr>
          <p:cNvPr id="5" name="Content Placeholder 4"/>
          <p:cNvSpPr>
            <a:spLocks noGrp="1"/>
          </p:cNvSpPr>
          <p:nvPr>
            <p:ph idx="1"/>
          </p:nvPr>
        </p:nvSpPr>
        <p:spPr/>
        <p:txBody>
          <a:bodyPr/>
          <a:lstStyle/>
          <a:p>
            <a:r>
              <a:rPr lang="en-US" dirty="0" smtClean="0"/>
              <a:t>Take inventory</a:t>
            </a:r>
          </a:p>
          <a:p>
            <a:pPr lvl="1">
              <a:buFont typeface="Wingdings" pitchFamily="2" charset="2"/>
              <a:buChar char="ü"/>
            </a:pPr>
            <a:r>
              <a:rPr lang="en-US" dirty="0" smtClean="0"/>
              <a:t>Air, water, land, ecology</a:t>
            </a:r>
          </a:p>
          <a:p>
            <a:pPr>
              <a:buFont typeface="Wingdings" pitchFamily="2" charset="2"/>
              <a:buChar char="§"/>
            </a:pPr>
            <a:r>
              <a:rPr lang="en-US" dirty="0" smtClean="0"/>
              <a:t>Assess impacts</a:t>
            </a:r>
          </a:p>
          <a:p>
            <a:pPr lvl="1">
              <a:buFont typeface="Wingdings" pitchFamily="2" charset="2"/>
              <a:buChar char="ü"/>
            </a:pPr>
            <a:r>
              <a:rPr lang="en-US" dirty="0" smtClean="0"/>
              <a:t>Resource consumption</a:t>
            </a:r>
          </a:p>
          <a:p>
            <a:pPr lvl="1">
              <a:buFont typeface="Wingdings" pitchFamily="2" charset="2"/>
              <a:buChar char="ü"/>
            </a:pPr>
            <a:r>
              <a:rPr lang="en-US" dirty="0" smtClean="0"/>
              <a:t>Resource modifications</a:t>
            </a:r>
          </a:p>
          <a:p>
            <a:pPr>
              <a:buFont typeface="Wingdings" pitchFamily="2" charset="2"/>
              <a:buChar char="§"/>
            </a:pPr>
            <a:r>
              <a:rPr lang="en-US" dirty="0" smtClean="0"/>
              <a:t>Operations response</a:t>
            </a:r>
          </a:p>
          <a:p>
            <a:pPr lvl="1">
              <a:buFont typeface="Wingdings" pitchFamily="2" charset="2"/>
              <a:buChar char="ü"/>
            </a:pPr>
            <a:r>
              <a:rPr lang="en-US" dirty="0" smtClean="0"/>
              <a:t>Reduce, reuse, recycle, reclaim</a:t>
            </a:r>
          </a:p>
          <a:p>
            <a:pPr>
              <a:buFont typeface="Wingdings" pitchFamily="2" charset="2"/>
              <a:buChar char="§"/>
            </a:pPr>
            <a:r>
              <a:rPr lang="en-US" dirty="0" smtClean="0"/>
              <a:t>Closure restoration</a:t>
            </a:r>
          </a:p>
          <a:p>
            <a:pPr lvl="1">
              <a:buFont typeface="Wingdings" pitchFamily="2" charset="2"/>
              <a:buChar char="ü"/>
            </a:pPr>
            <a:r>
              <a:rPr lang="en-US" dirty="0" smtClean="0"/>
              <a:t>Leave no footprint behind</a:t>
            </a:r>
          </a:p>
          <a:p>
            <a:pPr lvl="1"/>
            <a:endParaRPr lang="en-US" dirty="0"/>
          </a:p>
        </p:txBody>
      </p:sp>
      <p:sp>
        <p:nvSpPr>
          <p:cNvPr id="7" name="Content Placeholder 6"/>
          <p:cNvSpPr>
            <a:spLocks noGrp="1"/>
          </p:cNvSpPr>
          <p:nvPr>
            <p:ph idx="11"/>
          </p:nvPr>
        </p:nvSpPr>
        <p:spPr>
          <a:xfrm>
            <a:off x="4572000" y="2133600"/>
            <a:ext cx="4114800" cy="3992563"/>
          </a:xfrm>
        </p:spPr>
        <p:txBody>
          <a:bodyPr/>
          <a:lstStyle/>
          <a:p>
            <a:r>
              <a:rPr lang="en-US" dirty="0" smtClean="0"/>
              <a:t>Quantify inventory</a:t>
            </a:r>
          </a:p>
          <a:p>
            <a:pPr lvl="1">
              <a:buFont typeface="Wingdings" pitchFamily="2" charset="2"/>
              <a:buChar char="ü"/>
            </a:pPr>
            <a:r>
              <a:rPr lang="en-US" dirty="0" smtClean="0"/>
              <a:t>Develop metrics</a:t>
            </a:r>
          </a:p>
          <a:p>
            <a:r>
              <a:rPr lang="en-US" dirty="0" smtClean="0"/>
              <a:t>Calculate impacts</a:t>
            </a:r>
          </a:p>
          <a:p>
            <a:pPr lvl="1">
              <a:buFont typeface="Wingdings" pitchFamily="2" charset="2"/>
              <a:buChar char="ü"/>
            </a:pPr>
            <a:r>
              <a:rPr lang="en-US" dirty="0" smtClean="0"/>
              <a:t>Establish performance goals</a:t>
            </a:r>
          </a:p>
          <a:p>
            <a:r>
              <a:rPr lang="en-US" dirty="0" smtClean="0"/>
              <a:t>Value engineering</a:t>
            </a:r>
          </a:p>
          <a:p>
            <a:pPr lvl="1">
              <a:buFont typeface="Wingdings" pitchFamily="2" charset="2"/>
              <a:buChar char="ü"/>
            </a:pPr>
            <a:r>
              <a:rPr lang="en-US" dirty="0" smtClean="0"/>
              <a:t>Balance performance/risk</a:t>
            </a:r>
          </a:p>
          <a:p>
            <a:r>
              <a:rPr lang="en-US" dirty="0" smtClean="0"/>
              <a:t>Design operations</a:t>
            </a:r>
          </a:p>
          <a:p>
            <a:pPr lvl="1">
              <a:buFont typeface="Wingdings" pitchFamily="2" charset="2"/>
              <a:buChar char="ü"/>
            </a:pPr>
            <a:r>
              <a:rPr lang="en-US" dirty="0" smtClean="0"/>
              <a:t>Build-operate environmental controls</a:t>
            </a:r>
          </a:p>
          <a:p>
            <a:r>
              <a:rPr lang="en-US" dirty="0" smtClean="0"/>
              <a:t>Monitor performance</a:t>
            </a:r>
          </a:p>
          <a:p>
            <a:r>
              <a:rPr lang="en-US" dirty="0" smtClean="0"/>
              <a:t>Reclaim and restore</a:t>
            </a:r>
            <a:endParaRPr lang="en-US" dirty="0"/>
          </a:p>
        </p:txBody>
      </p:sp>
      <p:sp>
        <p:nvSpPr>
          <p:cNvPr id="8" name="Text Placeholder 7"/>
          <p:cNvSpPr>
            <a:spLocks noGrp="1"/>
          </p:cNvSpPr>
          <p:nvPr>
            <p:ph type="body" sz="quarter" idx="12"/>
          </p:nvPr>
        </p:nvSpPr>
        <p:spPr>
          <a:xfrm>
            <a:off x="4495800" y="1600200"/>
            <a:ext cx="4419600" cy="533400"/>
          </a:xfrm>
        </p:spPr>
        <p:txBody>
          <a:bodyPr/>
          <a:lstStyle/>
          <a:p>
            <a:r>
              <a:rPr lang="en-US" dirty="0" smtClean="0"/>
              <a:t>Minimize Environmental Footprint</a:t>
            </a:r>
            <a:endParaRPr lang="en-US" dirty="0"/>
          </a:p>
        </p:txBody>
      </p:sp>
    </p:spTree>
    <p:extLst>
      <p:ext uri="{BB962C8B-B14F-4D97-AF65-F5344CB8AC3E}">
        <p14:creationId xmlns:p14="http://schemas.microsoft.com/office/powerpoint/2010/main" val="14598391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Opportunities</a:t>
            </a:r>
            <a:r>
              <a:rPr lang="en-US" baseline="0" dirty="0" smtClean="0"/>
              <a:t> for the Future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27485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idx="4294967295"/>
          </p:nvPr>
        </p:nvSpPr>
        <p:spPr>
          <a:xfrm>
            <a:off x="304800" y="1600200"/>
            <a:ext cx="8229600" cy="4525963"/>
          </a:xfrm>
          <a:prstGeom prst="rect">
            <a:avLst/>
          </a:prstGeom>
        </p:spPr>
        <p:txBody>
          <a:bodyPr/>
          <a:lstStyle/>
          <a:p>
            <a:pPr>
              <a:buNone/>
            </a:pPr>
            <a:r>
              <a:rPr lang="en-US" dirty="0" smtClean="0"/>
              <a:t>Better planning</a:t>
            </a:r>
            <a:r>
              <a:rPr lang="en-US" baseline="0" dirty="0" smtClean="0"/>
              <a:t> =&gt; increased project life-cycle profits</a:t>
            </a:r>
          </a:p>
          <a:p>
            <a:endParaRPr lang="en-US" dirty="0"/>
          </a:p>
        </p:txBody>
      </p:sp>
    </p:spTree>
    <p:extLst>
      <p:ext uri="{BB962C8B-B14F-4D97-AF65-F5344CB8AC3E}">
        <p14:creationId xmlns:p14="http://schemas.microsoft.com/office/powerpoint/2010/main" val="5337424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Text Placeholder 2"/>
          <p:cNvSpPr>
            <a:spLocks noGrp="1"/>
          </p:cNvSpPr>
          <p:nvPr>
            <p:ph type="body" idx="1"/>
          </p:nvPr>
        </p:nvSpPr>
        <p:spPr/>
        <p:txBody>
          <a:bodyPr/>
          <a:lstStyle/>
          <a:p>
            <a:r>
              <a:rPr lang="en-US" dirty="0" smtClean="0"/>
              <a:t>Environmental Stewardship</a:t>
            </a:r>
            <a:endParaRPr lang="en-US" dirty="0"/>
          </a:p>
        </p:txBody>
      </p:sp>
    </p:spTree>
    <p:extLst>
      <p:ext uri="{BB962C8B-B14F-4D97-AF65-F5344CB8AC3E}">
        <p14:creationId xmlns:p14="http://schemas.microsoft.com/office/powerpoint/2010/main" val="148928778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Old Legacy</a:t>
            </a:r>
            <a:endParaRPr lang="en-US" dirty="0"/>
          </a:p>
        </p:txBody>
      </p:sp>
      <p:sp>
        <p:nvSpPr>
          <p:cNvPr id="5" name="Content Placeholder 4"/>
          <p:cNvSpPr>
            <a:spLocks noGrp="1"/>
          </p:cNvSpPr>
          <p:nvPr>
            <p:ph idx="1"/>
          </p:nvPr>
        </p:nvSpPr>
        <p:spPr/>
        <p:txBody>
          <a:bodyPr/>
          <a:lstStyle/>
          <a:p>
            <a:r>
              <a:rPr lang="en-US" dirty="0" smtClean="0"/>
              <a:t>Key to success is taking a </a:t>
            </a:r>
            <a:r>
              <a:rPr lang="en-US" b="1" i="1" dirty="0" smtClean="0"/>
              <a:t>Life-Cycle Perspective</a:t>
            </a:r>
            <a:r>
              <a:rPr lang="en-US" i="1" dirty="0" smtClean="0"/>
              <a:t> </a:t>
            </a:r>
            <a:r>
              <a:rPr lang="en-US" dirty="0" smtClean="0"/>
              <a:t>of all elements of environmental stewardship.</a:t>
            </a:r>
          </a:p>
          <a:p>
            <a:r>
              <a:rPr lang="en-US" b="1" i="1" dirty="0" smtClean="0"/>
              <a:t>Traditional Approach:</a:t>
            </a:r>
            <a:endParaRPr lang="en-US" b="1" i="1" dirty="0"/>
          </a:p>
        </p:txBody>
      </p:sp>
      <p:graphicFrame>
        <p:nvGraphicFramePr>
          <p:cNvPr id="6" name="Diagram 5"/>
          <p:cNvGraphicFramePr/>
          <p:nvPr>
            <p:extLst>
              <p:ext uri="{D42A27DB-BD31-4B8C-83A1-F6EECF244321}">
                <p14:modId xmlns:p14="http://schemas.microsoft.com/office/powerpoint/2010/main" val="713136838"/>
              </p:ext>
            </p:extLst>
          </p:nvPr>
        </p:nvGraphicFramePr>
        <p:xfrm>
          <a:off x="1600200" y="2895600"/>
          <a:ext cx="5486400" cy="330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8887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Legacy - Think Different</a:t>
            </a:r>
            <a:endParaRPr lang="en-US" dirty="0"/>
          </a:p>
        </p:txBody>
      </p:sp>
      <p:sp>
        <p:nvSpPr>
          <p:cNvPr id="3" name="Content Placeholder 2"/>
          <p:cNvSpPr>
            <a:spLocks noGrp="1"/>
          </p:cNvSpPr>
          <p:nvPr>
            <p:ph idx="1"/>
          </p:nvPr>
        </p:nvSpPr>
        <p:spPr/>
        <p:txBody>
          <a:bodyPr/>
          <a:lstStyle/>
          <a:p>
            <a:pPr marL="0" indent="0">
              <a:buNone/>
            </a:pPr>
            <a:r>
              <a:rPr lang="en-US" dirty="0" smtClean="0"/>
              <a:t>State of the practice Approach:</a:t>
            </a:r>
          </a:p>
          <a:p>
            <a:endParaRPr lang="en-US" dirty="0"/>
          </a:p>
        </p:txBody>
      </p:sp>
      <p:graphicFrame>
        <p:nvGraphicFramePr>
          <p:cNvPr id="4" name="Diagram 3"/>
          <p:cNvGraphicFramePr/>
          <p:nvPr>
            <p:extLst>
              <p:ext uri="{D42A27DB-BD31-4B8C-83A1-F6EECF244321}">
                <p14:modId xmlns:p14="http://schemas.microsoft.com/office/powerpoint/2010/main" val="529919139"/>
              </p:ext>
            </p:extLst>
          </p:nvPr>
        </p:nvGraphicFramePr>
        <p:xfrm>
          <a:off x="1295400" y="2057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717440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56" y="1676400"/>
            <a:ext cx="3236913" cy="609600"/>
          </a:xfrm>
        </p:spPr>
        <p:txBody>
          <a:bodyPr/>
          <a:lstStyle/>
          <a:p>
            <a:r>
              <a:rPr lang="en-US" dirty="0" smtClean="0"/>
              <a:t/>
            </a:r>
            <a:br>
              <a:rPr lang="en-US" dirty="0" smtClean="0"/>
            </a:br>
            <a:r>
              <a:rPr lang="en-US" dirty="0" smtClean="0"/>
              <a:t>Step </a:t>
            </a:r>
            <a:r>
              <a:rPr lang="en-US" dirty="0" smtClean="0"/>
              <a:t>1: Develop a Vision</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24632" y="4343400"/>
            <a:ext cx="2231236" cy="1529212"/>
          </a:xfrm>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a:xfrm>
            <a:off x="304800" y="2362200"/>
            <a:ext cx="3008313" cy="3962399"/>
          </a:xfrm>
        </p:spPr>
        <p:txBody>
          <a:bodyPr/>
          <a:lstStyle/>
          <a:p>
            <a:pPr marL="800100" lvl="1" indent="-342900">
              <a:buFont typeface="Wingdings" pitchFamily="2" charset="2"/>
              <a:buChar char="ü"/>
            </a:pPr>
            <a:r>
              <a:rPr lang="en-US" sz="2000" dirty="0" smtClean="0"/>
              <a:t>Environmental resource assessment</a:t>
            </a:r>
          </a:p>
          <a:p>
            <a:pPr marL="800100" lvl="1" indent="-342900">
              <a:buFont typeface="Wingdings" pitchFamily="2" charset="2"/>
              <a:buChar char="ü"/>
            </a:pPr>
            <a:endParaRPr lang="en-US" sz="2000" dirty="0"/>
          </a:p>
          <a:p>
            <a:pPr marL="800100" lvl="1" indent="-342900">
              <a:buFont typeface="Wingdings" pitchFamily="2" charset="2"/>
              <a:buChar char="ü"/>
            </a:pPr>
            <a:r>
              <a:rPr lang="en-US" sz="2000" dirty="0"/>
              <a:t>Mining </a:t>
            </a:r>
            <a:r>
              <a:rPr lang="en-US" sz="2000" dirty="0" smtClean="0"/>
              <a:t>vision</a:t>
            </a:r>
          </a:p>
          <a:p>
            <a:pPr lvl="1"/>
            <a:endParaRPr lang="en-US" dirty="0" smtClean="0"/>
          </a:p>
          <a:p>
            <a:pPr lvl="1"/>
            <a:endParaRPr lang="en-US" dirty="0" smtClean="0"/>
          </a:p>
          <a:p>
            <a:pPr marL="800100" lvl="1" indent="-342900">
              <a:buFont typeface="Wingdings" pitchFamily="2" charset="2"/>
              <a:buChar char="ü"/>
            </a:pPr>
            <a:r>
              <a:rPr lang="en-US" sz="2000" dirty="0" smtClean="0"/>
              <a:t>Closure, restoration, “End-State Vision”</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749" y="1686017"/>
            <a:ext cx="2222500" cy="16002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022" y="2476500"/>
            <a:ext cx="2321352" cy="1492489"/>
          </a:xfrm>
          <a:prstGeom prst="rect">
            <a:avLst/>
          </a:prstGeom>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498" y="4191000"/>
            <a:ext cx="1676400" cy="171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831529" y="228600"/>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13339393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3008313" cy="1219200"/>
          </a:xfrm>
        </p:spPr>
        <p:txBody>
          <a:bodyPr/>
          <a:lstStyle/>
          <a:p>
            <a:r>
              <a:rPr lang="en-US" dirty="0"/>
              <a:t>Step 2: Identify critical mining operation facilities</a:t>
            </a:r>
            <a:br>
              <a:rPr lang="en-US" dirty="0"/>
            </a:br>
            <a:endParaRPr lang="en-US" dirty="0"/>
          </a:p>
        </p:txBody>
      </p:sp>
      <p:sp>
        <p:nvSpPr>
          <p:cNvPr id="4" name="Text Placeholder 3"/>
          <p:cNvSpPr>
            <a:spLocks noGrp="1"/>
          </p:cNvSpPr>
          <p:nvPr>
            <p:ph type="body" sz="half" idx="2"/>
          </p:nvPr>
        </p:nvSpPr>
        <p:spPr>
          <a:xfrm>
            <a:off x="457200" y="2819400"/>
            <a:ext cx="3008313" cy="3124200"/>
          </a:xfrm>
        </p:spPr>
        <p:txBody>
          <a:bodyPr/>
          <a:lstStyle/>
          <a:p>
            <a:pPr marL="285750" indent="-285750">
              <a:buFont typeface="Wingdings" pitchFamily="2" charset="2"/>
              <a:buChar char="ü"/>
            </a:pPr>
            <a:r>
              <a:rPr lang="en-US" sz="1800" dirty="0"/>
              <a:t>Waste rock dump</a:t>
            </a:r>
          </a:p>
          <a:p>
            <a:pPr marL="285750" indent="-285750">
              <a:buFont typeface="Wingdings" pitchFamily="2" charset="2"/>
              <a:buChar char="ü"/>
            </a:pPr>
            <a:r>
              <a:rPr lang="en-US" sz="1800" dirty="0"/>
              <a:t>Tailings pond</a:t>
            </a:r>
          </a:p>
          <a:p>
            <a:pPr marL="285750" indent="-285750">
              <a:buFont typeface="Wingdings" pitchFamily="2" charset="2"/>
              <a:buChar char="ü"/>
            </a:pPr>
            <a:r>
              <a:rPr lang="en-US" sz="1800" dirty="0"/>
              <a:t>Heap leach pad</a:t>
            </a:r>
          </a:p>
          <a:p>
            <a:pPr marL="285750" indent="-285750">
              <a:buFont typeface="Wingdings" pitchFamily="2" charset="2"/>
              <a:buChar char="ü"/>
            </a:pPr>
            <a:r>
              <a:rPr lang="en-US" sz="1800" dirty="0"/>
              <a:t>Process water treatment system</a:t>
            </a:r>
          </a:p>
          <a:p>
            <a:pPr marL="285750" indent="-285750">
              <a:buFont typeface="Wingdings" pitchFamily="2" charset="2"/>
              <a:buChar char="ü"/>
            </a:pPr>
            <a:r>
              <a:rPr lang="en-US" sz="1800" dirty="0"/>
              <a:t>Process water disposal pond</a:t>
            </a:r>
          </a:p>
          <a:p>
            <a:pPr marL="285750" indent="-285750">
              <a:buFont typeface="Wingdings" pitchFamily="2" charset="2"/>
              <a:buChar char="ü"/>
            </a:pPr>
            <a:r>
              <a:rPr lang="en-US" sz="1800" dirty="0"/>
              <a:t>Storm water runoff management pond</a:t>
            </a:r>
          </a:p>
          <a:p>
            <a:pPr marL="285750" indent="-285750">
              <a:buFont typeface="Wingdings" pitchFamily="2" charset="2"/>
              <a:buChar char="ü"/>
            </a:pPr>
            <a:r>
              <a:rPr lang="en-US" sz="1800" dirty="0"/>
              <a:t>Ore conveyance system</a:t>
            </a:r>
          </a:p>
          <a:p>
            <a:endParaRPr lang="en-US" sz="18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905000"/>
            <a:ext cx="2184400" cy="1638300"/>
          </a:xfrm>
          <a:prstGeom prst="rect">
            <a:avLst/>
          </a:prstGeom>
          <a:effectLst>
            <a:outerShdw blurRad="50800" dist="38100" dir="2700000" algn="tl" rotWithShape="0">
              <a:prstClr val="black">
                <a:alpha val="40000"/>
              </a:prstClr>
            </a:outerShdw>
          </a:effectLst>
        </p:spPr>
      </p:pic>
      <p:pic>
        <p:nvPicPr>
          <p:cNvPr id="4099" name="Picture 3" descr="C:\Users\rbrandt\Documents\BD\MEGGITT\Hollister\photos\IMG_21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648200"/>
            <a:ext cx="685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4224" y="3971365"/>
            <a:ext cx="2171700" cy="1590674"/>
          </a:xfrm>
          <a:prstGeom prst="rect">
            <a:avLst/>
          </a:prstGeom>
          <a:effectLst>
            <a:outerShdw blurRad="50800" dist="38100" dir="2700000" algn="tl" rotWithShape="0">
              <a:prstClr val="black">
                <a:alpha val="40000"/>
              </a:prstClr>
            </a:outerShdw>
          </a:effec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7212" y="1772843"/>
            <a:ext cx="2336234" cy="17704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4137212" y="4022151"/>
            <a:ext cx="2318305" cy="15398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39121" y="228599"/>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23328708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Identify/Quantify environmental </a:t>
            </a:r>
            <a:r>
              <a:rPr lang="en-US" dirty="0" smtClean="0"/>
              <a:t>impacts</a:t>
            </a:r>
            <a:endParaRPr lang="en-US" dirty="0"/>
          </a:p>
        </p:txBody>
      </p:sp>
      <p:sp>
        <p:nvSpPr>
          <p:cNvPr id="4" name="Text Placeholder 3"/>
          <p:cNvSpPr>
            <a:spLocks noGrp="1"/>
          </p:cNvSpPr>
          <p:nvPr>
            <p:ph type="body" sz="half" idx="2"/>
          </p:nvPr>
        </p:nvSpPr>
        <p:spPr/>
        <p:txBody>
          <a:bodyPr/>
          <a:lstStyle/>
          <a:p>
            <a:pPr marL="285750" indent="-285750">
              <a:buFont typeface="Wingdings" pitchFamily="2" charset="2"/>
              <a:buChar char="ü"/>
            </a:pPr>
            <a:r>
              <a:rPr lang="en-US" sz="1800" dirty="0" smtClean="0"/>
              <a:t>Greenhouse gas emissions</a:t>
            </a:r>
          </a:p>
          <a:p>
            <a:pPr marL="285750" indent="-285750">
              <a:buFont typeface="Wingdings" pitchFamily="2" charset="2"/>
              <a:buChar char="ü"/>
            </a:pPr>
            <a:r>
              <a:rPr lang="en-US" sz="1800" dirty="0" smtClean="0"/>
              <a:t>Wastewater discharges</a:t>
            </a:r>
          </a:p>
          <a:p>
            <a:pPr marL="285750" indent="-285750">
              <a:buFont typeface="Wingdings" pitchFamily="2" charset="2"/>
              <a:buChar char="ü"/>
            </a:pPr>
            <a:r>
              <a:rPr lang="en-US" sz="1800" dirty="0" smtClean="0"/>
              <a:t>Sensitive species</a:t>
            </a:r>
          </a:p>
          <a:p>
            <a:pPr marL="285750" indent="-285750">
              <a:buFont typeface="Wingdings" pitchFamily="2" charset="2"/>
              <a:buChar char="ü"/>
            </a:pPr>
            <a:r>
              <a:rPr lang="en-US" sz="1800" dirty="0" err="1" smtClean="0"/>
              <a:t>Stormwater</a:t>
            </a:r>
            <a:r>
              <a:rPr lang="en-US" sz="1800" dirty="0" smtClean="0"/>
              <a:t> runoff</a:t>
            </a:r>
          </a:p>
          <a:p>
            <a:pPr marL="285750" indent="-285750">
              <a:buFont typeface="Wingdings" pitchFamily="2" charset="2"/>
              <a:buChar char="ü"/>
            </a:pPr>
            <a:r>
              <a:rPr lang="en-US" sz="1800" dirty="0" smtClean="0"/>
              <a:t>Groundwater resources</a:t>
            </a:r>
          </a:p>
          <a:p>
            <a:pPr marL="285750" indent="-285750">
              <a:buFont typeface="Wingdings" pitchFamily="2" charset="2"/>
              <a:buChar char="ü"/>
            </a:pPr>
            <a:endParaRPr lang="en-US" sz="1800" dirty="0" smtClean="0"/>
          </a:p>
          <a:p>
            <a:pPr marL="285750" indent="-285750">
              <a:buFont typeface="Wingdings" pitchFamily="2" charset="2"/>
              <a:buChar char="ü"/>
            </a:pPr>
            <a:endParaRPr lang="en-US" dirty="0" smtClean="0"/>
          </a:p>
          <a:p>
            <a:pPr marL="285750" indent="-285750">
              <a:buFont typeface="Wingdings" pitchFamily="2" charset="2"/>
              <a:buChar char="ü"/>
            </a:pPr>
            <a:endParaRPr lang="en-US"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752600"/>
            <a:ext cx="2362200" cy="16482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3657600"/>
            <a:ext cx="2333625" cy="1600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752600"/>
            <a:ext cx="1624012" cy="16240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4029" y="3657600"/>
            <a:ext cx="1547812" cy="15478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99494" y="290004"/>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24741256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a:t>
            </a:r>
            <a:r>
              <a:rPr lang="en-US" baseline="0" dirty="0" smtClean="0"/>
              <a:t> Will Hear</a:t>
            </a:r>
            <a:endParaRPr lang="en-US" dirty="0"/>
          </a:p>
        </p:txBody>
      </p:sp>
      <p:sp>
        <p:nvSpPr>
          <p:cNvPr id="3" name="Content Placeholder 2"/>
          <p:cNvSpPr>
            <a:spLocks noGrp="1"/>
          </p:cNvSpPr>
          <p:nvPr>
            <p:ph idx="1"/>
          </p:nvPr>
        </p:nvSpPr>
        <p:spPr>
          <a:xfrm>
            <a:off x="457200" y="1847740"/>
            <a:ext cx="4114800" cy="3657600"/>
          </a:xfrm>
        </p:spPr>
        <p:txBody>
          <a:bodyPr/>
          <a:lstStyle/>
          <a:p>
            <a:r>
              <a:rPr lang="en-US" baseline="0" dirty="0" smtClean="0"/>
              <a:t>The </a:t>
            </a:r>
            <a:r>
              <a:rPr lang="en-US" baseline="0" dirty="0" smtClean="0"/>
              <a:t>legacy of </a:t>
            </a:r>
            <a:r>
              <a:rPr lang="en-US" baseline="0" dirty="0" smtClean="0"/>
              <a:t>the past</a:t>
            </a:r>
          </a:p>
          <a:p>
            <a:pPr lvl="1"/>
            <a:r>
              <a:rPr lang="en-US" dirty="0" err="1" smtClean="0">
                <a:solidFill>
                  <a:srgbClr val="0070C0"/>
                </a:solidFill>
              </a:rPr>
              <a:t>Sustaina</a:t>
            </a:r>
            <a:r>
              <a:rPr lang="en-US" dirty="0" smtClean="0">
                <a:solidFill>
                  <a:srgbClr val="0070C0"/>
                </a:solidFill>
              </a:rPr>
              <a:t>-what?</a:t>
            </a:r>
            <a:endParaRPr lang="en-US" baseline="0" dirty="0" smtClean="0">
              <a:solidFill>
                <a:srgbClr val="0070C0"/>
              </a:solidFill>
            </a:endParaRPr>
          </a:p>
          <a:p>
            <a:r>
              <a:rPr lang="en-US" baseline="0" dirty="0" smtClean="0"/>
              <a:t>Why</a:t>
            </a:r>
            <a:r>
              <a:rPr lang="en-US" dirty="0" smtClean="0"/>
              <a:t> Change?</a:t>
            </a:r>
          </a:p>
          <a:p>
            <a:pPr lvl="1"/>
            <a:r>
              <a:rPr lang="en-US" dirty="0" smtClean="0">
                <a:solidFill>
                  <a:srgbClr val="0070C0"/>
                </a:solidFill>
              </a:rPr>
              <a:t>Regulatory Drivers</a:t>
            </a:r>
          </a:p>
          <a:p>
            <a:pPr lvl="1"/>
            <a:r>
              <a:rPr lang="en-US" dirty="0" smtClean="0">
                <a:solidFill>
                  <a:srgbClr val="0070C0"/>
                </a:solidFill>
              </a:rPr>
              <a:t>Corporate Responsibility</a:t>
            </a:r>
          </a:p>
          <a:p>
            <a:r>
              <a:rPr lang="en-US" baseline="0" dirty="0" smtClean="0"/>
              <a:t>The new legacy</a:t>
            </a:r>
            <a:endParaRPr lang="en-US" baseline="0" dirty="0" smtClean="0"/>
          </a:p>
          <a:p>
            <a:pPr lvl="1"/>
            <a:r>
              <a:rPr lang="en-US" dirty="0" smtClean="0">
                <a:solidFill>
                  <a:srgbClr val="0070C0"/>
                </a:solidFill>
              </a:rPr>
              <a:t>Design for Closure</a:t>
            </a:r>
          </a:p>
          <a:p>
            <a:pPr lvl="1"/>
            <a:r>
              <a:rPr lang="en-US" baseline="0" dirty="0" smtClean="0">
                <a:solidFill>
                  <a:srgbClr val="0070C0"/>
                </a:solidFill>
              </a:rPr>
              <a:t>Life-Cycle-Profitability</a:t>
            </a:r>
          </a:p>
          <a:p>
            <a:r>
              <a:rPr lang="en-US" dirty="0" smtClean="0"/>
              <a:t>How it works</a:t>
            </a:r>
          </a:p>
        </p:txBody>
      </p:sp>
      <p:pic>
        <p:nvPicPr>
          <p:cNvPr id="4" name="Picture 2" descr="eagle3"/>
          <p:cNvPicPr>
            <a:picLocks noChangeAspect="1" noChangeArrowheads="1"/>
          </p:cNvPicPr>
          <p:nvPr/>
        </p:nvPicPr>
        <p:blipFill>
          <a:blip r:embed="rId3" cstate="print"/>
          <a:srcRect/>
          <a:stretch>
            <a:fillRect/>
          </a:stretch>
        </p:blipFill>
        <p:spPr bwMode="auto">
          <a:xfrm>
            <a:off x="5181600" y="1905000"/>
            <a:ext cx="2761756" cy="3172732"/>
          </a:xfrm>
          <a:prstGeom prst="rect">
            <a:avLst/>
          </a:prstGeom>
          <a:noFill/>
          <a:ln w="9525" algn="ctr">
            <a:solidFill>
              <a:srgbClr val="31849B"/>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504607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76400"/>
            <a:ext cx="5257801" cy="609600"/>
          </a:xfrm>
        </p:spPr>
        <p:txBody>
          <a:bodyPr/>
          <a:lstStyle/>
          <a:p>
            <a:r>
              <a:rPr lang="en-US" dirty="0"/>
              <a:t>Step </a:t>
            </a:r>
            <a:r>
              <a:rPr lang="en-US" dirty="0" smtClean="0"/>
              <a:t>4a: Operations “Design for Closure”</a:t>
            </a:r>
            <a:endParaRPr lang="en-US" dirty="0"/>
          </a:p>
        </p:txBody>
      </p:sp>
      <p:sp>
        <p:nvSpPr>
          <p:cNvPr id="4" name="Text Placeholder 3"/>
          <p:cNvSpPr>
            <a:spLocks noGrp="1"/>
          </p:cNvSpPr>
          <p:nvPr>
            <p:ph type="body" sz="half" idx="2"/>
          </p:nvPr>
        </p:nvSpPr>
        <p:spPr/>
        <p:txBody>
          <a:bodyPr/>
          <a:lstStyle/>
          <a:p>
            <a:pPr marL="285750" indent="-285750">
              <a:buFont typeface="Wingdings" pitchFamily="2" charset="2"/>
              <a:buChar char="ü"/>
            </a:pPr>
            <a:r>
              <a:rPr lang="en-US" sz="1800" dirty="0"/>
              <a:t>Integrate environmental controls </a:t>
            </a:r>
          </a:p>
          <a:p>
            <a:pPr marL="285750" indent="-285750">
              <a:buFont typeface="Wingdings" pitchFamily="2" charset="2"/>
              <a:buChar char="ü"/>
            </a:pPr>
            <a:r>
              <a:rPr lang="en-US" sz="1800" dirty="0"/>
              <a:t>Compliance with permit </a:t>
            </a:r>
            <a:r>
              <a:rPr lang="en-US" sz="1800" dirty="0" smtClean="0"/>
              <a:t>conditions</a:t>
            </a:r>
          </a:p>
          <a:p>
            <a:pPr marL="285750" indent="-285750">
              <a:buFont typeface="Wingdings" pitchFamily="2" charset="2"/>
              <a:buChar char="ü"/>
            </a:pPr>
            <a:r>
              <a:rPr lang="en-US" sz="1800" dirty="0" smtClean="0"/>
              <a:t>Minimize releases to environment</a:t>
            </a:r>
          </a:p>
          <a:p>
            <a:pPr marL="285750" indent="-285750">
              <a:buFont typeface="Wingdings" pitchFamily="2" charset="2"/>
              <a:buChar char="ü"/>
            </a:pPr>
            <a:r>
              <a:rPr lang="en-US" sz="1800" dirty="0" smtClean="0"/>
              <a:t>Minimize waste generation</a:t>
            </a:r>
          </a:p>
          <a:p>
            <a:pPr marL="285750" indent="-285750">
              <a:buFont typeface="Wingdings" pitchFamily="2" charset="2"/>
              <a:buChar char="ü"/>
            </a:pPr>
            <a:r>
              <a:rPr lang="en-US" sz="1800" dirty="0" smtClean="0"/>
              <a:t>Maximize reuse and recyclin</a:t>
            </a:r>
            <a:r>
              <a:rPr lang="en-US" sz="1800" dirty="0"/>
              <a:t>g</a:t>
            </a:r>
          </a:p>
          <a:p>
            <a:endParaRPr lang="en-US" dirty="0"/>
          </a:p>
        </p:txBody>
      </p:sp>
      <p:pic>
        <p:nvPicPr>
          <p:cNvPr id="207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593" y="3810000"/>
            <a:ext cx="1852613" cy="21891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2070"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676400"/>
            <a:ext cx="2971800" cy="17548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4783" y="3810000"/>
            <a:ext cx="3043477" cy="203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781800" y="217503"/>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26914826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19200"/>
            <a:ext cx="3962400" cy="914400"/>
          </a:xfrm>
        </p:spPr>
        <p:txBody>
          <a:bodyPr/>
          <a:lstStyle/>
          <a:p>
            <a:r>
              <a:rPr lang="en-US" dirty="0"/>
              <a:t>Step </a:t>
            </a:r>
            <a:r>
              <a:rPr lang="en-US" dirty="0" smtClean="0"/>
              <a:t>4b: </a:t>
            </a:r>
            <a:r>
              <a:rPr lang="en-US" dirty="0"/>
              <a:t>Value </a:t>
            </a:r>
            <a:r>
              <a:rPr lang="en-US" dirty="0" smtClean="0"/>
              <a:t>engineering</a:t>
            </a:r>
            <a:endParaRPr lang="en-US" dirty="0"/>
          </a:p>
        </p:txBody>
      </p:sp>
      <p:sp>
        <p:nvSpPr>
          <p:cNvPr id="7" name="Text Placeholder 6"/>
          <p:cNvSpPr>
            <a:spLocks noGrp="1"/>
          </p:cNvSpPr>
          <p:nvPr>
            <p:ph type="body" sz="half" idx="2"/>
          </p:nvPr>
        </p:nvSpPr>
        <p:spPr>
          <a:xfrm>
            <a:off x="457200" y="2286001"/>
            <a:ext cx="5562600" cy="3962399"/>
          </a:xfrm>
        </p:spPr>
        <p:txBody>
          <a:bodyPr/>
          <a:lstStyle/>
          <a:p>
            <a:pPr marL="285750" indent="-285750">
              <a:buFont typeface="Wingdings" pitchFamily="2" charset="2"/>
              <a:buChar char="ü"/>
            </a:pPr>
            <a:r>
              <a:rPr lang="en-US" sz="1800" dirty="0"/>
              <a:t>Reduce overall environmental resource damage, closure cost, and toxic tort liability</a:t>
            </a:r>
          </a:p>
          <a:p>
            <a:pPr marL="285750" indent="-285750">
              <a:buFont typeface="Wingdings" pitchFamily="2" charset="2"/>
              <a:buChar char="ü"/>
            </a:pPr>
            <a:r>
              <a:rPr lang="en-US" sz="1800" dirty="0"/>
              <a:t>Maximize resource reuse/recycling</a:t>
            </a:r>
          </a:p>
          <a:p>
            <a:pPr marL="285750" indent="-285750">
              <a:buFont typeface="Wingdings" pitchFamily="2" charset="2"/>
              <a:buChar char="ü"/>
            </a:pPr>
            <a:r>
              <a:rPr lang="en-US" sz="1800" dirty="0"/>
              <a:t>Water recycling-reduce reliance on groundwater</a:t>
            </a:r>
          </a:p>
          <a:p>
            <a:pPr marL="285750" indent="-285750">
              <a:buFont typeface="Wingdings" pitchFamily="2" charset="2"/>
              <a:buChar char="ü"/>
            </a:pPr>
            <a:r>
              <a:rPr lang="en-US" sz="1800" dirty="0"/>
              <a:t>Recycle-reuse waste rock overburden</a:t>
            </a:r>
          </a:p>
          <a:p>
            <a:pPr marL="285750" indent="-285750">
              <a:buFont typeface="Wingdings" pitchFamily="2" charset="2"/>
              <a:buChar char="ü"/>
            </a:pPr>
            <a:r>
              <a:rPr lang="en-US" sz="1800" dirty="0"/>
              <a:t>Minimize generation of hazardous waste</a:t>
            </a:r>
          </a:p>
          <a:p>
            <a:pPr marL="285750" indent="-285750">
              <a:buFont typeface="Wingdings" pitchFamily="2" charset="2"/>
              <a:buChar char="ü"/>
            </a:pPr>
            <a:r>
              <a:rPr lang="en-US" sz="1800" dirty="0"/>
              <a:t>Material management</a:t>
            </a:r>
          </a:p>
          <a:p>
            <a:pPr marL="285750" indent="-285750">
              <a:buFont typeface="Wingdings" pitchFamily="2" charset="2"/>
              <a:buChar char="ü"/>
            </a:pPr>
            <a:r>
              <a:rPr lang="en-US" sz="1800" dirty="0"/>
              <a:t>Protect groundwater resources</a:t>
            </a:r>
          </a:p>
          <a:p>
            <a:pPr marL="285750" indent="-285750">
              <a:buFont typeface="Wingdings" pitchFamily="2" charset="2"/>
              <a:buChar char="ü"/>
            </a:pPr>
            <a:r>
              <a:rPr lang="en-US" sz="1800" dirty="0" smtClean="0"/>
              <a:t>Coordinate </a:t>
            </a:r>
            <a:r>
              <a:rPr lang="en-US" sz="1800" dirty="0"/>
              <a:t>transition from operation to </a:t>
            </a:r>
            <a:r>
              <a:rPr lang="en-US" sz="1800" dirty="0" smtClean="0"/>
              <a:t>conversion</a:t>
            </a:r>
            <a:endParaRPr lang="en-US" sz="1800" dirty="0"/>
          </a:p>
          <a:p>
            <a:pPr marL="285750" indent="-285750">
              <a:buFont typeface="Wingdings" pitchFamily="2" charset="2"/>
              <a:buChar char="ü"/>
            </a:pPr>
            <a:r>
              <a:rPr lang="en-US" sz="1800" dirty="0" smtClean="0"/>
              <a:t>Maximize </a:t>
            </a:r>
            <a:r>
              <a:rPr lang="en-US" sz="1800" dirty="0"/>
              <a:t>value of deployed assets</a:t>
            </a:r>
          </a:p>
          <a:p>
            <a:pPr marL="285750" indent="-285750">
              <a:buFont typeface="Wingdings" pitchFamily="2" charset="2"/>
              <a:buChar char="ü"/>
            </a:pPr>
            <a:endParaRPr lang="en-US" sz="15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2200" y="1752455"/>
            <a:ext cx="2597121" cy="167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33800"/>
            <a:ext cx="28575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678627" y="304800"/>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14265111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smtClean="0"/>
              <a:t>5: </a:t>
            </a:r>
            <a:r>
              <a:rPr lang="en-US" dirty="0"/>
              <a:t>Develop Closure Plan and Cost Estimate</a:t>
            </a:r>
          </a:p>
        </p:txBody>
      </p:sp>
      <p:sp>
        <p:nvSpPr>
          <p:cNvPr id="4" name="Text Placeholder 3"/>
          <p:cNvSpPr>
            <a:spLocks noGrp="1"/>
          </p:cNvSpPr>
          <p:nvPr>
            <p:ph type="body" sz="half" idx="2"/>
          </p:nvPr>
        </p:nvSpPr>
        <p:spPr>
          <a:xfrm>
            <a:off x="457200" y="2514600"/>
            <a:ext cx="4189120" cy="3090862"/>
          </a:xfrm>
        </p:spPr>
        <p:txBody>
          <a:bodyPr/>
          <a:lstStyle/>
          <a:p>
            <a:pPr marL="285750" indent="-285750">
              <a:buFont typeface="Wingdings" pitchFamily="2" charset="2"/>
              <a:buChar char="ü"/>
            </a:pPr>
            <a:r>
              <a:rPr lang="en-US" sz="1800" dirty="0"/>
              <a:t>Realistic Case scenario vs. worst case scenario</a:t>
            </a:r>
          </a:p>
          <a:p>
            <a:pPr marL="285750" indent="-285750">
              <a:buFont typeface="Wingdings" pitchFamily="2" charset="2"/>
              <a:buChar char="ü"/>
            </a:pPr>
            <a:r>
              <a:rPr lang="en-US" sz="1800" dirty="0" smtClean="0"/>
              <a:t>Integrate operational controls with closure elements</a:t>
            </a:r>
          </a:p>
          <a:p>
            <a:pPr marL="285750" indent="-285750">
              <a:buFont typeface="Wingdings" pitchFamily="2" charset="2"/>
              <a:buChar char="ü"/>
            </a:pPr>
            <a:r>
              <a:rPr lang="en-US" sz="1800" dirty="0" smtClean="0"/>
              <a:t>More </a:t>
            </a:r>
            <a:r>
              <a:rPr lang="en-US" sz="1800" dirty="0"/>
              <a:t>robust environmental program results in lower closure cost; reduced toxic tort </a:t>
            </a:r>
            <a:r>
              <a:rPr lang="en-US" sz="1800" dirty="0" smtClean="0"/>
              <a:t>liability</a:t>
            </a:r>
          </a:p>
          <a:p>
            <a:pPr marL="285750" indent="-285750">
              <a:buFont typeface="Wingdings" pitchFamily="2" charset="2"/>
              <a:buChar char="ü"/>
            </a:pPr>
            <a:r>
              <a:rPr lang="en-US" sz="1800" dirty="0" smtClean="0"/>
              <a:t>Compatible with long term benefits</a:t>
            </a:r>
            <a:endParaRPr lang="en-US" sz="1800" dirty="0"/>
          </a:p>
          <a:p>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3560373" cy="17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320" y="3810000"/>
            <a:ext cx="3153068"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29400" y="304800"/>
            <a:ext cx="2126736" cy="461665"/>
          </a:xfrm>
          <a:prstGeom prst="rect">
            <a:avLst/>
          </a:prstGeom>
        </p:spPr>
        <p:txBody>
          <a:bodyPr wrap="none">
            <a:spAutoFit/>
          </a:bodyPr>
          <a:lstStyle/>
          <a:p>
            <a:r>
              <a:rPr lang="en-US" sz="2400" b="1" dirty="0">
                <a:solidFill>
                  <a:srgbClr val="002060"/>
                </a:solidFill>
                <a:latin typeface="+mj-lt"/>
              </a:rPr>
              <a:t>How it Works</a:t>
            </a:r>
          </a:p>
        </p:txBody>
      </p:sp>
    </p:spTree>
    <p:extLst>
      <p:ext uri="{BB962C8B-B14F-4D97-AF65-F5344CB8AC3E}">
        <p14:creationId xmlns:p14="http://schemas.microsoft.com/office/powerpoint/2010/main" val="212576746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Tools</a:t>
            </a:r>
            <a:endParaRPr lang="en-US" dirty="0"/>
          </a:p>
        </p:txBody>
      </p:sp>
      <p:sp>
        <p:nvSpPr>
          <p:cNvPr id="3" name="Content Placeholder 2"/>
          <p:cNvSpPr>
            <a:spLocks noGrp="1"/>
          </p:cNvSpPr>
          <p:nvPr>
            <p:ph idx="1"/>
          </p:nvPr>
        </p:nvSpPr>
        <p:spPr>
          <a:xfrm>
            <a:off x="471996" y="1434482"/>
            <a:ext cx="5415539" cy="3104756"/>
          </a:xfrm>
        </p:spPr>
        <p:txBody>
          <a:bodyPr/>
          <a:lstStyle/>
          <a:p>
            <a:pPr marL="0" indent="0">
              <a:buNone/>
            </a:pPr>
            <a:r>
              <a:rPr lang="en-US" sz="2200" b="1" dirty="0" smtClean="0"/>
              <a:t>Properly designed impoundments</a:t>
            </a:r>
          </a:p>
          <a:p>
            <a:r>
              <a:rPr lang="en-US" dirty="0" smtClean="0"/>
              <a:t>Reduces releases to the environment</a:t>
            </a:r>
          </a:p>
          <a:p>
            <a:pPr lvl="1">
              <a:buFont typeface="Wingdings" pitchFamily="2" charset="2"/>
              <a:buChar char="ü"/>
            </a:pPr>
            <a:r>
              <a:rPr lang="en-US" dirty="0" smtClean="0">
                <a:solidFill>
                  <a:srgbClr val="002060"/>
                </a:solidFill>
              </a:rPr>
              <a:t>Groundwater remediation cost lower</a:t>
            </a:r>
          </a:p>
          <a:p>
            <a:pPr lvl="1">
              <a:buFont typeface="Wingdings" pitchFamily="2" charset="2"/>
              <a:buChar char="ü"/>
            </a:pPr>
            <a:r>
              <a:rPr lang="en-US" dirty="0" smtClean="0">
                <a:solidFill>
                  <a:srgbClr val="002060"/>
                </a:solidFill>
              </a:rPr>
              <a:t>Less loss </a:t>
            </a:r>
            <a:r>
              <a:rPr lang="en-US" dirty="0">
                <a:solidFill>
                  <a:srgbClr val="002060"/>
                </a:solidFill>
              </a:rPr>
              <a:t>of product </a:t>
            </a:r>
          </a:p>
          <a:p>
            <a:pPr>
              <a:buFont typeface="Wingdings" pitchFamily="2" charset="2"/>
              <a:buChar char="§"/>
            </a:pPr>
            <a:r>
              <a:rPr lang="en-US" dirty="0" smtClean="0">
                <a:solidFill>
                  <a:srgbClr val="002060"/>
                </a:solidFill>
              </a:rPr>
              <a:t>Reduces operational costs</a:t>
            </a:r>
          </a:p>
          <a:p>
            <a:pPr lvl="1">
              <a:buFont typeface="Wingdings" pitchFamily="2" charset="2"/>
              <a:buChar char="ü"/>
            </a:pPr>
            <a:r>
              <a:rPr lang="en-US" dirty="0" smtClean="0">
                <a:solidFill>
                  <a:srgbClr val="002060"/>
                </a:solidFill>
              </a:rPr>
              <a:t>Fewer emergency responses </a:t>
            </a:r>
            <a:endParaRPr lang="en-US" dirty="0">
              <a:solidFill>
                <a:srgbClr val="002060"/>
              </a:solidFill>
            </a:endParaRPr>
          </a:p>
          <a:p>
            <a:pPr>
              <a:buFont typeface="Wingdings" pitchFamily="2" charset="2"/>
              <a:buChar char="§"/>
            </a:pPr>
            <a:r>
              <a:rPr lang="en-US" dirty="0" smtClean="0">
                <a:solidFill>
                  <a:srgbClr val="002060"/>
                </a:solidFill>
              </a:rPr>
              <a:t>Facilitates closure</a:t>
            </a:r>
          </a:p>
          <a:p>
            <a:pPr lvl="1">
              <a:buFont typeface="Wingdings" pitchFamily="2" charset="2"/>
              <a:buChar char="ü"/>
            </a:pPr>
            <a:r>
              <a:rPr lang="en-US" dirty="0" smtClean="0">
                <a:solidFill>
                  <a:srgbClr val="002060"/>
                </a:solidFill>
              </a:rPr>
              <a:t>Integrated design</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658" y="4552556"/>
            <a:ext cx="2264488" cy="17160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552555"/>
            <a:ext cx="2429434" cy="17160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478" y="4552556"/>
            <a:ext cx="2603936" cy="1676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47441"/>
            <a:ext cx="2157414" cy="22073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67949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Tools</a:t>
            </a:r>
            <a:endParaRPr lang="en-US" dirty="0"/>
          </a:p>
        </p:txBody>
      </p:sp>
      <p:sp>
        <p:nvSpPr>
          <p:cNvPr id="3" name="Content Placeholder 2"/>
          <p:cNvSpPr>
            <a:spLocks noGrp="1"/>
          </p:cNvSpPr>
          <p:nvPr>
            <p:ph idx="1"/>
          </p:nvPr>
        </p:nvSpPr>
        <p:spPr/>
        <p:txBody>
          <a:bodyPr/>
          <a:lstStyle/>
          <a:p>
            <a:pPr marL="0" indent="0">
              <a:buNone/>
            </a:pPr>
            <a:r>
              <a:rPr lang="en-US" sz="2200" b="1" dirty="0" smtClean="0"/>
              <a:t>Surface Water Management</a:t>
            </a:r>
          </a:p>
          <a:p>
            <a:pPr>
              <a:buFont typeface="Wingdings" pitchFamily="2" charset="2"/>
              <a:buChar char="§"/>
            </a:pPr>
            <a:r>
              <a:rPr lang="en-US" dirty="0" smtClean="0"/>
              <a:t>Emphasize in-situ and natural processes</a:t>
            </a:r>
          </a:p>
          <a:p>
            <a:pPr lvl="1">
              <a:buFont typeface="Wingdings" pitchFamily="2" charset="2"/>
              <a:buChar char="ü"/>
            </a:pPr>
            <a:r>
              <a:rPr lang="en-US" dirty="0" smtClean="0">
                <a:solidFill>
                  <a:srgbClr val="002060"/>
                </a:solidFill>
              </a:rPr>
              <a:t>Constructed wetlands</a:t>
            </a:r>
          </a:p>
          <a:p>
            <a:pPr lvl="1">
              <a:buFont typeface="Wingdings" pitchFamily="2" charset="2"/>
              <a:buChar char="ü"/>
            </a:pPr>
            <a:r>
              <a:rPr lang="en-US" dirty="0" smtClean="0">
                <a:solidFill>
                  <a:srgbClr val="002060"/>
                </a:solidFill>
              </a:rPr>
              <a:t>Flow through gravel bed reactors</a:t>
            </a:r>
          </a:p>
          <a:p>
            <a:pPr>
              <a:buFont typeface="Wingdings" pitchFamily="2" charset="2"/>
              <a:buChar char="§"/>
            </a:pPr>
            <a:r>
              <a:rPr lang="en-US" dirty="0" smtClean="0"/>
              <a:t>Treat at source not property line</a:t>
            </a:r>
          </a:p>
          <a:p>
            <a:pPr lvl="1">
              <a:buFont typeface="Wingdings" pitchFamily="2" charset="2"/>
              <a:buChar char="ü"/>
            </a:pPr>
            <a:r>
              <a:rPr lang="en-US" dirty="0" smtClean="0">
                <a:solidFill>
                  <a:srgbClr val="002060"/>
                </a:solidFill>
              </a:rPr>
              <a:t>Reduces impact zone</a:t>
            </a:r>
          </a:p>
          <a:p>
            <a:pPr>
              <a:buFont typeface="Wingdings" pitchFamily="2" charset="2"/>
              <a:buChar char="§"/>
            </a:pPr>
            <a:r>
              <a:rPr lang="en-US" dirty="0" smtClean="0"/>
              <a:t>Capture, recycle, reuse</a:t>
            </a:r>
          </a:p>
          <a:p>
            <a:pPr>
              <a:buFont typeface="Wingdings" pitchFamily="2" charset="2"/>
              <a:buChar char="ü"/>
            </a:pPr>
            <a:endParaRPr lang="en-US" dirty="0" smtClean="0"/>
          </a:p>
          <a:p>
            <a:pPr>
              <a:buFont typeface="Wingdings" pitchFamily="2" charset="2"/>
              <a:buChar char="ü"/>
            </a:pPr>
            <a:endParaRPr lang="en-US" dirty="0" smtClean="0"/>
          </a:p>
          <a:p>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 y="4495800"/>
            <a:ext cx="5617029" cy="201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617781"/>
            <a:ext cx="1470024" cy="24208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667000"/>
            <a:ext cx="1497013" cy="25659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75653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 and Tools</a:t>
            </a:r>
            <a:endParaRPr lang="en-US" dirty="0"/>
          </a:p>
        </p:txBody>
      </p:sp>
      <p:sp>
        <p:nvSpPr>
          <p:cNvPr id="5" name="Content Placeholder 4"/>
          <p:cNvSpPr>
            <a:spLocks noGrp="1"/>
          </p:cNvSpPr>
          <p:nvPr>
            <p:ph idx="1"/>
          </p:nvPr>
        </p:nvSpPr>
        <p:spPr/>
        <p:txBody>
          <a:bodyPr/>
          <a:lstStyle/>
          <a:p>
            <a:pPr marL="0" indent="0">
              <a:buNone/>
            </a:pPr>
            <a:r>
              <a:rPr lang="en-US" sz="2200" b="1" dirty="0" smtClean="0"/>
              <a:t>Water treatment and recycling</a:t>
            </a:r>
          </a:p>
          <a:p>
            <a:pPr>
              <a:buFont typeface="Wingdings" pitchFamily="2" charset="2"/>
              <a:buChar char="§"/>
            </a:pPr>
            <a:r>
              <a:rPr lang="en-US" dirty="0" smtClean="0"/>
              <a:t>Develop water management plan</a:t>
            </a:r>
          </a:p>
          <a:p>
            <a:pPr lvl="1">
              <a:buFont typeface="Wingdings" pitchFamily="2" charset="2"/>
              <a:buChar char="ü"/>
            </a:pPr>
            <a:r>
              <a:rPr lang="en-US" dirty="0" smtClean="0">
                <a:solidFill>
                  <a:srgbClr val="002060"/>
                </a:solidFill>
              </a:rPr>
              <a:t>Identify needs and resources</a:t>
            </a:r>
          </a:p>
          <a:p>
            <a:pPr lvl="1">
              <a:buFont typeface="Wingdings" pitchFamily="2" charset="2"/>
              <a:buChar char="ü"/>
            </a:pPr>
            <a:r>
              <a:rPr lang="en-US" dirty="0" smtClean="0">
                <a:solidFill>
                  <a:srgbClr val="002060"/>
                </a:solidFill>
              </a:rPr>
              <a:t>Groundwater supply</a:t>
            </a:r>
          </a:p>
          <a:p>
            <a:pPr lvl="1">
              <a:buFont typeface="Wingdings" pitchFamily="2" charset="2"/>
              <a:buChar char="ü"/>
            </a:pPr>
            <a:r>
              <a:rPr lang="en-US" dirty="0" smtClean="0">
                <a:solidFill>
                  <a:srgbClr val="002060"/>
                </a:solidFill>
              </a:rPr>
              <a:t>Surface water supply</a:t>
            </a:r>
          </a:p>
          <a:p>
            <a:pPr lvl="1">
              <a:buFont typeface="Wingdings" pitchFamily="2" charset="2"/>
              <a:buChar char="ü"/>
            </a:pPr>
            <a:r>
              <a:rPr lang="en-US" b="1" i="1" dirty="0" smtClean="0">
                <a:solidFill>
                  <a:srgbClr val="002060"/>
                </a:solidFill>
              </a:rPr>
              <a:t>Waste water recycling</a:t>
            </a:r>
          </a:p>
          <a:p>
            <a:pPr>
              <a:buFont typeface="Wingdings" pitchFamily="2" charset="2"/>
              <a:buChar char="§"/>
            </a:pPr>
            <a:r>
              <a:rPr lang="en-US" dirty="0" smtClean="0"/>
              <a:t>Water treatment technologies</a:t>
            </a:r>
          </a:p>
          <a:p>
            <a:pPr lvl="1">
              <a:buFont typeface="Wingdings" pitchFamily="2" charset="2"/>
              <a:buChar char="ü"/>
            </a:pPr>
            <a:r>
              <a:rPr lang="en-US" dirty="0" smtClean="0">
                <a:solidFill>
                  <a:srgbClr val="002060"/>
                </a:solidFill>
              </a:rPr>
              <a:t>State of the art treatment technologies</a:t>
            </a:r>
          </a:p>
          <a:p>
            <a:pPr lvl="1">
              <a:buFont typeface="Wingdings" pitchFamily="2" charset="2"/>
              <a:buChar char="ü"/>
            </a:pPr>
            <a:r>
              <a:rPr lang="en-US" dirty="0" smtClean="0">
                <a:solidFill>
                  <a:srgbClr val="002060"/>
                </a:solidFill>
              </a:rPr>
              <a:t>Minimize operational requirements</a:t>
            </a:r>
          </a:p>
          <a:p>
            <a:pPr lvl="1">
              <a:buFont typeface="Wingdings" pitchFamily="2" charset="2"/>
              <a:buChar char="ü"/>
            </a:pPr>
            <a:r>
              <a:rPr lang="en-US" dirty="0" smtClean="0">
                <a:solidFill>
                  <a:srgbClr val="002060"/>
                </a:solidFill>
              </a:rPr>
              <a:t>Minimize waste by products</a:t>
            </a:r>
            <a:endParaRPr lang="en-US" dirty="0">
              <a:solidFill>
                <a:srgbClr val="00206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41713"/>
            <a:ext cx="3600508" cy="20177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197" y="4038600"/>
            <a:ext cx="2932113" cy="19814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45066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marL="0" indent="0">
              <a:buNone/>
            </a:pPr>
            <a:r>
              <a:rPr lang="en-US" dirty="0"/>
              <a:t>	</a:t>
            </a:r>
          </a:p>
        </p:txBody>
      </p:sp>
      <p:graphicFrame>
        <p:nvGraphicFramePr>
          <p:cNvPr id="4" name="Diagram 3"/>
          <p:cNvGraphicFramePr/>
          <p:nvPr>
            <p:extLst>
              <p:ext uri="{D42A27DB-BD31-4B8C-83A1-F6EECF244321}">
                <p14:modId xmlns:p14="http://schemas.microsoft.com/office/powerpoint/2010/main" val="2988304806"/>
              </p:ext>
            </p:extLst>
          </p:nvPr>
        </p:nvGraphicFramePr>
        <p:xfrm>
          <a:off x="1752600" y="1600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738615"/>
            <a:ext cx="2630487" cy="1718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1" y="3733800"/>
            <a:ext cx="1905000" cy="11538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1774190"/>
            <a:ext cx="1547813" cy="19748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5006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33600" y="2045922"/>
            <a:ext cx="1981200" cy="2769261"/>
          </a:xfrm>
        </p:spPr>
      </p:pic>
      <p:sp>
        <p:nvSpPr>
          <p:cNvPr id="5" name="Content Placeholder 4"/>
          <p:cNvSpPr>
            <a:spLocks noGrp="1"/>
          </p:cNvSpPr>
          <p:nvPr>
            <p:ph sz="half" idx="2"/>
          </p:nvPr>
        </p:nvSpPr>
        <p:spPr/>
        <p:txBody>
          <a:bodyPr/>
          <a:lstStyle/>
          <a:p>
            <a:pPr marL="0" indent="0">
              <a:buNone/>
            </a:pPr>
            <a:endParaRPr lang="en-US" dirty="0" smtClean="0"/>
          </a:p>
          <a:p>
            <a:pPr marL="0" indent="0">
              <a:buNone/>
            </a:pPr>
            <a:r>
              <a:rPr lang="en-US" sz="2400" b="1" dirty="0" smtClean="0"/>
              <a:t>Randy  Brandt, P.G.</a:t>
            </a:r>
          </a:p>
          <a:p>
            <a:pPr marL="0" indent="0">
              <a:buNone/>
            </a:pPr>
            <a:r>
              <a:rPr lang="en-US" dirty="0" smtClean="0"/>
              <a:t>Principal</a:t>
            </a:r>
          </a:p>
          <a:p>
            <a:pPr marL="0" indent="0">
              <a:buNone/>
            </a:pPr>
            <a:r>
              <a:rPr lang="en-US" dirty="0" smtClean="0"/>
              <a:t>1111 Broadway 6</a:t>
            </a:r>
            <a:r>
              <a:rPr lang="en-US" baseline="30000" dirty="0" smtClean="0"/>
              <a:t>th</a:t>
            </a:r>
            <a:r>
              <a:rPr lang="en-US" dirty="0" smtClean="0"/>
              <a:t> Floor</a:t>
            </a:r>
          </a:p>
          <a:p>
            <a:pPr marL="0" indent="0">
              <a:buNone/>
            </a:pPr>
            <a:r>
              <a:rPr lang="en-US" dirty="0" smtClean="0"/>
              <a:t>Oakland, California 94607</a:t>
            </a:r>
          </a:p>
          <a:p>
            <a:pPr marL="0" indent="0">
              <a:buNone/>
            </a:pPr>
            <a:r>
              <a:rPr lang="en-US" dirty="0" smtClean="0"/>
              <a:t>Phone: 510-285-2736</a:t>
            </a:r>
          </a:p>
          <a:p>
            <a:pPr marL="0" indent="0">
              <a:buNone/>
            </a:pPr>
            <a:r>
              <a:rPr lang="en-US" dirty="0" smtClean="0"/>
              <a:t>Mobile: 510-610-1500</a:t>
            </a:r>
          </a:p>
          <a:p>
            <a:pPr marL="0" indent="0">
              <a:buNone/>
            </a:pPr>
            <a:r>
              <a:rPr lang="en-US" dirty="0" smtClean="0">
                <a:hlinkClick r:id="rId3"/>
              </a:rPr>
              <a:t>rbrandt@geoynstec.com</a:t>
            </a:r>
            <a:endParaRPr lang="en-US" dirty="0" smtClean="0"/>
          </a:p>
          <a:p>
            <a:pPr marL="0" indent="0">
              <a:buNone/>
            </a:pPr>
            <a:r>
              <a:rPr lang="en-US" dirty="0" smtClean="0">
                <a:hlinkClick r:id="rId4"/>
              </a:rPr>
              <a:t>www.geosyntec.com</a:t>
            </a:r>
            <a:endParaRPr lang="en-US" dirty="0" smtClean="0"/>
          </a:p>
          <a:p>
            <a:pPr marL="0" indent="0">
              <a:buNone/>
            </a:pPr>
            <a:endParaRPr lang="en-US" dirty="0" smtClean="0"/>
          </a:p>
        </p:txBody>
      </p:sp>
    </p:spTree>
    <p:extLst>
      <p:ext uri="{BB962C8B-B14F-4D97-AF65-F5344CB8AC3E}">
        <p14:creationId xmlns:p14="http://schemas.microsoft.com/office/powerpoint/2010/main" val="420131596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Legacy of </a:t>
            </a:r>
            <a:r>
              <a:rPr lang="en-US" dirty="0" smtClean="0"/>
              <a:t>the Past</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19622905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Legacy of </a:t>
            </a:r>
            <a:r>
              <a:rPr lang="en-US" dirty="0" smtClean="0"/>
              <a:t>the Past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589268"/>
              </p:ext>
            </p:extLst>
          </p:nvPr>
        </p:nvGraphicFramePr>
        <p:xfrm>
          <a:off x="457200" y="2057400"/>
          <a:ext cx="8229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idx="4294967295"/>
          </p:nvPr>
        </p:nvSpPr>
        <p:spPr>
          <a:xfrm>
            <a:off x="228600" y="1600200"/>
            <a:ext cx="8534400" cy="4648200"/>
          </a:xfrm>
          <a:prstGeom prst="rect">
            <a:avLst/>
          </a:prstGeom>
        </p:spPr>
        <p:txBody>
          <a:bodyPr/>
          <a:lstStyle/>
          <a:p>
            <a:pPr>
              <a:defRPr/>
            </a:pPr>
            <a:r>
              <a:rPr lang="en-US" kern="1200" dirty="0" smtClean="0">
                <a:solidFill>
                  <a:srgbClr val="002060"/>
                </a:solidFill>
                <a:ea typeface="+mn-ea"/>
                <a:cs typeface="+mn-cs"/>
              </a:rPr>
              <a:t>Narrow profit</a:t>
            </a:r>
            <a:r>
              <a:rPr lang="en-US" kern="1200" baseline="0" dirty="0" smtClean="0">
                <a:solidFill>
                  <a:srgbClr val="002060"/>
                </a:solidFill>
                <a:ea typeface="+mn-ea"/>
                <a:cs typeface="+mn-cs"/>
              </a:rPr>
              <a:t> margins dictated </a:t>
            </a:r>
            <a:r>
              <a:rPr lang="en-US" dirty="0" smtClean="0">
                <a:solidFill>
                  <a:srgbClr val="002060"/>
                </a:solidFill>
              </a:rPr>
              <a:t>corporate environmental </a:t>
            </a:r>
            <a:r>
              <a:rPr lang="en-US" kern="1200" baseline="0" dirty="0" smtClean="0">
                <a:solidFill>
                  <a:srgbClr val="002060"/>
                </a:solidFill>
                <a:ea typeface="+mn-ea"/>
                <a:cs typeface="+mn-cs"/>
              </a:rPr>
              <a:t>policy</a:t>
            </a:r>
          </a:p>
          <a:p>
            <a:pPr>
              <a:defRPr/>
            </a:pPr>
            <a:r>
              <a:rPr lang="en-US" dirty="0" smtClean="0">
                <a:solidFill>
                  <a:srgbClr val="002060"/>
                </a:solidFill>
              </a:rPr>
              <a:t>Low front end costs</a:t>
            </a:r>
          </a:p>
          <a:p>
            <a:pPr>
              <a:defRPr/>
            </a:pPr>
            <a:r>
              <a:rPr lang="en-US" dirty="0" smtClean="0">
                <a:solidFill>
                  <a:srgbClr val="002060"/>
                </a:solidFill>
              </a:rPr>
              <a:t>High closure liability</a:t>
            </a:r>
          </a:p>
          <a:p>
            <a:endParaRPr lang="en-US" dirty="0"/>
          </a:p>
        </p:txBody>
      </p:sp>
    </p:spTree>
    <p:extLst>
      <p:ext uri="{BB962C8B-B14F-4D97-AF65-F5344CB8AC3E}">
        <p14:creationId xmlns:p14="http://schemas.microsoft.com/office/powerpoint/2010/main" val="37060482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Legacy of </a:t>
            </a:r>
            <a:r>
              <a:rPr lang="en-US" dirty="0" smtClean="0"/>
              <a:t>the Past</a:t>
            </a:r>
            <a:endParaRPr lang="en-US" dirty="0"/>
          </a:p>
        </p:txBody>
      </p:sp>
      <p:sp>
        <p:nvSpPr>
          <p:cNvPr id="3" name="Content Placeholder 2"/>
          <p:cNvSpPr>
            <a:spLocks noGrp="1"/>
          </p:cNvSpPr>
          <p:nvPr>
            <p:ph idx="1"/>
          </p:nvPr>
        </p:nvSpPr>
        <p:spPr>
          <a:xfrm>
            <a:off x="457200" y="1600201"/>
            <a:ext cx="8229600" cy="2286000"/>
          </a:xfrm>
        </p:spPr>
        <p:txBody>
          <a:bodyPr>
            <a:normAutofit/>
          </a:bodyPr>
          <a:lstStyle/>
          <a:p>
            <a:r>
              <a:rPr lang="en-US" dirty="0" smtClean="0"/>
              <a:t>Philosophy </a:t>
            </a:r>
            <a:r>
              <a:rPr lang="en-US" dirty="0" smtClean="0"/>
              <a:t>of “perpetual care” (containment) vs. real “closure”</a:t>
            </a:r>
          </a:p>
          <a:p>
            <a:r>
              <a:rPr lang="en-US" dirty="0"/>
              <a:t>Environmental resource inventory not considered </a:t>
            </a:r>
            <a:endParaRPr lang="en-US" dirty="0" smtClean="0"/>
          </a:p>
          <a:p>
            <a:r>
              <a:rPr lang="en-US" dirty="0"/>
              <a:t>The value of natural resources not considered into life-cycle profit analysis</a:t>
            </a:r>
          </a:p>
          <a:p>
            <a:r>
              <a:rPr lang="en-US" dirty="0" smtClean="0"/>
              <a:t>Plant </a:t>
            </a:r>
            <a:r>
              <a:rPr lang="en-US" dirty="0" smtClean="0"/>
              <a:t>decommissioning fails to consider value of equipment to support closure </a:t>
            </a:r>
            <a:r>
              <a:rPr lang="en-US" dirty="0" smtClean="0"/>
              <a:t>activities</a:t>
            </a:r>
            <a:endParaRPr lang="en-US" dirty="0" smtClean="0"/>
          </a:p>
        </p:txBody>
      </p:sp>
      <p:pic>
        <p:nvPicPr>
          <p:cNvPr id="4" name="Picture 3" descr="IMG00130.jpg"/>
          <p:cNvPicPr>
            <a:picLocks noChangeAspect="1"/>
          </p:cNvPicPr>
          <p:nvPr/>
        </p:nvPicPr>
        <p:blipFill>
          <a:blip r:embed="rId3" cstate="print"/>
          <a:stretch>
            <a:fillRect/>
          </a:stretch>
        </p:blipFill>
        <p:spPr>
          <a:xfrm>
            <a:off x="4724400" y="4124053"/>
            <a:ext cx="2667000" cy="200025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4141470"/>
            <a:ext cx="2667000" cy="2000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018205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Change?</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44957990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Change? </a:t>
            </a:r>
            <a:endParaRPr lang="en-US" dirty="0"/>
          </a:p>
        </p:txBody>
      </p:sp>
      <p:sp>
        <p:nvSpPr>
          <p:cNvPr id="3" name="Content Placeholder 2"/>
          <p:cNvSpPr>
            <a:spLocks noGrp="1"/>
          </p:cNvSpPr>
          <p:nvPr>
            <p:ph idx="1"/>
          </p:nvPr>
        </p:nvSpPr>
        <p:spPr>
          <a:xfrm>
            <a:off x="457200" y="1600200"/>
            <a:ext cx="6781800" cy="4525963"/>
          </a:xfrm>
        </p:spPr>
        <p:txBody>
          <a:bodyPr>
            <a:normAutofit/>
          </a:bodyPr>
          <a:lstStyle/>
          <a:p>
            <a:pPr>
              <a:buNone/>
            </a:pPr>
            <a:r>
              <a:rPr lang="en-US" sz="3600" b="1" i="1" dirty="0" smtClean="0"/>
              <a:t>Regulatory Trends </a:t>
            </a:r>
          </a:p>
          <a:p>
            <a:r>
              <a:rPr lang="en-US" dirty="0" smtClean="0"/>
              <a:t>Permitting requirements trending toward stricter environmental controls</a:t>
            </a:r>
          </a:p>
          <a:p>
            <a:r>
              <a:rPr lang="en-US" dirty="0" smtClean="0"/>
              <a:t>Closure/Remediation focus on “Source control and Removal”</a:t>
            </a:r>
          </a:p>
          <a:p>
            <a:r>
              <a:rPr lang="en-US" dirty="0" smtClean="0"/>
              <a:t>Long-term “management” not accepted</a:t>
            </a:r>
          </a:p>
          <a:p>
            <a:r>
              <a:rPr lang="en-US" dirty="0" smtClean="0"/>
              <a:t>CERCLA Bonding requirements</a:t>
            </a:r>
          </a:p>
          <a:p>
            <a:pPr lvl="1">
              <a:buFont typeface="Wingdings" pitchFamily="2" charset="2"/>
              <a:buChar char="ü"/>
            </a:pPr>
            <a:r>
              <a:rPr lang="en-US" dirty="0" smtClean="0"/>
              <a:t> </a:t>
            </a:r>
            <a:r>
              <a:rPr lang="en-US" dirty="0" smtClean="0">
                <a:solidFill>
                  <a:srgbClr val="0070C0"/>
                </a:solidFill>
              </a:rPr>
              <a:t>Requiring “Worst Case” scenarios</a:t>
            </a:r>
          </a:p>
          <a:p>
            <a:pPr lvl="1">
              <a:buFont typeface="Wingdings" pitchFamily="2" charset="2"/>
              <a:buChar char="ü"/>
            </a:pPr>
            <a:r>
              <a:rPr lang="en-US" dirty="0" smtClean="0">
                <a:solidFill>
                  <a:srgbClr val="0070C0"/>
                </a:solidFill>
              </a:rPr>
              <a:t>Requiring care in perpetuity</a:t>
            </a:r>
            <a:endParaRPr lang="en-US" dirty="0">
              <a:solidFill>
                <a:srgbClr val="0070C0"/>
              </a:solidFill>
            </a:endParaRPr>
          </a:p>
        </p:txBody>
      </p:sp>
      <p:pic>
        <p:nvPicPr>
          <p:cNvPr id="4" name="Picture 1"/>
          <p:cNvPicPr>
            <a:picLocks noChangeAspect="1" noChangeArrowheads="1"/>
          </p:cNvPicPr>
          <p:nvPr/>
        </p:nvPicPr>
        <p:blipFill>
          <a:blip r:embed="rId3" cstate="print"/>
          <a:srcRect/>
          <a:stretch>
            <a:fillRect/>
          </a:stretch>
        </p:blipFill>
        <p:spPr bwMode="auto">
          <a:xfrm>
            <a:off x="6781800" y="3733800"/>
            <a:ext cx="1828800" cy="2162175"/>
          </a:xfrm>
          <a:prstGeom prst="rect">
            <a:avLst/>
          </a:prstGeom>
          <a:noFill/>
          <a:ln w="9525" algn="ctr">
            <a:solidFill>
              <a:srgbClr val="31849B"/>
            </a:solidFill>
            <a:miter lim="800000"/>
            <a:headEnd/>
            <a:tailEnd/>
          </a:ln>
          <a:effectLst>
            <a:outerShdw blurRad="50800" dist="38100" dir="2700000" algn="tl" rotWithShape="0">
              <a:prstClr val="black">
                <a:alpha val="40000"/>
              </a:prstClr>
            </a:outerShdw>
          </a:effec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687" y="1752600"/>
            <a:ext cx="17129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6320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Change? </a:t>
            </a:r>
            <a:endParaRPr lang="en-US" dirty="0"/>
          </a:p>
        </p:txBody>
      </p:sp>
      <p:sp>
        <p:nvSpPr>
          <p:cNvPr id="3" name="Content Placeholder 2"/>
          <p:cNvSpPr>
            <a:spLocks noGrp="1"/>
          </p:cNvSpPr>
          <p:nvPr>
            <p:ph idx="1"/>
          </p:nvPr>
        </p:nvSpPr>
        <p:spPr>
          <a:xfrm>
            <a:off x="457200" y="1600200"/>
            <a:ext cx="5715000" cy="4525963"/>
          </a:xfrm>
        </p:spPr>
        <p:txBody>
          <a:bodyPr>
            <a:normAutofit/>
          </a:bodyPr>
          <a:lstStyle/>
          <a:p>
            <a:pPr>
              <a:buNone/>
            </a:pPr>
            <a:r>
              <a:rPr lang="en-US" sz="3600" b="1" i="1" dirty="0" smtClean="0"/>
              <a:t>SEC Regulation Trends</a:t>
            </a:r>
          </a:p>
          <a:p>
            <a:pPr>
              <a:buFont typeface="Wingdings" pitchFamily="2" charset="2"/>
              <a:buChar char="ü"/>
            </a:pPr>
            <a:r>
              <a:rPr lang="en-US" dirty="0" smtClean="0">
                <a:solidFill>
                  <a:srgbClr val="0070C0"/>
                </a:solidFill>
              </a:rPr>
              <a:t>Environmental liability estimating requirements</a:t>
            </a:r>
          </a:p>
          <a:p>
            <a:pPr>
              <a:buFont typeface="Wingdings" pitchFamily="2" charset="2"/>
              <a:buChar char="ü"/>
            </a:pPr>
            <a:r>
              <a:rPr lang="en-US" dirty="0" smtClean="0">
                <a:solidFill>
                  <a:srgbClr val="0070C0"/>
                </a:solidFill>
              </a:rPr>
              <a:t>Liability reporting requirements</a:t>
            </a:r>
          </a:p>
          <a:p>
            <a:pPr>
              <a:buNone/>
            </a:pPr>
            <a:endParaRPr lang="en-US" sz="3600" b="1" i="1" dirty="0" smtClean="0"/>
          </a:p>
          <a:p>
            <a:pPr>
              <a:buNone/>
            </a:pPr>
            <a:r>
              <a:rPr lang="en-US" sz="3600" b="1" i="1" dirty="0" smtClean="0"/>
              <a:t>Mining Industry Trends</a:t>
            </a:r>
          </a:p>
          <a:p>
            <a:pPr>
              <a:buFont typeface="Wingdings" pitchFamily="2" charset="2"/>
              <a:buChar char="ü"/>
            </a:pPr>
            <a:r>
              <a:rPr lang="en-US" dirty="0" smtClean="0">
                <a:solidFill>
                  <a:srgbClr val="0070C0"/>
                </a:solidFill>
              </a:rPr>
              <a:t>Focus toward “responsible mining” </a:t>
            </a:r>
          </a:p>
          <a:p>
            <a:pPr>
              <a:buFont typeface="Wingdings" pitchFamily="2" charset="2"/>
              <a:buChar char="ü"/>
            </a:pPr>
            <a:r>
              <a:rPr lang="en-US" dirty="0" smtClean="0">
                <a:solidFill>
                  <a:srgbClr val="0070C0"/>
                </a:solidFill>
              </a:rPr>
              <a:t>Positive public perception</a:t>
            </a:r>
          </a:p>
          <a:p>
            <a:pPr>
              <a:buFont typeface="Wingdings" pitchFamily="2" charset="2"/>
              <a:buChar char="ü"/>
            </a:pPr>
            <a:r>
              <a:rPr lang="en-US" dirty="0" smtClean="0">
                <a:solidFill>
                  <a:srgbClr val="0070C0"/>
                </a:solidFill>
              </a:rPr>
              <a:t>Balancing performance with risk</a:t>
            </a:r>
          </a:p>
          <a:p>
            <a:pPr>
              <a:buFont typeface="Wingdings" pitchFamily="2" charset="2"/>
              <a:buChar char="ü"/>
            </a:pPr>
            <a:r>
              <a:rPr lang="en-US" dirty="0" smtClean="0">
                <a:solidFill>
                  <a:srgbClr val="0070C0"/>
                </a:solidFill>
              </a:rPr>
              <a:t>Investor pressure to </a:t>
            </a:r>
            <a:r>
              <a:rPr lang="en-US" b="1" u="sng" dirty="0" smtClean="0">
                <a:solidFill>
                  <a:srgbClr val="0070C0"/>
                </a:solidFill>
              </a:rPr>
              <a:t>maximize profits</a:t>
            </a:r>
          </a:p>
          <a:p>
            <a:pPr>
              <a:buNone/>
            </a:pPr>
            <a:endParaRPr lang="en-US" dirty="0"/>
          </a:p>
        </p:txBody>
      </p:sp>
      <p:graphicFrame>
        <p:nvGraphicFramePr>
          <p:cNvPr id="4" name="Chart 3"/>
          <p:cNvGraphicFramePr/>
          <p:nvPr>
            <p:extLst>
              <p:ext uri="{D42A27DB-BD31-4B8C-83A1-F6EECF244321}">
                <p14:modId xmlns:p14="http://schemas.microsoft.com/office/powerpoint/2010/main" val="656559297"/>
              </p:ext>
            </p:extLst>
          </p:nvPr>
        </p:nvGraphicFramePr>
        <p:xfrm>
          <a:off x="6172200" y="2133600"/>
          <a:ext cx="2743200" cy="2057400"/>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191000"/>
            <a:ext cx="2600325" cy="194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06484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New Legacy</a:t>
            </a:r>
            <a:endParaRPr lang="en-US" dirty="0"/>
          </a:p>
        </p:txBody>
      </p:sp>
      <p:sp>
        <p:nvSpPr>
          <p:cNvPr id="5" name="Text Placeholder 4"/>
          <p:cNvSpPr>
            <a:spLocks noGrp="1"/>
          </p:cNvSpPr>
          <p:nvPr>
            <p:ph type="body" idx="1"/>
          </p:nvPr>
        </p:nvSpPr>
        <p:spPr/>
        <p:txBody>
          <a:bodyPr/>
          <a:lstStyle/>
          <a:p>
            <a:r>
              <a:rPr lang="en-US" dirty="0" smtClean="0"/>
              <a:t>Environmental Stewardship</a:t>
            </a:r>
            <a:endParaRPr lang="en-US" dirty="0"/>
          </a:p>
        </p:txBody>
      </p:sp>
    </p:spTree>
    <p:extLst>
      <p:ext uri="{BB962C8B-B14F-4D97-AF65-F5344CB8AC3E}">
        <p14:creationId xmlns:p14="http://schemas.microsoft.com/office/powerpoint/2010/main" val="9271430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isk Transfer Symposium">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Geosyntec External">
      <a:dk1>
        <a:srgbClr val="6D6E71"/>
      </a:dk1>
      <a:lt1>
        <a:srgbClr val="FFFFFF"/>
      </a:lt1>
      <a:dk2>
        <a:srgbClr val="003974"/>
      </a:dk2>
      <a:lt2>
        <a:srgbClr val="FFFFFF"/>
      </a:lt2>
      <a:accent1>
        <a:srgbClr val="CEE6C1"/>
      </a:accent1>
      <a:accent2>
        <a:srgbClr val="4292C1"/>
      </a:accent2>
      <a:accent3>
        <a:srgbClr val="C8B18B"/>
      </a:accent3>
      <a:accent4>
        <a:srgbClr val="478A57"/>
      </a:accent4>
      <a:accent5>
        <a:srgbClr val="B0CAEA"/>
      </a:accent5>
      <a:accent6>
        <a:srgbClr val="764200"/>
      </a:accent6>
      <a:hlink>
        <a:srgbClr val="C8B18B"/>
      </a:hlink>
      <a:folHlink>
        <a:srgbClr val="B0CAE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 Title and Content copy">
  <a:themeElements>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 Title and Content copy">
  <a:themeElements>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 Title and Content copy">
  <a:themeElements>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TotalTime>
  <Words>1241</Words>
  <Application>Microsoft Office PowerPoint</Application>
  <PresentationFormat>On-screen Show (4:3)</PresentationFormat>
  <Paragraphs>263</Paragraphs>
  <Slides>27</Slides>
  <Notes>9</Notes>
  <HiddenSlides>0</HiddenSlides>
  <MMClips>0</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Risk Transfer Symposium</vt:lpstr>
      <vt:lpstr>Default Theme</vt:lpstr>
      <vt:lpstr>1_Default - Title and Content copy</vt:lpstr>
      <vt:lpstr>2_Default - Title and Content copy</vt:lpstr>
      <vt:lpstr>3_Default - Title and Content copy</vt:lpstr>
      <vt:lpstr>Can Environmental Stewardship be Profitable?</vt:lpstr>
      <vt:lpstr>What You Will Hear</vt:lpstr>
      <vt:lpstr>Legacy of the Past</vt:lpstr>
      <vt:lpstr>The Legacy of the Past</vt:lpstr>
      <vt:lpstr>The Legacy of the Past</vt:lpstr>
      <vt:lpstr>Why Change?</vt:lpstr>
      <vt:lpstr>Why Change? </vt:lpstr>
      <vt:lpstr>Why Change? </vt:lpstr>
      <vt:lpstr>The New Legacy</vt:lpstr>
      <vt:lpstr>The New Legacy – Think Different</vt:lpstr>
      <vt:lpstr>What is Environmental Stewardship? </vt:lpstr>
      <vt:lpstr>Stewardship Elements –  A wide range of approaches</vt:lpstr>
      <vt:lpstr>The Opportunities for the Future</vt:lpstr>
      <vt:lpstr>How It Works</vt:lpstr>
      <vt:lpstr>The Old Legacy</vt:lpstr>
      <vt:lpstr>The New Legacy - Think Different</vt:lpstr>
      <vt:lpstr> Step 1: Develop a Vision</vt:lpstr>
      <vt:lpstr>Step 2: Identify critical mining operation facilities </vt:lpstr>
      <vt:lpstr>Step 3: Identify/Quantify environmental impacts</vt:lpstr>
      <vt:lpstr>Step 4a: Operations “Design for Closure”</vt:lpstr>
      <vt:lpstr>Step 4b: Value engineering</vt:lpstr>
      <vt:lpstr>Step 5: Develop Closure Plan and Cost Estimate</vt:lpstr>
      <vt:lpstr>Resources and Tools</vt:lpstr>
      <vt:lpstr>Resources and Tools</vt:lpstr>
      <vt:lpstr>Resources and Tools</vt:lpstr>
      <vt:lpstr>Conclusions</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Environmental Stewardship be Profitable?</dc:title>
  <dc:creator>Randy Brandt</dc:creator>
  <cp:lastModifiedBy>Randy Brandt</cp:lastModifiedBy>
  <cp:revision>57</cp:revision>
  <dcterms:created xsi:type="dcterms:W3CDTF">2011-11-23T19:47:10Z</dcterms:created>
  <dcterms:modified xsi:type="dcterms:W3CDTF">2012-03-26T19:57:26Z</dcterms:modified>
</cp:coreProperties>
</file>