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57" r:id="rId5"/>
    <p:sldId id="260" r:id="rId6"/>
    <p:sldId id="259" r:id="rId7"/>
    <p:sldId id="261" r:id="rId8"/>
    <p:sldId id="262" r:id="rId9"/>
    <p:sldId id="263" r:id="rId10"/>
    <p:sldId id="266" r:id="rId11"/>
    <p:sldId id="265" r:id="rId12"/>
    <p:sldId id="268" r:id="rId13"/>
    <p:sldId id="269" r:id="rId14"/>
    <p:sldId id="267" r:id="rId15"/>
    <p:sldId id="276" r:id="rId16"/>
    <p:sldId id="271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7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9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6CB3-1BE7-477F-AB06-26D4822B03FD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8405-86B7-4F39-AF66-F33A3A56D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16" y="1299411"/>
            <a:ext cx="8686800" cy="1470025"/>
          </a:xfrm>
        </p:spPr>
        <p:txBody>
          <a:bodyPr>
            <a:normAutofit/>
          </a:bodyPr>
          <a:lstStyle/>
          <a:p>
            <a:r>
              <a:rPr lang="en-US" b="1" u="sng" dirty="0"/>
              <a:t>A Proposed Semi-Passive Treatment System </a:t>
            </a:r>
            <a:r>
              <a:rPr lang="en-US" b="1" u="sng" dirty="0" smtClean="0"/>
              <a:t>At </a:t>
            </a:r>
            <a:r>
              <a:rPr lang="en-US" b="1" u="sng" dirty="0"/>
              <a:t>Remote AML 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16" y="2819400"/>
            <a:ext cx="88392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Robert H. Lambeth, PE, PG, LHG &amp; Gene Andrews, PE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Millennium Science &amp; Engineering, Inc.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Spokane, Washington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8416" y="46482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95400" y="4648200"/>
            <a:ext cx="6705600" cy="144780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EPA HARDROCK MINING CONFERENCE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Denver, Colorado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April 3, 2012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6" y="1143001"/>
            <a:ext cx="8839200" cy="1066800"/>
          </a:xfrm>
        </p:spPr>
        <p:txBody>
          <a:bodyPr/>
          <a:lstStyle/>
          <a:p>
            <a:r>
              <a:rPr lang="en-US" b="1" u="sng" dirty="0" smtClean="0"/>
              <a:t>Treatment Design Considerations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616" y="2133600"/>
            <a:ext cx="6400800" cy="3886200"/>
          </a:xfrm>
          <a:solidFill>
            <a:srgbClr val="FFFF00">
              <a:alpha val="20000"/>
            </a:srgbClr>
          </a:solidFill>
          <a:ln w="254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Limited access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power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Adit frequently flooded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Entire valley is a floodplain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Visibility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Vandalism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water availability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6477000" cy="914400"/>
          </a:xfrm>
        </p:spPr>
        <p:txBody>
          <a:bodyPr/>
          <a:lstStyle/>
          <a:p>
            <a:r>
              <a:rPr lang="en-US" b="1" u="sng" dirty="0" smtClean="0"/>
              <a:t>Basic Treatment Options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295400"/>
            <a:ext cx="6400800" cy="4419600"/>
          </a:xfrm>
          <a:solidFill>
            <a:srgbClr val="FFFF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Neutralization (mandatory)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Within wetlands?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Caustic?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Lime?</a:t>
            </a:r>
          </a:p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Sludge handling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Direct discharge?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Settlement basin w/removal?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Filtration w/removal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6096000" cy="990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Neutralization Discussion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1447800"/>
            <a:ext cx="7162800" cy="4953000"/>
          </a:xfrm>
          <a:solidFill>
            <a:srgbClr val="FFC000">
              <a:alpha val="20000"/>
            </a:srgbClr>
          </a:solidFill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Lime addition</a:t>
            </a:r>
            <a:endParaRPr lang="en-US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Denser sludge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Lower cost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Doesn’t freeze,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but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More maintenance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Greater power requirements</a:t>
            </a:r>
          </a:p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Caustic addition (</a:t>
            </a:r>
            <a:r>
              <a:rPr lang="en-US" b="1" dirty="0" smtClean="0">
                <a:solidFill>
                  <a:srgbClr val="FF0000"/>
                </a:solidFill>
              </a:rPr>
              <a:t>Preferred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Much easier and simpler to use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Less power needs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Lower maintenance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5257800" cy="765175"/>
          </a:xfrm>
        </p:spPr>
        <p:txBody>
          <a:bodyPr/>
          <a:lstStyle/>
          <a:p>
            <a:r>
              <a:rPr lang="en-US" b="1" u="sng" dirty="0" smtClean="0"/>
              <a:t>Bench &amp; Field Tests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92442"/>
            <a:ext cx="8458200" cy="4936958"/>
          </a:xfrm>
          <a:solidFill>
            <a:srgbClr val="00B050">
              <a:alpha val="50000"/>
            </a:srgbClr>
          </a:solidFill>
          <a:ln w="254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Performed by Ionic Water Technologies, Inc., Reno, NV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gpd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of 30%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NaOH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solution to pH 9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All metals but Al declined to criteria in effluent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Sludge passed TCLP, but leachate still exceeded some criteria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Paint filter test was not performed</a:t>
            </a:r>
          </a:p>
          <a:p>
            <a:r>
              <a:rPr lang="en-US" sz="4400" b="1" u="dbl" dirty="0" smtClean="0">
                <a:solidFill>
                  <a:schemeClr val="tx1"/>
                </a:solidFill>
              </a:rPr>
              <a:t>This Should Work!</a:t>
            </a:r>
            <a:endParaRPr lang="en-US" sz="4400" b="1" u="dbl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01625"/>
            <a:ext cx="6096000" cy="99377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Settlement Option Issues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6" y="1524000"/>
            <a:ext cx="8272463" cy="4800600"/>
          </a:xfr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US" sz="3500" b="1" dirty="0" smtClean="0">
                <a:solidFill>
                  <a:schemeClr val="tx1"/>
                </a:solidFill>
              </a:rPr>
              <a:t>Wetlands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Would have to be in the floodplain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Will 10 </a:t>
            </a:r>
            <a:r>
              <a:rPr lang="en-US" sz="3000" b="1" dirty="0" err="1" smtClean="0">
                <a:solidFill>
                  <a:schemeClr val="tx1"/>
                </a:solidFill>
              </a:rPr>
              <a:t>gpm</a:t>
            </a:r>
            <a:r>
              <a:rPr lang="en-US" sz="3000" b="1" dirty="0" smtClean="0">
                <a:solidFill>
                  <a:schemeClr val="tx1"/>
                </a:solidFill>
              </a:rPr>
              <a:t> sustain an adequate size system for the pH?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Visible and subject to vandalism</a:t>
            </a:r>
          </a:p>
          <a:p>
            <a:pPr algn="l"/>
            <a:r>
              <a:rPr lang="en-US" sz="3500" b="1" dirty="0" smtClean="0">
                <a:solidFill>
                  <a:schemeClr val="tx1"/>
                </a:solidFill>
              </a:rPr>
              <a:t>Settlement basins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Would have to be </a:t>
            </a:r>
            <a:r>
              <a:rPr lang="en-US" sz="3000" b="1" dirty="0" smtClean="0">
                <a:solidFill>
                  <a:schemeClr val="tx1"/>
                </a:solidFill>
              </a:rPr>
              <a:t>in the </a:t>
            </a:r>
            <a:r>
              <a:rPr lang="en-US" sz="3000" b="1" dirty="0">
                <a:solidFill>
                  <a:schemeClr val="tx1"/>
                </a:solidFill>
              </a:rPr>
              <a:t>floodplain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Visible </a:t>
            </a:r>
            <a:r>
              <a:rPr lang="en-US" sz="3000" b="1" dirty="0">
                <a:solidFill>
                  <a:schemeClr val="tx1"/>
                </a:solidFill>
              </a:rPr>
              <a:t>and subject to </a:t>
            </a:r>
            <a:r>
              <a:rPr lang="en-US" sz="3000" b="1" dirty="0" smtClean="0">
                <a:solidFill>
                  <a:schemeClr val="tx1"/>
                </a:solidFill>
              </a:rPr>
              <a:t>vandalism</a:t>
            </a:r>
          </a:p>
          <a:p>
            <a:pPr algn="l"/>
            <a:r>
              <a:rPr lang="en-US" sz="3500" b="1" dirty="0" smtClean="0">
                <a:solidFill>
                  <a:schemeClr val="tx1"/>
                </a:solidFill>
              </a:rPr>
              <a:t>&gt;&gt; Sludge removal for both awkward and the disturbed sludge may not pass the Paint Filter Test&lt;&lt;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1816" y="152401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Potential Locations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98" y="1015787"/>
            <a:ext cx="5943600" cy="568711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637085">
            <a:off x="6446520" y="3410712"/>
            <a:ext cx="461665" cy="2125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" name="Freeform 2"/>
          <p:cNvSpPr/>
          <p:nvPr/>
        </p:nvSpPr>
        <p:spPr>
          <a:xfrm>
            <a:off x="1967032" y="2209801"/>
            <a:ext cx="4929068" cy="1270000"/>
          </a:xfrm>
          <a:custGeom>
            <a:avLst/>
            <a:gdLst>
              <a:gd name="connsiteX0" fmla="*/ 4929068 w 4929068"/>
              <a:gd name="connsiteY0" fmla="*/ 1047507 h 1047507"/>
              <a:gd name="connsiteX1" fmla="*/ 4929068 w 4929068"/>
              <a:gd name="connsiteY1" fmla="*/ 1047507 h 1047507"/>
              <a:gd name="connsiteX2" fmla="*/ 4776668 w 4929068"/>
              <a:gd name="connsiteY2" fmla="*/ 1034807 h 1047507"/>
              <a:gd name="connsiteX3" fmla="*/ 4738568 w 4929068"/>
              <a:gd name="connsiteY3" fmla="*/ 1009407 h 1047507"/>
              <a:gd name="connsiteX4" fmla="*/ 4662368 w 4929068"/>
              <a:gd name="connsiteY4" fmla="*/ 996707 h 1047507"/>
              <a:gd name="connsiteX5" fmla="*/ 4611568 w 4929068"/>
              <a:gd name="connsiteY5" fmla="*/ 984007 h 1047507"/>
              <a:gd name="connsiteX6" fmla="*/ 4357568 w 4929068"/>
              <a:gd name="connsiteY6" fmla="*/ 971307 h 1047507"/>
              <a:gd name="connsiteX7" fmla="*/ 4128968 w 4929068"/>
              <a:gd name="connsiteY7" fmla="*/ 945907 h 1047507"/>
              <a:gd name="connsiteX8" fmla="*/ 3900368 w 4929068"/>
              <a:gd name="connsiteY8" fmla="*/ 920507 h 1047507"/>
              <a:gd name="connsiteX9" fmla="*/ 3608268 w 4929068"/>
              <a:gd name="connsiteY9" fmla="*/ 907807 h 1047507"/>
              <a:gd name="connsiteX10" fmla="*/ 3570168 w 4929068"/>
              <a:gd name="connsiteY10" fmla="*/ 895107 h 1047507"/>
              <a:gd name="connsiteX11" fmla="*/ 3354268 w 4929068"/>
              <a:gd name="connsiteY11" fmla="*/ 869707 h 1047507"/>
              <a:gd name="connsiteX12" fmla="*/ 3278068 w 4929068"/>
              <a:gd name="connsiteY12" fmla="*/ 844307 h 1047507"/>
              <a:gd name="connsiteX13" fmla="*/ 3189168 w 4929068"/>
              <a:gd name="connsiteY13" fmla="*/ 818907 h 1047507"/>
              <a:gd name="connsiteX14" fmla="*/ 2998668 w 4929068"/>
              <a:gd name="connsiteY14" fmla="*/ 793507 h 1047507"/>
              <a:gd name="connsiteX15" fmla="*/ 2922468 w 4929068"/>
              <a:gd name="connsiteY15" fmla="*/ 768107 h 1047507"/>
              <a:gd name="connsiteX16" fmla="*/ 2643068 w 4929068"/>
              <a:gd name="connsiteY16" fmla="*/ 742707 h 1047507"/>
              <a:gd name="connsiteX17" fmla="*/ 2528768 w 4929068"/>
              <a:gd name="connsiteY17" fmla="*/ 730007 h 1047507"/>
              <a:gd name="connsiteX18" fmla="*/ 1969968 w 4929068"/>
              <a:gd name="connsiteY18" fmla="*/ 730007 h 1047507"/>
              <a:gd name="connsiteX19" fmla="*/ 1919168 w 4929068"/>
              <a:gd name="connsiteY19" fmla="*/ 717307 h 1047507"/>
              <a:gd name="connsiteX20" fmla="*/ 1817568 w 4929068"/>
              <a:gd name="connsiteY20" fmla="*/ 704607 h 1047507"/>
              <a:gd name="connsiteX21" fmla="*/ 1639768 w 4929068"/>
              <a:gd name="connsiteY21" fmla="*/ 691907 h 1047507"/>
              <a:gd name="connsiteX22" fmla="*/ 1500068 w 4929068"/>
              <a:gd name="connsiteY22" fmla="*/ 666507 h 1047507"/>
              <a:gd name="connsiteX23" fmla="*/ 1423868 w 4929068"/>
              <a:gd name="connsiteY23" fmla="*/ 653807 h 1047507"/>
              <a:gd name="connsiteX24" fmla="*/ 1347668 w 4929068"/>
              <a:gd name="connsiteY24" fmla="*/ 628407 h 1047507"/>
              <a:gd name="connsiteX25" fmla="*/ 1233368 w 4929068"/>
              <a:gd name="connsiteY25" fmla="*/ 590307 h 1047507"/>
              <a:gd name="connsiteX26" fmla="*/ 1157168 w 4929068"/>
              <a:gd name="connsiteY26" fmla="*/ 564907 h 1047507"/>
              <a:gd name="connsiteX27" fmla="*/ 1119068 w 4929068"/>
              <a:gd name="connsiteY27" fmla="*/ 552207 h 1047507"/>
              <a:gd name="connsiteX28" fmla="*/ 1042868 w 4929068"/>
              <a:gd name="connsiteY28" fmla="*/ 514107 h 1047507"/>
              <a:gd name="connsiteX29" fmla="*/ 928568 w 4929068"/>
              <a:gd name="connsiteY29" fmla="*/ 463307 h 1047507"/>
              <a:gd name="connsiteX30" fmla="*/ 826968 w 4929068"/>
              <a:gd name="connsiteY30" fmla="*/ 450607 h 1047507"/>
              <a:gd name="connsiteX31" fmla="*/ 687268 w 4929068"/>
              <a:gd name="connsiteY31" fmla="*/ 412507 h 1047507"/>
              <a:gd name="connsiteX32" fmla="*/ 547568 w 4929068"/>
              <a:gd name="connsiteY32" fmla="*/ 387107 h 1047507"/>
              <a:gd name="connsiteX33" fmla="*/ 471368 w 4929068"/>
              <a:gd name="connsiteY33" fmla="*/ 361707 h 1047507"/>
              <a:gd name="connsiteX34" fmla="*/ 395168 w 4929068"/>
              <a:gd name="connsiteY34" fmla="*/ 336307 h 1047507"/>
              <a:gd name="connsiteX35" fmla="*/ 357068 w 4929068"/>
              <a:gd name="connsiteY35" fmla="*/ 323607 h 1047507"/>
              <a:gd name="connsiteX36" fmla="*/ 280868 w 4929068"/>
              <a:gd name="connsiteY36" fmla="*/ 285507 h 1047507"/>
              <a:gd name="connsiteX37" fmla="*/ 204668 w 4929068"/>
              <a:gd name="connsiteY37" fmla="*/ 234707 h 1047507"/>
              <a:gd name="connsiteX38" fmla="*/ 191968 w 4929068"/>
              <a:gd name="connsiteY38" fmla="*/ 196607 h 1047507"/>
              <a:gd name="connsiteX39" fmla="*/ 115768 w 4929068"/>
              <a:gd name="connsiteY39" fmla="*/ 145807 h 1047507"/>
              <a:gd name="connsiteX40" fmla="*/ 90368 w 4929068"/>
              <a:gd name="connsiteY40" fmla="*/ 107707 h 1047507"/>
              <a:gd name="connsiteX41" fmla="*/ 52268 w 4929068"/>
              <a:gd name="connsiteY41" fmla="*/ 82307 h 1047507"/>
              <a:gd name="connsiteX42" fmla="*/ 1468 w 4929068"/>
              <a:gd name="connsiteY42" fmla="*/ 6107 h 1047507"/>
              <a:gd name="connsiteX43" fmla="*/ 14168 w 4929068"/>
              <a:gd name="connsiteY43" fmla="*/ 44207 h 1047507"/>
              <a:gd name="connsiteX44" fmla="*/ 64968 w 4929068"/>
              <a:gd name="connsiteY44" fmla="*/ 82307 h 1047507"/>
              <a:gd name="connsiteX45" fmla="*/ 64968 w 4929068"/>
              <a:gd name="connsiteY45" fmla="*/ 82307 h 1047507"/>
              <a:gd name="connsiteX46" fmla="*/ 64968 w 4929068"/>
              <a:gd name="connsiteY46" fmla="*/ 82307 h 10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29068" h="1047507">
                <a:moveTo>
                  <a:pt x="4929068" y="1047507"/>
                </a:moveTo>
                <a:lnTo>
                  <a:pt x="4929068" y="1047507"/>
                </a:lnTo>
                <a:cubicBezTo>
                  <a:pt x="4878268" y="1043274"/>
                  <a:pt x="4826654" y="1044804"/>
                  <a:pt x="4776668" y="1034807"/>
                </a:cubicBezTo>
                <a:cubicBezTo>
                  <a:pt x="4761701" y="1031814"/>
                  <a:pt x="4753048" y="1014234"/>
                  <a:pt x="4738568" y="1009407"/>
                </a:cubicBezTo>
                <a:cubicBezTo>
                  <a:pt x="4714139" y="1001264"/>
                  <a:pt x="4687618" y="1001757"/>
                  <a:pt x="4662368" y="996707"/>
                </a:cubicBezTo>
                <a:cubicBezTo>
                  <a:pt x="4645252" y="993284"/>
                  <a:pt x="4628962" y="985457"/>
                  <a:pt x="4611568" y="984007"/>
                </a:cubicBezTo>
                <a:cubicBezTo>
                  <a:pt x="4527088" y="976967"/>
                  <a:pt x="4442235" y="975540"/>
                  <a:pt x="4357568" y="971307"/>
                </a:cubicBezTo>
                <a:cubicBezTo>
                  <a:pt x="4240302" y="941991"/>
                  <a:pt x="4354210" y="967359"/>
                  <a:pt x="4128968" y="945907"/>
                </a:cubicBezTo>
                <a:cubicBezTo>
                  <a:pt x="3912612" y="925302"/>
                  <a:pt x="4196667" y="937936"/>
                  <a:pt x="3900368" y="920507"/>
                </a:cubicBezTo>
                <a:cubicBezTo>
                  <a:pt x="3803078" y="914784"/>
                  <a:pt x="3705635" y="912040"/>
                  <a:pt x="3608268" y="907807"/>
                </a:cubicBezTo>
                <a:cubicBezTo>
                  <a:pt x="3595568" y="903574"/>
                  <a:pt x="3583339" y="897502"/>
                  <a:pt x="3570168" y="895107"/>
                </a:cubicBezTo>
                <a:cubicBezTo>
                  <a:pt x="3542739" y="890120"/>
                  <a:pt x="3376458" y="872173"/>
                  <a:pt x="3354268" y="869707"/>
                </a:cubicBezTo>
                <a:lnTo>
                  <a:pt x="3278068" y="844307"/>
                </a:lnTo>
                <a:cubicBezTo>
                  <a:pt x="3245424" y="833426"/>
                  <a:pt x="3224251" y="825286"/>
                  <a:pt x="3189168" y="818907"/>
                </a:cubicBezTo>
                <a:cubicBezTo>
                  <a:pt x="3150609" y="811896"/>
                  <a:pt x="3034050" y="797930"/>
                  <a:pt x="2998668" y="793507"/>
                </a:cubicBezTo>
                <a:cubicBezTo>
                  <a:pt x="2973268" y="785040"/>
                  <a:pt x="2948878" y="772509"/>
                  <a:pt x="2922468" y="768107"/>
                </a:cubicBezTo>
                <a:cubicBezTo>
                  <a:pt x="2761788" y="741327"/>
                  <a:pt x="2918188" y="764717"/>
                  <a:pt x="2643068" y="742707"/>
                </a:cubicBezTo>
                <a:cubicBezTo>
                  <a:pt x="2604856" y="739650"/>
                  <a:pt x="2566868" y="734240"/>
                  <a:pt x="2528768" y="730007"/>
                </a:cubicBezTo>
                <a:cubicBezTo>
                  <a:pt x="2253788" y="744480"/>
                  <a:pt x="2273146" y="750916"/>
                  <a:pt x="1969968" y="730007"/>
                </a:cubicBezTo>
                <a:cubicBezTo>
                  <a:pt x="1952555" y="728806"/>
                  <a:pt x="1936385" y="720176"/>
                  <a:pt x="1919168" y="717307"/>
                </a:cubicBezTo>
                <a:cubicBezTo>
                  <a:pt x="1885502" y="711696"/>
                  <a:pt x="1851558" y="707697"/>
                  <a:pt x="1817568" y="704607"/>
                </a:cubicBezTo>
                <a:cubicBezTo>
                  <a:pt x="1758394" y="699228"/>
                  <a:pt x="1698918" y="697540"/>
                  <a:pt x="1639768" y="691907"/>
                </a:cubicBezTo>
                <a:cubicBezTo>
                  <a:pt x="1516501" y="680167"/>
                  <a:pt x="1589872" y="684468"/>
                  <a:pt x="1500068" y="666507"/>
                </a:cubicBezTo>
                <a:cubicBezTo>
                  <a:pt x="1474818" y="661457"/>
                  <a:pt x="1448850" y="660052"/>
                  <a:pt x="1423868" y="653807"/>
                </a:cubicBezTo>
                <a:cubicBezTo>
                  <a:pt x="1397893" y="647313"/>
                  <a:pt x="1373068" y="636874"/>
                  <a:pt x="1347668" y="628407"/>
                </a:cubicBezTo>
                <a:lnTo>
                  <a:pt x="1233368" y="590307"/>
                </a:lnTo>
                <a:lnTo>
                  <a:pt x="1157168" y="564907"/>
                </a:lnTo>
                <a:cubicBezTo>
                  <a:pt x="1144468" y="560674"/>
                  <a:pt x="1130207" y="559633"/>
                  <a:pt x="1119068" y="552207"/>
                </a:cubicBezTo>
                <a:cubicBezTo>
                  <a:pt x="1009879" y="479414"/>
                  <a:pt x="1148028" y="566687"/>
                  <a:pt x="1042868" y="514107"/>
                </a:cubicBezTo>
                <a:cubicBezTo>
                  <a:pt x="984376" y="484861"/>
                  <a:pt x="1015941" y="474229"/>
                  <a:pt x="928568" y="463307"/>
                </a:cubicBezTo>
                <a:lnTo>
                  <a:pt x="826968" y="450607"/>
                </a:lnTo>
                <a:cubicBezTo>
                  <a:pt x="780468" y="435107"/>
                  <a:pt x="737400" y="419669"/>
                  <a:pt x="687268" y="412507"/>
                </a:cubicBezTo>
                <a:cubicBezTo>
                  <a:pt x="624656" y="403562"/>
                  <a:pt x="602005" y="403438"/>
                  <a:pt x="547568" y="387107"/>
                </a:cubicBezTo>
                <a:cubicBezTo>
                  <a:pt x="521923" y="379414"/>
                  <a:pt x="496768" y="370174"/>
                  <a:pt x="471368" y="361707"/>
                </a:cubicBezTo>
                <a:lnTo>
                  <a:pt x="395168" y="336307"/>
                </a:lnTo>
                <a:cubicBezTo>
                  <a:pt x="382468" y="332074"/>
                  <a:pt x="368207" y="331033"/>
                  <a:pt x="357068" y="323607"/>
                </a:cubicBezTo>
                <a:cubicBezTo>
                  <a:pt x="307829" y="290781"/>
                  <a:pt x="333448" y="303034"/>
                  <a:pt x="280868" y="285507"/>
                </a:cubicBezTo>
                <a:cubicBezTo>
                  <a:pt x="200708" y="165267"/>
                  <a:pt x="321825" y="328432"/>
                  <a:pt x="204668" y="234707"/>
                </a:cubicBezTo>
                <a:cubicBezTo>
                  <a:pt x="194215" y="226344"/>
                  <a:pt x="201434" y="206073"/>
                  <a:pt x="191968" y="196607"/>
                </a:cubicBezTo>
                <a:cubicBezTo>
                  <a:pt x="170382" y="175021"/>
                  <a:pt x="115768" y="145807"/>
                  <a:pt x="115768" y="145807"/>
                </a:cubicBezTo>
                <a:cubicBezTo>
                  <a:pt x="107301" y="133107"/>
                  <a:pt x="101161" y="118500"/>
                  <a:pt x="90368" y="107707"/>
                </a:cubicBezTo>
                <a:cubicBezTo>
                  <a:pt x="79575" y="96914"/>
                  <a:pt x="62319" y="93794"/>
                  <a:pt x="52268" y="82307"/>
                </a:cubicBezTo>
                <a:cubicBezTo>
                  <a:pt x="32166" y="59333"/>
                  <a:pt x="-8185" y="-22853"/>
                  <a:pt x="1468" y="6107"/>
                </a:cubicBezTo>
                <a:cubicBezTo>
                  <a:pt x="5701" y="18807"/>
                  <a:pt x="4702" y="34741"/>
                  <a:pt x="14168" y="44207"/>
                </a:cubicBezTo>
                <a:cubicBezTo>
                  <a:pt x="92635" y="122674"/>
                  <a:pt x="24087" y="546"/>
                  <a:pt x="64968" y="82307"/>
                </a:cubicBezTo>
                <a:lnTo>
                  <a:pt x="64968" y="82307"/>
                </a:lnTo>
                <a:lnTo>
                  <a:pt x="64968" y="8230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6601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100 Yr. Flood Plain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1616" y="344504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River Level Adit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0966" y="335449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2797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124981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4377" y="3445042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1542" y="3259180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1632" y="4737556"/>
            <a:ext cx="2489934" cy="1015663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?? </a:t>
            </a:r>
            <a:r>
              <a:rPr lang="en-US" sz="2000" b="1" dirty="0" smtClean="0"/>
              <a:t>= Treatment plant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?   </a:t>
            </a:r>
            <a:r>
              <a:rPr lang="en-US" sz="2000" b="1" dirty="0" smtClean="0"/>
              <a:t>= Basins</a:t>
            </a:r>
          </a:p>
          <a:p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r>
              <a:rPr lang="en-US" sz="2000" b="1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/>
              <a:t>= Pipeline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91574" y="365929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4966" y="325918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2085"/>
            <a:ext cx="5715000" cy="958516"/>
          </a:xfrm>
        </p:spPr>
        <p:txBody>
          <a:bodyPr/>
          <a:lstStyle/>
          <a:p>
            <a:r>
              <a:rPr lang="en-US" b="1" u="sng" dirty="0" smtClean="0"/>
              <a:t>Alternative Proposal!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81600"/>
          </a:xfrm>
          <a:solidFill>
            <a:srgbClr val="92D050">
              <a:alpha val="30000"/>
            </a:srgbClr>
          </a:solidFill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Concrete plug in adit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Can create head!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Stops inundation!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Treatment system underground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Hides it!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Protects it</a:t>
            </a:r>
            <a:r>
              <a:rPr lang="en-US" dirty="0" smtClean="0">
                <a:solidFill>
                  <a:srgbClr val="00B050"/>
                </a:solidFill>
              </a:rPr>
              <a:t>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Treated effluent to fabric filters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Contains sludge!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Protects sludge from flooding!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 smtClean="0">
                <a:solidFill>
                  <a:srgbClr val="002060"/>
                </a:solidFill>
              </a:rPr>
              <a:t>Discharge to </a:t>
            </a:r>
            <a:r>
              <a:rPr lang="en-US" b="1" u="sng" dirty="0" err="1" smtClean="0">
                <a:solidFill>
                  <a:srgbClr val="002060"/>
                </a:solidFill>
              </a:rPr>
              <a:t>drainfield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for polish and concealment!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5486400" cy="765175"/>
          </a:xfrm>
        </p:spPr>
        <p:txBody>
          <a:bodyPr/>
          <a:lstStyle/>
          <a:p>
            <a:r>
              <a:rPr lang="en-US" b="1" u="sng" dirty="0" smtClean="0"/>
              <a:t>Sludge Disposal ?!?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105400"/>
          </a:xfrm>
          <a:solidFill>
            <a:srgbClr val="FFFF00">
              <a:alpha val="30000"/>
            </a:srgb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Use multiple fabric filter tubes in series!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Containerize filter tubes in large garbage dumpsters!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Change out full filter tubes quickly!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Dispose in local landfill!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The sludge passes TCLP!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The sludge should pass the Paint Filter Test!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&gt;&gt;</a:t>
            </a:r>
            <a:r>
              <a:rPr lang="en-US" b="1" u="dbl" dirty="0" smtClean="0">
                <a:solidFill>
                  <a:srgbClr val="FF0000"/>
                </a:solidFill>
              </a:rPr>
              <a:t>The landfill can still reject it!!</a:t>
            </a:r>
            <a:r>
              <a:rPr lang="en-US" b="1" dirty="0" smtClean="0">
                <a:solidFill>
                  <a:srgbClr val="FF0000"/>
                </a:solidFill>
              </a:rPr>
              <a:t>&lt;&lt;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0"/>
            <a:ext cx="3200400" cy="840859"/>
          </a:xfrm>
        </p:spPr>
        <p:txBody>
          <a:bodyPr>
            <a:normAutofit/>
          </a:bodyPr>
          <a:lstStyle/>
          <a:p>
            <a:r>
              <a:rPr lang="en-US" b="1" u="sng" dirty="0" err="1" smtClean="0"/>
              <a:t>Flowsheet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2131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74700"/>
            <a:ext cx="7374660" cy="594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4495800" cy="765175"/>
          </a:xfrm>
        </p:spPr>
        <p:txBody>
          <a:bodyPr/>
          <a:lstStyle/>
          <a:p>
            <a:r>
              <a:rPr lang="en-US" b="1" u="sng" dirty="0" smtClean="0"/>
              <a:t>In-Adit Design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08100"/>
            <a:ext cx="8712200" cy="53363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6" y="1066800"/>
            <a:ext cx="8839200" cy="56388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/>
              <a:t>Problem</a:t>
            </a:r>
            <a:r>
              <a:rPr lang="en-US" sz="4000" dirty="0" smtClean="0"/>
              <a:t>: ARD discharging into a popular Wild &amp; Scenic River floodplain</a:t>
            </a:r>
            <a:br>
              <a:rPr lang="en-US" sz="4000" dirty="0" smtClean="0"/>
            </a:br>
            <a:r>
              <a:rPr lang="en-US" sz="4000" b="1" u="sng" dirty="0" smtClean="0"/>
              <a:t>Question</a:t>
            </a:r>
            <a:r>
              <a:rPr lang="en-US" sz="4000" dirty="0" smtClean="0"/>
              <a:t>: Can you build a minimal cost, walk-away treatment system that has no footprint, odor, maintenance, or power needs?</a:t>
            </a:r>
            <a:br>
              <a:rPr lang="en-US" sz="4000" dirty="0" smtClean="0"/>
            </a:br>
            <a:r>
              <a:rPr lang="en-US" sz="4000" b="1" u="sng" dirty="0" smtClean="0"/>
              <a:t>Answer</a:t>
            </a:r>
            <a:r>
              <a:rPr lang="en-US" sz="4000" dirty="0" smtClean="0"/>
              <a:t>: It would be difficult! Or more precisely – </a:t>
            </a:r>
            <a:r>
              <a:rPr lang="en-US" sz="4000" b="1" dirty="0" smtClean="0"/>
              <a:t>NO!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88912"/>
            <a:ext cx="3733800" cy="917575"/>
          </a:xfrm>
        </p:spPr>
        <p:txBody>
          <a:bodyPr/>
          <a:lstStyle/>
          <a:p>
            <a:r>
              <a:rPr lang="en-US" b="1" u="sng" dirty="0" smtClean="0"/>
              <a:t>Pipe Detail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66800"/>
            <a:ext cx="7992611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7012"/>
            <a:ext cx="4724400" cy="841375"/>
          </a:xfrm>
        </p:spPr>
        <p:txBody>
          <a:bodyPr/>
          <a:lstStyle/>
          <a:p>
            <a:r>
              <a:rPr lang="en-US" b="1" u="sng" dirty="0" smtClean="0"/>
              <a:t>Surface Plan View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28" y="1042988"/>
            <a:ext cx="8167287" cy="5434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2616" y="228600"/>
            <a:ext cx="2590800" cy="1470025"/>
          </a:xfrm>
        </p:spPr>
        <p:txBody>
          <a:bodyPr/>
          <a:lstStyle/>
          <a:p>
            <a:r>
              <a:rPr lang="en-US" b="1" u="sng" dirty="0" smtClean="0"/>
              <a:t>COSTS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1752600"/>
          </a:xfrm>
          <a:solidFill>
            <a:srgbClr val="FFC000">
              <a:alpha val="50000"/>
            </a:srgb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Capital Cost = </a:t>
            </a:r>
            <a:r>
              <a:rPr lang="en-US" b="1" u="sng" dirty="0" smtClean="0">
                <a:solidFill>
                  <a:schemeClr val="tx1"/>
                </a:solidFill>
              </a:rPr>
              <a:t>$1,900,000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Five Year Capital &amp; Operating Cost = </a:t>
            </a:r>
            <a:r>
              <a:rPr lang="en-US" b="1" u="dbl" dirty="0" smtClean="0">
                <a:solidFill>
                  <a:schemeClr val="tx1"/>
                </a:solidFill>
              </a:rPr>
              <a:t>$2,828,000</a:t>
            </a:r>
            <a:endParaRPr lang="en-US" b="1" u="dbl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52400"/>
            <a:ext cx="3352800" cy="1470025"/>
          </a:xfrm>
        </p:spPr>
        <p:txBody>
          <a:bodyPr/>
          <a:lstStyle/>
          <a:p>
            <a:r>
              <a:rPr lang="en-US" b="1" u="sng" dirty="0" smtClean="0"/>
              <a:t>Closing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616" y="1295400"/>
            <a:ext cx="6400800" cy="2667000"/>
          </a:xfrm>
          <a:ln w="254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More treatment/pilot tests are needed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This can be </a:t>
            </a:r>
            <a:r>
              <a:rPr lang="en-US" b="1" smtClean="0">
                <a:solidFill>
                  <a:schemeClr val="tx1"/>
                </a:solidFill>
              </a:rPr>
              <a:t>phased in!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This is just one more wrench in the ARD remedial toolbox!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432175"/>
          </a:xfrm>
        </p:spPr>
        <p:txBody>
          <a:bodyPr>
            <a:noAutofit/>
          </a:bodyPr>
          <a:lstStyle/>
          <a:p>
            <a:r>
              <a:rPr lang="en-US" b="1" dirty="0" smtClean="0"/>
              <a:t>Comments?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Questions?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Sticker Shock?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88912"/>
            <a:ext cx="5791200" cy="917575"/>
          </a:xfrm>
        </p:spPr>
        <p:txBody>
          <a:bodyPr/>
          <a:lstStyle/>
          <a:p>
            <a:r>
              <a:rPr lang="en-US" b="1" u="sng" dirty="0" smtClean="0"/>
              <a:t>History &amp; Description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774" y="1371600"/>
            <a:ext cx="7972425" cy="4191000"/>
          </a:xfrm>
          <a:ln w="25400">
            <a:solidFill>
              <a:srgbClr val="00B0F0"/>
            </a:solidFill>
          </a:ln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Volcanogenic Massive Sulfide deposit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Active 1898-1942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Most production 1908-1916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13 Adits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2 Shafts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4 Levels below River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10,000 feet of workings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816" y="152401"/>
            <a:ext cx="7772400" cy="838199"/>
          </a:xfrm>
        </p:spPr>
        <p:txBody>
          <a:bodyPr/>
          <a:lstStyle/>
          <a:p>
            <a:r>
              <a:rPr lang="en-US" b="1" u="sng" dirty="0" smtClean="0"/>
              <a:t>Ground Level View of Site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8" y="1143000"/>
            <a:ext cx="7413095" cy="5559822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547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1816" y="152401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Aerial View of Site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43600" cy="568711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637085">
            <a:off x="6446520" y="3410712"/>
            <a:ext cx="461665" cy="2125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" name="Freeform 2"/>
          <p:cNvSpPr/>
          <p:nvPr/>
        </p:nvSpPr>
        <p:spPr>
          <a:xfrm>
            <a:off x="1967032" y="2209801"/>
            <a:ext cx="4929068" cy="1270000"/>
          </a:xfrm>
          <a:custGeom>
            <a:avLst/>
            <a:gdLst>
              <a:gd name="connsiteX0" fmla="*/ 4929068 w 4929068"/>
              <a:gd name="connsiteY0" fmla="*/ 1047507 h 1047507"/>
              <a:gd name="connsiteX1" fmla="*/ 4929068 w 4929068"/>
              <a:gd name="connsiteY1" fmla="*/ 1047507 h 1047507"/>
              <a:gd name="connsiteX2" fmla="*/ 4776668 w 4929068"/>
              <a:gd name="connsiteY2" fmla="*/ 1034807 h 1047507"/>
              <a:gd name="connsiteX3" fmla="*/ 4738568 w 4929068"/>
              <a:gd name="connsiteY3" fmla="*/ 1009407 h 1047507"/>
              <a:gd name="connsiteX4" fmla="*/ 4662368 w 4929068"/>
              <a:gd name="connsiteY4" fmla="*/ 996707 h 1047507"/>
              <a:gd name="connsiteX5" fmla="*/ 4611568 w 4929068"/>
              <a:gd name="connsiteY5" fmla="*/ 984007 h 1047507"/>
              <a:gd name="connsiteX6" fmla="*/ 4357568 w 4929068"/>
              <a:gd name="connsiteY6" fmla="*/ 971307 h 1047507"/>
              <a:gd name="connsiteX7" fmla="*/ 4128968 w 4929068"/>
              <a:gd name="connsiteY7" fmla="*/ 945907 h 1047507"/>
              <a:gd name="connsiteX8" fmla="*/ 3900368 w 4929068"/>
              <a:gd name="connsiteY8" fmla="*/ 920507 h 1047507"/>
              <a:gd name="connsiteX9" fmla="*/ 3608268 w 4929068"/>
              <a:gd name="connsiteY9" fmla="*/ 907807 h 1047507"/>
              <a:gd name="connsiteX10" fmla="*/ 3570168 w 4929068"/>
              <a:gd name="connsiteY10" fmla="*/ 895107 h 1047507"/>
              <a:gd name="connsiteX11" fmla="*/ 3354268 w 4929068"/>
              <a:gd name="connsiteY11" fmla="*/ 869707 h 1047507"/>
              <a:gd name="connsiteX12" fmla="*/ 3278068 w 4929068"/>
              <a:gd name="connsiteY12" fmla="*/ 844307 h 1047507"/>
              <a:gd name="connsiteX13" fmla="*/ 3189168 w 4929068"/>
              <a:gd name="connsiteY13" fmla="*/ 818907 h 1047507"/>
              <a:gd name="connsiteX14" fmla="*/ 2998668 w 4929068"/>
              <a:gd name="connsiteY14" fmla="*/ 793507 h 1047507"/>
              <a:gd name="connsiteX15" fmla="*/ 2922468 w 4929068"/>
              <a:gd name="connsiteY15" fmla="*/ 768107 h 1047507"/>
              <a:gd name="connsiteX16" fmla="*/ 2643068 w 4929068"/>
              <a:gd name="connsiteY16" fmla="*/ 742707 h 1047507"/>
              <a:gd name="connsiteX17" fmla="*/ 2528768 w 4929068"/>
              <a:gd name="connsiteY17" fmla="*/ 730007 h 1047507"/>
              <a:gd name="connsiteX18" fmla="*/ 1969968 w 4929068"/>
              <a:gd name="connsiteY18" fmla="*/ 730007 h 1047507"/>
              <a:gd name="connsiteX19" fmla="*/ 1919168 w 4929068"/>
              <a:gd name="connsiteY19" fmla="*/ 717307 h 1047507"/>
              <a:gd name="connsiteX20" fmla="*/ 1817568 w 4929068"/>
              <a:gd name="connsiteY20" fmla="*/ 704607 h 1047507"/>
              <a:gd name="connsiteX21" fmla="*/ 1639768 w 4929068"/>
              <a:gd name="connsiteY21" fmla="*/ 691907 h 1047507"/>
              <a:gd name="connsiteX22" fmla="*/ 1500068 w 4929068"/>
              <a:gd name="connsiteY22" fmla="*/ 666507 h 1047507"/>
              <a:gd name="connsiteX23" fmla="*/ 1423868 w 4929068"/>
              <a:gd name="connsiteY23" fmla="*/ 653807 h 1047507"/>
              <a:gd name="connsiteX24" fmla="*/ 1347668 w 4929068"/>
              <a:gd name="connsiteY24" fmla="*/ 628407 h 1047507"/>
              <a:gd name="connsiteX25" fmla="*/ 1233368 w 4929068"/>
              <a:gd name="connsiteY25" fmla="*/ 590307 h 1047507"/>
              <a:gd name="connsiteX26" fmla="*/ 1157168 w 4929068"/>
              <a:gd name="connsiteY26" fmla="*/ 564907 h 1047507"/>
              <a:gd name="connsiteX27" fmla="*/ 1119068 w 4929068"/>
              <a:gd name="connsiteY27" fmla="*/ 552207 h 1047507"/>
              <a:gd name="connsiteX28" fmla="*/ 1042868 w 4929068"/>
              <a:gd name="connsiteY28" fmla="*/ 514107 h 1047507"/>
              <a:gd name="connsiteX29" fmla="*/ 928568 w 4929068"/>
              <a:gd name="connsiteY29" fmla="*/ 463307 h 1047507"/>
              <a:gd name="connsiteX30" fmla="*/ 826968 w 4929068"/>
              <a:gd name="connsiteY30" fmla="*/ 450607 h 1047507"/>
              <a:gd name="connsiteX31" fmla="*/ 687268 w 4929068"/>
              <a:gd name="connsiteY31" fmla="*/ 412507 h 1047507"/>
              <a:gd name="connsiteX32" fmla="*/ 547568 w 4929068"/>
              <a:gd name="connsiteY32" fmla="*/ 387107 h 1047507"/>
              <a:gd name="connsiteX33" fmla="*/ 471368 w 4929068"/>
              <a:gd name="connsiteY33" fmla="*/ 361707 h 1047507"/>
              <a:gd name="connsiteX34" fmla="*/ 395168 w 4929068"/>
              <a:gd name="connsiteY34" fmla="*/ 336307 h 1047507"/>
              <a:gd name="connsiteX35" fmla="*/ 357068 w 4929068"/>
              <a:gd name="connsiteY35" fmla="*/ 323607 h 1047507"/>
              <a:gd name="connsiteX36" fmla="*/ 280868 w 4929068"/>
              <a:gd name="connsiteY36" fmla="*/ 285507 h 1047507"/>
              <a:gd name="connsiteX37" fmla="*/ 204668 w 4929068"/>
              <a:gd name="connsiteY37" fmla="*/ 234707 h 1047507"/>
              <a:gd name="connsiteX38" fmla="*/ 191968 w 4929068"/>
              <a:gd name="connsiteY38" fmla="*/ 196607 h 1047507"/>
              <a:gd name="connsiteX39" fmla="*/ 115768 w 4929068"/>
              <a:gd name="connsiteY39" fmla="*/ 145807 h 1047507"/>
              <a:gd name="connsiteX40" fmla="*/ 90368 w 4929068"/>
              <a:gd name="connsiteY40" fmla="*/ 107707 h 1047507"/>
              <a:gd name="connsiteX41" fmla="*/ 52268 w 4929068"/>
              <a:gd name="connsiteY41" fmla="*/ 82307 h 1047507"/>
              <a:gd name="connsiteX42" fmla="*/ 1468 w 4929068"/>
              <a:gd name="connsiteY42" fmla="*/ 6107 h 1047507"/>
              <a:gd name="connsiteX43" fmla="*/ 14168 w 4929068"/>
              <a:gd name="connsiteY43" fmla="*/ 44207 h 1047507"/>
              <a:gd name="connsiteX44" fmla="*/ 64968 w 4929068"/>
              <a:gd name="connsiteY44" fmla="*/ 82307 h 1047507"/>
              <a:gd name="connsiteX45" fmla="*/ 64968 w 4929068"/>
              <a:gd name="connsiteY45" fmla="*/ 82307 h 1047507"/>
              <a:gd name="connsiteX46" fmla="*/ 64968 w 4929068"/>
              <a:gd name="connsiteY46" fmla="*/ 82307 h 10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29068" h="1047507">
                <a:moveTo>
                  <a:pt x="4929068" y="1047507"/>
                </a:moveTo>
                <a:lnTo>
                  <a:pt x="4929068" y="1047507"/>
                </a:lnTo>
                <a:cubicBezTo>
                  <a:pt x="4878268" y="1043274"/>
                  <a:pt x="4826654" y="1044804"/>
                  <a:pt x="4776668" y="1034807"/>
                </a:cubicBezTo>
                <a:cubicBezTo>
                  <a:pt x="4761701" y="1031814"/>
                  <a:pt x="4753048" y="1014234"/>
                  <a:pt x="4738568" y="1009407"/>
                </a:cubicBezTo>
                <a:cubicBezTo>
                  <a:pt x="4714139" y="1001264"/>
                  <a:pt x="4687618" y="1001757"/>
                  <a:pt x="4662368" y="996707"/>
                </a:cubicBezTo>
                <a:cubicBezTo>
                  <a:pt x="4645252" y="993284"/>
                  <a:pt x="4628962" y="985457"/>
                  <a:pt x="4611568" y="984007"/>
                </a:cubicBezTo>
                <a:cubicBezTo>
                  <a:pt x="4527088" y="976967"/>
                  <a:pt x="4442235" y="975540"/>
                  <a:pt x="4357568" y="971307"/>
                </a:cubicBezTo>
                <a:cubicBezTo>
                  <a:pt x="4240302" y="941991"/>
                  <a:pt x="4354210" y="967359"/>
                  <a:pt x="4128968" y="945907"/>
                </a:cubicBezTo>
                <a:cubicBezTo>
                  <a:pt x="3912612" y="925302"/>
                  <a:pt x="4196667" y="937936"/>
                  <a:pt x="3900368" y="920507"/>
                </a:cubicBezTo>
                <a:cubicBezTo>
                  <a:pt x="3803078" y="914784"/>
                  <a:pt x="3705635" y="912040"/>
                  <a:pt x="3608268" y="907807"/>
                </a:cubicBezTo>
                <a:cubicBezTo>
                  <a:pt x="3595568" y="903574"/>
                  <a:pt x="3583339" y="897502"/>
                  <a:pt x="3570168" y="895107"/>
                </a:cubicBezTo>
                <a:cubicBezTo>
                  <a:pt x="3542739" y="890120"/>
                  <a:pt x="3376458" y="872173"/>
                  <a:pt x="3354268" y="869707"/>
                </a:cubicBezTo>
                <a:lnTo>
                  <a:pt x="3278068" y="844307"/>
                </a:lnTo>
                <a:cubicBezTo>
                  <a:pt x="3245424" y="833426"/>
                  <a:pt x="3224251" y="825286"/>
                  <a:pt x="3189168" y="818907"/>
                </a:cubicBezTo>
                <a:cubicBezTo>
                  <a:pt x="3150609" y="811896"/>
                  <a:pt x="3034050" y="797930"/>
                  <a:pt x="2998668" y="793507"/>
                </a:cubicBezTo>
                <a:cubicBezTo>
                  <a:pt x="2973268" y="785040"/>
                  <a:pt x="2948878" y="772509"/>
                  <a:pt x="2922468" y="768107"/>
                </a:cubicBezTo>
                <a:cubicBezTo>
                  <a:pt x="2761788" y="741327"/>
                  <a:pt x="2918188" y="764717"/>
                  <a:pt x="2643068" y="742707"/>
                </a:cubicBezTo>
                <a:cubicBezTo>
                  <a:pt x="2604856" y="739650"/>
                  <a:pt x="2566868" y="734240"/>
                  <a:pt x="2528768" y="730007"/>
                </a:cubicBezTo>
                <a:cubicBezTo>
                  <a:pt x="2253788" y="744480"/>
                  <a:pt x="2273146" y="750916"/>
                  <a:pt x="1969968" y="730007"/>
                </a:cubicBezTo>
                <a:cubicBezTo>
                  <a:pt x="1952555" y="728806"/>
                  <a:pt x="1936385" y="720176"/>
                  <a:pt x="1919168" y="717307"/>
                </a:cubicBezTo>
                <a:cubicBezTo>
                  <a:pt x="1885502" y="711696"/>
                  <a:pt x="1851558" y="707697"/>
                  <a:pt x="1817568" y="704607"/>
                </a:cubicBezTo>
                <a:cubicBezTo>
                  <a:pt x="1758394" y="699228"/>
                  <a:pt x="1698918" y="697540"/>
                  <a:pt x="1639768" y="691907"/>
                </a:cubicBezTo>
                <a:cubicBezTo>
                  <a:pt x="1516501" y="680167"/>
                  <a:pt x="1589872" y="684468"/>
                  <a:pt x="1500068" y="666507"/>
                </a:cubicBezTo>
                <a:cubicBezTo>
                  <a:pt x="1474818" y="661457"/>
                  <a:pt x="1448850" y="660052"/>
                  <a:pt x="1423868" y="653807"/>
                </a:cubicBezTo>
                <a:cubicBezTo>
                  <a:pt x="1397893" y="647313"/>
                  <a:pt x="1373068" y="636874"/>
                  <a:pt x="1347668" y="628407"/>
                </a:cubicBezTo>
                <a:lnTo>
                  <a:pt x="1233368" y="590307"/>
                </a:lnTo>
                <a:lnTo>
                  <a:pt x="1157168" y="564907"/>
                </a:lnTo>
                <a:cubicBezTo>
                  <a:pt x="1144468" y="560674"/>
                  <a:pt x="1130207" y="559633"/>
                  <a:pt x="1119068" y="552207"/>
                </a:cubicBezTo>
                <a:cubicBezTo>
                  <a:pt x="1009879" y="479414"/>
                  <a:pt x="1148028" y="566687"/>
                  <a:pt x="1042868" y="514107"/>
                </a:cubicBezTo>
                <a:cubicBezTo>
                  <a:pt x="984376" y="484861"/>
                  <a:pt x="1015941" y="474229"/>
                  <a:pt x="928568" y="463307"/>
                </a:cubicBezTo>
                <a:lnTo>
                  <a:pt x="826968" y="450607"/>
                </a:lnTo>
                <a:cubicBezTo>
                  <a:pt x="780468" y="435107"/>
                  <a:pt x="737400" y="419669"/>
                  <a:pt x="687268" y="412507"/>
                </a:cubicBezTo>
                <a:cubicBezTo>
                  <a:pt x="624656" y="403562"/>
                  <a:pt x="602005" y="403438"/>
                  <a:pt x="547568" y="387107"/>
                </a:cubicBezTo>
                <a:cubicBezTo>
                  <a:pt x="521923" y="379414"/>
                  <a:pt x="496768" y="370174"/>
                  <a:pt x="471368" y="361707"/>
                </a:cubicBezTo>
                <a:lnTo>
                  <a:pt x="395168" y="336307"/>
                </a:lnTo>
                <a:cubicBezTo>
                  <a:pt x="382468" y="332074"/>
                  <a:pt x="368207" y="331033"/>
                  <a:pt x="357068" y="323607"/>
                </a:cubicBezTo>
                <a:cubicBezTo>
                  <a:pt x="307829" y="290781"/>
                  <a:pt x="333448" y="303034"/>
                  <a:pt x="280868" y="285507"/>
                </a:cubicBezTo>
                <a:cubicBezTo>
                  <a:pt x="200708" y="165267"/>
                  <a:pt x="321825" y="328432"/>
                  <a:pt x="204668" y="234707"/>
                </a:cubicBezTo>
                <a:cubicBezTo>
                  <a:pt x="194215" y="226344"/>
                  <a:pt x="201434" y="206073"/>
                  <a:pt x="191968" y="196607"/>
                </a:cubicBezTo>
                <a:cubicBezTo>
                  <a:pt x="170382" y="175021"/>
                  <a:pt x="115768" y="145807"/>
                  <a:pt x="115768" y="145807"/>
                </a:cubicBezTo>
                <a:cubicBezTo>
                  <a:pt x="107301" y="133107"/>
                  <a:pt x="101161" y="118500"/>
                  <a:pt x="90368" y="107707"/>
                </a:cubicBezTo>
                <a:cubicBezTo>
                  <a:pt x="79575" y="96914"/>
                  <a:pt x="62319" y="93794"/>
                  <a:pt x="52268" y="82307"/>
                </a:cubicBezTo>
                <a:cubicBezTo>
                  <a:pt x="32166" y="59333"/>
                  <a:pt x="-8185" y="-22853"/>
                  <a:pt x="1468" y="6107"/>
                </a:cubicBezTo>
                <a:cubicBezTo>
                  <a:pt x="5701" y="18807"/>
                  <a:pt x="4702" y="34741"/>
                  <a:pt x="14168" y="44207"/>
                </a:cubicBezTo>
                <a:cubicBezTo>
                  <a:pt x="92635" y="122674"/>
                  <a:pt x="24087" y="546"/>
                  <a:pt x="64968" y="82307"/>
                </a:cubicBezTo>
                <a:lnTo>
                  <a:pt x="64968" y="82307"/>
                </a:lnTo>
                <a:lnTo>
                  <a:pt x="64968" y="8230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6601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100 Yr. Flood Plain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1616" y="344504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River Level Adit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9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1816" y="152401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Floodplain Looking West</a:t>
            </a:r>
            <a:endParaRPr lang="en-US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54100"/>
            <a:ext cx="7473616" cy="5605212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20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103" y="381000"/>
            <a:ext cx="3425825" cy="765175"/>
          </a:xfrm>
        </p:spPr>
        <p:txBody>
          <a:bodyPr/>
          <a:lstStyle/>
          <a:p>
            <a:r>
              <a:rPr lang="en-US" b="1" u="sng" dirty="0" smtClean="0"/>
              <a:t>All Adits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49" y="1371600"/>
            <a:ext cx="4191334" cy="5283645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023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57200"/>
            <a:ext cx="4724400" cy="765175"/>
          </a:xfrm>
        </p:spPr>
        <p:txBody>
          <a:bodyPr/>
          <a:lstStyle/>
          <a:p>
            <a:r>
              <a:rPr lang="en-US" b="1" u="sng" dirty="0" smtClean="0"/>
              <a:t>Adit Discharge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210425" cy="540781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43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32" y="32084"/>
            <a:ext cx="9131968" cy="6825916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7012"/>
            <a:ext cx="5257800" cy="841375"/>
          </a:xfrm>
        </p:spPr>
        <p:txBody>
          <a:bodyPr/>
          <a:lstStyle/>
          <a:p>
            <a:r>
              <a:rPr lang="en-US" b="1" u="sng" dirty="0" smtClean="0"/>
              <a:t>Discharge Quality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1295400"/>
            <a:ext cx="2813384" cy="4572000"/>
          </a:xfr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Flow = 10 </a:t>
            </a:r>
            <a:r>
              <a:rPr lang="en-US" b="1" dirty="0" err="1" smtClean="0">
                <a:solidFill>
                  <a:schemeClr val="tx1"/>
                </a:solidFill>
              </a:rPr>
              <a:t>gpm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pH = 2.9 </a:t>
            </a:r>
            <a:r>
              <a:rPr lang="en-US" b="1" dirty="0" err="1" smtClean="0">
                <a:solidFill>
                  <a:schemeClr val="tx1"/>
                </a:solidFill>
              </a:rPr>
              <a:t>su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Al = 19 mg/L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As = 0.016 </a:t>
            </a:r>
            <a:r>
              <a:rPr lang="en-US" b="1" dirty="0">
                <a:solidFill>
                  <a:schemeClr val="tx1"/>
                </a:solidFill>
              </a:rPr>
              <a:t>mg/L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Cu = 3.5 mg/L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Fe = 93 mg/L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Pb</a:t>
            </a:r>
            <a:r>
              <a:rPr lang="en-US" b="1" dirty="0" smtClean="0">
                <a:solidFill>
                  <a:schemeClr val="tx1"/>
                </a:solidFill>
              </a:rPr>
              <a:t> = 0.21 mg/L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Se = 0.03 mg/L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Zn = 18 mg/L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513</Words>
  <Application>Microsoft Office PowerPoint</Application>
  <PresentationFormat>On-screen Show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Proposed Semi-Passive Treatment System At Remote AML Sites</vt:lpstr>
      <vt:lpstr>Problem: ARD discharging into a popular Wild &amp; Scenic River floodplain Question: Can you build a minimal cost, walk-away treatment system that has no footprint, odor, maintenance, or power needs? Answer: It would be difficult! Or more precisely – NO!</vt:lpstr>
      <vt:lpstr>History &amp; Description</vt:lpstr>
      <vt:lpstr>Ground Level View of Site</vt:lpstr>
      <vt:lpstr>PowerPoint Presentation</vt:lpstr>
      <vt:lpstr>PowerPoint Presentation</vt:lpstr>
      <vt:lpstr>All Adits</vt:lpstr>
      <vt:lpstr>Adit Discharge</vt:lpstr>
      <vt:lpstr>Discharge Quality</vt:lpstr>
      <vt:lpstr>Treatment Design Considerations</vt:lpstr>
      <vt:lpstr>Basic Treatment Options</vt:lpstr>
      <vt:lpstr>Neutralization Discussion</vt:lpstr>
      <vt:lpstr>Bench &amp; Field Tests</vt:lpstr>
      <vt:lpstr>Settlement Option Issues</vt:lpstr>
      <vt:lpstr>PowerPoint Presentation</vt:lpstr>
      <vt:lpstr>Alternative Proposal!</vt:lpstr>
      <vt:lpstr>Sludge Disposal ?!?</vt:lpstr>
      <vt:lpstr>Flowsheet</vt:lpstr>
      <vt:lpstr>In-Adit Design</vt:lpstr>
      <vt:lpstr>Pipe Detail</vt:lpstr>
      <vt:lpstr>Surface Plan View</vt:lpstr>
      <vt:lpstr>COSTS</vt:lpstr>
      <vt:lpstr>Closing</vt:lpstr>
      <vt:lpstr>Comments?  Questions?  Sticker Shock?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Lambeth</dc:creator>
  <cp:lastModifiedBy>Bob Lambeth</cp:lastModifiedBy>
  <cp:revision>49</cp:revision>
  <dcterms:created xsi:type="dcterms:W3CDTF">2012-03-30T00:46:31Z</dcterms:created>
  <dcterms:modified xsi:type="dcterms:W3CDTF">2012-04-01T22:45:40Z</dcterms:modified>
</cp:coreProperties>
</file>