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83" r:id="rId1"/>
  </p:sldMasterIdLst>
  <p:notesMasterIdLst>
    <p:notesMasterId r:id="rId29"/>
  </p:notesMasterIdLst>
  <p:handoutMasterIdLst>
    <p:handoutMasterId r:id="rId30"/>
  </p:handoutMasterIdLst>
  <p:sldIdLst>
    <p:sldId id="575" r:id="rId2"/>
    <p:sldId id="593" r:id="rId3"/>
    <p:sldId id="607" r:id="rId4"/>
    <p:sldId id="606" r:id="rId5"/>
    <p:sldId id="621" r:id="rId6"/>
    <p:sldId id="594" r:id="rId7"/>
    <p:sldId id="682" r:id="rId8"/>
    <p:sldId id="684" r:id="rId9"/>
    <p:sldId id="626" r:id="rId10"/>
    <p:sldId id="680" r:id="rId11"/>
    <p:sldId id="663" r:id="rId12"/>
    <p:sldId id="627" r:id="rId13"/>
    <p:sldId id="674" r:id="rId14"/>
    <p:sldId id="629" r:id="rId15"/>
    <p:sldId id="668" r:id="rId16"/>
    <p:sldId id="669" r:id="rId17"/>
    <p:sldId id="624" r:id="rId18"/>
    <p:sldId id="685" r:id="rId19"/>
    <p:sldId id="637" r:id="rId20"/>
    <p:sldId id="638" r:id="rId21"/>
    <p:sldId id="639" r:id="rId22"/>
    <p:sldId id="641" r:id="rId23"/>
    <p:sldId id="640" r:id="rId24"/>
    <p:sldId id="642" r:id="rId25"/>
    <p:sldId id="679" r:id="rId26"/>
    <p:sldId id="656" r:id="rId27"/>
    <p:sldId id="622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lnSpc>
        <a:spcPct val="120000"/>
      </a:lnSpc>
      <a:spcBef>
        <a:spcPct val="0"/>
      </a:spcBef>
      <a:spcAft>
        <a:spcPct val="0"/>
      </a:spcAft>
      <a:buClr>
        <a:srgbClr val="FFFF00"/>
      </a:buClr>
      <a:buSzPct val="65000"/>
      <a:buFont typeface="Wingdings" pitchFamily="2" charset="2"/>
      <a:buChar char="Ø"/>
      <a:defRPr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20000"/>
      </a:lnSpc>
      <a:spcBef>
        <a:spcPct val="0"/>
      </a:spcBef>
      <a:spcAft>
        <a:spcPct val="0"/>
      </a:spcAft>
      <a:buClr>
        <a:srgbClr val="FFFF00"/>
      </a:buClr>
      <a:buSzPct val="65000"/>
      <a:buFont typeface="Wingdings" pitchFamily="2" charset="2"/>
      <a:buChar char="Ø"/>
      <a:defRPr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20000"/>
      </a:lnSpc>
      <a:spcBef>
        <a:spcPct val="0"/>
      </a:spcBef>
      <a:spcAft>
        <a:spcPct val="0"/>
      </a:spcAft>
      <a:buClr>
        <a:srgbClr val="FFFF00"/>
      </a:buClr>
      <a:buSzPct val="65000"/>
      <a:buFont typeface="Wingdings" pitchFamily="2" charset="2"/>
      <a:buChar char="Ø"/>
      <a:defRPr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20000"/>
      </a:lnSpc>
      <a:spcBef>
        <a:spcPct val="0"/>
      </a:spcBef>
      <a:spcAft>
        <a:spcPct val="0"/>
      </a:spcAft>
      <a:buClr>
        <a:srgbClr val="FFFF00"/>
      </a:buClr>
      <a:buSzPct val="65000"/>
      <a:buFont typeface="Wingdings" pitchFamily="2" charset="2"/>
      <a:buChar char="Ø"/>
      <a:defRPr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20000"/>
      </a:lnSpc>
      <a:spcBef>
        <a:spcPct val="0"/>
      </a:spcBef>
      <a:spcAft>
        <a:spcPct val="0"/>
      </a:spcAft>
      <a:buClr>
        <a:srgbClr val="FFFF00"/>
      </a:buClr>
      <a:buSzPct val="65000"/>
      <a:buFont typeface="Wingdings" pitchFamily="2" charset="2"/>
      <a:buChar char="Ø"/>
      <a:defRPr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31E5"/>
    <a:srgbClr val="0808FC"/>
    <a:srgbClr val="FFFF00"/>
    <a:srgbClr val="366776"/>
    <a:srgbClr val="4D93A9"/>
    <a:srgbClr val="8604F2"/>
    <a:srgbClr val="400844"/>
    <a:srgbClr val="971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15640" autoAdjust="0"/>
    <p:restoredTop sz="94660" autoAdjust="0"/>
  </p:normalViewPr>
  <p:slideViewPr>
    <p:cSldViewPr snapToGrid="0">
      <p:cViewPr>
        <p:scale>
          <a:sx n="90" d="100"/>
          <a:sy n="90" d="100"/>
        </p:scale>
        <p:origin x="-804" y="-156"/>
      </p:cViewPr>
      <p:guideLst>
        <p:guide orient="horz" pos="3115"/>
        <p:guide pos="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SzTx/>
              <a:buFontTx/>
              <a:buNone/>
              <a:defRPr sz="1200">
                <a:latin typeface="Univers Condensed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buFontTx/>
              <a:buNone/>
              <a:defRPr sz="1200">
                <a:latin typeface="Univers Condensed" pitchFamily="34" charset="0"/>
              </a:defRPr>
            </a:lvl1pPr>
          </a:lstStyle>
          <a:p>
            <a:pPr>
              <a:defRPr/>
            </a:pPr>
            <a:r>
              <a:rPr lang="en-US" smtClean="0"/>
              <a:t>3/19/2012</a:t>
            </a:r>
            <a:endParaRPr lang="en-US" dirty="0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SzTx/>
              <a:buFontTx/>
              <a:buNone/>
              <a:defRPr sz="1200">
                <a:latin typeface="Univers Condensed" pitchFamily="34" charset="0"/>
              </a:defRPr>
            </a:lvl1pPr>
          </a:lstStyle>
          <a:p>
            <a:pPr>
              <a:defRPr/>
            </a:pPr>
            <a:r>
              <a:rPr lang="en-US" smtClean="0"/>
              <a:t>EPA 2012 Hardrock Mining conference</a:t>
            </a:r>
            <a:endParaRPr lang="en-US" dirty="0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buFontTx/>
              <a:buNone/>
              <a:defRPr sz="1200">
                <a:latin typeface="Univers Condensed" pitchFamily="34" charset="0"/>
              </a:defRPr>
            </a:lvl1pPr>
          </a:lstStyle>
          <a:p>
            <a:pPr>
              <a:defRPr/>
            </a:pPr>
            <a:fld id="{0B49F6B7-6ED6-4314-B855-9A5761600F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10966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SzTx/>
              <a:buFontTx/>
              <a:buNone/>
              <a:defRPr sz="1200">
                <a:latin typeface="Univers Condensed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buFontTx/>
              <a:buNone/>
              <a:defRPr sz="1200">
                <a:latin typeface="Univers Condensed" pitchFamily="34" charset="0"/>
              </a:defRPr>
            </a:lvl1pPr>
          </a:lstStyle>
          <a:p>
            <a:pPr>
              <a:defRPr/>
            </a:pPr>
            <a:r>
              <a:rPr lang="en-US" smtClean="0"/>
              <a:t>3/19/2012</a:t>
            </a:r>
            <a:endParaRPr lang="en-US" dirty="0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SzTx/>
              <a:buFontTx/>
              <a:buNone/>
              <a:defRPr sz="1200">
                <a:latin typeface="Univers Condensed" pitchFamily="34" charset="0"/>
              </a:defRPr>
            </a:lvl1pPr>
          </a:lstStyle>
          <a:p>
            <a:pPr>
              <a:defRPr/>
            </a:pPr>
            <a:r>
              <a:rPr lang="en-US" smtClean="0"/>
              <a:t>EPA 2012 Hardrock Mining conference</a:t>
            </a:r>
            <a:endParaRPr lang="en-US" dirty="0"/>
          </a:p>
        </p:txBody>
      </p:sp>
      <p:sp>
        <p:nvSpPr>
          <p:cNvPr id="156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buFontTx/>
              <a:buNone/>
              <a:defRPr sz="1200">
                <a:latin typeface="Univers Condensed" pitchFamily="34" charset="0"/>
              </a:defRPr>
            </a:lvl1pPr>
          </a:lstStyle>
          <a:p>
            <a:pPr>
              <a:defRPr/>
            </a:pPr>
            <a:fld id="{90C5B556-01BA-4CAA-B89D-05BD702C54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25059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5B556-01BA-4CAA-B89D-05BD702C54D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3/19/2012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EPA 2012 Hardrock Mining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33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fld id="{7F407389-BE92-4837-9661-25CD926EE155}" type="slidenum">
              <a:rPr lang="en-US" smtClean="0">
                <a:latin typeface="Univers Condensed" pitchFamily="34" charset="0"/>
              </a:rPr>
              <a:pPr/>
              <a:t>21</a:t>
            </a:fld>
            <a:endParaRPr lang="en-US" dirty="0" smtClean="0">
              <a:latin typeface="Univers Condensed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3/19/2012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EPA 2012 Hardrock Mining conference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solidFill>
                  <a:srgbClr val="FFC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9B68-49A9-4F19-BFAD-EF69E0EE8D48}" type="datetimeFigureOut">
              <a:rPr lang="en-US" smtClean="0"/>
              <a:t>4/3/2012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18C4-57F0-4E92-8FCA-51565BBA0A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9B68-49A9-4F19-BFAD-EF69E0EE8D48}" type="datetimeFigureOut">
              <a:rPr lang="en-US" smtClean="0"/>
              <a:t>4/3/2012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18C4-57F0-4E92-8FCA-51565BBA0AA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9B68-49A9-4F19-BFAD-EF69E0EE8D48}" type="datetimeFigureOut">
              <a:rPr lang="en-US" smtClean="0"/>
              <a:t>4/3/2012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18C4-57F0-4E92-8FCA-51565BBA0AA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9B68-49A9-4F19-BFAD-EF69E0EE8D48}" type="datetimeFigureOut">
              <a:rPr lang="en-US" smtClean="0"/>
              <a:t>4/3/2012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18C4-57F0-4E92-8FCA-51565BBA0AA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9B68-49A9-4F19-BFAD-EF69E0EE8D48}" type="datetimeFigureOut">
              <a:rPr lang="en-US" smtClean="0"/>
              <a:t>4/3/2012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32518C4-57F0-4E92-8FCA-51565BBA0AA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9B68-49A9-4F19-BFAD-EF69E0EE8D48}" type="datetimeFigureOut">
              <a:rPr lang="en-US" smtClean="0"/>
              <a:t>4/3/2012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18C4-57F0-4E92-8FCA-51565BBA0AA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9B68-49A9-4F19-BFAD-EF69E0EE8D48}" type="datetimeFigureOut">
              <a:rPr lang="en-US" smtClean="0"/>
              <a:t>4/3/2012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18C4-57F0-4E92-8FCA-51565BBA0AA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effectLst/>
                <a:latin typeface="Arial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9B68-49A9-4F19-BFAD-EF69E0EE8D48}" type="datetimeFigureOut">
              <a:rPr lang="en-US" smtClean="0"/>
              <a:t>4/3/2012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18C4-57F0-4E92-8FCA-51565BBA0AA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9B68-49A9-4F19-BFAD-EF69E0EE8D48}" type="datetimeFigureOut">
              <a:rPr lang="en-US" smtClean="0"/>
              <a:t>4/3/2012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18C4-57F0-4E92-8FCA-51565BBA0AA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9B68-49A9-4F19-BFAD-EF69E0EE8D48}" type="datetimeFigureOut">
              <a:rPr lang="en-US" smtClean="0"/>
              <a:t>4/3/2012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18C4-57F0-4E92-8FCA-51565BBA0AA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9B68-49A9-4F19-BFAD-EF69E0EE8D48}" type="datetimeFigureOut">
              <a:rPr lang="en-US" smtClean="0"/>
              <a:t>4/3/2012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518C4-57F0-4E92-8FCA-51565BBA0AA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BE9B68-49A9-4F19-BFAD-EF69E0EE8D48}" type="datetimeFigureOut">
              <a:rPr lang="en-US" smtClean="0"/>
              <a:t>4/3/2012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2518C4-57F0-4E92-8FCA-51565BBA0AA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Image of small USGS Identifier"/>
          <p:cNvPicPr>
            <a:picLocks noChangeAspect="1" noChangeArrowheads="1"/>
          </p:cNvPicPr>
          <p:nvPr userDrawn="1"/>
        </p:nvPicPr>
        <p:blipFill>
          <a:blip r:embed="rId13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57200" y="6248400"/>
            <a:ext cx="1143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rgbClr val="FFC000"/>
          </a:solidFill>
          <a:effectLst/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4688" y="1355910"/>
            <a:ext cx="7999412" cy="3057525"/>
          </a:xfrm>
          <a:noFill/>
          <a:effectLst/>
        </p:spPr>
        <p:txBody>
          <a:bodyPr anchor="t"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algn="l">
              <a:lnSpc>
                <a:spcPct val="90000"/>
              </a:lnSpc>
            </a:pPr>
            <a:r>
              <a:rPr lang="en-US" sz="3600" dirty="0" smtClean="0">
                <a:effectLst/>
              </a:rPr>
              <a:t>Using Acid Mine Drainage Sludge to Remove Phosphorus and Other Metal Oxyanions from Waste Water</a:t>
            </a:r>
          </a:p>
        </p:txBody>
      </p:sp>
      <p:pic>
        <p:nvPicPr>
          <p:cNvPr id="13315" name="Picture 5" descr="Image of large USGS Identifier"/>
          <p:cNvPicPr>
            <a:picLocks noChangeAspect="1" noChangeArrowheads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676275" y="469900"/>
            <a:ext cx="20574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676275" y="6021388"/>
            <a:ext cx="241252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900" tIns="44450" rIns="88900" bIns="44450">
            <a:spAutoFit/>
          </a:bodyPr>
          <a:lstStyle/>
          <a:p>
            <a:pPr defTabSz="885825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>
                <a:solidFill>
                  <a:schemeClr val="tx1"/>
                </a:solidFill>
              </a:rPr>
              <a:t>U.S. Department of the Interior</a:t>
            </a:r>
          </a:p>
          <a:p>
            <a:pPr defTabSz="885825">
              <a:lnSpc>
                <a:spcPct val="100000"/>
              </a:lnSpc>
              <a:buClrTx/>
              <a:buSzTx/>
              <a:buFontTx/>
              <a:buNone/>
            </a:pPr>
            <a:r>
              <a:rPr lang="en-US" sz="1200" dirty="0">
                <a:solidFill>
                  <a:schemeClr val="tx1"/>
                </a:solidFill>
              </a:rPr>
              <a:t>U.S. Geological Survey</a:t>
            </a:r>
          </a:p>
        </p:txBody>
      </p:sp>
      <p:sp>
        <p:nvSpPr>
          <p:cNvPr id="13317" name="Text Box 12"/>
          <p:cNvSpPr txBox="1">
            <a:spLocks noChangeArrowheads="1"/>
          </p:cNvSpPr>
          <p:nvPr/>
        </p:nvSpPr>
        <p:spPr bwMode="auto">
          <a:xfrm>
            <a:off x="744538" y="3477437"/>
            <a:ext cx="70818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2000" dirty="0"/>
              <a:t>P. L. Sibrell 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USGS Leetown Science Center, Kearneysville, WV  25430</a:t>
            </a:r>
          </a:p>
          <a:p>
            <a:pPr>
              <a:buFont typeface="Wingdings" pitchFamily="2" charset="2"/>
              <a:buNone/>
            </a:pPr>
            <a:r>
              <a:rPr lang="en-US" sz="2000" baseline="30000" dirty="0"/>
              <a:t> </a:t>
            </a:r>
            <a:endParaRPr lang="en-US" sz="2000" dirty="0"/>
          </a:p>
        </p:txBody>
      </p:sp>
      <p:pic>
        <p:nvPicPr>
          <p:cNvPr id="13318" name="Picture 2" descr="RAINB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03713"/>
            <a:ext cx="32639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18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Sorption Isotherms – Log Scale</a:t>
            </a: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04" y="1254089"/>
            <a:ext cx="7261336" cy="477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37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92113" y="0"/>
            <a:ext cx="8229600" cy="1143000"/>
          </a:xfrm>
        </p:spPr>
        <p:txBody>
          <a:bodyPr/>
          <a:lstStyle/>
          <a:p>
            <a:r>
              <a:rPr lang="en-US" dirty="0" smtClean="0"/>
              <a:t>How is the Isotherm Useful?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1252538"/>
            <a:ext cx="6743700" cy="476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393700" y="201613"/>
            <a:ext cx="8229600" cy="939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Rate of P Removal </a:t>
            </a:r>
            <a:br>
              <a:rPr lang="en-US" sz="3600" dirty="0" smtClean="0"/>
            </a:br>
            <a:r>
              <a:rPr lang="en-US" sz="3600" dirty="0" smtClean="0"/>
              <a:t>from Water is Important, too.</a:t>
            </a: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419225"/>
            <a:ext cx="7705725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92113" y="79375"/>
            <a:ext cx="8229600" cy="1143000"/>
          </a:xfrm>
        </p:spPr>
        <p:txBody>
          <a:bodyPr/>
          <a:lstStyle/>
          <a:p>
            <a:r>
              <a:rPr lang="en-US" dirty="0" smtClean="0"/>
              <a:t>First Order Kinetics Plots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354138"/>
            <a:ext cx="7705725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81000" y="20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Water Treatment Method-</a:t>
            </a:r>
            <a:br>
              <a:rPr lang="en-US" dirty="0" smtClean="0"/>
            </a:br>
            <a:r>
              <a:rPr lang="en-US" dirty="0" smtClean="0"/>
              <a:t>Fixed Bed Sorption of P</a:t>
            </a:r>
          </a:p>
        </p:txBody>
      </p:sp>
      <p:pic>
        <p:nvPicPr>
          <p:cNvPr id="25603" name="Picture 2" descr="Pulsed P removal apparatus 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503363"/>
            <a:ext cx="5967413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IMG_08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5" y="4211638"/>
            <a:ext cx="3178175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44500" y="133350"/>
            <a:ext cx="8229600" cy="855663"/>
          </a:xfrm>
        </p:spPr>
        <p:txBody>
          <a:bodyPr>
            <a:noAutofit/>
          </a:bodyPr>
          <a:lstStyle/>
          <a:p>
            <a:r>
              <a:rPr lang="en-US" sz="3600" dirty="0" smtClean="0"/>
              <a:t>Understanding the Break-</a:t>
            </a:r>
            <a:br>
              <a:rPr lang="en-US" sz="3600" dirty="0" smtClean="0"/>
            </a:br>
            <a:r>
              <a:rPr lang="en-US" sz="3600" dirty="0" smtClean="0"/>
              <a:t>through Curve</a:t>
            </a:r>
          </a:p>
        </p:txBody>
      </p:sp>
      <p:pic>
        <p:nvPicPr>
          <p:cNvPr id="2662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" t="7339" b="6302"/>
          <a:stretch>
            <a:fillRect/>
          </a:stretch>
        </p:blipFill>
        <p:spPr bwMode="auto">
          <a:xfrm>
            <a:off x="1222375" y="1160463"/>
            <a:ext cx="6675438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3173413" y="6232525"/>
            <a:ext cx="519546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1200" dirty="0">
                <a:solidFill>
                  <a:schemeClr val="accent3"/>
                </a:solidFill>
              </a:rPr>
              <a:t>Weber, W. J., Jr., 1972, Physicochemical Processes for Water Quality</a:t>
            </a:r>
          </a:p>
          <a:p>
            <a:pPr>
              <a:buFont typeface="Wingdings" pitchFamily="2" charset="2"/>
              <a:buNone/>
            </a:pPr>
            <a:r>
              <a:rPr lang="en-US" sz="1200" dirty="0">
                <a:solidFill>
                  <a:schemeClr val="accent3"/>
                </a:solidFill>
              </a:rPr>
              <a:t>Control, Wiley Interscience, New York, NY, p. 244.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Modeling the Break-through Curve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936625"/>
            <a:ext cx="7339013" cy="501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487363" y="149225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Media Can Be Stripped </a:t>
            </a:r>
            <a:br>
              <a:rPr lang="en-US" sz="3600" dirty="0" smtClean="0"/>
            </a:br>
            <a:r>
              <a:rPr lang="en-US" sz="3600" dirty="0" smtClean="0"/>
              <a:t>and Reused…</a:t>
            </a:r>
          </a:p>
        </p:txBody>
      </p:sp>
      <p:pic>
        <p:nvPicPr>
          <p:cNvPr id="31747" name="Picture 5" descr="Lab strip d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1412875"/>
            <a:ext cx="5775325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2738438" y="6005513"/>
            <a:ext cx="5292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1600" dirty="0">
                <a:solidFill>
                  <a:schemeClr val="accent3"/>
                </a:solidFill>
              </a:rPr>
              <a:t>Strip solution removed 76% of P, and concentrated it</a:t>
            </a:r>
          </a:p>
          <a:p>
            <a:pPr>
              <a:buFont typeface="Wingdings" pitchFamily="2" charset="2"/>
              <a:buNone/>
            </a:pPr>
            <a:r>
              <a:rPr lang="en-US" sz="1600" dirty="0">
                <a:solidFill>
                  <a:schemeClr val="accent3"/>
                </a:solidFill>
              </a:rPr>
              <a:t>up to 1000-fold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hos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" t="2892" r="3018" b="12489"/>
          <a:stretch>
            <a:fillRect/>
          </a:stretch>
        </p:blipFill>
        <p:spPr bwMode="auto">
          <a:xfrm>
            <a:off x="1168400" y="1174750"/>
            <a:ext cx="6650038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439738" y="180975"/>
            <a:ext cx="8229600" cy="833438"/>
          </a:xfrm>
        </p:spPr>
        <p:txBody>
          <a:bodyPr/>
          <a:lstStyle/>
          <a:p>
            <a:r>
              <a:rPr lang="en-US" dirty="0" smtClean="0"/>
              <a:t>…P </a:t>
            </a:r>
            <a:r>
              <a:rPr lang="en-US" dirty="0" smtClean="0"/>
              <a:t>can be </a:t>
            </a:r>
            <a:r>
              <a:rPr lang="en-US" dirty="0" smtClean="0"/>
              <a:t>Precipitated…</a:t>
            </a:r>
            <a:endParaRPr lang="en-US" dirty="0" smtClean="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212975" y="5910263"/>
            <a:ext cx="6019533" cy="39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20000"/>
              </a:lnSpc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dirty="0" err="1">
                <a:solidFill>
                  <a:schemeClr val="accent3"/>
                </a:solidFill>
              </a:rPr>
              <a:t>Stumm</a:t>
            </a:r>
            <a:r>
              <a:rPr lang="en-US" dirty="0">
                <a:solidFill>
                  <a:schemeClr val="accent3"/>
                </a:solidFill>
              </a:rPr>
              <a:t> and Morgan, Aquatic Chemistry, 3</a:t>
            </a:r>
            <a:r>
              <a:rPr lang="en-US" baseline="30000" dirty="0">
                <a:solidFill>
                  <a:schemeClr val="accent3"/>
                </a:solidFill>
              </a:rPr>
              <a:t>rd</a:t>
            </a:r>
            <a:r>
              <a:rPr lang="en-US" dirty="0">
                <a:solidFill>
                  <a:schemeClr val="accent3"/>
                </a:solidFill>
              </a:rPr>
              <a:t>. Ed, 1996.</a:t>
            </a:r>
          </a:p>
        </p:txBody>
      </p:sp>
    </p:spTree>
    <p:extLst>
      <p:ext uri="{BB962C8B-B14F-4D97-AF65-F5344CB8AC3E}">
        <p14:creationId xmlns:p14="http://schemas.microsoft.com/office/powerpoint/2010/main" val="391085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445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…and the </a:t>
            </a:r>
            <a:r>
              <a:rPr lang="en-US" dirty="0" smtClean="0"/>
              <a:t>P Recycle Loop </a:t>
            </a:r>
            <a:br>
              <a:rPr lang="en-US" dirty="0" smtClean="0"/>
            </a:br>
            <a:r>
              <a:rPr lang="en-US" dirty="0" smtClean="0"/>
              <a:t>can </a:t>
            </a:r>
            <a:r>
              <a:rPr lang="en-US" dirty="0" smtClean="0"/>
              <a:t>be Closed</a:t>
            </a:r>
          </a:p>
        </p:txBody>
      </p:sp>
      <p:sp>
        <p:nvSpPr>
          <p:cNvPr id="32773" name="TextBox 8"/>
          <p:cNvSpPr txBox="1">
            <a:spLocks noChangeArrowheads="1"/>
          </p:cNvSpPr>
          <p:nvPr/>
        </p:nvSpPr>
        <p:spPr bwMode="auto">
          <a:xfrm>
            <a:off x="6169025" y="2343150"/>
            <a:ext cx="12001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1400" dirty="0">
                <a:solidFill>
                  <a:schemeClr val="tx1"/>
                </a:solidFill>
              </a:rPr>
              <a:t>10.7 %P</a:t>
            </a:r>
          </a:p>
          <a:p>
            <a:pPr>
              <a:buFont typeface="Wingdings" pitchFamily="2" charset="2"/>
              <a:buNone/>
            </a:pPr>
            <a:r>
              <a:rPr lang="en-US" sz="1400" dirty="0">
                <a:solidFill>
                  <a:schemeClr val="tx1"/>
                </a:solidFill>
              </a:rPr>
              <a:t>24.6 %P2O5</a:t>
            </a:r>
          </a:p>
          <a:p>
            <a:pPr>
              <a:buFont typeface="Wingdings" pitchFamily="2" charset="2"/>
              <a:buNone/>
            </a:pPr>
            <a:r>
              <a:rPr lang="en-US" sz="1400" dirty="0">
                <a:solidFill>
                  <a:schemeClr val="tx1"/>
                </a:solidFill>
              </a:rPr>
              <a:t>53.7 % BPL</a:t>
            </a:r>
          </a:p>
        </p:txBody>
      </p:sp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07" y="1492599"/>
            <a:ext cx="8209664" cy="394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0" y="1752600"/>
            <a:ext cx="91440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sz="2400" b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FeS</a:t>
            </a:r>
            <a:r>
              <a:rPr lang="en-US" sz="2400" baseline="-30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2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+ 7/2O</a:t>
            </a:r>
            <a:r>
              <a:rPr lang="en-US" sz="2400" baseline="-30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2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+ H</a:t>
            </a:r>
            <a:r>
              <a:rPr lang="en-US" sz="2400" baseline="-30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2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O  → Fe</a:t>
            </a:r>
            <a:r>
              <a:rPr lang="en-US" sz="2400" baseline="30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2+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+ 2SO</a:t>
            </a:r>
            <a:r>
              <a:rPr lang="en-US" sz="2400" baseline="-30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4</a:t>
            </a:r>
            <a:r>
              <a:rPr lang="en-US" sz="2400" baseline="30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2-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+ 2H</a:t>
            </a:r>
            <a:r>
              <a:rPr lang="en-US" sz="2400" baseline="30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+</a:t>
            </a:r>
            <a:endParaRPr lang="en-US" sz="2400" b="0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 </a:t>
            </a:r>
            <a:endParaRPr lang="en-US" sz="1000" b="0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Fe</a:t>
            </a:r>
            <a:r>
              <a:rPr lang="en-US" sz="2400" baseline="30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2+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+ 1/4O</a:t>
            </a:r>
            <a:r>
              <a:rPr lang="en-US" sz="2400" baseline="-30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2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+ H</a:t>
            </a:r>
            <a:r>
              <a:rPr lang="en-US" sz="2400" baseline="30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+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→  Fe</a:t>
            </a:r>
            <a:r>
              <a:rPr lang="en-US" sz="2400" baseline="30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3+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+ ½H</a:t>
            </a:r>
            <a:r>
              <a:rPr lang="en-US" sz="2400" baseline="-30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2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O</a:t>
            </a:r>
            <a:endParaRPr lang="en-US" sz="2400" b="0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 </a:t>
            </a:r>
            <a:endParaRPr lang="en-US" sz="1000" b="0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Fe</a:t>
            </a:r>
            <a:r>
              <a:rPr lang="en-US" sz="2400" baseline="30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3+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+ 3H</a:t>
            </a:r>
            <a:r>
              <a:rPr lang="en-US" sz="2400" baseline="-30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2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O  → Fe(OH)</a:t>
            </a:r>
            <a:r>
              <a:rPr lang="en-US" sz="2400" baseline="-30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3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+ 3H</a:t>
            </a:r>
            <a:r>
              <a:rPr lang="en-US" sz="2400" baseline="30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+</a:t>
            </a: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sz="2400" baseline="30000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FeS</a:t>
            </a:r>
            <a:r>
              <a:rPr lang="en-US" sz="2400" baseline="-25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2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+ 14Fe</a:t>
            </a:r>
            <a:r>
              <a:rPr lang="en-US" sz="2400" baseline="30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3+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+ 8H</a:t>
            </a:r>
            <a:r>
              <a:rPr lang="en-US" sz="2400" baseline="-25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2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O → 15Fe</a:t>
            </a:r>
            <a:r>
              <a:rPr lang="en-US" sz="2400" baseline="30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2+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+ 2SO</a:t>
            </a:r>
            <a:r>
              <a:rPr lang="en-US" sz="2400" baseline="-25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4</a:t>
            </a:r>
            <a:r>
              <a:rPr lang="en-US" sz="2400" baseline="30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2-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+ 16H</a:t>
            </a:r>
            <a:r>
              <a:rPr lang="en-US" sz="2400" baseline="300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+</a:t>
            </a: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sz="2400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sz="2400" b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878013" y="1177925"/>
            <a:ext cx="47259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dirty="0">
                <a:solidFill>
                  <a:srgbClr val="C00000"/>
                </a:solidFill>
              </a:rPr>
              <a:t>Pyrite + Air + Water </a:t>
            </a:r>
            <a:r>
              <a:rPr lang="en-US" sz="2800" dirty="0">
                <a:solidFill>
                  <a:srgbClr val="C00000"/>
                </a:solidFill>
                <a:sym typeface="Symbol" pitchFamily="18" charset="2"/>
              </a:rPr>
              <a:t>AMD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4341" name="Picture 6" descr="Mill Run 2005 0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4351338"/>
            <a:ext cx="329088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2451100" y="5588000"/>
            <a:ext cx="229711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dirty="0">
                <a:solidFill>
                  <a:schemeClr val="accent3"/>
                </a:solidFill>
              </a:rPr>
              <a:t>St Georges River,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chemeClr val="accent3"/>
                </a:solidFill>
              </a:rPr>
              <a:t>  Western Maryland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 #1 – Acid Mine Drainage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31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About Water Contamination?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174750"/>
            <a:ext cx="6926262" cy="2246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6" name="Picture 1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3816350"/>
            <a:ext cx="6988175" cy="2266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287338" y="750888"/>
            <a:ext cx="3100387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sz="3200" dirty="0">
                <a:solidFill>
                  <a:srgbClr val="FFC000"/>
                </a:solidFill>
              </a:rPr>
              <a:t>Schematic Flowsheet for the Production and Use of Ferroxysorb </a:t>
            </a:r>
          </a:p>
          <a:p>
            <a:pPr algn="ctr">
              <a:buFont typeface="Wingdings" pitchFamily="2" charset="2"/>
              <a:buNone/>
            </a:pPr>
            <a:r>
              <a:rPr lang="en-US" sz="3200" dirty="0">
                <a:solidFill>
                  <a:srgbClr val="FFC000"/>
                </a:solidFill>
              </a:rPr>
              <a:t>P Sorption      Media</a:t>
            </a:r>
          </a:p>
        </p:txBody>
      </p:sp>
      <p:pic>
        <p:nvPicPr>
          <p:cNvPr id="3481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88" y="0"/>
            <a:ext cx="497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90538" y="1857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Field Trial at USFWS Northeast Fishery Center, Lamar, PA</a:t>
            </a:r>
          </a:p>
        </p:txBody>
      </p:sp>
      <p:pic>
        <p:nvPicPr>
          <p:cNvPr id="35843" name="Picture 133" descr="Phos Study 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0" t="7040" r="12720" b="34241"/>
          <a:stretch>
            <a:fillRect/>
          </a:stretch>
        </p:blipFill>
        <p:spPr bwMode="auto">
          <a:xfrm>
            <a:off x="842963" y="1735138"/>
            <a:ext cx="752475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493676" y="93663"/>
            <a:ext cx="8229600" cy="1054653"/>
          </a:xfrm>
        </p:spPr>
        <p:txBody>
          <a:bodyPr/>
          <a:lstStyle/>
          <a:p>
            <a:r>
              <a:rPr lang="en-US" sz="3600" dirty="0" smtClean="0"/>
              <a:t>Field Trial, Phase I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18" y="1060856"/>
            <a:ext cx="7071204" cy="493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06400" y="0"/>
            <a:ext cx="8229600" cy="1016000"/>
          </a:xfrm>
        </p:spPr>
        <p:txBody>
          <a:bodyPr/>
          <a:lstStyle/>
          <a:p>
            <a:r>
              <a:rPr lang="en-US" dirty="0" smtClean="0"/>
              <a:t>Field Trial, Phase II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4"/>
          <a:stretch>
            <a:fillRect/>
          </a:stretch>
        </p:blipFill>
        <p:spPr bwMode="auto">
          <a:xfrm>
            <a:off x="781050" y="1206500"/>
            <a:ext cx="76771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74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About Other Species </a:t>
            </a:r>
            <a:br>
              <a:rPr lang="en-US" dirty="0" smtClean="0"/>
            </a:br>
            <a:r>
              <a:rPr lang="en-US" dirty="0" smtClean="0"/>
              <a:t>Besides P?</a:t>
            </a:r>
            <a:endParaRPr lang="en-US" dirty="0"/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034793" y="1516137"/>
            <a:ext cx="7107690" cy="442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6198781"/>
            <a:ext cx="6972806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3"/>
                </a:solidFill>
              </a:rPr>
              <a:t>Data generated in cooperation with L. </a:t>
            </a:r>
            <a:r>
              <a:rPr lang="en-US" dirty="0" err="1" smtClean="0">
                <a:solidFill>
                  <a:schemeClr val="accent3"/>
                </a:solidFill>
              </a:rPr>
              <a:t>Twidwell</a:t>
            </a:r>
            <a:r>
              <a:rPr lang="en-US" dirty="0" smtClean="0">
                <a:solidFill>
                  <a:schemeClr val="accent3"/>
                </a:solidFill>
              </a:rPr>
              <a:t>, Montana Tech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26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68300" y="0"/>
            <a:ext cx="8229600" cy="1143000"/>
          </a:xfrm>
        </p:spPr>
        <p:txBody>
          <a:bodyPr/>
          <a:lstStyle/>
          <a:p>
            <a:r>
              <a:rPr lang="en-US" dirty="0" smtClean="0"/>
              <a:t>Visualizing As Sorption</a:t>
            </a:r>
          </a:p>
        </p:txBody>
      </p:sp>
      <p:pic>
        <p:nvPicPr>
          <p:cNvPr id="3993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192213"/>
            <a:ext cx="4114800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2384425"/>
            <a:ext cx="4114800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011238"/>
          </a:xfrm>
        </p:spPr>
        <p:txBody>
          <a:bodyPr/>
          <a:lstStyle/>
          <a:p>
            <a:r>
              <a:rPr lang="en-US" dirty="0" smtClean="0"/>
              <a:t>Bottom Line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11150" y="1198563"/>
            <a:ext cx="7853363" cy="28321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/>
              <a:t>	Laboratory and field test results have demonstrated that solid Fe/Al oxide media prepared from mine drainage residuals can be used as an effective and economical sorbent for the removal of P and As from wastewaters.</a:t>
            </a:r>
          </a:p>
        </p:txBody>
      </p:sp>
      <p:pic>
        <p:nvPicPr>
          <p:cNvPr id="40964" name="Picture 6" descr="P10108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8"/>
          <a:stretch>
            <a:fillRect/>
          </a:stretch>
        </p:blipFill>
        <p:spPr bwMode="auto">
          <a:xfrm>
            <a:off x="5268913" y="4140200"/>
            <a:ext cx="3355975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368300" y="0"/>
            <a:ext cx="8229600" cy="1016000"/>
          </a:xfrm>
        </p:spPr>
        <p:txBody>
          <a:bodyPr/>
          <a:lstStyle/>
          <a:p>
            <a:r>
              <a:rPr lang="en-US" sz="3600" dirty="0" smtClean="0"/>
              <a:t>Problem #2 – Excess Nutrients</a:t>
            </a:r>
          </a:p>
        </p:txBody>
      </p:sp>
      <p:pic>
        <p:nvPicPr>
          <p:cNvPr id="15363" name="Picture 6" descr="sw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258888"/>
            <a:ext cx="187007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turkey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255838"/>
            <a:ext cx="18288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2" t="17917" r="12987" b="13129"/>
          <a:stretch>
            <a:fillRect/>
          </a:stretch>
        </p:blipFill>
        <p:spPr bwMode="auto">
          <a:xfrm>
            <a:off x="879475" y="3481388"/>
            <a:ext cx="2274888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Bay_dissolved_oxy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1208088"/>
            <a:ext cx="2414588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5768975" y="3133725"/>
            <a:ext cx="496888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5368" name="Line 12"/>
          <p:cNvSpPr>
            <a:spLocks noChangeShapeType="1"/>
          </p:cNvSpPr>
          <p:nvPr/>
        </p:nvSpPr>
        <p:spPr bwMode="auto">
          <a:xfrm>
            <a:off x="2727325" y="3108325"/>
            <a:ext cx="496888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5369" name="Text Box 13"/>
          <p:cNvSpPr txBox="1">
            <a:spLocks noChangeArrowheads="1"/>
          </p:cNvSpPr>
          <p:nvPr/>
        </p:nvSpPr>
        <p:spPr bwMode="auto">
          <a:xfrm>
            <a:off x="631825" y="5392738"/>
            <a:ext cx="16986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sz="1600" dirty="0"/>
              <a:t>Animal feeding </a:t>
            </a:r>
          </a:p>
          <a:p>
            <a:pPr algn="ctr">
              <a:buFont typeface="Wingdings" pitchFamily="2" charset="2"/>
              <a:buNone/>
            </a:pPr>
            <a:r>
              <a:rPr lang="en-US" sz="1600" dirty="0"/>
              <a:t>operations</a:t>
            </a:r>
          </a:p>
        </p:txBody>
      </p:sp>
      <p:sp>
        <p:nvSpPr>
          <p:cNvPr id="15370" name="Text Box 14"/>
          <p:cNvSpPr txBox="1">
            <a:spLocks noChangeArrowheads="1"/>
          </p:cNvSpPr>
          <p:nvPr/>
        </p:nvSpPr>
        <p:spPr bwMode="auto">
          <a:xfrm>
            <a:off x="3675063" y="5557838"/>
            <a:ext cx="1617662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sz="1600" dirty="0"/>
              <a:t>Eutrophication</a:t>
            </a:r>
          </a:p>
        </p:txBody>
      </p:sp>
      <p:sp>
        <p:nvSpPr>
          <p:cNvPr id="15371" name="Text Box 15"/>
          <p:cNvSpPr txBox="1">
            <a:spLocks noChangeArrowheads="1"/>
          </p:cNvSpPr>
          <p:nvPr/>
        </p:nvSpPr>
        <p:spPr bwMode="auto">
          <a:xfrm>
            <a:off x="6911975" y="5464175"/>
            <a:ext cx="14478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sz="1600" dirty="0"/>
              <a:t>Anoxic dead </a:t>
            </a:r>
          </a:p>
          <a:p>
            <a:pPr algn="ctr">
              <a:buFont typeface="Wingdings" pitchFamily="2" charset="2"/>
              <a:buNone/>
            </a:pPr>
            <a:r>
              <a:rPr lang="en-US" sz="1600" dirty="0"/>
              <a:t>zones</a:t>
            </a:r>
          </a:p>
        </p:txBody>
      </p:sp>
      <p:pic>
        <p:nvPicPr>
          <p:cNvPr id="15372" name="Picture 12" descr="Eutrophic_pon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2524125"/>
            <a:ext cx="2209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15163"/>
          </a:xfrm>
        </p:spPr>
        <p:txBody>
          <a:bodyPr>
            <a:noAutofit/>
          </a:bodyPr>
          <a:lstStyle/>
          <a:p>
            <a:r>
              <a:rPr lang="en-US" sz="3600" dirty="0" smtClean="0"/>
              <a:t>AMD and  P Sources Overlap Geographically</a:t>
            </a:r>
          </a:p>
        </p:txBody>
      </p:sp>
      <p:pic>
        <p:nvPicPr>
          <p:cNvPr id="16388" name="Picture 5" descr="P_inp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530" y="3259581"/>
            <a:ext cx="4384675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5435267" y="1431388"/>
            <a:ext cx="3336170" cy="18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1600" dirty="0">
                <a:solidFill>
                  <a:schemeClr val="accent3"/>
                </a:solidFill>
              </a:rPr>
              <a:t>Over 1000 tons of P input</a:t>
            </a:r>
          </a:p>
          <a:p>
            <a:pPr>
              <a:buFont typeface="Wingdings" pitchFamily="2" charset="2"/>
              <a:buNone/>
            </a:pPr>
            <a:r>
              <a:rPr lang="en-US" sz="1600" dirty="0">
                <a:solidFill>
                  <a:schemeClr val="accent3"/>
                </a:solidFill>
              </a:rPr>
              <a:t> to Chesapeake per year </a:t>
            </a:r>
          </a:p>
          <a:p>
            <a:pPr>
              <a:buFont typeface="Wingdings" pitchFamily="2" charset="2"/>
              <a:buNone/>
            </a:pPr>
            <a:r>
              <a:rPr lang="en-US" sz="1600" dirty="0">
                <a:solidFill>
                  <a:schemeClr val="accent3"/>
                </a:solidFill>
              </a:rPr>
              <a:t>from Potomac </a:t>
            </a:r>
            <a:r>
              <a:rPr lang="en-US" sz="1600" dirty="0" smtClean="0">
                <a:solidFill>
                  <a:schemeClr val="accent3"/>
                </a:solidFill>
              </a:rPr>
              <a:t>watershed</a:t>
            </a:r>
          </a:p>
          <a:p>
            <a:pPr lvl="0" eaLnBrk="1" hangingPunct="1">
              <a:lnSpc>
                <a:spcPct val="100000"/>
              </a:lnSpc>
              <a:buClrTx/>
              <a:buSzTx/>
              <a:buNone/>
            </a:pPr>
            <a:r>
              <a:rPr lang="en-US" sz="1200" dirty="0">
                <a:solidFill>
                  <a:schemeClr val="accent3"/>
                </a:solidFill>
                <a:latin typeface="Univers Condensed" pitchFamily="34" charset="0"/>
                <a:cs typeface="Times New Roman" pitchFamily="18" charset="0"/>
              </a:rPr>
              <a:t>(From Water-Quality Assessment of the </a:t>
            </a:r>
            <a:endParaRPr lang="en-US" sz="1200" dirty="0" smtClean="0">
              <a:solidFill>
                <a:schemeClr val="accent3"/>
              </a:solidFill>
              <a:latin typeface="Univers Condensed" pitchFamily="34" charset="0"/>
              <a:cs typeface="Times New Roman" pitchFamily="18" charset="0"/>
            </a:endParaRPr>
          </a:p>
          <a:p>
            <a:pPr lvl="0" eaLnBrk="1" hangingPunct="1">
              <a:lnSpc>
                <a:spcPct val="100000"/>
              </a:lnSpc>
              <a:buClrTx/>
              <a:buSzTx/>
              <a:buNone/>
            </a:pPr>
            <a:r>
              <a:rPr lang="en-US" sz="1200" dirty="0" smtClean="0">
                <a:solidFill>
                  <a:schemeClr val="accent3"/>
                </a:solidFill>
                <a:latin typeface="Univers Condensed" pitchFamily="34" charset="0"/>
                <a:cs typeface="Times New Roman" pitchFamily="18" charset="0"/>
              </a:rPr>
              <a:t>Potomac </a:t>
            </a:r>
            <a:r>
              <a:rPr lang="en-US" sz="1200" dirty="0">
                <a:solidFill>
                  <a:schemeClr val="accent3"/>
                </a:solidFill>
                <a:latin typeface="Univers Condensed" pitchFamily="34" charset="0"/>
                <a:cs typeface="Times New Roman" pitchFamily="18" charset="0"/>
              </a:rPr>
              <a:t>River </a:t>
            </a:r>
            <a:r>
              <a:rPr lang="en-US" sz="1200" dirty="0" smtClean="0">
                <a:solidFill>
                  <a:schemeClr val="accent3"/>
                </a:solidFill>
                <a:latin typeface="Univers Condensed" pitchFamily="34" charset="0"/>
                <a:cs typeface="Times New Roman" pitchFamily="18" charset="0"/>
              </a:rPr>
              <a:t>Basin.  1996</a:t>
            </a:r>
            <a:r>
              <a:rPr lang="en-US" sz="1200" dirty="0">
                <a:solidFill>
                  <a:schemeClr val="accent3"/>
                </a:solidFill>
                <a:latin typeface="Univers Condensed" pitchFamily="34" charset="0"/>
                <a:cs typeface="Times New Roman" pitchFamily="18" charset="0"/>
              </a:rPr>
              <a:t>. USGS </a:t>
            </a:r>
            <a:r>
              <a:rPr lang="en-US" sz="1200" dirty="0" smtClean="0">
                <a:solidFill>
                  <a:schemeClr val="accent3"/>
                </a:solidFill>
                <a:latin typeface="Univers Condensed" pitchFamily="34" charset="0"/>
                <a:cs typeface="Times New Roman" pitchFamily="18" charset="0"/>
              </a:rPr>
              <a:t>Water</a:t>
            </a:r>
          </a:p>
          <a:p>
            <a:pPr lvl="0" eaLnBrk="1" hangingPunct="1">
              <a:lnSpc>
                <a:spcPct val="100000"/>
              </a:lnSpc>
              <a:buClrTx/>
              <a:buSzTx/>
              <a:buNone/>
            </a:pPr>
            <a:r>
              <a:rPr lang="en-US" sz="1200" dirty="0" smtClean="0">
                <a:solidFill>
                  <a:schemeClr val="accent3"/>
                </a:solidFill>
                <a:latin typeface="Univers Condensed" pitchFamily="34" charset="0"/>
                <a:cs typeface="Times New Roman" pitchFamily="18" charset="0"/>
              </a:rPr>
              <a:t>Resources </a:t>
            </a:r>
            <a:r>
              <a:rPr lang="en-US" sz="1200" dirty="0">
                <a:solidFill>
                  <a:schemeClr val="accent3"/>
                </a:solidFill>
                <a:latin typeface="Univers Condensed" pitchFamily="34" charset="0"/>
                <a:cs typeface="Times New Roman" pitchFamily="18" charset="0"/>
              </a:rPr>
              <a:t>Investigations Report 95-4221.)</a:t>
            </a:r>
            <a:endParaRPr lang="en-US" sz="1200" b="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595425" y="4519003"/>
            <a:ext cx="3540642" cy="18651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Over 5000 stream miles</a:t>
            </a:r>
          </a:p>
          <a:p>
            <a:pPr>
              <a:buFont typeface="Wingdings" pitchFamily="2" charset="2"/>
              <a:buNone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Impacted by AMD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in the 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Appalachian region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alone</a:t>
            </a:r>
          </a:p>
          <a:p>
            <a:pPr>
              <a:buNone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Univers Condensed" pitchFamily="34" charset="0"/>
                <a:cs typeface="Times New Roman" pitchFamily="18" charset="0"/>
              </a:rPr>
              <a:t>(From AMD: A Citizen’s 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Univers Condensed" pitchFamily="34" charset="0"/>
                <a:cs typeface="Times New Roman" pitchFamily="18" charset="0"/>
              </a:rPr>
              <a:t>Introduction.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Univers Condensed" pitchFamily="34" charset="0"/>
                <a:cs typeface="Times New Roman" pitchFamily="18" charset="0"/>
              </a:rPr>
              <a:t>1995.  </a:t>
            </a:r>
            <a:endParaRPr lang="en-US" sz="1200" dirty="0" smtClean="0">
              <a:solidFill>
                <a:schemeClr val="accent5">
                  <a:lumMod val="50000"/>
                </a:schemeClr>
              </a:solidFill>
              <a:latin typeface="Univers Condensed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Univers Condensed" pitchFamily="34" charset="0"/>
                <a:cs typeface="Times New Roman" pitchFamily="18" charset="0"/>
              </a:rPr>
              <a:t>U.S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Univers Condensed" pitchFamily="34" charset="0"/>
                <a:cs typeface="Times New Roman" pitchFamily="18" charset="0"/>
              </a:rPr>
              <a:t>. EPA and the Pennsylvania Organization </a:t>
            </a:r>
            <a:endParaRPr lang="en-US" sz="1200" dirty="0" smtClean="0">
              <a:solidFill>
                <a:schemeClr val="accent5">
                  <a:lumMod val="50000"/>
                </a:schemeClr>
              </a:solidFill>
              <a:latin typeface="Univers Condensed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Univers Condensed" pitchFamily="34" charset="0"/>
                <a:cs typeface="Times New Roman" pitchFamily="18" charset="0"/>
              </a:rPr>
              <a:t>for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Univers Condensed" pitchFamily="34" charset="0"/>
                <a:cs typeface="Times New Roman" pitchFamily="18" charset="0"/>
              </a:rPr>
              <a:t>Watersheds and Rivers.)</a:t>
            </a:r>
            <a:endParaRPr lang="en-US" sz="1200" dirty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5" y="1190847"/>
            <a:ext cx="4406398" cy="3328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415925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Treating AMD:</a:t>
            </a:r>
            <a:br>
              <a:rPr lang="en-US" sz="3600" dirty="0" smtClean="0"/>
            </a:br>
            <a:r>
              <a:rPr lang="en-US" sz="3600" dirty="0" smtClean="0"/>
              <a:t>You Always Get Sludge…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1" t="13651" r="12939" b="17101"/>
          <a:stretch>
            <a:fillRect/>
          </a:stretch>
        </p:blipFill>
        <p:spPr bwMode="auto">
          <a:xfrm>
            <a:off x="1257300" y="1208088"/>
            <a:ext cx="6588125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2139950" y="6045200"/>
            <a:ext cx="597217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Ø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1600" dirty="0">
                <a:solidFill>
                  <a:schemeClr val="accent3"/>
                </a:solidFill>
              </a:rPr>
              <a:t>AMD treatment flowsheet from Hedin, as modified by Gusek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2449513" y="3541713"/>
            <a:ext cx="1066800" cy="554037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126038" y="3101975"/>
            <a:ext cx="1066800" cy="554038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822825" y="3656013"/>
            <a:ext cx="1066800" cy="555625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757863" y="4419600"/>
            <a:ext cx="1066800" cy="554038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691063" y="4419600"/>
            <a:ext cx="1066800" cy="554038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3683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… And There’s Lots of it Out There</a:t>
            </a:r>
          </a:p>
        </p:txBody>
      </p:sp>
      <p:pic>
        <p:nvPicPr>
          <p:cNvPr id="18435" name="Picture 6" descr="P10108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8"/>
          <a:stretch>
            <a:fillRect/>
          </a:stretch>
        </p:blipFill>
        <p:spPr bwMode="auto">
          <a:xfrm>
            <a:off x="1119188" y="1268413"/>
            <a:ext cx="6710362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35" y="-37373"/>
            <a:ext cx="8229600" cy="994303"/>
          </a:xfrm>
        </p:spPr>
        <p:txBody>
          <a:bodyPr/>
          <a:lstStyle/>
          <a:p>
            <a:r>
              <a:rPr lang="en-US" dirty="0" smtClean="0"/>
              <a:t>What’s in the sludge?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t="10232" b="5736"/>
          <a:stretch/>
        </p:blipFill>
        <p:spPr>
          <a:xfrm>
            <a:off x="744279" y="935506"/>
            <a:ext cx="7708605" cy="51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9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43" y="0"/>
            <a:ext cx="8229600" cy="1143000"/>
          </a:xfrm>
        </p:spPr>
        <p:txBody>
          <a:bodyPr/>
          <a:lstStyle/>
          <a:p>
            <a:r>
              <a:rPr lang="en-US" dirty="0" smtClean="0"/>
              <a:t>Sludge Trace Elements</a:t>
            </a:r>
            <a:endParaRPr lang="en-US" dirty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436043" y="1060375"/>
            <a:ext cx="8323347" cy="464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6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594205" y="129362"/>
            <a:ext cx="8229600" cy="939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AMD Sludges Adsorb P </a:t>
            </a:r>
            <a:br>
              <a:rPr lang="en-US" sz="3600" dirty="0" smtClean="0"/>
            </a:br>
            <a:r>
              <a:rPr lang="en-US" sz="3600" dirty="0" smtClean="0"/>
              <a:t>to Varying Degrees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255048"/>
            <a:ext cx="7415213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27465</TotalTime>
  <Words>377</Words>
  <Application>Microsoft Office PowerPoint</Application>
  <PresentationFormat>On-screen Show (4:3)</PresentationFormat>
  <Paragraphs>78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Apex</vt:lpstr>
      <vt:lpstr>Using Acid Mine Drainage Sludge to Remove Phosphorus and Other Metal Oxyanions from Waste Water</vt:lpstr>
      <vt:lpstr>Problem #1 – Acid Mine Drainage</vt:lpstr>
      <vt:lpstr>Problem #2 – Excess Nutrients</vt:lpstr>
      <vt:lpstr>AMD and  P Sources Overlap Geographically</vt:lpstr>
      <vt:lpstr>Treating AMD: You Always Get Sludge…</vt:lpstr>
      <vt:lpstr>… And There’s Lots of it Out There</vt:lpstr>
      <vt:lpstr>What’s in the sludge?</vt:lpstr>
      <vt:lpstr>Sludge Trace Elements</vt:lpstr>
      <vt:lpstr>AMD Sludges Adsorb P  to Varying Degrees</vt:lpstr>
      <vt:lpstr>Sorption Isotherms – Log Scale</vt:lpstr>
      <vt:lpstr>How is the Isotherm Useful?</vt:lpstr>
      <vt:lpstr>The Rate of P Removal  from Water is Important, too.</vt:lpstr>
      <vt:lpstr>First Order Kinetics Plots</vt:lpstr>
      <vt:lpstr>Water Treatment Method- Fixed Bed Sorption of P</vt:lpstr>
      <vt:lpstr>Understanding the Break- through Curve</vt:lpstr>
      <vt:lpstr>Modeling the Break-through Curve</vt:lpstr>
      <vt:lpstr>The Media Can Be Stripped  and Reused…</vt:lpstr>
      <vt:lpstr>…P can be Precipitated…</vt:lpstr>
      <vt:lpstr>…and the P Recycle Loop  can be Closed</vt:lpstr>
      <vt:lpstr>What About Water Contamination?</vt:lpstr>
      <vt:lpstr>PowerPoint Presentation</vt:lpstr>
      <vt:lpstr>Field Trial at USFWS Northeast Fishery Center, Lamar, PA</vt:lpstr>
      <vt:lpstr>Field Trial, Phase I</vt:lpstr>
      <vt:lpstr>Field Trial, Phase II</vt:lpstr>
      <vt:lpstr>What About Other Species  Besides P?</vt:lpstr>
      <vt:lpstr>Visualizing As Sorption</vt:lpstr>
      <vt:lpstr>Bottom Line</vt:lpstr>
    </vt:vector>
  </TitlesOfParts>
  <Company>USGS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Philip L. Sibrell</dc:creator>
  <cp:lastModifiedBy>psibrell</cp:lastModifiedBy>
  <cp:revision>443</cp:revision>
  <dcterms:created xsi:type="dcterms:W3CDTF">1998-11-05T15:27:46Z</dcterms:created>
  <dcterms:modified xsi:type="dcterms:W3CDTF">2012-04-03T04:56:02Z</dcterms:modified>
</cp:coreProperties>
</file>