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34"/>
  </p:notesMasterIdLst>
  <p:handoutMasterIdLst>
    <p:handoutMasterId r:id="rId35"/>
  </p:handoutMasterIdLst>
  <p:sldIdLst>
    <p:sldId id="256" r:id="rId3"/>
    <p:sldId id="268" r:id="rId4"/>
    <p:sldId id="294" r:id="rId5"/>
    <p:sldId id="392" r:id="rId6"/>
    <p:sldId id="295" r:id="rId7"/>
    <p:sldId id="297" r:id="rId8"/>
    <p:sldId id="332" r:id="rId9"/>
    <p:sldId id="347" r:id="rId10"/>
    <p:sldId id="389" r:id="rId11"/>
    <p:sldId id="263" r:id="rId12"/>
    <p:sldId id="344" r:id="rId13"/>
    <p:sldId id="287" r:id="rId14"/>
    <p:sldId id="281" r:id="rId15"/>
    <p:sldId id="340" r:id="rId16"/>
    <p:sldId id="284" r:id="rId17"/>
    <p:sldId id="266" r:id="rId18"/>
    <p:sldId id="387" r:id="rId19"/>
    <p:sldId id="397" r:id="rId20"/>
    <p:sldId id="401" r:id="rId21"/>
    <p:sldId id="407" r:id="rId22"/>
    <p:sldId id="408" r:id="rId23"/>
    <p:sldId id="409" r:id="rId24"/>
    <p:sldId id="393" r:id="rId25"/>
    <p:sldId id="400" r:id="rId26"/>
    <p:sldId id="394" r:id="rId27"/>
    <p:sldId id="405" r:id="rId28"/>
    <p:sldId id="388" r:id="rId29"/>
    <p:sldId id="406" r:id="rId30"/>
    <p:sldId id="398" r:id="rId31"/>
    <p:sldId id="333" r:id="rId32"/>
    <p:sldId id="289"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4660"/>
  </p:normalViewPr>
  <p:slideViewPr>
    <p:cSldViewPr>
      <p:cViewPr varScale="1">
        <p:scale>
          <a:sx n="126" d="100"/>
          <a:sy n="126" d="100"/>
        </p:scale>
        <p:origin x="-12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181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1EA2D99-1099-43A5-A2D4-21E56F2DDF8A}" type="datetimeFigureOut">
              <a:rPr lang="en-US" smtClean="0"/>
              <a:pPr/>
              <a:t>3/26/2012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89CE77E-E413-473D-8EE4-DB3CE6AF94E3}" type="slidenum">
              <a:rPr lang="en-US" smtClean="0"/>
              <a:pPr/>
              <a:t>‹#›</a:t>
            </a:fld>
            <a:endParaRPr lang="en-US"/>
          </a:p>
        </p:txBody>
      </p:sp>
    </p:spTree>
    <p:extLst>
      <p:ext uri="{BB962C8B-B14F-4D97-AF65-F5344CB8AC3E}">
        <p14:creationId xmlns:p14="http://schemas.microsoft.com/office/powerpoint/2010/main" val="1292309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368D4EF7-EF8F-48EF-88DA-22736E069355}" type="datetimeFigureOut">
              <a:rPr lang="en-US"/>
              <a:pPr>
                <a:defRPr/>
              </a:pPr>
              <a:t>3/26/2012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E6A05C3B-10CB-4227-B43E-CBC0AF00FF64}" type="slidenum">
              <a:rPr lang="en-US"/>
              <a:pPr>
                <a:defRPr/>
              </a:pPr>
              <a:t>‹#›</a:t>
            </a:fld>
            <a:endParaRPr lang="en-US"/>
          </a:p>
        </p:txBody>
      </p:sp>
    </p:spTree>
    <p:extLst>
      <p:ext uri="{BB962C8B-B14F-4D97-AF65-F5344CB8AC3E}">
        <p14:creationId xmlns:p14="http://schemas.microsoft.com/office/powerpoint/2010/main" val="9642146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cronymfinder.com/Synthetic-Precipitation-Leaching-Procedure-(SPLP).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BC11F9-05CA-4368-A41E-9AD528ACBC74}"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25EDFC-7B10-47D5-9AC6-1922487F76E8}"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Poster Presentation on Project Construction</a:t>
            </a:r>
          </a:p>
          <a:p>
            <a:endParaRPr lang="en-US" dirty="0"/>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2F9DD88E-8FD0-4CC5-A97E-591547A82FD9}"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26C8E45C-5874-4AD2-A21E-4EC0AA004BE7}"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55BB16-7547-4FCD-8CA1-6ECC961972E0}"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hlinkClick r:id="rId3"/>
              </a:rPr>
              <a:t>SPLP</a:t>
            </a:r>
            <a:r>
              <a:rPr lang="en-US" b="1" dirty="0" smtClean="0">
                <a:hlinkClick r:id="rId3"/>
              </a:rPr>
              <a:t> - </a:t>
            </a:r>
            <a:r>
              <a:rPr lang="en-US" b="1" i="1" dirty="0" smtClean="0">
                <a:hlinkClick r:id="rId3"/>
              </a:rPr>
              <a:t>Synthetic Precipitation Leaching Procedure</a:t>
            </a:r>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t>A prominent reduction in metal</a:t>
            </a:r>
            <a:r>
              <a:rPr lang="en-US" b="1" i="1" baseline="0" dirty="0" smtClean="0"/>
              <a:t> mobility after treatment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18</a:t>
            </a:fld>
            <a:endParaRPr lang="en-US"/>
          </a:p>
        </p:txBody>
      </p:sp>
    </p:spTree>
    <p:extLst>
      <p:ext uri="{BB962C8B-B14F-4D97-AF65-F5344CB8AC3E}">
        <p14:creationId xmlns:p14="http://schemas.microsoft.com/office/powerpoint/2010/main" val="56995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arrow points to the same willow</a:t>
            </a:r>
            <a:endParaRPr lang="en-US" dirty="0"/>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23</a:t>
            </a:fld>
            <a:endParaRPr lang="en-US"/>
          </a:p>
        </p:txBody>
      </p:sp>
    </p:spTree>
    <p:extLst>
      <p:ext uri="{BB962C8B-B14F-4D97-AF65-F5344CB8AC3E}">
        <p14:creationId xmlns:p14="http://schemas.microsoft.com/office/powerpoint/2010/main" val="75496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5512E-4FE6-4130-950D-436989F55F94}"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DEC44-AC53-4C56-8081-A92550C626BD}"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632BD-4995-4DCE-9417-0320D0D0FD53}" type="slidenum">
              <a:rPr lang="en-US"/>
              <a:pPr/>
              <a:t>30</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The revegetation results of the 1998-1999 demonstration areas show the robust potential of in-situ treatment of contaminated soil and tailings without topsoil.  The willows in the background were untreated and were avoided during soil treatment.  This same type of approach will be used during the remedial action:  preservation of existing woody vegetation wherever possible coupled with careful soil treatment with amendments for fluvial deposits.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Arrow is provided for reference—the same spot in both photos</a:t>
            </a:r>
            <a:endParaRPr lang="en-US" dirty="0"/>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Lime and no-lime differences shown in left photo, Low and High phosphorous</a:t>
            </a:r>
            <a:r>
              <a:rPr lang="en-US" baseline="0" dirty="0" smtClean="0"/>
              <a:t> amendment shown in right photo</a:t>
            </a:r>
            <a:endParaRPr lang="en-US" dirty="0"/>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5B887-ECA8-4602-A47F-73425D7C4E47}" type="slidenum">
              <a:rPr lang="en-US"/>
              <a:pPr/>
              <a:t>7</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The amendment rates will vary by type and probably within each type.  While the overall approach is similar—using soil amendments mixed into the contaminated media—each approach will be unique and adapted to the specific site reflecting soil rock content, depth to groundwater, soil pH, lime requirement, proximity to streambanks, presence or absence of existing woody vegetation, post-treatment land use,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companion poster related to performance standards</a:t>
            </a:r>
            <a:endParaRPr lang="en-US" dirty="0"/>
          </a:p>
        </p:txBody>
      </p:sp>
      <p:sp>
        <p:nvSpPr>
          <p:cNvPr id="4" name="Slide Number Placeholder 3"/>
          <p:cNvSpPr>
            <a:spLocks noGrp="1"/>
          </p:cNvSpPr>
          <p:nvPr>
            <p:ph type="sldNum" sz="quarter" idx="10"/>
          </p:nvPr>
        </p:nvSpPr>
        <p:spPr/>
        <p:txBody>
          <a:bodyPr/>
          <a:lstStyle/>
          <a:p>
            <a:pPr>
              <a:defRPr/>
            </a:pPr>
            <a:fld id="{E6A05C3B-10CB-4227-B43E-CBC0AF00FF64}" type="slidenum">
              <a:rPr lang="en-US" smtClean="0"/>
              <a:pPr>
                <a:defRPr/>
              </a:pPr>
              <a:t>9</a:t>
            </a:fld>
            <a:endParaRPr lang="en-US"/>
          </a:p>
        </p:txBody>
      </p:sp>
    </p:spTree>
    <p:extLst>
      <p:ext uri="{BB962C8B-B14F-4D97-AF65-F5344CB8AC3E}">
        <p14:creationId xmlns:p14="http://schemas.microsoft.com/office/powerpoint/2010/main" val="293712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5" name="Date Placeholder 3"/>
          <p:cNvSpPr>
            <a:spLocks noGrp="1"/>
          </p:cNvSpPr>
          <p:nvPr>
            <p:ph type="dt" sz="half" idx="14"/>
          </p:nvPr>
        </p:nvSpPr>
        <p:spPr/>
        <p:txBody>
          <a:bodyPr/>
          <a:lstStyle>
            <a:lvl1pPr>
              <a:defRPr/>
            </a:lvl1pPr>
          </a:lstStyle>
          <a:p>
            <a:pPr>
              <a:defRPr/>
            </a:pPr>
            <a:fld id="{A7E8E927-50F6-475C-AFCC-9671CC72ECBD}" type="datetimeFigureOut">
              <a:rPr lang="en-US"/>
              <a:pPr>
                <a:defRPr/>
              </a:pPr>
              <a:t>3/26/2012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8DCB109-9256-4031-BF63-289241CEF4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CFC3A0-27C2-4A28-9198-127D919D6AC6}" type="datetimeFigureOut">
              <a:rPr lang="en-US"/>
              <a:pPr>
                <a:defRPr/>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DDCD4-EFED-440A-80B1-923981E214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00D59F-C64E-4810-BDE0-BF569BF9A43C}" type="datetimeFigureOut">
              <a:rPr lang="en-US"/>
              <a:pPr>
                <a:defRPr/>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AC359-4098-4547-A172-973207678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58BB639-886A-4E42-86EA-AB23627158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16E294-FBB7-4617-8F9D-2DC0B4DB1B0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721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211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960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23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5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60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RG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5" name="Date Placeholder 3"/>
          <p:cNvSpPr>
            <a:spLocks noGrp="1"/>
          </p:cNvSpPr>
          <p:nvPr>
            <p:ph type="dt" sz="half" idx="14"/>
          </p:nvPr>
        </p:nvSpPr>
        <p:spPr/>
        <p:txBody>
          <a:bodyPr/>
          <a:lstStyle>
            <a:lvl1pPr>
              <a:defRPr/>
            </a:lvl1pPr>
          </a:lstStyle>
          <a:p>
            <a:pPr>
              <a:defRPr/>
            </a:pPr>
            <a:fld id="{6A2FA9F9-302D-4A25-B777-D506A007AFE5}" type="datetimeFigureOut">
              <a:rPr lang="en-US"/>
              <a:pPr>
                <a:defRPr/>
              </a:pPr>
              <a:t>3/26/2012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7834973-C62C-4D3B-86E5-0B5F95A74A7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36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18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29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469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A3E05-E63C-44EF-B0D3-B78160EB63BA}" type="datetimeFigureOut">
              <a:rPr lang="en-US" smtClean="0">
                <a:solidFill>
                  <a:prstClr val="black">
                    <a:tint val="75000"/>
                  </a:prstClr>
                </a:solidFill>
              </a:rPr>
              <a:pPr/>
              <a:t>3/26/2012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6E3671-52FF-4195-8FFA-FA74B55CBC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45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5" name="Date Placeholder 3"/>
          <p:cNvSpPr>
            <a:spLocks noGrp="1"/>
          </p:cNvSpPr>
          <p:nvPr>
            <p:ph type="dt" sz="half" idx="14"/>
          </p:nvPr>
        </p:nvSpPr>
        <p:spPr/>
        <p:txBody>
          <a:bodyPr/>
          <a:lstStyle>
            <a:lvl1pPr>
              <a:defRPr/>
            </a:lvl1pPr>
          </a:lstStyle>
          <a:p>
            <a:pPr>
              <a:defRPr/>
            </a:pPr>
            <a:fld id="{FA8847B8-5F1C-43B7-989E-5A8C2C0152AA}" type="datetimeFigureOut">
              <a:rPr lang="en-US"/>
              <a:pPr>
                <a:defRPr/>
              </a:pPr>
              <a:t>3/26/2012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CF80827-4BFB-4D3D-BFDF-6D36763278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6" name="Date Placeholder 3"/>
          <p:cNvSpPr>
            <a:spLocks noGrp="1"/>
          </p:cNvSpPr>
          <p:nvPr>
            <p:ph type="dt" sz="half" idx="14"/>
          </p:nvPr>
        </p:nvSpPr>
        <p:spPr/>
        <p:txBody>
          <a:bodyPr/>
          <a:lstStyle>
            <a:lvl1pPr>
              <a:defRPr/>
            </a:lvl1pPr>
          </a:lstStyle>
          <a:p>
            <a:pPr>
              <a:defRPr/>
            </a:pPr>
            <a:fld id="{3E8B30A7-70E7-46A7-A803-DFC881713FA4}" type="datetimeFigureOut">
              <a:rPr lang="en-US"/>
              <a:pPr>
                <a:defRPr/>
              </a:pPr>
              <a:t>3/26/2012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58A06E8-63CD-4A5E-B214-24B9828D32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8" name="Date Placeholder 3"/>
          <p:cNvSpPr>
            <a:spLocks noGrp="1"/>
          </p:cNvSpPr>
          <p:nvPr>
            <p:ph type="dt" sz="half" idx="14"/>
          </p:nvPr>
        </p:nvSpPr>
        <p:spPr/>
        <p:txBody>
          <a:bodyPr/>
          <a:lstStyle>
            <a:lvl1pPr>
              <a:defRPr/>
            </a:lvl1pPr>
          </a:lstStyle>
          <a:p>
            <a:pPr>
              <a:defRPr/>
            </a:pPr>
            <a:fld id="{CAB9011B-C0BB-49A4-9FD9-A58BC9629143}" type="datetimeFigureOut">
              <a:rPr lang="en-US"/>
              <a:pPr>
                <a:defRPr/>
              </a:pPr>
              <a:t>3/26/2012</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E885CC30-4D08-4006-9686-81CB4C0241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4" name="Date Placeholder 3"/>
          <p:cNvSpPr>
            <a:spLocks noGrp="1"/>
          </p:cNvSpPr>
          <p:nvPr>
            <p:ph type="dt" sz="half" idx="14"/>
          </p:nvPr>
        </p:nvSpPr>
        <p:spPr/>
        <p:txBody>
          <a:bodyPr/>
          <a:lstStyle>
            <a:lvl1pPr>
              <a:defRPr/>
            </a:lvl1pPr>
          </a:lstStyle>
          <a:p>
            <a:pPr>
              <a:defRPr/>
            </a:pPr>
            <a:fld id="{18135172-0990-4591-B064-C8C9B398C6D9}" type="datetimeFigureOut">
              <a:rPr lang="en-US"/>
              <a:pPr>
                <a:defRPr/>
              </a:pPr>
              <a:t>3/26/2012</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DE00477-9D30-4DCF-8F6E-F5AD34C2D3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3" name="Date Placeholder 3"/>
          <p:cNvSpPr>
            <a:spLocks noGrp="1"/>
          </p:cNvSpPr>
          <p:nvPr>
            <p:ph type="dt" sz="half" idx="14"/>
          </p:nvPr>
        </p:nvSpPr>
        <p:spPr/>
        <p:txBody>
          <a:bodyPr/>
          <a:lstStyle>
            <a:lvl1pPr>
              <a:defRPr/>
            </a:lvl1pPr>
          </a:lstStyle>
          <a:p>
            <a:pPr>
              <a:defRPr/>
            </a:pPr>
            <a:fld id="{CACCD3E9-B82F-4E3B-A7B8-413655C5E2CE}" type="datetimeFigureOut">
              <a:rPr lang="en-US"/>
              <a:pPr>
                <a:defRPr/>
              </a:pPr>
              <a:t>3/26/2012</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7C9409E0-21EC-4C83-AFE6-4641544414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6" name="Date Placeholder 3"/>
          <p:cNvSpPr>
            <a:spLocks noGrp="1"/>
          </p:cNvSpPr>
          <p:nvPr>
            <p:ph type="dt" sz="half" idx="14"/>
          </p:nvPr>
        </p:nvSpPr>
        <p:spPr/>
        <p:txBody>
          <a:bodyPr/>
          <a:lstStyle>
            <a:lvl1pPr>
              <a:defRPr/>
            </a:lvl1pPr>
          </a:lstStyle>
          <a:p>
            <a:pPr>
              <a:defRPr/>
            </a:pPr>
            <a:fld id="{23BAA5AF-9FC6-49F5-AA8C-AB4514B9E049}" type="datetimeFigureOut">
              <a:rPr lang="en-US"/>
              <a:pPr>
                <a:defRPr/>
              </a:pPr>
              <a:t>3/26/2012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A808E9B2-793B-4531-A07D-6665A4DD92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7"/>
          <p:cNvSpPr>
            <a:spLocks noGrp="1"/>
          </p:cNvSpPr>
          <p:nvPr>
            <p:ph type="pic" sz="quarter" idx="13"/>
          </p:nvPr>
        </p:nvSpPr>
        <p:spPr>
          <a:xfrm>
            <a:off x="7467600" y="5334000"/>
            <a:ext cx="1371600" cy="1371600"/>
          </a:xfrm>
        </p:spPr>
        <p:txBody>
          <a:bodyPr rtlCol="0">
            <a:normAutofit/>
          </a:bodyPr>
          <a:lstStyle/>
          <a:p>
            <a:pPr lvl="0"/>
            <a:endParaRPr lang="en-US" noProof="0"/>
          </a:p>
        </p:txBody>
      </p:sp>
      <p:sp>
        <p:nvSpPr>
          <p:cNvPr id="6" name="Date Placeholder 3"/>
          <p:cNvSpPr>
            <a:spLocks noGrp="1"/>
          </p:cNvSpPr>
          <p:nvPr>
            <p:ph type="dt" sz="half" idx="14"/>
          </p:nvPr>
        </p:nvSpPr>
        <p:spPr/>
        <p:txBody>
          <a:bodyPr/>
          <a:lstStyle>
            <a:lvl1pPr>
              <a:defRPr/>
            </a:lvl1pPr>
          </a:lstStyle>
          <a:p>
            <a:pPr>
              <a:defRPr/>
            </a:pPr>
            <a:fld id="{84B546FE-6261-47EF-8ED3-CE9896C4B05B}" type="datetimeFigureOut">
              <a:rPr lang="en-US"/>
              <a:pPr>
                <a:defRPr/>
              </a:pPr>
              <a:t>3/26/2012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E9B0CE7-306A-455D-8F08-72880D48E3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7015B19-90E7-41FA-B788-DC5A6FE53470}" type="datetimeFigureOut">
              <a:rPr lang="en-US"/>
              <a:pPr>
                <a:defRPr/>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B04C2F7-C93E-4EF9-808B-B03E8BDB61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B8A3E05-E63C-44EF-B0D3-B78160EB63BA}" type="datetimeFigureOut">
              <a:rPr lang="en-US" smtClean="0">
                <a:solidFill>
                  <a:prstClr val="black">
                    <a:tint val="75000"/>
                  </a:prstClr>
                </a:solidFill>
                <a:latin typeface="Calibri"/>
                <a:cs typeface="+mn-cs"/>
              </a:rPr>
              <a:pPr fontAlgn="auto">
                <a:spcBef>
                  <a:spcPts val="0"/>
                </a:spcBef>
                <a:spcAft>
                  <a:spcPts val="0"/>
                </a:spcAft>
              </a:pPr>
              <a:t>3/26/2012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E6E3671-52FF-4195-8FFA-FA74B55CBC0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77676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9.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png"/><Relationship Id="rId10" Type="http://schemas.openxmlformats.org/officeDocument/2006/relationships/image" Target="../media/image73.png"/><Relationship Id="rId4" Type="http://schemas.openxmlformats.org/officeDocument/2006/relationships/image" Target="../media/image1.pn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600200"/>
            <a:ext cx="7772400" cy="1470025"/>
          </a:xfrm>
        </p:spPr>
        <p:txBody>
          <a:bodyPr/>
          <a:lstStyle/>
          <a:p>
            <a:r>
              <a:rPr lang="en-US" sz="3600" b="1" dirty="0" smtClean="0"/>
              <a:t>Soil Treatment at the California Gulch NPL Site for Vegetation Reestablishment and Mitigation of Metal Mobility</a:t>
            </a:r>
            <a:endParaRPr lang="en-US" dirty="0" smtClean="0"/>
          </a:p>
        </p:txBody>
      </p:sp>
      <p:sp>
        <p:nvSpPr>
          <p:cNvPr id="3" name="Subtitle 2"/>
          <p:cNvSpPr>
            <a:spLocks noGrp="1"/>
          </p:cNvSpPr>
          <p:nvPr>
            <p:ph type="subTitle" idx="1"/>
          </p:nvPr>
        </p:nvSpPr>
        <p:spPr>
          <a:xfrm>
            <a:off x="1466693" y="3962400"/>
            <a:ext cx="6400800" cy="762000"/>
          </a:xfrm>
        </p:spPr>
        <p:txBody>
          <a:bodyPr rtlCol="0">
            <a:normAutofit fontScale="70000" lnSpcReduction="20000"/>
          </a:bodyPr>
          <a:lstStyle/>
          <a:p>
            <a:pPr fontAlgn="auto">
              <a:spcAft>
                <a:spcPts val="0"/>
              </a:spcAft>
              <a:buFont typeface="Arial" pitchFamily="34" charset="0"/>
              <a:buNone/>
              <a:defRPr/>
            </a:pPr>
            <a:r>
              <a:rPr lang="en-US" dirty="0" smtClean="0"/>
              <a:t>Stuart Jennings, RRG, Jan </a:t>
            </a:r>
            <a:r>
              <a:rPr lang="en-US" dirty="0" err="1" smtClean="0"/>
              <a:t>Christner</a:t>
            </a:r>
            <a:r>
              <a:rPr lang="en-US" dirty="0" smtClean="0"/>
              <a:t>, URS</a:t>
            </a:r>
          </a:p>
          <a:p>
            <a:pPr fontAlgn="auto">
              <a:spcAft>
                <a:spcPts val="0"/>
              </a:spcAft>
              <a:buFont typeface="Arial" pitchFamily="34" charset="0"/>
              <a:buNone/>
              <a:defRPr/>
            </a:pPr>
            <a:r>
              <a:rPr lang="en-US" dirty="0" smtClean="0"/>
              <a:t>Mike Holmes, EPA and John </a:t>
            </a:r>
            <a:r>
              <a:rPr lang="en-US" dirty="0" err="1" smtClean="0"/>
              <a:t>DeAngelis</a:t>
            </a:r>
            <a:r>
              <a:rPr lang="en-US" dirty="0" smtClean="0"/>
              <a:t>, PWT</a:t>
            </a:r>
            <a:endParaRPr lang="en-US" dirty="0"/>
          </a:p>
        </p:txBody>
      </p:sp>
      <p:pic>
        <p:nvPicPr>
          <p:cNvPr id="14339" name="Picture Placeholder 7" descr="Recl519SqC.pn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5333999"/>
            <a:ext cx="1257236" cy="1369041"/>
          </a:xfrm>
          <a:prstGeom prst="rect">
            <a:avLst/>
          </a:prstGeom>
          <a:noFill/>
          <a:ln w="9525">
            <a:noFill/>
            <a:miter lim="800000"/>
            <a:headEnd/>
            <a:tailEnd/>
          </a:ln>
        </p:spPr>
      </p:pic>
      <p:pic>
        <p:nvPicPr>
          <p:cNvPr id="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67093" y="5333999"/>
            <a:ext cx="14287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40935" y="6096001"/>
            <a:ext cx="1654907" cy="60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smtClean="0"/>
              <a:t>Soil Treatment Polygons—</a:t>
            </a:r>
            <a:br>
              <a:rPr lang="en-US" sz="3600" dirty="0" smtClean="0"/>
            </a:br>
            <a:r>
              <a:rPr lang="en-US" sz="3600" dirty="0" smtClean="0"/>
              <a:t>Irrigated Meadows North</a:t>
            </a:r>
            <a:endParaRPr lang="en-US" sz="3600" dirty="0"/>
          </a:p>
        </p:txBody>
      </p:sp>
      <p:pic>
        <p:nvPicPr>
          <p:cNvPr id="8" name="Content Placeholder 7" descr="Figure 4_Smith treatment areas.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752600" y="1524000"/>
            <a:ext cx="3796252" cy="5166955"/>
          </a:xfrm>
        </p:spPr>
      </p:pic>
      <p:sp>
        <p:nvSpPr>
          <p:cNvPr id="11" name="TextBox 10"/>
          <p:cNvSpPr txBox="1"/>
          <p:nvPr/>
        </p:nvSpPr>
        <p:spPr>
          <a:xfrm>
            <a:off x="5943600" y="2590800"/>
            <a:ext cx="2514600" cy="646331"/>
          </a:xfrm>
          <a:prstGeom prst="rect">
            <a:avLst/>
          </a:prstGeom>
          <a:solidFill>
            <a:srgbClr val="CC00CC"/>
          </a:solidFill>
        </p:spPr>
        <p:txBody>
          <a:bodyPr wrap="square" rtlCol="0">
            <a:spAutoFit/>
          </a:bodyPr>
          <a:lstStyle/>
          <a:p>
            <a:r>
              <a:rPr lang="en-US" dirty="0" smtClean="0"/>
              <a:t>12-inch tillage --Pink coded polygons</a:t>
            </a:r>
            <a:endParaRPr lang="en-US" dirty="0"/>
          </a:p>
        </p:txBody>
      </p:sp>
      <p:sp>
        <p:nvSpPr>
          <p:cNvPr id="14" name="TextBox 13"/>
          <p:cNvSpPr txBox="1"/>
          <p:nvPr/>
        </p:nvSpPr>
        <p:spPr>
          <a:xfrm>
            <a:off x="5943600" y="3429000"/>
            <a:ext cx="2514600" cy="646331"/>
          </a:xfrm>
          <a:prstGeom prst="rect">
            <a:avLst/>
          </a:prstGeom>
          <a:solidFill>
            <a:srgbClr val="FFFF00"/>
          </a:solidFill>
        </p:spPr>
        <p:txBody>
          <a:bodyPr wrap="square" rtlCol="0">
            <a:spAutoFit/>
          </a:bodyPr>
          <a:lstStyle/>
          <a:p>
            <a:r>
              <a:rPr lang="en-US" dirty="0" smtClean="0"/>
              <a:t>6-inch tillage – Yellow coded polygons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9" name="Content Placeholder 8" descr="Fluvial deposit OA from Work Plan1.jpg"/>
          <p:cNvPicPr>
            <a:picLocks noGrp="1" noChangeAspect="1"/>
          </p:cNvPicPr>
          <p:nvPr>
            <p:ph idx="1"/>
          </p:nvPr>
        </p:nvPicPr>
        <p:blipFill>
          <a:blip r:embed="rId3" cstate="print"/>
          <a:stretch>
            <a:fillRect/>
          </a:stretch>
        </p:blipFill>
        <p:spPr>
          <a:xfrm>
            <a:off x="0" y="1"/>
            <a:ext cx="9056194" cy="6858000"/>
          </a:xfrm>
        </p:spPr>
      </p:pic>
      <p:pic>
        <p:nvPicPr>
          <p:cNvPr id="5" name="Picture 4" descr="OA markups from Ja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990066" y="-575087"/>
            <a:ext cx="3810000" cy="54173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Lime Amendment Mixing into </a:t>
            </a:r>
            <a:br>
              <a:rPr lang="en-US" sz="3600" dirty="0" smtClean="0"/>
            </a:br>
            <a:r>
              <a:rPr lang="en-US" sz="3600" dirty="0" smtClean="0"/>
              <a:t>Fluvial Tailing Deposits</a:t>
            </a:r>
            <a:endParaRPr lang="en-US" sz="3600" dirty="0"/>
          </a:p>
        </p:txBody>
      </p:sp>
      <p:pic>
        <p:nvPicPr>
          <p:cNvPr id="7" name="Content Placeholder 6" descr="Leadville 129.JP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057400"/>
            <a:ext cx="4038600" cy="3028950"/>
          </a:xfrm>
        </p:spPr>
      </p:pic>
      <p:pic>
        <p:nvPicPr>
          <p:cNvPr id="8" name="Content Placeholder 7" descr="Leadville 130.JPG"/>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648200" y="2057400"/>
            <a:ext cx="4038600" cy="30289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914400"/>
          </a:xfrm>
        </p:spPr>
        <p:txBody>
          <a:bodyPr/>
          <a:lstStyle/>
          <a:p>
            <a:pPr algn="ctr"/>
            <a:r>
              <a:rPr lang="en-US" sz="3600" dirty="0" smtClean="0"/>
              <a:t>Lime Requirement for Soil Treatment</a:t>
            </a:r>
          </a:p>
        </p:txBody>
      </p:sp>
      <p:pic>
        <p:nvPicPr>
          <p:cNvPr id="28676" name="Picture 3"/>
          <p:cNvPicPr>
            <a:picLocks noChangeAspect="1" noChangeArrowheads="1"/>
          </p:cNvPicPr>
          <p:nvPr/>
        </p:nvPicPr>
        <p:blipFill>
          <a:blip r:embed="rId3" cstate="print"/>
          <a:srcRect/>
          <a:stretch>
            <a:fillRect/>
          </a:stretch>
        </p:blipFill>
        <p:spPr bwMode="auto">
          <a:xfrm>
            <a:off x="4572000" y="1870995"/>
            <a:ext cx="4572000" cy="3300413"/>
          </a:xfrm>
          <a:prstGeom prst="rect">
            <a:avLst/>
          </a:prstGeom>
          <a:noFill/>
          <a:ln w="9525">
            <a:noFill/>
            <a:miter lim="800000"/>
            <a:headEnd/>
            <a:tailEnd/>
          </a:ln>
        </p:spPr>
      </p:pic>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854621"/>
            <a:ext cx="415788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5465920"/>
            <a:ext cx="4953000" cy="130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sz="1800" dirty="0" smtClean="0"/>
              <a:t>Sugar Beet Lime</a:t>
            </a:r>
            <a:endParaRPr lang="en-US" sz="1800" dirty="0"/>
          </a:p>
        </p:txBody>
      </p:sp>
      <p:pic>
        <p:nvPicPr>
          <p:cNvPr id="6" name="Picture 5" descr="Colorado May 2008 06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2446" y="609600"/>
            <a:ext cx="3200400" cy="2400300"/>
          </a:xfrm>
          <a:prstGeom prst="rect">
            <a:avLst/>
          </a:prstGeom>
        </p:spPr>
      </p:pic>
      <p:pic>
        <p:nvPicPr>
          <p:cNvPr id="8" name="Picture 7" descr="Colorado_august 2008 04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400" y="762000"/>
            <a:ext cx="3352800" cy="2514600"/>
          </a:xfrm>
          <a:prstGeom prst="rect">
            <a:avLst/>
          </a:prstGeom>
        </p:spPr>
      </p:pic>
      <p:pic>
        <p:nvPicPr>
          <p:cNvPr id="9" name="Picture 8" descr="Colorado_august 2008 03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3217" y="3581400"/>
            <a:ext cx="3505200" cy="2628900"/>
          </a:xfrm>
          <a:prstGeom prst="rect">
            <a:avLst/>
          </a:prstGeom>
        </p:spPr>
      </p:pic>
      <p:pic>
        <p:nvPicPr>
          <p:cNvPr id="10" name="Picture 9" descr="Colorado_august 2008 047.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19046" y="3276600"/>
            <a:ext cx="3733800" cy="2571750"/>
          </a:xfrm>
          <a:prstGeom prst="rect">
            <a:avLst/>
          </a:prstGeom>
        </p:spPr>
      </p:pic>
      <p:sp>
        <p:nvSpPr>
          <p:cNvPr id="3" name="TextBox 2"/>
          <p:cNvSpPr txBox="1"/>
          <p:nvPr/>
        </p:nvSpPr>
        <p:spPr>
          <a:xfrm>
            <a:off x="990600" y="6108595"/>
            <a:ext cx="3095546" cy="369332"/>
          </a:xfrm>
          <a:prstGeom prst="rect">
            <a:avLst/>
          </a:prstGeom>
          <a:noFill/>
        </p:spPr>
        <p:txBody>
          <a:bodyPr wrap="square" rtlCol="0">
            <a:spAutoFit/>
          </a:bodyPr>
          <a:lstStyle/>
          <a:p>
            <a:r>
              <a:rPr lang="en-US" dirty="0" smtClean="0"/>
              <a:t>13,</a:t>
            </a:r>
            <a:r>
              <a:rPr lang="en-US" dirty="0" smtClean="0"/>
              <a:t>000 </a:t>
            </a:r>
            <a:r>
              <a:rPr lang="en-US" dirty="0" smtClean="0"/>
              <a:t>tons used for project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pic>
        <p:nvPicPr>
          <p:cNvPr id="34819" name="Content Placeholder 3" descr="Colorado_august 2008 070.JPG"/>
          <p:cNvPicPr>
            <a:picLocks noGrp="1" noChangeAspect="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4694496" y="3505200"/>
            <a:ext cx="4470142" cy="3352800"/>
          </a:xfrm>
        </p:spPr>
      </p:pic>
      <p:pic>
        <p:nvPicPr>
          <p:cNvPr id="4" name="Picture 3" descr="Colorado_august 2008 14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3600" y="0"/>
            <a:ext cx="4470400" cy="3352800"/>
          </a:xfrm>
          <a:prstGeom prst="rect">
            <a:avLst/>
          </a:prstGeom>
        </p:spPr>
      </p:pic>
      <p:pic>
        <p:nvPicPr>
          <p:cNvPr id="5" name="Picture 4" descr="Colorado_august 2008 14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543300"/>
            <a:ext cx="4419600" cy="3314700"/>
          </a:xfrm>
          <a:prstGeom prst="rect">
            <a:avLst/>
          </a:prstGeom>
        </p:spPr>
      </p:pic>
      <p:pic>
        <p:nvPicPr>
          <p:cNvPr id="6" name="Picture 5" descr="Colorado_august 2008 136.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4470400" cy="3352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76200"/>
            <a:ext cx="8229600" cy="1143000"/>
          </a:xfrm>
        </p:spPr>
        <p:txBody>
          <a:bodyPr/>
          <a:lstStyle/>
          <a:p>
            <a:r>
              <a:rPr lang="en-US" sz="3200" dirty="0" smtClean="0"/>
              <a:t>Compost Amendment</a:t>
            </a:r>
          </a:p>
        </p:txBody>
      </p:sp>
      <p:pic>
        <p:nvPicPr>
          <p:cNvPr id="8" name="Content Placeholder 7" descr="Leadville 032.JP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724400" y="1066800"/>
            <a:ext cx="4038600" cy="3028950"/>
          </a:xfrm>
        </p:spPr>
      </p:pic>
      <p:pic>
        <p:nvPicPr>
          <p:cNvPr id="9" name="Content Placeholder 8" descr="Leadville 040.JPG"/>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33400" y="1066800"/>
            <a:ext cx="4038600" cy="3028950"/>
          </a:xfrm>
        </p:spPr>
      </p:pic>
      <p:pic>
        <p:nvPicPr>
          <p:cNvPr id="7" name="Content Placeholder 5" descr="Leadville 08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533400" y="3886200"/>
            <a:ext cx="4038600" cy="3028950"/>
          </a:xfrm>
          <a:prstGeom prst="rect">
            <a:avLst/>
          </a:prstGeom>
          <a:noFill/>
          <a:ln w="9525">
            <a:noFill/>
            <a:miter lim="800000"/>
            <a:headEnd/>
            <a:tailEnd/>
          </a:ln>
        </p:spPr>
      </p:pic>
      <p:sp>
        <p:nvSpPr>
          <p:cNvPr id="2" name="TextBox 1"/>
          <p:cNvSpPr txBox="1"/>
          <p:nvPr/>
        </p:nvSpPr>
        <p:spPr>
          <a:xfrm>
            <a:off x="5257800" y="4648200"/>
            <a:ext cx="2895600" cy="646331"/>
          </a:xfrm>
          <a:prstGeom prst="rect">
            <a:avLst/>
          </a:prstGeom>
          <a:noFill/>
        </p:spPr>
        <p:txBody>
          <a:bodyPr wrap="square" rtlCol="0">
            <a:spAutoFit/>
          </a:bodyPr>
          <a:lstStyle/>
          <a:p>
            <a:r>
              <a:rPr lang="en-US" dirty="0" smtClean="0"/>
              <a:t>28</a:t>
            </a:r>
            <a:r>
              <a:rPr lang="en-US" dirty="0" smtClean="0"/>
              <a:t>,000 </a:t>
            </a:r>
            <a:r>
              <a:rPr lang="en-US" dirty="0" smtClean="0"/>
              <a:t>tons used for project </a:t>
            </a:r>
            <a:r>
              <a:rPr lang="en-US" dirty="0" smtClean="0"/>
              <a:t>(</a:t>
            </a:r>
            <a:r>
              <a:rPr lang="en-US" dirty="0" smtClean="0"/>
              <a:t>45</a:t>
            </a:r>
            <a:r>
              <a:rPr lang="en-US" dirty="0" smtClean="0"/>
              <a:t>,000 </a:t>
            </a:r>
            <a:r>
              <a:rPr lang="en-US" dirty="0" smtClean="0"/>
              <a:t>cy)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sz="3200" dirty="0" smtClean="0"/>
              <a:t>Soil </a:t>
            </a:r>
            <a:r>
              <a:rPr lang="en-US" sz="3200" u="sng" dirty="0" smtClean="0"/>
              <a:t>Total</a:t>
            </a:r>
            <a:r>
              <a:rPr lang="en-US" sz="3200" dirty="0" smtClean="0"/>
              <a:t> Metal Levels (2011)</a:t>
            </a:r>
            <a:br>
              <a:rPr lang="en-US" sz="3200" dirty="0" smtClean="0"/>
            </a:br>
            <a:r>
              <a:rPr lang="en-US" sz="3200" dirty="0" smtClean="0"/>
              <a:t>Post-Treatment</a:t>
            </a:r>
            <a:endParaRPr lang="en-US" sz="3200" dirty="0"/>
          </a:p>
        </p:txBody>
      </p:sp>
      <p:sp>
        <p:nvSpPr>
          <p:cNvPr id="4" name="TextBox 3"/>
          <p:cNvSpPr txBox="1"/>
          <p:nvPr/>
        </p:nvSpPr>
        <p:spPr>
          <a:xfrm>
            <a:off x="3304309" y="533400"/>
            <a:ext cx="2819400" cy="584775"/>
          </a:xfrm>
          <a:prstGeom prst="rect">
            <a:avLst/>
          </a:prstGeom>
          <a:noFill/>
        </p:spPr>
        <p:txBody>
          <a:bodyPr wrap="square" rtlCol="0">
            <a:spAutoFit/>
          </a:bodyPr>
          <a:lstStyle/>
          <a:p>
            <a:pPr algn="ctr"/>
            <a:r>
              <a:rPr lang="en-US" sz="3200" dirty="0" smtClean="0"/>
              <a:t>RESULTS</a:t>
            </a:r>
            <a:endParaRPr lang="en-US" sz="3200" dirty="0"/>
          </a:p>
        </p:txBody>
      </p:sp>
      <p:sp>
        <p:nvSpPr>
          <p:cNvPr id="5" name="TextBox 4"/>
          <p:cNvSpPr txBox="1"/>
          <p:nvPr/>
        </p:nvSpPr>
        <p:spPr>
          <a:xfrm>
            <a:off x="2592846" y="4818965"/>
            <a:ext cx="4242325" cy="646331"/>
          </a:xfrm>
          <a:prstGeom prst="rect">
            <a:avLst/>
          </a:prstGeom>
          <a:noFill/>
        </p:spPr>
        <p:txBody>
          <a:bodyPr wrap="square" rtlCol="0">
            <a:spAutoFit/>
          </a:bodyPr>
          <a:lstStyle/>
          <a:p>
            <a:r>
              <a:rPr lang="en-US" dirty="0" smtClean="0"/>
              <a:t>Elevate metal levels and essentially </a:t>
            </a:r>
          </a:p>
          <a:p>
            <a:r>
              <a:rPr lang="en-US" dirty="0" smtClean="0"/>
              <a:t>unchanged from pre-treatment</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381000" y="2667000"/>
            <a:ext cx="8229600" cy="137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442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Changes in SPLP </a:t>
            </a:r>
            <a:r>
              <a:rPr lang="en-US" sz="2800" u="sng" dirty="0" smtClean="0"/>
              <a:t>Soluble</a:t>
            </a:r>
            <a:r>
              <a:rPr lang="en-US" sz="2800" dirty="0" smtClean="0"/>
              <a:t> Metal Levels </a:t>
            </a:r>
            <a:br>
              <a:rPr lang="en-US" sz="2800" dirty="0" smtClean="0"/>
            </a:br>
            <a:r>
              <a:rPr lang="en-US" sz="2800" dirty="0" smtClean="0"/>
              <a:t>Before and After Treatment</a:t>
            </a:r>
            <a:endParaRPr lang="en-US" sz="28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527425"/>
            <a:ext cx="7694099"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840133068"/>
              </p:ext>
            </p:extLst>
          </p:nvPr>
        </p:nvGraphicFramePr>
        <p:xfrm>
          <a:off x="682647" y="4572000"/>
          <a:ext cx="7544852" cy="1381760"/>
        </p:xfrm>
        <a:graphic>
          <a:graphicData uri="http://schemas.openxmlformats.org/drawingml/2006/table">
            <a:tbl>
              <a:tblPr firstRow="1" bandRow="1">
                <a:tableStyleId>{5C22544A-7EE6-4342-B048-85BDC9FD1C3A}</a:tableStyleId>
              </a:tblPr>
              <a:tblGrid>
                <a:gridCol w="3965553"/>
                <a:gridCol w="1752600"/>
                <a:gridCol w="1826699"/>
              </a:tblGrid>
              <a:tr h="370840">
                <a:tc>
                  <a:txBody>
                    <a:bodyPr/>
                    <a:lstStyle/>
                    <a:p>
                      <a:r>
                        <a:rPr lang="en-US" dirty="0" smtClean="0"/>
                        <a:t>Post-Treatment Comparisons between</a:t>
                      </a:r>
                      <a:r>
                        <a:rPr lang="en-US" baseline="0" dirty="0" smtClean="0"/>
                        <a:t> Totals and Water Soluble levels</a:t>
                      </a:r>
                      <a:endParaRPr lang="en-US" dirty="0"/>
                    </a:p>
                  </a:txBody>
                  <a:tcPr/>
                </a:tc>
                <a:tc>
                  <a:txBody>
                    <a:bodyPr/>
                    <a:lstStyle/>
                    <a:p>
                      <a:pPr algn="ctr"/>
                      <a:r>
                        <a:rPr lang="en-US" dirty="0" err="1" smtClean="0"/>
                        <a:t>Pb</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Zn</a:t>
                      </a:r>
                      <a:endParaRPr lang="en-US" dirty="0"/>
                    </a:p>
                  </a:txBody>
                  <a:tcPr/>
                </a:tc>
              </a:tr>
              <a:tr h="370840">
                <a:tc>
                  <a:txBody>
                    <a:bodyPr/>
                    <a:lstStyle/>
                    <a:p>
                      <a:r>
                        <a:rPr lang="en-US" dirty="0" smtClean="0"/>
                        <a:t>Water soluble as a percent of total</a:t>
                      </a:r>
                      <a:endParaRPr lang="en-US" dirty="0"/>
                    </a:p>
                  </a:txBody>
                  <a:tcPr/>
                </a:tc>
                <a:tc>
                  <a:txBody>
                    <a:bodyPr/>
                    <a:lstStyle/>
                    <a:p>
                      <a:pPr algn="ctr"/>
                      <a:r>
                        <a:rPr lang="en-US" dirty="0" smtClean="0"/>
                        <a:t>0.022%</a:t>
                      </a:r>
                      <a:endParaRPr lang="en-US" dirty="0"/>
                    </a:p>
                  </a:txBody>
                  <a:tcPr/>
                </a:tc>
                <a:tc>
                  <a:txBody>
                    <a:bodyPr/>
                    <a:lstStyle/>
                    <a:p>
                      <a:pPr algn="ctr"/>
                      <a:r>
                        <a:rPr lang="en-US" dirty="0" smtClean="0"/>
                        <a:t>0.065%</a:t>
                      </a:r>
                      <a:endParaRPr lang="en-US" dirty="0"/>
                    </a:p>
                  </a:txBody>
                  <a:tcPr/>
                </a:tc>
              </a:tr>
              <a:tr h="370840">
                <a:tc>
                  <a:txBody>
                    <a:bodyPr/>
                    <a:lstStyle/>
                    <a:p>
                      <a:r>
                        <a:rPr lang="en-US" dirty="0" smtClean="0"/>
                        <a:t>Total</a:t>
                      </a:r>
                      <a:r>
                        <a:rPr lang="en-US" baseline="0" dirty="0" smtClean="0"/>
                        <a:t> as a factor of soluble</a:t>
                      </a:r>
                      <a:endParaRPr lang="en-US" dirty="0"/>
                    </a:p>
                  </a:txBody>
                  <a:tcPr/>
                </a:tc>
                <a:tc>
                  <a:txBody>
                    <a:bodyPr/>
                    <a:lstStyle/>
                    <a:p>
                      <a:pPr algn="ctr"/>
                      <a:r>
                        <a:rPr lang="en-US" dirty="0" smtClean="0"/>
                        <a:t>4588X</a:t>
                      </a:r>
                      <a:endParaRPr lang="en-US" dirty="0"/>
                    </a:p>
                  </a:txBody>
                  <a:tcPr/>
                </a:tc>
                <a:tc>
                  <a:txBody>
                    <a:bodyPr/>
                    <a:lstStyle/>
                    <a:p>
                      <a:pPr algn="ctr"/>
                      <a:r>
                        <a:rPr lang="en-US" dirty="0" smtClean="0"/>
                        <a:t>1543X</a:t>
                      </a:r>
                      <a:endParaRPr lang="en-US" dirty="0"/>
                    </a:p>
                  </a:txBody>
                  <a:tcPr/>
                </a:tc>
              </a:tr>
            </a:tbl>
          </a:graphicData>
        </a:graphic>
      </p:graphicFrame>
    </p:spTree>
    <p:extLst>
      <p:ext uri="{BB962C8B-B14F-4D97-AF65-F5344CB8AC3E}">
        <p14:creationId xmlns:p14="http://schemas.microsoft.com/office/powerpoint/2010/main" val="178218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sz="3200" dirty="0" smtClean="0"/>
              <a:t>Soil Conditions</a:t>
            </a:r>
            <a:endParaRPr lang="en-US" sz="3200" dirty="0"/>
          </a:p>
        </p:txBody>
      </p:sp>
      <p:sp>
        <p:nvSpPr>
          <p:cNvPr id="4" name="Text Placeholder 3"/>
          <p:cNvSpPr>
            <a:spLocks noGrp="1"/>
          </p:cNvSpPr>
          <p:nvPr>
            <p:ph type="body" idx="1"/>
          </p:nvPr>
        </p:nvSpPr>
        <p:spPr>
          <a:xfrm>
            <a:off x="533400" y="1066800"/>
            <a:ext cx="4040188" cy="639762"/>
          </a:xfrm>
        </p:spPr>
        <p:txBody>
          <a:bodyPr/>
          <a:lstStyle/>
          <a:p>
            <a:pPr algn="ctr"/>
            <a:r>
              <a:rPr lang="en-US" dirty="0" smtClean="0"/>
              <a:t>Soil pH and Electrical Conductivity</a:t>
            </a:r>
            <a:endParaRPr lang="en-US" dirty="0"/>
          </a:p>
        </p:txBody>
      </p:sp>
      <p:sp>
        <p:nvSpPr>
          <p:cNvPr id="5" name="Content Placeholder 4"/>
          <p:cNvSpPr>
            <a:spLocks noGrp="1"/>
          </p:cNvSpPr>
          <p:nvPr>
            <p:ph sz="half" idx="2"/>
          </p:nvPr>
        </p:nvSpPr>
        <p:spPr>
          <a:xfrm>
            <a:off x="381000" y="1905000"/>
            <a:ext cx="4040188" cy="3951288"/>
          </a:xfrm>
        </p:spPr>
        <p:txBody>
          <a:bodyPr/>
          <a:lstStyle/>
          <a:p>
            <a:r>
              <a:rPr lang="en-US" sz="2000" dirty="0" smtClean="0"/>
              <a:t>Acidic prior to treatment</a:t>
            </a:r>
          </a:p>
          <a:p>
            <a:r>
              <a:rPr lang="en-US" sz="2000" dirty="0" smtClean="0"/>
              <a:t>Neutral to slightly alkaline </a:t>
            </a:r>
            <a:r>
              <a:rPr lang="en-US" sz="2000" dirty="0"/>
              <a:t>following lime addition (7-8</a:t>
            </a:r>
            <a:r>
              <a:rPr lang="en-US" sz="2000" dirty="0" smtClean="0"/>
              <a:t>)</a:t>
            </a:r>
          </a:p>
          <a:p>
            <a:r>
              <a:rPr lang="en-US" sz="2000" dirty="0"/>
              <a:t>Soil solution dominated by metals prior to </a:t>
            </a:r>
            <a:r>
              <a:rPr lang="en-US" sz="2000" dirty="0" smtClean="0"/>
              <a:t>treatment</a:t>
            </a:r>
          </a:p>
          <a:p>
            <a:r>
              <a:rPr lang="en-US" sz="2000" dirty="0"/>
              <a:t>Soil solution dominated by alkaline </a:t>
            </a:r>
            <a:r>
              <a:rPr lang="en-US" sz="2000" dirty="0" err="1"/>
              <a:t>cations</a:t>
            </a:r>
            <a:r>
              <a:rPr lang="en-US" sz="2000" dirty="0"/>
              <a:t> and nutrients following treatment</a:t>
            </a:r>
          </a:p>
          <a:p>
            <a:endParaRPr lang="en-US" dirty="0"/>
          </a:p>
        </p:txBody>
      </p:sp>
      <p:sp>
        <p:nvSpPr>
          <p:cNvPr id="6" name="Text Placeholder 5"/>
          <p:cNvSpPr>
            <a:spLocks noGrp="1"/>
          </p:cNvSpPr>
          <p:nvPr>
            <p:ph type="body" sz="quarter" idx="3"/>
          </p:nvPr>
        </p:nvSpPr>
        <p:spPr>
          <a:xfrm>
            <a:off x="4648200" y="1066800"/>
            <a:ext cx="4041775" cy="639762"/>
          </a:xfrm>
        </p:spPr>
        <p:txBody>
          <a:bodyPr/>
          <a:lstStyle/>
          <a:p>
            <a:pPr algn="ctr">
              <a:spcBef>
                <a:spcPts val="0"/>
              </a:spcBef>
            </a:pPr>
            <a:r>
              <a:rPr lang="en-US" dirty="0" smtClean="0"/>
              <a:t>Soil Organic Matter </a:t>
            </a:r>
          </a:p>
          <a:p>
            <a:pPr algn="ctr">
              <a:spcBef>
                <a:spcPts val="0"/>
              </a:spcBef>
            </a:pPr>
            <a:r>
              <a:rPr lang="en-US" dirty="0" smtClean="0"/>
              <a:t>and Fertility</a:t>
            </a:r>
            <a:endParaRPr lang="en-US" dirty="0"/>
          </a:p>
        </p:txBody>
      </p:sp>
      <p:sp>
        <p:nvSpPr>
          <p:cNvPr id="7" name="Content Placeholder 6"/>
          <p:cNvSpPr>
            <a:spLocks noGrp="1"/>
          </p:cNvSpPr>
          <p:nvPr>
            <p:ph sz="quarter" idx="4"/>
          </p:nvPr>
        </p:nvSpPr>
        <p:spPr>
          <a:xfrm>
            <a:off x="4648200" y="1905000"/>
            <a:ext cx="4041775" cy="3951288"/>
          </a:xfrm>
        </p:spPr>
        <p:txBody>
          <a:bodyPr/>
          <a:lstStyle/>
          <a:p>
            <a:r>
              <a:rPr lang="en-US" sz="2000" dirty="0"/>
              <a:t>Prior to treatment organic matter varied widely from near zero </a:t>
            </a:r>
            <a:r>
              <a:rPr lang="en-US" sz="2000" dirty="0" smtClean="0"/>
              <a:t>(bare areas) to adequate (sparse areas)</a:t>
            </a:r>
          </a:p>
          <a:p>
            <a:r>
              <a:rPr lang="en-US" sz="2000" dirty="0"/>
              <a:t>Prior to treatment plant macronutrients N/P/K were deficient in nearly all barren/sparsely vegetated </a:t>
            </a:r>
            <a:r>
              <a:rPr lang="en-US" sz="2000" dirty="0" smtClean="0"/>
              <a:t>areas</a:t>
            </a:r>
          </a:p>
          <a:p>
            <a:r>
              <a:rPr lang="en-US" sz="2000" dirty="0"/>
              <a:t>Following treatment adequate to abundant fertility levels were observed</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955939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3600" dirty="0" smtClean="0"/>
              <a:t>Operable Unit 11 of the California Gulch Superfund Site near Leadville, CO</a:t>
            </a:r>
          </a:p>
        </p:txBody>
      </p:sp>
      <p:pic>
        <p:nvPicPr>
          <p:cNvPr id="2050"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0" y="1631191"/>
            <a:ext cx="5334000" cy="5226809"/>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5486400" y="4572000"/>
            <a:ext cx="2133600" cy="2140026"/>
          </a:xfrm>
          <a:prstGeom prst="rect">
            <a:avLst/>
          </a:prstGeom>
          <a:noFill/>
          <a:ln w="9525">
            <a:noFill/>
            <a:miter lim="800000"/>
            <a:headEnd/>
            <a:tailEnd/>
          </a:ln>
          <a:effectLst/>
        </p:spPr>
      </p:pic>
      <p:sp>
        <p:nvSpPr>
          <p:cNvPr id="8" name="Picture Placeholder 7"/>
          <p:cNvSpPr>
            <a:spLocks noGrp="1"/>
          </p:cNvSpPr>
          <p:nvPr>
            <p:ph type="pic" sz="quarter" idx="13"/>
          </p:nvPr>
        </p:nvSpPr>
        <p:spPr/>
      </p:sp>
      <p:pic>
        <p:nvPicPr>
          <p:cNvPr id="11" name="Picture 10" descr="Leadville area photo with annotation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2057400"/>
            <a:ext cx="4267200" cy="23540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Lead levels in Vegetation </a:t>
            </a:r>
            <a:endParaRPr lang="en-US" sz="3200" dirty="0"/>
          </a:p>
        </p:txBody>
      </p:sp>
      <p:sp>
        <p:nvSpPr>
          <p:cNvPr id="8" name="TextBox 7"/>
          <p:cNvSpPr txBox="1"/>
          <p:nvPr/>
        </p:nvSpPr>
        <p:spPr>
          <a:xfrm>
            <a:off x="1600200" y="5638800"/>
            <a:ext cx="5867400" cy="646331"/>
          </a:xfrm>
          <a:prstGeom prst="rect">
            <a:avLst/>
          </a:prstGeom>
          <a:noFill/>
        </p:spPr>
        <p:txBody>
          <a:bodyPr wrap="square" rtlCol="0">
            <a:spAutoFit/>
          </a:bodyPr>
          <a:lstStyle/>
          <a:p>
            <a:r>
              <a:rPr lang="en-US" dirty="0" smtClean="0"/>
              <a:t>The amount of </a:t>
            </a:r>
            <a:r>
              <a:rPr lang="en-US" dirty="0" err="1" smtClean="0"/>
              <a:t>Pb</a:t>
            </a:r>
            <a:r>
              <a:rPr lang="en-US" dirty="0" smtClean="0"/>
              <a:t> in vegetation appears unrelated to total </a:t>
            </a:r>
            <a:r>
              <a:rPr lang="en-US" dirty="0" err="1" smtClean="0"/>
              <a:t>Pb</a:t>
            </a:r>
            <a:r>
              <a:rPr lang="en-US" dirty="0" smtClean="0"/>
              <a:t> in soil.  Differences are apparent by site.</a:t>
            </a:r>
            <a:endParaRPr lang="en-US"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6338" y="1522413"/>
            <a:ext cx="67913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67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Lead levels in Vegetation </a:t>
            </a:r>
          </a:p>
        </p:txBody>
      </p:sp>
      <p:sp>
        <p:nvSpPr>
          <p:cNvPr id="9" name="TextBox 8"/>
          <p:cNvSpPr txBox="1"/>
          <p:nvPr/>
        </p:nvSpPr>
        <p:spPr>
          <a:xfrm>
            <a:off x="1600200" y="5638800"/>
            <a:ext cx="5867400" cy="646331"/>
          </a:xfrm>
          <a:prstGeom prst="rect">
            <a:avLst/>
          </a:prstGeom>
          <a:noFill/>
        </p:spPr>
        <p:txBody>
          <a:bodyPr wrap="square" rtlCol="0">
            <a:spAutoFit/>
          </a:bodyPr>
          <a:lstStyle/>
          <a:p>
            <a:r>
              <a:rPr lang="en-US" dirty="0" smtClean="0"/>
              <a:t>Water soluble </a:t>
            </a:r>
            <a:r>
              <a:rPr lang="en-US" dirty="0" err="1" smtClean="0"/>
              <a:t>Pb</a:t>
            </a:r>
            <a:r>
              <a:rPr lang="en-US" dirty="0" smtClean="0"/>
              <a:t> also appears to be a poor predictor of </a:t>
            </a:r>
            <a:r>
              <a:rPr lang="en-US" dirty="0" err="1" smtClean="0"/>
              <a:t>Pb</a:t>
            </a:r>
            <a:r>
              <a:rPr lang="en-US" dirty="0" smtClean="0"/>
              <a:t> in vegetation.</a:t>
            </a:r>
            <a:endParaRPr lang="en-US"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6338" y="1522413"/>
            <a:ext cx="67913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84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Lead levels in Vegetation </a:t>
            </a:r>
          </a:p>
        </p:txBody>
      </p:sp>
      <p:sp>
        <p:nvSpPr>
          <p:cNvPr id="9" name="TextBox 8"/>
          <p:cNvSpPr txBox="1"/>
          <p:nvPr/>
        </p:nvSpPr>
        <p:spPr>
          <a:xfrm>
            <a:off x="1218295" y="5562600"/>
            <a:ext cx="6630305" cy="646331"/>
          </a:xfrm>
          <a:prstGeom prst="rect">
            <a:avLst/>
          </a:prstGeom>
          <a:noFill/>
        </p:spPr>
        <p:txBody>
          <a:bodyPr wrap="square" rtlCol="0">
            <a:spAutoFit/>
          </a:bodyPr>
          <a:lstStyle/>
          <a:p>
            <a:r>
              <a:rPr lang="en-US" dirty="0" smtClean="0"/>
              <a:t>SPLP soluble </a:t>
            </a:r>
            <a:r>
              <a:rPr lang="en-US" dirty="0" err="1" smtClean="0"/>
              <a:t>Pb</a:t>
            </a:r>
            <a:r>
              <a:rPr lang="en-US" dirty="0" smtClean="0"/>
              <a:t> appears to provide good discrimination of  </a:t>
            </a:r>
            <a:r>
              <a:rPr lang="en-US" dirty="0" err="1" smtClean="0"/>
              <a:t>Pb</a:t>
            </a:r>
            <a:r>
              <a:rPr lang="en-US" dirty="0" smtClean="0"/>
              <a:t> in vegetation by site location</a:t>
            </a:r>
            <a:endParaRPr lang="en-US" dirty="0"/>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3963" y="1522413"/>
            <a:ext cx="66944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570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dirty="0" smtClean="0"/>
              <a:t>2011 Vegetation Monitoring</a:t>
            </a:r>
            <a:endParaRPr lang="en-US" sz="3200" dirty="0"/>
          </a:p>
        </p:txBody>
      </p:sp>
      <p:sp>
        <p:nvSpPr>
          <p:cNvPr id="4" name="Text Placeholder 3"/>
          <p:cNvSpPr>
            <a:spLocks noGrp="1"/>
          </p:cNvSpPr>
          <p:nvPr>
            <p:ph type="body" idx="1"/>
          </p:nvPr>
        </p:nvSpPr>
        <p:spPr>
          <a:xfrm>
            <a:off x="381000" y="609600"/>
            <a:ext cx="4040188" cy="639762"/>
          </a:xfrm>
        </p:spPr>
        <p:txBody>
          <a:bodyPr/>
          <a:lstStyle/>
          <a:p>
            <a:pPr algn="ctr"/>
            <a:r>
              <a:rPr lang="en-US" dirty="0" smtClean="0"/>
              <a:t>Fluvial Deposit QF</a:t>
            </a:r>
            <a:endParaRPr lang="en-US" dirty="0"/>
          </a:p>
        </p:txBody>
      </p:sp>
      <p:sp>
        <p:nvSpPr>
          <p:cNvPr id="6" name="Text Placeholder 5"/>
          <p:cNvSpPr>
            <a:spLocks noGrp="1"/>
          </p:cNvSpPr>
          <p:nvPr>
            <p:ph type="body" sz="quarter" idx="3"/>
          </p:nvPr>
        </p:nvSpPr>
        <p:spPr>
          <a:xfrm>
            <a:off x="4648200" y="609600"/>
            <a:ext cx="4041775" cy="639762"/>
          </a:xfrm>
        </p:spPr>
        <p:txBody>
          <a:bodyPr/>
          <a:lstStyle/>
          <a:p>
            <a:pPr algn="ctr"/>
            <a:r>
              <a:rPr lang="en-US" dirty="0" smtClean="0"/>
              <a:t>Irrigated Meadow SM-06</a:t>
            </a:r>
            <a:endParaRPr lang="en-US" dirty="0"/>
          </a:p>
        </p:txBody>
      </p:sp>
      <p:pic>
        <p:nvPicPr>
          <p:cNvPr id="10" name="Content Placeholder 9"/>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038600" y="1302106"/>
            <a:ext cx="4470400" cy="3352800"/>
          </a:xfrm>
        </p:spPr>
      </p:pic>
      <p:graphicFrame>
        <p:nvGraphicFramePr>
          <p:cNvPr id="11" name="Table 10"/>
          <p:cNvGraphicFramePr>
            <a:graphicFrameLocks noGrp="1"/>
          </p:cNvGraphicFramePr>
          <p:nvPr>
            <p:extLst>
              <p:ext uri="{D42A27DB-BD31-4B8C-83A1-F6EECF244321}">
                <p14:modId xmlns:p14="http://schemas.microsoft.com/office/powerpoint/2010/main" val="1423354621"/>
              </p:ext>
            </p:extLst>
          </p:nvPr>
        </p:nvGraphicFramePr>
        <p:xfrm>
          <a:off x="4419600" y="4876800"/>
          <a:ext cx="3429000" cy="1651000"/>
        </p:xfrm>
        <a:graphic>
          <a:graphicData uri="http://schemas.openxmlformats.org/drawingml/2006/table">
            <a:tbl>
              <a:tblPr firstRow="1" bandRow="1">
                <a:tableStyleId>{5C22544A-7EE6-4342-B048-85BDC9FD1C3A}</a:tableStyleId>
              </a:tblPr>
              <a:tblGrid>
                <a:gridCol w="1143000"/>
                <a:gridCol w="1143000"/>
                <a:gridCol w="1143000"/>
              </a:tblGrid>
              <a:tr h="469900">
                <a:tc gridSpan="3">
                  <a:txBody>
                    <a:bodyPr/>
                    <a:lstStyle/>
                    <a:p>
                      <a:pPr algn="ctr"/>
                      <a:r>
                        <a:rPr lang="en-US" dirty="0" smtClean="0"/>
                        <a:t>Total Metal Levels (mg/kg)</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endParaRPr lang="en-US" dirty="0"/>
                    </a:p>
                  </a:txBody>
                  <a:tcPr/>
                </a:tc>
                <a:tc>
                  <a:txBody>
                    <a:bodyPr/>
                    <a:lstStyle/>
                    <a:p>
                      <a:pPr algn="ctr"/>
                      <a:r>
                        <a:rPr lang="en-US" dirty="0" err="1" smtClean="0"/>
                        <a:t>Pb</a:t>
                      </a:r>
                      <a:endParaRPr lang="en-US" dirty="0"/>
                    </a:p>
                  </a:txBody>
                  <a:tcPr/>
                </a:tc>
                <a:tc>
                  <a:txBody>
                    <a:bodyPr/>
                    <a:lstStyle/>
                    <a:p>
                      <a:pPr algn="ctr"/>
                      <a:r>
                        <a:rPr lang="en-US" dirty="0" smtClean="0"/>
                        <a:t>Zn</a:t>
                      </a:r>
                      <a:endParaRPr lang="en-US" dirty="0"/>
                    </a:p>
                  </a:txBody>
                  <a:tcPr/>
                </a:tc>
              </a:tr>
              <a:tr h="393700">
                <a:tc>
                  <a:txBody>
                    <a:bodyPr/>
                    <a:lstStyle/>
                    <a:p>
                      <a:r>
                        <a:rPr lang="en-US" dirty="0" smtClean="0"/>
                        <a:t>QF</a:t>
                      </a:r>
                      <a:endParaRPr lang="en-US" dirty="0"/>
                    </a:p>
                  </a:txBody>
                  <a:tcPr/>
                </a:tc>
                <a:tc>
                  <a:txBody>
                    <a:bodyPr/>
                    <a:lstStyle/>
                    <a:p>
                      <a:pPr algn="ctr"/>
                      <a:r>
                        <a:rPr lang="en-US" dirty="0" smtClean="0"/>
                        <a:t>988</a:t>
                      </a:r>
                      <a:endParaRPr lang="en-US" dirty="0"/>
                    </a:p>
                  </a:txBody>
                  <a:tcPr/>
                </a:tc>
                <a:tc>
                  <a:txBody>
                    <a:bodyPr/>
                    <a:lstStyle/>
                    <a:p>
                      <a:pPr algn="ctr"/>
                      <a:r>
                        <a:rPr lang="en-US" dirty="0" smtClean="0"/>
                        <a:t>1310</a:t>
                      </a:r>
                      <a:endParaRPr lang="en-US" dirty="0"/>
                    </a:p>
                  </a:txBody>
                  <a:tcPr/>
                </a:tc>
              </a:tr>
              <a:tr h="393700">
                <a:tc>
                  <a:txBody>
                    <a:bodyPr/>
                    <a:lstStyle/>
                    <a:p>
                      <a:r>
                        <a:rPr lang="en-US" dirty="0" smtClean="0"/>
                        <a:t>SM-06</a:t>
                      </a:r>
                      <a:endParaRPr lang="en-US" dirty="0"/>
                    </a:p>
                  </a:txBody>
                  <a:tcPr/>
                </a:tc>
                <a:tc>
                  <a:txBody>
                    <a:bodyPr/>
                    <a:lstStyle/>
                    <a:p>
                      <a:pPr algn="ctr"/>
                      <a:r>
                        <a:rPr lang="en-US" dirty="0" smtClean="0"/>
                        <a:t>4900</a:t>
                      </a:r>
                      <a:endParaRPr lang="en-US" dirty="0"/>
                    </a:p>
                  </a:txBody>
                  <a:tcPr/>
                </a:tc>
                <a:tc>
                  <a:txBody>
                    <a:bodyPr/>
                    <a:lstStyle/>
                    <a:p>
                      <a:pPr algn="ctr"/>
                      <a:r>
                        <a:rPr lang="en-US" dirty="0" smtClean="0"/>
                        <a:t>5060</a:t>
                      </a:r>
                      <a:endParaRPr lang="en-US" dirty="0"/>
                    </a:p>
                  </a:txBody>
                  <a:tcPr/>
                </a:tc>
              </a:tr>
            </a:tbl>
          </a:graphicData>
        </a:graphic>
      </p:graphicFrame>
      <p:pic>
        <p:nvPicPr>
          <p:cNvPr id="12" name="Picture 2" descr="QF-8--8-11-2010"/>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0" y="3929432"/>
            <a:ext cx="3895120" cy="285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QN-MidcenterFacing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225" y="1295400"/>
            <a:ext cx="3886200" cy="2671187"/>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752600" y="1371600"/>
            <a:ext cx="0" cy="3048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3966587"/>
            <a:ext cx="0" cy="3048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5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228600"/>
            <a:ext cx="3253218" cy="2655332"/>
          </a:xfrm>
          <a:prstGeom prst="rect">
            <a:avLst/>
          </a:prstGeom>
          <a:noFill/>
          <a:ln w="9525">
            <a:noFill/>
            <a:miter lim="800000"/>
            <a:headEnd/>
            <a:tailEnd/>
          </a:ln>
          <a:effectLst/>
        </p:spPr>
      </p:pic>
      <p:pic>
        <p:nvPicPr>
          <p:cNvPr id="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1150844"/>
            <a:ext cx="3057406" cy="2293055"/>
          </a:xfrm>
          <a:prstGeom prst="rect">
            <a:avLst/>
          </a:prstGeom>
          <a:noFill/>
          <a:ln w="9525">
            <a:noFill/>
            <a:miter lim="800000"/>
            <a:headEnd/>
            <a:tailEnd/>
          </a:ln>
          <a:effectLst/>
        </p:spPr>
      </p:pic>
      <p:pic>
        <p:nvPicPr>
          <p:cNvPr id="3"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53219" y="2991"/>
            <a:ext cx="3483043" cy="2359209"/>
          </a:xfrm>
          <a:prstGeom prst="rect">
            <a:avLst/>
          </a:prstGeom>
          <a:noFill/>
          <a:ln w="9525">
            <a:noFill/>
            <a:miter lim="800000"/>
            <a:headEnd/>
            <a:tailEnd/>
          </a:ln>
          <a:effectLst/>
        </p:spPr>
      </p:pic>
      <p:pic>
        <p:nvPicPr>
          <p:cNvPr id="5"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887" y="3246034"/>
            <a:ext cx="4612640" cy="2971800"/>
          </a:xfrm>
          <a:prstGeom prst="rect">
            <a:avLst/>
          </a:prstGeom>
          <a:noFill/>
          <a:ln w="9525">
            <a:noFill/>
            <a:miter lim="800000"/>
            <a:headEnd/>
            <a:tailEnd/>
          </a:ln>
          <a:effectLst/>
        </p:spPr>
      </p:pic>
      <p:sp>
        <p:nvSpPr>
          <p:cNvPr id="6" name="Title 5"/>
          <p:cNvSpPr>
            <a:spLocks noGrp="1"/>
          </p:cNvSpPr>
          <p:nvPr>
            <p:ph type="title"/>
          </p:nvPr>
        </p:nvSpPr>
        <p:spPr>
          <a:xfrm>
            <a:off x="1" y="2365349"/>
            <a:ext cx="1219200" cy="387735"/>
          </a:xfrm>
          <a:solidFill>
            <a:schemeClr val="bg1">
              <a:lumMod val="85000"/>
            </a:schemeClr>
          </a:solidFill>
        </p:spPr>
        <p:txBody>
          <a:bodyPr>
            <a:normAutofit/>
          </a:bodyPr>
          <a:lstStyle/>
          <a:p>
            <a:r>
              <a:rPr lang="en-US" sz="1800" b="0" dirty="0" smtClean="0"/>
              <a:t>June 2009</a:t>
            </a:r>
            <a:endParaRPr lang="en-US" sz="1800" b="0" dirty="0"/>
          </a:p>
        </p:txBody>
      </p:sp>
      <p:sp>
        <p:nvSpPr>
          <p:cNvPr id="9" name="Rectangle 8"/>
          <p:cNvSpPr/>
          <p:nvPr/>
        </p:nvSpPr>
        <p:spPr>
          <a:xfrm>
            <a:off x="3332015" y="1928039"/>
            <a:ext cx="1219200" cy="369332"/>
          </a:xfrm>
          <a:prstGeom prst="rect">
            <a:avLst/>
          </a:prstGeom>
          <a:solidFill>
            <a:schemeClr val="bg1">
              <a:lumMod val="85000"/>
            </a:schemeClr>
          </a:solidFill>
        </p:spPr>
        <p:txBody>
          <a:bodyPr wrap="square">
            <a:spAutoFit/>
          </a:bodyPr>
          <a:lstStyle/>
          <a:p>
            <a:pPr algn="ctr" fontAlgn="auto">
              <a:spcBef>
                <a:spcPts val="0"/>
              </a:spcBef>
              <a:spcAft>
                <a:spcPts val="0"/>
              </a:spcAft>
            </a:pPr>
            <a:r>
              <a:rPr lang="en-US" dirty="0" smtClean="0">
                <a:solidFill>
                  <a:prstClr val="black"/>
                </a:solidFill>
                <a:latin typeface="Calibri"/>
                <a:cs typeface="+mn-cs"/>
              </a:rPr>
              <a:t>July 2009</a:t>
            </a:r>
            <a:endParaRPr lang="en-US" dirty="0">
              <a:solidFill>
                <a:prstClr val="black"/>
              </a:solidFill>
              <a:latin typeface="Calibri"/>
              <a:cs typeface="+mn-cs"/>
            </a:endParaRPr>
          </a:p>
        </p:txBody>
      </p:sp>
      <p:sp>
        <p:nvSpPr>
          <p:cNvPr id="10" name="Rectangle 9"/>
          <p:cNvSpPr/>
          <p:nvPr/>
        </p:nvSpPr>
        <p:spPr>
          <a:xfrm flipH="1">
            <a:off x="6114263" y="3083540"/>
            <a:ext cx="1683676" cy="369332"/>
          </a:xfrm>
          <a:prstGeom prst="rect">
            <a:avLst/>
          </a:prstGeom>
          <a:solidFill>
            <a:schemeClr val="bg1">
              <a:lumMod val="85000"/>
            </a:schemeClr>
          </a:solidFill>
        </p:spPr>
        <p:txBody>
          <a:bodyPr wrap="square">
            <a:spAutoFit/>
          </a:bodyPr>
          <a:lstStyle/>
          <a:p>
            <a:pPr fontAlgn="auto">
              <a:spcBef>
                <a:spcPts val="0"/>
              </a:spcBef>
              <a:spcAft>
                <a:spcPts val="0"/>
              </a:spcAft>
            </a:pPr>
            <a:r>
              <a:rPr lang="en-US" dirty="0" smtClean="0">
                <a:solidFill>
                  <a:prstClr val="black"/>
                </a:solidFill>
                <a:latin typeface="Calibri"/>
                <a:cs typeface="+mn-cs"/>
              </a:rPr>
              <a:t>November 2009</a:t>
            </a:r>
            <a:endParaRPr lang="en-US" dirty="0">
              <a:solidFill>
                <a:prstClr val="black"/>
              </a:solidFill>
              <a:latin typeface="Calibri"/>
              <a:cs typeface="+mn-cs"/>
            </a:endParaRPr>
          </a:p>
        </p:txBody>
      </p:sp>
      <p:sp>
        <p:nvSpPr>
          <p:cNvPr id="11" name="Rectangle 10"/>
          <p:cNvSpPr/>
          <p:nvPr/>
        </p:nvSpPr>
        <p:spPr>
          <a:xfrm rot="10800000" flipV="1">
            <a:off x="5791200" y="6330123"/>
            <a:ext cx="1108096" cy="369332"/>
          </a:xfrm>
          <a:prstGeom prst="rect">
            <a:avLst/>
          </a:prstGeom>
        </p:spPr>
        <p:txBody>
          <a:bodyPr wrap="square">
            <a:spAutoFit/>
          </a:bodyPr>
          <a:lstStyle/>
          <a:p>
            <a:pPr fontAlgn="auto">
              <a:spcBef>
                <a:spcPts val="0"/>
              </a:spcBef>
              <a:spcAft>
                <a:spcPts val="0"/>
              </a:spcAft>
            </a:pPr>
            <a:r>
              <a:rPr lang="en-US" dirty="0" smtClean="0">
                <a:solidFill>
                  <a:prstClr val="black"/>
                </a:solidFill>
                <a:latin typeface="Calibri"/>
                <a:cs typeface="+mn-cs"/>
              </a:rPr>
              <a:t>July 2010</a:t>
            </a:r>
            <a:endParaRPr lang="en-US" dirty="0">
              <a:solidFill>
                <a:prstClr val="black"/>
              </a:solidFill>
              <a:latin typeface="Calibri"/>
              <a:cs typeface="+mn-cs"/>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312" y="6217834"/>
            <a:ext cx="1657633" cy="60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Q:\2010\2010 Fall QF.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93544" y="3442001"/>
            <a:ext cx="4550456" cy="3412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24400" y="6336268"/>
            <a:ext cx="1828800" cy="369332"/>
          </a:xfrm>
          <a:prstGeom prst="rect">
            <a:avLst/>
          </a:prstGeom>
          <a:solidFill>
            <a:schemeClr val="bg1">
              <a:lumMod val="85000"/>
            </a:schemeClr>
          </a:solidFill>
        </p:spPr>
        <p:txBody>
          <a:bodyPr wrap="square" rtlCol="0">
            <a:spAutoFit/>
          </a:bodyPr>
          <a:lstStyle/>
          <a:p>
            <a:pPr algn="ctr"/>
            <a:r>
              <a:rPr lang="en-US" dirty="0" smtClean="0"/>
              <a:t>October 2010</a:t>
            </a:r>
            <a:endParaRPr lang="en-US" dirty="0"/>
          </a:p>
        </p:txBody>
      </p:sp>
      <p:sp>
        <p:nvSpPr>
          <p:cNvPr id="13" name="Title 5"/>
          <p:cNvSpPr txBox="1">
            <a:spLocks/>
          </p:cNvSpPr>
          <p:nvPr/>
        </p:nvSpPr>
        <p:spPr>
          <a:xfrm>
            <a:off x="78312" y="5715000"/>
            <a:ext cx="1219200" cy="387735"/>
          </a:xfrm>
          <a:prstGeom prst="rect">
            <a:avLst/>
          </a:prstGeom>
          <a:solidFill>
            <a:schemeClr val="bg1">
              <a:lumMod val="85000"/>
            </a:schemeClr>
          </a:solidFill>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1800" b="0" dirty="0" smtClean="0"/>
              <a:t>July 2010</a:t>
            </a:r>
            <a:endParaRPr lang="en-US" sz="1800" b="0" dirty="0"/>
          </a:p>
        </p:txBody>
      </p:sp>
      <p:sp>
        <p:nvSpPr>
          <p:cNvPr id="8" name="TextBox 7"/>
          <p:cNvSpPr txBox="1"/>
          <p:nvPr/>
        </p:nvSpPr>
        <p:spPr>
          <a:xfrm>
            <a:off x="3429000" y="2590800"/>
            <a:ext cx="2438400" cy="369332"/>
          </a:xfrm>
          <a:prstGeom prst="rect">
            <a:avLst/>
          </a:prstGeom>
          <a:noFill/>
        </p:spPr>
        <p:txBody>
          <a:bodyPr wrap="square" rtlCol="0">
            <a:spAutoFit/>
          </a:bodyPr>
          <a:lstStyle/>
          <a:p>
            <a:pPr algn="ctr"/>
            <a:r>
              <a:rPr lang="en-US" dirty="0" smtClean="0"/>
              <a:t>Fluvial Deposit QF</a:t>
            </a:r>
            <a:endParaRPr lang="en-US" dirty="0"/>
          </a:p>
        </p:txBody>
      </p:sp>
    </p:spTree>
    <p:extLst>
      <p:ext uri="{BB962C8B-B14F-4D97-AF65-F5344CB8AC3E}">
        <p14:creationId xmlns:p14="http://schemas.microsoft.com/office/powerpoint/2010/main" val="2064273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4648200" cy="1143000"/>
          </a:xfrm>
        </p:spPr>
        <p:txBody>
          <a:bodyPr/>
          <a:lstStyle/>
          <a:p>
            <a:r>
              <a:rPr lang="en-US" sz="3200" dirty="0" smtClean="0"/>
              <a:t>On-going Maintenance</a:t>
            </a:r>
            <a:endParaRPr lang="en-US" sz="3200" dirty="0"/>
          </a:p>
        </p:txBody>
      </p:sp>
      <p:sp>
        <p:nvSpPr>
          <p:cNvPr id="3" name="Text Placeholder 2"/>
          <p:cNvSpPr>
            <a:spLocks noGrp="1"/>
          </p:cNvSpPr>
          <p:nvPr>
            <p:ph type="body" idx="1"/>
          </p:nvPr>
        </p:nvSpPr>
        <p:spPr>
          <a:xfrm>
            <a:off x="457200" y="1600200"/>
            <a:ext cx="4040188" cy="639762"/>
          </a:xfrm>
        </p:spPr>
        <p:txBody>
          <a:bodyPr/>
          <a:lstStyle/>
          <a:p>
            <a:pPr algn="ctr"/>
            <a:r>
              <a:rPr lang="en-US" dirty="0" err="1" smtClean="0"/>
              <a:t>Streambank</a:t>
            </a:r>
            <a:r>
              <a:rPr lang="en-US" dirty="0" smtClean="0"/>
              <a:t> Repairs due to High Flow in 2011</a:t>
            </a:r>
            <a:endParaRPr lang="en-US" dirty="0"/>
          </a:p>
        </p:txBody>
      </p:sp>
      <p:pic>
        <p:nvPicPr>
          <p:cNvPr id="8"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2635448"/>
            <a:ext cx="4040188" cy="3030141"/>
          </a:xfrm>
        </p:spPr>
      </p:pic>
      <p:sp>
        <p:nvSpPr>
          <p:cNvPr id="5" name="Text Placeholder 4"/>
          <p:cNvSpPr>
            <a:spLocks noGrp="1"/>
          </p:cNvSpPr>
          <p:nvPr>
            <p:ph type="body" sz="quarter" idx="3"/>
          </p:nvPr>
        </p:nvSpPr>
        <p:spPr>
          <a:xfrm>
            <a:off x="4648200" y="838200"/>
            <a:ext cx="4041775" cy="639762"/>
          </a:xfrm>
        </p:spPr>
        <p:txBody>
          <a:bodyPr/>
          <a:lstStyle/>
          <a:p>
            <a:pPr algn="ctr"/>
            <a:r>
              <a:rPr lang="en-US" dirty="0" smtClean="0"/>
              <a:t>Reseeding Bare Spots caused by Excess Salinity </a:t>
            </a:r>
            <a:endParaRPr lang="en-US" dirty="0"/>
          </a:p>
        </p:txBody>
      </p:sp>
      <p:pic>
        <p:nvPicPr>
          <p:cNvPr id="9" name="Content Placeholder 8"/>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5032375" y="1600201"/>
            <a:ext cx="3657600" cy="2743200"/>
          </a:xfrm>
        </p:spPr>
      </p:pic>
      <p:pic>
        <p:nvPicPr>
          <p:cNvPr id="19458" name="Picture 2" descr="C:\Users\User\Pictures\Pentax\2010\2010-08-15_Leadville\06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200" y="40386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36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On-going Management </a:t>
            </a:r>
            <a:endParaRPr lang="en-US" sz="3200" dirty="0"/>
          </a:p>
        </p:txBody>
      </p:sp>
      <p:sp>
        <p:nvSpPr>
          <p:cNvPr id="3" name="Text Placeholder 2"/>
          <p:cNvSpPr>
            <a:spLocks noGrp="1"/>
          </p:cNvSpPr>
          <p:nvPr>
            <p:ph type="body" idx="1"/>
          </p:nvPr>
        </p:nvSpPr>
        <p:spPr/>
        <p:txBody>
          <a:bodyPr/>
          <a:lstStyle/>
          <a:p>
            <a:pPr algn="ctr"/>
            <a:r>
              <a:rPr lang="en-US" dirty="0" smtClean="0"/>
              <a:t>Grazing Intensity</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pPr algn="ctr"/>
            <a:r>
              <a:rPr lang="en-US" dirty="0" smtClean="0"/>
              <a:t>Weed Control</a:t>
            </a:r>
            <a:endParaRPr lang="en-US" dirty="0"/>
          </a:p>
        </p:txBody>
      </p:sp>
      <p:sp>
        <p:nvSpPr>
          <p:cNvPr id="6" name="Content Placeholder 5"/>
          <p:cNvSpPr>
            <a:spLocks noGrp="1"/>
          </p:cNvSpPr>
          <p:nvPr>
            <p:ph sz="quarter" idx="4"/>
          </p:nvPr>
        </p:nvSpPr>
        <p:spPr/>
        <p:txBody>
          <a:bodyPr/>
          <a:lstStyle/>
          <a:p>
            <a:endParaRPr lang="en-US" dirty="0"/>
          </a:p>
        </p:txBody>
      </p:sp>
      <p:sp>
        <p:nvSpPr>
          <p:cNvPr id="7" name="Picture Placeholder 6"/>
          <p:cNvSpPr>
            <a:spLocks noGrp="1"/>
          </p:cNvSpPr>
          <p:nvPr>
            <p:ph type="pic" sz="quarter" idx="13"/>
          </p:nvPr>
        </p:nvSpPr>
        <p:spPr/>
      </p:sp>
      <p:pic>
        <p:nvPicPr>
          <p:cNvPr id="15362" name="Picture 2" descr="Q:\2010\2010 AH horse graz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304" y="2667000"/>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Q:\2010\2010 yellow toadfla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6670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9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lorado May 2008 05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371600"/>
            <a:ext cx="3200400" cy="2400300"/>
          </a:xfrm>
          <a:prstGeom prst="rect">
            <a:avLst/>
          </a:prstGeom>
        </p:spPr>
      </p:pic>
      <p:pic>
        <p:nvPicPr>
          <p:cNvPr id="17412" name="Picture 4" descr="C:\Users\User\Pictures\Pentax\2009\2009-03-15 CO_March 2009\Leadville March 2009\CO_March 2009 0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660" y="1371600"/>
            <a:ext cx="5689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User\Pictures\Pentax\2009\2009-05-18 Leadville\Leadville May 2009\Leadville 18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819446"/>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Remediation and Stabilization </a:t>
            </a:r>
            <a:br>
              <a:rPr lang="en-US" sz="3200" dirty="0" smtClean="0"/>
            </a:br>
            <a:r>
              <a:rPr lang="en-US" sz="3200" dirty="0" smtClean="0"/>
              <a:t>Using Natural Materials</a:t>
            </a:r>
            <a:endParaRPr lang="en-US" sz="3200" dirty="0"/>
          </a:p>
        </p:txBody>
      </p:sp>
      <p:sp>
        <p:nvSpPr>
          <p:cNvPr id="4" name="TextBox 3"/>
          <p:cNvSpPr txBox="1"/>
          <p:nvPr/>
        </p:nvSpPr>
        <p:spPr>
          <a:xfrm>
            <a:off x="2492559" y="3320534"/>
            <a:ext cx="762000" cy="369332"/>
          </a:xfrm>
          <a:prstGeom prst="rect">
            <a:avLst/>
          </a:prstGeom>
          <a:solidFill>
            <a:schemeClr val="bg1">
              <a:lumMod val="85000"/>
            </a:schemeClr>
          </a:solidFill>
        </p:spPr>
        <p:txBody>
          <a:bodyPr wrap="square" rtlCol="0">
            <a:spAutoFit/>
          </a:bodyPr>
          <a:lstStyle/>
          <a:p>
            <a:r>
              <a:rPr lang="en-US" dirty="0" smtClean="0"/>
              <a:t>Lime</a:t>
            </a:r>
            <a:endParaRPr lang="en-US" dirty="0"/>
          </a:p>
        </p:txBody>
      </p:sp>
      <p:sp>
        <p:nvSpPr>
          <p:cNvPr id="5" name="TextBox 4"/>
          <p:cNvSpPr txBox="1"/>
          <p:nvPr/>
        </p:nvSpPr>
        <p:spPr>
          <a:xfrm>
            <a:off x="2667000" y="6408357"/>
            <a:ext cx="1219200" cy="369332"/>
          </a:xfrm>
          <a:prstGeom prst="rect">
            <a:avLst/>
          </a:prstGeom>
          <a:noFill/>
        </p:spPr>
        <p:txBody>
          <a:bodyPr wrap="square" rtlCol="0">
            <a:spAutoFit/>
          </a:bodyPr>
          <a:lstStyle/>
          <a:p>
            <a:r>
              <a:rPr lang="en-US" dirty="0" smtClean="0"/>
              <a:t>Compost</a:t>
            </a:r>
            <a:endParaRPr lang="en-US" dirty="0"/>
          </a:p>
        </p:txBody>
      </p:sp>
      <p:sp>
        <p:nvSpPr>
          <p:cNvPr id="6" name="TextBox 5"/>
          <p:cNvSpPr txBox="1"/>
          <p:nvPr/>
        </p:nvSpPr>
        <p:spPr>
          <a:xfrm>
            <a:off x="5062577" y="5105400"/>
            <a:ext cx="3124200" cy="369332"/>
          </a:xfrm>
          <a:prstGeom prst="rect">
            <a:avLst/>
          </a:prstGeom>
          <a:noFill/>
        </p:spPr>
        <p:txBody>
          <a:bodyPr wrap="square" rtlCol="0">
            <a:spAutoFit/>
          </a:bodyPr>
          <a:lstStyle/>
          <a:p>
            <a:r>
              <a:rPr lang="en-US" dirty="0" smtClean="0"/>
              <a:t>Local Borrow Soil and Rock</a:t>
            </a:r>
            <a:endParaRPr lang="en-US" dirty="0"/>
          </a:p>
        </p:txBody>
      </p:sp>
    </p:spTree>
    <p:extLst>
      <p:ext uri="{BB962C8B-B14F-4D97-AF65-F5344CB8AC3E}">
        <p14:creationId xmlns:p14="http://schemas.microsoft.com/office/powerpoint/2010/main" val="3083077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User\Pictures\Pentax\2010\2010-08-15_Leadville\18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923198"/>
            <a:ext cx="3886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Remediation and Stabilization </a:t>
            </a:r>
            <a:r>
              <a:rPr lang="en-US" sz="3200" dirty="0" smtClean="0"/>
              <a:t/>
            </a:r>
            <a:br>
              <a:rPr lang="en-US" sz="3200" dirty="0" smtClean="0"/>
            </a:br>
            <a:r>
              <a:rPr lang="en-US" sz="3200" dirty="0" smtClean="0"/>
              <a:t>Using </a:t>
            </a:r>
            <a:r>
              <a:rPr lang="en-US" sz="3200" dirty="0"/>
              <a:t>Natural Materials</a:t>
            </a:r>
          </a:p>
        </p:txBody>
      </p:sp>
      <p:sp>
        <p:nvSpPr>
          <p:cNvPr id="4" name="Text Placeholder 3"/>
          <p:cNvSpPr>
            <a:spLocks noGrp="1"/>
          </p:cNvSpPr>
          <p:nvPr>
            <p:ph type="body" idx="1"/>
          </p:nvPr>
        </p:nvSpPr>
        <p:spPr>
          <a:xfrm>
            <a:off x="457200" y="1295400"/>
            <a:ext cx="4040188" cy="639762"/>
          </a:xfrm>
        </p:spPr>
        <p:txBody>
          <a:bodyPr/>
          <a:lstStyle/>
          <a:p>
            <a:pPr algn="ctr"/>
            <a:r>
              <a:rPr lang="en-US" i="1" dirty="0" err="1" smtClean="0"/>
              <a:t>Carex</a:t>
            </a:r>
            <a:endParaRPr lang="en-US" i="1" dirty="0"/>
          </a:p>
        </p:txBody>
      </p:sp>
      <p:sp>
        <p:nvSpPr>
          <p:cNvPr id="6" name="Text Placeholder 5"/>
          <p:cNvSpPr>
            <a:spLocks noGrp="1"/>
          </p:cNvSpPr>
          <p:nvPr>
            <p:ph type="body" sz="quarter" idx="3"/>
          </p:nvPr>
        </p:nvSpPr>
        <p:spPr>
          <a:xfrm>
            <a:off x="4618602" y="1295400"/>
            <a:ext cx="4041775" cy="639762"/>
          </a:xfrm>
        </p:spPr>
        <p:txBody>
          <a:bodyPr/>
          <a:lstStyle/>
          <a:p>
            <a:pPr algn="ctr"/>
            <a:r>
              <a:rPr lang="en-US" dirty="0" smtClean="0"/>
              <a:t>Willows</a:t>
            </a:r>
            <a:endParaRPr lang="en-US" dirty="0"/>
          </a:p>
        </p:txBody>
      </p:sp>
      <p:sp>
        <p:nvSpPr>
          <p:cNvPr id="8" name="Picture Placeholder 7"/>
          <p:cNvSpPr>
            <a:spLocks noGrp="1"/>
          </p:cNvSpPr>
          <p:nvPr>
            <p:ph type="pic" sz="quarter" idx="13"/>
          </p:nvPr>
        </p:nvSpPr>
        <p:spPr/>
      </p:sp>
      <p:pic>
        <p:nvPicPr>
          <p:cNvPr id="18434" name="Picture 2" descr="C:\Users\User\Pictures\Pentax\2008\2008-09-21 Leadville\Leadville Sept 2008\Leadville 2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133600"/>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Pictures\Pentax\2008\2008-08-23 Colorado_august 2008\Leadville August 2008\Colorado_august 2008 122.JPG"/>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2325755" y="2209801"/>
            <a:ext cx="2220110" cy="2038349"/>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User\Pictures\Pentax\2008\2008-11-03_Leadville_AK_Creede\Leadville Oct 2008\13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8200" y="2133600"/>
            <a:ext cx="1828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User\Pictures\Pentax\2009\2009-09-14_Leadville\Leadville September 2009\100.JPG"/>
          <p:cNvPicPr>
            <a:picLocks noGrp="1" noChangeAspect="1" noChangeArrowheads="1"/>
          </p:cNvPicPr>
          <p:nvPr>
            <p:ph sz="quarter" idx="4"/>
          </p:nvPr>
        </p:nvPicPr>
        <p:blipFill>
          <a:blip r:embed="rId6" cstate="screen">
            <a:extLst>
              <a:ext uri="{28A0092B-C50C-407E-A947-70E740481C1C}">
                <a14:useLocalDpi xmlns:a14="http://schemas.microsoft.com/office/drawing/2010/main"/>
              </a:ext>
            </a:extLst>
          </a:blip>
          <a:srcRect/>
          <a:stretch>
            <a:fillRect/>
          </a:stretch>
        </p:blipFill>
        <p:spPr bwMode="auto">
          <a:xfrm>
            <a:off x="5334001" y="398034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7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2400" dirty="0" smtClean="0"/>
              <a:t>Soil </a:t>
            </a:r>
            <a:r>
              <a:rPr lang="en-US" sz="2400" dirty="0"/>
              <a:t>Treatment and Vegetation Trends</a:t>
            </a:r>
            <a:r>
              <a:rPr lang="en-US" sz="2400" dirty="0" smtClean="0"/>
              <a:t>—</a:t>
            </a:r>
            <a:br>
              <a:rPr lang="en-US" sz="2400" dirty="0" smtClean="0"/>
            </a:br>
            <a:r>
              <a:rPr lang="en-US" sz="2400" dirty="0" smtClean="0"/>
              <a:t>Arkansas River OU 11</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652090973"/>
              </p:ext>
            </p:extLst>
          </p:nvPr>
        </p:nvGraphicFramePr>
        <p:xfrm>
          <a:off x="1447800" y="1066800"/>
          <a:ext cx="6096000" cy="296672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r>
                        <a:rPr lang="en-US" dirty="0" smtClean="0"/>
                        <a:t>Soil Characteristic</a:t>
                      </a:r>
                      <a:endParaRPr lang="en-US" dirty="0"/>
                    </a:p>
                  </a:txBody>
                  <a:tcPr/>
                </a:tc>
                <a:tc>
                  <a:txBody>
                    <a:bodyPr/>
                    <a:lstStyle/>
                    <a:p>
                      <a:r>
                        <a:rPr lang="en-US" dirty="0" smtClean="0"/>
                        <a:t>Pre-Treatment</a:t>
                      </a:r>
                      <a:endParaRPr lang="en-US" dirty="0"/>
                    </a:p>
                  </a:txBody>
                  <a:tcPr/>
                </a:tc>
                <a:tc>
                  <a:txBody>
                    <a:bodyPr/>
                    <a:lstStyle/>
                    <a:p>
                      <a:r>
                        <a:rPr lang="en-US" dirty="0" smtClean="0"/>
                        <a:t>Post-Treatment</a:t>
                      </a:r>
                      <a:endParaRPr lang="en-US" dirty="0"/>
                    </a:p>
                  </a:txBody>
                  <a:tcPr/>
                </a:tc>
              </a:tr>
              <a:tr h="370840">
                <a:tc>
                  <a:txBody>
                    <a:bodyPr/>
                    <a:lstStyle/>
                    <a:p>
                      <a:r>
                        <a:rPr lang="en-US" dirty="0" smtClean="0"/>
                        <a:t>Total Metals</a:t>
                      </a:r>
                      <a:endParaRPr lang="en-US" dirty="0"/>
                    </a:p>
                  </a:txBody>
                  <a:tcPr/>
                </a:tc>
                <a:tc>
                  <a:txBody>
                    <a:bodyPr/>
                    <a:lstStyle/>
                    <a:p>
                      <a:r>
                        <a:rPr lang="en-US" dirty="0" smtClean="0"/>
                        <a:t>Elevated</a:t>
                      </a:r>
                      <a:endParaRPr lang="en-US" dirty="0"/>
                    </a:p>
                  </a:txBody>
                  <a:tcPr/>
                </a:tc>
                <a:tc>
                  <a:txBody>
                    <a:bodyPr/>
                    <a:lstStyle/>
                    <a:p>
                      <a:r>
                        <a:rPr lang="en-US" dirty="0" smtClean="0"/>
                        <a:t>Elevated</a:t>
                      </a:r>
                      <a:endParaRPr lang="en-US" dirty="0"/>
                    </a:p>
                  </a:txBody>
                  <a:tcPr/>
                </a:tc>
              </a:tr>
              <a:tr h="370840">
                <a:tc>
                  <a:txBody>
                    <a:bodyPr/>
                    <a:lstStyle/>
                    <a:p>
                      <a:r>
                        <a:rPr lang="en-US" dirty="0" smtClean="0"/>
                        <a:t>Soluble Metals</a:t>
                      </a:r>
                      <a:endParaRPr lang="en-US" dirty="0"/>
                    </a:p>
                  </a:txBody>
                  <a:tcPr/>
                </a:tc>
                <a:tc>
                  <a:txBody>
                    <a:bodyPr/>
                    <a:lstStyle/>
                    <a:p>
                      <a:r>
                        <a:rPr lang="en-US" dirty="0" smtClean="0"/>
                        <a:t>Elevated</a:t>
                      </a:r>
                      <a:endParaRPr lang="en-US" dirty="0"/>
                    </a:p>
                  </a:txBody>
                  <a:tcPr/>
                </a:tc>
                <a:tc>
                  <a:txBody>
                    <a:bodyPr/>
                    <a:lstStyle/>
                    <a:p>
                      <a:r>
                        <a:rPr lang="en-US" dirty="0" smtClean="0"/>
                        <a:t>Reduced</a:t>
                      </a:r>
                      <a:endParaRPr lang="en-US" dirty="0"/>
                    </a:p>
                  </a:txBody>
                  <a:tcPr/>
                </a:tc>
              </a:tr>
              <a:tr h="370840">
                <a:tc>
                  <a:txBody>
                    <a:bodyPr/>
                    <a:lstStyle/>
                    <a:p>
                      <a:r>
                        <a:rPr lang="en-US" dirty="0" smtClean="0"/>
                        <a:t>Soil pH</a:t>
                      </a:r>
                      <a:endParaRPr lang="en-US" dirty="0"/>
                    </a:p>
                  </a:txBody>
                  <a:tcPr/>
                </a:tc>
                <a:tc>
                  <a:txBody>
                    <a:bodyPr/>
                    <a:lstStyle/>
                    <a:p>
                      <a:r>
                        <a:rPr lang="en-US" dirty="0" smtClean="0"/>
                        <a:t>Acidic</a:t>
                      </a:r>
                      <a:endParaRPr lang="en-US" dirty="0"/>
                    </a:p>
                  </a:txBody>
                  <a:tcPr/>
                </a:tc>
                <a:tc>
                  <a:txBody>
                    <a:bodyPr/>
                    <a:lstStyle/>
                    <a:p>
                      <a:r>
                        <a:rPr lang="en-US" dirty="0" smtClean="0"/>
                        <a:t>Neutral/alkaline</a:t>
                      </a:r>
                      <a:endParaRPr lang="en-US" dirty="0"/>
                    </a:p>
                  </a:txBody>
                  <a:tcPr/>
                </a:tc>
              </a:tr>
              <a:tr h="370840">
                <a:tc>
                  <a:txBody>
                    <a:bodyPr/>
                    <a:lstStyle/>
                    <a:p>
                      <a:r>
                        <a:rPr lang="en-US" dirty="0" smtClean="0"/>
                        <a:t>Soil Fertility</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370840">
                <a:tc>
                  <a:txBody>
                    <a:bodyPr/>
                    <a:lstStyle/>
                    <a:p>
                      <a:r>
                        <a:rPr lang="en-US" dirty="0" smtClean="0"/>
                        <a:t>Soil Organic Matter</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370840">
                <a:tc>
                  <a:txBody>
                    <a:bodyPr/>
                    <a:lstStyle/>
                    <a:p>
                      <a:r>
                        <a:rPr lang="en-US" dirty="0" smtClean="0"/>
                        <a:t>Biological Function</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370840">
                <a:tc>
                  <a:txBody>
                    <a:bodyPr/>
                    <a:lstStyle/>
                    <a:p>
                      <a:r>
                        <a:rPr lang="en-US" dirty="0" smtClean="0"/>
                        <a:t>Erosion</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79690512"/>
              </p:ext>
            </p:extLst>
          </p:nvPr>
        </p:nvGraphicFramePr>
        <p:xfrm>
          <a:off x="1420721" y="4753369"/>
          <a:ext cx="6347900" cy="1556747"/>
        </p:xfrm>
        <a:graphic>
          <a:graphicData uri="http://schemas.openxmlformats.org/drawingml/2006/table">
            <a:tbl>
              <a:tblPr>
                <a:tableStyleId>{2D5ABB26-0587-4C30-8999-92F81FD0307C}</a:tableStyleId>
              </a:tblPr>
              <a:tblGrid>
                <a:gridCol w="6347900"/>
              </a:tblGrid>
              <a:tr h="1556747">
                <a:tc>
                  <a:txBody>
                    <a:bodyPr/>
                    <a:lstStyle/>
                    <a:p>
                      <a:endParaRPr lang="en-US" dirty="0"/>
                    </a:p>
                  </a:txBody>
                  <a:tcPr/>
                </a:tc>
              </a:tr>
            </a:tbl>
          </a:graphicData>
        </a:graphic>
      </p:graphicFrame>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4241800"/>
            <a:ext cx="82359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53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1000" y="381000"/>
            <a:ext cx="4040188" cy="639762"/>
          </a:xfrm>
        </p:spPr>
        <p:txBody>
          <a:bodyPr/>
          <a:lstStyle/>
          <a:p>
            <a:pPr algn="ctr"/>
            <a:r>
              <a:rPr lang="en-US" dirty="0" smtClean="0"/>
              <a:t>Pre-Treatment (~2008)</a:t>
            </a:r>
            <a:endParaRPr lang="en-US" dirty="0"/>
          </a:p>
        </p:txBody>
      </p:sp>
      <p:sp>
        <p:nvSpPr>
          <p:cNvPr id="8" name="Text Placeholder 7"/>
          <p:cNvSpPr>
            <a:spLocks noGrp="1"/>
          </p:cNvSpPr>
          <p:nvPr>
            <p:ph type="body" sz="quarter" idx="3"/>
          </p:nvPr>
        </p:nvSpPr>
        <p:spPr>
          <a:xfrm>
            <a:off x="4616036" y="381000"/>
            <a:ext cx="4041775" cy="639762"/>
          </a:xfrm>
        </p:spPr>
        <p:txBody>
          <a:bodyPr/>
          <a:lstStyle/>
          <a:p>
            <a:pPr algn="ctr"/>
            <a:endParaRPr lang="en-US" dirty="0"/>
          </a:p>
          <a:p>
            <a:pPr algn="ctr"/>
            <a:r>
              <a:rPr lang="en-US" dirty="0" smtClean="0"/>
              <a:t>Post Treatment (~2010)</a:t>
            </a:r>
            <a:endParaRPr lang="en-US" dirty="0"/>
          </a:p>
        </p:txBody>
      </p:sp>
      <p:pic>
        <p:nvPicPr>
          <p:cNvPr id="9" name="Picture 2"/>
          <p:cNvPicPr>
            <a:picLocks noGrp="1" noChangeAspect="1" noChangeArrowheads="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bwMode="auto">
          <a:xfrm>
            <a:off x="457200" y="1219200"/>
            <a:ext cx="3810000" cy="5163535"/>
          </a:xfrm>
          <a:prstGeom prst="rect">
            <a:avLst/>
          </a:prstGeom>
          <a:noFill/>
          <a:ln w="9525">
            <a:noFill/>
            <a:miter lim="800000"/>
            <a:headEnd/>
            <a:tailEnd/>
          </a:ln>
        </p:spPr>
      </p:pic>
      <p:sp>
        <p:nvSpPr>
          <p:cNvPr id="2" name="Content Placeholder 1"/>
          <p:cNvSpPr>
            <a:spLocks noGrp="1"/>
          </p:cNvSpPr>
          <p:nvPr>
            <p:ph sz="half" idx="2"/>
          </p:nvPr>
        </p:nvSpPr>
        <p:spPr/>
        <p:txBody>
          <a:bodyPr/>
          <a:lstStyle/>
          <a:p>
            <a:endParaRPr lang="en-US" dirty="0"/>
          </a:p>
        </p:txBody>
      </p:sp>
      <p:pic>
        <p:nvPicPr>
          <p:cNvPr id="5122" name="Picture 2"/>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869873" y="1219200"/>
            <a:ext cx="352024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Leadville August 2006 09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486150"/>
            <a:ext cx="4470400" cy="3352800"/>
          </a:xfrm>
          <a:prstGeom prst="rect">
            <a:avLst/>
          </a:prstGeom>
          <a:noFill/>
        </p:spPr>
      </p:pic>
      <p:sp>
        <p:nvSpPr>
          <p:cNvPr id="5" name="TextBox 4"/>
          <p:cNvSpPr txBox="1"/>
          <p:nvPr/>
        </p:nvSpPr>
        <p:spPr>
          <a:xfrm>
            <a:off x="152400" y="6324600"/>
            <a:ext cx="2514600" cy="307777"/>
          </a:xfrm>
          <a:prstGeom prst="rect">
            <a:avLst/>
          </a:prstGeom>
          <a:solidFill>
            <a:schemeClr val="bg1">
              <a:lumMod val="95000"/>
            </a:schemeClr>
          </a:solidFill>
        </p:spPr>
        <p:txBody>
          <a:bodyPr wrap="square" rtlCol="0">
            <a:spAutoFit/>
          </a:bodyPr>
          <a:lstStyle/>
          <a:p>
            <a:pPr algn="ctr"/>
            <a:r>
              <a:rPr lang="en-US" sz="1400" dirty="0" smtClean="0"/>
              <a:t>10 year old treated tailings</a:t>
            </a:r>
            <a:endParaRPr lang="en-US" sz="1400" dirty="0"/>
          </a:p>
        </p:txBody>
      </p:sp>
      <p:pic>
        <p:nvPicPr>
          <p:cNvPr id="13314" name="Picture 2" descr="Q:\2010\2010 Sm 2 cows graz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3486150"/>
            <a:ext cx="4495800" cy="3371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6400800"/>
            <a:ext cx="3124200" cy="307777"/>
          </a:xfrm>
          <a:prstGeom prst="rect">
            <a:avLst/>
          </a:prstGeom>
          <a:solidFill>
            <a:schemeClr val="bg1">
              <a:lumMod val="85000"/>
            </a:schemeClr>
          </a:solidFill>
        </p:spPr>
        <p:txBody>
          <a:bodyPr wrap="square" rtlCol="0">
            <a:spAutoFit/>
          </a:bodyPr>
          <a:lstStyle/>
          <a:p>
            <a:r>
              <a:rPr lang="en-US" sz="1400" dirty="0" smtClean="0"/>
              <a:t>Livestock grazing remediated land</a:t>
            </a:r>
            <a:endParaRPr lang="en-US" sz="1400" dirty="0"/>
          </a:p>
        </p:txBody>
      </p:sp>
      <p:pic>
        <p:nvPicPr>
          <p:cNvPr id="13316" name="Picture 4" descr="Q:\2008\Elk December 2008 Old Stagecoach.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8200" y="76200"/>
            <a:ext cx="4424638" cy="33184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465" y="106427"/>
            <a:ext cx="4384335" cy="328825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eadville 184.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722908" cy="6858000"/>
          </a:xfrm>
        </p:spPr>
      </p:pic>
      <p:sp>
        <p:nvSpPr>
          <p:cNvPr id="2" name="Title 1"/>
          <p:cNvSpPr>
            <a:spLocks noGrp="1"/>
          </p:cNvSpPr>
          <p:nvPr>
            <p:ph type="title"/>
          </p:nvPr>
        </p:nvSpPr>
        <p:spPr/>
        <p:txBody>
          <a:bodyPr/>
          <a:lstStyle/>
          <a:p>
            <a:r>
              <a:rPr lang="en-US" dirty="0" smtClean="0"/>
              <a:t>Questions/Discussion</a:t>
            </a:r>
            <a:endParaRPr lang="en-US" dirty="0"/>
          </a:p>
        </p:txBody>
      </p:sp>
      <p:pic>
        <p:nvPicPr>
          <p:cNvPr id="6" name="Picture Placeholder 7" descr="Recl519SqC.png"/>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7620000" y="5486400"/>
            <a:ext cx="1219200" cy="1219200"/>
          </a:xfrm>
        </p:spPr>
      </p:pic>
      <p:sp>
        <p:nvSpPr>
          <p:cNvPr id="7" name="TextBox 6"/>
          <p:cNvSpPr txBox="1"/>
          <p:nvPr/>
        </p:nvSpPr>
        <p:spPr>
          <a:xfrm>
            <a:off x="152400" y="5638800"/>
            <a:ext cx="5181600" cy="923330"/>
          </a:xfrm>
          <a:prstGeom prst="rect">
            <a:avLst/>
          </a:prstGeom>
          <a:noFill/>
        </p:spPr>
        <p:txBody>
          <a:bodyPr wrap="square" rtlCol="0">
            <a:spAutoFit/>
          </a:bodyPr>
          <a:lstStyle/>
          <a:p>
            <a:r>
              <a:rPr lang="en-US" dirty="0" smtClean="0"/>
              <a:t>Contact Information:</a:t>
            </a:r>
          </a:p>
          <a:p>
            <a:r>
              <a:rPr lang="en-US" dirty="0" smtClean="0"/>
              <a:t>Stuart Jennings</a:t>
            </a:r>
          </a:p>
          <a:p>
            <a:r>
              <a:rPr lang="en-US" dirty="0" smtClean="0"/>
              <a:t>sjennings@reclamationresearch.net</a:t>
            </a: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8575" y="2489961"/>
            <a:ext cx="21812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36268" y="3724406"/>
            <a:ext cx="3620346" cy="71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3079" y="2550888"/>
            <a:ext cx="14287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543174" y="1447800"/>
            <a:ext cx="38766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29000" y="2499486"/>
            <a:ext cx="2105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658085" y="4876800"/>
            <a:ext cx="4176712" cy="51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3377"/>
            <a:ext cx="8229600" cy="1143000"/>
          </a:xfrm>
        </p:spPr>
        <p:txBody>
          <a:bodyPr/>
          <a:lstStyle/>
          <a:p>
            <a:r>
              <a:rPr lang="en-US" sz="3200" dirty="0" smtClean="0"/>
              <a:t>Irrigated Meadows</a:t>
            </a:r>
            <a:endParaRPr lang="en-US" sz="3200" dirty="0"/>
          </a:p>
        </p:txBody>
      </p:sp>
      <p:sp>
        <p:nvSpPr>
          <p:cNvPr id="6" name="Text Placeholder 5"/>
          <p:cNvSpPr>
            <a:spLocks noGrp="1"/>
          </p:cNvSpPr>
          <p:nvPr>
            <p:ph type="body" idx="1"/>
          </p:nvPr>
        </p:nvSpPr>
        <p:spPr>
          <a:xfrm>
            <a:off x="467276" y="762000"/>
            <a:ext cx="4040188" cy="639762"/>
          </a:xfrm>
        </p:spPr>
        <p:txBody>
          <a:bodyPr/>
          <a:lstStyle/>
          <a:p>
            <a:pPr algn="ctr"/>
            <a:r>
              <a:rPr lang="en-US" dirty="0" smtClean="0"/>
              <a:t>Before remediation </a:t>
            </a:r>
            <a:endParaRPr lang="en-US" dirty="0"/>
          </a:p>
        </p:txBody>
      </p:sp>
      <p:pic>
        <p:nvPicPr>
          <p:cNvPr id="12" name="Content Placeholder 6" descr="Leadville August 2006 116.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57200" y="1610611"/>
            <a:ext cx="4040188" cy="3028274"/>
          </a:xfrm>
          <a:prstGeom prst="rect">
            <a:avLst/>
          </a:prstGeom>
        </p:spPr>
      </p:pic>
      <p:sp>
        <p:nvSpPr>
          <p:cNvPr id="8" name="Text Placeholder 7"/>
          <p:cNvSpPr>
            <a:spLocks noGrp="1"/>
          </p:cNvSpPr>
          <p:nvPr>
            <p:ph type="body" sz="quarter" idx="3"/>
          </p:nvPr>
        </p:nvSpPr>
        <p:spPr>
          <a:xfrm>
            <a:off x="4648200" y="762000"/>
            <a:ext cx="4041775" cy="639762"/>
          </a:xfrm>
        </p:spPr>
        <p:txBody>
          <a:bodyPr/>
          <a:lstStyle/>
          <a:p>
            <a:pPr algn="ctr"/>
            <a:endParaRPr lang="en-US" dirty="0"/>
          </a:p>
          <a:p>
            <a:pPr algn="ctr"/>
            <a:r>
              <a:rPr lang="en-US" dirty="0" smtClean="0"/>
              <a:t>After remediation </a:t>
            </a:r>
            <a:endParaRPr lang="en-US" dirty="0"/>
          </a:p>
        </p:txBody>
      </p:sp>
      <p:sp>
        <p:nvSpPr>
          <p:cNvPr id="5" name="Content Placeholder 4"/>
          <p:cNvSpPr>
            <a:spLocks noGrp="1"/>
          </p:cNvSpPr>
          <p:nvPr>
            <p:ph sz="quarter" idx="4"/>
          </p:nvPr>
        </p:nvSpPr>
        <p:spPr/>
        <p:txBody>
          <a:bodyPr/>
          <a:lstStyle/>
          <a:p>
            <a:endParaRPr lang="en-US"/>
          </a:p>
        </p:txBody>
      </p:sp>
      <p:cxnSp>
        <p:nvCxnSpPr>
          <p:cNvPr id="13" name="Straight Arrow Connector 12"/>
          <p:cNvCxnSpPr/>
          <p:nvPr/>
        </p:nvCxnSpPr>
        <p:spPr>
          <a:xfrm flipV="1">
            <a:off x="5791200" y="3276600"/>
            <a:ext cx="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1598016"/>
            <a:ext cx="4174626" cy="487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irrigated meadows contam soi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 y="4155250"/>
            <a:ext cx="3717104" cy="2321749"/>
          </a:xfrm>
          <a:prstGeom prst="rect">
            <a:avLst/>
          </a:prstGeom>
          <a:noFill/>
        </p:spPr>
      </p:pic>
    </p:spTree>
    <p:extLst>
      <p:ext uri="{BB962C8B-B14F-4D97-AF65-F5344CB8AC3E}">
        <p14:creationId xmlns:p14="http://schemas.microsoft.com/office/powerpoint/2010/main" val="2097147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Arkansas River Fluvial Tailing Areas</a:t>
            </a:r>
            <a:endParaRPr lang="en-US" sz="3200" dirty="0"/>
          </a:p>
        </p:txBody>
      </p:sp>
      <p:sp>
        <p:nvSpPr>
          <p:cNvPr id="3" name="Text Placeholder 2"/>
          <p:cNvSpPr>
            <a:spLocks noGrp="1"/>
          </p:cNvSpPr>
          <p:nvPr>
            <p:ph type="body" idx="1"/>
          </p:nvPr>
        </p:nvSpPr>
        <p:spPr>
          <a:xfrm>
            <a:off x="533400" y="1219200"/>
            <a:ext cx="4040188" cy="639762"/>
          </a:xfrm>
        </p:spPr>
        <p:txBody>
          <a:bodyPr/>
          <a:lstStyle/>
          <a:p>
            <a:pPr algn="ctr"/>
            <a:r>
              <a:rPr lang="en-US" dirty="0" smtClean="0"/>
              <a:t>Fluvial Tailing Deposits</a:t>
            </a:r>
            <a:endParaRPr lang="en-US" dirty="0"/>
          </a:p>
        </p:txBody>
      </p:sp>
      <p:sp>
        <p:nvSpPr>
          <p:cNvPr id="5" name="Text Placeholder 4"/>
          <p:cNvSpPr>
            <a:spLocks noGrp="1"/>
          </p:cNvSpPr>
          <p:nvPr>
            <p:ph type="body" sz="quarter" idx="3"/>
          </p:nvPr>
        </p:nvSpPr>
        <p:spPr>
          <a:xfrm>
            <a:off x="4648200" y="1219200"/>
            <a:ext cx="4041775" cy="639762"/>
          </a:xfrm>
        </p:spPr>
        <p:txBody>
          <a:bodyPr/>
          <a:lstStyle/>
          <a:p>
            <a:pPr algn="ctr"/>
            <a:r>
              <a:rPr lang="en-US" dirty="0" smtClean="0"/>
              <a:t>Unstable Streambanks</a:t>
            </a:r>
            <a:endParaRPr lang="en-US" dirty="0"/>
          </a:p>
        </p:txBody>
      </p:sp>
      <p:pic>
        <p:nvPicPr>
          <p:cNvPr id="10" name="Picture 5" descr="Leadville August 2006 027"/>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57200" y="2286000"/>
            <a:ext cx="4040188" cy="3030141"/>
          </a:xfrm>
          <a:prstGeom prst="rect">
            <a:avLst/>
          </a:prstGeom>
          <a:noFill/>
        </p:spPr>
      </p:pic>
      <p:pic>
        <p:nvPicPr>
          <p:cNvPr id="8" name="Content Placeholder 3" descr="Colorado_august 2008 130.JPG"/>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4800600" y="2286000"/>
            <a:ext cx="4041775" cy="303197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Prior Research and Demonstration Work</a:t>
            </a:r>
            <a:endParaRPr lang="en-US" sz="3200" dirty="0"/>
          </a:p>
        </p:txBody>
      </p:sp>
      <p:sp>
        <p:nvSpPr>
          <p:cNvPr id="3" name="Text Placeholder 2"/>
          <p:cNvSpPr>
            <a:spLocks noGrp="1"/>
          </p:cNvSpPr>
          <p:nvPr>
            <p:ph type="body" idx="1"/>
          </p:nvPr>
        </p:nvSpPr>
        <p:spPr>
          <a:xfrm>
            <a:off x="533400" y="914400"/>
            <a:ext cx="4040188" cy="639762"/>
          </a:xfrm>
        </p:spPr>
        <p:txBody>
          <a:bodyPr/>
          <a:lstStyle/>
          <a:p>
            <a:pPr algn="ctr"/>
            <a:r>
              <a:rPr lang="en-US" dirty="0" smtClean="0"/>
              <a:t>1999 EPA Demonstration</a:t>
            </a:r>
            <a:endParaRPr lang="en-US" dirty="0"/>
          </a:p>
        </p:txBody>
      </p:sp>
      <p:sp>
        <p:nvSpPr>
          <p:cNvPr id="5" name="Text Placeholder 4"/>
          <p:cNvSpPr>
            <a:spLocks noGrp="1"/>
          </p:cNvSpPr>
          <p:nvPr>
            <p:ph type="body" sz="quarter" idx="3"/>
          </p:nvPr>
        </p:nvSpPr>
        <p:spPr>
          <a:xfrm>
            <a:off x="4648200" y="914400"/>
            <a:ext cx="4041775" cy="639762"/>
          </a:xfrm>
        </p:spPr>
        <p:txBody>
          <a:bodyPr/>
          <a:lstStyle/>
          <a:p>
            <a:pPr algn="ctr"/>
            <a:r>
              <a:rPr lang="en-US" dirty="0" smtClean="0"/>
              <a:t>University Research</a:t>
            </a:r>
            <a:endParaRPr lang="en-US" dirty="0"/>
          </a:p>
        </p:txBody>
      </p:sp>
      <p:pic>
        <p:nvPicPr>
          <p:cNvPr id="7" name="Picture 3" descr="treated_untreated tailing boundary"/>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381000" y="2057400"/>
            <a:ext cx="4040188" cy="3030141"/>
          </a:xfrm>
          <a:prstGeom prst="rect">
            <a:avLst/>
          </a:prstGeom>
          <a:noFill/>
          <a:ln w="9525">
            <a:noFill/>
            <a:miter lim="800000"/>
            <a:headEnd/>
            <a:tailEnd/>
          </a:ln>
        </p:spPr>
      </p:pic>
      <p:pic>
        <p:nvPicPr>
          <p:cNvPr id="8" name="Picture 4" descr="experimental plot with supplemental 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2057400"/>
            <a:ext cx="4025204" cy="2438400"/>
          </a:xfrm>
          <a:prstGeom prst="rect">
            <a:avLst/>
          </a:prstGeom>
          <a:noFill/>
        </p:spPr>
      </p:pic>
      <p:sp>
        <p:nvSpPr>
          <p:cNvPr id="4" name="Content Placeholder 3"/>
          <p:cNvSpPr>
            <a:spLocks noGrp="1"/>
          </p:cNvSpPr>
          <p:nvPr>
            <p:ph sz="quarter" idx="4"/>
          </p:nvPr>
        </p:nvSpPr>
        <p:spPr>
          <a:xfrm>
            <a:off x="4645025" y="2174875"/>
            <a:ext cx="4041775" cy="2549525"/>
          </a:xfrm>
        </p:spPr>
        <p:txBody>
          <a:bodyPr/>
          <a:lstStyle/>
          <a:p>
            <a:endParaRPr lang="en-US" dirty="0"/>
          </a:p>
        </p:txBody>
      </p:sp>
      <p:sp>
        <p:nvSpPr>
          <p:cNvPr id="6" name="TextBox 5"/>
          <p:cNvSpPr txBox="1"/>
          <p:nvPr/>
        </p:nvSpPr>
        <p:spPr>
          <a:xfrm>
            <a:off x="381000" y="5410200"/>
            <a:ext cx="4038600" cy="1200329"/>
          </a:xfrm>
          <a:prstGeom prst="rect">
            <a:avLst/>
          </a:prstGeom>
          <a:noFill/>
        </p:spPr>
        <p:txBody>
          <a:bodyPr wrap="square" rtlCol="0">
            <a:spAutoFit/>
          </a:bodyPr>
          <a:lstStyle/>
          <a:p>
            <a:r>
              <a:rPr lang="en-US" dirty="0" smtClean="0"/>
              <a:t>Harry Compton (EPA), Mark </a:t>
            </a:r>
            <a:r>
              <a:rPr lang="en-US" dirty="0" err="1" smtClean="0"/>
              <a:t>Sprenger</a:t>
            </a:r>
            <a:r>
              <a:rPr lang="en-US" dirty="0" smtClean="0"/>
              <a:t>, (EPA), Sally Brown (USDA/UW), Mike Zimmerman (EPA), Jan </a:t>
            </a:r>
            <a:r>
              <a:rPr lang="en-US" dirty="0" err="1" smtClean="0"/>
              <a:t>Christner</a:t>
            </a:r>
            <a:r>
              <a:rPr lang="en-US" dirty="0" smtClean="0"/>
              <a:t> (URS)</a:t>
            </a:r>
            <a:endParaRPr lang="en-US" dirty="0"/>
          </a:p>
        </p:txBody>
      </p:sp>
      <p:sp>
        <p:nvSpPr>
          <p:cNvPr id="9" name="TextBox 8"/>
          <p:cNvSpPr txBox="1"/>
          <p:nvPr/>
        </p:nvSpPr>
        <p:spPr>
          <a:xfrm>
            <a:off x="4648200" y="5105400"/>
            <a:ext cx="4025204" cy="923330"/>
          </a:xfrm>
          <a:prstGeom prst="rect">
            <a:avLst/>
          </a:prstGeom>
          <a:noFill/>
        </p:spPr>
        <p:txBody>
          <a:bodyPr wrap="square" rtlCol="0">
            <a:spAutoFit/>
          </a:bodyPr>
          <a:lstStyle/>
          <a:p>
            <a:r>
              <a:rPr lang="en-US" dirty="0" smtClean="0"/>
              <a:t>CSU </a:t>
            </a:r>
            <a:r>
              <a:rPr lang="en-US" dirty="0" err="1" smtClean="0"/>
              <a:t>Revegetation</a:t>
            </a:r>
            <a:r>
              <a:rPr lang="en-US" dirty="0" smtClean="0"/>
              <a:t> Research</a:t>
            </a:r>
          </a:p>
          <a:p>
            <a:r>
              <a:rPr lang="en-US" dirty="0" smtClean="0"/>
              <a:t>    Kevin Fisher, MS 1999</a:t>
            </a:r>
          </a:p>
          <a:p>
            <a:r>
              <a:rPr lang="en-US" dirty="0" smtClean="0"/>
              <a:t>    Joe </a:t>
            </a:r>
            <a:r>
              <a:rPr lang="en-US" dirty="0" err="1" smtClean="0"/>
              <a:t>Brummer</a:t>
            </a:r>
            <a:r>
              <a:rPr lang="en-US" dirty="0" smtClean="0"/>
              <a:t>, principal investigator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dirty="0"/>
              <a:t>Two Treatment </a:t>
            </a:r>
            <a:r>
              <a:rPr lang="en-US" sz="3200" dirty="0" smtClean="0"/>
              <a:t>Strategies</a:t>
            </a:r>
            <a:endParaRPr lang="en-US" sz="3200" dirty="0"/>
          </a:p>
        </p:txBody>
      </p:sp>
      <p:sp>
        <p:nvSpPr>
          <p:cNvPr id="12291" name="Rectangle 3"/>
          <p:cNvSpPr>
            <a:spLocks noGrp="1" noChangeArrowheads="1"/>
          </p:cNvSpPr>
          <p:nvPr>
            <p:ph type="body" idx="1"/>
          </p:nvPr>
        </p:nvSpPr>
        <p:spPr>
          <a:xfrm>
            <a:off x="457200" y="1219200"/>
            <a:ext cx="4040188" cy="639762"/>
          </a:xfrm>
        </p:spPr>
        <p:txBody>
          <a:bodyPr/>
          <a:lstStyle/>
          <a:p>
            <a:pPr algn="ctr">
              <a:lnSpc>
                <a:spcPct val="80000"/>
              </a:lnSpc>
            </a:pPr>
            <a:r>
              <a:rPr lang="en-US" sz="2000" dirty="0" smtClean="0"/>
              <a:t>Irrigated Meadow Contamination</a:t>
            </a:r>
            <a:endParaRPr lang="en-US" sz="2000" dirty="0"/>
          </a:p>
        </p:txBody>
      </p:sp>
      <p:sp>
        <p:nvSpPr>
          <p:cNvPr id="2" name="Content Placeholder 1"/>
          <p:cNvSpPr>
            <a:spLocks noGrp="1"/>
          </p:cNvSpPr>
          <p:nvPr>
            <p:ph sz="half" idx="2"/>
          </p:nvPr>
        </p:nvSpPr>
        <p:spPr>
          <a:xfrm>
            <a:off x="457200" y="1905000"/>
            <a:ext cx="4040188" cy="2092325"/>
          </a:xfrm>
        </p:spPr>
        <p:txBody>
          <a:bodyPr/>
          <a:lstStyle/>
          <a:p>
            <a:r>
              <a:rPr lang="en-US" dirty="0" smtClean="0"/>
              <a:t>153 acres treated to either 6 or 12 inch depth using a tractor-pulled plow</a:t>
            </a:r>
          </a:p>
          <a:p>
            <a:r>
              <a:rPr lang="en-US" dirty="0" smtClean="0"/>
              <a:t>Thin deposits of relatively uniform depth </a:t>
            </a:r>
          </a:p>
          <a:p>
            <a:endParaRPr lang="en-US" dirty="0"/>
          </a:p>
        </p:txBody>
      </p:sp>
      <p:sp>
        <p:nvSpPr>
          <p:cNvPr id="3" name="Text Placeholder 2"/>
          <p:cNvSpPr>
            <a:spLocks noGrp="1"/>
          </p:cNvSpPr>
          <p:nvPr>
            <p:ph type="body" sz="quarter" idx="3"/>
          </p:nvPr>
        </p:nvSpPr>
        <p:spPr>
          <a:xfrm>
            <a:off x="4648200" y="1219200"/>
            <a:ext cx="4041775" cy="639762"/>
          </a:xfrm>
        </p:spPr>
        <p:txBody>
          <a:bodyPr/>
          <a:lstStyle/>
          <a:p>
            <a:pPr algn="ctr"/>
            <a:r>
              <a:rPr lang="en-US" sz="2000" dirty="0" smtClean="0"/>
              <a:t>Fluvial Tailing Deposits</a:t>
            </a:r>
            <a:endParaRPr lang="en-US" sz="2000" dirty="0"/>
          </a:p>
        </p:txBody>
      </p:sp>
      <p:sp>
        <p:nvSpPr>
          <p:cNvPr id="4" name="Content Placeholder 3"/>
          <p:cNvSpPr>
            <a:spLocks noGrp="1"/>
          </p:cNvSpPr>
          <p:nvPr>
            <p:ph sz="quarter" idx="4"/>
          </p:nvPr>
        </p:nvSpPr>
        <p:spPr>
          <a:xfrm>
            <a:off x="4648200" y="1905000"/>
            <a:ext cx="4041775" cy="2092325"/>
          </a:xfrm>
        </p:spPr>
        <p:txBody>
          <a:bodyPr/>
          <a:lstStyle/>
          <a:p>
            <a:r>
              <a:rPr lang="en-US" dirty="0" smtClean="0"/>
              <a:t>18 acres treated with an excavator-mounted soil mixer</a:t>
            </a:r>
          </a:p>
          <a:p>
            <a:r>
              <a:rPr lang="en-US" dirty="0" smtClean="0"/>
              <a:t>Thick deposits of varying depths within the floodplain</a:t>
            </a:r>
            <a:endParaRPr lang="en-US" dirty="0"/>
          </a:p>
        </p:txBody>
      </p:sp>
      <p:pic>
        <p:nvPicPr>
          <p:cNvPr id="16387" name="Picture 3" descr="C:\Users\User\Pictures\Pentax\2008\2008-09-21 Leadville\Leadville Sept 2008\Leadville 03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5800" y="4187851"/>
            <a:ext cx="3352800" cy="261958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User\Pictures\Pentax\2009\2009-05-18 Leadville\Leadville May 2009\Leadville 12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76800" y="4187851"/>
            <a:ext cx="3699810" cy="2619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Remedial Action Objectives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600200" y="1219200"/>
            <a:ext cx="6248400" cy="2057400"/>
          </a:xfrm>
        </p:spPr>
        <p:txBody>
          <a:bodyPr/>
          <a:lstStyle/>
          <a:p>
            <a:pPr lvl="0"/>
            <a:r>
              <a:rPr lang="en-US" sz="2000" b="1" dirty="0" smtClean="0">
                <a:latin typeface="Arial" pitchFamily="34" charset="0"/>
                <a:cs typeface="Arial" pitchFamily="34" charset="0"/>
              </a:rPr>
              <a:t>Minimize future human exposures </a:t>
            </a:r>
          </a:p>
          <a:p>
            <a:pPr lvl="0"/>
            <a:r>
              <a:rPr lang="en-US" sz="2000" b="1" dirty="0" smtClean="0">
                <a:latin typeface="Arial" pitchFamily="34" charset="0"/>
                <a:cs typeface="Arial" pitchFamily="34" charset="0"/>
              </a:rPr>
              <a:t>Minimize erosion </a:t>
            </a:r>
          </a:p>
          <a:p>
            <a:pPr lvl="0"/>
            <a:r>
              <a:rPr lang="en-US" sz="2000" b="1" dirty="0" smtClean="0">
                <a:latin typeface="Arial" pitchFamily="34" charset="0"/>
                <a:cs typeface="Arial" pitchFamily="34" charset="0"/>
              </a:rPr>
              <a:t>Control leaching and migration of metals</a:t>
            </a:r>
            <a:endParaRPr lang="en-US" sz="2000" dirty="0" smtClean="0">
              <a:latin typeface="Arial" pitchFamily="34" charset="0"/>
              <a:cs typeface="Arial" pitchFamily="34" charset="0"/>
            </a:endParaRPr>
          </a:p>
          <a:p>
            <a:pPr lvl="0"/>
            <a:r>
              <a:rPr lang="en-US" sz="2000" b="1" dirty="0" smtClean="0">
                <a:latin typeface="Arial" pitchFamily="34" charset="0"/>
                <a:cs typeface="Arial" pitchFamily="34" charset="0"/>
              </a:rPr>
              <a:t>Reduce toxins in plants </a:t>
            </a:r>
          </a:p>
          <a:p>
            <a:pPr lvl="0"/>
            <a:r>
              <a:rPr lang="en-US" sz="2000" b="1" dirty="0" smtClean="0">
                <a:latin typeface="Arial" pitchFamily="34" charset="0"/>
                <a:cs typeface="Arial" pitchFamily="34" charset="0"/>
              </a:rPr>
              <a:t>Reduce metal exposures of wildlife and livestock</a:t>
            </a:r>
            <a:endParaRPr lang="en-US" sz="2000" dirty="0">
              <a:latin typeface="Arial" pitchFamily="34" charset="0"/>
              <a:cs typeface="Arial" pitchFamily="34" charset="0"/>
            </a:endParaRPr>
          </a:p>
        </p:txBody>
      </p:sp>
      <p:sp>
        <p:nvSpPr>
          <p:cNvPr id="4" name="Rectangle 3"/>
          <p:cNvSpPr/>
          <p:nvPr/>
        </p:nvSpPr>
        <p:spPr>
          <a:xfrm>
            <a:off x="1295400" y="4272238"/>
            <a:ext cx="7315200" cy="1554272"/>
          </a:xfrm>
          <a:prstGeom prst="rect">
            <a:avLst/>
          </a:prstGeom>
        </p:spPr>
        <p:txBody>
          <a:bodyPr wrap="square">
            <a:spAutoFit/>
          </a:bodyPr>
          <a:lstStyle/>
          <a:p>
            <a:pPr>
              <a:spcAft>
                <a:spcPts val="600"/>
              </a:spcAft>
            </a:pPr>
            <a:r>
              <a:rPr lang="en-US" sz="2000" b="1" dirty="0" smtClean="0"/>
              <a:t>1990’s-2006—Data Collection, Research, Demonstration</a:t>
            </a:r>
          </a:p>
          <a:p>
            <a:pPr>
              <a:spcAft>
                <a:spcPts val="600"/>
              </a:spcAft>
            </a:pPr>
            <a:r>
              <a:rPr lang="en-US" sz="2000" b="1" dirty="0" smtClean="0"/>
              <a:t>2007—Work </a:t>
            </a:r>
            <a:r>
              <a:rPr lang="en-US" sz="2000" b="1" dirty="0"/>
              <a:t>plan </a:t>
            </a:r>
            <a:endParaRPr lang="en-US" sz="2000" b="1" dirty="0" smtClean="0"/>
          </a:p>
          <a:p>
            <a:pPr>
              <a:spcAft>
                <a:spcPts val="600"/>
              </a:spcAft>
            </a:pPr>
            <a:r>
              <a:rPr lang="en-US" sz="2000" b="1" dirty="0" smtClean="0"/>
              <a:t>2008-2009—Construction </a:t>
            </a:r>
            <a:endParaRPr lang="en-US" sz="2000" b="1" dirty="0"/>
          </a:p>
          <a:p>
            <a:pPr>
              <a:spcAft>
                <a:spcPts val="600"/>
              </a:spcAft>
            </a:pPr>
            <a:r>
              <a:rPr lang="en-US" sz="2000" b="1" dirty="0"/>
              <a:t>2010-present—Monitoring and maintenance</a:t>
            </a:r>
          </a:p>
        </p:txBody>
      </p:sp>
      <p:sp>
        <p:nvSpPr>
          <p:cNvPr id="5" name="Rectangle 4"/>
          <p:cNvSpPr/>
          <p:nvPr/>
        </p:nvSpPr>
        <p:spPr>
          <a:xfrm>
            <a:off x="2667000" y="3581400"/>
            <a:ext cx="3146439" cy="523220"/>
          </a:xfrm>
          <a:prstGeom prst="rect">
            <a:avLst/>
          </a:prstGeom>
        </p:spPr>
        <p:txBody>
          <a:bodyPr wrap="none">
            <a:spAutoFit/>
          </a:bodyPr>
          <a:lstStyle/>
          <a:p>
            <a:r>
              <a:rPr lang="en-US" sz="2800" dirty="0"/>
              <a:t>Remedial </a:t>
            </a:r>
            <a:r>
              <a:rPr lang="en-US" sz="2800" dirty="0" smtClean="0"/>
              <a:t>Timeline</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Soil Treatment </a:t>
            </a:r>
            <a:endParaRPr lang="en-US" sz="3200" dirty="0"/>
          </a:p>
        </p:txBody>
      </p:sp>
      <p:sp>
        <p:nvSpPr>
          <p:cNvPr id="4" name="Text Placeholder 3"/>
          <p:cNvSpPr>
            <a:spLocks noGrp="1"/>
          </p:cNvSpPr>
          <p:nvPr>
            <p:ph type="body" idx="1"/>
          </p:nvPr>
        </p:nvSpPr>
        <p:spPr>
          <a:xfrm>
            <a:off x="457200" y="1066800"/>
            <a:ext cx="4040188" cy="639762"/>
          </a:xfrm>
        </p:spPr>
        <p:txBody>
          <a:bodyPr/>
          <a:lstStyle/>
          <a:p>
            <a:pPr algn="ctr"/>
            <a:r>
              <a:rPr lang="en-US" dirty="0" smtClean="0"/>
              <a:t>Approach</a:t>
            </a:r>
            <a:endParaRPr lang="en-US" dirty="0"/>
          </a:p>
        </p:txBody>
      </p:sp>
      <p:sp>
        <p:nvSpPr>
          <p:cNvPr id="5" name="Content Placeholder 4"/>
          <p:cNvSpPr>
            <a:spLocks noGrp="1"/>
          </p:cNvSpPr>
          <p:nvPr>
            <p:ph sz="half" idx="2"/>
          </p:nvPr>
        </p:nvSpPr>
        <p:spPr>
          <a:xfrm>
            <a:off x="457200" y="1752600"/>
            <a:ext cx="4040188" cy="3951288"/>
          </a:xfrm>
        </p:spPr>
        <p:txBody>
          <a:bodyPr/>
          <a:lstStyle/>
          <a:p>
            <a:r>
              <a:rPr lang="en-US" sz="2000" dirty="0" smtClean="0"/>
              <a:t>Add lime to control current and future acidity</a:t>
            </a:r>
          </a:p>
          <a:p>
            <a:r>
              <a:rPr lang="en-US" sz="2000" dirty="0" smtClean="0"/>
              <a:t>Add organic amendment to serve as basis for long-term soil fertility/nutrient cycling</a:t>
            </a:r>
          </a:p>
          <a:p>
            <a:r>
              <a:rPr lang="en-US" sz="2000" dirty="0" smtClean="0"/>
              <a:t>Add supplemental phosphorous </a:t>
            </a:r>
          </a:p>
          <a:p>
            <a:r>
              <a:rPr lang="en-US" sz="2000" dirty="0" smtClean="0"/>
              <a:t>Treat entire contamination thickness</a:t>
            </a:r>
          </a:p>
          <a:p>
            <a:r>
              <a:rPr lang="en-US" sz="2000" dirty="0" smtClean="0"/>
              <a:t>Seed</a:t>
            </a:r>
          </a:p>
          <a:p>
            <a:r>
              <a:rPr lang="en-US" sz="2000" dirty="0" smtClean="0"/>
              <a:t>Monitor and maintain</a:t>
            </a:r>
            <a:endParaRPr lang="en-US" sz="2000" dirty="0"/>
          </a:p>
        </p:txBody>
      </p:sp>
      <p:sp>
        <p:nvSpPr>
          <p:cNvPr id="6" name="Text Placeholder 5"/>
          <p:cNvSpPr>
            <a:spLocks noGrp="1"/>
          </p:cNvSpPr>
          <p:nvPr>
            <p:ph type="body" sz="quarter" idx="3"/>
          </p:nvPr>
        </p:nvSpPr>
        <p:spPr>
          <a:xfrm>
            <a:off x="4648200" y="1066800"/>
            <a:ext cx="4041775" cy="639762"/>
          </a:xfrm>
        </p:spPr>
        <p:txBody>
          <a:bodyPr/>
          <a:lstStyle/>
          <a:p>
            <a:pPr algn="ctr"/>
            <a:r>
              <a:rPr lang="en-US" dirty="0" smtClean="0"/>
              <a:t>Expected Outcome</a:t>
            </a:r>
            <a:endParaRPr lang="en-US" dirty="0"/>
          </a:p>
        </p:txBody>
      </p:sp>
      <p:sp>
        <p:nvSpPr>
          <p:cNvPr id="7" name="Content Placeholder 6"/>
          <p:cNvSpPr>
            <a:spLocks noGrp="1"/>
          </p:cNvSpPr>
          <p:nvPr>
            <p:ph sz="quarter" idx="4"/>
          </p:nvPr>
        </p:nvSpPr>
        <p:spPr>
          <a:xfrm>
            <a:off x="4572000" y="1752600"/>
            <a:ext cx="4041775" cy="3951288"/>
          </a:xfrm>
        </p:spPr>
        <p:txBody>
          <a:bodyPr/>
          <a:lstStyle/>
          <a:p>
            <a:r>
              <a:rPr lang="en-US" sz="2000" dirty="0" smtClean="0"/>
              <a:t>Soil pH will remain between 7-8 and control soluble metals</a:t>
            </a:r>
          </a:p>
          <a:p>
            <a:r>
              <a:rPr lang="en-US" sz="2000" dirty="0" smtClean="0"/>
              <a:t>Nutrient cycling will be perpetuated by soil organisms</a:t>
            </a:r>
          </a:p>
          <a:p>
            <a:r>
              <a:rPr lang="en-US" sz="2000" dirty="0" smtClean="0"/>
              <a:t>Vegetation will not translocate harmful concentrations of contaminants into shoots</a:t>
            </a:r>
          </a:p>
          <a:p>
            <a:r>
              <a:rPr lang="en-US" sz="2000" dirty="0"/>
              <a:t>Water balance will be improved </a:t>
            </a:r>
          </a:p>
          <a:p>
            <a:pPr lvl="1"/>
            <a:r>
              <a:rPr lang="en-US" sz="1600" dirty="0"/>
              <a:t>Reduced metal flux to groundwater</a:t>
            </a:r>
          </a:p>
          <a:p>
            <a:pPr lvl="1"/>
            <a:r>
              <a:rPr lang="en-US" sz="1600" dirty="0"/>
              <a:t>Reduced runoff/reduced erosion</a:t>
            </a:r>
          </a:p>
          <a:p>
            <a:pPr lvl="1"/>
            <a:r>
              <a:rPr lang="en-US" sz="1600" dirty="0"/>
              <a:t>Increased </a:t>
            </a:r>
            <a:r>
              <a:rPr lang="en-US" sz="1600" dirty="0" smtClean="0"/>
              <a:t>evapotranspiration</a:t>
            </a:r>
            <a:endParaRPr lang="en-US" sz="1600" dirty="0"/>
          </a:p>
          <a:p>
            <a:r>
              <a:rPr lang="en-US" sz="2000" dirty="0"/>
              <a:t>Conventional land uses will be </a:t>
            </a:r>
            <a:r>
              <a:rPr lang="en-US" sz="2000" dirty="0" smtClean="0"/>
              <a:t>restored (grazing and recreation)</a:t>
            </a:r>
          </a:p>
          <a:p>
            <a:r>
              <a:rPr lang="en-US" sz="2000" dirty="0" smtClean="0"/>
              <a:t>Meet RAO’s and Performance Standards</a:t>
            </a:r>
          </a:p>
          <a:p>
            <a:pPr lvl="1"/>
            <a:endParaRPr lang="en-US" sz="1600" dirty="0"/>
          </a:p>
          <a:p>
            <a:pPr marL="457200" lvl="1" indent="0">
              <a:buNone/>
            </a:pPr>
            <a:endParaRPr lang="en-US" sz="2000" dirty="0"/>
          </a:p>
        </p:txBody>
      </p:sp>
    </p:spTree>
    <p:extLst>
      <p:ext uri="{BB962C8B-B14F-4D97-AF65-F5344CB8AC3E}">
        <p14:creationId xmlns:p14="http://schemas.microsoft.com/office/powerpoint/2010/main" val="3544229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RG log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12120</TotalTime>
  <Words>896</Words>
  <Application>Microsoft Office PowerPoint</Application>
  <PresentationFormat>On-screen Show (4:3)</PresentationFormat>
  <Paragraphs>192</Paragraphs>
  <Slides>31</Slides>
  <Notes>21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RRG logo theme</vt:lpstr>
      <vt:lpstr>Office Theme</vt:lpstr>
      <vt:lpstr>Soil Treatment at the California Gulch NPL Site for Vegetation Reestablishment and Mitigation of Metal Mobility</vt:lpstr>
      <vt:lpstr>Operable Unit 11 of the California Gulch Superfund Site near Leadville, CO</vt:lpstr>
      <vt:lpstr>PowerPoint Presentation</vt:lpstr>
      <vt:lpstr>Irrigated Meadows</vt:lpstr>
      <vt:lpstr>Arkansas River Fluvial Tailing Areas</vt:lpstr>
      <vt:lpstr>Prior Research and Demonstration Work</vt:lpstr>
      <vt:lpstr>Two Treatment Strategies</vt:lpstr>
      <vt:lpstr>Remedial Action Objectives </vt:lpstr>
      <vt:lpstr>Soil Treatment </vt:lpstr>
      <vt:lpstr>Soil Treatment Polygons— Irrigated Meadows North</vt:lpstr>
      <vt:lpstr>PowerPoint Presentation</vt:lpstr>
      <vt:lpstr>Lime Amendment Mixing into  Fluvial Tailing Deposits</vt:lpstr>
      <vt:lpstr>Lime Requirement for Soil Treatment</vt:lpstr>
      <vt:lpstr>Sugar Beet Lime</vt:lpstr>
      <vt:lpstr>PowerPoint Presentation</vt:lpstr>
      <vt:lpstr>Compost Amendment</vt:lpstr>
      <vt:lpstr>Soil Total Metal Levels (2011) Post-Treatment</vt:lpstr>
      <vt:lpstr>Changes in SPLP Soluble Metal Levels  Before and After Treatment</vt:lpstr>
      <vt:lpstr>Soil Conditions</vt:lpstr>
      <vt:lpstr>Lead levels in Vegetation </vt:lpstr>
      <vt:lpstr>Lead levels in Vegetation </vt:lpstr>
      <vt:lpstr>Lead levels in Vegetation </vt:lpstr>
      <vt:lpstr>2011 Vegetation Monitoring</vt:lpstr>
      <vt:lpstr>June 2009</vt:lpstr>
      <vt:lpstr>On-going Maintenance</vt:lpstr>
      <vt:lpstr>On-going Management </vt:lpstr>
      <vt:lpstr>Remediation and Stabilization  Using Natural Materials</vt:lpstr>
      <vt:lpstr>Remediation and Stabilization  Using Natural Materials</vt:lpstr>
      <vt:lpstr>Soil Treatment and Vegetation Trends— Arkansas River OU 11</vt:lpstr>
      <vt:lpstr>PowerPoint Presentation</vt:lpstr>
      <vt:lpstr>Questions/Discussion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Reclamation Research Group Projects and Work Pipeline</dc:title>
  <dc:creator>Stuart</dc:creator>
  <cp:lastModifiedBy>User</cp:lastModifiedBy>
  <cp:revision>160</cp:revision>
  <cp:lastPrinted>2012-03-25T19:29:58Z</cp:lastPrinted>
  <dcterms:created xsi:type="dcterms:W3CDTF">2009-01-21T22:35:43Z</dcterms:created>
  <dcterms:modified xsi:type="dcterms:W3CDTF">2012-03-26T18:08:45Z</dcterms:modified>
</cp:coreProperties>
</file>