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00" r:id="rId2"/>
    <p:sldId id="279" r:id="rId3"/>
    <p:sldId id="299" r:id="rId4"/>
    <p:sldId id="297" r:id="rId5"/>
    <p:sldId id="265" r:id="rId6"/>
    <p:sldId id="266" r:id="rId7"/>
    <p:sldId id="264" r:id="rId8"/>
    <p:sldId id="267" r:id="rId9"/>
    <p:sldId id="268" r:id="rId10"/>
    <p:sldId id="270" r:id="rId11"/>
    <p:sldId id="302" r:id="rId12"/>
    <p:sldId id="303" r:id="rId13"/>
    <p:sldId id="275" r:id="rId14"/>
    <p:sldId id="273" r:id="rId15"/>
    <p:sldId id="301" r:id="rId16"/>
    <p:sldId id="276" r:id="rId17"/>
    <p:sldId id="277" r:id="rId18"/>
    <p:sldId id="280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70059" autoAdjust="0"/>
  </p:normalViewPr>
  <p:slideViewPr>
    <p:cSldViewPr>
      <p:cViewPr varScale="1">
        <p:scale>
          <a:sx n="74" d="100"/>
          <a:sy n="74" d="100"/>
        </p:scale>
        <p:origin x="-18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C_Graph!$S$2</c:f>
              <c:strCache>
                <c:ptCount val="1"/>
                <c:pt idx="0">
                  <c:v>Q1 2009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cat>
            <c:strRef>
              <c:f>C_Graph!$R$3:$R$9</c:f>
              <c:strCache>
                <c:ptCount val="7"/>
                <c:pt idx="0">
                  <c:v>Alfalfa (Grower A)</c:v>
                </c:pt>
                <c:pt idx="1">
                  <c:v>Alfalfa (Grower B)</c:v>
                </c:pt>
                <c:pt idx="2">
                  <c:v>Cotton</c:v>
                </c:pt>
                <c:pt idx="3">
                  <c:v>Turf</c:v>
                </c:pt>
                <c:pt idx="4">
                  <c:v>Wheat</c:v>
                </c:pt>
                <c:pt idx="5">
                  <c:v>Bermuda</c:v>
                </c:pt>
                <c:pt idx="6">
                  <c:v>Barley</c:v>
                </c:pt>
              </c:strCache>
            </c:strRef>
          </c:cat>
          <c:val>
            <c:numRef>
              <c:f>C_Graph!$S$3:$S$9</c:f>
              <c:numCache>
                <c:formatCode>General</c:formatCode>
                <c:ptCount val="7"/>
                <c:pt idx="0">
                  <c:v>1.1100000000000001</c:v>
                </c:pt>
                <c:pt idx="1">
                  <c:v>0.91</c:v>
                </c:pt>
                <c:pt idx="2">
                  <c:v>2</c:v>
                </c:pt>
                <c:pt idx="3">
                  <c:v>4.7699999999999996</c:v>
                </c:pt>
                <c:pt idx="4">
                  <c:v>1.39</c:v>
                </c:pt>
                <c:pt idx="5">
                  <c:v>0.72</c:v>
                </c:pt>
              </c:numCache>
            </c:numRef>
          </c:val>
        </c:ser>
        <c:ser>
          <c:idx val="1"/>
          <c:order val="1"/>
          <c:tx>
            <c:strRef>
              <c:f>C_Graph!$T$2</c:f>
              <c:strCache>
                <c:ptCount val="1"/>
                <c:pt idx="0">
                  <c:v>Q2 2009</c:v>
                </c:pt>
              </c:strCache>
            </c:strRef>
          </c:tx>
          <c:spPr>
            <a:solidFill>
              <a:srgbClr val="339933"/>
            </a:solidFill>
          </c:spPr>
          <c:invertIfNegative val="0"/>
          <c:cat>
            <c:strRef>
              <c:f>C_Graph!$R$3:$R$9</c:f>
              <c:strCache>
                <c:ptCount val="7"/>
                <c:pt idx="0">
                  <c:v>Alfalfa (Grower A)</c:v>
                </c:pt>
                <c:pt idx="1">
                  <c:v>Alfalfa (Grower B)</c:v>
                </c:pt>
                <c:pt idx="2">
                  <c:v>Cotton</c:v>
                </c:pt>
                <c:pt idx="3">
                  <c:v>Turf</c:v>
                </c:pt>
                <c:pt idx="4">
                  <c:v>Wheat</c:v>
                </c:pt>
                <c:pt idx="5">
                  <c:v>Bermuda</c:v>
                </c:pt>
                <c:pt idx="6">
                  <c:v>Barley</c:v>
                </c:pt>
              </c:strCache>
            </c:strRef>
          </c:cat>
          <c:val>
            <c:numRef>
              <c:f>C_Graph!$T$3:$T$9</c:f>
              <c:numCache>
                <c:formatCode>General</c:formatCode>
                <c:ptCount val="7"/>
                <c:pt idx="0">
                  <c:v>1.76</c:v>
                </c:pt>
                <c:pt idx="1">
                  <c:v>1.35</c:v>
                </c:pt>
                <c:pt idx="2">
                  <c:v>2.41</c:v>
                </c:pt>
                <c:pt idx="3">
                  <c:v>5.28</c:v>
                </c:pt>
                <c:pt idx="4">
                  <c:v>1.95</c:v>
                </c:pt>
                <c:pt idx="5">
                  <c:v>1.06</c:v>
                </c:pt>
              </c:numCache>
            </c:numRef>
          </c:val>
        </c:ser>
        <c:ser>
          <c:idx val="2"/>
          <c:order val="2"/>
          <c:tx>
            <c:strRef>
              <c:f>C_Graph!$U$2</c:f>
              <c:strCache>
                <c:ptCount val="1"/>
                <c:pt idx="0">
                  <c:v>Q3 2009</c:v>
                </c:pt>
              </c:strCache>
            </c:strRef>
          </c:tx>
          <c:spPr>
            <a:solidFill>
              <a:srgbClr val="00CC66"/>
            </a:solidFill>
          </c:spPr>
          <c:invertIfNegative val="0"/>
          <c:cat>
            <c:strRef>
              <c:f>C_Graph!$R$3:$R$9</c:f>
              <c:strCache>
                <c:ptCount val="7"/>
                <c:pt idx="0">
                  <c:v>Alfalfa (Grower A)</c:v>
                </c:pt>
                <c:pt idx="1">
                  <c:v>Alfalfa (Grower B)</c:v>
                </c:pt>
                <c:pt idx="2">
                  <c:v>Cotton</c:v>
                </c:pt>
                <c:pt idx="3">
                  <c:v>Turf</c:v>
                </c:pt>
                <c:pt idx="4">
                  <c:v>Wheat</c:v>
                </c:pt>
                <c:pt idx="5">
                  <c:v>Bermuda</c:v>
                </c:pt>
                <c:pt idx="6">
                  <c:v>Barley</c:v>
                </c:pt>
              </c:strCache>
            </c:strRef>
          </c:cat>
          <c:val>
            <c:numRef>
              <c:f>C_Graph!$U$3:$U$9</c:f>
              <c:numCache>
                <c:formatCode>General</c:formatCode>
                <c:ptCount val="7"/>
                <c:pt idx="0">
                  <c:v>2.14</c:v>
                </c:pt>
                <c:pt idx="1">
                  <c:v>1.46</c:v>
                </c:pt>
                <c:pt idx="2">
                  <c:v>2.4700000000000002</c:v>
                </c:pt>
                <c:pt idx="3">
                  <c:v>6.69</c:v>
                </c:pt>
                <c:pt idx="4">
                  <c:v>2.0099999999999998</c:v>
                </c:pt>
                <c:pt idx="5">
                  <c:v>0.85</c:v>
                </c:pt>
              </c:numCache>
            </c:numRef>
          </c:val>
        </c:ser>
        <c:ser>
          <c:idx val="3"/>
          <c:order val="3"/>
          <c:tx>
            <c:strRef>
              <c:f>C_Graph!$V$2</c:f>
              <c:strCache>
                <c:ptCount val="1"/>
                <c:pt idx="0">
                  <c:v>Q4 2009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cat>
            <c:strRef>
              <c:f>C_Graph!$R$3:$R$9</c:f>
              <c:strCache>
                <c:ptCount val="7"/>
                <c:pt idx="0">
                  <c:v>Alfalfa (Grower A)</c:v>
                </c:pt>
                <c:pt idx="1">
                  <c:v>Alfalfa (Grower B)</c:v>
                </c:pt>
                <c:pt idx="2">
                  <c:v>Cotton</c:v>
                </c:pt>
                <c:pt idx="3">
                  <c:v>Turf</c:v>
                </c:pt>
                <c:pt idx="4">
                  <c:v>Wheat</c:v>
                </c:pt>
                <c:pt idx="5">
                  <c:v>Bermuda</c:v>
                </c:pt>
                <c:pt idx="6">
                  <c:v>Barley</c:v>
                </c:pt>
              </c:strCache>
            </c:strRef>
          </c:cat>
          <c:val>
            <c:numRef>
              <c:f>C_Graph!$V$3:$V$9</c:f>
              <c:numCache>
                <c:formatCode>General</c:formatCode>
                <c:ptCount val="7"/>
                <c:pt idx="0">
                  <c:v>1.86</c:v>
                </c:pt>
                <c:pt idx="1">
                  <c:v>1.52</c:v>
                </c:pt>
                <c:pt idx="2">
                  <c:v>2.0499999999999998</c:v>
                </c:pt>
                <c:pt idx="3">
                  <c:v>6.14</c:v>
                </c:pt>
                <c:pt idx="4">
                  <c:v>1.94</c:v>
                </c:pt>
                <c:pt idx="5">
                  <c:v>0.86</c:v>
                </c:pt>
              </c:numCache>
            </c:numRef>
          </c:val>
        </c:ser>
        <c:ser>
          <c:idx val="4"/>
          <c:order val="4"/>
          <c:tx>
            <c:strRef>
              <c:f>C_Graph!$W$2</c:f>
              <c:strCache>
                <c:ptCount val="1"/>
                <c:pt idx="0">
                  <c:v>Q1 2010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strRef>
              <c:f>C_Graph!$R$3:$R$9</c:f>
              <c:strCache>
                <c:ptCount val="7"/>
                <c:pt idx="0">
                  <c:v>Alfalfa (Grower A)</c:v>
                </c:pt>
                <c:pt idx="1">
                  <c:v>Alfalfa (Grower B)</c:v>
                </c:pt>
                <c:pt idx="2">
                  <c:v>Cotton</c:v>
                </c:pt>
                <c:pt idx="3">
                  <c:v>Turf</c:v>
                </c:pt>
                <c:pt idx="4">
                  <c:v>Wheat</c:v>
                </c:pt>
                <c:pt idx="5">
                  <c:v>Bermuda</c:v>
                </c:pt>
                <c:pt idx="6">
                  <c:v>Barley</c:v>
                </c:pt>
              </c:strCache>
            </c:strRef>
          </c:cat>
          <c:val>
            <c:numRef>
              <c:f>C_Graph!$W$3:$W$9</c:f>
              <c:numCache>
                <c:formatCode>0.00</c:formatCode>
                <c:ptCount val="7"/>
                <c:pt idx="0">
                  <c:v>1.1312125</c:v>
                </c:pt>
                <c:pt idx="1">
                  <c:v>1.0516043478260868</c:v>
                </c:pt>
                <c:pt idx="2">
                  <c:v>1.9968518518518521</c:v>
                </c:pt>
                <c:pt idx="3">
                  <c:v>5.7808333333333302</c:v>
                </c:pt>
                <c:pt idx="5">
                  <c:v>0.67479999999999996</c:v>
                </c:pt>
              </c:numCache>
            </c:numRef>
          </c:val>
        </c:ser>
        <c:ser>
          <c:idx val="5"/>
          <c:order val="5"/>
          <c:tx>
            <c:strRef>
              <c:f>C_Graph!$X$2</c:f>
              <c:strCache>
                <c:ptCount val="1"/>
                <c:pt idx="0">
                  <c:v>Q2 2010</c:v>
                </c:pt>
              </c:strCache>
            </c:strRef>
          </c:tx>
          <c:spPr>
            <a:solidFill>
              <a:srgbClr val="99FF99"/>
            </a:solidFill>
          </c:spPr>
          <c:invertIfNegative val="0"/>
          <c:cat>
            <c:strRef>
              <c:f>C_Graph!$R$3:$R$9</c:f>
              <c:strCache>
                <c:ptCount val="7"/>
                <c:pt idx="0">
                  <c:v>Alfalfa (Grower A)</c:v>
                </c:pt>
                <c:pt idx="1">
                  <c:v>Alfalfa (Grower B)</c:v>
                </c:pt>
                <c:pt idx="2">
                  <c:v>Cotton</c:v>
                </c:pt>
                <c:pt idx="3">
                  <c:v>Turf</c:v>
                </c:pt>
                <c:pt idx="4">
                  <c:v>Wheat</c:v>
                </c:pt>
                <c:pt idx="5">
                  <c:v>Bermuda</c:v>
                </c:pt>
                <c:pt idx="6">
                  <c:v>Barley</c:v>
                </c:pt>
              </c:strCache>
            </c:strRef>
          </c:cat>
          <c:val>
            <c:numRef>
              <c:f>C_Graph!$X$3:$X$9</c:f>
              <c:numCache>
                <c:formatCode>0.00</c:formatCode>
                <c:ptCount val="7"/>
                <c:pt idx="0">
                  <c:v>1.4746250000000001</c:v>
                </c:pt>
                <c:pt idx="1">
                  <c:v>1.2469272727272729</c:v>
                </c:pt>
                <c:pt idx="2">
                  <c:v>1.6439733333333337</c:v>
                </c:pt>
                <c:pt idx="3">
                  <c:v>5.2096666666666662</c:v>
                </c:pt>
                <c:pt idx="5">
                  <c:v>0.81499999999999995</c:v>
                </c:pt>
              </c:numCache>
            </c:numRef>
          </c:val>
        </c:ser>
        <c:ser>
          <c:idx val="6"/>
          <c:order val="6"/>
          <c:tx>
            <c:strRef>
              <c:f>C_Graph!$Y$2</c:f>
              <c:strCache>
                <c:ptCount val="1"/>
                <c:pt idx="0">
                  <c:v>Q3 2010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cat>
            <c:strRef>
              <c:f>C_Graph!$R$3:$R$9</c:f>
              <c:strCache>
                <c:ptCount val="7"/>
                <c:pt idx="0">
                  <c:v>Alfalfa (Grower A)</c:v>
                </c:pt>
                <c:pt idx="1">
                  <c:v>Alfalfa (Grower B)</c:v>
                </c:pt>
                <c:pt idx="2">
                  <c:v>Cotton</c:v>
                </c:pt>
                <c:pt idx="3">
                  <c:v>Turf</c:v>
                </c:pt>
                <c:pt idx="4">
                  <c:v>Wheat</c:v>
                </c:pt>
                <c:pt idx="5">
                  <c:v>Bermuda</c:v>
                </c:pt>
                <c:pt idx="6">
                  <c:v>Barley</c:v>
                </c:pt>
              </c:strCache>
            </c:strRef>
          </c:cat>
          <c:val>
            <c:numRef>
              <c:f>C_Graph!$Y$3:$Y$9</c:f>
              <c:numCache>
                <c:formatCode>0.00</c:formatCode>
                <c:ptCount val="7"/>
                <c:pt idx="0">
                  <c:v>1.4467250000000003</c:v>
                </c:pt>
                <c:pt idx="1">
                  <c:v>1.2188347826086958</c:v>
                </c:pt>
                <c:pt idx="2">
                  <c:v>2.0084199999999996</c:v>
                </c:pt>
                <c:pt idx="3">
                  <c:v>4.9771666666666672</c:v>
                </c:pt>
                <c:pt idx="5">
                  <c:v>0.77939999999999998</c:v>
                </c:pt>
              </c:numCache>
            </c:numRef>
          </c:val>
        </c:ser>
        <c:ser>
          <c:idx val="7"/>
          <c:order val="7"/>
          <c:tx>
            <c:strRef>
              <c:f>C_Graph!$Z$2</c:f>
              <c:strCache>
                <c:ptCount val="1"/>
                <c:pt idx="0">
                  <c:v>Q4 2010</c:v>
                </c:pt>
              </c:strCache>
            </c:strRef>
          </c:tx>
          <c:spPr>
            <a:solidFill>
              <a:srgbClr val="CCFF33"/>
            </a:solidFill>
          </c:spPr>
          <c:invertIfNegative val="0"/>
          <c:cat>
            <c:strRef>
              <c:f>C_Graph!$R$3:$R$9</c:f>
              <c:strCache>
                <c:ptCount val="7"/>
                <c:pt idx="0">
                  <c:v>Alfalfa (Grower A)</c:v>
                </c:pt>
                <c:pt idx="1">
                  <c:v>Alfalfa (Grower B)</c:v>
                </c:pt>
                <c:pt idx="2">
                  <c:v>Cotton</c:v>
                </c:pt>
                <c:pt idx="3">
                  <c:v>Turf</c:v>
                </c:pt>
                <c:pt idx="4">
                  <c:v>Wheat</c:v>
                </c:pt>
                <c:pt idx="5">
                  <c:v>Bermuda</c:v>
                </c:pt>
                <c:pt idx="6">
                  <c:v>Barley</c:v>
                </c:pt>
              </c:strCache>
            </c:strRef>
          </c:cat>
          <c:val>
            <c:numRef>
              <c:f>C_Graph!$Z$3:$Z$9</c:f>
              <c:numCache>
                <c:formatCode>0.00</c:formatCode>
                <c:ptCount val="7"/>
                <c:pt idx="0">
                  <c:v>3.5034000000000001</c:v>
                </c:pt>
                <c:pt idx="1">
                  <c:v>1.1956869565217392</c:v>
                </c:pt>
                <c:pt idx="2">
                  <c:v>1.6440235294117644</c:v>
                </c:pt>
                <c:pt idx="3">
                  <c:v>5.2960000000000012</c:v>
                </c:pt>
                <c:pt idx="4">
                  <c:v>1.7151000000000001</c:v>
                </c:pt>
                <c:pt idx="5">
                  <c:v>0.6048</c:v>
                </c:pt>
                <c:pt idx="6">
                  <c:v>2.1318000000000001</c:v>
                </c:pt>
              </c:numCache>
            </c:numRef>
          </c:val>
        </c:ser>
        <c:ser>
          <c:idx val="8"/>
          <c:order val="8"/>
          <c:tx>
            <c:strRef>
              <c:f>C_Graph!$AA$2</c:f>
              <c:strCache>
                <c:ptCount val="1"/>
                <c:pt idx="0">
                  <c:v>Q1 2011</c:v>
                </c:pt>
              </c:strCache>
            </c:strRef>
          </c:tx>
          <c:spPr>
            <a:solidFill>
              <a:srgbClr val="CCCC00"/>
            </a:solidFill>
          </c:spPr>
          <c:invertIfNegative val="0"/>
          <c:cat>
            <c:strRef>
              <c:f>C_Graph!$R$3:$R$9</c:f>
              <c:strCache>
                <c:ptCount val="7"/>
                <c:pt idx="0">
                  <c:v>Alfalfa (Grower A)</c:v>
                </c:pt>
                <c:pt idx="1">
                  <c:v>Alfalfa (Grower B)</c:v>
                </c:pt>
                <c:pt idx="2">
                  <c:v>Cotton</c:v>
                </c:pt>
                <c:pt idx="3">
                  <c:v>Turf</c:v>
                </c:pt>
                <c:pt idx="4">
                  <c:v>Wheat</c:v>
                </c:pt>
                <c:pt idx="5">
                  <c:v>Bermuda</c:v>
                </c:pt>
                <c:pt idx="6">
                  <c:v>Barley</c:v>
                </c:pt>
              </c:strCache>
            </c:strRef>
          </c:cat>
          <c:val>
            <c:numRef>
              <c:f>C_Graph!$AA$3:$AA$9</c:f>
              <c:numCache>
                <c:formatCode>0.00</c:formatCode>
                <c:ptCount val="7"/>
                <c:pt idx="0">
                  <c:v>1.5205</c:v>
                </c:pt>
                <c:pt idx="1">
                  <c:v>1.07860909090909</c:v>
                </c:pt>
                <c:pt idx="2">
                  <c:v>1.8981600000000001</c:v>
                </c:pt>
                <c:pt idx="3">
                  <c:v>3.8304999999999998</c:v>
                </c:pt>
                <c:pt idx="4">
                  <c:v>1.2866</c:v>
                </c:pt>
                <c:pt idx="5">
                  <c:v>0.89219999999999999</c:v>
                </c:pt>
                <c:pt idx="6">
                  <c:v>1.47505</c:v>
                </c:pt>
              </c:numCache>
            </c:numRef>
          </c:val>
        </c:ser>
        <c:ser>
          <c:idx val="9"/>
          <c:order val="9"/>
          <c:tx>
            <c:v>Q2 2011</c:v>
          </c:tx>
          <c:spPr>
            <a:solidFill>
              <a:srgbClr val="CC9900"/>
            </a:solidFill>
          </c:spPr>
          <c:invertIfNegative val="0"/>
          <c:val>
            <c:numRef>
              <c:f>C_Graph!$AB$3:$AB$9</c:f>
              <c:numCache>
                <c:formatCode>0.00</c:formatCode>
                <c:ptCount val="7"/>
                <c:pt idx="0">
                  <c:v>2.35</c:v>
                </c:pt>
                <c:pt idx="1">
                  <c:v>1.47</c:v>
                </c:pt>
                <c:pt idx="2">
                  <c:v>1.92</c:v>
                </c:pt>
                <c:pt idx="3">
                  <c:v>5.57</c:v>
                </c:pt>
                <c:pt idx="4">
                  <c:v>1.35</c:v>
                </c:pt>
                <c:pt idx="5">
                  <c:v>1.03</c:v>
                </c:pt>
                <c:pt idx="6">
                  <c:v>2.0499999999999998</c:v>
                </c:pt>
              </c:numCache>
            </c:numRef>
          </c:val>
        </c:ser>
        <c:ser>
          <c:idx val="10"/>
          <c:order val="10"/>
          <c:tx>
            <c:v>Q3 2011</c:v>
          </c:tx>
          <c:spPr>
            <a:solidFill>
              <a:srgbClr val="FF9900"/>
            </a:solidFill>
          </c:spPr>
          <c:invertIfNegative val="0"/>
          <c:val>
            <c:numRef>
              <c:f>C_Graph!$AC$3:$AC$9</c:f>
              <c:numCache>
                <c:formatCode>0.00</c:formatCode>
                <c:ptCount val="7"/>
                <c:pt idx="0">
                  <c:v>1.94</c:v>
                </c:pt>
                <c:pt idx="1">
                  <c:v>1.61</c:v>
                </c:pt>
                <c:pt idx="2">
                  <c:v>2.4500000000000002</c:v>
                </c:pt>
                <c:pt idx="3">
                  <c:v>4.8600000000000003</c:v>
                </c:pt>
                <c:pt idx="4">
                  <c:v>1.72</c:v>
                </c:pt>
                <c:pt idx="5">
                  <c:v>0.69</c:v>
                </c:pt>
              </c:numCache>
            </c:numRef>
          </c:val>
        </c:ser>
        <c:ser>
          <c:idx val="11"/>
          <c:order val="11"/>
          <c:tx>
            <c:v>Q4 2011</c:v>
          </c:tx>
          <c:spPr>
            <a:solidFill>
              <a:srgbClr val="CC6600"/>
            </a:solidFill>
          </c:spPr>
          <c:invertIfNegative val="0"/>
          <c:val>
            <c:numRef>
              <c:f>C_Graph!$AD$3:$AD$9</c:f>
              <c:numCache>
                <c:formatCode>0.00</c:formatCode>
                <c:ptCount val="7"/>
                <c:pt idx="0">
                  <c:v>2.95</c:v>
                </c:pt>
                <c:pt idx="1">
                  <c:v>1.57</c:v>
                </c:pt>
                <c:pt idx="2">
                  <c:v>1.94</c:v>
                </c:pt>
                <c:pt idx="3">
                  <c:v>5.3</c:v>
                </c:pt>
                <c:pt idx="4">
                  <c:v>4.74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37696"/>
        <c:axId val="32639232"/>
      </c:barChart>
      <c:catAx>
        <c:axId val="32637696"/>
        <c:scaling>
          <c:orientation val="minMax"/>
        </c:scaling>
        <c:delete val="0"/>
        <c:axPos val="b"/>
        <c:majorTickMark val="out"/>
        <c:minorTickMark val="none"/>
        <c:tickLblPos val="nextTo"/>
        <c:crossAx val="32639232"/>
        <c:crosses val="autoZero"/>
        <c:auto val="1"/>
        <c:lblAlgn val="ctr"/>
        <c:lblOffset val="100"/>
        <c:noMultiLvlLbl val="0"/>
      </c:catAx>
      <c:valAx>
        <c:axId val="32639232"/>
        <c:scaling>
          <c:orientation val="minMax"/>
          <c:max val="9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ECe (dS/m)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2637696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baseline="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963E9-7042-4160-BDCC-0EADF6420D71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16087-AC1A-434B-81CC-A2C13FD0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72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6087-AC1A-434B-81CC-A2C13FD006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89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BC80066-A4AD-40A5-8D35-97F37E8CEE4C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3283DEB-8B13-4C54-B9BC-C28D54ADAB8C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AA85D0E-7296-4953-93D9-13B5AF1C06B7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6087-AC1A-434B-81CC-A2C13FD0069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1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6087-AC1A-434B-81CC-A2C13FD006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16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fld id="{26CECA84-E643-4BD0-8326-78AA998AB67A}" type="slidenum">
              <a:rPr lang="en-US" sz="1200" baseline="0"/>
              <a:pPr algn="r" eaLnBrk="1" hangingPunct="1"/>
              <a:t>3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6087-AC1A-434B-81CC-A2C13FD006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0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6087-AC1A-434B-81CC-A2C13FD006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38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6087-AC1A-434B-81CC-A2C13FD006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67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6087-AC1A-434B-81CC-A2C13FD006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03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6087-AC1A-434B-81CC-A2C13FD006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89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46E209A-7E2F-4BE2-841E-10040C08CBC8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F44DB-E9DD-4EB8-A642-D1E3DDABF0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	Presentation title    </a:t>
            </a:r>
            <a:fld id="{6F9A7274-EC13-4C74-AF64-5DFF07CCD19B}" type="datetime4">
              <a:rPr lang="en-US">
                <a:solidFill>
                  <a:srgbClr val="000000"/>
                </a:solidFill>
              </a:rPr>
              <a:pPr>
                <a:defRPr/>
              </a:pPr>
              <a:t>April 3, 2012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2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6CEB3-2077-40E6-8831-396DF90FCC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	Presentation title    </a:t>
            </a:r>
            <a:fld id="{6F9A7274-EC13-4C74-AF64-5DFF07CCD19B}" type="datetime4">
              <a:rPr lang="en-US">
                <a:solidFill>
                  <a:srgbClr val="000000"/>
                </a:solidFill>
              </a:rPr>
              <a:pPr>
                <a:defRPr/>
              </a:pPr>
              <a:t>April 3, 2012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2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143000"/>
            <a:ext cx="184785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143000"/>
            <a:ext cx="539115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B933-A3D0-4484-A9C5-376BA3F348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	Presentation title    </a:t>
            </a:r>
            <a:fld id="{6F9A7274-EC13-4C74-AF64-5DFF07CCD19B}" type="datetime4">
              <a:rPr lang="en-US">
                <a:solidFill>
                  <a:srgbClr val="000000"/>
                </a:solidFill>
              </a:rPr>
              <a:pPr>
                <a:defRPr/>
              </a:pPr>
              <a:t>April 3, 2012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49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7391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90600" y="1828800"/>
            <a:ext cx="7391400" cy="4343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DCEAC-22F5-4880-8F53-FBC31E3527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	Presentation title    </a:t>
            </a:r>
            <a:fld id="{6F9A7274-EC13-4C74-AF64-5DFF07CCD19B}" type="datetime4">
              <a:rPr lang="en-US">
                <a:solidFill>
                  <a:srgbClr val="000000"/>
                </a:solidFill>
              </a:rPr>
              <a:pPr>
                <a:defRPr/>
              </a:pPr>
              <a:t>April 3, 2012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57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7391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0600" y="1828800"/>
            <a:ext cx="7391400" cy="4343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4405A-873D-4B57-BE80-439DC7ED35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	Presentation title    </a:t>
            </a:r>
            <a:fld id="{6F9A7274-EC13-4C74-AF64-5DFF07CCD19B}" type="datetime4">
              <a:rPr lang="en-US">
                <a:solidFill>
                  <a:srgbClr val="000000"/>
                </a:solidFill>
              </a:rPr>
              <a:pPr>
                <a:defRPr/>
              </a:pPr>
              <a:t>April 3, 2012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91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90600" y="1143000"/>
            <a:ext cx="7391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828800"/>
            <a:ext cx="36195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828800"/>
            <a:ext cx="36195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90600" y="4076700"/>
            <a:ext cx="36195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0" y="4076700"/>
            <a:ext cx="36195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C6A1-77F8-4A43-8D97-31FF3B5CC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	Presentation title    </a:t>
            </a:r>
            <a:fld id="{6F9A7274-EC13-4C74-AF64-5DFF07CCD19B}" type="datetime4">
              <a:rPr lang="en-US">
                <a:solidFill>
                  <a:srgbClr val="000000"/>
                </a:solidFill>
              </a:rPr>
              <a:pPr>
                <a:defRPr/>
              </a:pPr>
              <a:t>April 3, 2012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83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7391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828800"/>
            <a:ext cx="73914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4076700"/>
            <a:ext cx="73914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0FEA9-77FF-470E-8A90-E2BE2A062A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	Presentation title    </a:t>
            </a:r>
            <a:fld id="{6F9A7274-EC13-4C74-AF64-5DFF07CCD19B}" type="datetime4">
              <a:rPr lang="en-US">
                <a:solidFill>
                  <a:srgbClr val="000000"/>
                </a:solidFill>
              </a:rPr>
              <a:pPr>
                <a:defRPr/>
              </a:pPr>
              <a:t>April 3, 2012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6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B2A29-52FC-4422-BE1E-319A0977F2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	Presentation title    </a:t>
            </a:r>
            <a:fld id="{6F9A7274-EC13-4C74-AF64-5DFF07CCD19B}" type="datetime4">
              <a:rPr lang="en-US">
                <a:solidFill>
                  <a:srgbClr val="000000"/>
                </a:solidFill>
              </a:rPr>
              <a:pPr>
                <a:defRPr/>
              </a:pPr>
              <a:t>April 3, 2012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7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4409A-716F-4DF1-9A83-E47EF7F555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	Presentation title    </a:t>
            </a:r>
            <a:fld id="{6F9A7274-EC13-4C74-AF64-5DFF07CCD19B}" type="datetime4">
              <a:rPr lang="en-US">
                <a:solidFill>
                  <a:srgbClr val="000000"/>
                </a:solidFill>
              </a:rPr>
              <a:pPr>
                <a:defRPr/>
              </a:pPr>
              <a:t>April 3, 2012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5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6195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828800"/>
            <a:ext cx="36195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D42D7-DC95-42B7-9C27-1FC5898409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	Presentation title    </a:t>
            </a:r>
            <a:fld id="{6F9A7274-EC13-4C74-AF64-5DFF07CCD19B}" type="datetime4">
              <a:rPr lang="en-US">
                <a:solidFill>
                  <a:srgbClr val="000000"/>
                </a:solidFill>
              </a:rPr>
              <a:pPr>
                <a:defRPr/>
              </a:pPr>
              <a:t>April 3, 2012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D9D09-89B5-4993-A2A6-BDDAA58AE1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	Presentation title    </a:t>
            </a:r>
            <a:fld id="{6F9A7274-EC13-4C74-AF64-5DFF07CCD19B}" type="datetime4">
              <a:rPr lang="en-US">
                <a:solidFill>
                  <a:srgbClr val="000000"/>
                </a:solidFill>
              </a:rPr>
              <a:pPr>
                <a:defRPr/>
              </a:pPr>
              <a:t>April 3, 2012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D165E-E44E-4869-9662-5FE31C4FD8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	Presentation title    </a:t>
            </a:r>
            <a:fld id="{6F9A7274-EC13-4C74-AF64-5DFF07CCD19B}" type="datetime4">
              <a:rPr lang="en-US">
                <a:solidFill>
                  <a:srgbClr val="000000"/>
                </a:solidFill>
              </a:rPr>
              <a:pPr>
                <a:defRPr/>
              </a:pPr>
              <a:t>April 3, 2012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4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5DEEA-6357-496B-AB45-144DCE530D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	Presentation title    </a:t>
            </a:r>
            <a:fld id="{6F9A7274-EC13-4C74-AF64-5DFF07CCD19B}" type="datetime4">
              <a:rPr lang="en-US">
                <a:solidFill>
                  <a:srgbClr val="000000"/>
                </a:solidFill>
              </a:rPr>
              <a:pPr>
                <a:defRPr/>
              </a:pPr>
              <a:t>April 3, 2012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2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0258E-84DD-4F0E-9F0F-0E80CE915F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	Presentation title    </a:t>
            </a:r>
            <a:fld id="{6F9A7274-EC13-4C74-AF64-5DFF07CCD19B}" type="datetime4">
              <a:rPr lang="en-US">
                <a:solidFill>
                  <a:srgbClr val="000000"/>
                </a:solidFill>
              </a:rPr>
              <a:pPr>
                <a:defRPr/>
              </a:pPr>
              <a:t>April 3, 2012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9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82484-9AD6-406A-8784-F376038C79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	Presentation title    </a:t>
            </a:r>
            <a:fld id="{6F9A7274-EC13-4C74-AF64-5DFF07CCD19B}" type="datetime4">
              <a:rPr lang="en-US">
                <a:solidFill>
                  <a:srgbClr val="000000"/>
                </a:solidFill>
              </a:rPr>
              <a:pPr>
                <a:defRPr/>
              </a:pPr>
              <a:t>April 3, 2012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71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9" descr="ISO14001HCLWEB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8688" y="6070600"/>
            <a:ext cx="18653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79" descr="DSC_0029 copy"/>
          <p:cNvPicPr preferRelativeResize="0">
            <a:picLocks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143000"/>
            <a:ext cx="7391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2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391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553200"/>
            <a:ext cx="9144000" cy="228600"/>
          </a:xfrm>
          <a:prstGeom prst="rect">
            <a:avLst/>
          </a:prstGeom>
          <a:solidFill>
            <a:srgbClr val="84987A">
              <a:alpha val="99001"/>
            </a:srgbClr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-96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-96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553200"/>
            <a:ext cx="701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360363" algn="l"/>
              </a:tabLst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08659E-47FA-4F56-93E1-C995B25B897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	Presentation title    </a:t>
            </a:r>
            <a:fld id="{6F9A7274-EC13-4C74-AF64-5DFF07CCD19B}" type="datetime4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April 3, 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01" name="Rectangle 77"/>
          <p:cNvSpPr>
            <a:spLocks noChangeArrowheads="1"/>
          </p:cNvSpPr>
          <p:nvPr/>
        </p:nvSpPr>
        <p:spPr bwMode="auto">
          <a:xfrm>
            <a:off x="762000" y="0"/>
            <a:ext cx="1408113" cy="758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-96" charset="0"/>
              <a:ea typeface="ＭＳ Ｐゴシック" pitchFamily="-96" charset="-128"/>
            </a:endParaRPr>
          </a:p>
        </p:txBody>
      </p:sp>
      <p:pic>
        <p:nvPicPr>
          <p:cNvPr id="34826" name="Picture 78" descr="RCC_newlogo_white-black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563" y="174625"/>
            <a:ext cx="131603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0" name="Rectangle 86"/>
          <p:cNvSpPr>
            <a:spLocks noChangeArrowheads="1"/>
          </p:cNvSpPr>
          <p:nvPr/>
        </p:nvSpPr>
        <p:spPr bwMode="auto">
          <a:xfrm>
            <a:off x="0" y="762000"/>
            <a:ext cx="9144000" cy="76200"/>
          </a:xfrm>
          <a:prstGeom prst="rect">
            <a:avLst/>
          </a:prstGeom>
          <a:gradFill rotWithShape="0">
            <a:gsLst>
              <a:gs pos="0">
                <a:schemeClr val="tx1">
                  <a:alpha val="39999"/>
                </a:schemeClr>
              </a:gs>
              <a:gs pos="100000">
                <a:schemeClr val="tx1">
                  <a:gamma/>
                  <a:tint val="86275"/>
                  <a:invGamma/>
                  <a:alpha val="39999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4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000" b="1">
          <a:solidFill>
            <a:srgbClr val="84987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000" b="1">
          <a:solidFill>
            <a:srgbClr val="84987A"/>
          </a:solidFill>
          <a:latin typeface="Arial" charset="0"/>
        </a:defRPr>
      </a:lvl2pPr>
      <a:lvl3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000" b="1">
          <a:solidFill>
            <a:srgbClr val="84987A"/>
          </a:solidFill>
          <a:latin typeface="Arial" charset="0"/>
        </a:defRPr>
      </a:lvl3pPr>
      <a:lvl4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000" b="1">
          <a:solidFill>
            <a:srgbClr val="84987A"/>
          </a:solidFill>
          <a:latin typeface="Arial" charset="0"/>
        </a:defRPr>
      </a:lvl4pPr>
      <a:lvl5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000" b="1">
          <a:solidFill>
            <a:srgbClr val="84987A"/>
          </a:solidFill>
          <a:latin typeface="Arial" charset="0"/>
        </a:defRPr>
      </a:lvl5pPr>
      <a:lvl6pPr marL="457200" algn="l" rtl="0" fontAlgn="base">
        <a:lnSpc>
          <a:spcPts val="2300"/>
        </a:lnSpc>
        <a:spcBef>
          <a:spcPct val="0"/>
        </a:spcBef>
        <a:spcAft>
          <a:spcPct val="0"/>
        </a:spcAft>
        <a:defRPr sz="2000" b="1">
          <a:solidFill>
            <a:srgbClr val="84987A"/>
          </a:solidFill>
          <a:latin typeface="Arial" charset="0"/>
        </a:defRPr>
      </a:lvl6pPr>
      <a:lvl7pPr marL="914400" algn="l" rtl="0" fontAlgn="base">
        <a:lnSpc>
          <a:spcPts val="2300"/>
        </a:lnSpc>
        <a:spcBef>
          <a:spcPct val="0"/>
        </a:spcBef>
        <a:spcAft>
          <a:spcPct val="0"/>
        </a:spcAft>
        <a:defRPr sz="2000" b="1">
          <a:solidFill>
            <a:srgbClr val="84987A"/>
          </a:solidFill>
          <a:latin typeface="Arial" charset="0"/>
        </a:defRPr>
      </a:lvl7pPr>
      <a:lvl8pPr marL="1371600" algn="l" rtl="0" fontAlgn="base">
        <a:lnSpc>
          <a:spcPts val="2300"/>
        </a:lnSpc>
        <a:spcBef>
          <a:spcPct val="0"/>
        </a:spcBef>
        <a:spcAft>
          <a:spcPct val="0"/>
        </a:spcAft>
        <a:defRPr sz="2000" b="1">
          <a:solidFill>
            <a:srgbClr val="84987A"/>
          </a:solidFill>
          <a:latin typeface="Arial" charset="0"/>
        </a:defRPr>
      </a:lvl8pPr>
      <a:lvl9pPr marL="1828800" algn="l" rtl="0" fontAlgn="base">
        <a:lnSpc>
          <a:spcPts val="2300"/>
        </a:lnSpc>
        <a:spcBef>
          <a:spcPct val="0"/>
        </a:spcBef>
        <a:spcAft>
          <a:spcPct val="0"/>
        </a:spcAft>
        <a:defRPr sz="2000" b="1">
          <a:solidFill>
            <a:srgbClr val="84987A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latin typeface="+mn-lt"/>
        </a:defRPr>
      </a:lvl4pPr>
      <a:lvl5pPr marL="1714500" indent="-1905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2171700" indent="-1905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628900" indent="-1905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3086100" indent="-1905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543300" indent="-1905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4.wqdata.com/index.php?err=No%20sites%20found%20in%20this%20databa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Documents%20and%20Settings\lessarc\Desktop\R171789.ex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Documents%20and%20Settings\lessarc\Desktop\R171789.ex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solidFill>
            <a:srgbClr val="E80000">
              <a:alpha val="9097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32025" y="307975"/>
            <a:ext cx="6481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>
            <a:spAutoFit/>
          </a:bodyPr>
          <a:lstStyle>
            <a:lvl1pPr marL="342900" indent="-3429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sz="2000">
              <a:solidFill>
                <a:srgbClr val="FFFFFF"/>
              </a:solidFill>
            </a:endParaRPr>
          </a:p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0"/>
            <a:ext cx="191611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>
            <a:spAutoFit/>
          </a:bodyPr>
          <a:lstStyle>
            <a:lvl1pPr marL="342900" indent="-3429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endParaRPr lang="en-US">
              <a:solidFill>
                <a:srgbClr val="665546"/>
              </a:solidFill>
            </a:endParaRPr>
          </a:p>
        </p:txBody>
      </p:sp>
      <p:pic>
        <p:nvPicPr>
          <p:cNvPr id="4102" name="Picture 6" descr="RT_logo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5175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914400" y="59436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Kennecott’s Eagle Development Project</a:t>
            </a:r>
          </a:p>
        </p:txBody>
      </p:sp>
      <p:sp>
        <p:nvSpPr>
          <p:cNvPr id="4105" name="Text Box 13"/>
          <p:cNvSpPr txBox="1">
            <a:spLocks noChangeArrowheads="1"/>
          </p:cNvSpPr>
          <p:nvPr/>
        </p:nvSpPr>
        <p:spPr bwMode="auto">
          <a:xfrm>
            <a:off x="2209800" y="6324600"/>
            <a:ext cx="6797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4106" name="Text Box 14"/>
          <p:cNvSpPr txBox="1">
            <a:spLocks noChangeArrowheads="1"/>
          </p:cNvSpPr>
          <p:nvPr/>
        </p:nvSpPr>
        <p:spPr bwMode="auto">
          <a:xfrm>
            <a:off x="2346325" y="6389688"/>
            <a:ext cx="6797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b="1">
                <a:solidFill>
                  <a:schemeClr val="bg1"/>
                </a:solidFill>
                <a:latin typeface="Georgia" pitchFamily="18" charset="0"/>
              </a:rPr>
              <a:t>Project Development and Implementation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8458200" cy="2838450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sz="28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Mine </a:t>
            </a:r>
            <a:r>
              <a:rPr lang="en-US" sz="28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Water Treatment Strategies at </a:t>
            </a:r>
            <a:r>
              <a:rPr lang="en-US" sz="28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		</a:t>
            </a:r>
            <a:br>
              <a:rPr lang="en-US" sz="28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50000"/>
                    <a:lumOff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	Resolution Copper </a:t>
            </a:r>
            <a:r>
              <a:rPr lang="en-US" sz="28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Mining </a:t>
            </a:r>
            <a:r>
              <a:rPr lang="en-US" sz="28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	</a:t>
            </a:r>
            <a:br>
              <a:rPr lang="en-US" sz="28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sz="28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the Eagle Project </a:t>
            </a:r>
            <a:br>
              <a:rPr lang="en-US" sz="2800" dirty="0">
                <a:solidFill>
                  <a:schemeClr val="accent1">
                    <a:lumMod val="50000"/>
                    <a:lumOff val="50000"/>
                  </a:schemeClr>
                </a:solidFill>
              </a:rPr>
            </a:br>
            <a:endParaRPr lang="en-US" sz="280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Casey McKeon, Resolution Copper </a:t>
            </a:r>
            <a:r>
              <a:rPr lang="en-US" dirty="0" smtClean="0"/>
              <a:t> Mining, LLC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Kristin Mariuzza, Eagle Development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ChangeArrowheads="1"/>
          </p:cNvSpPr>
          <p:nvPr/>
        </p:nvSpPr>
        <p:spPr bwMode="auto">
          <a:xfrm>
            <a:off x="0" y="8382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hlinkClick r:id="rId3"/>
              </a:rPr>
              <a:t>Water Quality Website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37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Mapping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Allows stakeholders to view Project data related to soil salinity</a:t>
            </a:r>
          </a:p>
          <a:p>
            <a:pPr lvl="1"/>
            <a:r>
              <a:rPr lang="en-US" dirty="0" smtClean="0"/>
              <a:t>View Project infrastructure</a:t>
            </a:r>
          </a:p>
          <a:p>
            <a:pPr lvl="1"/>
            <a:r>
              <a:rPr lang="en-US" dirty="0" smtClean="0"/>
              <a:t>View field information</a:t>
            </a:r>
          </a:p>
          <a:p>
            <a:pPr lvl="1"/>
            <a:r>
              <a:rPr lang="en-US" dirty="0" smtClean="0"/>
              <a:t>Access Project documents</a:t>
            </a:r>
          </a:p>
          <a:p>
            <a:pPr lvl="1"/>
            <a:r>
              <a:rPr lang="en-US" dirty="0" smtClean="0"/>
              <a:t>Chart trends for soil constituent</a:t>
            </a:r>
          </a:p>
          <a:p>
            <a:r>
              <a:rPr lang="en-US" dirty="0" smtClean="0"/>
              <a:t>Facilitates rapid, visual representation of key constituents to ensure project goals concerning agricultural production are being met</a:t>
            </a:r>
          </a:p>
          <a:p>
            <a:r>
              <a:rPr lang="en-US" dirty="0" smtClean="0"/>
              <a:t>Used frequently during grower meetings to spatially and temporally compare each growers data</a:t>
            </a:r>
          </a:p>
          <a:p>
            <a:pPr lvl="1"/>
            <a:r>
              <a:rPr lang="en-US" dirty="0" smtClean="0"/>
              <a:t>Intended to be made available to each grower once login information is established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66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20732" b="3659"/>
          <a:stretch>
            <a:fillRect/>
          </a:stretch>
        </p:blipFill>
        <p:spPr bwMode="auto">
          <a:xfrm>
            <a:off x="0" y="1600200"/>
            <a:ext cx="9144000" cy="4953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7391400" cy="685800"/>
          </a:xfrm>
        </p:spPr>
        <p:txBody>
          <a:bodyPr/>
          <a:lstStyle/>
          <a:p>
            <a:r>
              <a:rPr lang="en-US" dirty="0" smtClean="0"/>
              <a:t>Web Mapping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2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3352800" cy="304800"/>
          </a:xfrm>
        </p:spPr>
        <p:txBody>
          <a:bodyPr/>
          <a:lstStyle/>
          <a:p>
            <a:pPr eaLnBrk="1" hangingPunct="1"/>
            <a:r>
              <a:rPr lang="en-US" smtClean="0"/>
              <a:t>Results: Soil Salinity 0-12”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92125"/>
          </a:xfrm>
        </p:spPr>
        <p:txBody>
          <a:bodyPr/>
          <a:lstStyle/>
          <a:p>
            <a:pPr eaLnBrk="1" hangingPunct="1"/>
            <a:r>
              <a:rPr lang="en-US" sz="2200" dirty="0" smtClean="0"/>
              <a:t>Crop productivity has not been </a:t>
            </a:r>
            <a:r>
              <a:rPr lang="en-US" sz="2200" dirty="0" smtClean="0"/>
              <a:t>impacted</a:t>
            </a:r>
            <a:endParaRPr lang="en-US" sz="2200" dirty="0" smtClean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25534"/>
              </p:ext>
            </p:extLst>
          </p:nvPr>
        </p:nvGraphicFramePr>
        <p:xfrm>
          <a:off x="152400" y="1676400"/>
          <a:ext cx="8839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914400" y="4943231"/>
            <a:ext cx="1981200" cy="0"/>
            <a:chOff x="1066800" y="4953000"/>
            <a:chExt cx="1981200" cy="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066800" y="4953000"/>
              <a:ext cx="990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057400" y="4953000"/>
              <a:ext cx="990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>
            <a:off x="2819400" y="2590800"/>
            <a:ext cx="990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62400" y="2440354"/>
            <a:ext cx="990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29200" y="3276600"/>
            <a:ext cx="990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19800" y="2895600"/>
            <a:ext cx="990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083669" y="2438400"/>
            <a:ext cx="990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0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5715000" cy="533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Results: Dewatering, over 2B gallons to date</a:t>
            </a:r>
          </a:p>
        </p:txBody>
      </p:sp>
      <p:graphicFrame>
        <p:nvGraphicFramePr>
          <p:cNvPr id="2" name="Content Placeholder 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707178"/>
              </p:ext>
            </p:extLst>
          </p:nvPr>
        </p:nvGraphicFramePr>
        <p:xfrm>
          <a:off x="1752600" y="1440126"/>
          <a:ext cx="7238999" cy="5069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SPW 11.0 Graph" r:id="rId3" imgW="5925960" imgH="4149360" progId="SigmaPlotGraphicObject.10">
                  <p:embed/>
                </p:oleObj>
              </mc:Choice>
              <mc:Fallback>
                <p:oleObj name="SPW 11.0 Graph" r:id="rId3" imgW="5925960" imgH="4149360" progId="SigmaPlotGraphicObject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440126"/>
                        <a:ext cx="7238999" cy="5069044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74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3733800" cy="304800"/>
          </a:xfrm>
        </p:spPr>
        <p:txBody>
          <a:bodyPr/>
          <a:lstStyle/>
          <a:p>
            <a:r>
              <a:rPr lang="en-US" dirty="0" smtClean="0"/>
              <a:t>Communication with Growers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6324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Semi-Annual meetings with growers prior to </a:t>
            </a:r>
          </a:p>
          <a:p>
            <a:pPr>
              <a:buNone/>
            </a:pPr>
            <a:r>
              <a:rPr lang="en-US" dirty="0" smtClean="0"/>
              <a:t>    each sampling event</a:t>
            </a:r>
          </a:p>
          <a:p>
            <a:pPr lvl="1"/>
            <a:r>
              <a:rPr lang="en-US" dirty="0" smtClean="0"/>
              <a:t>Discuss field conditions and recent field </a:t>
            </a:r>
          </a:p>
          <a:p>
            <a:pPr lvl="1">
              <a:buNone/>
            </a:pPr>
            <a:r>
              <a:rPr lang="en-US" dirty="0" smtClean="0"/>
              <a:t>    </a:t>
            </a:r>
            <a:r>
              <a:rPr lang="en-US" dirty="0" smtClean="0"/>
              <a:t>operations </a:t>
            </a:r>
          </a:p>
          <a:p>
            <a:pPr lvl="1"/>
            <a:r>
              <a:rPr lang="en-US" dirty="0" smtClean="0"/>
              <a:t>Ensure </a:t>
            </a:r>
            <a:r>
              <a:rPr lang="en-US" dirty="0" smtClean="0"/>
              <a:t>all farm staff are aware of our </a:t>
            </a:r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Share data</a:t>
            </a:r>
            <a:endParaRPr lang="en-US" dirty="0" smtClean="0"/>
          </a:p>
          <a:p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6" name="Picture 5" descr="Tri-foldGrowerBrochur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57800" y="990600"/>
            <a:ext cx="195942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1066800" cy="304800"/>
          </a:xfrm>
        </p:spPr>
        <p:txBody>
          <a:bodyPr/>
          <a:lstStyle/>
          <a:p>
            <a:pPr eaLnBrk="1" hangingPunct="1"/>
            <a:r>
              <a:rPr lang="en-US" smtClean="0"/>
              <a:t>Results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1905000"/>
          </a:xfrm>
        </p:spPr>
        <p:txBody>
          <a:bodyPr/>
          <a:lstStyle/>
          <a:p>
            <a:pPr eaLnBrk="1" hangingPunct="1"/>
            <a:r>
              <a:rPr lang="en-US" dirty="0" smtClean="0"/>
              <a:t>Nutrient and metal levels for the water, soil and plant tissue samples have all fallen within acceptable, expected ranges.</a:t>
            </a:r>
          </a:p>
          <a:p>
            <a:pPr eaLnBrk="1" hangingPunct="1"/>
            <a:r>
              <a:rPr lang="en-US" dirty="0" smtClean="0"/>
              <a:t>Environmental health and agricultural productivity have remained unaffected.</a:t>
            </a:r>
          </a:p>
          <a:p>
            <a:pPr eaLnBrk="1" hangingPunct="1"/>
            <a:r>
              <a:rPr lang="en-US" dirty="0" smtClean="0"/>
              <a:t>Soil salinities (gypsum)  have increased slightly, as expected, but have not affected crop yield.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7892" name="Picture 4" descr="P416385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907395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5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Lessons Learned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391400" cy="4343400"/>
          </a:xfrm>
        </p:spPr>
        <p:txBody>
          <a:bodyPr/>
          <a:lstStyle/>
          <a:p>
            <a:pPr eaLnBrk="1" hangingPunct="1"/>
            <a:r>
              <a:rPr lang="en-US" dirty="0" smtClean="0"/>
              <a:t>Daily communication is critical among all project stakeholders </a:t>
            </a:r>
          </a:p>
          <a:p>
            <a:pPr eaLnBrk="1" hangingPunct="1"/>
            <a:r>
              <a:rPr lang="en-US" dirty="0" smtClean="0"/>
              <a:t>Conservative sampling and irrigation efforts throughout  the project have been helpful for tracking salinity trends</a:t>
            </a:r>
          </a:p>
          <a:p>
            <a:pPr eaLnBrk="1" hangingPunct="1"/>
            <a:r>
              <a:rPr lang="en-US" dirty="0" smtClean="0"/>
              <a:t>Consistency in the water treatment and regular communications have led to </a:t>
            </a:r>
            <a:r>
              <a:rPr lang="en-US" dirty="0" smtClean="0"/>
              <a:t>continued project success.</a:t>
            </a:r>
            <a:endParaRPr lang="en-US" dirty="0" smtClean="0"/>
          </a:p>
        </p:txBody>
      </p:sp>
      <p:pic>
        <p:nvPicPr>
          <p:cNvPr id="38915" name="Picture 3" descr="P414385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3657600" cy="27432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Turf5.jp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3657600" cy="274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3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solidFill>
            <a:srgbClr val="E80000">
              <a:alpha val="9097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9" name="Picture 3" descr="Core S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-47625"/>
            <a:ext cx="7620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32025" y="307975"/>
            <a:ext cx="6481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>
            <a:spAutoFit/>
          </a:bodyPr>
          <a:lstStyle>
            <a:lvl1pPr marL="342900" indent="-3429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sz="2000">
              <a:solidFill>
                <a:srgbClr val="FFFFFF"/>
              </a:solidFill>
            </a:endParaRPr>
          </a:p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0"/>
            <a:ext cx="191611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>
            <a:spAutoFit/>
          </a:bodyPr>
          <a:lstStyle>
            <a:lvl1pPr marL="342900" indent="-3429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endParaRPr lang="en-US">
              <a:solidFill>
                <a:srgbClr val="665546"/>
              </a:solidFill>
            </a:endParaRPr>
          </a:p>
        </p:txBody>
      </p:sp>
      <p:pic>
        <p:nvPicPr>
          <p:cNvPr id="4102" name="Picture 6" descr="RT_logo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5175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IMG_077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-46038"/>
            <a:ext cx="7921625" cy="598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914400" y="59436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Georgia" pitchFamily="18" charset="0"/>
              </a:rPr>
              <a:t>Kennecott’s Eagle Development Project</a:t>
            </a:r>
          </a:p>
        </p:txBody>
      </p:sp>
      <p:sp>
        <p:nvSpPr>
          <p:cNvPr id="4105" name="Text Box 13"/>
          <p:cNvSpPr txBox="1">
            <a:spLocks noChangeArrowheads="1"/>
          </p:cNvSpPr>
          <p:nvPr/>
        </p:nvSpPr>
        <p:spPr bwMode="auto">
          <a:xfrm>
            <a:off x="2209800" y="6324600"/>
            <a:ext cx="6797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4106" name="Text Box 14"/>
          <p:cNvSpPr txBox="1">
            <a:spLocks noChangeArrowheads="1"/>
          </p:cNvSpPr>
          <p:nvPr/>
        </p:nvSpPr>
        <p:spPr bwMode="auto">
          <a:xfrm>
            <a:off x="2346325" y="6389688"/>
            <a:ext cx="6797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b="1">
                <a:solidFill>
                  <a:schemeClr val="bg1"/>
                </a:solidFill>
                <a:latin typeface="Georgia" pitchFamily="18" charset="0"/>
              </a:rPr>
              <a:t>Project Development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559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C240F20-7A18-4328-A98E-25F0FD852A77}" type="slidenum">
              <a:rPr lang="en-US"/>
              <a:pPr eaLnBrk="1" hangingPunct="1"/>
              <a:t>19</a:t>
            </a:fld>
            <a:endParaRPr lang="en-US"/>
          </a:p>
        </p:txBody>
      </p:sp>
      <p:pic>
        <p:nvPicPr>
          <p:cNvPr id="6147" name="Picture 2" descr="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6575" y="1550988"/>
            <a:ext cx="47974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j032696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8" y="3671888"/>
            <a:ext cx="40052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2705100" y="3973513"/>
            <a:ext cx="596900" cy="5461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4229100" y="1487488"/>
            <a:ext cx="4849813" cy="445611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 flipV="1">
            <a:off x="3302000" y="1524000"/>
            <a:ext cx="889000" cy="2640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>
            <a:off x="3314700" y="4532313"/>
            <a:ext cx="863600" cy="1360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12" name="AutoShape 8"/>
          <p:cNvSpPr>
            <a:spLocks noChangeArrowheads="1"/>
          </p:cNvSpPr>
          <p:nvPr/>
        </p:nvSpPr>
        <p:spPr bwMode="auto">
          <a:xfrm>
            <a:off x="5865813" y="2057400"/>
            <a:ext cx="266700" cy="2286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6030913" y="1843088"/>
            <a:ext cx="1231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Eagle</a:t>
            </a:r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4495800" y="4964113"/>
            <a:ext cx="1725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Michigan, USA</a:t>
            </a:r>
          </a:p>
        </p:txBody>
      </p:sp>
      <p:sp>
        <p:nvSpPr>
          <p:cNvPr id="6156" name="Rectangle 11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Located in the Upper Peninsula of Michigan</a:t>
            </a:r>
            <a:br>
              <a:rPr lang="en-US" smtClean="0"/>
            </a:br>
            <a:r>
              <a:rPr lang="en-US" smtClean="0"/>
              <a:t>Marquette County</a:t>
            </a:r>
            <a:br>
              <a:rPr lang="en-US" smtClean="0"/>
            </a:b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681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 smtClean="0">
                <a:latin typeface="Arial Narrow" pitchFamily="34" charset="0"/>
              </a:rPr>
              <a:t>Project Introductions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 smtClean="0">
                <a:latin typeface="Arial Narrow" pitchFamily="34" charset="0"/>
              </a:rPr>
              <a:t>Regulations that govern project design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latin typeface="Arial Narrow" pitchFamily="34" charset="0"/>
              </a:rPr>
              <a:t>Water Treatment Design </a:t>
            </a:r>
            <a:endParaRPr lang="en-US" sz="3200" b="1" dirty="0" smtClean="0">
              <a:latin typeface="Arial Narrow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 smtClean="0">
                <a:latin typeface="Arial Narrow" pitchFamily="34" charset="0"/>
              </a:rPr>
              <a:t>Water Management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B2A29-52FC-4422-BE1E-319A0977F2A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r>
              <a:rPr lang="en-US" smtClean="0">
                <a:solidFill>
                  <a:srgbClr val="000000"/>
                </a:solidFill>
              </a:rPr>
              <a:t>	Presentation title    </a:t>
            </a:r>
            <a:fld id="{6F9A7274-EC13-4C74-AF64-5DFF07CCD19B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April 3, 2012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FEE93FD-02FE-437C-8F92-24E8C2F740BB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7171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endParaRPr lang="en-US" smtClean="0"/>
          </a:p>
        </p:txBody>
      </p:sp>
      <p:sp>
        <p:nvSpPr>
          <p:cNvPr id="7172" name="Content Placeholder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pPr eaLnBrk="1" hangingPunct="1"/>
            <a:endParaRPr lang="en-US" sz="900" smtClean="0"/>
          </a:p>
        </p:txBody>
      </p:sp>
      <p:sp>
        <p:nvSpPr>
          <p:cNvPr id="7173" name="Date Placeholder 3"/>
          <p:cNvSpPr txBox="1">
            <a:spLocks noGrp="1"/>
          </p:cNvSpPr>
          <p:nvPr/>
        </p:nvSpPr>
        <p:spPr bwMode="auto">
          <a:xfrm>
            <a:off x="973138" y="6532563"/>
            <a:ext cx="141763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511C648-3562-45E8-B6B3-B39D3E53B351}" type="datetime4">
              <a:rPr lang="en-AU" sz="1000"/>
              <a:pPr eaLnBrk="1" hangingPunct="1"/>
              <a:t>3 April 2012</a:t>
            </a:fld>
            <a:endParaRPr lang="en-AU" sz="1000"/>
          </a:p>
        </p:txBody>
      </p:sp>
      <p:sp>
        <p:nvSpPr>
          <p:cNvPr id="7174" name="Footer Placeholder 4"/>
          <p:cNvSpPr txBox="1">
            <a:spLocks noGrp="1"/>
          </p:cNvSpPr>
          <p:nvPr/>
        </p:nvSpPr>
        <p:spPr bwMode="auto">
          <a:xfrm>
            <a:off x="2662238" y="6538913"/>
            <a:ext cx="447198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AU" sz="1000"/>
              <a:t>Presentation Title</a:t>
            </a:r>
          </a:p>
        </p:txBody>
      </p:sp>
      <p:sp>
        <p:nvSpPr>
          <p:cNvPr id="7175" name="Slide Number Placeholder 5"/>
          <p:cNvSpPr txBox="1">
            <a:spLocks noGrp="1"/>
          </p:cNvSpPr>
          <p:nvPr/>
        </p:nvSpPr>
        <p:spPr bwMode="auto">
          <a:xfrm>
            <a:off x="7459663" y="6529388"/>
            <a:ext cx="141763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87E9449-0786-4390-AED0-B482ED558218}" type="slidenum">
              <a:rPr lang="en-AU" sz="1000"/>
              <a:pPr algn="r" eaLnBrk="1" hangingPunct="1"/>
              <a:t>20</a:t>
            </a:fld>
            <a:endParaRPr lang="en-AU" sz="1000"/>
          </a:p>
        </p:txBody>
      </p:sp>
      <p:sp>
        <p:nvSpPr>
          <p:cNvPr id="7176" name="AutoShape 8" descr="image001"/>
          <p:cNvSpPr>
            <a:spLocks noChangeAspect="1" noChangeArrowheads="1"/>
          </p:cNvSpPr>
          <p:nvPr/>
        </p:nvSpPr>
        <p:spPr bwMode="auto">
          <a:xfrm>
            <a:off x="127000" y="46038"/>
            <a:ext cx="10953750" cy="71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AutoShape 10" descr="image001"/>
          <p:cNvSpPr>
            <a:spLocks noChangeAspect="1" noChangeArrowheads="1"/>
          </p:cNvSpPr>
          <p:nvPr/>
        </p:nvSpPr>
        <p:spPr bwMode="auto">
          <a:xfrm>
            <a:off x="127000" y="46038"/>
            <a:ext cx="10953750" cy="71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AutoShape 12" descr="image001"/>
          <p:cNvSpPr>
            <a:spLocks noChangeAspect="1" noChangeArrowheads="1"/>
          </p:cNvSpPr>
          <p:nvPr/>
        </p:nvSpPr>
        <p:spPr bwMode="auto">
          <a:xfrm>
            <a:off x="127000" y="46038"/>
            <a:ext cx="10953750" cy="71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9" name="Picture 13" descr="Map View of Mine and M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0113" y="-123825"/>
            <a:ext cx="10944226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74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1F3BFAB-FED9-44AB-A718-B603A63B3FC5}" type="slidenum">
              <a:rPr lang="en-US"/>
              <a:pPr eaLnBrk="1" hangingPunct="1"/>
              <a:t>21</a:t>
            </a:fld>
            <a:endParaRPr lang="en-US"/>
          </a:p>
        </p:txBody>
      </p:sp>
      <p:pic>
        <p:nvPicPr>
          <p:cNvPr id="8195" name="Picture 2" descr="Eagle Project Area-1"/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6633"/>
          </a:solidFill>
          <a:ln w="28575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8196" name="Text Box 51"/>
          <p:cNvSpPr txBox="1">
            <a:spLocks noChangeArrowheads="1"/>
          </p:cNvSpPr>
          <p:nvPr/>
        </p:nvSpPr>
        <p:spPr bwMode="auto">
          <a:xfrm>
            <a:off x="7319963" y="6329363"/>
            <a:ext cx="1589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Source: Kennecott Eagle</a:t>
            </a:r>
          </a:p>
        </p:txBody>
      </p:sp>
      <p:sp>
        <p:nvSpPr>
          <p:cNvPr id="8197" name="AutoShape 54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385763" y="6038850"/>
            <a:ext cx="495300" cy="225425"/>
          </a:xfrm>
          <a:prstGeom prst="actionButtonMovi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6E63A73-BCC2-4C6D-B00D-5C6C7B688A08}" type="slidenum">
              <a:rPr lang="en-US"/>
              <a:pPr eaLnBrk="1" hangingPunct="1"/>
              <a:t>22</a:t>
            </a:fld>
            <a:endParaRPr lang="en-US"/>
          </a:p>
        </p:txBody>
      </p:sp>
      <p:pic>
        <p:nvPicPr>
          <p:cNvPr id="9219" name="Picture 2" descr="Eagle Project Area-1"/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781800"/>
          </a:xfrm>
          <a:prstGeom prst="rect">
            <a:avLst/>
          </a:prstGeom>
          <a:solidFill>
            <a:srgbClr val="996633"/>
          </a:solidFill>
          <a:ln w="28575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388099" name="Freeform 3"/>
          <p:cNvSpPr>
            <a:spLocks/>
          </p:cNvSpPr>
          <p:nvPr/>
        </p:nvSpPr>
        <p:spPr bwMode="auto">
          <a:xfrm>
            <a:off x="2984500" y="2781300"/>
            <a:ext cx="901700" cy="277813"/>
          </a:xfrm>
          <a:custGeom>
            <a:avLst/>
            <a:gdLst>
              <a:gd name="T0" fmla="*/ 27913 w 743"/>
              <a:gd name="T1" fmla="*/ 4241 h 262"/>
              <a:gd name="T2" fmla="*/ 16990 w 743"/>
              <a:gd name="T3" fmla="*/ 53018 h 262"/>
              <a:gd name="T4" fmla="*/ 72816 w 743"/>
              <a:gd name="T5" fmla="*/ 95432 h 262"/>
              <a:gd name="T6" fmla="*/ 180825 w 743"/>
              <a:gd name="T7" fmla="*/ 111337 h 262"/>
              <a:gd name="T8" fmla="*/ 422331 w 743"/>
              <a:gd name="T9" fmla="*/ 138907 h 262"/>
              <a:gd name="T10" fmla="*/ 480583 w 743"/>
              <a:gd name="T11" fmla="*/ 172838 h 262"/>
              <a:gd name="T12" fmla="*/ 594661 w 743"/>
              <a:gd name="T13" fmla="*/ 204649 h 262"/>
              <a:gd name="T14" fmla="*/ 674758 w 743"/>
              <a:gd name="T15" fmla="*/ 236459 h 262"/>
              <a:gd name="T16" fmla="*/ 713593 w 743"/>
              <a:gd name="T17" fmla="*/ 270391 h 262"/>
              <a:gd name="T18" fmla="*/ 893205 w 743"/>
              <a:gd name="T19" fmla="*/ 270391 h 262"/>
              <a:gd name="T20" fmla="*/ 893205 w 743"/>
              <a:gd name="T21" fmla="*/ 227976 h 262"/>
              <a:gd name="T22" fmla="*/ 707525 w 743"/>
              <a:gd name="T23" fmla="*/ 151631 h 262"/>
              <a:gd name="T24" fmla="*/ 514564 w 743"/>
              <a:gd name="T25" fmla="*/ 109217 h 262"/>
              <a:gd name="T26" fmla="*/ 268204 w 743"/>
              <a:gd name="T27" fmla="*/ 27569 h 262"/>
              <a:gd name="T28" fmla="*/ 27913 w 743"/>
              <a:gd name="T29" fmla="*/ 4241 h 26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43" h="262">
                <a:moveTo>
                  <a:pt x="23" y="4"/>
                </a:moveTo>
                <a:cubicBezTo>
                  <a:pt x="13" y="18"/>
                  <a:pt x="0" y="33"/>
                  <a:pt x="14" y="50"/>
                </a:cubicBezTo>
                <a:cubicBezTo>
                  <a:pt x="20" y="63"/>
                  <a:pt x="37" y="82"/>
                  <a:pt x="60" y="90"/>
                </a:cubicBezTo>
                <a:cubicBezTo>
                  <a:pt x="79" y="97"/>
                  <a:pt x="115" y="103"/>
                  <a:pt x="149" y="105"/>
                </a:cubicBezTo>
                <a:cubicBezTo>
                  <a:pt x="151" y="108"/>
                  <a:pt x="284" y="111"/>
                  <a:pt x="348" y="131"/>
                </a:cubicBezTo>
                <a:cubicBezTo>
                  <a:pt x="385" y="138"/>
                  <a:pt x="358" y="155"/>
                  <a:pt x="396" y="163"/>
                </a:cubicBezTo>
                <a:cubicBezTo>
                  <a:pt x="423" y="172"/>
                  <a:pt x="456" y="183"/>
                  <a:pt x="490" y="193"/>
                </a:cubicBezTo>
                <a:cubicBezTo>
                  <a:pt x="516" y="203"/>
                  <a:pt x="531" y="218"/>
                  <a:pt x="556" y="223"/>
                </a:cubicBezTo>
                <a:cubicBezTo>
                  <a:pt x="575" y="227"/>
                  <a:pt x="558" y="250"/>
                  <a:pt x="588" y="255"/>
                </a:cubicBezTo>
                <a:cubicBezTo>
                  <a:pt x="618" y="260"/>
                  <a:pt x="711" y="262"/>
                  <a:pt x="736" y="255"/>
                </a:cubicBezTo>
                <a:cubicBezTo>
                  <a:pt x="743" y="241"/>
                  <a:pt x="740" y="228"/>
                  <a:pt x="736" y="215"/>
                </a:cubicBezTo>
                <a:cubicBezTo>
                  <a:pt x="716" y="199"/>
                  <a:pt x="617" y="159"/>
                  <a:pt x="583" y="143"/>
                </a:cubicBezTo>
                <a:cubicBezTo>
                  <a:pt x="531" y="113"/>
                  <a:pt x="483" y="117"/>
                  <a:pt x="424" y="103"/>
                </a:cubicBezTo>
                <a:cubicBezTo>
                  <a:pt x="351" y="94"/>
                  <a:pt x="290" y="45"/>
                  <a:pt x="221" y="26"/>
                </a:cubicBezTo>
                <a:cubicBezTo>
                  <a:pt x="156" y="5"/>
                  <a:pt x="59" y="0"/>
                  <a:pt x="23" y="4"/>
                </a:cubicBezTo>
                <a:close/>
              </a:path>
            </a:pathLst>
          </a:custGeom>
          <a:solidFill>
            <a:srgbClr val="993366">
              <a:alpha val="50195"/>
            </a:srgbClr>
          </a:solidFill>
          <a:ln w="12700" cap="flat" cmpd="sng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100" name="Freeform 4"/>
          <p:cNvSpPr>
            <a:spLocks/>
          </p:cNvSpPr>
          <p:nvPr/>
        </p:nvSpPr>
        <p:spPr bwMode="auto">
          <a:xfrm>
            <a:off x="3079750" y="2817813"/>
            <a:ext cx="401638" cy="123825"/>
          </a:xfrm>
          <a:custGeom>
            <a:avLst/>
            <a:gdLst>
              <a:gd name="T0" fmla="*/ 31750 w 253"/>
              <a:gd name="T1" fmla="*/ 0 h 78"/>
              <a:gd name="T2" fmla="*/ 0 w 253"/>
              <a:gd name="T3" fmla="*/ 25400 h 78"/>
              <a:gd name="T4" fmla="*/ 79375 w 253"/>
              <a:gd name="T5" fmla="*/ 82550 h 78"/>
              <a:gd name="T6" fmla="*/ 203200 w 253"/>
              <a:gd name="T7" fmla="*/ 98425 h 78"/>
              <a:gd name="T8" fmla="*/ 361950 w 253"/>
              <a:gd name="T9" fmla="*/ 120650 h 78"/>
              <a:gd name="T10" fmla="*/ 392113 w 253"/>
              <a:gd name="T11" fmla="*/ 106363 h 78"/>
              <a:gd name="T12" fmla="*/ 300038 w 253"/>
              <a:gd name="T13" fmla="*/ 57150 h 78"/>
              <a:gd name="T14" fmla="*/ 31750 w 253"/>
              <a:gd name="T15" fmla="*/ 0 h 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3" h="78">
                <a:moveTo>
                  <a:pt x="20" y="0"/>
                </a:moveTo>
                <a:cubicBezTo>
                  <a:pt x="12" y="7"/>
                  <a:pt x="8" y="1"/>
                  <a:pt x="0" y="16"/>
                </a:cubicBezTo>
                <a:cubicBezTo>
                  <a:pt x="7" y="34"/>
                  <a:pt x="29" y="46"/>
                  <a:pt x="50" y="52"/>
                </a:cubicBezTo>
                <a:cubicBezTo>
                  <a:pt x="68" y="57"/>
                  <a:pt x="97" y="59"/>
                  <a:pt x="128" y="62"/>
                </a:cubicBezTo>
                <a:cubicBezTo>
                  <a:pt x="129" y="63"/>
                  <a:pt x="175" y="76"/>
                  <a:pt x="228" y="76"/>
                </a:cubicBezTo>
                <a:cubicBezTo>
                  <a:pt x="237" y="72"/>
                  <a:pt x="246" y="78"/>
                  <a:pt x="247" y="67"/>
                </a:cubicBezTo>
                <a:cubicBezTo>
                  <a:pt x="245" y="56"/>
                  <a:pt x="253" y="50"/>
                  <a:pt x="189" y="36"/>
                </a:cubicBezTo>
                <a:cubicBezTo>
                  <a:pt x="130" y="21"/>
                  <a:pt x="56" y="4"/>
                  <a:pt x="20" y="0"/>
                </a:cubicBezTo>
                <a:close/>
              </a:path>
            </a:pathLst>
          </a:custGeom>
          <a:solidFill>
            <a:srgbClr val="FF9999">
              <a:alpha val="50195"/>
            </a:srgbClr>
          </a:solidFill>
          <a:ln w="127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101" name="Text Box 5"/>
          <p:cNvSpPr txBox="1">
            <a:spLocks noChangeArrowheads="1"/>
          </p:cNvSpPr>
          <p:nvPr/>
        </p:nvSpPr>
        <p:spPr bwMode="auto">
          <a:xfrm>
            <a:off x="533400" y="304800"/>
            <a:ext cx="3721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Georgia" pitchFamily="18" charset="0"/>
              </a:rPr>
              <a:t>Mine Site Layout</a:t>
            </a:r>
            <a:endParaRPr lang="en-US" sz="2400" b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88102" name="Line 6"/>
          <p:cNvSpPr>
            <a:spLocks noChangeShapeType="1"/>
          </p:cNvSpPr>
          <p:nvPr/>
        </p:nvSpPr>
        <p:spPr bwMode="auto">
          <a:xfrm flipV="1">
            <a:off x="8113713" y="509588"/>
            <a:ext cx="914400" cy="533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03" name="Text Box 7"/>
          <p:cNvSpPr txBox="1">
            <a:spLocks noChangeArrowheads="1"/>
          </p:cNvSpPr>
          <p:nvPr/>
        </p:nvSpPr>
        <p:spPr bwMode="auto">
          <a:xfrm>
            <a:off x="7029450" y="9985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North</a:t>
            </a:r>
          </a:p>
        </p:txBody>
      </p:sp>
      <p:sp>
        <p:nvSpPr>
          <p:cNvPr id="388104" name="AutoShape 8"/>
          <p:cNvSpPr>
            <a:spLocks noChangeArrowheads="1"/>
          </p:cNvSpPr>
          <p:nvPr/>
        </p:nvSpPr>
        <p:spPr bwMode="auto">
          <a:xfrm rot="10800000">
            <a:off x="3746500" y="3216275"/>
            <a:ext cx="228600" cy="76200"/>
          </a:xfrm>
          <a:custGeom>
            <a:avLst/>
            <a:gdLst>
              <a:gd name="T0" fmla="*/ 200025 w 21600"/>
              <a:gd name="T1" fmla="*/ 38100 h 21600"/>
              <a:gd name="T2" fmla="*/ 114300 w 21600"/>
              <a:gd name="T3" fmla="*/ 76200 h 21600"/>
              <a:gd name="T4" fmla="*/ 28575 w 21600"/>
              <a:gd name="T5" fmla="*/ 38100 h 21600"/>
              <a:gd name="T6" fmla="*/ 1143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88105" name="AutoShape 9"/>
          <p:cNvSpPr>
            <a:spLocks noChangeArrowheads="1"/>
          </p:cNvSpPr>
          <p:nvPr/>
        </p:nvSpPr>
        <p:spPr bwMode="auto">
          <a:xfrm rot="-10439345">
            <a:off x="7362825" y="3822700"/>
            <a:ext cx="608013" cy="79375"/>
          </a:xfrm>
          <a:custGeom>
            <a:avLst/>
            <a:gdLst>
              <a:gd name="T0" fmla="*/ 532011 w 21600"/>
              <a:gd name="T1" fmla="*/ 39688 h 21600"/>
              <a:gd name="T2" fmla="*/ 304007 w 21600"/>
              <a:gd name="T3" fmla="*/ 79375 h 21600"/>
              <a:gd name="T4" fmla="*/ 76002 w 21600"/>
              <a:gd name="T5" fmla="*/ 39688 h 21600"/>
              <a:gd name="T6" fmla="*/ 30400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round/>
            <a:headEnd/>
            <a:tailEnd/>
          </a:ln>
          <a:effectLst/>
          <a:scene3d>
            <a:camera prst="legacyObliqueTopRight">
              <a:rot lat="20699998" lon="300000" rev="0"/>
            </a:camera>
            <a:lightRig rig="legacyFlat3" dir="b"/>
          </a:scene3d>
          <a:sp3d extrusionH="12430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88106" name="Freeform 10"/>
          <p:cNvSpPr>
            <a:spLocks/>
          </p:cNvSpPr>
          <p:nvPr/>
        </p:nvSpPr>
        <p:spPr bwMode="auto">
          <a:xfrm>
            <a:off x="6997700" y="3708400"/>
            <a:ext cx="609600" cy="152400"/>
          </a:xfrm>
          <a:custGeom>
            <a:avLst/>
            <a:gdLst>
              <a:gd name="T0" fmla="*/ 304800 w 384"/>
              <a:gd name="T1" fmla="*/ 152400 h 96"/>
              <a:gd name="T2" fmla="*/ 0 w 384"/>
              <a:gd name="T3" fmla="*/ 76200 h 96"/>
              <a:gd name="T4" fmla="*/ 304800 w 384"/>
              <a:gd name="T5" fmla="*/ 0 h 96"/>
              <a:gd name="T6" fmla="*/ 609600 w 384"/>
              <a:gd name="T7" fmla="*/ 76200 h 96"/>
              <a:gd name="T8" fmla="*/ 304800 w 384"/>
              <a:gd name="T9" fmla="*/ 15240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96">
                <a:moveTo>
                  <a:pt x="192" y="96"/>
                </a:moveTo>
                <a:lnTo>
                  <a:pt x="0" y="48"/>
                </a:lnTo>
                <a:lnTo>
                  <a:pt x="192" y="0"/>
                </a:lnTo>
                <a:lnTo>
                  <a:pt x="384" y="48"/>
                </a:lnTo>
                <a:lnTo>
                  <a:pt x="192" y="96"/>
                </a:lnTo>
                <a:close/>
              </a:path>
            </a:pathLst>
          </a:cu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07" name="Freeform 11"/>
          <p:cNvSpPr>
            <a:spLocks/>
          </p:cNvSpPr>
          <p:nvPr/>
        </p:nvSpPr>
        <p:spPr bwMode="auto">
          <a:xfrm>
            <a:off x="7378700" y="3632200"/>
            <a:ext cx="609600" cy="152400"/>
          </a:xfrm>
          <a:custGeom>
            <a:avLst/>
            <a:gdLst>
              <a:gd name="T0" fmla="*/ 304800 w 384"/>
              <a:gd name="T1" fmla="*/ 152400 h 96"/>
              <a:gd name="T2" fmla="*/ 0 w 384"/>
              <a:gd name="T3" fmla="*/ 76200 h 96"/>
              <a:gd name="T4" fmla="*/ 304800 w 384"/>
              <a:gd name="T5" fmla="*/ 0 h 96"/>
              <a:gd name="T6" fmla="*/ 609600 w 384"/>
              <a:gd name="T7" fmla="*/ 76200 h 96"/>
              <a:gd name="T8" fmla="*/ 304800 w 384"/>
              <a:gd name="T9" fmla="*/ 15240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96">
                <a:moveTo>
                  <a:pt x="192" y="96"/>
                </a:moveTo>
                <a:lnTo>
                  <a:pt x="0" y="48"/>
                </a:lnTo>
                <a:lnTo>
                  <a:pt x="192" y="0"/>
                </a:lnTo>
                <a:lnTo>
                  <a:pt x="384" y="48"/>
                </a:lnTo>
                <a:lnTo>
                  <a:pt x="192" y="96"/>
                </a:lnTo>
                <a:close/>
              </a:path>
            </a:pathLst>
          </a:cu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08" name="Rectangle 12"/>
          <p:cNvSpPr>
            <a:spLocks noChangeArrowheads="1"/>
          </p:cNvSpPr>
          <p:nvPr/>
        </p:nvSpPr>
        <p:spPr bwMode="auto">
          <a:xfrm>
            <a:off x="7802563" y="3598863"/>
            <a:ext cx="76200" cy="76200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50000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88109" name="Rectangle 13"/>
          <p:cNvSpPr>
            <a:spLocks noChangeArrowheads="1"/>
          </p:cNvSpPr>
          <p:nvPr/>
        </p:nvSpPr>
        <p:spPr bwMode="auto">
          <a:xfrm>
            <a:off x="7235825" y="3852863"/>
            <a:ext cx="76200" cy="76200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50000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88110" name="Oval 14"/>
          <p:cNvSpPr>
            <a:spLocks noChangeArrowheads="1"/>
          </p:cNvSpPr>
          <p:nvPr/>
        </p:nvSpPr>
        <p:spPr bwMode="auto">
          <a:xfrm flipV="1">
            <a:off x="8216900" y="3827463"/>
            <a:ext cx="152400" cy="762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0" rev="0"/>
            </a:camera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88111" name="Oval 15"/>
          <p:cNvSpPr>
            <a:spLocks noChangeArrowheads="1"/>
          </p:cNvSpPr>
          <p:nvPr/>
        </p:nvSpPr>
        <p:spPr bwMode="auto">
          <a:xfrm flipV="1">
            <a:off x="8096250" y="3865563"/>
            <a:ext cx="152400" cy="762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0" rev="0"/>
            </a:camera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88112" name="Rectangle 16"/>
          <p:cNvSpPr>
            <a:spLocks noChangeArrowheads="1"/>
          </p:cNvSpPr>
          <p:nvPr/>
        </p:nvSpPr>
        <p:spPr bwMode="auto">
          <a:xfrm>
            <a:off x="8667750" y="3878263"/>
            <a:ext cx="76200" cy="76200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50000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88113" name="Rectangle 17"/>
          <p:cNvSpPr>
            <a:spLocks noChangeArrowheads="1"/>
          </p:cNvSpPr>
          <p:nvPr/>
        </p:nvSpPr>
        <p:spPr bwMode="auto">
          <a:xfrm>
            <a:off x="8521700" y="3897313"/>
            <a:ext cx="304800" cy="76200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799999" rev="0"/>
            </a:camera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rgbClr val="FFFF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235" name="Freeform 18"/>
          <p:cNvSpPr>
            <a:spLocks/>
          </p:cNvSpPr>
          <p:nvPr/>
        </p:nvSpPr>
        <p:spPr bwMode="auto">
          <a:xfrm>
            <a:off x="8305800" y="3935413"/>
            <a:ext cx="533400" cy="114300"/>
          </a:xfrm>
          <a:custGeom>
            <a:avLst/>
            <a:gdLst>
              <a:gd name="T0" fmla="*/ 266700 w 384"/>
              <a:gd name="T1" fmla="*/ 114300 h 96"/>
              <a:gd name="T2" fmla="*/ 0 w 384"/>
              <a:gd name="T3" fmla="*/ 57150 h 96"/>
              <a:gd name="T4" fmla="*/ 266700 w 384"/>
              <a:gd name="T5" fmla="*/ 0 h 96"/>
              <a:gd name="T6" fmla="*/ 533400 w 384"/>
              <a:gd name="T7" fmla="*/ 57150 h 96"/>
              <a:gd name="T8" fmla="*/ 266700 w 384"/>
              <a:gd name="T9" fmla="*/ 11430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96">
                <a:moveTo>
                  <a:pt x="192" y="96"/>
                </a:moveTo>
                <a:lnTo>
                  <a:pt x="0" y="48"/>
                </a:lnTo>
                <a:lnTo>
                  <a:pt x="192" y="0"/>
                </a:lnTo>
                <a:lnTo>
                  <a:pt x="384" y="48"/>
                </a:lnTo>
                <a:lnTo>
                  <a:pt x="192" y="96"/>
                </a:lnTo>
                <a:close/>
              </a:path>
            </a:pathLst>
          </a:custGeom>
          <a:solidFill>
            <a:srgbClr val="996633">
              <a:alpha val="36078"/>
            </a:srgb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15" name="Line 19"/>
          <p:cNvSpPr>
            <a:spLocks noChangeShapeType="1"/>
          </p:cNvSpPr>
          <p:nvPr/>
        </p:nvSpPr>
        <p:spPr bwMode="auto">
          <a:xfrm>
            <a:off x="7772400" y="3954463"/>
            <a:ext cx="0" cy="7620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FF66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388116" name="Line 20"/>
          <p:cNvSpPr>
            <a:spLocks noChangeShapeType="1"/>
          </p:cNvSpPr>
          <p:nvPr/>
        </p:nvSpPr>
        <p:spPr bwMode="auto">
          <a:xfrm>
            <a:off x="7848600" y="3919538"/>
            <a:ext cx="0" cy="7620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FF66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388117" name="Line 21"/>
          <p:cNvSpPr>
            <a:spLocks noChangeShapeType="1"/>
          </p:cNvSpPr>
          <p:nvPr/>
        </p:nvSpPr>
        <p:spPr bwMode="auto">
          <a:xfrm>
            <a:off x="7943850" y="3925888"/>
            <a:ext cx="0" cy="7620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FF66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388118" name="Line 22"/>
          <p:cNvSpPr>
            <a:spLocks noChangeShapeType="1"/>
          </p:cNvSpPr>
          <p:nvPr/>
        </p:nvSpPr>
        <p:spPr bwMode="auto">
          <a:xfrm>
            <a:off x="7867650" y="3973513"/>
            <a:ext cx="0" cy="7620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FF66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388119" name="Line 23"/>
          <p:cNvSpPr>
            <a:spLocks noChangeShapeType="1"/>
          </p:cNvSpPr>
          <p:nvPr/>
        </p:nvSpPr>
        <p:spPr bwMode="auto">
          <a:xfrm flipV="1">
            <a:off x="7566025" y="3903663"/>
            <a:ext cx="282575" cy="5715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11100" prstMaterial="legacyMatte">
            <a:bevelT w="13500" h="13500" prst="angle"/>
            <a:bevelB w="13500" h="13500" prst="angle"/>
            <a:extrusionClr>
              <a:srgbClr val="FFFF66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388120" name="Rectangle 24"/>
          <p:cNvSpPr>
            <a:spLocks noChangeArrowheads="1"/>
          </p:cNvSpPr>
          <p:nvPr/>
        </p:nvSpPr>
        <p:spPr bwMode="auto">
          <a:xfrm>
            <a:off x="7737475" y="3897313"/>
            <a:ext cx="152400" cy="76200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50000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88121" name="Rectangle 25"/>
          <p:cNvSpPr>
            <a:spLocks noChangeArrowheads="1"/>
          </p:cNvSpPr>
          <p:nvPr/>
        </p:nvSpPr>
        <p:spPr bwMode="auto">
          <a:xfrm>
            <a:off x="8280400" y="3998913"/>
            <a:ext cx="76200" cy="76200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6499997" rev="0"/>
            </a:camera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FFFF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243" name="Freeform 26"/>
          <p:cNvSpPr>
            <a:spLocks/>
          </p:cNvSpPr>
          <p:nvPr/>
        </p:nvSpPr>
        <p:spPr bwMode="auto">
          <a:xfrm>
            <a:off x="6851650" y="4005263"/>
            <a:ext cx="457200" cy="76200"/>
          </a:xfrm>
          <a:custGeom>
            <a:avLst/>
            <a:gdLst>
              <a:gd name="T0" fmla="*/ 228600 w 384"/>
              <a:gd name="T1" fmla="*/ 76200 h 96"/>
              <a:gd name="T2" fmla="*/ 0 w 384"/>
              <a:gd name="T3" fmla="*/ 38100 h 96"/>
              <a:gd name="T4" fmla="*/ 228600 w 384"/>
              <a:gd name="T5" fmla="*/ 0 h 96"/>
              <a:gd name="T6" fmla="*/ 457200 w 384"/>
              <a:gd name="T7" fmla="*/ 38100 h 96"/>
              <a:gd name="T8" fmla="*/ 228600 w 384"/>
              <a:gd name="T9" fmla="*/ 7620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96">
                <a:moveTo>
                  <a:pt x="192" y="96"/>
                </a:moveTo>
                <a:lnTo>
                  <a:pt x="0" y="48"/>
                </a:lnTo>
                <a:lnTo>
                  <a:pt x="192" y="0"/>
                </a:lnTo>
                <a:lnTo>
                  <a:pt x="384" y="48"/>
                </a:lnTo>
                <a:lnTo>
                  <a:pt x="192" y="96"/>
                </a:lnTo>
                <a:close/>
              </a:path>
            </a:pathLst>
          </a:custGeom>
          <a:solidFill>
            <a:srgbClr val="996633">
              <a:alpha val="36078"/>
            </a:srgb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23" name="Rectangle 27"/>
          <p:cNvSpPr>
            <a:spLocks noChangeArrowheads="1"/>
          </p:cNvSpPr>
          <p:nvPr/>
        </p:nvSpPr>
        <p:spPr bwMode="auto">
          <a:xfrm>
            <a:off x="7239000" y="4049713"/>
            <a:ext cx="76200" cy="76200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50000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88124" name="Rectangle 28"/>
          <p:cNvSpPr>
            <a:spLocks noChangeArrowheads="1"/>
          </p:cNvSpPr>
          <p:nvPr/>
        </p:nvSpPr>
        <p:spPr bwMode="auto">
          <a:xfrm>
            <a:off x="7385050" y="4062413"/>
            <a:ext cx="76200" cy="76200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50000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88125" name="Rectangle 29"/>
          <p:cNvSpPr>
            <a:spLocks noChangeArrowheads="1"/>
          </p:cNvSpPr>
          <p:nvPr/>
        </p:nvSpPr>
        <p:spPr bwMode="auto">
          <a:xfrm>
            <a:off x="7543800" y="4075113"/>
            <a:ext cx="76200" cy="76200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50000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88126" name="Rectangle 30"/>
          <p:cNvSpPr>
            <a:spLocks noChangeArrowheads="1"/>
          </p:cNvSpPr>
          <p:nvPr/>
        </p:nvSpPr>
        <p:spPr bwMode="auto">
          <a:xfrm>
            <a:off x="7702550" y="4081463"/>
            <a:ext cx="76200" cy="76200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50000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88127" name="Rectangle 31"/>
          <p:cNvSpPr>
            <a:spLocks noChangeArrowheads="1"/>
          </p:cNvSpPr>
          <p:nvPr/>
        </p:nvSpPr>
        <p:spPr bwMode="auto">
          <a:xfrm>
            <a:off x="7435850" y="3903663"/>
            <a:ext cx="76200" cy="76200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50000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88128" name="Freeform 32"/>
          <p:cNvSpPr>
            <a:spLocks/>
          </p:cNvSpPr>
          <p:nvPr/>
        </p:nvSpPr>
        <p:spPr bwMode="auto">
          <a:xfrm>
            <a:off x="8315325" y="4094163"/>
            <a:ext cx="403225" cy="104775"/>
          </a:xfrm>
          <a:custGeom>
            <a:avLst/>
            <a:gdLst>
              <a:gd name="T0" fmla="*/ 201613 w 384"/>
              <a:gd name="T1" fmla="*/ 104775 h 96"/>
              <a:gd name="T2" fmla="*/ 0 w 384"/>
              <a:gd name="T3" fmla="*/ 52388 h 96"/>
              <a:gd name="T4" fmla="*/ 201613 w 384"/>
              <a:gd name="T5" fmla="*/ 0 h 96"/>
              <a:gd name="T6" fmla="*/ 403225 w 384"/>
              <a:gd name="T7" fmla="*/ 52388 h 96"/>
              <a:gd name="T8" fmla="*/ 201613 w 384"/>
              <a:gd name="T9" fmla="*/ 104775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96">
                <a:moveTo>
                  <a:pt x="192" y="96"/>
                </a:moveTo>
                <a:lnTo>
                  <a:pt x="0" y="48"/>
                </a:lnTo>
                <a:lnTo>
                  <a:pt x="192" y="0"/>
                </a:lnTo>
                <a:lnTo>
                  <a:pt x="384" y="48"/>
                </a:lnTo>
                <a:lnTo>
                  <a:pt x="192" y="96"/>
                </a:lnTo>
                <a:close/>
              </a:path>
            </a:pathLst>
          </a:cu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29" name="Rectangle 33"/>
          <p:cNvSpPr>
            <a:spLocks noChangeArrowheads="1"/>
          </p:cNvSpPr>
          <p:nvPr/>
        </p:nvSpPr>
        <p:spPr bwMode="auto">
          <a:xfrm>
            <a:off x="3943350" y="3074988"/>
            <a:ext cx="76200" cy="76200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300000" rev="0"/>
            </a:camera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rgbClr val="FFFF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88130" name="Rectangle 34"/>
          <p:cNvSpPr>
            <a:spLocks noChangeArrowheads="1"/>
          </p:cNvSpPr>
          <p:nvPr/>
        </p:nvSpPr>
        <p:spPr bwMode="auto">
          <a:xfrm>
            <a:off x="3683000" y="3106738"/>
            <a:ext cx="76200" cy="76200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300000" rev="0"/>
            </a:camera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rgbClr val="FFFF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88131" name="Freeform 35"/>
          <p:cNvSpPr>
            <a:spLocks/>
          </p:cNvSpPr>
          <p:nvPr/>
        </p:nvSpPr>
        <p:spPr bwMode="auto">
          <a:xfrm>
            <a:off x="5943600" y="4049713"/>
            <a:ext cx="3276600" cy="1295400"/>
          </a:xfrm>
          <a:custGeom>
            <a:avLst/>
            <a:gdLst>
              <a:gd name="T0" fmla="*/ 0 w 2064"/>
              <a:gd name="T1" fmla="*/ 1295400 h 816"/>
              <a:gd name="T2" fmla="*/ 2819400 w 2064"/>
              <a:gd name="T3" fmla="*/ 304800 h 816"/>
              <a:gd name="T4" fmla="*/ 2743200 w 2064"/>
              <a:gd name="T5" fmla="*/ 0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4" h="816">
                <a:moveTo>
                  <a:pt x="0" y="816"/>
                </a:moveTo>
                <a:cubicBezTo>
                  <a:pt x="744" y="572"/>
                  <a:pt x="1488" y="328"/>
                  <a:pt x="1776" y="192"/>
                </a:cubicBezTo>
                <a:cubicBezTo>
                  <a:pt x="2064" y="56"/>
                  <a:pt x="1896" y="28"/>
                  <a:pt x="1728" y="0"/>
                </a:cubicBezTo>
              </a:path>
            </a:pathLst>
          </a:custGeom>
          <a:noFill/>
          <a:ln w="57150" cap="flat" cmpd="sng">
            <a:solidFill>
              <a:srgbClr val="FFFF66">
                <a:alpha val="4901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32" name="Text Box 36"/>
          <p:cNvSpPr txBox="1">
            <a:spLocks noChangeArrowheads="1"/>
          </p:cNvSpPr>
          <p:nvPr/>
        </p:nvSpPr>
        <p:spPr bwMode="auto">
          <a:xfrm>
            <a:off x="3352800" y="1676400"/>
            <a:ext cx="1447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underground ore body         (6 acres)</a:t>
            </a:r>
          </a:p>
        </p:txBody>
      </p:sp>
      <p:sp>
        <p:nvSpPr>
          <p:cNvPr id="388133" name="Line 37"/>
          <p:cNvSpPr>
            <a:spLocks noChangeShapeType="1"/>
          </p:cNvSpPr>
          <p:nvPr/>
        </p:nvSpPr>
        <p:spPr bwMode="auto">
          <a:xfrm flipH="1">
            <a:off x="3429000" y="2373313"/>
            <a:ext cx="53340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34" name="Text Box 38"/>
          <p:cNvSpPr txBox="1">
            <a:spLocks noChangeArrowheads="1"/>
          </p:cNvSpPr>
          <p:nvPr/>
        </p:nvSpPr>
        <p:spPr bwMode="auto">
          <a:xfrm>
            <a:off x="1295400" y="3363913"/>
            <a:ext cx="1447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ventilation raise and aggregate backfill site</a:t>
            </a:r>
          </a:p>
        </p:txBody>
      </p:sp>
      <p:sp>
        <p:nvSpPr>
          <p:cNvPr id="388135" name="Line 39"/>
          <p:cNvSpPr>
            <a:spLocks noChangeShapeType="1"/>
          </p:cNvSpPr>
          <p:nvPr/>
        </p:nvSpPr>
        <p:spPr bwMode="auto">
          <a:xfrm flipV="1">
            <a:off x="2667000" y="3287713"/>
            <a:ext cx="9906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36" name="Text Box 40"/>
          <p:cNvSpPr txBox="1">
            <a:spLocks noChangeArrowheads="1"/>
          </p:cNvSpPr>
          <p:nvPr/>
        </p:nvSpPr>
        <p:spPr bwMode="auto">
          <a:xfrm>
            <a:off x="7543800" y="2525713"/>
            <a:ext cx="1295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surface facilities</a:t>
            </a:r>
          </a:p>
        </p:txBody>
      </p:sp>
      <p:sp>
        <p:nvSpPr>
          <p:cNvPr id="388137" name="Line 41"/>
          <p:cNvSpPr>
            <a:spLocks noChangeShapeType="1"/>
          </p:cNvSpPr>
          <p:nvPr/>
        </p:nvSpPr>
        <p:spPr bwMode="auto">
          <a:xfrm flipH="1">
            <a:off x="8077200" y="2982913"/>
            <a:ext cx="2286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38" name="Freeform 42"/>
          <p:cNvSpPr>
            <a:spLocks/>
          </p:cNvSpPr>
          <p:nvPr/>
        </p:nvSpPr>
        <p:spPr bwMode="auto">
          <a:xfrm>
            <a:off x="3581400" y="2741613"/>
            <a:ext cx="3200400" cy="1485900"/>
          </a:xfrm>
          <a:custGeom>
            <a:avLst/>
            <a:gdLst>
              <a:gd name="T0" fmla="*/ 2514600 w 2016"/>
              <a:gd name="T1" fmla="*/ 1308100 h 936"/>
              <a:gd name="T2" fmla="*/ 3200400 w 2016"/>
              <a:gd name="T3" fmla="*/ 1460500 h 936"/>
              <a:gd name="T4" fmla="*/ 2514600 w 2016"/>
              <a:gd name="T5" fmla="*/ 1155700 h 936"/>
              <a:gd name="T6" fmla="*/ 457200 w 2016"/>
              <a:gd name="T7" fmla="*/ 165100 h 936"/>
              <a:gd name="T8" fmla="*/ 0 w 2016"/>
              <a:gd name="T9" fmla="*/ 165100 h 9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6" h="936">
                <a:moveTo>
                  <a:pt x="1584" y="824"/>
                </a:moveTo>
                <a:cubicBezTo>
                  <a:pt x="1800" y="880"/>
                  <a:pt x="2016" y="936"/>
                  <a:pt x="2016" y="920"/>
                </a:cubicBezTo>
                <a:cubicBezTo>
                  <a:pt x="2016" y="904"/>
                  <a:pt x="1872" y="864"/>
                  <a:pt x="1584" y="728"/>
                </a:cubicBezTo>
                <a:cubicBezTo>
                  <a:pt x="1296" y="592"/>
                  <a:pt x="552" y="208"/>
                  <a:pt x="288" y="104"/>
                </a:cubicBezTo>
                <a:cubicBezTo>
                  <a:pt x="24" y="0"/>
                  <a:pt x="12" y="52"/>
                  <a:pt x="0" y="104"/>
                </a:cubicBezTo>
              </a:path>
            </a:pathLst>
          </a:custGeom>
          <a:noFill/>
          <a:ln w="57150" cap="flat" cmpd="sng">
            <a:solidFill>
              <a:srgbClr val="339966">
                <a:alpha val="50195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39" name="Text Box 43"/>
          <p:cNvSpPr txBox="1">
            <a:spLocks noChangeArrowheads="1"/>
          </p:cNvSpPr>
          <p:nvPr/>
        </p:nvSpPr>
        <p:spPr bwMode="auto">
          <a:xfrm>
            <a:off x="5029200" y="2220913"/>
            <a:ext cx="1600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underground decline to ore body</a:t>
            </a:r>
          </a:p>
        </p:txBody>
      </p:sp>
      <p:sp>
        <p:nvSpPr>
          <p:cNvPr id="388140" name="Line 44"/>
          <p:cNvSpPr>
            <a:spLocks noChangeShapeType="1"/>
          </p:cNvSpPr>
          <p:nvPr/>
        </p:nvSpPr>
        <p:spPr bwMode="auto">
          <a:xfrm flipH="1">
            <a:off x="5105400" y="2906713"/>
            <a:ext cx="7620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41" name="Freeform 45"/>
          <p:cNvSpPr>
            <a:spLocks/>
          </p:cNvSpPr>
          <p:nvPr/>
        </p:nvSpPr>
        <p:spPr bwMode="auto">
          <a:xfrm>
            <a:off x="5854700" y="3821113"/>
            <a:ext cx="1536700" cy="228600"/>
          </a:xfrm>
          <a:custGeom>
            <a:avLst/>
            <a:gdLst>
              <a:gd name="T0" fmla="*/ 241300 w 968"/>
              <a:gd name="T1" fmla="*/ 228600 h 144"/>
              <a:gd name="T2" fmla="*/ 12700 w 968"/>
              <a:gd name="T3" fmla="*/ 152400 h 144"/>
              <a:gd name="T4" fmla="*/ 317500 w 968"/>
              <a:gd name="T5" fmla="*/ 0 h 144"/>
              <a:gd name="T6" fmla="*/ 774700 w 968"/>
              <a:gd name="T7" fmla="*/ 152400 h 144"/>
              <a:gd name="T8" fmla="*/ 1231900 w 968"/>
              <a:gd name="T9" fmla="*/ 152400 h 144"/>
              <a:gd name="T10" fmla="*/ 1536700 w 968"/>
              <a:gd name="T11" fmla="*/ 7620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8" h="144">
                <a:moveTo>
                  <a:pt x="152" y="144"/>
                </a:moveTo>
                <a:cubicBezTo>
                  <a:pt x="76" y="132"/>
                  <a:pt x="0" y="120"/>
                  <a:pt x="8" y="96"/>
                </a:cubicBezTo>
                <a:cubicBezTo>
                  <a:pt x="16" y="72"/>
                  <a:pt x="120" y="0"/>
                  <a:pt x="200" y="0"/>
                </a:cubicBezTo>
                <a:cubicBezTo>
                  <a:pt x="280" y="0"/>
                  <a:pt x="392" y="80"/>
                  <a:pt x="488" y="96"/>
                </a:cubicBezTo>
                <a:cubicBezTo>
                  <a:pt x="584" y="112"/>
                  <a:pt x="696" y="104"/>
                  <a:pt x="776" y="96"/>
                </a:cubicBezTo>
                <a:cubicBezTo>
                  <a:pt x="856" y="88"/>
                  <a:pt x="912" y="68"/>
                  <a:pt x="968" y="48"/>
                </a:cubicBezTo>
              </a:path>
            </a:pathLst>
          </a:custGeom>
          <a:noFill/>
          <a:ln w="57150" cap="flat" cmpd="sng">
            <a:solidFill>
              <a:srgbClr val="FFFF66">
                <a:alpha val="4901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42" name="Text Box 46"/>
          <p:cNvSpPr txBox="1">
            <a:spLocks noChangeArrowheads="1"/>
          </p:cNvSpPr>
          <p:nvPr/>
        </p:nvSpPr>
        <p:spPr bwMode="auto">
          <a:xfrm>
            <a:off x="4267200" y="4506913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mine portal</a:t>
            </a:r>
          </a:p>
        </p:txBody>
      </p:sp>
      <p:sp>
        <p:nvSpPr>
          <p:cNvPr id="388143" name="Line 47"/>
          <p:cNvSpPr>
            <a:spLocks noChangeShapeType="1"/>
          </p:cNvSpPr>
          <p:nvPr/>
        </p:nvSpPr>
        <p:spPr bwMode="auto">
          <a:xfrm flipV="1">
            <a:off x="5486400" y="4125913"/>
            <a:ext cx="5334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44" name="Text Box 48"/>
          <p:cNvSpPr txBox="1">
            <a:spLocks noChangeArrowheads="1"/>
          </p:cNvSpPr>
          <p:nvPr/>
        </p:nvSpPr>
        <p:spPr bwMode="auto">
          <a:xfrm>
            <a:off x="6324600" y="5116513"/>
            <a:ext cx="1447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site access road</a:t>
            </a:r>
          </a:p>
        </p:txBody>
      </p:sp>
      <p:sp>
        <p:nvSpPr>
          <p:cNvPr id="388145" name="Text Box 49"/>
          <p:cNvSpPr txBox="1">
            <a:spLocks noChangeArrowheads="1"/>
          </p:cNvSpPr>
          <p:nvPr/>
        </p:nvSpPr>
        <p:spPr bwMode="auto">
          <a:xfrm>
            <a:off x="6019800" y="2982913"/>
            <a:ext cx="1447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surface road from portal to storage pad</a:t>
            </a:r>
          </a:p>
        </p:txBody>
      </p:sp>
      <p:sp>
        <p:nvSpPr>
          <p:cNvPr id="388146" name="Line 50"/>
          <p:cNvSpPr>
            <a:spLocks noChangeShapeType="1"/>
          </p:cNvSpPr>
          <p:nvPr/>
        </p:nvSpPr>
        <p:spPr bwMode="auto">
          <a:xfrm flipH="1">
            <a:off x="6553200" y="3668713"/>
            <a:ext cx="762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8" name="Text Box 51"/>
          <p:cNvSpPr txBox="1">
            <a:spLocks noChangeArrowheads="1"/>
          </p:cNvSpPr>
          <p:nvPr/>
        </p:nvSpPr>
        <p:spPr bwMode="auto">
          <a:xfrm>
            <a:off x="7319963" y="6329363"/>
            <a:ext cx="1589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Source: Kennecott Eagle</a:t>
            </a:r>
          </a:p>
        </p:txBody>
      </p:sp>
      <p:sp>
        <p:nvSpPr>
          <p:cNvPr id="388148" name="Text Box 52"/>
          <p:cNvSpPr txBox="1">
            <a:spLocks noChangeArrowheads="1"/>
          </p:cNvSpPr>
          <p:nvPr/>
        </p:nvSpPr>
        <p:spPr bwMode="auto">
          <a:xfrm>
            <a:off x="1144588" y="2619375"/>
            <a:ext cx="1447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Salmon-Trout River</a:t>
            </a:r>
          </a:p>
        </p:txBody>
      </p:sp>
      <p:sp>
        <p:nvSpPr>
          <p:cNvPr id="388149" name="Line 53"/>
          <p:cNvSpPr>
            <a:spLocks noChangeShapeType="1"/>
          </p:cNvSpPr>
          <p:nvPr/>
        </p:nvSpPr>
        <p:spPr bwMode="auto">
          <a:xfrm>
            <a:off x="2232025" y="2895600"/>
            <a:ext cx="674688" cy="263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1" name="AutoShape 54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385763" y="6038850"/>
            <a:ext cx="495300" cy="225425"/>
          </a:xfrm>
          <a:prstGeom prst="actionButtonMovi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0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8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8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8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8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8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8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8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8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8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8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8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8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8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8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8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8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8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8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88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8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8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8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8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88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8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8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8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8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8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8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8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8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8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8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38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8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8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38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38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38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8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3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38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38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388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animBg="1"/>
      <p:bldP spid="388100" grpId="0" animBg="1"/>
      <p:bldP spid="388101" grpId="0"/>
      <p:bldP spid="388102" grpId="0" animBg="1"/>
      <p:bldP spid="388103" grpId="0"/>
      <p:bldP spid="388104" grpId="0" animBg="1"/>
      <p:bldP spid="388105" grpId="0" animBg="1"/>
      <p:bldP spid="388106" grpId="0" animBg="1"/>
      <p:bldP spid="388107" grpId="0" animBg="1"/>
      <p:bldP spid="388108" grpId="0" animBg="1"/>
      <p:bldP spid="388109" grpId="0" animBg="1"/>
      <p:bldP spid="388110" grpId="0" animBg="1"/>
      <p:bldP spid="388111" grpId="0" animBg="1"/>
      <p:bldP spid="388112" grpId="0" animBg="1"/>
      <p:bldP spid="388113" grpId="0" animBg="1"/>
      <p:bldP spid="388113" grpId="1" animBg="1"/>
      <p:bldP spid="388115" grpId="0" animBg="1"/>
      <p:bldP spid="388116" grpId="0" animBg="1"/>
      <p:bldP spid="388117" grpId="0" animBg="1"/>
      <p:bldP spid="388118" grpId="0" animBg="1"/>
      <p:bldP spid="388119" grpId="0" animBg="1"/>
      <p:bldP spid="388120" grpId="0" animBg="1"/>
      <p:bldP spid="388121" grpId="0" animBg="1"/>
      <p:bldP spid="388123" grpId="0" animBg="1"/>
      <p:bldP spid="388124" grpId="0" animBg="1"/>
      <p:bldP spid="388125" grpId="0" animBg="1"/>
      <p:bldP spid="388126" grpId="0" animBg="1"/>
      <p:bldP spid="388127" grpId="0" animBg="1"/>
      <p:bldP spid="388128" grpId="0" animBg="1"/>
      <p:bldP spid="388129" grpId="0" animBg="1"/>
      <p:bldP spid="388130" grpId="0" animBg="1"/>
      <p:bldP spid="388131" grpId="0" animBg="1"/>
      <p:bldP spid="388132" grpId="0"/>
      <p:bldP spid="388133" grpId="0" animBg="1"/>
      <p:bldP spid="388134" grpId="0"/>
      <p:bldP spid="388134" grpId="1"/>
      <p:bldP spid="388135" grpId="0" animBg="1"/>
      <p:bldP spid="388136" grpId="0"/>
      <p:bldP spid="388137" grpId="0" animBg="1"/>
      <p:bldP spid="388138" grpId="0" animBg="1"/>
      <p:bldP spid="388139" grpId="0"/>
      <p:bldP spid="388140" grpId="0" animBg="1"/>
      <p:bldP spid="388140" grpId="1" animBg="1"/>
      <p:bldP spid="388141" grpId="0" animBg="1"/>
      <p:bldP spid="388142" grpId="0"/>
      <p:bldP spid="388143" grpId="0" animBg="1"/>
      <p:bldP spid="388144" grpId="0"/>
      <p:bldP spid="388145" grpId="0"/>
      <p:bldP spid="388146" grpId="0" animBg="1"/>
      <p:bldP spid="388148" grpId="0"/>
      <p:bldP spid="3881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380B1E4-AF1C-4EA4-9950-DC957C02FE7A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4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4C4155D-0BD2-4812-B33A-2681AB165CEA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11267" name="Title 1"/>
          <p:cNvSpPr>
            <a:spLocks noGrp="1"/>
          </p:cNvSpPr>
          <p:nvPr>
            <p:ph type="title" idx="4294967295"/>
          </p:nvPr>
        </p:nvSpPr>
        <p:spPr>
          <a:xfrm>
            <a:off x="812800" y="234950"/>
            <a:ext cx="8102600" cy="519113"/>
          </a:xfrm>
        </p:spPr>
        <p:txBody>
          <a:bodyPr lIns="91440" tIns="45720" rIns="91440" bIns="45720"/>
          <a:lstStyle/>
          <a:p>
            <a:pPr eaLnBrk="1" hangingPunct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Michigan’s Environmental Regulations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905000"/>
            <a:ext cx="6042025" cy="1368425"/>
          </a:xfrm>
        </p:spPr>
        <p:txBody>
          <a:bodyPr lIns="91440" tIns="45720" rIns="91440" bIns="45720"/>
          <a:lstStyle/>
          <a:p>
            <a:pPr eaLnBrk="1" hangingPunct="1"/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Part 31, Water Resources Protection, of PA 451, Natural Resources and Environmental Protection Act, of 1994.</a:t>
            </a:r>
          </a:p>
          <a:p>
            <a:pPr lvl="4" eaLnBrk="1" hangingPunct="1"/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Part 22 Rules, Groundwater Quality</a:t>
            </a:r>
          </a:p>
          <a:p>
            <a:pPr lvl="4" eaLnBrk="1" hangingPunct="1"/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Part 4 Rules, Water Quality Standards</a:t>
            </a:r>
          </a:p>
          <a:p>
            <a:pPr lvl="4" eaLnBrk="1" hangingPunct="1"/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Part 8 Rules, Water Quality Based Effluent Limit Development</a:t>
            </a:r>
          </a:p>
          <a:p>
            <a:pPr eaLnBrk="1" hangingPunct="1"/>
            <a:endParaRPr lang="en-US" sz="1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269" name="Date Placeholder 3"/>
          <p:cNvSpPr txBox="1">
            <a:spLocks noGrp="1"/>
          </p:cNvSpPr>
          <p:nvPr/>
        </p:nvSpPr>
        <p:spPr bwMode="auto">
          <a:xfrm>
            <a:off x="973138" y="6532563"/>
            <a:ext cx="141763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A24F180-B1DE-426F-B2E3-FF7191F0EFFA}" type="datetime4">
              <a:rPr lang="en-AU" sz="1000"/>
              <a:pPr eaLnBrk="1" hangingPunct="1"/>
              <a:t>3 April 2012</a:t>
            </a:fld>
            <a:endParaRPr lang="en-AU" sz="1000"/>
          </a:p>
        </p:txBody>
      </p:sp>
      <p:sp>
        <p:nvSpPr>
          <p:cNvPr id="11270" name="Footer Placeholder 4"/>
          <p:cNvSpPr txBox="1">
            <a:spLocks noGrp="1"/>
          </p:cNvSpPr>
          <p:nvPr/>
        </p:nvSpPr>
        <p:spPr bwMode="auto">
          <a:xfrm>
            <a:off x="2662238" y="6538913"/>
            <a:ext cx="447198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AU" sz="1000"/>
              <a:t>Regulatory Drivers</a:t>
            </a:r>
          </a:p>
        </p:txBody>
      </p:sp>
      <p:sp>
        <p:nvSpPr>
          <p:cNvPr id="11271" name="Slide Number Placeholder 5"/>
          <p:cNvSpPr txBox="1">
            <a:spLocks noGrp="1"/>
          </p:cNvSpPr>
          <p:nvPr/>
        </p:nvSpPr>
        <p:spPr bwMode="auto">
          <a:xfrm>
            <a:off x="7459663" y="6529388"/>
            <a:ext cx="141763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endParaRPr lang="en-AU" sz="1000"/>
          </a:p>
        </p:txBody>
      </p:sp>
      <p:sp>
        <p:nvSpPr>
          <p:cNvPr id="11272" name="Content Placeholder 2"/>
          <p:cNvSpPr>
            <a:spLocks/>
          </p:cNvSpPr>
          <p:nvPr/>
        </p:nvSpPr>
        <p:spPr bwMode="auto">
          <a:xfrm>
            <a:off x="1066800" y="1143000"/>
            <a:ext cx="61182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9250" indent="-349250" defTabSz="912813">
              <a:buSzPct val="120000"/>
              <a:buFontTx/>
              <a:buChar char="•"/>
            </a:pP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Part 632, Nonferrous Metallic Mining Regulations, of PA 451, Natural Resources and Environmental Protection Act, of 1994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806450" lvl="1" indent="-349250" defTabSz="912813">
              <a:buSzPct val="120000"/>
              <a:buFontTx/>
              <a:buChar char="•"/>
            </a:pP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Covers all aspects of mining and includes EIA</a:t>
            </a:r>
            <a:endParaRPr lang="en-US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2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467100"/>
            <a:ext cx="79216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3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1B97A6E-D532-455B-A348-0DD57D22BD41}" type="slidenum">
              <a:rPr lang="en-US" b="1"/>
              <a:pPr eaLnBrk="1" hangingPunct="1"/>
              <a:t>25</a:t>
            </a:fld>
            <a:endParaRPr lang="en-US" b="1"/>
          </a:p>
        </p:txBody>
      </p:sp>
      <p:sp>
        <p:nvSpPr>
          <p:cNvPr id="12291" name="Title 1"/>
          <p:cNvSpPr>
            <a:spLocks noGrp="1"/>
          </p:cNvSpPr>
          <p:nvPr>
            <p:ph type="title" idx="4294967295"/>
          </p:nvPr>
        </p:nvSpPr>
        <p:spPr>
          <a:xfrm>
            <a:off x="812800" y="234950"/>
            <a:ext cx="8102600" cy="519113"/>
          </a:xfrm>
        </p:spPr>
        <p:txBody>
          <a:bodyPr lIns="91440" tIns="45720" rIns="91440" bIns="45720"/>
          <a:lstStyle/>
          <a:p>
            <a:pPr eaLnBrk="1" hangingPunct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Michigan’s Environmental Regulations</a:t>
            </a:r>
          </a:p>
        </p:txBody>
      </p:sp>
      <p:sp>
        <p:nvSpPr>
          <p:cNvPr id="12292" name="Date Placeholder 3"/>
          <p:cNvSpPr txBox="1">
            <a:spLocks noGrp="1"/>
          </p:cNvSpPr>
          <p:nvPr/>
        </p:nvSpPr>
        <p:spPr bwMode="auto">
          <a:xfrm>
            <a:off x="973138" y="6532563"/>
            <a:ext cx="141763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D37AD88-C79C-4F1D-A03F-D9EAC10D8C5F}" type="datetime4">
              <a:rPr lang="en-AU" sz="1000" b="1"/>
              <a:pPr eaLnBrk="1" hangingPunct="1"/>
              <a:t>3 April 2012</a:t>
            </a:fld>
            <a:endParaRPr lang="en-AU" sz="1000" b="1"/>
          </a:p>
        </p:txBody>
      </p:sp>
      <p:sp>
        <p:nvSpPr>
          <p:cNvPr id="12293" name="Footer Placeholder 4"/>
          <p:cNvSpPr txBox="1">
            <a:spLocks noGrp="1"/>
          </p:cNvSpPr>
          <p:nvPr/>
        </p:nvSpPr>
        <p:spPr bwMode="auto">
          <a:xfrm>
            <a:off x="2662238" y="6538913"/>
            <a:ext cx="447198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AU" sz="1000" b="1"/>
              <a:t>Regulatory Drivers</a:t>
            </a:r>
          </a:p>
        </p:txBody>
      </p:sp>
      <p:sp>
        <p:nvSpPr>
          <p:cNvPr id="12294" name="Slide Number Placeholder 5"/>
          <p:cNvSpPr txBox="1">
            <a:spLocks noGrp="1"/>
          </p:cNvSpPr>
          <p:nvPr/>
        </p:nvSpPr>
        <p:spPr bwMode="auto">
          <a:xfrm>
            <a:off x="7459663" y="6529388"/>
            <a:ext cx="141763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endParaRPr lang="en-AU" sz="1000" b="1"/>
          </a:p>
        </p:txBody>
      </p:sp>
      <p:sp>
        <p:nvSpPr>
          <p:cNvPr id="12295" name="Content Placeholder 2"/>
          <p:cNvSpPr>
            <a:spLocks/>
          </p:cNvSpPr>
          <p:nvPr/>
        </p:nvSpPr>
        <p:spPr bwMode="auto">
          <a:xfrm>
            <a:off x="1066800" y="1143000"/>
            <a:ext cx="6118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9250" indent="-349250" defTabSz="912813">
              <a:buSzPct val="120000"/>
              <a:buFontTx/>
              <a:buChar char="•"/>
            </a:pPr>
            <a:r>
              <a:rPr lang="en-US" sz="1400" b="1"/>
              <a:t>Part 632, Nonferrous Metallic Mining Regulations, of PA 451, Natural Resources and Environmental Protection Act, of 1994.</a:t>
            </a: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1600200" y="3276600"/>
            <a:ext cx="402629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/>
              <a:t>- Underground Dewatering</a:t>
            </a:r>
          </a:p>
          <a:p>
            <a:pPr eaLnBrk="1" hangingPunct="1"/>
            <a:r>
              <a:rPr lang="en-US" sz="1400" b="1"/>
              <a:t>- Storm Water Runoff from Operations Area</a:t>
            </a:r>
          </a:p>
          <a:p>
            <a:pPr eaLnBrk="1" hangingPunct="1"/>
            <a:r>
              <a:rPr lang="en-US" sz="1400" b="1"/>
              <a:t>- Temporary Development Rock Storage Area</a:t>
            </a:r>
          </a:p>
          <a:p>
            <a:pPr lvl="1" eaLnBrk="1" hangingPunct="1">
              <a:buFontTx/>
              <a:buChar char="•"/>
            </a:pPr>
            <a:r>
              <a:rPr lang="en-US" sz="1400" b="1"/>
              <a:t> Industrial Landfill Equivalency</a:t>
            </a:r>
          </a:p>
          <a:p>
            <a:pPr lvl="1" eaLnBrk="1" hangingPunct="1">
              <a:buFontTx/>
              <a:buChar char="•"/>
            </a:pPr>
            <a:r>
              <a:rPr lang="en-US" sz="1400" b="1"/>
              <a:t> Leachate Collection</a:t>
            </a:r>
          </a:p>
          <a:p>
            <a:pPr lvl="1" eaLnBrk="1" hangingPunct="1">
              <a:buFontTx/>
              <a:buChar char="•"/>
            </a:pPr>
            <a:r>
              <a:rPr lang="en-US" sz="1400" b="1"/>
              <a:t> Geomembrane Cover</a:t>
            </a: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838200" y="2895600"/>
            <a:ext cx="41523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 b="1" dirty="0"/>
              <a:t> </a:t>
            </a:r>
            <a:r>
              <a:rPr lang="en-US" sz="1600" b="1" dirty="0" smtClean="0"/>
              <a:t>Waters that Receive </a:t>
            </a:r>
            <a:r>
              <a:rPr lang="en-US" sz="1600" b="1" dirty="0"/>
              <a:t>Treatment at WTF</a:t>
            </a:r>
          </a:p>
        </p:txBody>
      </p:sp>
      <p:sp>
        <p:nvSpPr>
          <p:cNvPr id="428043" name="Text Box 11"/>
          <p:cNvSpPr txBox="1">
            <a:spLocks noChangeArrowheads="1"/>
          </p:cNvSpPr>
          <p:nvPr/>
        </p:nvSpPr>
        <p:spPr bwMode="auto">
          <a:xfrm>
            <a:off x="838200" y="4800600"/>
            <a:ext cx="2185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 b="1" dirty="0"/>
              <a:t> Not Treated at WTF</a:t>
            </a:r>
          </a:p>
        </p:txBody>
      </p:sp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1524000" y="5181600"/>
            <a:ext cx="25263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 dirty="0"/>
              <a:t>- Sanitary Wastewater</a:t>
            </a:r>
          </a:p>
          <a:p>
            <a:pPr eaLnBrk="1" hangingPunct="1"/>
            <a:r>
              <a:rPr lang="en-US" sz="1400" b="1" dirty="0"/>
              <a:t>- Non-Contact Storm Water </a:t>
            </a:r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762000" y="2362200"/>
            <a:ext cx="3101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/>
              <a:t>Managing Water On Site</a:t>
            </a:r>
          </a:p>
        </p:txBody>
      </p:sp>
      <p:sp>
        <p:nvSpPr>
          <p:cNvPr id="12301" name="Line 15"/>
          <p:cNvSpPr>
            <a:spLocks noChangeShapeType="1"/>
          </p:cNvSpPr>
          <p:nvPr/>
        </p:nvSpPr>
        <p:spPr bwMode="auto">
          <a:xfrm>
            <a:off x="762000" y="1905000"/>
            <a:ext cx="7772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63190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8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2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43" grpId="0"/>
      <p:bldP spid="4280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8812080-FC77-4D2D-BEA3-545BFACCE1BF}" type="slidenum">
              <a:rPr lang="en-US" b="1"/>
              <a:pPr eaLnBrk="1" hangingPunct="1"/>
              <a:t>26</a:t>
            </a:fld>
            <a:endParaRPr lang="en-US" b="1"/>
          </a:p>
        </p:txBody>
      </p:sp>
      <p:sp>
        <p:nvSpPr>
          <p:cNvPr id="13315" name="Title 1"/>
          <p:cNvSpPr>
            <a:spLocks noGrp="1"/>
          </p:cNvSpPr>
          <p:nvPr>
            <p:ph type="title" idx="4294967295"/>
          </p:nvPr>
        </p:nvSpPr>
        <p:spPr>
          <a:xfrm>
            <a:off x="812800" y="234950"/>
            <a:ext cx="8102600" cy="519113"/>
          </a:xfrm>
        </p:spPr>
        <p:txBody>
          <a:bodyPr lIns="91440" tIns="45720" rIns="91440" bIns="45720"/>
          <a:lstStyle/>
          <a:p>
            <a:pPr eaLnBrk="1" hangingPunct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Michigan’s Environmental Regulations</a:t>
            </a:r>
          </a:p>
        </p:txBody>
      </p:sp>
      <p:sp>
        <p:nvSpPr>
          <p:cNvPr id="13316" name="Date Placeholder 3"/>
          <p:cNvSpPr txBox="1">
            <a:spLocks noGrp="1"/>
          </p:cNvSpPr>
          <p:nvPr/>
        </p:nvSpPr>
        <p:spPr bwMode="auto">
          <a:xfrm>
            <a:off x="973138" y="6532563"/>
            <a:ext cx="141763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C9CF70A-FDFA-40BA-A2E9-E974DDC55E1E}" type="datetime4">
              <a:rPr lang="en-AU" sz="1000" b="1"/>
              <a:pPr eaLnBrk="1" hangingPunct="1"/>
              <a:t>3 April 2012</a:t>
            </a:fld>
            <a:endParaRPr lang="en-AU" sz="1000" b="1"/>
          </a:p>
        </p:txBody>
      </p:sp>
      <p:sp>
        <p:nvSpPr>
          <p:cNvPr id="13317" name="Footer Placeholder 4"/>
          <p:cNvSpPr txBox="1">
            <a:spLocks noGrp="1"/>
          </p:cNvSpPr>
          <p:nvPr/>
        </p:nvSpPr>
        <p:spPr bwMode="auto">
          <a:xfrm>
            <a:off x="2662238" y="6538913"/>
            <a:ext cx="447198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AU" sz="1000" b="1"/>
              <a:t>Regulatory Drivers</a:t>
            </a:r>
          </a:p>
        </p:txBody>
      </p:sp>
      <p:sp>
        <p:nvSpPr>
          <p:cNvPr id="13318" name="Slide Number Placeholder 5"/>
          <p:cNvSpPr txBox="1">
            <a:spLocks noGrp="1"/>
          </p:cNvSpPr>
          <p:nvPr/>
        </p:nvSpPr>
        <p:spPr bwMode="auto">
          <a:xfrm>
            <a:off x="7459663" y="6529388"/>
            <a:ext cx="141763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endParaRPr lang="en-AU" sz="1000" b="1"/>
          </a:p>
        </p:txBody>
      </p:sp>
      <p:sp>
        <p:nvSpPr>
          <p:cNvPr id="13319" name="Content Placeholder 2"/>
          <p:cNvSpPr>
            <a:spLocks/>
          </p:cNvSpPr>
          <p:nvPr/>
        </p:nvSpPr>
        <p:spPr bwMode="auto">
          <a:xfrm>
            <a:off x="1066800" y="1143000"/>
            <a:ext cx="6118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9250" indent="-349250" defTabSz="912813">
              <a:buSzPct val="120000"/>
              <a:buFontTx/>
              <a:buChar char="•"/>
            </a:pPr>
            <a:r>
              <a:rPr lang="en-US" sz="1400" b="1"/>
              <a:t>Part 31, Water Resources Protection, of PA 451, Natural Resources and Environmental Protection Act, of 1994.</a:t>
            </a: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762000" y="2362200"/>
            <a:ext cx="35767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 dirty="0"/>
              <a:t>Water </a:t>
            </a:r>
            <a:r>
              <a:rPr lang="en-US" sz="2000" b="1" u="sng" dirty="0" smtClean="0"/>
              <a:t>On Site Governed by:</a:t>
            </a:r>
            <a:endParaRPr lang="en-US" sz="2000" b="1" u="sng" dirty="0"/>
          </a:p>
        </p:txBody>
      </p:sp>
      <p:sp>
        <p:nvSpPr>
          <p:cNvPr id="13321" name="Line 12"/>
          <p:cNvSpPr>
            <a:spLocks noChangeShapeType="1"/>
          </p:cNvSpPr>
          <p:nvPr/>
        </p:nvSpPr>
        <p:spPr bwMode="auto">
          <a:xfrm>
            <a:off x="762000" y="1905000"/>
            <a:ext cx="7772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3322" name="Text Box 13"/>
          <p:cNvSpPr txBox="1">
            <a:spLocks noChangeArrowheads="1"/>
          </p:cNvSpPr>
          <p:nvPr/>
        </p:nvSpPr>
        <p:spPr bwMode="auto">
          <a:xfrm>
            <a:off x="990600" y="2870200"/>
            <a:ext cx="50016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/>
              <a:t>- Part 22 Rules - Groundwater Quality</a:t>
            </a:r>
          </a:p>
          <a:p>
            <a:pPr lvl="1" eaLnBrk="1" hangingPunct="1">
              <a:buFontTx/>
              <a:buChar char="•"/>
            </a:pPr>
            <a:r>
              <a:rPr lang="en-US" sz="1400" b="1"/>
              <a:t> Contact Water Basin Liner Design</a:t>
            </a:r>
          </a:p>
          <a:p>
            <a:pPr lvl="1" eaLnBrk="1" hangingPunct="1">
              <a:buFontTx/>
              <a:buChar char="•"/>
            </a:pPr>
            <a:r>
              <a:rPr lang="en-US" sz="1400" b="1"/>
              <a:t> Basis of Design for Facility and Infiltration Gallery</a:t>
            </a:r>
          </a:p>
          <a:p>
            <a:pPr lvl="1" eaLnBrk="1" hangingPunct="1">
              <a:buFontTx/>
              <a:buChar char="•"/>
            </a:pPr>
            <a:r>
              <a:rPr lang="en-US" sz="1400" b="1"/>
              <a:t> Water Discharge Application Requirements</a:t>
            </a:r>
          </a:p>
        </p:txBody>
      </p:sp>
      <p:sp>
        <p:nvSpPr>
          <p:cNvPr id="429070" name="Text Box 14"/>
          <p:cNvSpPr txBox="1">
            <a:spLocks noChangeArrowheads="1"/>
          </p:cNvSpPr>
          <p:nvPr/>
        </p:nvSpPr>
        <p:spPr bwMode="auto">
          <a:xfrm>
            <a:off x="990600" y="3962400"/>
            <a:ext cx="72512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/>
              <a:t>- Part 4 Rules - Water Quality Standards</a:t>
            </a:r>
          </a:p>
          <a:p>
            <a:pPr lvl="1" eaLnBrk="1" hangingPunct="1">
              <a:buFontTx/>
              <a:buChar char="•"/>
            </a:pPr>
            <a:r>
              <a:rPr lang="en-US" sz="1400" b="1"/>
              <a:t> Antidegradation - Best Technology in Process in Treatment for BCC Mercury</a:t>
            </a:r>
          </a:p>
        </p:txBody>
      </p:sp>
      <p:sp>
        <p:nvSpPr>
          <p:cNvPr id="429071" name="Text Box 15"/>
          <p:cNvSpPr txBox="1">
            <a:spLocks noChangeArrowheads="1"/>
          </p:cNvSpPr>
          <p:nvPr/>
        </p:nvSpPr>
        <p:spPr bwMode="auto">
          <a:xfrm>
            <a:off x="990600" y="4572000"/>
            <a:ext cx="47035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/>
              <a:t>- Part 8 Rules - Water Quality Based Effluent Limits</a:t>
            </a:r>
          </a:p>
          <a:p>
            <a:pPr lvl="1" eaLnBrk="1" hangingPunct="1">
              <a:buFontTx/>
              <a:buChar char="•"/>
            </a:pPr>
            <a:r>
              <a:rPr lang="en-US" sz="1400" b="1"/>
              <a:t> Low Level Metals – Designated Use Protection</a:t>
            </a:r>
          </a:p>
        </p:txBody>
      </p:sp>
      <p:sp>
        <p:nvSpPr>
          <p:cNvPr id="429073" name="Text Box 17"/>
          <p:cNvSpPr txBox="1">
            <a:spLocks noChangeArrowheads="1"/>
          </p:cNvSpPr>
          <p:nvPr/>
        </p:nvSpPr>
        <p:spPr bwMode="auto">
          <a:xfrm>
            <a:off x="914400" y="5486400"/>
            <a:ext cx="685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b="1" i="1"/>
              <a:t>Due to groundwater venting, the state agency applied surface water discharge requirements to the venting location (groundwater seeps).</a:t>
            </a:r>
          </a:p>
        </p:txBody>
      </p:sp>
      <p:sp>
        <p:nvSpPr>
          <p:cNvPr id="429074" name="Rectangle 18"/>
          <p:cNvSpPr>
            <a:spLocks noChangeArrowheads="1"/>
          </p:cNvSpPr>
          <p:nvPr/>
        </p:nvSpPr>
        <p:spPr bwMode="auto">
          <a:xfrm>
            <a:off x="914400" y="5486400"/>
            <a:ext cx="6934200" cy="5334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46941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9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70" grpId="0"/>
      <p:bldP spid="429071" grpId="0"/>
      <p:bldP spid="429073" grpId="0"/>
      <p:bldP spid="42907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C87E53-48DB-4870-B9F6-8BA65BB0D106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14339" name="Title 1"/>
          <p:cNvSpPr>
            <a:spLocks noGrp="1"/>
          </p:cNvSpPr>
          <p:nvPr>
            <p:ph type="title" idx="4294967295"/>
          </p:nvPr>
        </p:nvSpPr>
        <p:spPr>
          <a:xfrm>
            <a:off x="812800" y="234950"/>
            <a:ext cx="8102600" cy="457200"/>
          </a:xfrm>
        </p:spPr>
        <p:txBody>
          <a:bodyPr lIns="91440" tIns="45720" rIns="91440" bIns="45720"/>
          <a:lstStyle/>
          <a:p>
            <a:pPr eaLnBrk="1" hangingPunct="1"/>
            <a:r>
              <a:rPr lang="en-US" sz="2400" smtClean="0"/>
              <a:t>Final Agency Decisions</a:t>
            </a:r>
          </a:p>
        </p:txBody>
      </p:sp>
      <p:sp>
        <p:nvSpPr>
          <p:cNvPr id="14340" name="Date Placeholder 3"/>
          <p:cNvSpPr txBox="1">
            <a:spLocks noGrp="1"/>
          </p:cNvSpPr>
          <p:nvPr/>
        </p:nvSpPr>
        <p:spPr bwMode="auto">
          <a:xfrm>
            <a:off x="973138" y="6532563"/>
            <a:ext cx="141763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B0B5F26-7E16-447F-B86C-61E3BA9A89F3}" type="datetime4">
              <a:rPr lang="en-AU" sz="1000"/>
              <a:pPr eaLnBrk="1" hangingPunct="1"/>
              <a:t>3 April 2012</a:t>
            </a:fld>
            <a:endParaRPr lang="en-AU" sz="1000"/>
          </a:p>
        </p:txBody>
      </p:sp>
      <p:sp>
        <p:nvSpPr>
          <p:cNvPr id="14341" name="Footer Placeholder 4"/>
          <p:cNvSpPr txBox="1">
            <a:spLocks noGrp="1"/>
          </p:cNvSpPr>
          <p:nvPr/>
        </p:nvSpPr>
        <p:spPr bwMode="auto">
          <a:xfrm>
            <a:off x="2662238" y="6538913"/>
            <a:ext cx="447198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AU" sz="1000"/>
              <a:t>Regulatory Drivers</a:t>
            </a:r>
          </a:p>
        </p:txBody>
      </p:sp>
      <p:sp>
        <p:nvSpPr>
          <p:cNvPr id="14342" name="Slide Number Placeholder 5"/>
          <p:cNvSpPr txBox="1">
            <a:spLocks noGrp="1"/>
          </p:cNvSpPr>
          <p:nvPr/>
        </p:nvSpPr>
        <p:spPr bwMode="auto">
          <a:xfrm>
            <a:off x="7459663" y="6529388"/>
            <a:ext cx="141763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endParaRPr lang="en-AU" sz="1000"/>
          </a:p>
        </p:txBody>
      </p:sp>
      <p:sp>
        <p:nvSpPr>
          <p:cNvPr id="14343" name="Content Placeholder 2"/>
          <p:cNvSpPr>
            <a:spLocks/>
          </p:cNvSpPr>
          <p:nvPr/>
        </p:nvSpPr>
        <p:spPr bwMode="auto">
          <a:xfrm>
            <a:off x="1066800" y="1371600"/>
            <a:ext cx="6118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9250" indent="-349250" defTabSz="912813">
              <a:buSzPct val="120000"/>
              <a:buFontTx/>
              <a:buChar char="•"/>
            </a:pPr>
            <a:endParaRPr lang="en-US" sz="1400"/>
          </a:p>
        </p:txBody>
      </p:sp>
      <p:graphicFrame>
        <p:nvGraphicFramePr>
          <p:cNvPr id="417838" name="Group 46"/>
          <p:cNvGraphicFramePr>
            <a:graphicFrameLocks noGrp="1"/>
          </p:cNvGraphicFramePr>
          <p:nvPr/>
        </p:nvGraphicFramePr>
        <p:xfrm>
          <a:off x="1524000" y="2743200"/>
          <a:ext cx="6096000" cy="1828800"/>
        </p:xfrm>
        <a:graphic>
          <a:graphicData uri="http://schemas.openxmlformats.org/drawingml/2006/table">
            <a:tbl>
              <a:tblPr/>
              <a:tblGrid>
                <a:gridCol w="1676400"/>
                <a:gridCol w="2209800"/>
                <a:gridCol w="22098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Parameter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Eagle Permit Limit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Monthly Average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(ug/l)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Michigan Drinking Water Standard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(ug/l)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Selenium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Mercury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Copper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6" name="Text Box 47"/>
          <p:cNvSpPr txBox="1">
            <a:spLocks noChangeArrowheads="1"/>
          </p:cNvSpPr>
          <p:nvPr/>
        </p:nvSpPr>
        <p:spPr bwMode="auto">
          <a:xfrm>
            <a:off x="685800" y="1143000"/>
            <a:ext cx="723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/>
              <a:t>Ultimately, the State of Michigan issued a water discharge permit that included limits protective of both surface and ground water.</a:t>
            </a:r>
          </a:p>
        </p:txBody>
      </p:sp>
      <p:sp>
        <p:nvSpPr>
          <p:cNvPr id="417841" name="Text Box 49"/>
          <p:cNvSpPr txBox="1">
            <a:spLocks noChangeArrowheads="1"/>
          </p:cNvSpPr>
          <p:nvPr/>
        </p:nvSpPr>
        <p:spPr bwMode="auto">
          <a:xfrm>
            <a:off x="1447800" y="4953000"/>
            <a:ext cx="624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/>
              <a:t>Compliance points are both groundwater and WTF effluent. </a:t>
            </a:r>
          </a:p>
        </p:txBody>
      </p:sp>
      <p:sp>
        <p:nvSpPr>
          <p:cNvPr id="417842" name="Text Box 50"/>
          <p:cNvSpPr txBox="1">
            <a:spLocks noChangeArrowheads="1"/>
          </p:cNvSpPr>
          <p:nvPr/>
        </p:nvSpPr>
        <p:spPr bwMode="auto">
          <a:xfrm>
            <a:off x="1524000" y="2362200"/>
            <a:ext cx="6102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tx2"/>
                </a:solidFill>
              </a:rPr>
              <a:t>Comparison of select Permit Limits and Drinking Water Standards</a:t>
            </a:r>
          </a:p>
        </p:txBody>
      </p:sp>
    </p:spTree>
    <p:extLst>
      <p:ext uri="{BB962C8B-B14F-4D97-AF65-F5344CB8AC3E}">
        <p14:creationId xmlns:p14="http://schemas.microsoft.com/office/powerpoint/2010/main" val="1796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41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1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841" grpId="0"/>
      <p:bldP spid="4178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CAFF3F-4E2F-423F-9B23-15E5B2B2D692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457200"/>
            <a:ext cx="7921625" cy="365125"/>
          </a:xfrm>
        </p:spPr>
        <p:txBody>
          <a:bodyPr/>
          <a:lstStyle/>
          <a:p>
            <a:pPr eaLnBrk="1" hangingPunct="1"/>
            <a:r>
              <a:rPr lang="en-US" sz="2400" smtClean="0"/>
              <a:t>Water Treatment Facility Schematic</a:t>
            </a:r>
          </a:p>
        </p:txBody>
      </p:sp>
      <p:sp>
        <p:nvSpPr>
          <p:cNvPr id="420867" name="AutoShape 3"/>
          <p:cNvSpPr>
            <a:spLocks noChangeArrowheads="1"/>
          </p:cNvSpPr>
          <p:nvPr/>
        </p:nvSpPr>
        <p:spPr bwMode="auto">
          <a:xfrm>
            <a:off x="457200" y="1828800"/>
            <a:ext cx="1447800" cy="11430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68" name="AutoShape 4"/>
          <p:cNvSpPr>
            <a:spLocks noChangeArrowheads="1"/>
          </p:cNvSpPr>
          <p:nvPr/>
        </p:nvSpPr>
        <p:spPr bwMode="auto">
          <a:xfrm>
            <a:off x="457200" y="2971800"/>
            <a:ext cx="1447800" cy="11430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69" name="Rectangle 5"/>
          <p:cNvSpPr>
            <a:spLocks noChangeArrowheads="1"/>
          </p:cNvSpPr>
          <p:nvPr/>
        </p:nvSpPr>
        <p:spPr bwMode="auto">
          <a:xfrm>
            <a:off x="4876800" y="2590800"/>
            <a:ext cx="13716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70" name="AutoShape 6"/>
          <p:cNvSpPr>
            <a:spLocks noChangeArrowheads="1"/>
          </p:cNvSpPr>
          <p:nvPr/>
        </p:nvSpPr>
        <p:spPr bwMode="auto">
          <a:xfrm>
            <a:off x="6629400" y="4648200"/>
            <a:ext cx="2057400" cy="1676400"/>
          </a:xfrm>
          <a:prstGeom prst="bevel">
            <a:avLst>
              <a:gd name="adj" fmla="val 125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20871" name="AutoShape 7"/>
          <p:cNvCxnSpPr>
            <a:cxnSpLocks noChangeShapeType="1"/>
          </p:cNvCxnSpPr>
          <p:nvPr/>
        </p:nvCxnSpPr>
        <p:spPr bwMode="auto">
          <a:xfrm flipV="1">
            <a:off x="4191000" y="2971800"/>
            <a:ext cx="685800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0872" name="AutoShape 8"/>
          <p:cNvCxnSpPr>
            <a:cxnSpLocks noChangeShapeType="1"/>
            <a:stCxn id="420881" idx="2"/>
            <a:endCxn id="420870" idx="6"/>
          </p:cNvCxnSpPr>
          <p:nvPr/>
        </p:nvCxnSpPr>
        <p:spPr bwMode="auto">
          <a:xfrm>
            <a:off x="7658100" y="3733800"/>
            <a:ext cx="0" cy="914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0873" name="Text Box 9"/>
          <p:cNvSpPr txBox="1">
            <a:spLocks noChangeArrowheads="1"/>
          </p:cNvSpPr>
          <p:nvPr/>
        </p:nvSpPr>
        <p:spPr bwMode="auto">
          <a:xfrm>
            <a:off x="609600" y="2133600"/>
            <a:ext cx="1066800" cy="581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/>
              <a:t>Facility rain/snow</a:t>
            </a:r>
          </a:p>
        </p:txBody>
      </p:sp>
      <p:sp>
        <p:nvSpPr>
          <p:cNvPr id="420874" name="Text Box 10"/>
          <p:cNvSpPr txBox="1">
            <a:spLocks noChangeArrowheads="1"/>
          </p:cNvSpPr>
          <p:nvPr/>
        </p:nvSpPr>
        <p:spPr bwMode="auto">
          <a:xfrm>
            <a:off x="533400" y="3200400"/>
            <a:ext cx="1219200" cy="581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/>
              <a:t>Mine    Inflow</a:t>
            </a:r>
          </a:p>
        </p:txBody>
      </p:sp>
      <p:sp>
        <p:nvSpPr>
          <p:cNvPr id="420875" name="Text Box 11"/>
          <p:cNvSpPr txBox="1">
            <a:spLocks noChangeArrowheads="1"/>
          </p:cNvSpPr>
          <p:nvPr/>
        </p:nvSpPr>
        <p:spPr bwMode="auto">
          <a:xfrm>
            <a:off x="4495800" y="2438400"/>
            <a:ext cx="2057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600"/>
          </a:p>
          <a:p>
            <a:pPr algn="ctr">
              <a:spcBef>
                <a:spcPct val="50000"/>
              </a:spcBef>
            </a:pPr>
            <a:r>
              <a:rPr lang="en-US" sz="1600"/>
              <a:t> Filtration</a:t>
            </a:r>
          </a:p>
        </p:txBody>
      </p:sp>
      <p:sp>
        <p:nvSpPr>
          <p:cNvPr id="420876" name="Text Box 12"/>
          <p:cNvSpPr txBox="1">
            <a:spLocks noChangeArrowheads="1"/>
          </p:cNvSpPr>
          <p:nvPr/>
        </p:nvSpPr>
        <p:spPr bwMode="auto">
          <a:xfrm>
            <a:off x="6781800" y="5105400"/>
            <a:ext cx="1828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/>
              <a:t>Groundwater Infiltration  System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420877" name="Line 13"/>
          <p:cNvSpPr>
            <a:spLocks noChangeShapeType="1"/>
          </p:cNvSpPr>
          <p:nvPr/>
        </p:nvSpPr>
        <p:spPr bwMode="auto">
          <a:xfrm flipV="1">
            <a:off x="1905000" y="2971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879" name="Rectangle 15"/>
          <p:cNvSpPr>
            <a:spLocks noChangeArrowheads="1"/>
          </p:cNvSpPr>
          <p:nvPr/>
        </p:nvSpPr>
        <p:spPr bwMode="auto">
          <a:xfrm>
            <a:off x="2743200" y="2286000"/>
            <a:ext cx="1447800" cy="1524000"/>
          </a:xfrm>
          <a:prstGeom prst="rect">
            <a:avLst/>
          </a:prstGeom>
          <a:solidFill>
            <a:srgbClr val="AED5D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880" name="Text Box 16"/>
          <p:cNvSpPr txBox="1">
            <a:spLocks noChangeArrowheads="1"/>
          </p:cNvSpPr>
          <p:nvPr/>
        </p:nvSpPr>
        <p:spPr bwMode="auto">
          <a:xfrm>
            <a:off x="2590800" y="2667000"/>
            <a:ext cx="1752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/>
              <a:t>Metals Precipitation Process</a:t>
            </a:r>
          </a:p>
        </p:txBody>
      </p:sp>
      <p:sp>
        <p:nvSpPr>
          <p:cNvPr id="420881" name="Rectangle 17"/>
          <p:cNvSpPr>
            <a:spLocks noChangeArrowheads="1"/>
          </p:cNvSpPr>
          <p:nvPr/>
        </p:nvSpPr>
        <p:spPr bwMode="auto">
          <a:xfrm>
            <a:off x="6934200" y="2209800"/>
            <a:ext cx="1447800" cy="1524000"/>
          </a:xfrm>
          <a:prstGeom prst="rect">
            <a:avLst/>
          </a:prstGeom>
          <a:solidFill>
            <a:srgbClr val="AED5D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882" name="Text Box 18"/>
          <p:cNvSpPr txBox="1">
            <a:spLocks noChangeArrowheads="1"/>
          </p:cNvSpPr>
          <p:nvPr/>
        </p:nvSpPr>
        <p:spPr bwMode="auto">
          <a:xfrm>
            <a:off x="6781800" y="2514600"/>
            <a:ext cx="1752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/>
              <a:t>Double Pass Reverse Osmosis</a:t>
            </a:r>
          </a:p>
        </p:txBody>
      </p:sp>
      <p:cxnSp>
        <p:nvCxnSpPr>
          <p:cNvPr id="420884" name="AutoShape 20"/>
          <p:cNvCxnSpPr>
            <a:cxnSpLocks noChangeShapeType="1"/>
          </p:cNvCxnSpPr>
          <p:nvPr/>
        </p:nvCxnSpPr>
        <p:spPr bwMode="auto">
          <a:xfrm flipV="1">
            <a:off x="6267450" y="2963863"/>
            <a:ext cx="666750" cy="79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0886" name="AutoShape 22"/>
          <p:cNvCxnSpPr>
            <a:cxnSpLocks noChangeShapeType="1"/>
          </p:cNvCxnSpPr>
          <p:nvPr/>
        </p:nvCxnSpPr>
        <p:spPr bwMode="auto">
          <a:xfrm flipH="1">
            <a:off x="3505200" y="3810000"/>
            <a:ext cx="14288" cy="685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0887" name="Rectangle 23"/>
          <p:cNvSpPr>
            <a:spLocks noChangeArrowheads="1"/>
          </p:cNvSpPr>
          <p:nvPr/>
        </p:nvSpPr>
        <p:spPr bwMode="auto">
          <a:xfrm>
            <a:off x="2590800" y="4495800"/>
            <a:ext cx="1800225" cy="3714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89" name="Text Box 25"/>
          <p:cNvSpPr txBox="1">
            <a:spLocks noChangeArrowheads="1"/>
          </p:cNvSpPr>
          <p:nvPr/>
        </p:nvSpPr>
        <p:spPr bwMode="auto">
          <a:xfrm>
            <a:off x="2590800" y="4495800"/>
            <a:ext cx="1752600" cy="336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/>
              <a:t>Recycle for Mine</a:t>
            </a:r>
          </a:p>
        </p:txBody>
      </p:sp>
      <p:sp>
        <p:nvSpPr>
          <p:cNvPr id="420891" name="Text Box 27"/>
          <p:cNvSpPr txBox="1">
            <a:spLocks noChangeArrowheads="1"/>
          </p:cNvSpPr>
          <p:nvPr/>
        </p:nvSpPr>
        <p:spPr bwMode="auto">
          <a:xfrm>
            <a:off x="5257800" y="5410200"/>
            <a:ext cx="137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b="1" dirty="0" smtClean="0"/>
              <a:t>350 </a:t>
            </a:r>
            <a:r>
              <a:rPr lang="en-US" sz="1600" b="1" dirty="0" err="1" smtClean="0"/>
              <a:t>gpm</a:t>
            </a:r>
            <a:endParaRPr lang="en-US" sz="1600" b="1" dirty="0" smtClean="0"/>
          </a:p>
          <a:p>
            <a:pPr algn="ctr" eaLnBrk="1" hangingPunct="1"/>
            <a:r>
              <a:rPr lang="en-US" sz="1600" b="1" dirty="0" smtClean="0"/>
              <a:t> permitted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4236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0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2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20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0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0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2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2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2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0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0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2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0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0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0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2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2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20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2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0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0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2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2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2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0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0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0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2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2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20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animBg="1"/>
      <p:bldP spid="420868" grpId="0" animBg="1"/>
      <p:bldP spid="420869" grpId="0" animBg="1"/>
      <p:bldP spid="420870" grpId="0" animBg="1"/>
      <p:bldP spid="420873" grpId="0" animBg="1"/>
      <p:bldP spid="420874" grpId="0" animBg="1"/>
      <p:bldP spid="420875" grpId="0"/>
      <p:bldP spid="420876" grpId="0"/>
      <p:bldP spid="420877" grpId="0" animBg="1"/>
      <p:bldP spid="420879" grpId="0" animBg="1"/>
      <p:bldP spid="420880" grpId="0"/>
      <p:bldP spid="420881" grpId="0" animBg="1"/>
      <p:bldP spid="420882" grpId="0"/>
      <p:bldP spid="420887" grpId="0" animBg="1"/>
      <p:bldP spid="42089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21651DC-5939-48E7-ABE8-9A0051CAA933}" type="slidenum">
              <a:rPr lang="en-US"/>
              <a:pPr eaLnBrk="1" hangingPunct="1"/>
              <a:t>29</a:t>
            </a:fld>
            <a:endParaRPr lang="en-US"/>
          </a:p>
        </p:txBody>
      </p:sp>
      <p:pic>
        <p:nvPicPr>
          <p:cNvPr id="16387" name="Picture 6" descr="IMG_076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6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#10 headfra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Slide Number Placeholder 1"/>
          <p:cNvSpPr txBox="1">
            <a:spLocks noGrp="1"/>
          </p:cNvSpPr>
          <p:nvPr/>
        </p:nvSpPr>
        <p:spPr bwMode="auto">
          <a:xfrm>
            <a:off x="133350" y="659765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FBEB6D4-B35D-4558-872C-52543510B423}" type="slidenum">
              <a:rPr lang="en-US" sz="900" baseline="0">
                <a:solidFill>
                  <a:srgbClr val="A27468"/>
                </a:solidFill>
                <a:latin typeface="Arial" pitchFamily="34" charset="0"/>
              </a:rPr>
              <a:pPr eaLnBrk="1" hangingPunct="1"/>
              <a:t>3</a:t>
            </a:fld>
            <a:r>
              <a:rPr lang="en-US" sz="900" baseline="0">
                <a:solidFill>
                  <a:srgbClr val="A27468"/>
                </a:solidFill>
                <a:latin typeface="Arial" pitchFamily="34" charset="0"/>
              </a:rPr>
              <a:t>   </a:t>
            </a:r>
            <a:r>
              <a:rPr lang="en-US" sz="1000" baseline="0">
                <a:solidFill>
                  <a:srgbClr val="A27468"/>
                </a:solidFill>
                <a:latin typeface="Arial" pitchFamily="34" charset="0"/>
              </a:rPr>
              <a:t>Confidential; © Copyright Protected</a:t>
            </a:r>
            <a:r>
              <a:rPr lang="en-US" sz="1200" baseline="0">
                <a:solidFill>
                  <a:schemeClr val="bg1"/>
                </a:solidFill>
              </a:rPr>
              <a:t>     </a:t>
            </a:r>
            <a:r>
              <a:rPr lang="en-US" sz="1000" baseline="0">
                <a:solidFill>
                  <a:srgbClr val="A27468"/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32772" name="Rectangle 26"/>
          <p:cNvSpPr txBox="1">
            <a:spLocks noChangeArrowheads="1"/>
          </p:cNvSpPr>
          <p:nvPr/>
        </p:nvSpPr>
        <p:spPr bwMode="auto">
          <a:xfrm>
            <a:off x="304800" y="228600"/>
            <a:ext cx="73739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baseline="0">
                <a:latin typeface="Arial" pitchFamily="34" charset="0"/>
                <a:cs typeface="Arial" pitchFamily="34" charset="0"/>
              </a:rPr>
              <a:t>Resolution Copper Project Overview</a:t>
            </a:r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0" y="1143000"/>
            <a:ext cx="5153025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30188" indent="-230188">
              <a:spcBef>
                <a:spcPts val="600"/>
              </a:spcBef>
              <a:buClr>
                <a:srgbClr val="A27468"/>
              </a:buClr>
              <a:buFontTx/>
              <a:buChar char="•"/>
            </a:pPr>
            <a:r>
              <a:rPr lang="en-US" b="1" dirty="0">
                <a:latin typeface="Arial" pitchFamily="34" charset="0"/>
              </a:rPr>
              <a:t>Near Superior, </a:t>
            </a:r>
            <a:r>
              <a:rPr lang="en-US" b="1" dirty="0" smtClean="0">
                <a:latin typeface="Arial" pitchFamily="34" charset="0"/>
              </a:rPr>
              <a:t>Arizona</a:t>
            </a:r>
          </a:p>
          <a:p>
            <a:pPr marL="230188" indent="-230188">
              <a:spcBef>
                <a:spcPts val="600"/>
              </a:spcBef>
              <a:buClr>
                <a:srgbClr val="A27468"/>
              </a:buClr>
              <a:buFontTx/>
              <a:buChar char="•"/>
            </a:pPr>
            <a:r>
              <a:rPr lang="en-US" b="1" dirty="0" smtClean="0"/>
              <a:t>Adjacent </a:t>
            </a:r>
            <a:r>
              <a:rPr lang="en-US" b="1" dirty="0"/>
              <a:t>to the Magma Mine (1911-1996)</a:t>
            </a:r>
            <a:endParaRPr lang="en-US" b="1" dirty="0">
              <a:latin typeface="Arial" pitchFamily="34" charset="0"/>
            </a:endParaRPr>
          </a:p>
          <a:p>
            <a:pPr marL="230188" indent="-230188">
              <a:spcBef>
                <a:spcPts val="600"/>
              </a:spcBef>
              <a:buClr>
                <a:srgbClr val="A27468"/>
              </a:buClr>
              <a:buFontTx/>
              <a:buChar char="•"/>
            </a:pPr>
            <a:r>
              <a:rPr lang="en-US" b="1" baseline="0" dirty="0" smtClean="0">
                <a:latin typeface="Arial" pitchFamily="34" charset="0"/>
              </a:rPr>
              <a:t>Rio </a:t>
            </a:r>
            <a:r>
              <a:rPr lang="en-US" b="1" baseline="0" dirty="0">
                <a:latin typeface="Arial" pitchFamily="34" charset="0"/>
              </a:rPr>
              <a:t>Tinto and BHP partnership</a:t>
            </a:r>
          </a:p>
          <a:p>
            <a:pPr marL="230188" indent="-230188">
              <a:spcBef>
                <a:spcPts val="600"/>
              </a:spcBef>
              <a:buClr>
                <a:srgbClr val="A27468"/>
              </a:buClr>
              <a:buFontTx/>
              <a:buChar char="•"/>
            </a:pPr>
            <a:r>
              <a:rPr lang="en-US" b="1" baseline="0" dirty="0">
                <a:latin typeface="Arial" pitchFamily="34" charset="0"/>
              </a:rPr>
              <a:t>3</a:t>
            </a:r>
            <a:r>
              <a:rPr lang="en-US" b="1" baseline="30000" dirty="0">
                <a:latin typeface="Arial" pitchFamily="34" charset="0"/>
              </a:rPr>
              <a:t>rd</a:t>
            </a:r>
            <a:r>
              <a:rPr lang="en-US" b="1" baseline="0" dirty="0">
                <a:latin typeface="Arial" pitchFamily="34" charset="0"/>
              </a:rPr>
              <a:t> largest undeveloped Cu resource in world</a:t>
            </a:r>
          </a:p>
          <a:p>
            <a:pPr marL="230188" indent="-230188">
              <a:spcBef>
                <a:spcPts val="600"/>
              </a:spcBef>
              <a:buClr>
                <a:srgbClr val="A27468"/>
              </a:buClr>
              <a:buFontTx/>
              <a:buChar char="•"/>
            </a:pPr>
            <a:r>
              <a:rPr lang="en-US" b="1" baseline="0" dirty="0">
                <a:latin typeface="Arial" pitchFamily="34" charset="0"/>
              </a:rPr>
              <a:t>1.62 billion </a:t>
            </a:r>
            <a:r>
              <a:rPr lang="en-US" b="1" baseline="0" dirty="0" err="1">
                <a:latin typeface="Arial" pitchFamily="34" charset="0"/>
              </a:rPr>
              <a:t>tonnes</a:t>
            </a:r>
            <a:r>
              <a:rPr lang="en-US" b="1" baseline="0" dirty="0">
                <a:latin typeface="Arial" pitchFamily="34" charset="0"/>
              </a:rPr>
              <a:t>            </a:t>
            </a:r>
            <a:r>
              <a:rPr lang="en-US" b="1" baseline="0" dirty="0" smtClean="0">
                <a:latin typeface="Arial" pitchFamily="34" charset="0"/>
              </a:rPr>
              <a:t>@ </a:t>
            </a:r>
            <a:r>
              <a:rPr lang="en-US" b="1" baseline="0" dirty="0">
                <a:latin typeface="Arial" pitchFamily="34" charset="0"/>
              </a:rPr>
              <a:t>1.47% Cu</a:t>
            </a:r>
          </a:p>
          <a:p>
            <a:pPr marL="230188" indent="-230188">
              <a:spcBef>
                <a:spcPts val="600"/>
              </a:spcBef>
              <a:buClr>
                <a:srgbClr val="A27468"/>
              </a:buClr>
              <a:buFontTx/>
              <a:buChar char="•"/>
            </a:pPr>
            <a:r>
              <a:rPr lang="en-US" b="1" baseline="0" dirty="0">
                <a:latin typeface="Arial" pitchFamily="34" charset="0"/>
              </a:rPr>
              <a:t>&gt;$5 billion investment</a:t>
            </a:r>
          </a:p>
          <a:p>
            <a:pPr marL="230188" indent="-230188">
              <a:spcBef>
                <a:spcPts val="600"/>
              </a:spcBef>
              <a:buClr>
                <a:srgbClr val="A27468"/>
              </a:buClr>
              <a:buFontTx/>
              <a:buChar char="•"/>
            </a:pPr>
            <a:r>
              <a:rPr lang="en-US" b="1" baseline="0" dirty="0">
                <a:latin typeface="Arial" pitchFamily="34" charset="0"/>
              </a:rPr>
              <a:t>40-year mine </a:t>
            </a:r>
            <a:r>
              <a:rPr lang="en-US" b="1" baseline="0" dirty="0" smtClean="0">
                <a:latin typeface="Arial" pitchFamily="34" charset="0"/>
              </a:rPr>
              <a:t>life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dirty="0" smtClean="0"/>
              <a:t>Located </a:t>
            </a:r>
            <a:r>
              <a:rPr lang="en-US" b="1" dirty="0"/>
              <a:t>in the Historic Pioneer Mining </a:t>
            </a:r>
            <a:r>
              <a:rPr lang="en-US" b="1" dirty="0" smtClean="0"/>
              <a:t>District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1967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8F18C41-2FCA-4DC3-A80E-4BF3CB8AB3A6}" type="slidenum">
              <a:rPr lang="en-US"/>
              <a:pPr eaLnBrk="1" hangingPunct="1"/>
              <a:t>30</a:t>
            </a:fld>
            <a:endParaRPr lang="en-US"/>
          </a:p>
        </p:txBody>
      </p:sp>
      <p:pic>
        <p:nvPicPr>
          <p:cNvPr id="17411" name="Picture 6" descr="IMG_084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6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20F197C-8915-40A9-ACD6-CDFE96031CBE}" type="slidenum">
              <a:rPr lang="en-US"/>
              <a:pPr eaLnBrk="1" hangingPunct="1"/>
              <a:t>31</a:t>
            </a:fld>
            <a:endParaRPr lang="en-US"/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8305800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1066800" y="4995863"/>
            <a:ext cx="4318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bg1"/>
                </a:solidFill>
              </a:rPr>
              <a:t>Questions are Welcome.</a:t>
            </a:r>
          </a:p>
          <a:p>
            <a:pPr algn="ctr" eaLnBrk="1" hangingPunct="1"/>
            <a:r>
              <a:rPr lang="en-US" sz="2800" b="1" dirty="0">
                <a:solidFill>
                  <a:schemeClr val="bg1"/>
                </a:solidFill>
              </a:rPr>
              <a:t>Thank You.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0" y="5934670"/>
            <a:ext cx="9144000" cy="923330"/>
          </a:xfrm>
          <a:prstGeom prst="rect">
            <a:avLst/>
          </a:prstGeom>
          <a:solidFill>
            <a:srgbClr val="F819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E80000">
              <a:alpha val="9097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RT_logo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157" y="304800"/>
            <a:ext cx="5175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8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Copper Water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Required </a:t>
            </a:r>
            <a:r>
              <a:rPr lang="en-US" dirty="0">
                <a:solidFill>
                  <a:srgbClr val="002060"/>
                </a:solidFill>
              </a:rPr>
              <a:t>for dewatering old </a:t>
            </a:r>
            <a:r>
              <a:rPr lang="en-US" dirty="0" smtClean="0">
                <a:solidFill>
                  <a:srgbClr val="002060"/>
                </a:solidFill>
              </a:rPr>
              <a:t>Magma Mine workings adjacent to new work areas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002060"/>
                </a:solidFill>
              </a:rPr>
              <a:t>Safety of shaft sinking-exploration activities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2060"/>
                </a:solidFill>
              </a:rPr>
              <a:t>Historic </a:t>
            </a:r>
            <a:r>
              <a:rPr lang="en-US" sz="1800" dirty="0" smtClean="0">
                <a:solidFill>
                  <a:srgbClr val="002060"/>
                </a:solidFill>
              </a:rPr>
              <a:t>Treatment (pre -1996)</a:t>
            </a:r>
            <a:endParaRPr lang="en-US" sz="1800" dirty="0" smtClean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rgbClr val="002060"/>
                </a:solidFill>
              </a:rPr>
              <a:t>Onsite </a:t>
            </a:r>
            <a:r>
              <a:rPr lang="en-US" dirty="0" smtClean="0">
                <a:solidFill>
                  <a:srgbClr val="002060"/>
                </a:solidFill>
              </a:rPr>
              <a:t>ponds 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AZPDES </a:t>
            </a:r>
            <a:r>
              <a:rPr lang="en-US" dirty="0" smtClean="0">
                <a:solidFill>
                  <a:srgbClr val="002060"/>
                </a:solidFill>
              </a:rPr>
              <a:t>requirement only</a:t>
            </a:r>
          </a:p>
          <a:p>
            <a:pPr marL="381000" lvl="1" indent="0">
              <a:lnSpc>
                <a:spcPct val="80000"/>
              </a:lnSpc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Present Day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Over 2.5 </a:t>
            </a:r>
            <a:r>
              <a:rPr lang="en-US" dirty="0">
                <a:solidFill>
                  <a:srgbClr val="002060"/>
                </a:solidFill>
              </a:rPr>
              <a:t>billion </a:t>
            </a:r>
            <a:r>
              <a:rPr lang="en-US" dirty="0" smtClean="0">
                <a:solidFill>
                  <a:srgbClr val="002060"/>
                </a:solidFill>
              </a:rPr>
              <a:t>gallons to dewater (2008)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New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HDS treatment process: Lime </a:t>
            </a:r>
            <a:r>
              <a:rPr lang="en-US" dirty="0">
                <a:solidFill>
                  <a:srgbClr val="002060"/>
                </a:solidFill>
              </a:rPr>
              <a:t>(pH) and Soda Ash (prevent scaling) 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AZPDES </a:t>
            </a:r>
            <a:r>
              <a:rPr lang="en-US" dirty="0">
                <a:solidFill>
                  <a:srgbClr val="002060"/>
                </a:solidFill>
              </a:rPr>
              <a:t>and Aquifer Protection Permits (APP) for discharges and solids storage ponds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rgbClr val="002060"/>
                </a:solidFill>
              </a:rPr>
              <a:t>Treats to Aquifer Quality Limits and surface water standards</a:t>
            </a:r>
          </a:p>
          <a:p>
            <a:pPr lvl="1">
              <a:lnSpc>
                <a:spcPct val="80000"/>
              </a:lnSpc>
            </a:pPr>
            <a:endParaRPr lang="en-US" b="1" dirty="0" smtClean="0"/>
          </a:p>
          <a:p>
            <a:pPr lvl="1">
              <a:lnSpc>
                <a:spcPct val="80000"/>
              </a:lnSpc>
            </a:pPr>
            <a:endParaRPr lang="en-US" b="1" dirty="0"/>
          </a:p>
          <a:p>
            <a:pPr lvl="1">
              <a:lnSpc>
                <a:spcPct val="80000"/>
              </a:lnSpc>
            </a:pPr>
            <a:r>
              <a:rPr lang="en-US" b="1" dirty="0" smtClean="0"/>
              <a:t>Reverse Osmosis required for gypsum removal if discharging to nearby creek </a:t>
            </a:r>
          </a:p>
          <a:p>
            <a:pPr lvl="1">
              <a:lnSpc>
                <a:spcPct val="80000"/>
              </a:lnSpc>
            </a:pPr>
            <a:r>
              <a:rPr lang="en-US" b="1" dirty="0" smtClean="0"/>
              <a:t>Looked </a:t>
            </a:r>
            <a:r>
              <a:rPr lang="en-US" b="1" dirty="0" smtClean="0"/>
              <a:t>for alternative, </a:t>
            </a:r>
            <a:r>
              <a:rPr lang="en-US" b="1" dirty="0" smtClean="0"/>
              <a:t>beneficial use of water </a:t>
            </a:r>
            <a:endParaRPr lang="en-US" sz="1600" b="1" dirty="0" smtClean="0"/>
          </a:p>
          <a:p>
            <a:pPr lvl="1">
              <a:lnSpc>
                <a:spcPct val="80000"/>
              </a:lnSpc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B2A29-52FC-4422-BE1E-319A0977F2A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r>
              <a:rPr lang="en-US" smtClean="0">
                <a:solidFill>
                  <a:srgbClr val="000000"/>
                </a:solidFill>
              </a:rPr>
              <a:t>	Presentation title    </a:t>
            </a:r>
            <a:fld id="{6F9A7274-EC13-4C74-AF64-5DFF07CCD19B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April 3, 2012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2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391400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Water Treatment </a:t>
            </a:r>
            <a:r>
              <a:rPr lang="en-US" sz="2800" dirty="0" smtClean="0"/>
              <a:t>Objectives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686800" cy="4343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Dewater </a:t>
            </a:r>
            <a:r>
              <a:rPr lang="en-US" sz="2400" dirty="0" smtClean="0"/>
              <a:t>existing underground copper mine 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Beneficially </a:t>
            </a:r>
            <a:r>
              <a:rPr lang="en-US" sz="2400" dirty="0"/>
              <a:t>use the </a:t>
            </a:r>
            <a:r>
              <a:rPr lang="en-US" sz="2400" dirty="0" smtClean="0"/>
              <a:t>treated water in a cooperative effort</a:t>
            </a:r>
            <a:endParaRPr lang="en-US" sz="2400" dirty="0">
              <a:ea typeface="+mn-ea"/>
              <a:cs typeface="+mn-cs"/>
            </a:endParaRPr>
          </a:p>
          <a:p>
            <a:pPr eaLnBrk="1" hangingPunct="1"/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6"/>
          <a:stretch/>
        </p:blipFill>
        <p:spPr bwMode="auto">
          <a:xfrm>
            <a:off x="228600" y="2001592"/>
            <a:ext cx="8435274" cy="48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6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2667000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Goal</a:t>
            </a:r>
            <a:r>
              <a:rPr lang="en-US" dirty="0" smtClean="0"/>
              <a:t>: remove water from existing copper </a:t>
            </a:r>
            <a:r>
              <a:rPr lang="en-US" dirty="0" smtClean="0"/>
              <a:t>mine (2009)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grpSp>
        <p:nvGrpSpPr>
          <p:cNvPr id="21507" name="Group 23"/>
          <p:cNvGrpSpPr>
            <a:grpSpLocks/>
          </p:cNvGrpSpPr>
          <p:nvPr/>
        </p:nvGrpSpPr>
        <p:grpSpPr bwMode="auto">
          <a:xfrm>
            <a:off x="-152400" y="1656861"/>
            <a:ext cx="9694995" cy="5048740"/>
            <a:chOff x="510250" y="3835400"/>
            <a:chExt cx="8147055" cy="2930072"/>
          </a:xfrm>
        </p:grpSpPr>
        <p:grpSp>
          <p:nvGrpSpPr>
            <p:cNvPr id="21508" name="Group 10"/>
            <p:cNvGrpSpPr>
              <a:grpSpLocks/>
            </p:cNvGrpSpPr>
            <p:nvPr/>
          </p:nvGrpSpPr>
          <p:grpSpPr bwMode="auto">
            <a:xfrm>
              <a:off x="510250" y="3835400"/>
              <a:ext cx="8147055" cy="2930072"/>
              <a:chOff x="510250" y="3835400"/>
              <a:chExt cx="8147055" cy="2930072"/>
            </a:xfrm>
          </p:grpSpPr>
          <p:pic>
            <p:nvPicPr>
              <p:cNvPr id="21515" name="Picture 3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250" y="3853768"/>
                <a:ext cx="8147055" cy="291170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7204075" y="3835400"/>
                <a:ext cx="693738" cy="446088"/>
              </a:xfrm>
              <a:prstGeom prst="rect">
                <a:avLst/>
              </a:prstGeom>
              <a:noFill/>
              <a:ln w="317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00113" y="4981575"/>
                <a:ext cx="2425700" cy="1592263"/>
              </a:xfrm>
              <a:prstGeom prst="rect">
                <a:avLst/>
              </a:prstGeom>
              <a:noFill/>
              <a:ln w="317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092450" y="4119563"/>
                <a:ext cx="4127500" cy="1773237"/>
              </a:xfrm>
              <a:custGeom>
                <a:avLst/>
                <a:gdLst>
                  <a:gd name="connsiteX0" fmla="*/ 4127500 w 4127500"/>
                  <a:gd name="connsiteY0" fmla="*/ 8467 h 1773767"/>
                  <a:gd name="connsiteX1" fmla="*/ 4070350 w 4127500"/>
                  <a:gd name="connsiteY1" fmla="*/ 2117 h 1773767"/>
                  <a:gd name="connsiteX2" fmla="*/ 4006850 w 4127500"/>
                  <a:gd name="connsiteY2" fmla="*/ 21167 h 1773767"/>
                  <a:gd name="connsiteX3" fmla="*/ 3956050 w 4127500"/>
                  <a:gd name="connsiteY3" fmla="*/ 27517 h 1773767"/>
                  <a:gd name="connsiteX4" fmla="*/ 3924300 w 4127500"/>
                  <a:gd name="connsiteY4" fmla="*/ 33867 h 1773767"/>
                  <a:gd name="connsiteX5" fmla="*/ 3898900 w 4127500"/>
                  <a:gd name="connsiteY5" fmla="*/ 33867 h 1773767"/>
                  <a:gd name="connsiteX6" fmla="*/ 3848100 w 4127500"/>
                  <a:gd name="connsiteY6" fmla="*/ 21167 h 1773767"/>
                  <a:gd name="connsiteX7" fmla="*/ 3803650 w 4127500"/>
                  <a:gd name="connsiteY7" fmla="*/ 21167 h 1773767"/>
                  <a:gd name="connsiteX8" fmla="*/ 3765550 w 4127500"/>
                  <a:gd name="connsiteY8" fmla="*/ 27517 h 1773767"/>
                  <a:gd name="connsiteX9" fmla="*/ 3702050 w 4127500"/>
                  <a:gd name="connsiteY9" fmla="*/ 46567 h 1773767"/>
                  <a:gd name="connsiteX10" fmla="*/ 3657600 w 4127500"/>
                  <a:gd name="connsiteY10" fmla="*/ 71967 h 1773767"/>
                  <a:gd name="connsiteX11" fmla="*/ 3632200 w 4127500"/>
                  <a:gd name="connsiteY11" fmla="*/ 97367 h 1773767"/>
                  <a:gd name="connsiteX12" fmla="*/ 3594100 w 4127500"/>
                  <a:gd name="connsiteY12" fmla="*/ 110067 h 1773767"/>
                  <a:gd name="connsiteX13" fmla="*/ 3530600 w 4127500"/>
                  <a:gd name="connsiteY13" fmla="*/ 154517 h 1773767"/>
                  <a:gd name="connsiteX14" fmla="*/ 3486150 w 4127500"/>
                  <a:gd name="connsiteY14" fmla="*/ 160867 h 1773767"/>
                  <a:gd name="connsiteX15" fmla="*/ 3422650 w 4127500"/>
                  <a:gd name="connsiteY15" fmla="*/ 160867 h 1773767"/>
                  <a:gd name="connsiteX16" fmla="*/ 3378200 w 4127500"/>
                  <a:gd name="connsiteY16" fmla="*/ 122767 h 1773767"/>
                  <a:gd name="connsiteX17" fmla="*/ 3295650 w 4127500"/>
                  <a:gd name="connsiteY17" fmla="*/ 116417 h 1773767"/>
                  <a:gd name="connsiteX18" fmla="*/ 3244850 w 4127500"/>
                  <a:gd name="connsiteY18" fmla="*/ 135467 h 1773767"/>
                  <a:gd name="connsiteX19" fmla="*/ 3187700 w 4127500"/>
                  <a:gd name="connsiteY19" fmla="*/ 141817 h 1773767"/>
                  <a:gd name="connsiteX20" fmla="*/ 3143250 w 4127500"/>
                  <a:gd name="connsiteY20" fmla="*/ 141817 h 1773767"/>
                  <a:gd name="connsiteX21" fmla="*/ 3092450 w 4127500"/>
                  <a:gd name="connsiteY21" fmla="*/ 141817 h 1773767"/>
                  <a:gd name="connsiteX22" fmla="*/ 3016250 w 4127500"/>
                  <a:gd name="connsiteY22" fmla="*/ 122767 h 1773767"/>
                  <a:gd name="connsiteX23" fmla="*/ 2971800 w 4127500"/>
                  <a:gd name="connsiteY23" fmla="*/ 97367 h 1773767"/>
                  <a:gd name="connsiteX24" fmla="*/ 2927350 w 4127500"/>
                  <a:gd name="connsiteY24" fmla="*/ 110067 h 1773767"/>
                  <a:gd name="connsiteX25" fmla="*/ 2844800 w 4127500"/>
                  <a:gd name="connsiteY25" fmla="*/ 154517 h 1773767"/>
                  <a:gd name="connsiteX26" fmla="*/ 2781300 w 4127500"/>
                  <a:gd name="connsiteY26" fmla="*/ 179917 h 1773767"/>
                  <a:gd name="connsiteX27" fmla="*/ 2743200 w 4127500"/>
                  <a:gd name="connsiteY27" fmla="*/ 205317 h 1773767"/>
                  <a:gd name="connsiteX28" fmla="*/ 2686050 w 4127500"/>
                  <a:gd name="connsiteY28" fmla="*/ 230717 h 1773767"/>
                  <a:gd name="connsiteX29" fmla="*/ 2641600 w 4127500"/>
                  <a:gd name="connsiteY29" fmla="*/ 249767 h 1773767"/>
                  <a:gd name="connsiteX30" fmla="*/ 2609850 w 4127500"/>
                  <a:gd name="connsiteY30" fmla="*/ 275167 h 1773767"/>
                  <a:gd name="connsiteX31" fmla="*/ 2540000 w 4127500"/>
                  <a:gd name="connsiteY31" fmla="*/ 294217 h 1773767"/>
                  <a:gd name="connsiteX32" fmla="*/ 2495550 w 4127500"/>
                  <a:gd name="connsiteY32" fmla="*/ 281517 h 1773767"/>
                  <a:gd name="connsiteX33" fmla="*/ 2457450 w 4127500"/>
                  <a:gd name="connsiteY33" fmla="*/ 268817 h 1773767"/>
                  <a:gd name="connsiteX34" fmla="*/ 2406650 w 4127500"/>
                  <a:gd name="connsiteY34" fmla="*/ 275167 h 1773767"/>
                  <a:gd name="connsiteX35" fmla="*/ 2368550 w 4127500"/>
                  <a:gd name="connsiteY35" fmla="*/ 275167 h 1773767"/>
                  <a:gd name="connsiteX36" fmla="*/ 2311400 w 4127500"/>
                  <a:gd name="connsiteY36" fmla="*/ 313267 h 1773767"/>
                  <a:gd name="connsiteX37" fmla="*/ 2279650 w 4127500"/>
                  <a:gd name="connsiteY37" fmla="*/ 338667 h 1773767"/>
                  <a:gd name="connsiteX38" fmla="*/ 2228850 w 4127500"/>
                  <a:gd name="connsiteY38" fmla="*/ 345017 h 1773767"/>
                  <a:gd name="connsiteX39" fmla="*/ 2184400 w 4127500"/>
                  <a:gd name="connsiteY39" fmla="*/ 345017 h 1773767"/>
                  <a:gd name="connsiteX40" fmla="*/ 2146300 w 4127500"/>
                  <a:gd name="connsiteY40" fmla="*/ 345017 h 1773767"/>
                  <a:gd name="connsiteX41" fmla="*/ 2063750 w 4127500"/>
                  <a:gd name="connsiteY41" fmla="*/ 351367 h 1773767"/>
                  <a:gd name="connsiteX42" fmla="*/ 2006600 w 4127500"/>
                  <a:gd name="connsiteY42" fmla="*/ 402167 h 1773767"/>
                  <a:gd name="connsiteX43" fmla="*/ 1784350 w 4127500"/>
                  <a:gd name="connsiteY43" fmla="*/ 548217 h 1773767"/>
                  <a:gd name="connsiteX44" fmla="*/ 1663700 w 4127500"/>
                  <a:gd name="connsiteY44" fmla="*/ 637117 h 1773767"/>
                  <a:gd name="connsiteX45" fmla="*/ 1409700 w 4127500"/>
                  <a:gd name="connsiteY45" fmla="*/ 827617 h 1773767"/>
                  <a:gd name="connsiteX46" fmla="*/ 660400 w 4127500"/>
                  <a:gd name="connsiteY46" fmla="*/ 1335617 h 1773767"/>
                  <a:gd name="connsiteX47" fmla="*/ 342900 w 4127500"/>
                  <a:gd name="connsiteY47" fmla="*/ 1576917 h 1773767"/>
                  <a:gd name="connsiteX48" fmla="*/ 133350 w 4127500"/>
                  <a:gd name="connsiteY48" fmla="*/ 1691217 h 1773767"/>
                  <a:gd name="connsiteX49" fmla="*/ 0 w 4127500"/>
                  <a:gd name="connsiteY49" fmla="*/ 1773767 h 177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4127500" h="1773767">
                    <a:moveTo>
                      <a:pt x="4127500" y="8467"/>
                    </a:moveTo>
                    <a:cubicBezTo>
                      <a:pt x="4108979" y="4233"/>
                      <a:pt x="4090458" y="0"/>
                      <a:pt x="4070350" y="2117"/>
                    </a:cubicBezTo>
                    <a:cubicBezTo>
                      <a:pt x="4050242" y="4234"/>
                      <a:pt x="4025900" y="16934"/>
                      <a:pt x="4006850" y="21167"/>
                    </a:cubicBezTo>
                    <a:cubicBezTo>
                      <a:pt x="3987800" y="25400"/>
                      <a:pt x="3969808" y="25400"/>
                      <a:pt x="3956050" y="27517"/>
                    </a:cubicBezTo>
                    <a:cubicBezTo>
                      <a:pt x="3942292" y="29634"/>
                      <a:pt x="3933825" y="32809"/>
                      <a:pt x="3924300" y="33867"/>
                    </a:cubicBezTo>
                    <a:cubicBezTo>
                      <a:pt x="3914775" y="34925"/>
                      <a:pt x="3911600" y="35984"/>
                      <a:pt x="3898900" y="33867"/>
                    </a:cubicBezTo>
                    <a:cubicBezTo>
                      <a:pt x="3886200" y="31750"/>
                      <a:pt x="3863975" y="23284"/>
                      <a:pt x="3848100" y="21167"/>
                    </a:cubicBezTo>
                    <a:cubicBezTo>
                      <a:pt x="3832225" y="19050"/>
                      <a:pt x="3817408" y="20109"/>
                      <a:pt x="3803650" y="21167"/>
                    </a:cubicBezTo>
                    <a:cubicBezTo>
                      <a:pt x="3789892" y="22225"/>
                      <a:pt x="3782483" y="23284"/>
                      <a:pt x="3765550" y="27517"/>
                    </a:cubicBezTo>
                    <a:cubicBezTo>
                      <a:pt x="3748617" y="31750"/>
                      <a:pt x="3720042" y="39159"/>
                      <a:pt x="3702050" y="46567"/>
                    </a:cubicBezTo>
                    <a:cubicBezTo>
                      <a:pt x="3684058" y="53975"/>
                      <a:pt x="3669242" y="63500"/>
                      <a:pt x="3657600" y="71967"/>
                    </a:cubicBezTo>
                    <a:cubicBezTo>
                      <a:pt x="3645958" y="80434"/>
                      <a:pt x="3642783" y="91017"/>
                      <a:pt x="3632200" y="97367"/>
                    </a:cubicBezTo>
                    <a:cubicBezTo>
                      <a:pt x="3621617" y="103717"/>
                      <a:pt x="3611033" y="100542"/>
                      <a:pt x="3594100" y="110067"/>
                    </a:cubicBezTo>
                    <a:cubicBezTo>
                      <a:pt x="3577167" y="119592"/>
                      <a:pt x="3548592" y="146050"/>
                      <a:pt x="3530600" y="154517"/>
                    </a:cubicBezTo>
                    <a:cubicBezTo>
                      <a:pt x="3512608" y="162984"/>
                      <a:pt x="3504141" y="159809"/>
                      <a:pt x="3486150" y="160867"/>
                    </a:cubicBezTo>
                    <a:cubicBezTo>
                      <a:pt x="3468159" y="161925"/>
                      <a:pt x="3440642" y="167217"/>
                      <a:pt x="3422650" y="160867"/>
                    </a:cubicBezTo>
                    <a:cubicBezTo>
                      <a:pt x="3404658" y="154517"/>
                      <a:pt x="3399367" y="130175"/>
                      <a:pt x="3378200" y="122767"/>
                    </a:cubicBezTo>
                    <a:cubicBezTo>
                      <a:pt x="3357033" y="115359"/>
                      <a:pt x="3317875" y="114300"/>
                      <a:pt x="3295650" y="116417"/>
                    </a:cubicBezTo>
                    <a:cubicBezTo>
                      <a:pt x="3273425" y="118534"/>
                      <a:pt x="3262842" y="131234"/>
                      <a:pt x="3244850" y="135467"/>
                    </a:cubicBezTo>
                    <a:cubicBezTo>
                      <a:pt x="3226858" y="139700"/>
                      <a:pt x="3204633" y="140759"/>
                      <a:pt x="3187700" y="141817"/>
                    </a:cubicBezTo>
                    <a:cubicBezTo>
                      <a:pt x="3170767" y="142875"/>
                      <a:pt x="3143250" y="141817"/>
                      <a:pt x="3143250" y="141817"/>
                    </a:cubicBezTo>
                    <a:cubicBezTo>
                      <a:pt x="3127375" y="141817"/>
                      <a:pt x="3113617" y="144992"/>
                      <a:pt x="3092450" y="141817"/>
                    </a:cubicBezTo>
                    <a:cubicBezTo>
                      <a:pt x="3071283" y="138642"/>
                      <a:pt x="3036358" y="130175"/>
                      <a:pt x="3016250" y="122767"/>
                    </a:cubicBezTo>
                    <a:cubicBezTo>
                      <a:pt x="2996142" y="115359"/>
                      <a:pt x="2986617" y="99484"/>
                      <a:pt x="2971800" y="97367"/>
                    </a:cubicBezTo>
                    <a:cubicBezTo>
                      <a:pt x="2956983" y="95250"/>
                      <a:pt x="2948517" y="100542"/>
                      <a:pt x="2927350" y="110067"/>
                    </a:cubicBezTo>
                    <a:cubicBezTo>
                      <a:pt x="2906183" y="119592"/>
                      <a:pt x="2869142" y="142875"/>
                      <a:pt x="2844800" y="154517"/>
                    </a:cubicBezTo>
                    <a:cubicBezTo>
                      <a:pt x="2820458" y="166159"/>
                      <a:pt x="2798233" y="171450"/>
                      <a:pt x="2781300" y="179917"/>
                    </a:cubicBezTo>
                    <a:cubicBezTo>
                      <a:pt x="2764367" y="188384"/>
                      <a:pt x="2759075" y="196850"/>
                      <a:pt x="2743200" y="205317"/>
                    </a:cubicBezTo>
                    <a:cubicBezTo>
                      <a:pt x="2727325" y="213784"/>
                      <a:pt x="2686050" y="230717"/>
                      <a:pt x="2686050" y="230717"/>
                    </a:cubicBezTo>
                    <a:cubicBezTo>
                      <a:pt x="2669117" y="238125"/>
                      <a:pt x="2654300" y="242359"/>
                      <a:pt x="2641600" y="249767"/>
                    </a:cubicBezTo>
                    <a:cubicBezTo>
                      <a:pt x="2628900" y="257175"/>
                      <a:pt x="2626783" y="267759"/>
                      <a:pt x="2609850" y="275167"/>
                    </a:cubicBezTo>
                    <a:cubicBezTo>
                      <a:pt x="2592917" y="282575"/>
                      <a:pt x="2559050" y="293159"/>
                      <a:pt x="2540000" y="294217"/>
                    </a:cubicBezTo>
                    <a:cubicBezTo>
                      <a:pt x="2520950" y="295275"/>
                      <a:pt x="2509308" y="285750"/>
                      <a:pt x="2495550" y="281517"/>
                    </a:cubicBezTo>
                    <a:cubicBezTo>
                      <a:pt x="2481792" y="277284"/>
                      <a:pt x="2472267" y="269875"/>
                      <a:pt x="2457450" y="268817"/>
                    </a:cubicBezTo>
                    <a:cubicBezTo>
                      <a:pt x="2442633" y="267759"/>
                      <a:pt x="2421467" y="274109"/>
                      <a:pt x="2406650" y="275167"/>
                    </a:cubicBezTo>
                    <a:cubicBezTo>
                      <a:pt x="2391833" y="276225"/>
                      <a:pt x="2384425" y="268817"/>
                      <a:pt x="2368550" y="275167"/>
                    </a:cubicBezTo>
                    <a:cubicBezTo>
                      <a:pt x="2352675" y="281517"/>
                      <a:pt x="2326217" y="302684"/>
                      <a:pt x="2311400" y="313267"/>
                    </a:cubicBezTo>
                    <a:cubicBezTo>
                      <a:pt x="2296583" y="323850"/>
                      <a:pt x="2293408" y="333375"/>
                      <a:pt x="2279650" y="338667"/>
                    </a:cubicBezTo>
                    <a:cubicBezTo>
                      <a:pt x="2265892" y="343959"/>
                      <a:pt x="2244725" y="343959"/>
                      <a:pt x="2228850" y="345017"/>
                    </a:cubicBezTo>
                    <a:cubicBezTo>
                      <a:pt x="2212975" y="346075"/>
                      <a:pt x="2184400" y="345017"/>
                      <a:pt x="2184400" y="345017"/>
                    </a:cubicBezTo>
                    <a:cubicBezTo>
                      <a:pt x="2170642" y="345017"/>
                      <a:pt x="2166408" y="343959"/>
                      <a:pt x="2146300" y="345017"/>
                    </a:cubicBezTo>
                    <a:cubicBezTo>
                      <a:pt x="2126192" y="346075"/>
                      <a:pt x="2087033" y="341842"/>
                      <a:pt x="2063750" y="351367"/>
                    </a:cubicBezTo>
                    <a:cubicBezTo>
                      <a:pt x="2040467" y="360892"/>
                      <a:pt x="2053167" y="369359"/>
                      <a:pt x="2006600" y="402167"/>
                    </a:cubicBezTo>
                    <a:cubicBezTo>
                      <a:pt x="1960033" y="434975"/>
                      <a:pt x="1841500" y="509059"/>
                      <a:pt x="1784350" y="548217"/>
                    </a:cubicBezTo>
                    <a:cubicBezTo>
                      <a:pt x="1727200" y="587375"/>
                      <a:pt x="1663700" y="637117"/>
                      <a:pt x="1663700" y="637117"/>
                    </a:cubicBezTo>
                    <a:cubicBezTo>
                      <a:pt x="1601258" y="683684"/>
                      <a:pt x="1576917" y="711200"/>
                      <a:pt x="1409700" y="827617"/>
                    </a:cubicBezTo>
                    <a:cubicBezTo>
                      <a:pt x="1242483" y="944034"/>
                      <a:pt x="838200" y="1210734"/>
                      <a:pt x="660400" y="1335617"/>
                    </a:cubicBezTo>
                    <a:cubicBezTo>
                      <a:pt x="482600" y="1460500"/>
                      <a:pt x="430742" y="1517650"/>
                      <a:pt x="342900" y="1576917"/>
                    </a:cubicBezTo>
                    <a:cubicBezTo>
                      <a:pt x="255058" y="1636184"/>
                      <a:pt x="190500" y="1658409"/>
                      <a:pt x="133350" y="1691217"/>
                    </a:cubicBezTo>
                    <a:cubicBezTo>
                      <a:pt x="76200" y="1724025"/>
                      <a:pt x="38100" y="1748896"/>
                      <a:pt x="0" y="1773767"/>
                    </a:cubicBezTo>
                  </a:path>
                </a:pathLst>
              </a:custGeom>
              <a:ln w="222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09" name="TextBox 11"/>
            <p:cNvSpPr txBox="1">
              <a:spLocks noChangeArrowheads="1"/>
            </p:cNvSpPr>
            <p:nvPr/>
          </p:nvSpPr>
          <p:spPr bwMode="auto">
            <a:xfrm>
              <a:off x="7086600" y="4724400"/>
              <a:ext cx="990600" cy="23083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>
                  <a:solidFill>
                    <a:srgbClr val="FFFFFF"/>
                  </a:solidFill>
                  <a:latin typeface="Arial Narrow" pitchFamily="34" charset="0"/>
                </a:rPr>
                <a:t>RCM Copper Mine</a:t>
              </a:r>
            </a:p>
          </p:txBody>
        </p:sp>
        <p:cxnSp>
          <p:nvCxnSpPr>
            <p:cNvPr id="16" name="Straight Connector 15"/>
            <p:cNvCxnSpPr>
              <a:stCxn id="21509" idx="0"/>
              <a:endCxn id="6" idx="2"/>
            </p:cNvCxnSpPr>
            <p:nvPr/>
          </p:nvCxnSpPr>
          <p:spPr>
            <a:xfrm rot="16200000" flipV="1">
              <a:off x="7344569" y="4487069"/>
              <a:ext cx="442912" cy="31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1" name="TextBox 16"/>
            <p:cNvSpPr txBox="1">
              <a:spLocks noChangeArrowheads="1"/>
            </p:cNvSpPr>
            <p:nvPr/>
          </p:nvSpPr>
          <p:spPr bwMode="auto">
            <a:xfrm>
              <a:off x="4800600" y="4953000"/>
              <a:ext cx="838200" cy="23083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>
                  <a:solidFill>
                    <a:srgbClr val="FFFFFF"/>
                  </a:solidFill>
                  <a:latin typeface="Arial Narrow" pitchFamily="34" charset="0"/>
                </a:rPr>
                <a:t>RCM Pipeline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6200000" flipV="1">
              <a:off x="4976018" y="4701382"/>
              <a:ext cx="442913" cy="31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3" name="TextBox 18"/>
            <p:cNvSpPr txBox="1">
              <a:spLocks noChangeArrowheads="1"/>
            </p:cNvSpPr>
            <p:nvPr/>
          </p:nvSpPr>
          <p:spPr bwMode="auto">
            <a:xfrm>
              <a:off x="2362200" y="4375150"/>
              <a:ext cx="1371600" cy="23083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>
                  <a:solidFill>
                    <a:srgbClr val="FFFFFF"/>
                  </a:solidFill>
                  <a:latin typeface="Arial Narrow" pitchFamily="34" charset="0"/>
                </a:rPr>
                <a:t>Beneficial Reuse Area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2667000" y="4768850"/>
              <a:ext cx="3810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01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 Cooperators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666999" y="1821559"/>
            <a:ext cx="6482283" cy="4343400"/>
          </a:xfrm>
        </p:spPr>
        <p:txBody>
          <a:bodyPr/>
          <a:lstStyle/>
          <a:p>
            <a:pPr eaLnBrk="1" hangingPunct="1"/>
            <a:r>
              <a:rPr lang="en-US" dirty="0" smtClean="0"/>
              <a:t>      Resolution Copper Mining, LLC (RCM)</a:t>
            </a:r>
          </a:p>
          <a:p>
            <a:pPr lvl="1" eaLnBrk="1" hangingPunct="1"/>
            <a:r>
              <a:rPr lang="en-US" dirty="0" smtClean="0"/>
              <a:t>Supply water and support sampling efforts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      New Magma Irrigation and Drainage District (NMID)</a:t>
            </a:r>
          </a:p>
          <a:p>
            <a:pPr lvl="1" eaLnBrk="1" hangingPunct="1"/>
            <a:r>
              <a:rPr lang="en-US" dirty="0" smtClean="0"/>
              <a:t>Facilitate land access and communicate with RCM</a:t>
            </a:r>
          </a:p>
          <a:p>
            <a:pPr lvl="1" eaLnBrk="1" hangingPunct="1"/>
            <a:r>
              <a:rPr lang="en-US" dirty="0" smtClean="0"/>
              <a:t>6 cooperating growers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      University of Arizona (UA) </a:t>
            </a:r>
          </a:p>
          <a:p>
            <a:pPr lvl="1" eaLnBrk="1" hangingPunct="1"/>
            <a:r>
              <a:rPr lang="en-US" dirty="0" smtClean="0"/>
              <a:t>Provide laboratory services and quality control of data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      </a:t>
            </a:r>
            <a:r>
              <a:rPr lang="en-US" dirty="0" err="1" smtClean="0"/>
              <a:t>NewFields</a:t>
            </a:r>
            <a:r>
              <a:rPr lang="en-US" dirty="0" smtClean="0"/>
              <a:t> Agricultural &amp; Environmental Resources</a:t>
            </a:r>
          </a:p>
          <a:p>
            <a:pPr lvl="1" eaLnBrk="1" hangingPunct="1"/>
            <a:r>
              <a:rPr lang="en-US" dirty="0" smtClean="0"/>
              <a:t>Coordinate and conduct sampling and reporting efforts and facilitate grower communication</a:t>
            </a:r>
          </a:p>
        </p:txBody>
      </p:sp>
      <p:pic>
        <p:nvPicPr>
          <p:cNvPr id="4" name="Picture 3" descr="RCMlogo_V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91056"/>
            <a:ext cx="2095500" cy="781050"/>
          </a:xfrm>
          <a:prstGeom prst="rect">
            <a:avLst/>
          </a:prstGeom>
        </p:spPr>
      </p:pic>
      <p:pic>
        <p:nvPicPr>
          <p:cNvPr id="5" name="Picture 4" descr="NMIDDlog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61" y="2590800"/>
            <a:ext cx="1124082" cy="1136904"/>
          </a:xfrm>
          <a:prstGeom prst="rect">
            <a:avLst/>
          </a:prstGeom>
        </p:spPr>
      </p:pic>
      <p:pic>
        <p:nvPicPr>
          <p:cNvPr id="6" name="Picture 5" descr="UofAsea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8571" y="3959731"/>
            <a:ext cx="1083462" cy="1133856"/>
          </a:xfrm>
          <a:prstGeom prst="rect">
            <a:avLst/>
          </a:prstGeom>
        </p:spPr>
      </p:pic>
      <p:pic>
        <p:nvPicPr>
          <p:cNvPr id="7" name="Picture 6" descr="NF LOGO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5334000"/>
            <a:ext cx="2100604" cy="77724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4066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Resolution_Copper_1197\Maps\2011_Project Map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18" y="533400"/>
            <a:ext cx="9233079" cy="635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391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 5,200 acres; 68+ fields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2819400" cy="381000"/>
          </a:xfrm>
        </p:spPr>
        <p:txBody>
          <a:bodyPr/>
          <a:lstStyle/>
          <a:p>
            <a:pPr eaLnBrk="1" hangingPunct="1"/>
            <a:r>
              <a:rPr lang="en-US" smtClean="0"/>
              <a:t>Monitoring Approach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01618"/>
              </p:ext>
            </p:extLst>
          </p:nvPr>
        </p:nvGraphicFramePr>
        <p:xfrm>
          <a:off x="457200" y="1524000"/>
          <a:ext cx="8174735" cy="2346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947"/>
                <a:gridCol w="1634947"/>
                <a:gridCol w="1634947"/>
                <a:gridCol w="1634947"/>
                <a:gridCol w="1634947"/>
              </a:tblGrid>
              <a:tr h="32309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Sample Type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Sampling Frequency</a:t>
                      </a:r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3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Continuous</a:t>
                      </a:r>
                      <a:endParaRPr lang="en-US" sz="1800" i="1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Monthly</a:t>
                      </a:r>
                      <a:endParaRPr lang="en-US" sz="1800" i="1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Quarterly</a:t>
                      </a:r>
                      <a:endParaRPr lang="en-US" sz="1800" i="1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09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Water</a:t>
                      </a:r>
                      <a:endParaRPr lang="en-US" sz="1400" i="1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Grab</a:t>
                      </a:r>
                      <a:endParaRPr lang="en-US" sz="1400" i="1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09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In</a:t>
                      </a:r>
                      <a:r>
                        <a:rPr lang="en-US" sz="1400" i="1" baseline="0" dirty="0" smtClean="0"/>
                        <a:t> Situ Probe</a:t>
                      </a:r>
                      <a:endParaRPr lang="en-US" sz="1400" i="1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1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Soil</a:t>
                      </a:r>
                      <a:endParaRPr lang="en-US" sz="1400" i="1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0-12” &amp; 12-24</a:t>
                      </a:r>
                      <a:r>
                        <a:rPr lang="en-US" sz="1400" i="1" smtClean="0"/>
                        <a:t>” sample depths</a:t>
                      </a:r>
                      <a:endParaRPr lang="en-US" sz="1400" i="1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X*</a:t>
                      </a:r>
                      <a:endParaRPr lang="en-US" sz="1800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098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Plant</a:t>
                      </a:r>
                      <a:r>
                        <a:rPr lang="en-US" sz="1400" i="1" baseline="0" dirty="0" smtClean="0"/>
                        <a:t> </a:t>
                      </a:r>
                      <a:endParaRPr lang="en-US" sz="1400" i="1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Tissue</a:t>
                      </a:r>
                      <a:endParaRPr lang="en-US" sz="1400" i="1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X*</a:t>
                      </a:r>
                      <a:endParaRPr lang="en-US" sz="1800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94" name="TextBox 11"/>
          <p:cNvSpPr txBox="1">
            <a:spLocks noChangeArrowheads="1"/>
          </p:cNvSpPr>
          <p:nvPr/>
        </p:nvSpPr>
        <p:spPr bwMode="auto">
          <a:xfrm>
            <a:off x="457200" y="3962400"/>
            <a:ext cx="8686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Water probes measure pH, specific conductance and </a:t>
            </a:r>
            <a:r>
              <a:rPr lang="en-US" sz="2000" dirty="0" smtClean="0">
                <a:solidFill>
                  <a:srgbClr val="000000"/>
                </a:solidFill>
              </a:rPr>
              <a:t>temperature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Water grab samples measure salinity and nutrient related constituents monthly. </a:t>
            </a:r>
            <a:endParaRPr lang="en-US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Soil samples measure salinity and nutrient levels quarterly and metals annually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Plant tissue samples measure salinity and nutrient levels quarterly, depending on crop growth cycles, and metals annually.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dframePPT">
  <a:themeElements>
    <a:clrScheme name="Rio Tinto Blue">
      <a:dk1>
        <a:srgbClr val="665546"/>
      </a:dk1>
      <a:lt1>
        <a:sysClr val="window" lastClr="FFFFFF"/>
      </a:lt1>
      <a:dk2>
        <a:srgbClr val="772432"/>
      </a:dk2>
      <a:lt2>
        <a:srgbClr val="E60D2E"/>
      </a:lt2>
      <a:accent1>
        <a:srgbClr val="002C5F"/>
      </a:accent1>
      <a:accent2>
        <a:srgbClr val="007EA3"/>
      </a:accent2>
      <a:accent3>
        <a:srgbClr val="70A489"/>
      </a:accent3>
      <a:accent4>
        <a:srgbClr val="E8CE79"/>
      </a:accent4>
      <a:accent5>
        <a:srgbClr val="3E5D57"/>
      </a:accent5>
      <a:accent6>
        <a:srgbClr val="FF9700"/>
      </a:accent6>
      <a:hlink>
        <a:srgbClr val="70A489"/>
      </a:hlink>
      <a:folHlink>
        <a:srgbClr val="772432"/>
      </a:folHlink>
    </a:clrScheme>
    <a:fontScheme name="Headframe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eadframePPT 1">
        <a:dk1>
          <a:srgbClr val="000000"/>
        </a:dk1>
        <a:lt1>
          <a:srgbClr val="FFFFFF"/>
        </a:lt1>
        <a:dk2>
          <a:srgbClr val="341C5A"/>
        </a:dk2>
        <a:lt2>
          <a:srgbClr val="B07E72"/>
        </a:lt2>
        <a:accent1>
          <a:srgbClr val="2B5189"/>
        </a:accent1>
        <a:accent2>
          <a:srgbClr val="7C717D"/>
        </a:accent2>
        <a:accent3>
          <a:srgbClr val="FFFFFF"/>
        </a:accent3>
        <a:accent4>
          <a:srgbClr val="000000"/>
        </a:accent4>
        <a:accent5>
          <a:srgbClr val="ACB3C4"/>
        </a:accent5>
        <a:accent6>
          <a:srgbClr val="706671"/>
        </a:accent6>
        <a:hlink>
          <a:srgbClr val="5C021C"/>
        </a:hlink>
        <a:folHlink>
          <a:srgbClr val="EDCB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2640</TotalTime>
  <Words>1084</Words>
  <Application>Microsoft Office PowerPoint</Application>
  <PresentationFormat>On-screen Show (4:3)</PresentationFormat>
  <Paragraphs>235</Paragraphs>
  <Slides>31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HeadframePPT</vt:lpstr>
      <vt:lpstr>SPW 11.0 Graph</vt:lpstr>
      <vt:lpstr> Mine Water Treatment Strategies at      Resolution Copper Mining      and the Eagle Project  </vt:lpstr>
      <vt:lpstr>OVERVIEW </vt:lpstr>
      <vt:lpstr>PowerPoint Presentation</vt:lpstr>
      <vt:lpstr>Resolution Copper Water Treatment</vt:lpstr>
      <vt:lpstr>Water Treatment Objectives</vt:lpstr>
      <vt:lpstr>PowerPoint Presentation</vt:lpstr>
      <vt:lpstr>Project Cooperators</vt:lpstr>
      <vt:lpstr> 5,200 acres; 68+ fields</vt:lpstr>
      <vt:lpstr>Monitoring Approach</vt:lpstr>
      <vt:lpstr>PowerPoint Presentation</vt:lpstr>
      <vt:lpstr>Web Mapping Application</vt:lpstr>
      <vt:lpstr>Web Mapping Application</vt:lpstr>
      <vt:lpstr>Results: Soil Salinity 0-12”</vt:lpstr>
      <vt:lpstr>Results: Dewatering, over 2B gallons to date</vt:lpstr>
      <vt:lpstr>Communication with Growers</vt:lpstr>
      <vt:lpstr>Results</vt:lpstr>
      <vt:lpstr>Lessons Learned</vt:lpstr>
      <vt:lpstr>PowerPoint Presentation</vt:lpstr>
      <vt:lpstr>Located in the Upper Peninsula of Michigan Marquette County </vt:lpstr>
      <vt:lpstr>PowerPoint Presentation</vt:lpstr>
      <vt:lpstr>PowerPoint Presentation</vt:lpstr>
      <vt:lpstr>PowerPoint Presentation</vt:lpstr>
      <vt:lpstr>PowerPoint Presentation</vt:lpstr>
      <vt:lpstr>Michigan’s Environmental Regulations</vt:lpstr>
      <vt:lpstr>Michigan’s Environmental Regulations</vt:lpstr>
      <vt:lpstr>Michigan’s Environmental Regulations</vt:lpstr>
      <vt:lpstr>Final Agency Decisions</vt:lpstr>
      <vt:lpstr>Water Treatment Facility Schematic</vt:lpstr>
      <vt:lpstr>PowerPoint Presentation</vt:lpstr>
      <vt:lpstr>PowerPoint Presentation</vt:lpstr>
      <vt:lpstr>PowerPoint Presentation</vt:lpstr>
    </vt:vector>
  </TitlesOfParts>
  <Company>Rio Tinto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 Water Treatment Strategies Resolution Copper Mining and the Eagle Project</dc:title>
  <dc:creator>casey</dc:creator>
  <cp:lastModifiedBy>casey</cp:lastModifiedBy>
  <cp:revision>48</cp:revision>
  <dcterms:created xsi:type="dcterms:W3CDTF">2012-03-15T20:17:39Z</dcterms:created>
  <dcterms:modified xsi:type="dcterms:W3CDTF">2012-04-04T14:07:20Z</dcterms:modified>
</cp:coreProperties>
</file>