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docProps/custom.xml" ContentType="application/vnd.openxmlformats-officedocument.custom-properties+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3" r:id="rId1"/>
  </p:sldMasterIdLst>
  <p:notesMasterIdLst>
    <p:notesMasterId r:id="rId32"/>
  </p:notesMasterIdLst>
  <p:handoutMasterIdLst>
    <p:handoutMasterId r:id="rId33"/>
  </p:handoutMasterIdLst>
  <p:sldIdLst>
    <p:sldId id="545" r:id="rId2"/>
    <p:sldId id="658" r:id="rId3"/>
    <p:sldId id="697" r:id="rId4"/>
    <p:sldId id="699" r:id="rId5"/>
    <p:sldId id="694" r:id="rId6"/>
    <p:sldId id="695" r:id="rId7"/>
    <p:sldId id="700" r:id="rId8"/>
    <p:sldId id="703" r:id="rId9"/>
    <p:sldId id="662" r:id="rId10"/>
    <p:sldId id="668" r:id="rId11"/>
    <p:sldId id="698" r:id="rId12"/>
    <p:sldId id="669" r:id="rId13"/>
    <p:sldId id="678" r:id="rId14"/>
    <p:sldId id="677" r:id="rId15"/>
    <p:sldId id="685" r:id="rId16"/>
    <p:sldId id="711" r:id="rId17"/>
    <p:sldId id="712" r:id="rId18"/>
    <p:sldId id="713" r:id="rId19"/>
    <p:sldId id="704" r:id="rId20"/>
    <p:sldId id="710" r:id="rId21"/>
    <p:sldId id="705" r:id="rId22"/>
    <p:sldId id="693" r:id="rId23"/>
    <p:sldId id="706" r:id="rId24"/>
    <p:sldId id="707" r:id="rId25"/>
    <p:sldId id="708" r:id="rId26"/>
    <p:sldId id="714" r:id="rId27"/>
    <p:sldId id="715" r:id="rId28"/>
    <p:sldId id="716" r:id="rId29"/>
    <p:sldId id="717" r:id="rId30"/>
    <p:sldId id="692" r:id="rId31"/>
  </p:sldIdLst>
  <p:sldSz cx="9144000" cy="6858000" type="screen4x3"/>
  <p:notesSz cx="9601200" cy="7315200"/>
  <p:defaultTextStyle>
    <a:defPPr>
      <a:defRPr lang="en-US"/>
    </a:defPPr>
    <a:lvl1pPr algn="l" rtl="0" fontAlgn="base">
      <a:spcBef>
        <a:spcPct val="0"/>
      </a:spcBef>
      <a:spcAft>
        <a:spcPct val="0"/>
      </a:spcAft>
      <a:defRPr sz="6000" kern="1200">
        <a:solidFill>
          <a:schemeClr val="tx1"/>
        </a:solidFill>
        <a:latin typeface="Arial Narrow" pitchFamily="34" charset="0"/>
        <a:ea typeface="+mn-ea"/>
        <a:cs typeface="+mn-cs"/>
      </a:defRPr>
    </a:lvl1pPr>
    <a:lvl2pPr marL="457200" algn="l" rtl="0" fontAlgn="base">
      <a:spcBef>
        <a:spcPct val="0"/>
      </a:spcBef>
      <a:spcAft>
        <a:spcPct val="0"/>
      </a:spcAft>
      <a:defRPr sz="6000" kern="1200">
        <a:solidFill>
          <a:schemeClr val="tx1"/>
        </a:solidFill>
        <a:latin typeface="Arial Narrow" pitchFamily="34" charset="0"/>
        <a:ea typeface="+mn-ea"/>
        <a:cs typeface="+mn-cs"/>
      </a:defRPr>
    </a:lvl2pPr>
    <a:lvl3pPr marL="914400" algn="l" rtl="0" fontAlgn="base">
      <a:spcBef>
        <a:spcPct val="0"/>
      </a:spcBef>
      <a:spcAft>
        <a:spcPct val="0"/>
      </a:spcAft>
      <a:defRPr sz="6000" kern="1200">
        <a:solidFill>
          <a:schemeClr val="tx1"/>
        </a:solidFill>
        <a:latin typeface="Arial Narrow" pitchFamily="34" charset="0"/>
        <a:ea typeface="+mn-ea"/>
        <a:cs typeface="+mn-cs"/>
      </a:defRPr>
    </a:lvl3pPr>
    <a:lvl4pPr marL="1371600" algn="l" rtl="0" fontAlgn="base">
      <a:spcBef>
        <a:spcPct val="0"/>
      </a:spcBef>
      <a:spcAft>
        <a:spcPct val="0"/>
      </a:spcAft>
      <a:defRPr sz="6000" kern="1200">
        <a:solidFill>
          <a:schemeClr val="tx1"/>
        </a:solidFill>
        <a:latin typeface="Arial Narrow" pitchFamily="34" charset="0"/>
        <a:ea typeface="+mn-ea"/>
        <a:cs typeface="+mn-cs"/>
      </a:defRPr>
    </a:lvl4pPr>
    <a:lvl5pPr marL="1828800" algn="l" rtl="0" fontAlgn="base">
      <a:spcBef>
        <a:spcPct val="0"/>
      </a:spcBef>
      <a:spcAft>
        <a:spcPct val="0"/>
      </a:spcAft>
      <a:defRPr sz="6000" kern="1200">
        <a:solidFill>
          <a:schemeClr val="tx1"/>
        </a:solidFill>
        <a:latin typeface="Arial Narrow" pitchFamily="34" charset="0"/>
        <a:ea typeface="+mn-ea"/>
        <a:cs typeface="+mn-cs"/>
      </a:defRPr>
    </a:lvl5pPr>
    <a:lvl6pPr marL="2286000" algn="l" defTabSz="914400" rtl="0" eaLnBrk="1" latinLnBrk="0" hangingPunct="1">
      <a:defRPr sz="6000" kern="1200">
        <a:solidFill>
          <a:schemeClr val="tx1"/>
        </a:solidFill>
        <a:latin typeface="Arial Narrow" pitchFamily="34" charset="0"/>
        <a:ea typeface="+mn-ea"/>
        <a:cs typeface="+mn-cs"/>
      </a:defRPr>
    </a:lvl6pPr>
    <a:lvl7pPr marL="2743200" algn="l" defTabSz="914400" rtl="0" eaLnBrk="1" latinLnBrk="0" hangingPunct="1">
      <a:defRPr sz="6000" kern="1200">
        <a:solidFill>
          <a:schemeClr val="tx1"/>
        </a:solidFill>
        <a:latin typeface="Arial Narrow" pitchFamily="34" charset="0"/>
        <a:ea typeface="+mn-ea"/>
        <a:cs typeface="+mn-cs"/>
      </a:defRPr>
    </a:lvl7pPr>
    <a:lvl8pPr marL="3200400" algn="l" defTabSz="914400" rtl="0" eaLnBrk="1" latinLnBrk="0" hangingPunct="1">
      <a:defRPr sz="6000" kern="1200">
        <a:solidFill>
          <a:schemeClr val="tx1"/>
        </a:solidFill>
        <a:latin typeface="Arial Narrow" pitchFamily="34" charset="0"/>
        <a:ea typeface="+mn-ea"/>
        <a:cs typeface="+mn-cs"/>
      </a:defRPr>
    </a:lvl8pPr>
    <a:lvl9pPr marL="3657600" algn="l" defTabSz="914400" rtl="0" eaLnBrk="1" latinLnBrk="0" hangingPunct="1">
      <a:defRPr sz="6000" kern="1200">
        <a:solidFill>
          <a:schemeClr val="tx1"/>
        </a:solidFill>
        <a:latin typeface="Arial Narrow"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000FF"/>
    <a:srgbClr val="00FFFF"/>
    <a:srgbClr val="FF0000"/>
    <a:srgbClr val="FFCCCC"/>
    <a:srgbClr val="FF33CC"/>
    <a:srgbClr val="3333FF"/>
    <a:srgbClr val="FF66FF"/>
    <a:srgbClr val="66FF33"/>
    <a:srgbClr val="FF99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8" autoAdjust="0"/>
    <p:restoredTop sz="89373" autoAdjust="0"/>
  </p:normalViewPr>
  <p:slideViewPr>
    <p:cSldViewPr>
      <p:cViewPr>
        <p:scale>
          <a:sx n="100" d="100"/>
          <a:sy n="100" d="100"/>
        </p:scale>
        <p:origin x="-1050"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5" d="100"/>
          <a:sy n="55" d="100"/>
        </p:scale>
        <p:origin x="-2460" y="-96"/>
      </p:cViewPr>
      <p:guideLst>
        <p:guide orient="horz" pos="2304"/>
        <p:guide pos="3024"/>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E:\Nechelacho_AB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6548507644722926"/>
          <c:y val="2.6415704886204417E-2"/>
          <c:w val="0.7810586501966067"/>
          <c:h val="0.8077498531861631"/>
        </c:manualLayout>
      </c:layout>
      <c:scatterChart>
        <c:scatterStyle val="lineMarker"/>
        <c:ser>
          <c:idx val="0"/>
          <c:order val="0"/>
          <c:tx>
            <c:v>Tailings</c:v>
          </c:tx>
          <c:spPr>
            <a:ln w="28575">
              <a:noFill/>
            </a:ln>
          </c:spPr>
          <c:marker>
            <c:symbol val="circle"/>
            <c:size val="7"/>
            <c:spPr>
              <a:solidFill>
                <a:srgbClr val="00B050"/>
              </a:solidFill>
              <a:ln>
                <a:solidFill>
                  <a:srgbClr val="00B050"/>
                </a:solidFill>
              </a:ln>
            </c:spPr>
          </c:marker>
          <c:xVal>
            <c:numRef>
              <c:f>ABA!$B$22:$B$35</c:f>
              <c:numCache>
                <c:formatCode>General</c:formatCode>
                <c:ptCount val="14"/>
                <c:pt idx="0">
                  <c:v>0.31000000000000055</c:v>
                </c:pt>
                <c:pt idx="1">
                  <c:v>0.31000000000000055</c:v>
                </c:pt>
                <c:pt idx="2">
                  <c:v>0.31000000000000055</c:v>
                </c:pt>
                <c:pt idx="3">
                  <c:v>0.31000000000000055</c:v>
                </c:pt>
                <c:pt idx="4">
                  <c:v>0.31000000000000055</c:v>
                </c:pt>
                <c:pt idx="5">
                  <c:v>0.31000000000000055</c:v>
                </c:pt>
                <c:pt idx="6">
                  <c:v>0.31000000000000055</c:v>
                </c:pt>
                <c:pt idx="7">
                  <c:v>0.31000000000000055</c:v>
                </c:pt>
                <c:pt idx="8">
                  <c:v>0.31000000000000055</c:v>
                </c:pt>
                <c:pt idx="9">
                  <c:v>2.94</c:v>
                </c:pt>
                <c:pt idx="10">
                  <c:v>1.889</c:v>
                </c:pt>
                <c:pt idx="11">
                  <c:v>4.05</c:v>
                </c:pt>
                <c:pt idx="12">
                  <c:v>3.2600000000000002</c:v>
                </c:pt>
                <c:pt idx="13">
                  <c:v>2.62</c:v>
                </c:pt>
              </c:numCache>
            </c:numRef>
          </c:xVal>
          <c:yVal>
            <c:numRef>
              <c:f>ABA!$C$22:$C$35</c:f>
              <c:numCache>
                <c:formatCode>General</c:formatCode>
                <c:ptCount val="14"/>
                <c:pt idx="0">
                  <c:v>19.2</c:v>
                </c:pt>
                <c:pt idx="1">
                  <c:v>20</c:v>
                </c:pt>
                <c:pt idx="2">
                  <c:v>22.8</c:v>
                </c:pt>
                <c:pt idx="3">
                  <c:v>20.3</c:v>
                </c:pt>
                <c:pt idx="4">
                  <c:v>25.8</c:v>
                </c:pt>
                <c:pt idx="5">
                  <c:v>21.3</c:v>
                </c:pt>
                <c:pt idx="6">
                  <c:v>22.4</c:v>
                </c:pt>
                <c:pt idx="7">
                  <c:v>18.3</c:v>
                </c:pt>
                <c:pt idx="8">
                  <c:v>16.7</c:v>
                </c:pt>
              </c:numCache>
            </c:numRef>
          </c:yVal>
        </c:ser>
        <c:ser>
          <c:idx val="1"/>
          <c:order val="1"/>
          <c:tx>
            <c:v>Concentrate</c:v>
          </c:tx>
          <c:spPr>
            <a:ln w="28575">
              <a:noFill/>
            </a:ln>
          </c:spPr>
          <c:marker>
            <c:spPr>
              <a:solidFill>
                <a:srgbClr val="FF0000"/>
              </a:solidFill>
              <a:ln>
                <a:solidFill>
                  <a:srgbClr val="FF0000"/>
                </a:solidFill>
              </a:ln>
            </c:spPr>
          </c:marker>
          <c:xVal>
            <c:numRef>
              <c:f>ABA!$B$22:$B$35</c:f>
              <c:numCache>
                <c:formatCode>General</c:formatCode>
                <c:ptCount val="14"/>
                <c:pt idx="0">
                  <c:v>0.31000000000000055</c:v>
                </c:pt>
                <c:pt idx="1">
                  <c:v>0.31000000000000055</c:v>
                </c:pt>
                <c:pt idx="2">
                  <c:v>0.31000000000000055</c:v>
                </c:pt>
                <c:pt idx="3">
                  <c:v>0.31000000000000055</c:v>
                </c:pt>
                <c:pt idx="4">
                  <c:v>0.31000000000000055</c:v>
                </c:pt>
                <c:pt idx="5">
                  <c:v>0.31000000000000055</c:v>
                </c:pt>
                <c:pt idx="6">
                  <c:v>0.31000000000000055</c:v>
                </c:pt>
                <c:pt idx="7">
                  <c:v>0.31000000000000055</c:v>
                </c:pt>
                <c:pt idx="8">
                  <c:v>0.31000000000000055</c:v>
                </c:pt>
                <c:pt idx="9">
                  <c:v>2.94</c:v>
                </c:pt>
                <c:pt idx="10">
                  <c:v>1.889</c:v>
                </c:pt>
                <c:pt idx="11">
                  <c:v>4.05</c:v>
                </c:pt>
                <c:pt idx="12">
                  <c:v>3.2600000000000002</c:v>
                </c:pt>
                <c:pt idx="13">
                  <c:v>2.62</c:v>
                </c:pt>
              </c:numCache>
            </c:numRef>
          </c:xVal>
          <c:yVal>
            <c:numRef>
              <c:f>ABA!$D$22:$D$35</c:f>
              <c:numCache>
                <c:formatCode>General</c:formatCode>
                <c:ptCount val="14"/>
                <c:pt idx="9">
                  <c:v>110</c:v>
                </c:pt>
                <c:pt idx="10">
                  <c:v>172</c:v>
                </c:pt>
                <c:pt idx="11">
                  <c:v>106</c:v>
                </c:pt>
                <c:pt idx="12">
                  <c:v>139</c:v>
                </c:pt>
                <c:pt idx="13">
                  <c:v>188</c:v>
                </c:pt>
              </c:numCache>
            </c:numRef>
          </c:yVal>
        </c:ser>
        <c:axId val="70749568"/>
        <c:axId val="70858624"/>
      </c:scatterChart>
      <c:valAx>
        <c:axId val="70749568"/>
        <c:scaling>
          <c:orientation val="minMax"/>
          <c:max val="50"/>
        </c:scaling>
        <c:axPos val="b"/>
        <c:title>
          <c:tx>
            <c:rich>
              <a:bodyPr/>
              <a:lstStyle/>
              <a:p>
                <a:pPr>
                  <a:defRPr sz="2000" b="0"/>
                </a:pPr>
                <a:r>
                  <a:rPr lang="en-US" sz="2000" b="0"/>
                  <a:t>AP kg CaCO</a:t>
                </a:r>
                <a:r>
                  <a:rPr lang="en-US" sz="2000" b="0" baseline="-25000"/>
                  <a:t>3</a:t>
                </a:r>
                <a:r>
                  <a:rPr lang="en-US" sz="2000" b="0"/>
                  <a:t>/t</a:t>
                </a:r>
              </a:p>
            </c:rich>
          </c:tx>
          <c:layout/>
        </c:title>
        <c:numFmt formatCode="General" sourceLinked="1"/>
        <c:minorTickMark val="out"/>
        <c:tickLblPos val="nextTo"/>
        <c:txPr>
          <a:bodyPr/>
          <a:lstStyle/>
          <a:p>
            <a:pPr>
              <a:defRPr sz="1600"/>
            </a:pPr>
            <a:endParaRPr lang="en-US"/>
          </a:p>
        </c:txPr>
        <c:crossAx val="70858624"/>
        <c:crosses val="autoZero"/>
        <c:crossBetween val="midCat"/>
        <c:majorUnit val="5"/>
        <c:minorUnit val="1"/>
      </c:valAx>
      <c:valAx>
        <c:axId val="70858624"/>
        <c:scaling>
          <c:orientation val="minMax"/>
        </c:scaling>
        <c:axPos val="l"/>
        <c:title>
          <c:tx>
            <c:rich>
              <a:bodyPr rot="-5400000" vert="horz"/>
              <a:lstStyle/>
              <a:p>
                <a:pPr>
                  <a:defRPr sz="2000" b="0"/>
                </a:pPr>
                <a:r>
                  <a:rPr lang="en-US" sz="2000" b="0"/>
                  <a:t>NP kg CaCO</a:t>
                </a:r>
                <a:r>
                  <a:rPr lang="en-US" sz="2000" b="0" baseline="-25000"/>
                  <a:t>3</a:t>
                </a:r>
                <a:r>
                  <a:rPr lang="en-US" sz="2000" b="0"/>
                  <a:t>/t</a:t>
                </a:r>
              </a:p>
            </c:rich>
          </c:tx>
          <c:layout/>
        </c:title>
        <c:numFmt formatCode="General" sourceLinked="1"/>
        <c:minorTickMark val="out"/>
        <c:tickLblPos val="nextTo"/>
        <c:txPr>
          <a:bodyPr/>
          <a:lstStyle/>
          <a:p>
            <a:pPr>
              <a:defRPr sz="1600"/>
            </a:pPr>
            <a:endParaRPr lang="en-US"/>
          </a:p>
        </c:txPr>
        <c:crossAx val="70749568"/>
        <c:crosses val="autoZero"/>
        <c:crossBetween val="midCat"/>
        <c:minorUnit val="5"/>
      </c:valAx>
      <c:spPr>
        <a:ln>
          <a:solidFill>
            <a:schemeClr val="tx1"/>
          </a:solidFill>
        </a:ln>
      </c:spPr>
    </c:plotArea>
    <c:legend>
      <c:legendPos val="r"/>
      <c:legendEntry>
        <c:idx val="0"/>
        <c:txPr>
          <a:bodyPr/>
          <a:lstStyle/>
          <a:p>
            <a:pPr>
              <a:defRPr sz="1400"/>
            </a:pPr>
            <a:endParaRPr lang="en-US"/>
          </a:p>
        </c:txPr>
      </c:legendEntry>
      <c:legendEntry>
        <c:idx val="1"/>
        <c:txPr>
          <a:bodyPr/>
          <a:lstStyle/>
          <a:p>
            <a:pPr>
              <a:defRPr sz="1400"/>
            </a:pPr>
            <a:endParaRPr lang="en-US"/>
          </a:p>
        </c:txPr>
      </c:legendEntry>
      <c:layout>
        <c:manualLayout>
          <c:xMode val="edge"/>
          <c:yMode val="edge"/>
          <c:x val="0.7067800187731339"/>
          <c:y val="5.5303155598700852E-2"/>
          <c:w val="0.22498071619985124"/>
          <c:h val="0.13953714689773447"/>
        </c:manualLayout>
      </c:layout>
      <c:spPr>
        <a:ln>
          <a:solidFill>
            <a:sysClr val="windowText" lastClr="000000"/>
          </a:solidFill>
        </a:ln>
      </c:spPr>
    </c:legend>
    <c:plotVisOnly val="1"/>
  </c:chart>
  <c:spPr>
    <a:ln>
      <a:noFill/>
    </a:ln>
  </c:spPr>
  <c:externalData r:id="rId1"/>
  <c:userShapes r:id="rId2"/>
</c:chartSpace>
</file>

<file path=ppt/drawings/drawing1.xml><?xml version="1.0" encoding="utf-8"?>
<c:userShapes xmlns:c="http://schemas.openxmlformats.org/drawingml/2006/chart">
  <cdr:relSizeAnchor xmlns:cdr="http://schemas.openxmlformats.org/drawingml/2006/chartDrawing">
    <cdr:from>
      <cdr:x>0.16492</cdr:x>
      <cdr:y>0.63775</cdr:y>
    </cdr:from>
    <cdr:to>
      <cdr:x>0.94565</cdr:x>
      <cdr:y>0.83409</cdr:y>
    </cdr:to>
    <cdr:sp macro="" textlink="">
      <cdr:nvSpPr>
        <cdr:cNvPr id="5" name="Straight Connector 4"/>
        <cdr:cNvSpPr/>
      </cdr:nvSpPr>
      <cdr:spPr>
        <a:xfrm xmlns:a="http://schemas.openxmlformats.org/drawingml/2006/main" flipV="1">
          <a:off x="847725" y="2660650"/>
          <a:ext cx="4013200" cy="819150"/>
        </a:xfrm>
        <a:prstGeom xmlns:a="http://schemas.openxmlformats.org/drawingml/2006/main" prst="line">
          <a:avLst/>
        </a:prstGeom>
        <a:ln xmlns:a="http://schemas.openxmlformats.org/drawingml/2006/main" w="12700">
          <a:solidFill>
            <a:schemeClr val="tx1"/>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0.16739</cdr:x>
      <cdr:y>0.4277</cdr:y>
    </cdr:from>
    <cdr:to>
      <cdr:x>0.94565</cdr:x>
      <cdr:y>0.83409</cdr:y>
    </cdr:to>
    <cdr:sp macro="" textlink="">
      <cdr:nvSpPr>
        <cdr:cNvPr id="9" name="Straight Connector 8"/>
        <cdr:cNvSpPr/>
      </cdr:nvSpPr>
      <cdr:spPr>
        <a:xfrm xmlns:a="http://schemas.openxmlformats.org/drawingml/2006/main" flipV="1">
          <a:off x="860425" y="1784350"/>
          <a:ext cx="4000500" cy="1695450"/>
        </a:xfrm>
        <a:prstGeom xmlns:a="http://schemas.openxmlformats.org/drawingml/2006/main" prst="line">
          <a:avLst/>
        </a:prstGeom>
        <a:ln xmlns:a="http://schemas.openxmlformats.org/drawingml/2006/main" w="12700">
          <a:solidFill>
            <a:schemeClr val="tx1"/>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0.76652</cdr:x>
      <cdr:y>0.36377</cdr:y>
    </cdr:from>
    <cdr:to>
      <cdr:x>0.94441</cdr:x>
      <cdr:y>0.42618</cdr:y>
    </cdr:to>
    <cdr:sp macro="" textlink="">
      <cdr:nvSpPr>
        <cdr:cNvPr id="10" name="TextBox 9"/>
        <cdr:cNvSpPr txBox="1"/>
      </cdr:nvSpPr>
      <cdr:spPr>
        <a:xfrm xmlns:a="http://schemas.openxmlformats.org/drawingml/2006/main">
          <a:off x="3940175" y="1517650"/>
          <a:ext cx="914400" cy="26035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1100"/>
            <a:t>NP/AP = 2</a:t>
          </a:r>
        </a:p>
      </cdr:txBody>
    </cdr:sp>
  </cdr:relSizeAnchor>
  <cdr:relSizeAnchor xmlns:cdr="http://schemas.openxmlformats.org/drawingml/2006/chartDrawing">
    <cdr:from>
      <cdr:x>0.76838</cdr:x>
      <cdr:y>0.57839</cdr:y>
    </cdr:from>
    <cdr:to>
      <cdr:x>0.94626</cdr:x>
      <cdr:y>0.64079</cdr:y>
    </cdr:to>
    <cdr:sp macro="" textlink="">
      <cdr:nvSpPr>
        <cdr:cNvPr id="11" name="TextBox 1"/>
        <cdr:cNvSpPr txBox="1"/>
      </cdr:nvSpPr>
      <cdr:spPr>
        <a:xfrm xmlns:a="http://schemas.openxmlformats.org/drawingml/2006/main">
          <a:off x="3949700" y="2413000"/>
          <a:ext cx="914400" cy="26035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100"/>
            <a:t>NP/AP = 1</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7810" name="Rectangle 2"/>
          <p:cNvSpPr>
            <a:spLocks noGrp="1" noChangeArrowheads="1"/>
          </p:cNvSpPr>
          <p:nvPr>
            <p:ph type="hdr" sz="quarter"/>
          </p:nvPr>
        </p:nvSpPr>
        <p:spPr bwMode="auto">
          <a:xfrm>
            <a:off x="0" y="0"/>
            <a:ext cx="4160838" cy="365125"/>
          </a:xfrm>
          <a:prstGeom prst="rect">
            <a:avLst/>
          </a:prstGeom>
          <a:noFill/>
          <a:ln w="9525">
            <a:noFill/>
            <a:miter lim="800000"/>
            <a:headEnd/>
            <a:tailEnd/>
          </a:ln>
          <a:effectLst/>
        </p:spPr>
        <p:txBody>
          <a:bodyPr vert="horz" wrap="square" lIns="96658" tIns="48329" rIns="96658" bIns="48329" numCol="1" anchor="t" anchorCtr="0" compatLnSpc="1">
            <a:prstTxWarp prst="textNoShape">
              <a:avLst/>
            </a:prstTxWarp>
          </a:bodyPr>
          <a:lstStyle>
            <a:lvl1pPr defTabSz="966788">
              <a:defRPr sz="1200" smtClean="0">
                <a:latin typeface="Arial" charset="0"/>
              </a:defRPr>
            </a:lvl1pPr>
          </a:lstStyle>
          <a:p>
            <a:pPr>
              <a:defRPr/>
            </a:pPr>
            <a:endParaRPr lang="en-US"/>
          </a:p>
        </p:txBody>
      </p:sp>
      <p:sp>
        <p:nvSpPr>
          <p:cNvPr id="247811" name="Rectangle 3"/>
          <p:cNvSpPr>
            <a:spLocks noGrp="1" noChangeArrowheads="1"/>
          </p:cNvSpPr>
          <p:nvPr>
            <p:ph type="dt" sz="quarter" idx="1"/>
          </p:nvPr>
        </p:nvSpPr>
        <p:spPr bwMode="auto">
          <a:xfrm>
            <a:off x="5438775" y="0"/>
            <a:ext cx="4160838" cy="365125"/>
          </a:xfrm>
          <a:prstGeom prst="rect">
            <a:avLst/>
          </a:prstGeom>
          <a:noFill/>
          <a:ln w="9525">
            <a:noFill/>
            <a:miter lim="800000"/>
            <a:headEnd/>
            <a:tailEnd/>
          </a:ln>
          <a:effectLst/>
        </p:spPr>
        <p:txBody>
          <a:bodyPr vert="horz" wrap="square" lIns="96658" tIns="48329" rIns="96658" bIns="48329" numCol="1" anchor="t" anchorCtr="0" compatLnSpc="1">
            <a:prstTxWarp prst="textNoShape">
              <a:avLst/>
            </a:prstTxWarp>
          </a:bodyPr>
          <a:lstStyle>
            <a:lvl1pPr algn="r" defTabSz="966788">
              <a:defRPr sz="1200" smtClean="0">
                <a:latin typeface="Arial" charset="0"/>
              </a:defRPr>
            </a:lvl1pPr>
          </a:lstStyle>
          <a:p>
            <a:pPr>
              <a:defRPr/>
            </a:pPr>
            <a:endParaRPr lang="en-US"/>
          </a:p>
        </p:txBody>
      </p:sp>
      <p:sp>
        <p:nvSpPr>
          <p:cNvPr id="247812" name="Rectangle 4"/>
          <p:cNvSpPr>
            <a:spLocks noGrp="1" noChangeArrowheads="1"/>
          </p:cNvSpPr>
          <p:nvPr>
            <p:ph type="ftr" sz="quarter" idx="2"/>
          </p:nvPr>
        </p:nvSpPr>
        <p:spPr bwMode="auto">
          <a:xfrm>
            <a:off x="0" y="6948488"/>
            <a:ext cx="4160838" cy="365125"/>
          </a:xfrm>
          <a:prstGeom prst="rect">
            <a:avLst/>
          </a:prstGeom>
          <a:noFill/>
          <a:ln w="9525">
            <a:noFill/>
            <a:miter lim="800000"/>
            <a:headEnd/>
            <a:tailEnd/>
          </a:ln>
          <a:effectLst/>
        </p:spPr>
        <p:txBody>
          <a:bodyPr vert="horz" wrap="square" lIns="96658" tIns="48329" rIns="96658" bIns="48329" numCol="1" anchor="b" anchorCtr="0" compatLnSpc="1">
            <a:prstTxWarp prst="textNoShape">
              <a:avLst/>
            </a:prstTxWarp>
          </a:bodyPr>
          <a:lstStyle>
            <a:lvl1pPr defTabSz="966788">
              <a:defRPr sz="1200" smtClean="0">
                <a:latin typeface="Arial" charset="0"/>
              </a:defRPr>
            </a:lvl1pPr>
          </a:lstStyle>
          <a:p>
            <a:pPr>
              <a:defRPr/>
            </a:pPr>
            <a:endParaRPr lang="en-US"/>
          </a:p>
        </p:txBody>
      </p:sp>
      <p:sp>
        <p:nvSpPr>
          <p:cNvPr id="247813" name="Rectangle 5"/>
          <p:cNvSpPr>
            <a:spLocks noGrp="1" noChangeArrowheads="1"/>
          </p:cNvSpPr>
          <p:nvPr>
            <p:ph type="sldNum" sz="quarter" idx="3"/>
          </p:nvPr>
        </p:nvSpPr>
        <p:spPr bwMode="auto">
          <a:xfrm>
            <a:off x="5438775" y="6948488"/>
            <a:ext cx="4160838" cy="365125"/>
          </a:xfrm>
          <a:prstGeom prst="rect">
            <a:avLst/>
          </a:prstGeom>
          <a:noFill/>
          <a:ln w="9525">
            <a:noFill/>
            <a:miter lim="800000"/>
            <a:headEnd/>
            <a:tailEnd/>
          </a:ln>
          <a:effectLst/>
        </p:spPr>
        <p:txBody>
          <a:bodyPr vert="horz" wrap="square" lIns="96658" tIns="48329" rIns="96658" bIns="48329" numCol="1" anchor="b" anchorCtr="0" compatLnSpc="1">
            <a:prstTxWarp prst="textNoShape">
              <a:avLst/>
            </a:prstTxWarp>
          </a:bodyPr>
          <a:lstStyle>
            <a:lvl1pPr algn="r" defTabSz="966788">
              <a:defRPr sz="1200" smtClean="0">
                <a:latin typeface="Arial" charset="0"/>
              </a:defRPr>
            </a:lvl1pPr>
          </a:lstStyle>
          <a:p>
            <a:pPr>
              <a:defRPr/>
            </a:pPr>
            <a:fld id="{39C202B3-ED48-48EC-8C92-14B8581053F5}"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6786" name="Rectangle 2"/>
          <p:cNvSpPr>
            <a:spLocks noGrp="1" noChangeArrowheads="1"/>
          </p:cNvSpPr>
          <p:nvPr>
            <p:ph type="hdr" sz="quarter"/>
          </p:nvPr>
        </p:nvSpPr>
        <p:spPr bwMode="auto">
          <a:xfrm>
            <a:off x="0" y="0"/>
            <a:ext cx="4160838" cy="365125"/>
          </a:xfrm>
          <a:prstGeom prst="rect">
            <a:avLst/>
          </a:prstGeom>
          <a:noFill/>
          <a:ln w="9525">
            <a:noFill/>
            <a:miter lim="800000"/>
            <a:headEnd/>
            <a:tailEnd/>
          </a:ln>
          <a:effectLst/>
        </p:spPr>
        <p:txBody>
          <a:bodyPr vert="horz" wrap="square" lIns="96658" tIns="48329" rIns="96658" bIns="48329" numCol="1" anchor="t" anchorCtr="0" compatLnSpc="1">
            <a:prstTxWarp prst="textNoShape">
              <a:avLst/>
            </a:prstTxWarp>
          </a:bodyPr>
          <a:lstStyle>
            <a:lvl1pPr defTabSz="966788">
              <a:defRPr sz="1200" smtClean="0">
                <a:latin typeface="Arial" charset="0"/>
              </a:defRPr>
            </a:lvl1pPr>
          </a:lstStyle>
          <a:p>
            <a:pPr>
              <a:defRPr/>
            </a:pPr>
            <a:endParaRPr lang="en-US"/>
          </a:p>
        </p:txBody>
      </p:sp>
      <p:sp>
        <p:nvSpPr>
          <p:cNvPr id="246787" name="Rectangle 3"/>
          <p:cNvSpPr>
            <a:spLocks noGrp="1" noChangeArrowheads="1"/>
          </p:cNvSpPr>
          <p:nvPr>
            <p:ph type="dt" idx="1"/>
          </p:nvPr>
        </p:nvSpPr>
        <p:spPr bwMode="auto">
          <a:xfrm>
            <a:off x="5438775" y="0"/>
            <a:ext cx="4160838" cy="365125"/>
          </a:xfrm>
          <a:prstGeom prst="rect">
            <a:avLst/>
          </a:prstGeom>
          <a:noFill/>
          <a:ln w="9525">
            <a:noFill/>
            <a:miter lim="800000"/>
            <a:headEnd/>
            <a:tailEnd/>
          </a:ln>
          <a:effectLst/>
        </p:spPr>
        <p:txBody>
          <a:bodyPr vert="horz" wrap="square" lIns="96658" tIns="48329" rIns="96658" bIns="48329" numCol="1" anchor="t" anchorCtr="0" compatLnSpc="1">
            <a:prstTxWarp prst="textNoShape">
              <a:avLst/>
            </a:prstTxWarp>
          </a:bodyPr>
          <a:lstStyle>
            <a:lvl1pPr algn="r" defTabSz="966788">
              <a:defRPr sz="1200" smtClean="0">
                <a:latin typeface="Arial" charset="0"/>
              </a:defRPr>
            </a:lvl1pPr>
          </a:lstStyle>
          <a:p>
            <a:pPr>
              <a:defRPr/>
            </a:pPr>
            <a:endParaRPr lang="en-US"/>
          </a:p>
        </p:txBody>
      </p:sp>
      <p:sp>
        <p:nvSpPr>
          <p:cNvPr id="22532" name="Rectangle 4"/>
          <p:cNvSpPr>
            <a:spLocks noGrp="1" noRot="1" noChangeAspect="1" noChangeArrowheads="1" noTextEdit="1"/>
          </p:cNvSpPr>
          <p:nvPr>
            <p:ph type="sldImg" idx="2"/>
          </p:nvPr>
        </p:nvSpPr>
        <p:spPr bwMode="auto">
          <a:xfrm>
            <a:off x="2971800" y="549275"/>
            <a:ext cx="3657600" cy="2743200"/>
          </a:xfrm>
          <a:prstGeom prst="rect">
            <a:avLst/>
          </a:prstGeom>
          <a:noFill/>
          <a:ln w="9525">
            <a:solidFill>
              <a:srgbClr val="000000"/>
            </a:solidFill>
            <a:miter lim="800000"/>
            <a:headEnd/>
            <a:tailEnd/>
          </a:ln>
        </p:spPr>
      </p:sp>
      <p:sp>
        <p:nvSpPr>
          <p:cNvPr id="246789" name="Rectangle 5"/>
          <p:cNvSpPr>
            <a:spLocks noGrp="1" noChangeArrowheads="1"/>
          </p:cNvSpPr>
          <p:nvPr>
            <p:ph type="body" sz="quarter" idx="3"/>
          </p:nvPr>
        </p:nvSpPr>
        <p:spPr bwMode="auto">
          <a:xfrm>
            <a:off x="960438" y="3475038"/>
            <a:ext cx="7680325" cy="3290887"/>
          </a:xfrm>
          <a:prstGeom prst="rect">
            <a:avLst/>
          </a:prstGeom>
          <a:noFill/>
          <a:ln w="9525">
            <a:noFill/>
            <a:miter lim="800000"/>
            <a:headEnd/>
            <a:tailEnd/>
          </a:ln>
          <a:effectLst/>
        </p:spPr>
        <p:txBody>
          <a:bodyPr vert="horz" wrap="square" lIns="96658" tIns="48329" rIns="96658" bIns="4832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46790" name="Rectangle 6"/>
          <p:cNvSpPr>
            <a:spLocks noGrp="1" noChangeArrowheads="1"/>
          </p:cNvSpPr>
          <p:nvPr>
            <p:ph type="ftr" sz="quarter" idx="4"/>
          </p:nvPr>
        </p:nvSpPr>
        <p:spPr bwMode="auto">
          <a:xfrm>
            <a:off x="0" y="6948488"/>
            <a:ext cx="4160838" cy="365125"/>
          </a:xfrm>
          <a:prstGeom prst="rect">
            <a:avLst/>
          </a:prstGeom>
          <a:noFill/>
          <a:ln w="9525">
            <a:noFill/>
            <a:miter lim="800000"/>
            <a:headEnd/>
            <a:tailEnd/>
          </a:ln>
          <a:effectLst/>
        </p:spPr>
        <p:txBody>
          <a:bodyPr vert="horz" wrap="square" lIns="96658" tIns="48329" rIns="96658" bIns="48329" numCol="1" anchor="b" anchorCtr="0" compatLnSpc="1">
            <a:prstTxWarp prst="textNoShape">
              <a:avLst/>
            </a:prstTxWarp>
          </a:bodyPr>
          <a:lstStyle>
            <a:lvl1pPr defTabSz="966788">
              <a:defRPr sz="1200" smtClean="0">
                <a:latin typeface="Arial" charset="0"/>
              </a:defRPr>
            </a:lvl1pPr>
          </a:lstStyle>
          <a:p>
            <a:pPr>
              <a:defRPr/>
            </a:pPr>
            <a:endParaRPr lang="en-US"/>
          </a:p>
        </p:txBody>
      </p:sp>
      <p:sp>
        <p:nvSpPr>
          <p:cNvPr id="246791" name="Rectangle 7"/>
          <p:cNvSpPr>
            <a:spLocks noGrp="1" noChangeArrowheads="1"/>
          </p:cNvSpPr>
          <p:nvPr>
            <p:ph type="sldNum" sz="quarter" idx="5"/>
          </p:nvPr>
        </p:nvSpPr>
        <p:spPr bwMode="auto">
          <a:xfrm>
            <a:off x="5438775" y="6948488"/>
            <a:ext cx="4160838" cy="365125"/>
          </a:xfrm>
          <a:prstGeom prst="rect">
            <a:avLst/>
          </a:prstGeom>
          <a:noFill/>
          <a:ln w="9525">
            <a:noFill/>
            <a:miter lim="800000"/>
            <a:headEnd/>
            <a:tailEnd/>
          </a:ln>
          <a:effectLst/>
        </p:spPr>
        <p:txBody>
          <a:bodyPr vert="horz" wrap="square" lIns="96658" tIns="48329" rIns="96658" bIns="48329" numCol="1" anchor="b" anchorCtr="0" compatLnSpc="1">
            <a:prstTxWarp prst="textNoShape">
              <a:avLst/>
            </a:prstTxWarp>
          </a:bodyPr>
          <a:lstStyle>
            <a:lvl1pPr algn="r" defTabSz="966788">
              <a:defRPr sz="1200" smtClean="0">
                <a:latin typeface="Arial" charset="0"/>
              </a:defRPr>
            </a:lvl1pPr>
          </a:lstStyle>
          <a:p>
            <a:pPr>
              <a:defRPr/>
            </a:pPr>
            <a:fld id="{EDC8EB20-E78D-4918-A7C9-678288B9B33B}"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A36E2BE2-2F57-4B63-8BC5-B46BF6E2CF1A}" type="slidenum">
              <a:rPr lang="en-US"/>
              <a:pPr/>
              <a:t>1</a:t>
            </a:fld>
            <a:endParaRPr lang="en-US"/>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p:spPr>
        <p:txBody>
          <a:bodyPr/>
          <a:lstStyle/>
          <a:p>
            <a:r>
              <a:rPr lang="en-US" smtClean="0"/>
              <a:t>This is a very generalized geologic map of the district.</a:t>
            </a:r>
          </a:p>
          <a:p>
            <a:r>
              <a:rPr lang="en-US" smtClean="0"/>
              <a:t>During the Jurassic, the alkaline granites of the Bokan alkaline granites intruded into earlier formed Ordovician-Silurian quartz monzonite and diorite. The light yellow unit are Silurian-Devonian sedimentary rocks, which were metamorphosed by the intrusion. Silurian-age volcanic rocks also occur in the district. </a:t>
            </a:r>
          </a:p>
          <a:p>
            <a:r>
              <a:rPr lang="en-US" smtClean="0"/>
              <a:t>The Bokan intrusive suite are peralkaline granites—a riebeckite-rich granite (riebeckite is a sodic amphibole) and an aegerine granite (which is a sodic pyroxene), thereby reflecting the sodium and potassium-rich nature of this granite.</a:t>
            </a:r>
          </a:p>
          <a:p>
            <a:endParaRPr lang="en-US" smtClean="0"/>
          </a:p>
          <a:p>
            <a:r>
              <a:rPr lang="en-US" smtClean="0"/>
              <a:t>Scattered rare earth deposits are shown by the red dots. All are structurally controlled. The most significant and the target for development are those along the Dotson shear zone. Alkaline dikes rich in rare earths occupy and follow this shear zone for more than 2 kilometers. </a:t>
            </a:r>
          </a:p>
          <a:p>
            <a:endParaRPr lang="en-US" smtClean="0"/>
          </a:p>
          <a:p>
            <a:r>
              <a:rPr lang="en-US" smtClean="0"/>
              <a:t>A company called Ucore Rare Metals have been core drilling along the dikes in the Dotson shear zone over the last few summers and this summer submitted large bulk samples for metallurgical testing.</a:t>
            </a:r>
          </a:p>
        </p:txBody>
      </p:sp>
      <p:sp>
        <p:nvSpPr>
          <p:cNvPr id="74756" name="Slide Number Placeholder 3"/>
          <p:cNvSpPr>
            <a:spLocks noGrp="1"/>
          </p:cNvSpPr>
          <p:nvPr>
            <p:ph type="sldNum" sz="quarter" idx="5"/>
          </p:nvPr>
        </p:nvSpPr>
        <p:spPr>
          <a:noFill/>
          <a:ln>
            <a:miter lim="800000"/>
            <a:headEnd/>
            <a:tailEnd/>
          </a:ln>
        </p:spPr>
        <p:txBody>
          <a:bodyPr/>
          <a:lstStyle/>
          <a:p>
            <a:pPr defTabSz="935038"/>
            <a:fld id="{6A137C82-A2C1-42A9-B6C4-2544914FEC69}" type="slidenum">
              <a:rPr lang="en-US" smtClean="0"/>
              <a:pPr defTabSz="935038"/>
              <a:t>16</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miter lim="800000"/>
            <a:headEnd/>
            <a:tailEnd/>
          </a:ln>
        </p:spPr>
        <p:txBody>
          <a:bodyPr/>
          <a:lstStyle/>
          <a:p>
            <a:pPr defTabSz="935038"/>
            <a:fld id="{D71B9453-0542-41AE-8F61-07D15D6C8C0B}" type="slidenum">
              <a:rPr lang="en-US" smtClean="0"/>
              <a:pPr defTabSz="935038"/>
              <a:t>20</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r>
              <a:rPr lang="en-US" smtClean="0"/>
              <a:t>There are four basic types of rare earth elements deposits in the U.S. At a broadest level these are……………</a:t>
            </a:r>
          </a:p>
          <a:p>
            <a:pPr eaLnBrk="1" hangingPunct="1"/>
            <a:endParaRPr lang="en-US" smtClean="0"/>
          </a:p>
          <a:p>
            <a:pPr eaLnBrk="1" hangingPunct="1"/>
            <a:r>
              <a:rPr lang="en-US" smtClean="0"/>
              <a:t>I won’t be discussing the magmatic iron deposits and the placer deposits today, because of limited time and because they seem unlikely to be significant contributors to our domestic rare earth supply in the near future.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miter lim="800000"/>
            <a:headEnd/>
            <a:tailEnd/>
          </a:ln>
        </p:spPr>
        <p:txBody>
          <a:bodyPr/>
          <a:lstStyle/>
          <a:p>
            <a:pPr defTabSz="935038"/>
            <a:fld id="{D71B9453-0542-41AE-8F61-07D15D6C8C0B}" type="slidenum">
              <a:rPr lang="en-US" smtClean="0"/>
              <a:pPr defTabSz="935038"/>
              <a:t>26</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r>
              <a:rPr lang="en-US" smtClean="0"/>
              <a:t>There are four basic types of rare earth elements deposits in the U.S. At a broadest level these are……………</a:t>
            </a:r>
          </a:p>
          <a:p>
            <a:pPr eaLnBrk="1" hangingPunct="1"/>
            <a:endParaRPr lang="en-US" smtClean="0"/>
          </a:p>
          <a:p>
            <a:pPr eaLnBrk="1" hangingPunct="1"/>
            <a:r>
              <a:rPr lang="en-US" smtClean="0"/>
              <a:t>I won’t be discussing the magmatic iron deposits and the placer deposits today, because of limited time and because they seem unlikely to be significant contributors to our domestic rare earth supply in the near future.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miter lim="800000"/>
            <a:headEnd/>
            <a:tailEnd/>
          </a:ln>
        </p:spPr>
        <p:txBody>
          <a:bodyPr/>
          <a:lstStyle/>
          <a:p>
            <a:pPr defTabSz="935038"/>
            <a:fld id="{D71B9453-0542-41AE-8F61-07D15D6C8C0B}" type="slidenum">
              <a:rPr lang="en-US" smtClean="0"/>
              <a:pPr defTabSz="935038"/>
              <a:t>27</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r>
              <a:rPr lang="en-US" smtClean="0"/>
              <a:t>There are four basic types of rare earth elements deposits in the U.S. At a broadest level these are……………</a:t>
            </a:r>
          </a:p>
          <a:p>
            <a:pPr eaLnBrk="1" hangingPunct="1"/>
            <a:endParaRPr lang="en-US" smtClean="0"/>
          </a:p>
          <a:p>
            <a:pPr eaLnBrk="1" hangingPunct="1"/>
            <a:r>
              <a:rPr lang="en-US" smtClean="0"/>
              <a:t>I won’t be discussing the magmatic iron deposits and the placer deposits today, because of limited time and because they seem unlikely to be significant contributors to our domestic rare earth supply in the near future.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miter lim="800000"/>
            <a:headEnd/>
            <a:tailEnd/>
          </a:ln>
        </p:spPr>
        <p:txBody>
          <a:bodyPr/>
          <a:lstStyle/>
          <a:p>
            <a:pPr defTabSz="935038"/>
            <a:fld id="{D71B9453-0542-41AE-8F61-07D15D6C8C0B}" type="slidenum">
              <a:rPr lang="en-US" smtClean="0"/>
              <a:pPr defTabSz="935038"/>
              <a:t>28</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r>
              <a:rPr lang="en-US" smtClean="0"/>
              <a:t>There are four basic types of rare earth elements deposits in the U.S. At a broadest level these are……………</a:t>
            </a:r>
          </a:p>
          <a:p>
            <a:pPr eaLnBrk="1" hangingPunct="1"/>
            <a:endParaRPr lang="en-US" smtClean="0"/>
          </a:p>
          <a:p>
            <a:pPr eaLnBrk="1" hangingPunct="1"/>
            <a:r>
              <a:rPr lang="en-US" smtClean="0"/>
              <a:t>I won’t be discussing the magmatic iron deposits and the placer deposits today, because of limited time and because they seem unlikely to be significant contributors to our domestic rare earth supply in the near future.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miter lim="800000"/>
            <a:headEnd/>
            <a:tailEnd/>
          </a:ln>
        </p:spPr>
        <p:txBody>
          <a:bodyPr/>
          <a:lstStyle/>
          <a:p>
            <a:pPr defTabSz="935038"/>
            <a:fld id="{D71B9453-0542-41AE-8F61-07D15D6C8C0B}" type="slidenum">
              <a:rPr lang="en-US" smtClean="0"/>
              <a:pPr defTabSz="935038"/>
              <a:t>29</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r>
              <a:rPr lang="en-US" smtClean="0"/>
              <a:t>There are four basic types of rare earth elements deposits in the U.S. At a broadest level these are……………</a:t>
            </a:r>
          </a:p>
          <a:p>
            <a:pPr eaLnBrk="1" hangingPunct="1"/>
            <a:endParaRPr lang="en-US" smtClean="0"/>
          </a:p>
          <a:p>
            <a:pPr eaLnBrk="1" hangingPunct="1"/>
            <a:r>
              <a:rPr lang="en-US" smtClean="0"/>
              <a:t>I won’t be discussing the magmatic iron deposits and the placer deposits today, because of limited time and because they seem unlikely to be significant contributors to our domestic rare earth supply in the near future.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miter lim="800000"/>
            <a:headEnd/>
            <a:tailEnd/>
          </a:ln>
        </p:spPr>
        <p:txBody>
          <a:bodyPr/>
          <a:lstStyle/>
          <a:p>
            <a:pPr defTabSz="935038"/>
            <a:fld id="{D71B9453-0542-41AE-8F61-07D15D6C8C0B}" type="slidenum">
              <a:rPr lang="en-US" smtClean="0"/>
              <a:pPr defTabSz="935038"/>
              <a:t>5</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r>
              <a:rPr lang="en-US" smtClean="0"/>
              <a:t>There are four basic types of rare earth elements deposits in the U.S. At a broadest level these are……………</a:t>
            </a:r>
          </a:p>
          <a:p>
            <a:pPr eaLnBrk="1" hangingPunct="1"/>
            <a:endParaRPr lang="en-US" smtClean="0"/>
          </a:p>
          <a:p>
            <a:pPr eaLnBrk="1" hangingPunct="1"/>
            <a:r>
              <a:rPr lang="en-US" smtClean="0"/>
              <a:t>I won’t be discussing the magmatic iron deposits and the placer deposits today, because of limited time and because they seem unlikely to be significant contributors to our domestic rare earth supply in the near future.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miter lim="800000"/>
            <a:headEnd/>
            <a:tailEnd/>
          </a:ln>
        </p:spPr>
        <p:txBody>
          <a:bodyPr/>
          <a:lstStyle/>
          <a:p>
            <a:pPr defTabSz="935038"/>
            <a:fld id="{D71B9453-0542-41AE-8F61-07D15D6C8C0B}" type="slidenum">
              <a:rPr lang="en-US" smtClean="0"/>
              <a:pPr defTabSz="935038"/>
              <a:t>6</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r>
              <a:rPr lang="en-US" smtClean="0"/>
              <a:t>There are four basic types of rare earth elements deposits in the U.S. At a broadest level these are……………</a:t>
            </a:r>
          </a:p>
          <a:p>
            <a:pPr eaLnBrk="1" hangingPunct="1"/>
            <a:endParaRPr lang="en-US" smtClean="0"/>
          </a:p>
          <a:p>
            <a:pPr eaLnBrk="1" hangingPunct="1"/>
            <a:r>
              <a:rPr lang="en-US" smtClean="0"/>
              <a:t>I won’t be discussing the magmatic iron deposits and the placer deposits today, because of limited time and because they seem unlikely to be significant contributors to our domestic rare earth supply in the near future.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miter lim="800000"/>
            <a:headEnd/>
            <a:tailEnd/>
          </a:ln>
        </p:spPr>
        <p:txBody>
          <a:bodyPr/>
          <a:lstStyle/>
          <a:p>
            <a:pPr defTabSz="935038"/>
            <a:fld id="{94F37167-B325-404E-A940-ADE5D9A43EAE}" type="slidenum">
              <a:rPr lang="en-US" smtClean="0">
                <a:solidFill>
                  <a:srgbClr val="000000"/>
                </a:solidFill>
              </a:rPr>
              <a:pPr defTabSz="935038"/>
              <a:t>9</a:t>
            </a:fld>
            <a:endParaRPr lang="en-US" smtClean="0">
              <a:solidFill>
                <a:srgbClr val="000000"/>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r>
              <a:rPr lang="en-US" smtClean="0"/>
              <a:t>T</a:t>
            </a:r>
            <a:r>
              <a:rPr lang="en-US" sz="1100" smtClean="0"/>
              <a:t>here are 4 very large carbonatite masses known in the U.S. </a:t>
            </a:r>
          </a:p>
          <a:p>
            <a:pPr eaLnBrk="1" hangingPunct="1"/>
            <a:endParaRPr lang="en-US" sz="1100" smtClean="0"/>
          </a:p>
          <a:p>
            <a:pPr eaLnBrk="1" hangingPunct="1"/>
            <a:r>
              <a:rPr lang="en-US" sz="1100" smtClean="0"/>
              <a:t>Carbonatites, by definition, are igneous rock composed of at least 50% carbonate minerals that crystallized formed directly from a magma. A carbonate igneous rock.</a:t>
            </a:r>
          </a:p>
          <a:p>
            <a:pPr eaLnBrk="1" hangingPunct="1"/>
            <a:endParaRPr lang="en-US" sz="1100" smtClean="0"/>
          </a:p>
          <a:p>
            <a:pPr eaLnBrk="1" hangingPunct="1"/>
            <a:r>
              <a:rPr lang="en-US" sz="1100" smtClean="0"/>
              <a:t>The large carbonatites are…..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miter lim="800000"/>
            <a:headEnd/>
            <a:tailEnd/>
          </a:ln>
        </p:spPr>
        <p:txBody>
          <a:bodyPr/>
          <a:lstStyle/>
          <a:p>
            <a:pPr defTabSz="935038"/>
            <a:fld id="{9E90C3E9-643A-4BDD-AE14-3D6788D191CF}" type="slidenum">
              <a:rPr lang="en-US" smtClean="0">
                <a:solidFill>
                  <a:srgbClr val="000000"/>
                </a:solidFill>
              </a:rPr>
              <a:pPr defTabSz="935038"/>
              <a:t>10</a:t>
            </a:fld>
            <a:endParaRPr lang="en-US" smtClean="0">
              <a:solidFill>
                <a:srgbClr val="000000"/>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r>
              <a:rPr lang="en-US" smtClean="0"/>
              <a:t>The mine closed in 2002, due to competition with China and environmental issues related to wastewater spills, but the mine re-opened officially the week of Christmas last December.</a:t>
            </a:r>
          </a:p>
          <a:p>
            <a:pPr eaLnBrk="1" hangingPunct="1"/>
            <a:endParaRPr lang="en-US" smtClean="0"/>
          </a:p>
          <a:p>
            <a:pPr eaLnBrk="1" hangingPunct="1"/>
            <a:r>
              <a:rPr lang="en-US" smtClean="0"/>
              <a:t>MolyCorp suggests they will reach full production mode again sometime later next year, along with the completion of a new state-of-the-art ore processing facility</a:t>
            </a:r>
          </a:p>
          <a:p>
            <a:pPr eaLnBrk="1" hangingPunct="1"/>
            <a:endParaRPr lang="en-US" smtClean="0"/>
          </a:p>
          <a:p>
            <a:pPr eaLnBrk="1" hangingPunct="1"/>
            <a:r>
              <a:rPr lang="en-US" smtClean="0"/>
              <a:t>The primary ore mineral is bastnaesite, a rare earth-carbonate-fluorine mineral. </a:t>
            </a:r>
          </a:p>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miter lim="800000"/>
            <a:headEnd/>
            <a:tailEnd/>
          </a:ln>
        </p:spPr>
        <p:txBody>
          <a:bodyPr/>
          <a:lstStyle/>
          <a:p>
            <a:pPr defTabSz="935038"/>
            <a:fld id="{DB4AD883-B617-47BC-B7B0-20803E94B560}" type="slidenum">
              <a:rPr lang="en-US" smtClean="0">
                <a:solidFill>
                  <a:srgbClr val="000000"/>
                </a:solidFill>
              </a:rPr>
              <a:pPr defTabSz="935038"/>
              <a:t>12</a:t>
            </a:fld>
            <a:endParaRPr lang="en-US" smtClean="0">
              <a:solidFill>
                <a:srgbClr val="000000"/>
              </a:solidFill>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pPr eaLnBrk="1" hangingPunct="1"/>
            <a:r>
              <a:rPr lang="en-US" smtClean="0"/>
              <a:t>The carbonatite is a large tabular intrusion called the Sulphide Queen carbonatite. </a:t>
            </a:r>
          </a:p>
          <a:p>
            <a:pPr eaLnBrk="1" hangingPunct="1"/>
            <a:endParaRPr lang="en-US" smtClean="0"/>
          </a:p>
          <a:p>
            <a:pPr eaLnBrk="1" hangingPunct="1"/>
            <a:r>
              <a:rPr lang="en-US" smtClean="0"/>
              <a:t>MolyCorp reports probably reserves of……</a:t>
            </a:r>
          </a:p>
          <a:p>
            <a:pPr eaLnBrk="1" hangingPunct="1"/>
            <a:endParaRPr lang="en-US" smtClean="0"/>
          </a:p>
          <a:p>
            <a:pPr eaLnBrk="1" hangingPunct="1"/>
            <a:r>
              <a:rPr lang="en-US" smtClean="0"/>
              <a:t>This is an example of the Sulphide Queen ore, a calcite-dolomite carbonatite.</a:t>
            </a:r>
          </a:p>
          <a:p>
            <a:pPr eaLnBrk="1" hangingPunct="1"/>
            <a:endParaRPr lang="en-US" smtClean="0"/>
          </a:p>
          <a:p>
            <a:pPr eaLnBrk="1" hangingPunct="1"/>
            <a:r>
              <a:rPr lang="en-US" smtClean="0"/>
              <a:t>It consists of barite (bar) phenocrysts, brown to yellow dolomite, and fine-grained bastnaesite—the primary ore mineral—mixed with calcite (b+cc). The carbonatite varies from dolomite rich to calcite rich to nearly equal amounts of each.</a:t>
            </a:r>
          </a:p>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p:spPr>
        <p:txBody>
          <a:bodyPr/>
          <a:lstStyle/>
          <a:p>
            <a:pPr eaLnBrk="1" hangingPunct="1"/>
            <a:r>
              <a:rPr lang="en-US" smtClean="0">
                <a:solidFill>
                  <a:srgbClr val="000000"/>
                </a:solidFill>
              </a:rPr>
              <a:t>There are many rare earth vein districts in the U.S.—the red dots on this map. Some of these districts may in fact represent veins exposed in the upper portions of buried carbonatite systems rather than peralkaline intrusive complexes. For the sake of time, I’ll describe two districts with the most advanced exploration activity.</a:t>
            </a:r>
          </a:p>
          <a:p>
            <a:pPr eaLnBrk="1" hangingPunct="1"/>
            <a:endParaRPr lang="en-US" smtClean="0">
              <a:solidFill>
                <a:srgbClr val="000000"/>
              </a:solidFill>
            </a:endParaRPr>
          </a:p>
          <a:p>
            <a:pPr eaLnBrk="1" hangingPunct="1"/>
            <a:r>
              <a:rPr lang="en-US" smtClean="0">
                <a:solidFill>
                  <a:srgbClr val="000000"/>
                </a:solidFill>
              </a:rPr>
              <a:t>These are:</a:t>
            </a:r>
          </a:p>
          <a:p>
            <a:pPr eaLnBrk="1" hangingPunct="1"/>
            <a:endParaRPr lang="en-US" smtClean="0">
              <a:solidFill>
                <a:srgbClr val="000000"/>
              </a:solidFill>
            </a:endParaRPr>
          </a:p>
          <a:p>
            <a:pPr eaLnBrk="1" hangingPunct="1"/>
            <a:r>
              <a:rPr lang="en-US" smtClean="0">
                <a:solidFill>
                  <a:srgbClr val="000000"/>
                </a:solidFill>
              </a:rPr>
              <a:t>the Lemhi Pass district along the Montana-Idaho border;</a:t>
            </a:r>
          </a:p>
          <a:p>
            <a:pPr eaLnBrk="1" hangingPunct="1"/>
            <a:r>
              <a:rPr lang="en-US" smtClean="0">
                <a:solidFill>
                  <a:srgbClr val="000000"/>
                </a:solidFill>
              </a:rPr>
              <a:t>And dikes with vein-like deposits in the Bokan Mountain district of southernmost Alaska.</a:t>
            </a:r>
          </a:p>
          <a:p>
            <a:pPr eaLnBrk="1" hangingPunct="1"/>
            <a:endParaRPr lang="en-US" smtClean="0">
              <a:solidFill>
                <a:srgbClr val="000000"/>
              </a:solidFill>
            </a:endParaRPr>
          </a:p>
          <a:p>
            <a:pPr eaLnBrk="1" hangingPunct="1"/>
            <a:r>
              <a:rPr lang="en-US" smtClean="0">
                <a:solidFill>
                  <a:srgbClr val="000000"/>
                </a:solidFill>
              </a:rPr>
              <a:t>First, the Lemhi Pass district…</a:t>
            </a:r>
          </a:p>
          <a:p>
            <a:endParaRPr lang="en-US" smtClean="0"/>
          </a:p>
        </p:txBody>
      </p:sp>
      <p:sp>
        <p:nvSpPr>
          <p:cNvPr id="67588" name="Slide Number Placeholder 3"/>
          <p:cNvSpPr>
            <a:spLocks noGrp="1"/>
          </p:cNvSpPr>
          <p:nvPr>
            <p:ph type="sldNum" sz="quarter" idx="5"/>
          </p:nvPr>
        </p:nvSpPr>
        <p:spPr>
          <a:noFill/>
          <a:ln>
            <a:miter lim="800000"/>
            <a:headEnd/>
            <a:tailEnd/>
          </a:ln>
        </p:spPr>
        <p:txBody>
          <a:bodyPr/>
          <a:lstStyle/>
          <a:p>
            <a:pPr defTabSz="935038"/>
            <a:fld id="{519F8381-4806-47BE-A698-B98A2C96BCC7}" type="slidenum">
              <a:rPr lang="en-US" smtClean="0"/>
              <a:pPr defTabSz="935038"/>
              <a:t>13</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p:spPr>
        <p:txBody>
          <a:bodyPr/>
          <a:lstStyle/>
          <a:p>
            <a:r>
              <a:rPr lang="en-US" smtClean="0"/>
              <a:t>Veins, dikes, and breccias are another host for significant deposits of the rare earths.</a:t>
            </a:r>
          </a:p>
          <a:p>
            <a:endParaRPr lang="en-US" smtClean="0"/>
          </a:p>
          <a:p>
            <a:r>
              <a:rPr lang="en-US" smtClean="0"/>
              <a:t>They are…….</a:t>
            </a:r>
          </a:p>
        </p:txBody>
      </p:sp>
      <p:sp>
        <p:nvSpPr>
          <p:cNvPr id="66564" name="Slide Number Placeholder 3"/>
          <p:cNvSpPr>
            <a:spLocks noGrp="1"/>
          </p:cNvSpPr>
          <p:nvPr>
            <p:ph type="sldNum" sz="quarter" idx="5"/>
          </p:nvPr>
        </p:nvSpPr>
        <p:spPr>
          <a:noFill/>
          <a:ln>
            <a:miter lim="800000"/>
            <a:headEnd/>
            <a:tailEnd/>
          </a:ln>
        </p:spPr>
        <p:txBody>
          <a:bodyPr/>
          <a:lstStyle/>
          <a:p>
            <a:pPr defTabSz="935038"/>
            <a:fld id="{A5E15058-CD2B-4B66-A520-8045CF421B87}" type="slidenum">
              <a:rPr lang="en-US" smtClean="0"/>
              <a:pPr defTabSz="935038"/>
              <a:t>14</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p:spPr>
        <p:txBody>
          <a:bodyPr/>
          <a:lstStyle/>
          <a:p>
            <a:r>
              <a:rPr lang="en-US" smtClean="0"/>
              <a:t>This is a very generalized geologic map of the district.</a:t>
            </a:r>
          </a:p>
          <a:p>
            <a:r>
              <a:rPr lang="en-US" smtClean="0"/>
              <a:t>During the Jurassic, the alkaline granites of the Bokan alkaline granites intruded into earlier formed Ordovician-Silurian quartz monzonite and diorite. The light yellow unit are Silurian-Devonian sedimentary rocks, which were metamorphosed by the intrusion. Silurian-age volcanic rocks also occur in the district. </a:t>
            </a:r>
          </a:p>
          <a:p>
            <a:r>
              <a:rPr lang="en-US" smtClean="0"/>
              <a:t>The Bokan intrusive suite are peralkaline granites—a riebeckite-rich granite (riebeckite is a sodic amphibole) and an aegerine granite (which is a sodic pyroxene), thereby reflecting the sodium and potassium-rich nature of this granite.</a:t>
            </a:r>
          </a:p>
          <a:p>
            <a:endParaRPr lang="en-US" smtClean="0"/>
          </a:p>
          <a:p>
            <a:r>
              <a:rPr lang="en-US" smtClean="0"/>
              <a:t>Scattered rare earth deposits are shown by the red dots. All are structurally controlled. The most significant and the target for development are those along the Dotson shear zone. Alkaline dikes rich in rare earths occupy and follow this shear zone for more than 2 kilometers. </a:t>
            </a:r>
          </a:p>
          <a:p>
            <a:endParaRPr lang="en-US" smtClean="0"/>
          </a:p>
          <a:p>
            <a:r>
              <a:rPr lang="en-US" smtClean="0"/>
              <a:t>A company called Ucore Rare Metals have been core drilling along the dikes in the Dotson shear zone over the last few summers and this summer submitted large bulk samples for metallurgical testing.</a:t>
            </a:r>
          </a:p>
        </p:txBody>
      </p:sp>
      <p:sp>
        <p:nvSpPr>
          <p:cNvPr id="74756" name="Slide Number Placeholder 3"/>
          <p:cNvSpPr>
            <a:spLocks noGrp="1"/>
          </p:cNvSpPr>
          <p:nvPr>
            <p:ph type="sldNum" sz="quarter" idx="5"/>
          </p:nvPr>
        </p:nvSpPr>
        <p:spPr>
          <a:noFill/>
          <a:ln>
            <a:miter lim="800000"/>
            <a:headEnd/>
            <a:tailEnd/>
          </a:ln>
        </p:spPr>
        <p:txBody>
          <a:bodyPr/>
          <a:lstStyle/>
          <a:p>
            <a:pPr defTabSz="935038"/>
            <a:fld id="{6A137C82-A2C1-42A9-B6C4-2544914FEC69}" type="slidenum">
              <a:rPr lang="en-US" smtClean="0"/>
              <a:pPr defTabSz="935038"/>
              <a:t>15</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E067DB4E-A516-49AC-8133-52F8BD62EF6E}" type="slidenum">
              <a:rPr lang="en-US" altLang="en-US" smtClean="0"/>
              <a:pPr>
                <a:defRPr/>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8B3A171-6811-42F0-9AF1-F2C2F8D7A215}" type="datetimeFigureOut">
              <a:rPr lang="en-US" smtClean="0"/>
              <a:pPr/>
              <a:t>3/30/2012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F8A0918D-89A6-4440-A7D1-003AA23BE807}" type="slidenum">
              <a:rPr lang="en-US" altLang="en-US" smtClean="0"/>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8B3A171-6811-42F0-9AF1-F2C2F8D7A215}" type="datetimeFigureOut">
              <a:rPr lang="en-US" smtClean="0"/>
              <a:pPr/>
              <a:t>3/30/2012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37CC1C60-DD4D-47B6-A0EC-F0DEAFC209E5}" type="slidenum">
              <a:rPr lang="en-US" altLang="en-US" smtClean="0"/>
              <a:pPr>
                <a:defRPr/>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8B3A171-6811-42F0-9AF1-F2C2F8D7A215}" type="datetimeFigureOut">
              <a:rPr lang="en-US" smtClean="0"/>
              <a:pPr/>
              <a:t>3/30/2012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B1A4E9BB-B780-4C44-8262-76A723772B51}" type="slidenum">
              <a:rPr lang="en-US" altLang="en-US" smtClean="0"/>
              <a:pPr>
                <a:defRPr/>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8B3A171-6811-42F0-9AF1-F2C2F8D7A215}" type="datetimeFigureOut">
              <a:rPr lang="en-US" smtClean="0"/>
              <a:pPr/>
              <a:t>3/30/2012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E8D5957B-C33E-45D6-81B9-2114ECBDD959}" type="slidenum">
              <a:rPr lang="en-US" altLang="en-US" smtClean="0"/>
              <a:pPr>
                <a:defRPr/>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8B3A171-6811-42F0-9AF1-F2C2F8D7A215}" type="datetimeFigureOut">
              <a:rPr lang="en-US" smtClean="0"/>
              <a:pPr/>
              <a:t>3/30/2012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defRPr/>
            </a:pPr>
            <a:fld id="{BD650F22-7194-4E8F-BE66-9C862953E576}" type="slidenum">
              <a:rPr lang="en-US" altLang="en-US" smtClean="0"/>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8B3A171-6811-42F0-9AF1-F2C2F8D7A215}" type="datetimeFigureOut">
              <a:rPr lang="en-US" smtClean="0"/>
              <a:pPr/>
              <a:t>3/30/2012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a:defRPr/>
            </a:pPr>
            <a:fld id="{33286727-2057-48FD-A64F-BE8E05375141}" type="slidenum">
              <a:rPr lang="en-US" altLang="en-US" smtClean="0"/>
              <a:pPr>
                <a:defRPr/>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8B3A171-6811-42F0-9AF1-F2C2F8D7A215}" type="datetimeFigureOut">
              <a:rPr lang="en-US" smtClean="0"/>
              <a:pPr/>
              <a:t>3/30/2012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a:defRPr/>
            </a:pPr>
            <a:fld id="{FBB56E21-3F2B-4872-BA1F-CFE5255C1562}" type="slidenum">
              <a:rPr lang="en-US" altLang="en-US" smtClean="0"/>
              <a:pPr>
                <a:defRPr/>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8B3A171-6811-42F0-9AF1-F2C2F8D7A215}" type="datetimeFigureOut">
              <a:rPr lang="en-US" smtClean="0"/>
              <a:pPr/>
              <a:t>3/30/2012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F07B089C-63A5-4BB8-A846-D8076516EEB2}" type="slidenum">
              <a:rPr lang="en-US" altLang="en-US" smtClean="0"/>
              <a:pPr>
                <a:defRPr/>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8B3A171-6811-42F0-9AF1-F2C2F8D7A215}" type="datetimeFigureOut">
              <a:rPr lang="en-US" smtClean="0"/>
              <a:pPr/>
              <a:t>3/30/2012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defRPr/>
            </a:pPr>
            <a:fld id="{F6F3EDDA-F439-47D4-87A0-2DEBC896743A}" type="slidenum">
              <a:rPr lang="en-US" altLang="en-US" smtClean="0"/>
              <a:pPr>
                <a:defRPr/>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8B3A171-6811-42F0-9AF1-F2C2F8D7A215}" type="datetimeFigureOut">
              <a:rPr lang="en-US" smtClean="0"/>
              <a:pPr/>
              <a:t>3/30/2012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defRPr/>
            </a:pPr>
            <a:fld id="{04CB2001-EB21-46A2-8BBD-59A6B4C6DDC0}" type="slidenum">
              <a:rPr lang="en-US" altLang="en-US" smtClean="0"/>
              <a:pPr>
                <a:defRPr/>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8A577A48-625A-439E-ABD7-79628070F3AF}" type="slidenum">
              <a:rPr lang="en-US" altLang="en-US" smtClean="0"/>
              <a:pPr>
                <a:defRPr/>
              </a:pPr>
              <a:t>‹#›</a:t>
            </a:fld>
            <a:endParaRPr lang="en-US" altLang="en-US"/>
          </a:p>
        </p:txBody>
      </p:sp>
      <p:pic>
        <p:nvPicPr>
          <p:cNvPr id="8" name="Picture 7" descr="USGS348.jpg"/>
          <p:cNvPicPr>
            <a:picLocks noChangeAspect="1"/>
          </p:cNvPicPr>
          <p:nvPr userDrawn="1"/>
        </p:nvPicPr>
        <p:blipFill>
          <a:blip r:embed="rId13" cstate="print"/>
          <a:stretch>
            <a:fillRect/>
          </a:stretch>
        </p:blipFill>
        <p:spPr>
          <a:xfrm>
            <a:off x="228600" y="6390268"/>
            <a:ext cx="914400" cy="340484"/>
          </a:xfrm>
          <a:prstGeom prst="rect">
            <a:avLst/>
          </a:prstGeom>
        </p:spPr>
      </p:pic>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0000FF"/>
        </a:buClr>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00FF"/>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00FF"/>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00FF"/>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00FF"/>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pubs.usgs.gov/fs/2002/fs087-02/" TargetMode="External"/><Relationship Id="rId2" Type="http://schemas.openxmlformats.org/officeDocument/2006/relationships/hyperlink" Target="http://pubs.usgs.gov/of/2005/1219/" TargetMode="External"/><Relationship Id="rId1" Type="http://schemas.openxmlformats.org/officeDocument/2006/relationships/slideLayout" Target="../slideLayouts/slideLayout2.xml"/><Relationship Id="rId5" Type="http://schemas.openxmlformats.org/officeDocument/2006/relationships/hyperlink" Target="http://pubs.usgs.gov/of/2011/1256/" TargetMode="External"/><Relationship Id="rId4" Type="http://schemas.openxmlformats.org/officeDocument/2006/relationships/hyperlink" Target="http://rivm.openrepository.com/rivm/bitstream/10029/9551/1/601501011.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452" name="Rectangle 4"/>
          <p:cNvSpPr>
            <a:spLocks noGrp="1" noChangeArrowheads="1"/>
          </p:cNvSpPr>
          <p:nvPr>
            <p:ph type="ctrTitle"/>
          </p:nvPr>
        </p:nvSpPr>
        <p:spPr>
          <a:xfrm>
            <a:off x="0" y="4267200"/>
            <a:ext cx="4800600" cy="2362200"/>
          </a:xfrm>
        </p:spPr>
        <p:txBody>
          <a:bodyPr>
            <a:noAutofit/>
          </a:bodyPr>
          <a:lstStyle/>
          <a:p>
            <a:pPr algn="ctr">
              <a:tabLst>
                <a:tab pos="3829050" algn="l"/>
              </a:tabLst>
              <a:defRPr/>
            </a:pPr>
            <a:r>
              <a:rPr lang="en-US" sz="2000" dirty="0" smtClean="0"/>
              <a:t/>
            </a:r>
            <a:br>
              <a:rPr lang="en-US" sz="2000" dirty="0" smtClean="0"/>
            </a:br>
            <a:r>
              <a:rPr lang="en-US" sz="1800" dirty="0" smtClean="0"/>
              <a:t>Bob Seal  rseal@usgs.gov</a:t>
            </a:r>
            <a:br>
              <a:rPr lang="en-US" sz="1800" dirty="0" smtClean="0"/>
            </a:br>
            <a:r>
              <a:rPr lang="en-US" sz="1800" dirty="0" smtClean="0"/>
              <a:t> Phil </a:t>
            </a:r>
            <a:r>
              <a:rPr lang="en-US" sz="1800" dirty="0" err="1" smtClean="0"/>
              <a:t>Verplanck</a:t>
            </a:r>
            <a:r>
              <a:rPr lang="en-US" sz="1800" dirty="0" smtClean="0"/>
              <a:t>  plv@usgs.gov</a:t>
            </a:r>
            <a:br>
              <a:rPr lang="en-US" sz="1800" dirty="0" smtClean="0"/>
            </a:br>
            <a:r>
              <a:rPr lang="en-US" sz="1800" dirty="0" smtClean="0"/>
              <a:t>Brad Van </a:t>
            </a:r>
            <a:r>
              <a:rPr lang="en-US" sz="1800" dirty="0" err="1" smtClean="0"/>
              <a:t>Gosen</a:t>
            </a:r>
            <a:r>
              <a:rPr lang="en-US" sz="1800" dirty="0" smtClean="0"/>
              <a:t> bvangose@usgs.gov</a:t>
            </a:r>
            <a:br>
              <a:rPr lang="en-US" sz="1800" dirty="0" smtClean="0"/>
            </a:br>
            <a:r>
              <a:rPr lang="en-US" sz="1800" dirty="0" smtClean="0"/>
              <a:t>Andrew Grosz  agrosz@usgs.gov</a:t>
            </a:r>
            <a:r>
              <a:rPr lang="en-US" sz="2000" dirty="0" smtClean="0"/>
              <a:t/>
            </a:r>
            <a:br>
              <a:rPr lang="en-US" sz="2000" dirty="0" smtClean="0"/>
            </a:br>
            <a:r>
              <a:rPr lang="en-US" sz="2000" dirty="0" smtClean="0"/>
              <a:t/>
            </a:r>
            <a:br>
              <a:rPr lang="en-US" sz="2000" dirty="0" smtClean="0"/>
            </a:br>
            <a:r>
              <a:rPr lang="en-US" sz="2000" dirty="0" smtClean="0"/>
              <a:t>April 4, 2012</a:t>
            </a:r>
            <a:br>
              <a:rPr lang="en-US" sz="2000" dirty="0" smtClean="0"/>
            </a:br>
            <a:r>
              <a:rPr lang="en-US" sz="2000" dirty="0" smtClean="0">
                <a:solidFill>
                  <a:schemeClr val="bg1"/>
                </a:solidFill>
              </a:rPr>
              <a:t/>
            </a:r>
            <a:br>
              <a:rPr lang="en-US" sz="2000" dirty="0" smtClean="0">
                <a:solidFill>
                  <a:schemeClr val="bg1"/>
                </a:solidFill>
              </a:rPr>
            </a:br>
            <a:endParaRPr lang="en-US" sz="2000" dirty="0" smtClean="0"/>
          </a:p>
        </p:txBody>
      </p:sp>
      <p:sp>
        <p:nvSpPr>
          <p:cNvPr id="4" name="Rectangle 4"/>
          <p:cNvSpPr txBox="1">
            <a:spLocks noChangeArrowheads="1"/>
          </p:cNvSpPr>
          <p:nvPr/>
        </p:nvSpPr>
        <p:spPr>
          <a:xfrm>
            <a:off x="0" y="838200"/>
            <a:ext cx="4648200" cy="2590800"/>
          </a:xfrm>
          <a:prstGeom prst="rect">
            <a:avLst/>
          </a:prstGeom>
        </p:spPr>
        <p:txBody>
          <a:bodyPr vert="horz" lIns="91440" tIns="45720" rIns="91440" bIns="45720" rtlCol="0" anchor="ctr">
            <a:noAutofit/>
          </a:bodyPr>
          <a:lstStyle/>
          <a:p>
            <a:pPr lvl="0" algn="ctr" fontAlgn="auto">
              <a:lnSpc>
                <a:spcPct val="120000"/>
              </a:lnSpc>
              <a:spcAft>
                <a:spcPts val="0"/>
              </a:spcAft>
              <a:tabLst>
                <a:tab pos="3829050" algn="l"/>
              </a:tabLst>
              <a:defRPr/>
            </a:pPr>
            <a:r>
              <a:rPr lang="en-US" sz="2800" dirty="0" smtClean="0">
                <a:latin typeface="+mn-lt"/>
              </a:rPr>
              <a:t>Geologic and Environmental Characteristics of Rare Earth Element Deposit Types Found in the United States</a:t>
            </a:r>
            <a:endParaRPr kumimoji="0" lang="en-US" sz="2800" u="none" strike="noStrike" kern="1200" cap="none" spc="0" normalizeH="0" baseline="0" noProof="0" dirty="0" smtClean="0">
              <a:ln>
                <a:noFill/>
              </a:ln>
              <a:effectLst/>
              <a:uLnTx/>
              <a:uFillTx/>
              <a:latin typeface="+mn-lt"/>
              <a:ea typeface="+mj-ea"/>
              <a:cs typeface="+mj-cs"/>
            </a:endParaRPr>
          </a:p>
        </p:txBody>
      </p:sp>
      <p:pic>
        <p:nvPicPr>
          <p:cNvPr id="6" name="Picture 5" descr="MountainPassPit.jpg"/>
          <p:cNvPicPr>
            <a:picLocks noChangeAspect="1"/>
          </p:cNvPicPr>
          <p:nvPr/>
        </p:nvPicPr>
        <p:blipFill>
          <a:blip r:embed="rId3" cstate="print"/>
          <a:stretch>
            <a:fillRect/>
          </a:stretch>
        </p:blipFill>
        <p:spPr>
          <a:xfrm>
            <a:off x="4648200" y="744456"/>
            <a:ext cx="4131863" cy="5580144"/>
          </a:xfrm>
          <a:prstGeom prst="rect">
            <a:avLst/>
          </a:prstGeom>
          <a:ln w="19050">
            <a:solidFill>
              <a:schemeClr val="tx1"/>
            </a:solidFill>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13" descr="bastnasite"/>
          <p:cNvPicPr>
            <a:picLocks noChangeAspect="1" noChangeArrowheads="1"/>
          </p:cNvPicPr>
          <p:nvPr/>
        </p:nvPicPr>
        <p:blipFill>
          <a:blip r:embed="rId3" cstate="print"/>
          <a:srcRect/>
          <a:stretch>
            <a:fillRect/>
          </a:stretch>
        </p:blipFill>
        <p:spPr bwMode="auto">
          <a:xfrm>
            <a:off x="6096000" y="1524000"/>
            <a:ext cx="1905000" cy="1553072"/>
          </a:xfrm>
          <a:prstGeom prst="rect">
            <a:avLst/>
          </a:prstGeom>
          <a:noFill/>
          <a:ln w="9525">
            <a:noFill/>
            <a:miter lim="800000"/>
            <a:headEnd/>
            <a:tailEnd/>
          </a:ln>
        </p:spPr>
      </p:pic>
      <p:sp>
        <p:nvSpPr>
          <p:cNvPr id="23556" name="Text Box 14"/>
          <p:cNvSpPr txBox="1">
            <a:spLocks noChangeArrowheads="1"/>
          </p:cNvSpPr>
          <p:nvPr/>
        </p:nvSpPr>
        <p:spPr bwMode="auto">
          <a:xfrm>
            <a:off x="6400800" y="914400"/>
            <a:ext cx="1525588" cy="646331"/>
          </a:xfrm>
          <a:prstGeom prst="rect">
            <a:avLst/>
          </a:prstGeom>
          <a:noFill/>
          <a:ln w="9525">
            <a:noFill/>
            <a:miter lim="800000"/>
            <a:headEnd/>
            <a:tailEnd/>
          </a:ln>
        </p:spPr>
        <p:txBody>
          <a:bodyPr>
            <a:spAutoFit/>
          </a:bodyPr>
          <a:lstStyle/>
          <a:p>
            <a:pPr algn="ctr"/>
            <a:r>
              <a:rPr lang="en-US" sz="1800" dirty="0" err="1">
                <a:solidFill>
                  <a:srgbClr val="000000"/>
                </a:solidFill>
                <a:latin typeface="+mn-lt"/>
              </a:rPr>
              <a:t>Bastnäsite</a:t>
            </a:r>
            <a:endParaRPr lang="en-US" sz="1800" dirty="0">
              <a:solidFill>
                <a:srgbClr val="000000"/>
              </a:solidFill>
              <a:latin typeface="+mn-lt"/>
            </a:endParaRPr>
          </a:p>
          <a:p>
            <a:pPr algn="ctr"/>
            <a:r>
              <a:rPr lang="en-US" sz="1800" dirty="0">
                <a:solidFill>
                  <a:srgbClr val="000000"/>
                </a:solidFill>
                <a:latin typeface="+mn-lt"/>
              </a:rPr>
              <a:t>(REE)CO</a:t>
            </a:r>
            <a:r>
              <a:rPr lang="en-US" sz="1800" baseline="-25000" dirty="0">
                <a:solidFill>
                  <a:srgbClr val="000000"/>
                </a:solidFill>
                <a:latin typeface="+mn-lt"/>
              </a:rPr>
              <a:t>3</a:t>
            </a:r>
            <a:r>
              <a:rPr lang="en-US" sz="1800" dirty="0">
                <a:solidFill>
                  <a:srgbClr val="000000"/>
                </a:solidFill>
                <a:latin typeface="+mn-lt"/>
              </a:rPr>
              <a:t>F</a:t>
            </a:r>
          </a:p>
        </p:txBody>
      </p:sp>
      <p:pic>
        <p:nvPicPr>
          <p:cNvPr id="23557" name="Picture 16" descr="P2010011"/>
          <p:cNvPicPr>
            <a:picLocks noChangeAspect="1" noChangeArrowheads="1"/>
          </p:cNvPicPr>
          <p:nvPr/>
        </p:nvPicPr>
        <p:blipFill>
          <a:blip r:embed="rId4" cstate="print"/>
          <a:srcRect/>
          <a:stretch>
            <a:fillRect/>
          </a:stretch>
        </p:blipFill>
        <p:spPr bwMode="auto">
          <a:xfrm>
            <a:off x="4800600" y="3352800"/>
            <a:ext cx="4114800" cy="3086100"/>
          </a:xfrm>
          <a:prstGeom prst="rect">
            <a:avLst/>
          </a:prstGeom>
          <a:noFill/>
          <a:ln w="9525">
            <a:noFill/>
            <a:miter lim="800000"/>
            <a:headEnd/>
            <a:tailEnd/>
          </a:ln>
        </p:spPr>
      </p:pic>
      <p:sp>
        <p:nvSpPr>
          <p:cNvPr id="6" name="Rectangle 5"/>
          <p:cNvSpPr>
            <a:spLocks noChangeArrowheads="1"/>
          </p:cNvSpPr>
          <p:nvPr/>
        </p:nvSpPr>
        <p:spPr bwMode="auto">
          <a:xfrm>
            <a:off x="304800" y="228600"/>
            <a:ext cx="7086600" cy="685800"/>
          </a:xfrm>
          <a:prstGeom prst="rect">
            <a:avLst/>
          </a:prstGeom>
          <a:noFill/>
          <a:ln w="9525">
            <a:noFill/>
            <a:miter lim="800000"/>
            <a:headEnd/>
            <a:tailEnd/>
          </a:ln>
          <a:effectLst/>
        </p:spPr>
        <p:txBody>
          <a:bodyPr/>
          <a:lstStyle/>
          <a:p>
            <a:pPr>
              <a:lnSpc>
                <a:spcPct val="80000"/>
              </a:lnSpc>
              <a:tabLst>
                <a:tab pos="4686300" algn="l"/>
              </a:tabLst>
            </a:pPr>
            <a:r>
              <a:rPr lang="en-US" sz="3200" dirty="0" err="1" smtClean="0">
                <a:solidFill>
                  <a:srgbClr val="0000FF"/>
                </a:solidFill>
                <a:latin typeface="+mj-lt"/>
              </a:rPr>
              <a:t>Carbonatite</a:t>
            </a:r>
            <a:r>
              <a:rPr lang="en-US" sz="3200" dirty="0" smtClean="0">
                <a:solidFill>
                  <a:srgbClr val="0000FF"/>
                </a:solidFill>
                <a:latin typeface="+mj-lt"/>
              </a:rPr>
              <a:t> Deposits</a:t>
            </a:r>
            <a:endParaRPr lang="en-US" sz="3200" dirty="0">
              <a:solidFill>
                <a:srgbClr val="0000FF"/>
              </a:solidFill>
              <a:latin typeface="+mj-lt"/>
            </a:endParaRPr>
          </a:p>
        </p:txBody>
      </p:sp>
      <p:sp>
        <p:nvSpPr>
          <p:cNvPr id="8" name="Content Placeholder 2"/>
          <p:cNvSpPr txBox="1">
            <a:spLocks/>
          </p:cNvSpPr>
          <p:nvPr/>
        </p:nvSpPr>
        <p:spPr>
          <a:xfrm>
            <a:off x="228600" y="1219200"/>
            <a:ext cx="4191000" cy="5105400"/>
          </a:xfrm>
          <a:prstGeom prst="rect">
            <a:avLst/>
          </a:prstGeom>
        </p:spPr>
        <p:txBody>
          <a:bodyPr/>
          <a:lstStyle/>
          <a:p>
            <a:pPr marL="342900" marR="0" lvl="0" indent="-342900" algn="l" defTabSz="914400" rtl="0" eaLnBrk="1" fontAlgn="auto" latinLnBrk="0" hangingPunct="1">
              <a:lnSpc>
                <a:spcPct val="100000"/>
              </a:lnSpc>
              <a:spcBef>
                <a:spcPct val="20000"/>
              </a:spcBef>
              <a:spcAft>
                <a:spcPts val="600"/>
              </a:spcAft>
              <a:buClr>
                <a:srgbClr val="0000FF"/>
              </a:buClr>
              <a:buSzTx/>
              <a:buFont typeface="Arial" pitchFamily="34" charset="0"/>
              <a:buChar char="•"/>
              <a:tabLst/>
              <a:defRPr/>
            </a:pPr>
            <a:r>
              <a:rPr kumimoji="0" lang="en-US" sz="2000" b="0" i="0" u="none" strike="noStrike" kern="1200" cap="none" spc="0" normalizeH="0" baseline="0" noProof="0" dirty="0" err="1" smtClean="0">
                <a:ln>
                  <a:noFill/>
                </a:ln>
                <a:solidFill>
                  <a:schemeClr val="tx1"/>
                </a:solidFill>
                <a:effectLst/>
                <a:uLnTx/>
                <a:uFillTx/>
                <a:latin typeface="+mn-lt"/>
                <a:ea typeface="+mn-ea"/>
                <a:cs typeface="+mn-cs"/>
              </a:rPr>
              <a:t>Carbonatite</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 an igneous rock with greater</a:t>
            </a:r>
            <a:r>
              <a:rPr kumimoji="0" lang="en-US" sz="2000" b="0" i="0" u="none" strike="noStrike" kern="1200" cap="none" spc="0" normalizeH="0" noProof="0" dirty="0" smtClean="0">
                <a:ln>
                  <a:noFill/>
                </a:ln>
                <a:solidFill>
                  <a:schemeClr val="tx1"/>
                </a:solidFill>
                <a:effectLst/>
                <a:uLnTx/>
                <a:uFillTx/>
                <a:latin typeface="+mn-lt"/>
                <a:ea typeface="+mn-ea"/>
                <a:cs typeface="+mn-cs"/>
              </a:rPr>
              <a:t> than 50 % carbonate minerals (calcite, dolomite, </a:t>
            </a:r>
            <a:r>
              <a:rPr kumimoji="0" lang="en-US" sz="2000" b="0" i="0" u="none" strike="noStrike" kern="1200" cap="none" spc="0" normalizeH="0" noProof="0" dirty="0" err="1" smtClean="0">
                <a:ln>
                  <a:noFill/>
                </a:ln>
                <a:solidFill>
                  <a:schemeClr val="tx1"/>
                </a:solidFill>
                <a:effectLst/>
                <a:uLnTx/>
                <a:uFillTx/>
                <a:latin typeface="+mn-lt"/>
                <a:ea typeface="+mn-ea"/>
                <a:cs typeface="+mn-cs"/>
              </a:rPr>
              <a:t>ankerite</a:t>
            </a:r>
            <a:r>
              <a:rPr kumimoji="0" lang="en-US" sz="2000" b="0" i="0" u="none" strike="noStrike" kern="1200" cap="none" spc="0" normalizeH="0" noProof="0" dirty="0" smtClean="0">
                <a:ln>
                  <a:noFill/>
                </a:ln>
                <a:solidFill>
                  <a:schemeClr val="tx1"/>
                </a:solidFill>
                <a:effectLst/>
                <a:uLnTx/>
                <a:uFillTx/>
                <a:latin typeface="+mn-lt"/>
                <a:ea typeface="+mn-ea"/>
                <a:cs typeface="+mn-cs"/>
              </a:rPr>
              <a:t>)</a:t>
            </a: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600"/>
              </a:spcAft>
              <a:buClr>
                <a:srgbClr val="0000FF"/>
              </a:buClr>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Less than 550 </a:t>
            </a:r>
            <a:r>
              <a:rPr kumimoji="0" lang="en-US" sz="2000" b="0" i="0" u="none" strike="noStrike" kern="1200" cap="none" spc="0" normalizeH="0" baseline="0" noProof="0" dirty="0" err="1" smtClean="0">
                <a:ln>
                  <a:noFill/>
                </a:ln>
                <a:solidFill>
                  <a:schemeClr val="tx1"/>
                </a:solidFill>
                <a:effectLst/>
                <a:uLnTx/>
                <a:uFillTx/>
                <a:latin typeface="+mn-lt"/>
                <a:ea typeface="+mn-ea"/>
                <a:cs typeface="+mn-cs"/>
              </a:rPr>
              <a:t>carbonatites</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known in world.</a:t>
            </a:r>
          </a:p>
          <a:p>
            <a:pPr marL="342900" marR="0" lvl="0" indent="-342900" algn="l" defTabSz="914400" rtl="0" eaLnBrk="1" fontAlgn="auto" latinLnBrk="0" hangingPunct="1">
              <a:lnSpc>
                <a:spcPct val="100000"/>
              </a:lnSpc>
              <a:spcBef>
                <a:spcPct val="20000"/>
              </a:spcBef>
              <a:spcAft>
                <a:spcPts val="600"/>
              </a:spcAft>
              <a:buClr>
                <a:srgbClr val="0000FF"/>
              </a:buClr>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Commonly associated with alkaline or </a:t>
            </a:r>
            <a:r>
              <a:rPr kumimoji="0" lang="en-US" sz="2000" b="0" i="0" u="none" strike="noStrike" kern="1200" cap="none" spc="0" normalizeH="0" baseline="0" noProof="0" dirty="0" err="1" smtClean="0">
                <a:ln>
                  <a:noFill/>
                </a:ln>
                <a:solidFill>
                  <a:schemeClr val="tx1"/>
                </a:solidFill>
                <a:effectLst/>
                <a:uLnTx/>
                <a:uFillTx/>
                <a:latin typeface="+mn-lt"/>
                <a:ea typeface="+mn-ea"/>
                <a:cs typeface="+mn-cs"/>
              </a:rPr>
              <a:t>peralkaline</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igneous rocks.</a:t>
            </a:r>
          </a:p>
          <a:p>
            <a:pPr marL="342900" marR="0" lvl="0" indent="-342900" algn="l" defTabSz="914400" rtl="0" eaLnBrk="1" fontAlgn="auto" latinLnBrk="0" hangingPunct="1">
              <a:lnSpc>
                <a:spcPct val="100000"/>
              </a:lnSpc>
              <a:spcBef>
                <a:spcPct val="20000"/>
              </a:spcBef>
              <a:spcAft>
                <a:spcPts val="600"/>
              </a:spcAft>
              <a:buClr>
                <a:srgbClr val="0000FF"/>
              </a:buClr>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The REE are “incompatible elements”, such as </a:t>
            </a:r>
            <a:r>
              <a:rPr kumimoji="0" lang="en-US" sz="2000" b="0" i="0" u="none" strike="noStrike" kern="1200" cap="none" spc="0" normalizeH="0" baseline="0" noProof="0" dirty="0" err="1" smtClean="0">
                <a:ln>
                  <a:noFill/>
                </a:ln>
                <a:solidFill>
                  <a:schemeClr val="tx1"/>
                </a:solidFill>
                <a:effectLst/>
                <a:uLnTx/>
                <a:uFillTx/>
                <a:latin typeface="+mn-lt"/>
                <a:ea typeface="+mn-ea"/>
                <a:cs typeface="+mn-cs"/>
              </a:rPr>
              <a:t>Th</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000" b="0" i="0" u="none" strike="noStrike" kern="1200" cap="none" spc="0" normalizeH="0" baseline="0" noProof="0" dirty="0" err="1" smtClean="0">
                <a:ln>
                  <a:noFill/>
                </a:ln>
                <a:solidFill>
                  <a:schemeClr val="tx1"/>
                </a:solidFill>
                <a:effectLst/>
                <a:uLnTx/>
                <a:uFillTx/>
                <a:latin typeface="+mn-lt"/>
                <a:ea typeface="+mn-ea"/>
                <a:cs typeface="+mn-cs"/>
              </a:rPr>
              <a:t>Nb</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and </a:t>
            </a:r>
            <a:r>
              <a:rPr kumimoji="0" lang="en-US" sz="2000" b="0" i="0" u="none" strike="noStrike" kern="1200" cap="none" spc="0" normalizeH="0" baseline="0" noProof="0" dirty="0" err="1" smtClean="0">
                <a:ln>
                  <a:noFill/>
                </a:ln>
                <a:solidFill>
                  <a:schemeClr val="tx1"/>
                </a:solidFill>
                <a:effectLst/>
                <a:uLnTx/>
                <a:uFillTx/>
                <a:latin typeface="+mn-lt"/>
                <a:ea typeface="+mn-ea"/>
                <a:cs typeface="+mn-cs"/>
              </a:rPr>
              <a:t>Zr</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that do not tend to participate in the earlier mineral-forming events.</a:t>
            </a:r>
          </a:p>
          <a:p>
            <a:pPr marL="342900" marR="0" lvl="0" indent="-342900" algn="l" defTabSz="914400" rtl="0" eaLnBrk="1" fontAlgn="auto" latinLnBrk="0" hangingPunct="1">
              <a:lnSpc>
                <a:spcPct val="100000"/>
              </a:lnSpc>
              <a:spcBef>
                <a:spcPct val="20000"/>
              </a:spcBef>
              <a:spcAft>
                <a:spcPts val="600"/>
              </a:spcAft>
              <a:buClr>
                <a:srgbClr val="0000FF"/>
              </a:buClr>
              <a:buSzTx/>
              <a:buFont typeface="Arial" pitchFamily="34" charset="0"/>
              <a:buChar char="•"/>
              <a:tabLst/>
              <a:defRPr/>
            </a:pPr>
            <a:r>
              <a:rPr lang="en-US" sz="2000" dirty="0" smtClean="0">
                <a:latin typeface="+mn-lt"/>
              </a:rPr>
              <a:t>Important sources of </a:t>
            </a:r>
            <a:r>
              <a:rPr lang="en-US" sz="2000" dirty="0" err="1" smtClean="0">
                <a:latin typeface="+mn-lt"/>
              </a:rPr>
              <a:t>Nb</a:t>
            </a:r>
            <a:r>
              <a:rPr lang="en-US" sz="2000" dirty="0" smtClean="0">
                <a:latin typeface="+mn-lt"/>
              </a:rPr>
              <a:t>, Ta, and REEs.</a:t>
            </a: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9" name="TextBox 8"/>
          <p:cNvSpPr txBox="1"/>
          <p:nvPr/>
        </p:nvSpPr>
        <p:spPr>
          <a:xfrm>
            <a:off x="7086600" y="6172200"/>
            <a:ext cx="1808316" cy="276999"/>
          </a:xfrm>
          <a:prstGeom prst="rect">
            <a:avLst/>
          </a:prstGeom>
          <a:noFill/>
        </p:spPr>
        <p:txBody>
          <a:bodyPr wrap="none" rtlCol="0">
            <a:spAutoFit/>
          </a:bodyPr>
          <a:lstStyle/>
          <a:p>
            <a:r>
              <a:rPr lang="en-US" sz="1200" dirty="0" smtClean="0">
                <a:solidFill>
                  <a:srgbClr val="FFFF00"/>
                </a:solidFill>
                <a:latin typeface="+mn-lt"/>
              </a:rPr>
              <a:t>Mountain Pass, California</a:t>
            </a:r>
            <a:endParaRPr lang="en-US" sz="1200" dirty="0">
              <a:solidFill>
                <a:srgbClr val="FFFF00"/>
              </a:solidFill>
              <a:latin typeface="+mn-l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3779" name="Rectangle 3"/>
          <p:cNvSpPr>
            <a:spLocks noChangeArrowheads="1"/>
          </p:cNvSpPr>
          <p:nvPr/>
        </p:nvSpPr>
        <p:spPr bwMode="auto">
          <a:xfrm>
            <a:off x="228600" y="228600"/>
            <a:ext cx="5486400" cy="685800"/>
          </a:xfrm>
          <a:prstGeom prst="rect">
            <a:avLst/>
          </a:prstGeom>
          <a:noFill/>
          <a:ln w="9525">
            <a:noFill/>
            <a:miter lim="800000"/>
            <a:headEnd/>
            <a:tailEnd/>
          </a:ln>
          <a:effectLst/>
        </p:spPr>
        <p:txBody>
          <a:bodyPr/>
          <a:lstStyle/>
          <a:p>
            <a:pPr>
              <a:lnSpc>
                <a:spcPct val="80000"/>
              </a:lnSpc>
              <a:tabLst>
                <a:tab pos="4686300" algn="l"/>
              </a:tabLst>
            </a:pPr>
            <a:r>
              <a:rPr lang="en-US" sz="3200" dirty="0" smtClean="0">
                <a:solidFill>
                  <a:srgbClr val="0000FF"/>
                </a:solidFill>
                <a:latin typeface="+mj-lt"/>
              </a:rPr>
              <a:t>Mountain Pass, California</a:t>
            </a:r>
            <a:endParaRPr lang="en-US" sz="3200" dirty="0">
              <a:solidFill>
                <a:srgbClr val="0000FF"/>
              </a:solidFill>
              <a:latin typeface="+mj-lt"/>
            </a:endParaRPr>
          </a:p>
        </p:txBody>
      </p:sp>
      <p:pic>
        <p:nvPicPr>
          <p:cNvPr id="3074" name="Picture 2"/>
          <p:cNvPicPr>
            <a:picLocks noChangeAspect="1" noChangeArrowheads="1"/>
          </p:cNvPicPr>
          <p:nvPr/>
        </p:nvPicPr>
        <p:blipFill>
          <a:blip r:embed="rId2" cstate="print"/>
          <a:srcRect/>
          <a:stretch>
            <a:fillRect/>
          </a:stretch>
        </p:blipFill>
        <p:spPr bwMode="auto">
          <a:xfrm>
            <a:off x="4191000" y="832627"/>
            <a:ext cx="4638675" cy="5491973"/>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457200" y="3886200"/>
            <a:ext cx="3493943" cy="2425775"/>
          </a:xfrm>
          <a:prstGeom prst="rect">
            <a:avLst/>
          </a:prstGeom>
          <a:noFill/>
          <a:ln w="9525">
            <a:noFill/>
            <a:miter lim="800000"/>
            <a:headEnd/>
            <a:tailEnd/>
          </a:ln>
        </p:spPr>
      </p:pic>
      <p:sp>
        <p:nvSpPr>
          <p:cNvPr id="5" name="TextBox 4"/>
          <p:cNvSpPr txBox="1"/>
          <p:nvPr/>
        </p:nvSpPr>
        <p:spPr>
          <a:xfrm>
            <a:off x="7347022" y="6397823"/>
            <a:ext cx="1568378" cy="307777"/>
          </a:xfrm>
          <a:prstGeom prst="rect">
            <a:avLst/>
          </a:prstGeom>
          <a:noFill/>
        </p:spPr>
        <p:txBody>
          <a:bodyPr wrap="none" rtlCol="0">
            <a:spAutoFit/>
          </a:bodyPr>
          <a:lstStyle/>
          <a:p>
            <a:r>
              <a:rPr lang="en-US" sz="1400" dirty="0" smtClean="0">
                <a:latin typeface="+mn-lt"/>
              </a:rPr>
              <a:t>From: </a:t>
            </a:r>
            <a:r>
              <a:rPr lang="en-US" sz="1400" dirty="0" err="1" smtClean="0">
                <a:latin typeface="+mn-lt"/>
              </a:rPr>
              <a:t>Haxel</a:t>
            </a:r>
            <a:r>
              <a:rPr lang="en-US" sz="1400" dirty="0" smtClean="0">
                <a:latin typeface="+mn-lt"/>
              </a:rPr>
              <a:t> (2005)</a:t>
            </a:r>
            <a:endParaRPr lang="en-US" sz="1400" dirty="0">
              <a:latin typeface="+mn-lt"/>
            </a:endParaRPr>
          </a:p>
        </p:txBody>
      </p:sp>
      <p:sp>
        <p:nvSpPr>
          <p:cNvPr id="6" name="Content Placeholder 2"/>
          <p:cNvSpPr txBox="1">
            <a:spLocks/>
          </p:cNvSpPr>
          <p:nvPr/>
        </p:nvSpPr>
        <p:spPr>
          <a:xfrm>
            <a:off x="76200" y="990600"/>
            <a:ext cx="4191000" cy="2667000"/>
          </a:xfrm>
          <a:prstGeom prst="rect">
            <a:avLst/>
          </a:prstGeom>
        </p:spPr>
        <p:txBody>
          <a:bodyPr/>
          <a:lstStyle/>
          <a:p>
            <a:pPr marL="342900" marR="0" lvl="0" indent="-342900" algn="l" defTabSz="914400" rtl="0" eaLnBrk="1" fontAlgn="auto" latinLnBrk="0" hangingPunct="1">
              <a:lnSpc>
                <a:spcPct val="100000"/>
              </a:lnSpc>
              <a:spcBef>
                <a:spcPct val="20000"/>
              </a:spcBef>
              <a:spcAft>
                <a:spcPts val="600"/>
              </a:spcAft>
              <a:buClr>
                <a:srgbClr val="0000FF"/>
              </a:buClr>
              <a:buSzTx/>
              <a:buFont typeface="Arial" pitchFamily="34" charset="0"/>
              <a:buChar char="•"/>
              <a:tabLst/>
              <a:defRPr/>
            </a:pPr>
            <a:r>
              <a:rPr lang="en-US" sz="2000" dirty="0" smtClean="0">
                <a:latin typeface="+mn-lt"/>
              </a:rPr>
              <a:t>Located in Mojave Desert</a:t>
            </a:r>
          </a:p>
          <a:p>
            <a:pPr marL="342900" indent="-342900" fontAlgn="auto">
              <a:spcBef>
                <a:spcPct val="20000"/>
              </a:spcBef>
              <a:spcAft>
                <a:spcPts val="600"/>
              </a:spcAft>
              <a:buClr>
                <a:srgbClr val="0000FF"/>
              </a:buClr>
              <a:buFont typeface="Arial" pitchFamily="34" charset="0"/>
              <a:buChar char="•"/>
              <a:defRPr/>
            </a:pPr>
            <a:r>
              <a:rPr lang="en-US" sz="2000" dirty="0" smtClean="0">
                <a:latin typeface="+mn-lt"/>
              </a:rPr>
              <a:t>Discovered in 1949 by uranium prospector.</a:t>
            </a:r>
          </a:p>
          <a:p>
            <a:pPr marL="342900" marR="0" lvl="0" indent="-342900" algn="l" defTabSz="914400" rtl="0" eaLnBrk="1" fontAlgn="auto" latinLnBrk="0" hangingPunct="1">
              <a:lnSpc>
                <a:spcPct val="100000"/>
              </a:lnSpc>
              <a:spcBef>
                <a:spcPct val="20000"/>
              </a:spcBef>
              <a:spcAft>
                <a:spcPts val="600"/>
              </a:spcAft>
              <a:buClr>
                <a:srgbClr val="0000FF"/>
              </a:buClr>
              <a:buSzTx/>
              <a:buFont typeface="Arial" pitchFamily="34" charset="0"/>
              <a:buChar char="•"/>
              <a:tabLst/>
              <a:defRPr/>
            </a:pPr>
            <a:r>
              <a:rPr lang="en-US" sz="2000" dirty="0" smtClean="0">
                <a:latin typeface="+mn-lt"/>
              </a:rPr>
              <a:t>1.4 </a:t>
            </a:r>
            <a:r>
              <a:rPr lang="en-US" sz="2000" dirty="0" err="1" smtClean="0">
                <a:latin typeface="+mn-lt"/>
              </a:rPr>
              <a:t>Ga</a:t>
            </a:r>
            <a:r>
              <a:rPr lang="en-US" sz="2000" dirty="0" smtClean="0">
                <a:latin typeface="+mn-lt"/>
              </a:rPr>
              <a:t> </a:t>
            </a:r>
            <a:r>
              <a:rPr lang="en-US" sz="2000" dirty="0" err="1" smtClean="0">
                <a:latin typeface="+mn-lt"/>
              </a:rPr>
              <a:t>carbonatite</a:t>
            </a:r>
            <a:r>
              <a:rPr lang="en-US" sz="2000" dirty="0" smtClean="0">
                <a:latin typeface="+mn-lt"/>
              </a:rPr>
              <a:t> complex</a:t>
            </a:r>
          </a:p>
          <a:p>
            <a:pPr marL="342900" marR="0" lvl="0" indent="-342900" algn="l" defTabSz="914400" rtl="0" eaLnBrk="1" fontAlgn="auto" latinLnBrk="0" hangingPunct="1">
              <a:lnSpc>
                <a:spcPct val="100000"/>
              </a:lnSpc>
              <a:spcBef>
                <a:spcPct val="20000"/>
              </a:spcBef>
              <a:spcAft>
                <a:spcPts val="600"/>
              </a:spcAft>
              <a:buClr>
                <a:srgbClr val="0000FF"/>
              </a:buClr>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Stopped mining in 2002</a:t>
            </a:r>
          </a:p>
          <a:p>
            <a:pPr marL="342900" marR="0" lvl="0" indent="-342900" algn="l" defTabSz="914400" rtl="0" eaLnBrk="1" fontAlgn="auto" latinLnBrk="0" hangingPunct="1">
              <a:lnSpc>
                <a:spcPct val="100000"/>
              </a:lnSpc>
              <a:spcBef>
                <a:spcPct val="20000"/>
              </a:spcBef>
              <a:spcAft>
                <a:spcPts val="600"/>
              </a:spcAft>
              <a:buClr>
                <a:srgbClr val="0000FF"/>
              </a:buClr>
              <a:buSzTx/>
              <a:buFont typeface="Arial" pitchFamily="34" charset="0"/>
              <a:buChar char="•"/>
              <a:tabLst/>
              <a:defRPr/>
            </a:pPr>
            <a:r>
              <a:rPr lang="en-US" sz="2000" dirty="0" smtClean="0">
                <a:latin typeface="+mn-lt"/>
              </a:rPr>
              <a:t>Reopened 2010</a:t>
            </a: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MountainPass_ore.jpg"/>
          <p:cNvPicPr>
            <a:picLocks noChangeAspect="1"/>
          </p:cNvPicPr>
          <p:nvPr/>
        </p:nvPicPr>
        <p:blipFill>
          <a:blip r:embed="rId3" cstate="print"/>
          <a:stretch>
            <a:fillRect/>
          </a:stretch>
        </p:blipFill>
        <p:spPr>
          <a:xfrm>
            <a:off x="0" y="0"/>
            <a:ext cx="9144000" cy="6858000"/>
          </a:xfrm>
          <a:prstGeom prst="rect">
            <a:avLst/>
          </a:prstGeom>
        </p:spPr>
      </p:pic>
      <p:sp>
        <p:nvSpPr>
          <p:cNvPr id="24578" name="Text Box 2"/>
          <p:cNvSpPr txBox="1">
            <a:spLocks noChangeArrowheads="1"/>
          </p:cNvSpPr>
          <p:nvPr/>
        </p:nvSpPr>
        <p:spPr bwMode="auto">
          <a:xfrm>
            <a:off x="4232275" y="0"/>
            <a:ext cx="4911725" cy="2246313"/>
          </a:xfrm>
          <a:prstGeom prst="rect">
            <a:avLst/>
          </a:prstGeom>
          <a:gradFill rotWithShape="1">
            <a:gsLst>
              <a:gs pos="0">
                <a:srgbClr val="FFFFCC">
                  <a:alpha val="67000"/>
                </a:srgbClr>
              </a:gs>
              <a:gs pos="100000">
                <a:srgbClr val="76765E">
                  <a:alpha val="89000"/>
                </a:srgbClr>
              </a:gs>
            </a:gsLst>
            <a:lin ang="5400000" scaled="1"/>
          </a:gradFill>
          <a:ln w="9525">
            <a:noFill/>
            <a:miter lim="800000"/>
            <a:headEnd/>
            <a:tailEnd/>
          </a:ln>
        </p:spPr>
        <p:txBody>
          <a:bodyPr>
            <a:spAutoFit/>
          </a:bodyPr>
          <a:lstStyle/>
          <a:p>
            <a:pPr algn="ctr"/>
            <a:r>
              <a:rPr lang="en-US" sz="2800" b="1" dirty="0" err="1">
                <a:solidFill>
                  <a:srgbClr val="000000"/>
                </a:solidFill>
              </a:rPr>
              <a:t>Sulphide</a:t>
            </a:r>
            <a:r>
              <a:rPr lang="en-US" sz="2800" b="1" dirty="0">
                <a:solidFill>
                  <a:srgbClr val="000000"/>
                </a:solidFill>
              </a:rPr>
              <a:t> Queen </a:t>
            </a:r>
            <a:r>
              <a:rPr lang="en-US" sz="2800" b="1" dirty="0" err="1">
                <a:solidFill>
                  <a:srgbClr val="000000"/>
                </a:solidFill>
              </a:rPr>
              <a:t>carbonatite</a:t>
            </a:r>
            <a:endParaRPr lang="en-US" sz="2800" b="1" dirty="0">
              <a:solidFill>
                <a:srgbClr val="000000"/>
              </a:solidFill>
            </a:endParaRPr>
          </a:p>
          <a:p>
            <a:pPr algn="ctr"/>
            <a:endParaRPr lang="en-US" sz="1600" b="1" dirty="0">
              <a:solidFill>
                <a:srgbClr val="000000"/>
              </a:solidFill>
            </a:endParaRPr>
          </a:p>
          <a:p>
            <a:pPr algn="ctr"/>
            <a:r>
              <a:rPr lang="en-US" sz="2400" u="sng" dirty="0">
                <a:solidFill>
                  <a:srgbClr val="000000"/>
                </a:solidFill>
              </a:rPr>
              <a:t>Probable reserves </a:t>
            </a:r>
          </a:p>
          <a:p>
            <a:pPr algn="ctr"/>
            <a:r>
              <a:rPr lang="en-US" sz="2400" b="1" dirty="0">
                <a:solidFill>
                  <a:srgbClr val="000000"/>
                </a:solidFill>
              </a:rPr>
              <a:t>13.1 million tons of ore</a:t>
            </a:r>
          </a:p>
          <a:p>
            <a:pPr algn="ctr"/>
            <a:r>
              <a:rPr lang="en-US" sz="2400" b="1" dirty="0">
                <a:solidFill>
                  <a:srgbClr val="000000"/>
                </a:solidFill>
              </a:rPr>
              <a:t>grading 8.2 % REE oxides,</a:t>
            </a:r>
          </a:p>
          <a:p>
            <a:pPr algn="ctr"/>
            <a:r>
              <a:rPr lang="en-US" sz="2400" b="1" dirty="0">
                <a:solidFill>
                  <a:srgbClr val="000000"/>
                </a:solidFill>
              </a:rPr>
              <a:t>using cut-off grade of 5 %</a:t>
            </a:r>
          </a:p>
        </p:txBody>
      </p:sp>
      <p:sp>
        <p:nvSpPr>
          <p:cNvPr id="24579" name="Line 4"/>
          <p:cNvSpPr>
            <a:spLocks noChangeShapeType="1"/>
          </p:cNvSpPr>
          <p:nvPr/>
        </p:nvSpPr>
        <p:spPr bwMode="auto">
          <a:xfrm>
            <a:off x="4343400" y="609600"/>
            <a:ext cx="4648200" cy="0"/>
          </a:xfrm>
          <a:prstGeom prst="line">
            <a:avLst/>
          </a:prstGeom>
          <a:noFill/>
          <a:ln w="38100">
            <a:solidFill>
              <a:schemeClr val="tx1"/>
            </a:solidFill>
            <a:round/>
            <a:headEnd/>
            <a:tailEnd/>
          </a:ln>
        </p:spPr>
        <p:txBody>
          <a:bodyPr/>
          <a:lstStyle/>
          <a:p>
            <a:endParaRPr lang="en-US"/>
          </a:p>
        </p:txBody>
      </p:sp>
      <p:sp>
        <p:nvSpPr>
          <p:cNvPr id="16389" name="Text Box 5"/>
          <p:cNvSpPr txBox="1">
            <a:spLocks noChangeArrowheads="1"/>
          </p:cNvSpPr>
          <p:nvPr/>
        </p:nvSpPr>
        <p:spPr bwMode="auto">
          <a:xfrm>
            <a:off x="457200" y="4114800"/>
            <a:ext cx="1066800" cy="457200"/>
          </a:xfrm>
          <a:prstGeom prst="rect">
            <a:avLst/>
          </a:prstGeom>
          <a:noFill/>
          <a:ln>
            <a:noFill/>
          </a:ln>
          <a:effectLst/>
          <a:extLst/>
        </p:spPr>
        <p:txBody>
          <a:bodyPr>
            <a:spAutoFit/>
          </a:bodyPr>
          <a:lstStyle/>
          <a:p>
            <a:pPr>
              <a:spcBef>
                <a:spcPct val="50000"/>
              </a:spcBef>
              <a:defRPr/>
            </a:pPr>
            <a:r>
              <a:rPr lang="en-US" sz="2400" b="1">
                <a:solidFill>
                  <a:srgbClr val="000000"/>
                </a:solidFill>
                <a:effectLst>
                  <a:outerShdw blurRad="38100" dist="38100" dir="2700000" algn="tl">
                    <a:srgbClr val="C0C0C0"/>
                  </a:outerShdw>
                </a:effectLst>
              </a:rPr>
              <a:t>barite</a:t>
            </a:r>
          </a:p>
        </p:txBody>
      </p:sp>
      <p:sp>
        <p:nvSpPr>
          <p:cNvPr id="16390" name="Text Box 6"/>
          <p:cNvSpPr txBox="1">
            <a:spLocks noChangeArrowheads="1"/>
          </p:cNvSpPr>
          <p:nvPr/>
        </p:nvSpPr>
        <p:spPr bwMode="auto">
          <a:xfrm>
            <a:off x="4692650" y="2819400"/>
            <a:ext cx="1481138" cy="708025"/>
          </a:xfrm>
          <a:prstGeom prst="rect">
            <a:avLst/>
          </a:prstGeom>
          <a:noFill/>
          <a:ln>
            <a:noFill/>
          </a:ln>
          <a:effectLst/>
          <a:extLst/>
        </p:spPr>
        <p:txBody>
          <a:bodyPr wrap="none">
            <a:spAutoFit/>
          </a:bodyPr>
          <a:lstStyle/>
          <a:p>
            <a:pPr algn="ctr">
              <a:defRPr/>
            </a:pPr>
            <a:r>
              <a:rPr lang="en-US" sz="2000" b="1" dirty="0" err="1">
                <a:solidFill>
                  <a:srgbClr val="000000"/>
                </a:solidFill>
                <a:effectLst>
                  <a:outerShdw blurRad="38100" dist="38100" dir="2700000" algn="tl">
                    <a:srgbClr val="C0C0C0"/>
                  </a:outerShdw>
                </a:effectLst>
              </a:rPr>
              <a:t>Bastnäsite</a:t>
            </a:r>
            <a:endParaRPr lang="en-US" sz="2000" b="1" dirty="0">
              <a:solidFill>
                <a:srgbClr val="000000"/>
              </a:solidFill>
              <a:effectLst>
                <a:outerShdw blurRad="38100" dist="38100" dir="2700000" algn="tl">
                  <a:srgbClr val="C0C0C0"/>
                </a:outerShdw>
              </a:effectLst>
            </a:endParaRPr>
          </a:p>
          <a:p>
            <a:pPr algn="ctr">
              <a:defRPr/>
            </a:pPr>
            <a:r>
              <a:rPr lang="en-US" sz="2000" b="1" dirty="0">
                <a:solidFill>
                  <a:srgbClr val="000000"/>
                </a:solidFill>
                <a:effectLst>
                  <a:outerShdw blurRad="38100" dist="38100" dir="2700000" algn="tl">
                    <a:srgbClr val="C0C0C0"/>
                  </a:outerShdw>
                </a:effectLst>
              </a:rPr>
              <a:t>calcite</a:t>
            </a:r>
          </a:p>
        </p:txBody>
      </p:sp>
      <p:sp>
        <p:nvSpPr>
          <p:cNvPr id="24582" name="Line 7"/>
          <p:cNvSpPr>
            <a:spLocks noChangeShapeType="1"/>
          </p:cNvSpPr>
          <p:nvPr/>
        </p:nvSpPr>
        <p:spPr bwMode="auto">
          <a:xfrm flipH="1" flipV="1">
            <a:off x="4038600" y="2819400"/>
            <a:ext cx="654050" cy="228600"/>
          </a:xfrm>
          <a:prstGeom prst="line">
            <a:avLst/>
          </a:prstGeom>
          <a:noFill/>
          <a:ln w="28575">
            <a:solidFill>
              <a:schemeClr val="tx1"/>
            </a:solidFill>
            <a:round/>
            <a:headEnd/>
            <a:tailEnd/>
          </a:ln>
        </p:spPr>
        <p:txBody>
          <a:bodyPr/>
          <a:lstStyle/>
          <a:p>
            <a:endParaRPr lang="en-US"/>
          </a:p>
        </p:txBody>
      </p:sp>
      <p:sp>
        <p:nvSpPr>
          <p:cNvPr id="16392" name="Text Box 8"/>
          <p:cNvSpPr txBox="1">
            <a:spLocks noChangeArrowheads="1"/>
          </p:cNvSpPr>
          <p:nvPr/>
        </p:nvSpPr>
        <p:spPr bwMode="auto">
          <a:xfrm>
            <a:off x="3581400" y="4327525"/>
            <a:ext cx="1447800" cy="396875"/>
          </a:xfrm>
          <a:prstGeom prst="rect">
            <a:avLst/>
          </a:prstGeom>
          <a:noFill/>
          <a:ln>
            <a:noFill/>
          </a:ln>
          <a:effectLst/>
          <a:extLst/>
        </p:spPr>
        <p:txBody>
          <a:bodyPr>
            <a:spAutoFit/>
          </a:bodyPr>
          <a:lstStyle/>
          <a:p>
            <a:pPr>
              <a:spcBef>
                <a:spcPct val="50000"/>
              </a:spcBef>
              <a:defRPr/>
            </a:pPr>
            <a:r>
              <a:rPr lang="en-US" sz="2000" b="1">
                <a:solidFill>
                  <a:srgbClr val="000000"/>
                </a:solidFill>
                <a:effectLst>
                  <a:outerShdw blurRad="38100" dist="38100" dir="2700000" algn="tl">
                    <a:srgbClr val="C0C0C0"/>
                  </a:outerShdw>
                </a:effectLst>
              </a:rPr>
              <a:t>dolomite</a:t>
            </a:r>
          </a:p>
        </p:txBody>
      </p:sp>
      <p:sp>
        <p:nvSpPr>
          <p:cNvPr id="24584" name="Line 9"/>
          <p:cNvSpPr>
            <a:spLocks noChangeShapeType="1"/>
          </p:cNvSpPr>
          <p:nvPr/>
        </p:nvSpPr>
        <p:spPr bwMode="auto">
          <a:xfrm>
            <a:off x="3352800" y="4267200"/>
            <a:ext cx="304800" cy="228600"/>
          </a:xfrm>
          <a:prstGeom prst="line">
            <a:avLst/>
          </a:prstGeom>
          <a:noFill/>
          <a:ln w="28575">
            <a:solidFill>
              <a:schemeClr val="tx1"/>
            </a:solidFill>
            <a:round/>
            <a:headEnd/>
            <a:tailEnd/>
          </a:ln>
        </p:spPr>
        <p:txBody>
          <a:bodyPr/>
          <a:lstStyle/>
          <a:p>
            <a:endParaRPr lang="en-US"/>
          </a:p>
        </p:txBody>
      </p:sp>
      <p:sp>
        <p:nvSpPr>
          <p:cNvPr id="2" name="Rectangle 1"/>
          <p:cNvSpPr/>
          <p:nvPr/>
        </p:nvSpPr>
        <p:spPr>
          <a:xfrm>
            <a:off x="2971800" y="5410200"/>
            <a:ext cx="1143000" cy="76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rgbClr val="FFFFFF"/>
              </a:solidFill>
            </a:endParaRPr>
          </a:p>
        </p:txBody>
      </p:sp>
      <p:sp>
        <p:nvSpPr>
          <p:cNvPr id="24586" name="TextBox 2"/>
          <p:cNvSpPr txBox="1">
            <a:spLocks noChangeArrowheads="1"/>
          </p:cNvSpPr>
          <p:nvPr/>
        </p:nvSpPr>
        <p:spPr bwMode="auto">
          <a:xfrm>
            <a:off x="3049588" y="4953000"/>
            <a:ext cx="989012" cy="461963"/>
          </a:xfrm>
          <a:prstGeom prst="rect">
            <a:avLst/>
          </a:prstGeom>
          <a:noFill/>
          <a:ln w="9525">
            <a:noFill/>
            <a:miter lim="800000"/>
            <a:headEnd/>
            <a:tailEnd/>
          </a:ln>
        </p:spPr>
        <p:txBody>
          <a:bodyPr wrap="none">
            <a:spAutoFit/>
          </a:bodyPr>
          <a:lstStyle/>
          <a:p>
            <a:r>
              <a:rPr lang="en-US" sz="2400" b="1">
                <a:solidFill>
                  <a:srgbClr val="000000"/>
                </a:solidFill>
              </a:rPr>
              <a:t>1 mm</a:t>
            </a:r>
          </a:p>
        </p:txBody>
      </p:sp>
      <p:cxnSp>
        <p:nvCxnSpPr>
          <p:cNvPr id="5" name="Straight Connector 4"/>
          <p:cNvCxnSpPr/>
          <p:nvPr/>
        </p:nvCxnSpPr>
        <p:spPr>
          <a:xfrm flipV="1">
            <a:off x="4692650" y="3429000"/>
            <a:ext cx="33655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4588" name="Picture 238" descr="bastansite crystals"/>
          <p:cNvPicPr>
            <a:picLocks noChangeAspect="1" noChangeArrowheads="1"/>
          </p:cNvPicPr>
          <p:nvPr/>
        </p:nvPicPr>
        <p:blipFill>
          <a:blip r:embed="rId4" cstate="print"/>
          <a:srcRect/>
          <a:stretch>
            <a:fillRect/>
          </a:stretch>
        </p:blipFill>
        <p:spPr bwMode="auto">
          <a:xfrm>
            <a:off x="6173788" y="4343400"/>
            <a:ext cx="2970212" cy="2474913"/>
          </a:xfrm>
          <a:prstGeom prst="rect">
            <a:avLst/>
          </a:prstGeom>
          <a:noFill/>
          <a:ln w="9525">
            <a:noFill/>
            <a:miter lim="800000"/>
            <a:headEnd/>
            <a:tailEnd/>
          </a:ln>
        </p:spPr>
      </p:pic>
      <p:sp>
        <p:nvSpPr>
          <p:cNvPr id="24589" name="Text Box 239"/>
          <p:cNvSpPr txBox="1">
            <a:spLocks noChangeArrowheads="1"/>
          </p:cNvSpPr>
          <p:nvPr/>
        </p:nvSpPr>
        <p:spPr bwMode="auto">
          <a:xfrm>
            <a:off x="6959660" y="3512403"/>
            <a:ext cx="1471493" cy="830997"/>
          </a:xfrm>
          <a:prstGeom prst="rect">
            <a:avLst/>
          </a:prstGeom>
          <a:solidFill>
            <a:srgbClr val="FFFFCC"/>
          </a:solidFill>
          <a:ln w="9525">
            <a:noFill/>
            <a:miter lim="800000"/>
            <a:headEnd/>
            <a:tailEnd/>
          </a:ln>
        </p:spPr>
        <p:txBody>
          <a:bodyPr wrap="none">
            <a:spAutoFit/>
          </a:bodyPr>
          <a:lstStyle/>
          <a:p>
            <a:pPr algn="ctr"/>
            <a:r>
              <a:rPr lang="en-US" sz="2400" dirty="0" err="1">
                <a:solidFill>
                  <a:srgbClr val="000000"/>
                </a:solidFill>
                <a:latin typeface="+mn-lt"/>
              </a:rPr>
              <a:t>Bastnäsite</a:t>
            </a:r>
            <a:endParaRPr lang="en-US" sz="2400" dirty="0">
              <a:solidFill>
                <a:srgbClr val="000000"/>
              </a:solidFill>
              <a:latin typeface="+mn-lt"/>
            </a:endParaRPr>
          </a:p>
          <a:p>
            <a:pPr algn="ctr"/>
            <a:r>
              <a:rPr lang="en-US" sz="2400" dirty="0">
                <a:solidFill>
                  <a:srgbClr val="000000"/>
                </a:solidFill>
                <a:latin typeface="+mn-lt"/>
              </a:rPr>
              <a:t>(REE)CO</a:t>
            </a:r>
            <a:r>
              <a:rPr lang="en-US" sz="2400" baseline="-25000" dirty="0">
                <a:solidFill>
                  <a:srgbClr val="000000"/>
                </a:solidFill>
                <a:latin typeface="+mn-lt"/>
              </a:rPr>
              <a:t>3</a:t>
            </a:r>
            <a:r>
              <a:rPr lang="en-US" sz="2400" dirty="0">
                <a:solidFill>
                  <a:srgbClr val="000000"/>
                </a:solidFill>
                <a:latin typeface="+mn-lt"/>
              </a:rPr>
              <a:t>F</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286000" y="1219200"/>
            <a:ext cx="914400" cy="152400"/>
          </a:xfrm>
          <a:prstGeom prst="roundRect">
            <a:avLst/>
          </a:prstGeom>
          <a:noFill/>
          <a:ln w="19050">
            <a:noFill/>
          </a:ln>
          <a:effectLst>
            <a:glow rad="101600">
              <a:schemeClr val="accent4">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p>
        </p:txBody>
      </p:sp>
      <p:pic>
        <p:nvPicPr>
          <p:cNvPr id="33797" name="Picture 2"/>
          <p:cNvPicPr>
            <a:picLocks noChangeAspect="1"/>
          </p:cNvPicPr>
          <p:nvPr/>
        </p:nvPicPr>
        <p:blipFill>
          <a:blip r:embed="rId3" cstate="print"/>
          <a:srcRect/>
          <a:stretch>
            <a:fillRect/>
          </a:stretch>
        </p:blipFill>
        <p:spPr bwMode="auto">
          <a:xfrm>
            <a:off x="1371600" y="609600"/>
            <a:ext cx="6705600" cy="5790628"/>
          </a:xfrm>
          <a:prstGeom prst="rect">
            <a:avLst/>
          </a:prstGeom>
          <a:noFill/>
          <a:ln w="9525">
            <a:noFill/>
            <a:miter lim="800000"/>
            <a:headEnd/>
            <a:tailEnd/>
          </a:ln>
        </p:spPr>
      </p:pic>
      <p:sp>
        <p:nvSpPr>
          <p:cNvPr id="33798" name="TextBox 5"/>
          <p:cNvSpPr txBox="1">
            <a:spLocks noChangeArrowheads="1"/>
          </p:cNvSpPr>
          <p:nvPr/>
        </p:nvSpPr>
        <p:spPr bwMode="auto">
          <a:xfrm>
            <a:off x="2947988" y="1143000"/>
            <a:ext cx="3278187" cy="400050"/>
          </a:xfrm>
          <a:prstGeom prst="rect">
            <a:avLst/>
          </a:prstGeom>
          <a:noFill/>
          <a:ln w="9525">
            <a:noFill/>
            <a:miter lim="800000"/>
            <a:headEnd/>
            <a:tailEnd/>
          </a:ln>
        </p:spPr>
        <p:txBody>
          <a:bodyPr wrap="none">
            <a:spAutoFit/>
          </a:bodyPr>
          <a:lstStyle/>
          <a:p>
            <a:r>
              <a:rPr lang="en-US" sz="2000"/>
              <a:t>Vein and dike REE districts</a:t>
            </a:r>
          </a:p>
        </p:txBody>
      </p:sp>
      <p:sp>
        <p:nvSpPr>
          <p:cNvPr id="5" name="Title 1"/>
          <p:cNvSpPr>
            <a:spLocks noGrp="1"/>
          </p:cNvSpPr>
          <p:nvPr>
            <p:ph type="title"/>
          </p:nvPr>
        </p:nvSpPr>
        <p:spPr>
          <a:xfrm>
            <a:off x="457200" y="152400"/>
            <a:ext cx="6096000" cy="609600"/>
          </a:xfrm>
        </p:spPr>
        <p:txBody>
          <a:bodyPr>
            <a:normAutofit/>
          </a:bodyPr>
          <a:lstStyle/>
          <a:p>
            <a:pPr eaLnBrk="1" hangingPunct="1">
              <a:defRPr/>
            </a:pPr>
            <a:r>
              <a:rPr lang="en-US" sz="3200" dirty="0" smtClean="0">
                <a:solidFill>
                  <a:srgbClr val="0000FF"/>
                </a:solidFill>
              </a:rPr>
              <a:t>Alkaline Intrusion-Related Deposits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62000"/>
          </a:xfrm>
        </p:spPr>
        <p:txBody>
          <a:bodyPr>
            <a:normAutofit/>
          </a:bodyPr>
          <a:lstStyle/>
          <a:p>
            <a:pPr eaLnBrk="1" hangingPunct="1">
              <a:defRPr/>
            </a:pPr>
            <a:r>
              <a:rPr lang="en-US" sz="3600" dirty="0" smtClean="0">
                <a:solidFill>
                  <a:srgbClr val="0000FF"/>
                </a:solidFill>
              </a:rPr>
              <a:t>Alkaline Intrusion-Related Deposits</a:t>
            </a:r>
          </a:p>
        </p:txBody>
      </p:sp>
      <p:sp>
        <p:nvSpPr>
          <p:cNvPr id="3" name="Content Placeholder 2"/>
          <p:cNvSpPr>
            <a:spLocks noGrp="1"/>
          </p:cNvSpPr>
          <p:nvPr>
            <p:ph idx="1"/>
          </p:nvPr>
        </p:nvSpPr>
        <p:spPr>
          <a:xfrm>
            <a:off x="228600" y="3429000"/>
            <a:ext cx="3657600" cy="2895600"/>
          </a:xfrm>
        </p:spPr>
        <p:txBody>
          <a:bodyPr>
            <a:noAutofit/>
          </a:bodyPr>
          <a:lstStyle/>
          <a:p>
            <a:pPr eaLnBrk="1" hangingPunct="1">
              <a:spcAft>
                <a:spcPts val="600"/>
              </a:spcAft>
              <a:defRPr/>
            </a:pPr>
            <a:r>
              <a:rPr lang="en-US" sz="2400" dirty="0" smtClean="0"/>
              <a:t>The REE are “incompatible elements”, such as </a:t>
            </a:r>
            <a:r>
              <a:rPr lang="en-US" sz="2400" dirty="0" err="1" smtClean="0"/>
              <a:t>Th</a:t>
            </a:r>
            <a:r>
              <a:rPr lang="en-US" sz="2400" dirty="0" smtClean="0"/>
              <a:t>, </a:t>
            </a:r>
            <a:r>
              <a:rPr lang="en-US" sz="2400" dirty="0" err="1" smtClean="0"/>
              <a:t>Nb</a:t>
            </a:r>
            <a:r>
              <a:rPr lang="en-US" sz="2400" dirty="0" smtClean="0"/>
              <a:t>, and </a:t>
            </a:r>
            <a:r>
              <a:rPr lang="en-US" sz="2400" dirty="0" err="1" smtClean="0"/>
              <a:t>Zr</a:t>
            </a:r>
            <a:r>
              <a:rPr lang="en-US" sz="2400" dirty="0" smtClean="0"/>
              <a:t>, that do not tend to participate in the earlier mineral-forming events.</a:t>
            </a:r>
          </a:p>
        </p:txBody>
      </p:sp>
      <p:pic>
        <p:nvPicPr>
          <p:cNvPr id="4" name="Picture 1"/>
          <p:cNvPicPr>
            <a:picLocks noChangeAspect="1"/>
          </p:cNvPicPr>
          <p:nvPr/>
        </p:nvPicPr>
        <p:blipFill>
          <a:blip r:embed="rId3" cstate="print"/>
          <a:srcRect/>
          <a:stretch>
            <a:fillRect/>
          </a:stretch>
        </p:blipFill>
        <p:spPr bwMode="auto">
          <a:xfrm>
            <a:off x="4572000" y="3276600"/>
            <a:ext cx="4191000" cy="3143250"/>
          </a:xfrm>
          <a:prstGeom prst="rect">
            <a:avLst/>
          </a:prstGeom>
          <a:noFill/>
          <a:ln w="9525">
            <a:solidFill>
              <a:schemeClr val="tx1"/>
            </a:solidFill>
            <a:miter lim="800000"/>
            <a:headEnd/>
            <a:tailEnd/>
          </a:ln>
        </p:spPr>
      </p:pic>
      <p:sp>
        <p:nvSpPr>
          <p:cNvPr id="5" name="Content Placeholder 2"/>
          <p:cNvSpPr txBox="1">
            <a:spLocks/>
          </p:cNvSpPr>
          <p:nvPr/>
        </p:nvSpPr>
        <p:spPr>
          <a:xfrm>
            <a:off x="228600" y="914400"/>
            <a:ext cx="8534400" cy="24384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600"/>
              </a:spcAft>
              <a:buClr>
                <a:srgbClr val="0000FF"/>
              </a:buClr>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Associated with alkaline or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peralkaline</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igneous complexes</a:t>
            </a:r>
          </a:p>
          <a:p>
            <a:pPr marL="0" marR="0" lvl="0" indent="0" algn="l" defTabSz="914400" rtl="0" eaLnBrk="1" fontAlgn="auto" latinLnBrk="0" hangingPunct="1">
              <a:lnSpc>
                <a:spcPct val="100000"/>
              </a:lnSpc>
              <a:spcBef>
                <a:spcPct val="20000"/>
              </a:spcBef>
              <a:spcAft>
                <a:spcPts val="600"/>
              </a:spcAft>
              <a:buClr>
                <a:srgbClr val="0000FF"/>
              </a:buClr>
              <a:buSzTx/>
              <a:buFontTx/>
              <a:buNone/>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mn-lt"/>
                <a:ea typeface="+mn-ea"/>
                <a:cs typeface="+mn-cs"/>
              </a:rPr>
              <a:t>Peralkaline</a:t>
            </a:r>
            <a:r>
              <a:rPr kumimoji="0" lang="en-US" sz="2400" b="0" i="0" u="none" strike="noStrike" kern="1200" cap="none" spc="0" normalizeH="0" baseline="0" noProof="0" dirty="0" smtClean="0">
                <a:ln>
                  <a:noFill/>
                </a:ln>
                <a:solidFill>
                  <a:srgbClr val="00B050"/>
                </a:solidFill>
                <a:effectLst/>
                <a:uLnTx/>
                <a:uFillTx/>
                <a:latin typeface="+mn-lt"/>
                <a:ea typeface="+mn-ea"/>
                <a:cs typeface="+mn-cs"/>
              </a:rPr>
              <a:t>: </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Na</a:t>
            </a:r>
            <a:r>
              <a:rPr kumimoji="0" lang="en-US" sz="2400" b="0" i="0" u="none" strike="noStrike" kern="1200" cap="none" spc="0" normalizeH="0" baseline="-25000" noProof="0" dirty="0" smtClean="0">
                <a:ln>
                  <a:noFill/>
                </a:ln>
                <a:solidFill>
                  <a:schemeClr val="tx1"/>
                </a:solidFill>
                <a:effectLst/>
                <a:uLnTx/>
                <a:uFillTx/>
                <a:latin typeface="+mn-lt"/>
                <a:ea typeface="+mn-ea"/>
                <a:cs typeface="+mn-cs"/>
              </a:rPr>
              <a:t>2</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O + K</a:t>
            </a:r>
            <a:r>
              <a:rPr kumimoji="0" lang="en-US" sz="2400" b="0" i="0" u="none" strike="noStrike" kern="1200" cap="none" spc="0" normalizeH="0" baseline="-25000" noProof="0" dirty="0" smtClean="0">
                <a:ln>
                  <a:noFill/>
                </a:ln>
                <a:solidFill>
                  <a:schemeClr val="tx1"/>
                </a:solidFill>
                <a:effectLst/>
                <a:uLnTx/>
                <a:uFillTx/>
                <a:latin typeface="+mn-lt"/>
                <a:ea typeface="+mn-ea"/>
                <a:cs typeface="+mn-cs"/>
              </a:rPr>
              <a:t>2</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O &gt; Al</a:t>
            </a:r>
            <a:r>
              <a:rPr kumimoji="0" lang="en-US" sz="2400" b="0" i="0" u="none" strike="noStrike" kern="1200" cap="none" spc="0" normalizeH="0" baseline="-25000" noProof="0" dirty="0" smtClean="0">
                <a:ln>
                  <a:noFill/>
                </a:ln>
                <a:solidFill>
                  <a:schemeClr val="tx1"/>
                </a:solidFill>
                <a:effectLst/>
                <a:uLnTx/>
                <a:uFillTx/>
                <a:latin typeface="+mn-lt"/>
                <a:ea typeface="+mn-ea"/>
                <a:cs typeface="+mn-cs"/>
              </a:rPr>
              <a:t>2</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O</a:t>
            </a:r>
            <a:r>
              <a:rPr kumimoji="0" lang="en-US" sz="2400" b="0" i="0" u="none" strike="noStrike" kern="1200" cap="none" spc="0" normalizeH="0" baseline="-25000" noProof="0" dirty="0" smtClean="0">
                <a:ln>
                  <a:noFill/>
                </a:ln>
                <a:solidFill>
                  <a:schemeClr val="tx1"/>
                </a:solidFill>
                <a:effectLst/>
                <a:uLnTx/>
                <a:uFillTx/>
                <a:latin typeface="+mn-lt"/>
                <a:ea typeface="+mn-ea"/>
                <a:cs typeface="+mn-cs"/>
              </a:rPr>
              <a:t>3</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p>
          <a:p>
            <a:pPr marL="342900" marR="0" lvl="0" indent="-342900" algn="l" defTabSz="914400" rtl="0" eaLnBrk="1" fontAlgn="auto" latinLnBrk="0" hangingPunct="1">
              <a:lnSpc>
                <a:spcPct val="100000"/>
              </a:lnSpc>
              <a:spcBef>
                <a:spcPct val="20000"/>
              </a:spcBef>
              <a:spcAft>
                <a:spcPts val="600"/>
              </a:spcAft>
              <a:buClr>
                <a:srgbClr val="0000FF"/>
              </a:buClr>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Structural control on the veins, dikes &amp; breccias</a:t>
            </a:r>
          </a:p>
          <a:p>
            <a:pPr marL="342900" indent="-342900" fontAlgn="auto">
              <a:spcBef>
                <a:spcPct val="20000"/>
              </a:spcBef>
              <a:spcAft>
                <a:spcPts val="600"/>
              </a:spcAft>
              <a:buClr>
                <a:srgbClr val="0000FF"/>
              </a:buClr>
              <a:buFont typeface="Arial" pitchFamily="34" charset="0"/>
              <a:buChar char="•"/>
              <a:defRPr/>
            </a:pPr>
            <a:r>
              <a:rPr lang="en-US" sz="2400" dirty="0" smtClean="0">
                <a:latin typeface="+mn-lt"/>
              </a:rPr>
              <a:t>In zoned alkaline intrusive complexes, REE veins, dikes, and </a:t>
            </a:r>
            <a:r>
              <a:rPr lang="en-US" sz="2400" dirty="0" err="1" smtClean="0">
                <a:latin typeface="+mn-lt"/>
              </a:rPr>
              <a:t>breccia</a:t>
            </a:r>
            <a:r>
              <a:rPr lang="en-US" sz="2400" dirty="0" smtClean="0">
                <a:latin typeface="+mn-lt"/>
              </a:rPr>
              <a:t> bodies are late phases.</a:t>
            </a:r>
          </a:p>
          <a:p>
            <a:pPr marL="342900" marR="0" lvl="0" indent="-342900" algn="l" defTabSz="914400" rtl="0" eaLnBrk="1" fontAlgn="auto" latinLnBrk="0" hangingPunct="1">
              <a:lnSpc>
                <a:spcPct val="100000"/>
              </a:lnSpc>
              <a:spcBef>
                <a:spcPct val="20000"/>
              </a:spcBef>
              <a:spcAft>
                <a:spcPts val="600"/>
              </a:spcAft>
              <a:buClr>
                <a:srgbClr val="0000FF"/>
              </a:buClr>
              <a:buSzTx/>
              <a:buFont typeface="Arial" pitchFamily="34" charset="0"/>
              <a:buChar char="•"/>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6" name="TextBox 2"/>
          <p:cNvSpPr txBox="1">
            <a:spLocks noChangeArrowheads="1"/>
          </p:cNvSpPr>
          <p:nvPr/>
        </p:nvSpPr>
        <p:spPr bwMode="auto">
          <a:xfrm>
            <a:off x="6891616" y="6169223"/>
            <a:ext cx="1947584" cy="307777"/>
          </a:xfrm>
          <a:prstGeom prst="rect">
            <a:avLst/>
          </a:prstGeom>
          <a:noFill/>
          <a:ln w="9525">
            <a:noFill/>
            <a:miter lim="800000"/>
            <a:headEnd/>
            <a:tailEnd/>
          </a:ln>
        </p:spPr>
        <p:txBody>
          <a:bodyPr wrap="none">
            <a:spAutoFit/>
          </a:bodyPr>
          <a:lstStyle/>
          <a:p>
            <a:r>
              <a:rPr lang="en-US" sz="1400" dirty="0" err="1">
                <a:solidFill>
                  <a:srgbClr val="FFFF00"/>
                </a:solidFill>
                <a:latin typeface="+mn-lt"/>
              </a:rPr>
              <a:t>Bokan</a:t>
            </a:r>
            <a:r>
              <a:rPr lang="en-US" sz="1400" dirty="0">
                <a:solidFill>
                  <a:srgbClr val="FFFF00"/>
                </a:solidFill>
                <a:latin typeface="+mn-lt"/>
              </a:rPr>
              <a:t> </a:t>
            </a:r>
            <a:r>
              <a:rPr lang="en-US" sz="1400" dirty="0" smtClean="0">
                <a:solidFill>
                  <a:srgbClr val="FFFF00"/>
                </a:solidFill>
                <a:latin typeface="+mn-lt"/>
              </a:rPr>
              <a:t>Mountain, Alaska</a:t>
            </a:r>
            <a:endParaRPr lang="en-US" sz="1400" dirty="0">
              <a:solidFill>
                <a:srgbClr val="FFFF00"/>
              </a:solidFill>
              <a:latin typeface="+mn-l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p:cNvPicPr>
            <a:picLocks noChangeAspect="1"/>
          </p:cNvPicPr>
          <p:nvPr/>
        </p:nvPicPr>
        <p:blipFill>
          <a:blip r:embed="rId3" cstate="print"/>
          <a:srcRect/>
          <a:stretch>
            <a:fillRect/>
          </a:stretch>
        </p:blipFill>
        <p:spPr bwMode="auto">
          <a:xfrm>
            <a:off x="914400" y="685800"/>
            <a:ext cx="7483475" cy="5516681"/>
          </a:xfrm>
          <a:prstGeom prst="rect">
            <a:avLst/>
          </a:prstGeom>
          <a:noFill/>
          <a:ln w="9525">
            <a:noFill/>
            <a:miter lim="800000"/>
            <a:headEnd/>
            <a:tailEnd/>
          </a:ln>
        </p:spPr>
      </p:pic>
      <p:sp>
        <p:nvSpPr>
          <p:cNvPr id="39939" name="TextBox 1"/>
          <p:cNvSpPr txBox="1">
            <a:spLocks noChangeArrowheads="1"/>
          </p:cNvSpPr>
          <p:nvPr/>
        </p:nvSpPr>
        <p:spPr bwMode="auto">
          <a:xfrm>
            <a:off x="3962400" y="914400"/>
            <a:ext cx="1418337" cy="707886"/>
          </a:xfrm>
          <a:prstGeom prst="rect">
            <a:avLst/>
          </a:prstGeom>
          <a:noFill/>
          <a:ln w="9525">
            <a:noFill/>
            <a:miter lim="800000"/>
            <a:headEnd/>
            <a:tailEnd/>
          </a:ln>
        </p:spPr>
        <p:txBody>
          <a:bodyPr wrap="none">
            <a:spAutoFit/>
          </a:bodyPr>
          <a:lstStyle/>
          <a:p>
            <a:pPr algn="r"/>
            <a:r>
              <a:rPr lang="en-US" sz="2000" b="1" dirty="0" err="1">
                <a:solidFill>
                  <a:srgbClr val="FF0000"/>
                </a:solidFill>
                <a:latin typeface="+mn-lt"/>
              </a:rPr>
              <a:t>Ucore</a:t>
            </a:r>
            <a:r>
              <a:rPr lang="en-US" sz="2000" b="1" dirty="0">
                <a:solidFill>
                  <a:srgbClr val="FF0000"/>
                </a:solidFill>
                <a:latin typeface="+mn-lt"/>
              </a:rPr>
              <a:t> Rare </a:t>
            </a:r>
            <a:endParaRPr lang="en-US" sz="2000" b="1" dirty="0" smtClean="0">
              <a:solidFill>
                <a:srgbClr val="FF0000"/>
              </a:solidFill>
              <a:latin typeface="+mn-lt"/>
            </a:endParaRPr>
          </a:p>
          <a:p>
            <a:pPr algn="r"/>
            <a:r>
              <a:rPr lang="en-US" sz="2000" b="1" dirty="0" smtClean="0">
                <a:solidFill>
                  <a:srgbClr val="FF0000"/>
                </a:solidFill>
                <a:latin typeface="+mn-lt"/>
              </a:rPr>
              <a:t>Metals</a:t>
            </a:r>
            <a:endParaRPr lang="en-US" sz="2000" b="1" dirty="0">
              <a:solidFill>
                <a:srgbClr val="FF0000"/>
              </a:solidFill>
              <a:latin typeface="+mn-lt"/>
            </a:endParaRPr>
          </a:p>
        </p:txBody>
      </p:sp>
      <p:sp>
        <p:nvSpPr>
          <p:cNvPr id="4" name="Rectangle 3"/>
          <p:cNvSpPr>
            <a:spLocks noChangeArrowheads="1"/>
          </p:cNvSpPr>
          <p:nvPr/>
        </p:nvSpPr>
        <p:spPr bwMode="auto">
          <a:xfrm>
            <a:off x="914400" y="228600"/>
            <a:ext cx="5486400" cy="685800"/>
          </a:xfrm>
          <a:prstGeom prst="rect">
            <a:avLst/>
          </a:prstGeom>
          <a:noFill/>
          <a:ln w="9525">
            <a:noFill/>
            <a:miter lim="800000"/>
            <a:headEnd/>
            <a:tailEnd/>
          </a:ln>
          <a:effectLst/>
        </p:spPr>
        <p:txBody>
          <a:bodyPr/>
          <a:lstStyle/>
          <a:p>
            <a:pPr>
              <a:lnSpc>
                <a:spcPct val="80000"/>
              </a:lnSpc>
              <a:tabLst>
                <a:tab pos="4686300" algn="l"/>
              </a:tabLst>
            </a:pPr>
            <a:r>
              <a:rPr lang="en-US" sz="3200" dirty="0" err="1" smtClean="0">
                <a:solidFill>
                  <a:srgbClr val="0000FF"/>
                </a:solidFill>
                <a:latin typeface="+mj-lt"/>
              </a:rPr>
              <a:t>Bokan</a:t>
            </a:r>
            <a:r>
              <a:rPr lang="en-US" sz="3200" dirty="0" smtClean="0">
                <a:solidFill>
                  <a:srgbClr val="0000FF"/>
                </a:solidFill>
                <a:latin typeface="+mj-lt"/>
              </a:rPr>
              <a:t> Mountain, Alaska</a:t>
            </a:r>
            <a:endParaRPr lang="en-US" sz="3200" dirty="0">
              <a:solidFill>
                <a:srgbClr val="0000FF"/>
              </a:solidFill>
              <a:latin typeface="+mj-l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12747" y="762000"/>
            <a:ext cx="8878853" cy="4572000"/>
          </a:xfrm>
          <a:prstGeom prst="rect">
            <a:avLst/>
          </a:prstGeom>
          <a:noFill/>
          <a:ln w="9525">
            <a:noFill/>
            <a:miter lim="800000"/>
            <a:headEnd/>
            <a:tailEnd/>
          </a:ln>
        </p:spPr>
      </p:pic>
      <p:sp>
        <p:nvSpPr>
          <p:cNvPr id="5" name="Rectangle 2"/>
          <p:cNvSpPr txBox="1">
            <a:spLocks noChangeArrowheads="1"/>
          </p:cNvSpPr>
          <p:nvPr/>
        </p:nvSpPr>
        <p:spPr>
          <a:xfrm>
            <a:off x="419100" y="0"/>
            <a:ext cx="8229600" cy="6858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rgbClr val="0000FF"/>
                </a:solidFill>
                <a:effectLst/>
                <a:uLnTx/>
                <a:uFillTx/>
                <a:latin typeface="+mj-lt"/>
                <a:ea typeface="+mj-ea"/>
                <a:cs typeface="+mj-cs"/>
              </a:rPr>
              <a:t>Thor Lake,</a:t>
            </a:r>
            <a:r>
              <a:rPr kumimoji="0" lang="en-US" sz="3200" b="0" i="0" u="none" strike="noStrike" kern="1200" cap="none" spc="0" normalizeH="0" noProof="0" dirty="0" smtClean="0">
                <a:ln>
                  <a:noFill/>
                </a:ln>
                <a:solidFill>
                  <a:srgbClr val="0000FF"/>
                </a:solidFill>
                <a:effectLst/>
                <a:uLnTx/>
                <a:uFillTx/>
                <a:latin typeface="+mj-lt"/>
                <a:ea typeface="+mj-ea"/>
                <a:cs typeface="+mj-cs"/>
              </a:rPr>
              <a:t> NWT, Canada</a:t>
            </a:r>
            <a:endParaRPr kumimoji="0" lang="en-US" sz="3200" b="0" i="0" u="none" strike="noStrike" kern="1200" cap="none" spc="0" normalizeH="0" baseline="0" noProof="0" dirty="0" smtClean="0">
              <a:ln>
                <a:noFill/>
              </a:ln>
              <a:solidFill>
                <a:srgbClr val="0000FF"/>
              </a:solidFill>
              <a:effectLst/>
              <a:uLnTx/>
              <a:uFillTx/>
              <a:latin typeface="+mj-lt"/>
              <a:ea typeface="+mj-ea"/>
              <a:cs typeface="+mj-cs"/>
            </a:endParaRPr>
          </a:p>
        </p:txBody>
      </p:sp>
      <p:sp>
        <p:nvSpPr>
          <p:cNvPr id="6" name="Rectangle 3"/>
          <p:cNvSpPr txBox="1">
            <a:spLocks noChangeArrowheads="1"/>
          </p:cNvSpPr>
          <p:nvPr/>
        </p:nvSpPr>
        <p:spPr>
          <a:xfrm>
            <a:off x="228600" y="5715000"/>
            <a:ext cx="8763000" cy="609600"/>
          </a:xfrm>
          <a:prstGeom prst="rect">
            <a:avLst/>
          </a:prstGeom>
        </p:spPr>
        <p:txBody>
          <a:bodyPr>
            <a:noAutofit/>
          </a:bodyPr>
          <a:lstStyle/>
          <a:p>
            <a:pPr marL="342900" marR="0" lvl="0" indent="-342900" algn="l" defTabSz="914400" rtl="0" eaLnBrk="1" fontAlgn="auto" latinLnBrk="0" hangingPunct="1">
              <a:lnSpc>
                <a:spcPct val="100000"/>
              </a:lnSpc>
              <a:spcBef>
                <a:spcPct val="20000"/>
              </a:spcBef>
              <a:spcAft>
                <a:spcPts val="0"/>
              </a:spcAft>
              <a:buClr>
                <a:srgbClr val="0000FF"/>
              </a:buClr>
              <a:buSzTx/>
              <a:buFont typeface="Arial" pitchFamily="34" charset="0"/>
              <a:buNone/>
              <a:tabLst/>
              <a:defRPr/>
            </a:pPr>
            <a:r>
              <a:rPr kumimoji="0" lang="en-US" sz="1400" b="0" i="0" u="none" strike="noStrike" kern="1200" cap="none" spc="0" normalizeH="0" baseline="0" noProof="0" dirty="0" smtClean="0">
                <a:ln>
                  <a:noFill/>
                </a:ln>
                <a:solidFill>
                  <a:schemeClr val="tx1"/>
                </a:solidFill>
                <a:effectLst/>
                <a:uLnTx/>
                <a:uFillTx/>
                <a:latin typeface="+mn-lt"/>
                <a:ea typeface="+mn-ea"/>
                <a:cs typeface="+mn-cs"/>
              </a:rPr>
              <a:t>From: </a:t>
            </a:r>
            <a:r>
              <a:rPr kumimoji="0" lang="en-US" sz="1400" b="0" i="0" u="none" strike="noStrike" kern="1200" cap="none" spc="0" normalizeH="0" baseline="0" noProof="0" dirty="0" err="1" smtClean="0">
                <a:ln>
                  <a:noFill/>
                </a:ln>
                <a:solidFill>
                  <a:schemeClr val="tx1"/>
                </a:solidFill>
                <a:effectLst/>
                <a:uLnTx/>
                <a:uFillTx/>
                <a:latin typeface="+mn-lt"/>
                <a:ea typeface="+mn-ea"/>
                <a:cs typeface="+mn-cs"/>
              </a:rPr>
              <a:t>Sheard</a:t>
            </a:r>
            <a:r>
              <a:rPr kumimoji="0" lang="en-US" sz="1400" b="0" i="0" u="none" strike="noStrike" kern="1200" cap="none" spc="0" normalizeH="0" baseline="0" noProof="0" dirty="0" smtClean="0">
                <a:ln>
                  <a:noFill/>
                </a:ln>
                <a:solidFill>
                  <a:schemeClr val="tx1"/>
                </a:solidFill>
                <a:effectLst/>
                <a:uLnTx/>
                <a:uFillTx/>
                <a:latin typeface="+mn-lt"/>
                <a:ea typeface="+mn-ea"/>
                <a:cs typeface="+mn-cs"/>
              </a:rPr>
              <a:t>, E.R., Williams-Jones, A.E., </a:t>
            </a:r>
            <a:r>
              <a:rPr kumimoji="0" lang="en-US" sz="1400" b="0" i="0" u="none" strike="noStrike" kern="1200" cap="none" spc="0" normalizeH="0" baseline="0" noProof="0" dirty="0" err="1" smtClean="0">
                <a:ln>
                  <a:noFill/>
                </a:ln>
                <a:solidFill>
                  <a:schemeClr val="tx1"/>
                </a:solidFill>
                <a:effectLst/>
                <a:uLnTx/>
                <a:uFillTx/>
                <a:latin typeface="+mn-lt"/>
                <a:ea typeface="+mn-ea"/>
                <a:cs typeface="+mn-cs"/>
              </a:rPr>
              <a:t>Heiligmann</a:t>
            </a:r>
            <a:r>
              <a:rPr kumimoji="0" lang="en-US" sz="1400" b="0" i="0" u="none" strike="noStrike" kern="1200" cap="none" spc="0" normalizeH="0" baseline="0" noProof="0" dirty="0" smtClean="0">
                <a:ln>
                  <a:noFill/>
                </a:ln>
                <a:solidFill>
                  <a:schemeClr val="tx1"/>
                </a:solidFill>
                <a:effectLst/>
                <a:uLnTx/>
                <a:uFillTx/>
                <a:latin typeface="+mn-lt"/>
                <a:ea typeface="+mn-ea"/>
                <a:cs typeface="+mn-cs"/>
              </a:rPr>
              <a:t>, M., Pederson, C., and </a:t>
            </a:r>
            <a:r>
              <a:rPr kumimoji="0" lang="en-US" sz="1400" b="0" i="0" u="none" strike="noStrike" kern="1200" cap="none" spc="0" normalizeH="0" baseline="0" noProof="0" dirty="0" err="1" smtClean="0">
                <a:ln>
                  <a:noFill/>
                </a:ln>
                <a:solidFill>
                  <a:schemeClr val="tx1"/>
                </a:solidFill>
                <a:effectLst/>
                <a:uLnTx/>
                <a:uFillTx/>
                <a:latin typeface="+mn-lt"/>
                <a:ea typeface="+mn-ea"/>
                <a:cs typeface="+mn-cs"/>
              </a:rPr>
              <a:t>Trueman</a:t>
            </a:r>
            <a:r>
              <a:rPr kumimoji="0" lang="en-US" sz="1400" b="0" i="0" u="none" strike="noStrike" kern="1200" cap="none" spc="0" normalizeH="0" baseline="0" noProof="0" dirty="0" smtClean="0">
                <a:ln>
                  <a:noFill/>
                </a:ln>
                <a:solidFill>
                  <a:schemeClr val="tx1"/>
                </a:solidFill>
                <a:effectLst/>
                <a:uLnTx/>
                <a:uFillTx/>
                <a:latin typeface="+mn-lt"/>
                <a:ea typeface="+mn-ea"/>
                <a:cs typeface="+mn-cs"/>
              </a:rPr>
              <a:t>, D.L., 2012, Economic Geology, v. 107, p. 81-104.</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3779" name="Rectangle 3"/>
          <p:cNvSpPr>
            <a:spLocks noChangeArrowheads="1"/>
          </p:cNvSpPr>
          <p:nvPr/>
        </p:nvSpPr>
        <p:spPr bwMode="auto">
          <a:xfrm>
            <a:off x="457200" y="228600"/>
            <a:ext cx="5486400" cy="457200"/>
          </a:xfrm>
          <a:prstGeom prst="rect">
            <a:avLst/>
          </a:prstGeom>
          <a:noFill/>
          <a:ln w="9525">
            <a:noFill/>
            <a:miter lim="800000"/>
            <a:headEnd/>
            <a:tailEnd/>
          </a:ln>
          <a:effectLst/>
        </p:spPr>
        <p:txBody>
          <a:bodyPr/>
          <a:lstStyle/>
          <a:p>
            <a:pPr>
              <a:lnSpc>
                <a:spcPct val="80000"/>
              </a:lnSpc>
              <a:tabLst>
                <a:tab pos="4686300" algn="l"/>
              </a:tabLst>
            </a:pPr>
            <a:r>
              <a:rPr lang="en-US" sz="3200" dirty="0" smtClean="0">
                <a:solidFill>
                  <a:srgbClr val="0000FF"/>
                </a:solidFill>
                <a:latin typeface="+mj-lt"/>
              </a:rPr>
              <a:t>Heavy Minerals Sands (Placers)</a:t>
            </a:r>
            <a:endParaRPr lang="en-US" sz="3200" dirty="0">
              <a:solidFill>
                <a:srgbClr val="0000FF"/>
              </a:solidFill>
              <a:latin typeface="+mj-lt"/>
            </a:endParaRPr>
          </a:p>
        </p:txBody>
      </p:sp>
      <p:sp>
        <p:nvSpPr>
          <p:cNvPr id="4" name="Content Placeholder 2"/>
          <p:cNvSpPr txBox="1">
            <a:spLocks/>
          </p:cNvSpPr>
          <p:nvPr/>
        </p:nvSpPr>
        <p:spPr>
          <a:xfrm>
            <a:off x="381000" y="914400"/>
            <a:ext cx="4114800" cy="4114800"/>
          </a:xfrm>
          <a:prstGeom prst="rect">
            <a:avLst/>
          </a:prstGeom>
        </p:spPr>
        <p:txBody>
          <a:bodyPr>
            <a:noAutofit/>
          </a:bodyPr>
          <a:lstStyle/>
          <a:p>
            <a:pPr marL="342900" marR="0" lvl="0" indent="-342900" algn="l" defTabSz="914400" rtl="0" eaLnBrk="1" fontAlgn="auto" latinLnBrk="0" hangingPunct="1">
              <a:lnSpc>
                <a:spcPct val="100000"/>
              </a:lnSpc>
              <a:spcBef>
                <a:spcPct val="20000"/>
              </a:spcBef>
              <a:spcAft>
                <a:spcPts val="600"/>
              </a:spcAft>
              <a:buClr>
                <a:srgbClr val="0000FF"/>
              </a:buClr>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Heavy</a:t>
            </a:r>
            <a:r>
              <a:rPr kumimoji="0" lang="en-US" sz="2000" b="0" i="0" u="none" strike="noStrike" kern="1200" cap="none" spc="0" normalizeH="0" noProof="0" dirty="0" smtClean="0">
                <a:ln>
                  <a:noFill/>
                </a:ln>
                <a:solidFill>
                  <a:schemeClr val="tx1"/>
                </a:solidFill>
                <a:effectLst/>
                <a:uLnTx/>
                <a:uFillTx/>
                <a:latin typeface="+mn-lt"/>
                <a:ea typeface="+mn-ea"/>
                <a:cs typeface="+mn-cs"/>
              </a:rPr>
              <a:t> mineral sands are currently produced in Virginia and Florida.</a:t>
            </a: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600"/>
              </a:spcAft>
              <a:buClr>
                <a:srgbClr val="0000FF"/>
              </a:buClr>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Grades average ~2% heavy minerals</a:t>
            </a:r>
          </a:p>
          <a:p>
            <a:pPr marL="800100" lvl="1" indent="-342900" fontAlgn="auto">
              <a:spcBef>
                <a:spcPct val="20000"/>
              </a:spcBef>
              <a:spcAft>
                <a:spcPts val="600"/>
              </a:spcAft>
              <a:buClr>
                <a:srgbClr val="0000FF"/>
              </a:buClr>
              <a:buFont typeface="Calibri" pitchFamily="34" charset="0"/>
              <a:buChar char="–"/>
              <a:defRPr/>
            </a:pPr>
            <a:r>
              <a:rPr lang="en-US" sz="2000" dirty="0" err="1" smtClean="0">
                <a:latin typeface="+mn-lt"/>
              </a:rPr>
              <a:t>Ilmenite</a:t>
            </a:r>
            <a:r>
              <a:rPr lang="en-US" sz="2000" dirty="0" smtClean="0">
                <a:latin typeface="+mn-lt"/>
              </a:rPr>
              <a:t> 20 – 70 %</a:t>
            </a:r>
          </a:p>
          <a:p>
            <a:pPr marL="800100" lvl="1" indent="-342900" fontAlgn="auto">
              <a:spcBef>
                <a:spcPct val="20000"/>
              </a:spcBef>
              <a:spcAft>
                <a:spcPts val="600"/>
              </a:spcAft>
              <a:buClr>
                <a:srgbClr val="0000FF"/>
              </a:buClr>
              <a:buFont typeface="Calibri" pitchFamily="34" charset="0"/>
              <a:buChar char="–"/>
              <a:defRPr/>
            </a:pPr>
            <a:r>
              <a:rPr kumimoji="0" lang="en-US" sz="2000" b="0" i="0" u="none" strike="noStrike" kern="1200" cap="none" spc="0" normalizeH="0" noProof="0" dirty="0" smtClean="0">
                <a:ln>
                  <a:noFill/>
                </a:ln>
                <a:solidFill>
                  <a:schemeClr val="tx1"/>
                </a:solidFill>
                <a:effectLst/>
                <a:uLnTx/>
                <a:uFillTx/>
                <a:latin typeface="+mn-lt"/>
                <a:ea typeface="+mn-ea"/>
                <a:cs typeface="+mn-cs"/>
              </a:rPr>
              <a:t>Zircon  trace – 20%</a:t>
            </a:r>
          </a:p>
          <a:p>
            <a:pPr marL="800100" lvl="1" indent="-342900" fontAlgn="auto">
              <a:spcBef>
                <a:spcPct val="20000"/>
              </a:spcBef>
              <a:spcAft>
                <a:spcPts val="600"/>
              </a:spcAft>
              <a:buClr>
                <a:srgbClr val="0000FF"/>
              </a:buClr>
              <a:buFont typeface="Calibri" pitchFamily="34" charset="0"/>
              <a:buChar char="–"/>
              <a:defRPr/>
            </a:pPr>
            <a:r>
              <a:rPr lang="en-US" sz="2000" dirty="0" err="1" smtClean="0">
                <a:latin typeface="+mn-lt"/>
              </a:rPr>
              <a:t>Rutile</a:t>
            </a:r>
            <a:r>
              <a:rPr lang="en-US" sz="2000" dirty="0" smtClean="0">
                <a:latin typeface="+mn-lt"/>
              </a:rPr>
              <a:t>, leucoxene trace – 30 %</a:t>
            </a:r>
          </a:p>
          <a:p>
            <a:pPr marL="800100" lvl="1" indent="-342900" fontAlgn="auto">
              <a:spcBef>
                <a:spcPct val="20000"/>
              </a:spcBef>
              <a:spcAft>
                <a:spcPts val="600"/>
              </a:spcAft>
              <a:buClr>
                <a:srgbClr val="0000FF"/>
              </a:buClr>
              <a:buFont typeface="Calibri" pitchFamily="34" charset="0"/>
              <a:buChar char="–"/>
              <a:defRPr/>
            </a:pPr>
            <a:r>
              <a:rPr kumimoji="0" lang="en-US" sz="2000" b="0" i="0" u="none" strike="noStrike" kern="1200" cap="none" spc="0" normalizeH="0" noProof="0" dirty="0" smtClean="0">
                <a:ln>
                  <a:noFill/>
                </a:ln>
                <a:solidFill>
                  <a:schemeClr val="tx1"/>
                </a:solidFill>
                <a:effectLst/>
                <a:uLnTx/>
                <a:uFillTx/>
                <a:latin typeface="+mn-lt"/>
                <a:ea typeface="+mn-ea"/>
                <a:cs typeface="+mn-cs"/>
              </a:rPr>
              <a:t>Garnet, </a:t>
            </a:r>
            <a:r>
              <a:rPr kumimoji="0" lang="en-US" sz="2000" b="0" i="0" u="none" strike="noStrike" kern="1200" cap="none" spc="0" normalizeH="0" noProof="0" dirty="0" err="1" smtClean="0">
                <a:ln>
                  <a:noFill/>
                </a:ln>
                <a:solidFill>
                  <a:schemeClr val="tx1"/>
                </a:solidFill>
                <a:effectLst/>
                <a:uLnTx/>
                <a:uFillTx/>
                <a:latin typeface="+mn-lt"/>
                <a:ea typeface="+mn-ea"/>
                <a:cs typeface="+mn-cs"/>
              </a:rPr>
              <a:t>staurolite</a:t>
            </a:r>
            <a:r>
              <a:rPr kumimoji="0" lang="en-US" sz="2000" b="0" i="0" u="none" strike="noStrike" kern="1200" cap="none" spc="0" normalizeH="0" noProof="0" dirty="0" smtClean="0">
                <a:ln>
                  <a:noFill/>
                </a:ln>
                <a:solidFill>
                  <a:schemeClr val="tx1"/>
                </a:solidFill>
                <a:effectLst/>
                <a:uLnTx/>
                <a:uFillTx/>
                <a:latin typeface="+mn-lt"/>
                <a:ea typeface="+mn-ea"/>
                <a:cs typeface="+mn-cs"/>
              </a:rPr>
              <a:t>, </a:t>
            </a:r>
            <a:r>
              <a:rPr kumimoji="0" lang="en-US" sz="2000" b="0" i="0" u="none" strike="noStrike" kern="1200" cap="none" spc="0" normalizeH="0" noProof="0" dirty="0" err="1" smtClean="0">
                <a:ln>
                  <a:noFill/>
                </a:ln>
                <a:solidFill>
                  <a:schemeClr val="tx1"/>
                </a:solidFill>
                <a:effectLst/>
                <a:uLnTx/>
                <a:uFillTx/>
                <a:latin typeface="+mn-lt"/>
                <a:ea typeface="+mn-ea"/>
                <a:cs typeface="+mn-cs"/>
              </a:rPr>
              <a:t>kyanite</a:t>
            </a:r>
            <a:r>
              <a:rPr kumimoji="0" lang="en-US" sz="2000" b="0" i="0" u="none" strike="noStrike" kern="1200" cap="none" spc="0" normalizeH="0" noProof="0" dirty="0" smtClean="0">
                <a:ln>
                  <a:noFill/>
                </a:ln>
                <a:solidFill>
                  <a:schemeClr val="tx1"/>
                </a:solidFill>
                <a:effectLst/>
                <a:uLnTx/>
                <a:uFillTx/>
                <a:latin typeface="+mn-lt"/>
                <a:ea typeface="+mn-ea"/>
                <a:cs typeface="+mn-cs"/>
              </a:rPr>
              <a:t> trace – 50 %</a:t>
            </a:r>
          </a:p>
          <a:p>
            <a:pPr marL="800100" lvl="1" indent="-342900" fontAlgn="auto">
              <a:spcBef>
                <a:spcPct val="20000"/>
              </a:spcBef>
              <a:spcAft>
                <a:spcPts val="600"/>
              </a:spcAft>
              <a:buClr>
                <a:srgbClr val="0000FF"/>
              </a:buClr>
              <a:buFont typeface="Calibri" pitchFamily="34" charset="0"/>
              <a:buChar char="–"/>
              <a:defRPr/>
            </a:pPr>
            <a:r>
              <a:rPr lang="en-US" sz="2000" dirty="0" smtClean="0">
                <a:latin typeface="+mn-lt"/>
              </a:rPr>
              <a:t>Monazite trace – 15 %</a:t>
            </a:r>
            <a:endParaRPr kumimoji="0" lang="en-US" sz="2000" b="0" i="0" u="none" strike="noStrike" kern="1200" cap="none" spc="0" normalizeH="0" noProof="0" dirty="0" smtClean="0">
              <a:ln>
                <a:noFill/>
              </a:ln>
              <a:solidFill>
                <a:schemeClr val="tx1"/>
              </a:solidFill>
              <a:effectLst/>
              <a:uLnTx/>
              <a:uFillTx/>
              <a:latin typeface="+mn-lt"/>
              <a:ea typeface="+mn-ea"/>
              <a:cs typeface="+mn-cs"/>
            </a:endParaRPr>
          </a:p>
        </p:txBody>
      </p:sp>
      <p:sp>
        <p:nvSpPr>
          <p:cNvPr id="6" name="Content Placeholder 2"/>
          <p:cNvSpPr txBox="1">
            <a:spLocks/>
          </p:cNvSpPr>
          <p:nvPr/>
        </p:nvSpPr>
        <p:spPr>
          <a:xfrm>
            <a:off x="457200" y="5029200"/>
            <a:ext cx="8305800" cy="1295400"/>
          </a:xfrm>
          <a:prstGeom prst="rect">
            <a:avLst/>
          </a:prstGeom>
        </p:spPr>
        <p:txBody>
          <a:bodyPr>
            <a:noAutofit/>
          </a:bodyPr>
          <a:lstStyle/>
          <a:p>
            <a:pPr marL="342900" indent="-342900" fontAlgn="auto">
              <a:spcBef>
                <a:spcPct val="20000"/>
              </a:spcBef>
              <a:spcAft>
                <a:spcPts val="600"/>
              </a:spcAft>
              <a:buClr>
                <a:srgbClr val="0000FF"/>
              </a:buClr>
              <a:buFont typeface="Arial" pitchFamily="34" charset="0"/>
              <a:buChar char="•"/>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Monazite (</a:t>
            </a:r>
            <a:r>
              <a:rPr lang="en-US" sz="2000" dirty="0" smtClean="0">
                <a:solidFill>
                  <a:srgbClr val="000000"/>
                </a:solidFill>
                <a:latin typeface="+mn-lt"/>
              </a:rPr>
              <a:t>(</a:t>
            </a:r>
            <a:r>
              <a:rPr lang="en-US" sz="2000" dirty="0" err="1" smtClean="0">
                <a:solidFill>
                  <a:srgbClr val="000000"/>
                </a:solidFill>
                <a:latin typeface="+mn-lt"/>
              </a:rPr>
              <a:t>Ln,Th</a:t>
            </a:r>
            <a:r>
              <a:rPr lang="en-US" sz="2000" dirty="0" smtClean="0">
                <a:solidFill>
                  <a:srgbClr val="000000"/>
                </a:solidFill>
                <a:latin typeface="+mn-lt"/>
              </a:rPr>
              <a:t>)PO</a:t>
            </a:r>
            <a:r>
              <a:rPr lang="en-US" sz="2000" baseline="-25000" dirty="0" smtClean="0">
                <a:solidFill>
                  <a:srgbClr val="000000"/>
                </a:solidFill>
                <a:latin typeface="+mn-lt"/>
              </a:rPr>
              <a:t>4</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concentrates</a:t>
            </a:r>
            <a:r>
              <a:rPr kumimoji="0" lang="en-US" sz="2000" b="0" i="0" u="none" strike="noStrike" kern="1200" cap="none" spc="0" normalizeH="0" noProof="0" dirty="0" smtClean="0">
                <a:ln>
                  <a:noFill/>
                </a:ln>
                <a:solidFill>
                  <a:schemeClr val="tx1"/>
                </a:solidFill>
                <a:effectLst/>
                <a:uLnTx/>
                <a:uFillTx/>
                <a:latin typeface="+mn-lt"/>
                <a:ea typeface="+mn-ea"/>
                <a:cs typeface="+mn-cs"/>
              </a:rPr>
              <a:t> are currently not produced because of concerns about thorium.</a:t>
            </a:r>
          </a:p>
          <a:p>
            <a:pPr marL="342900" indent="-342900" fontAlgn="auto">
              <a:spcBef>
                <a:spcPct val="20000"/>
              </a:spcBef>
              <a:spcAft>
                <a:spcPts val="600"/>
              </a:spcAft>
              <a:buClr>
                <a:srgbClr val="0000FF"/>
              </a:buClr>
              <a:buFont typeface="Arial" pitchFamily="34" charset="0"/>
              <a:buChar char="•"/>
              <a:defRPr/>
            </a:pPr>
            <a:r>
              <a:rPr lang="en-US" sz="2000" baseline="0" dirty="0" smtClean="0">
                <a:latin typeface="+mn-lt"/>
              </a:rPr>
              <a:t>Monazite production</a:t>
            </a:r>
            <a:r>
              <a:rPr lang="en-US" sz="2000" dirty="0" smtClean="0">
                <a:latin typeface="+mn-lt"/>
              </a:rPr>
              <a:t> risks: uranium &amp; thorium</a:t>
            </a: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8" name="Picture 7" descr="monazite.jpg"/>
          <p:cNvPicPr>
            <a:picLocks noChangeAspect="1"/>
          </p:cNvPicPr>
          <p:nvPr/>
        </p:nvPicPr>
        <p:blipFill>
          <a:blip r:embed="rId2" cstate="print"/>
          <a:stretch>
            <a:fillRect/>
          </a:stretch>
        </p:blipFill>
        <p:spPr>
          <a:xfrm>
            <a:off x="5791200" y="3048000"/>
            <a:ext cx="2194560" cy="1962471"/>
          </a:xfrm>
          <a:prstGeom prst="rect">
            <a:avLst/>
          </a:prstGeom>
          <a:ln>
            <a:solidFill>
              <a:schemeClr val="tx1"/>
            </a:solidFill>
          </a:ln>
        </p:spPr>
      </p:pic>
      <p:pic>
        <p:nvPicPr>
          <p:cNvPr id="9" name="Picture 8" descr="ilmenite_2.jpg"/>
          <p:cNvPicPr>
            <a:picLocks noChangeAspect="1"/>
          </p:cNvPicPr>
          <p:nvPr/>
        </p:nvPicPr>
        <p:blipFill>
          <a:blip r:embed="rId3" cstate="print"/>
          <a:stretch>
            <a:fillRect/>
          </a:stretch>
        </p:blipFill>
        <p:spPr>
          <a:xfrm>
            <a:off x="5791200" y="914400"/>
            <a:ext cx="2194560" cy="1820372"/>
          </a:xfrm>
          <a:prstGeom prst="rect">
            <a:avLst/>
          </a:prstGeom>
          <a:ln>
            <a:solidFill>
              <a:schemeClr val="tx1"/>
            </a:solidFill>
          </a:ln>
        </p:spPr>
      </p:pic>
      <p:sp>
        <p:nvSpPr>
          <p:cNvPr id="10" name="TextBox 9"/>
          <p:cNvSpPr txBox="1"/>
          <p:nvPr/>
        </p:nvSpPr>
        <p:spPr>
          <a:xfrm>
            <a:off x="7010400" y="685800"/>
            <a:ext cx="990600" cy="307777"/>
          </a:xfrm>
          <a:prstGeom prst="rect">
            <a:avLst/>
          </a:prstGeom>
          <a:noFill/>
        </p:spPr>
        <p:txBody>
          <a:bodyPr wrap="square" rtlCol="0">
            <a:spAutoFit/>
          </a:bodyPr>
          <a:lstStyle/>
          <a:p>
            <a:pPr algn="r"/>
            <a:r>
              <a:rPr lang="en-US" sz="1400" b="1" dirty="0" err="1" smtClean="0">
                <a:latin typeface="+mn-lt"/>
              </a:rPr>
              <a:t>Ilmenite</a:t>
            </a:r>
            <a:endParaRPr lang="en-US" sz="1400" b="1" dirty="0">
              <a:latin typeface="+mn-lt"/>
            </a:endParaRPr>
          </a:p>
        </p:txBody>
      </p:sp>
      <p:sp>
        <p:nvSpPr>
          <p:cNvPr id="11" name="TextBox 10"/>
          <p:cNvSpPr txBox="1"/>
          <p:nvPr/>
        </p:nvSpPr>
        <p:spPr>
          <a:xfrm>
            <a:off x="7010400" y="2816423"/>
            <a:ext cx="990600" cy="307777"/>
          </a:xfrm>
          <a:prstGeom prst="rect">
            <a:avLst/>
          </a:prstGeom>
          <a:noFill/>
        </p:spPr>
        <p:txBody>
          <a:bodyPr wrap="square" rtlCol="0">
            <a:spAutoFit/>
          </a:bodyPr>
          <a:lstStyle/>
          <a:p>
            <a:pPr algn="r"/>
            <a:r>
              <a:rPr lang="en-US" sz="1400" b="1" dirty="0" smtClean="0">
                <a:latin typeface="+mn-lt"/>
              </a:rPr>
              <a:t>Monazite</a:t>
            </a:r>
            <a:endParaRPr lang="en-US" sz="1400" b="1" dirty="0">
              <a:latin typeface="+mn-lt"/>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3779" name="Rectangle 3"/>
          <p:cNvSpPr>
            <a:spLocks noChangeArrowheads="1"/>
          </p:cNvSpPr>
          <p:nvPr/>
        </p:nvSpPr>
        <p:spPr bwMode="auto">
          <a:xfrm>
            <a:off x="457200" y="152400"/>
            <a:ext cx="5029200" cy="685800"/>
          </a:xfrm>
          <a:prstGeom prst="rect">
            <a:avLst/>
          </a:prstGeom>
          <a:noFill/>
          <a:ln w="9525">
            <a:noFill/>
            <a:miter lim="800000"/>
            <a:headEnd/>
            <a:tailEnd/>
          </a:ln>
          <a:effectLst/>
        </p:spPr>
        <p:txBody>
          <a:bodyPr/>
          <a:lstStyle/>
          <a:p>
            <a:pPr algn="ctr">
              <a:lnSpc>
                <a:spcPct val="80000"/>
              </a:lnSpc>
              <a:tabLst>
                <a:tab pos="4686300" algn="l"/>
              </a:tabLst>
            </a:pPr>
            <a:r>
              <a:rPr lang="en-US" sz="3200" dirty="0" err="1" smtClean="0">
                <a:solidFill>
                  <a:srgbClr val="0000FF"/>
                </a:solidFill>
                <a:latin typeface="+mj-lt"/>
              </a:rPr>
              <a:t>Iluka</a:t>
            </a:r>
            <a:r>
              <a:rPr lang="en-US" sz="3200" dirty="0" smtClean="0">
                <a:solidFill>
                  <a:srgbClr val="0000FF"/>
                </a:solidFill>
                <a:latin typeface="+mj-lt"/>
              </a:rPr>
              <a:t> Concord Mine, Virginia</a:t>
            </a:r>
            <a:endParaRPr lang="en-US" sz="3200" dirty="0">
              <a:solidFill>
                <a:srgbClr val="0000FF"/>
              </a:solidFill>
              <a:latin typeface="+mj-lt"/>
            </a:endParaRPr>
          </a:p>
        </p:txBody>
      </p:sp>
      <p:pic>
        <p:nvPicPr>
          <p:cNvPr id="1026" name="Picture 2"/>
          <p:cNvPicPr>
            <a:picLocks noChangeAspect="1" noChangeArrowheads="1"/>
          </p:cNvPicPr>
          <p:nvPr/>
        </p:nvPicPr>
        <p:blipFill>
          <a:blip r:embed="rId2" cstate="print"/>
          <a:srcRect/>
          <a:stretch>
            <a:fillRect/>
          </a:stretch>
        </p:blipFill>
        <p:spPr bwMode="auto">
          <a:xfrm>
            <a:off x="2286000" y="1676400"/>
            <a:ext cx="4581801" cy="3733800"/>
          </a:xfrm>
          <a:prstGeom prst="rect">
            <a:avLst/>
          </a:prstGeom>
          <a:noFill/>
          <a:ln w="9525">
            <a:noFill/>
            <a:miter lim="800000"/>
            <a:headEnd/>
            <a:tailEnd/>
          </a:ln>
        </p:spPr>
      </p:pic>
      <p:pic>
        <p:nvPicPr>
          <p:cNvPr id="8" name="Picture 7" descr="Slurry_mill.jpg"/>
          <p:cNvPicPr>
            <a:picLocks noChangeAspect="1"/>
          </p:cNvPicPr>
          <p:nvPr/>
        </p:nvPicPr>
        <p:blipFill>
          <a:blip r:embed="rId3" cstate="print"/>
          <a:stretch>
            <a:fillRect/>
          </a:stretch>
        </p:blipFill>
        <p:spPr>
          <a:xfrm>
            <a:off x="0" y="4648200"/>
            <a:ext cx="2194560" cy="1645920"/>
          </a:xfrm>
          <a:prstGeom prst="rect">
            <a:avLst/>
          </a:prstGeom>
          <a:ln>
            <a:solidFill>
              <a:schemeClr val="tx1"/>
            </a:solidFill>
          </a:ln>
        </p:spPr>
      </p:pic>
      <p:pic>
        <p:nvPicPr>
          <p:cNvPr id="9" name="Picture 8" descr="Iluka_Mill.jpg"/>
          <p:cNvPicPr>
            <a:picLocks noChangeAspect="1"/>
          </p:cNvPicPr>
          <p:nvPr/>
        </p:nvPicPr>
        <p:blipFill>
          <a:blip r:embed="rId4" cstate="print"/>
          <a:stretch>
            <a:fillRect/>
          </a:stretch>
        </p:blipFill>
        <p:spPr>
          <a:xfrm>
            <a:off x="0" y="2697480"/>
            <a:ext cx="2194560" cy="1645920"/>
          </a:xfrm>
          <a:prstGeom prst="rect">
            <a:avLst/>
          </a:prstGeom>
          <a:ln>
            <a:solidFill>
              <a:schemeClr val="tx1"/>
            </a:solidFill>
          </a:ln>
        </p:spPr>
      </p:pic>
      <p:pic>
        <p:nvPicPr>
          <p:cNvPr id="10" name="Picture 9" descr="Spirals.jpg"/>
          <p:cNvPicPr>
            <a:picLocks noChangeAspect="1"/>
          </p:cNvPicPr>
          <p:nvPr/>
        </p:nvPicPr>
        <p:blipFill>
          <a:blip r:embed="rId5" cstate="print"/>
          <a:stretch>
            <a:fillRect/>
          </a:stretch>
        </p:blipFill>
        <p:spPr>
          <a:xfrm>
            <a:off x="0" y="792480"/>
            <a:ext cx="2194560" cy="1645920"/>
          </a:xfrm>
          <a:prstGeom prst="rect">
            <a:avLst/>
          </a:prstGeom>
          <a:ln>
            <a:solidFill>
              <a:schemeClr val="tx1"/>
            </a:solidFill>
          </a:ln>
        </p:spPr>
      </p:pic>
      <p:pic>
        <p:nvPicPr>
          <p:cNvPr id="12" name="Picture 11" descr="Spiral_closeup2.jpg"/>
          <p:cNvPicPr>
            <a:picLocks noChangeAspect="1"/>
          </p:cNvPicPr>
          <p:nvPr/>
        </p:nvPicPr>
        <p:blipFill>
          <a:blip r:embed="rId6" cstate="print"/>
          <a:stretch>
            <a:fillRect/>
          </a:stretch>
        </p:blipFill>
        <p:spPr>
          <a:xfrm>
            <a:off x="6953475" y="792480"/>
            <a:ext cx="2190525" cy="1645920"/>
          </a:xfrm>
          <a:prstGeom prst="rect">
            <a:avLst/>
          </a:prstGeom>
          <a:ln>
            <a:solidFill>
              <a:schemeClr val="tx1"/>
            </a:solidFill>
          </a:ln>
        </p:spPr>
      </p:pic>
      <p:pic>
        <p:nvPicPr>
          <p:cNvPr id="13" name="Picture 12" descr="Tailings_pond.jpg"/>
          <p:cNvPicPr>
            <a:picLocks noChangeAspect="1"/>
          </p:cNvPicPr>
          <p:nvPr/>
        </p:nvPicPr>
        <p:blipFill>
          <a:blip r:embed="rId7" cstate="print"/>
          <a:stretch>
            <a:fillRect/>
          </a:stretch>
        </p:blipFill>
        <p:spPr>
          <a:xfrm>
            <a:off x="6949440" y="2697480"/>
            <a:ext cx="2194560" cy="1645920"/>
          </a:xfrm>
          <a:prstGeom prst="rect">
            <a:avLst/>
          </a:prstGeom>
          <a:ln>
            <a:solidFill>
              <a:schemeClr val="tx1"/>
            </a:solidFill>
          </a:ln>
        </p:spPr>
      </p:pic>
      <p:pic>
        <p:nvPicPr>
          <p:cNvPr id="14" name="Picture 13" descr="Iluka_reclaimed.jpg"/>
          <p:cNvPicPr>
            <a:picLocks noChangeAspect="1"/>
          </p:cNvPicPr>
          <p:nvPr/>
        </p:nvPicPr>
        <p:blipFill>
          <a:blip r:embed="rId8" cstate="print"/>
          <a:stretch>
            <a:fillRect/>
          </a:stretch>
        </p:blipFill>
        <p:spPr>
          <a:xfrm>
            <a:off x="6949440" y="4648200"/>
            <a:ext cx="2194560" cy="1645920"/>
          </a:xfrm>
          <a:prstGeom prst="rect">
            <a:avLst/>
          </a:prstGeom>
          <a:ln>
            <a:solidFill>
              <a:schemeClr val="tx1"/>
            </a:solidFill>
          </a:ln>
        </p:spPr>
      </p:pic>
      <p:sp>
        <p:nvSpPr>
          <p:cNvPr id="15" name="Down Arrow 14"/>
          <p:cNvSpPr/>
          <p:nvPr/>
        </p:nvSpPr>
        <p:spPr>
          <a:xfrm>
            <a:off x="8001000" y="4343400"/>
            <a:ext cx="228600" cy="45720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a:off x="8001000" y="2362200"/>
            <a:ext cx="228600" cy="45720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rot="16200000">
            <a:off x="4457700" y="952500"/>
            <a:ext cx="228600" cy="45720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rot="10800000">
            <a:off x="914400" y="4267200"/>
            <a:ext cx="228600" cy="45720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rot="10800000">
            <a:off x="914400" y="2362200"/>
            <a:ext cx="228600" cy="45720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3779" name="Rectangle 3"/>
          <p:cNvSpPr>
            <a:spLocks noChangeArrowheads="1"/>
          </p:cNvSpPr>
          <p:nvPr/>
        </p:nvSpPr>
        <p:spPr bwMode="auto">
          <a:xfrm>
            <a:off x="457200" y="228600"/>
            <a:ext cx="5486400" cy="685800"/>
          </a:xfrm>
          <a:prstGeom prst="rect">
            <a:avLst/>
          </a:prstGeom>
          <a:noFill/>
          <a:ln w="9525">
            <a:noFill/>
            <a:miter lim="800000"/>
            <a:headEnd/>
            <a:tailEnd/>
          </a:ln>
          <a:effectLst/>
        </p:spPr>
        <p:txBody>
          <a:bodyPr/>
          <a:lstStyle/>
          <a:p>
            <a:pPr>
              <a:lnSpc>
                <a:spcPct val="80000"/>
              </a:lnSpc>
              <a:tabLst>
                <a:tab pos="4686300" algn="l"/>
              </a:tabLst>
            </a:pPr>
            <a:r>
              <a:rPr lang="en-US" sz="3200" dirty="0" smtClean="0">
                <a:solidFill>
                  <a:srgbClr val="0000FF"/>
                </a:solidFill>
                <a:latin typeface="+mj-lt"/>
              </a:rPr>
              <a:t>Phosphate Deposits</a:t>
            </a:r>
            <a:endParaRPr lang="en-US" sz="3200" dirty="0">
              <a:solidFill>
                <a:srgbClr val="0000FF"/>
              </a:solidFill>
              <a:latin typeface="+mj-lt"/>
            </a:endParaRPr>
          </a:p>
        </p:txBody>
      </p:sp>
      <p:pic>
        <p:nvPicPr>
          <p:cNvPr id="1026" name="Picture 2"/>
          <p:cNvPicPr>
            <a:picLocks noChangeAspect="1" noChangeArrowheads="1"/>
          </p:cNvPicPr>
          <p:nvPr/>
        </p:nvPicPr>
        <p:blipFill>
          <a:blip r:embed="rId2" cstate="print"/>
          <a:srcRect/>
          <a:stretch>
            <a:fillRect/>
          </a:stretch>
        </p:blipFill>
        <p:spPr bwMode="auto">
          <a:xfrm>
            <a:off x="4716449" y="685800"/>
            <a:ext cx="4275151" cy="5648325"/>
          </a:xfrm>
          <a:prstGeom prst="rect">
            <a:avLst/>
          </a:prstGeom>
          <a:noFill/>
          <a:ln w="9525">
            <a:noFill/>
            <a:miter lim="800000"/>
            <a:headEnd/>
            <a:tailEnd/>
          </a:ln>
        </p:spPr>
      </p:pic>
      <p:sp>
        <p:nvSpPr>
          <p:cNvPr id="4" name="Content Placeholder 2"/>
          <p:cNvSpPr txBox="1">
            <a:spLocks/>
          </p:cNvSpPr>
          <p:nvPr/>
        </p:nvSpPr>
        <p:spPr>
          <a:xfrm>
            <a:off x="152400" y="1447800"/>
            <a:ext cx="4572000" cy="3810000"/>
          </a:xfrm>
          <a:prstGeom prst="rect">
            <a:avLst/>
          </a:prstGeom>
        </p:spPr>
        <p:txBody>
          <a:bodyPr>
            <a:noAutofit/>
          </a:bodyPr>
          <a:lstStyle/>
          <a:p>
            <a:pPr marL="342900" marR="0" lvl="0" indent="-342900" algn="l" defTabSz="914400" rtl="0" eaLnBrk="1" fontAlgn="auto" latinLnBrk="0" hangingPunct="1">
              <a:lnSpc>
                <a:spcPct val="100000"/>
              </a:lnSpc>
              <a:spcBef>
                <a:spcPct val="20000"/>
              </a:spcBef>
              <a:spcAft>
                <a:spcPts val="600"/>
              </a:spcAft>
              <a:buClr>
                <a:srgbClr val="0000FF"/>
              </a:buClr>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Phosphate is mined in Florida (~65 %), North Carolina, Idaho and Utah</a:t>
            </a:r>
          </a:p>
          <a:p>
            <a:pPr marL="342900" marR="0" lvl="0" indent="-342900" algn="l" defTabSz="914400" rtl="0" eaLnBrk="1" fontAlgn="auto" latinLnBrk="0" hangingPunct="1">
              <a:lnSpc>
                <a:spcPct val="100000"/>
              </a:lnSpc>
              <a:spcBef>
                <a:spcPct val="20000"/>
              </a:spcBef>
              <a:spcAft>
                <a:spcPts val="600"/>
              </a:spcAft>
              <a:buClr>
                <a:srgbClr val="0000FF"/>
              </a:buClr>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 Current</a:t>
            </a:r>
            <a:r>
              <a:rPr kumimoji="0" lang="en-US" sz="2000" b="0" i="0" u="none" strike="noStrike" kern="1200" cap="none" spc="0" normalizeH="0" noProof="0" dirty="0" smtClean="0">
                <a:ln>
                  <a:noFill/>
                </a:ln>
                <a:solidFill>
                  <a:schemeClr val="tx1"/>
                </a:solidFill>
                <a:effectLst/>
                <a:uLnTx/>
                <a:uFillTx/>
                <a:latin typeface="+mn-lt"/>
                <a:ea typeface="+mn-ea"/>
                <a:cs typeface="+mn-cs"/>
              </a:rPr>
              <a:t> potential and past production in Montana and Wyoming</a:t>
            </a:r>
          </a:p>
          <a:p>
            <a:pPr marL="342900" marR="0" lvl="0" indent="-342900" algn="l" defTabSz="914400" rtl="0" eaLnBrk="1" fontAlgn="auto" latinLnBrk="0" hangingPunct="1">
              <a:lnSpc>
                <a:spcPct val="100000"/>
              </a:lnSpc>
              <a:spcBef>
                <a:spcPct val="20000"/>
              </a:spcBef>
              <a:spcAft>
                <a:spcPts val="600"/>
              </a:spcAft>
              <a:buClr>
                <a:srgbClr val="0000FF"/>
              </a:buClr>
              <a:buSzTx/>
              <a:buFont typeface="Arial" pitchFamily="34" charset="0"/>
              <a:buChar char="•"/>
              <a:tabLst/>
              <a:defRPr/>
            </a:pPr>
            <a:r>
              <a:rPr lang="en-US" sz="2000" baseline="0" dirty="0" smtClean="0">
                <a:latin typeface="+mn-lt"/>
              </a:rPr>
              <a:t>REE concentrations approach</a:t>
            </a:r>
            <a:r>
              <a:rPr lang="en-US" sz="2000" dirty="0" smtClean="0">
                <a:latin typeface="+mn-lt"/>
              </a:rPr>
              <a:t> 0.5 %.</a:t>
            </a:r>
          </a:p>
          <a:p>
            <a:pPr marL="342900" marR="0" lvl="0" indent="-342900" algn="l" defTabSz="914400" rtl="0" eaLnBrk="1" fontAlgn="auto" latinLnBrk="0" hangingPunct="1">
              <a:lnSpc>
                <a:spcPct val="100000"/>
              </a:lnSpc>
              <a:spcBef>
                <a:spcPct val="20000"/>
              </a:spcBef>
              <a:spcAft>
                <a:spcPts val="600"/>
              </a:spcAft>
              <a:buClr>
                <a:srgbClr val="0000FF"/>
              </a:buClr>
              <a:buSzTx/>
              <a:buFont typeface="Arial" pitchFamily="34" charset="0"/>
              <a:buChar char="•"/>
              <a:tabLst/>
              <a:defRPr/>
            </a:pPr>
            <a:r>
              <a:rPr lang="en-US" sz="2000" dirty="0" smtClean="0">
                <a:latin typeface="+mn-lt"/>
              </a:rPr>
              <a:t>REEs currently are not recovered.</a:t>
            </a:r>
          </a:p>
          <a:p>
            <a:pPr marL="342900" marR="0" lvl="0" indent="-342900" algn="l" defTabSz="914400" rtl="0" eaLnBrk="1" fontAlgn="auto" latinLnBrk="0" hangingPunct="1">
              <a:lnSpc>
                <a:spcPct val="100000"/>
              </a:lnSpc>
              <a:spcBef>
                <a:spcPct val="20000"/>
              </a:spcBef>
              <a:spcAft>
                <a:spcPts val="600"/>
              </a:spcAft>
              <a:buClr>
                <a:srgbClr val="0000FF"/>
              </a:buClr>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REEs</a:t>
            </a:r>
            <a:r>
              <a:rPr lang="en-US" sz="2000" dirty="0" smtClean="0">
                <a:latin typeface="+mn-lt"/>
              </a:rPr>
              <a:t> are part of the waste stream for phosphoric acid production.</a:t>
            </a:r>
          </a:p>
          <a:p>
            <a:pPr marL="342900" marR="0" lvl="0" indent="-342900" algn="l" defTabSz="914400" rtl="0" eaLnBrk="1" fontAlgn="auto" latinLnBrk="0" hangingPunct="1">
              <a:lnSpc>
                <a:spcPct val="100000"/>
              </a:lnSpc>
              <a:spcBef>
                <a:spcPct val="20000"/>
              </a:spcBef>
              <a:spcAft>
                <a:spcPts val="600"/>
              </a:spcAft>
              <a:buClr>
                <a:srgbClr val="0000FF"/>
              </a:buClr>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Risks: uranium</a:t>
            </a:r>
            <a:r>
              <a:rPr kumimoji="0" lang="en-US" sz="2000" b="0" i="0" u="none" strike="noStrike" kern="1200" cap="none" spc="0" normalizeH="0" noProof="0" dirty="0" smtClean="0">
                <a:ln>
                  <a:noFill/>
                </a:ln>
                <a:solidFill>
                  <a:schemeClr val="tx1"/>
                </a:solidFill>
                <a:effectLst/>
                <a:uLnTx/>
                <a:uFillTx/>
                <a:latin typeface="+mn-lt"/>
                <a:ea typeface="+mn-ea"/>
                <a:cs typeface="+mn-cs"/>
              </a:rPr>
              <a:t> (radon), selenium</a:t>
            </a: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3779" name="Rectangle 3"/>
          <p:cNvSpPr>
            <a:spLocks noChangeArrowheads="1"/>
          </p:cNvSpPr>
          <p:nvPr/>
        </p:nvSpPr>
        <p:spPr bwMode="auto">
          <a:xfrm>
            <a:off x="381000" y="228600"/>
            <a:ext cx="5486400" cy="685800"/>
          </a:xfrm>
          <a:prstGeom prst="rect">
            <a:avLst/>
          </a:prstGeom>
          <a:noFill/>
          <a:ln w="9525">
            <a:noFill/>
            <a:miter lim="800000"/>
            <a:headEnd/>
            <a:tailEnd/>
          </a:ln>
          <a:effectLst/>
        </p:spPr>
        <p:txBody>
          <a:bodyPr/>
          <a:lstStyle/>
          <a:p>
            <a:pPr>
              <a:lnSpc>
                <a:spcPct val="80000"/>
              </a:lnSpc>
              <a:tabLst>
                <a:tab pos="4686300" algn="l"/>
              </a:tabLst>
            </a:pPr>
            <a:r>
              <a:rPr lang="en-US" sz="3200" dirty="0" smtClean="0">
                <a:solidFill>
                  <a:srgbClr val="0000FF"/>
                </a:solidFill>
                <a:latin typeface="+mj-lt"/>
              </a:rPr>
              <a:t>Rare Earth Elements</a:t>
            </a:r>
            <a:endParaRPr lang="en-US" sz="3200" dirty="0">
              <a:solidFill>
                <a:srgbClr val="0000FF"/>
              </a:solidFill>
              <a:latin typeface="+mj-lt"/>
            </a:endParaRPr>
          </a:p>
        </p:txBody>
      </p:sp>
      <p:pic>
        <p:nvPicPr>
          <p:cNvPr id="28" name="Picture 27" descr="REE_Periodic_Table.gif"/>
          <p:cNvPicPr>
            <a:picLocks noChangeAspect="1"/>
          </p:cNvPicPr>
          <p:nvPr/>
        </p:nvPicPr>
        <p:blipFill>
          <a:blip r:embed="rId2" cstate="print"/>
          <a:stretch>
            <a:fillRect/>
          </a:stretch>
        </p:blipFill>
        <p:spPr>
          <a:xfrm>
            <a:off x="4495800" y="748955"/>
            <a:ext cx="4462964" cy="2832445"/>
          </a:xfrm>
          <a:prstGeom prst="rect">
            <a:avLst/>
          </a:prstGeom>
        </p:spPr>
      </p:pic>
      <p:pic>
        <p:nvPicPr>
          <p:cNvPr id="29" name="Picture 28" descr="Crustal_abundance_elements_REE.gif"/>
          <p:cNvPicPr>
            <a:picLocks noChangeAspect="1"/>
          </p:cNvPicPr>
          <p:nvPr/>
        </p:nvPicPr>
        <p:blipFill>
          <a:blip r:embed="rId3" cstate="print"/>
          <a:stretch>
            <a:fillRect/>
          </a:stretch>
        </p:blipFill>
        <p:spPr>
          <a:xfrm>
            <a:off x="4495800" y="3708400"/>
            <a:ext cx="4457700" cy="2971800"/>
          </a:xfrm>
          <a:prstGeom prst="rect">
            <a:avLst/>
          </a:prstGeom>
        </p:spPr>
      </p:pic>
      <p:sp>
        <p:nvSpPr>
          <p:cNvPr id="6" name="Rectangle 3"/>
          <p:cNvSpPr txBox="1">
            <a:spLocks noChangeArrowheads="1"/>
          </p:cNvSpPr>
          <p:nvPr/>
        </p:nvSpPr>
        <p:spPr>
          <a:xfrm>
            <a:off x="304800" y="1600200"/>
            <a:ext cx="3962400" cy="3048000"/>
          </a:xfrm>
          <a:prstGeom prst="rect">
            <a:avLst/>
          </a:prstGeom>
        </p:spPr>
        <p:txBody>
          <a:bodyPr>
            <a:normAutofit/>
          </a:bodyPr>
          <a:lstStyle/>
          <a:p>
            <a:pPr marL="342900" marR="0" lvl="0" indent="-342900" algn="l" defTabSz="914400" rtl="0" eaLnBrk="1" fontAlgn="auto" latinLnBrk="0" hangingPunct="1">
              <a:lnSpc>
                <a:spcPct val="90000"/>
              </a:lnSpc>
              <a:spcBef>
                <a:spcPct val="20000"/>
              </a:spcBef>
              <a:spcAft>
                <a:spcPts val="0"/>
              </a:spcAft>
              <a:buClr>
                <a:srgbClr val="0000FF"/>
              </a:buClr>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Less abundant than</a:t>
            </a:r>
            <a:r>
              <a:rPr kumimoji="0" lang="en-US" sz="2400" b="0" i="0" u="none" strike="noStrike" kern="1200" cap="none" spc="0" normalizeH="0" noProof="0" dirty="0" smtClean="0">
                <a:ln>
                  <a:noFill/>
                </a:ln>
                <a:solidFill>
                  <a:schemeClr val="tx1"/>
                </a:solidFill>
                <a:effectLst/>
                <a:uLnTx/>
                <a:uFillTx/>
                <a:latin typeface="+mn-lt"/>
                <a:ea typeface="+mn-ea"/>
                <a:cs typeface="+mn-cs"/>
              </a:rPr>
              <a:t> common rock-forming elements</a:t>
            </a:r>
          </a:p>
          <a:p>
            <a:pPr marL="342900" marR="0" lvl="0" indent="-342900" algn="l" defTabSz="914400" rtl="0" eaLnBrk="1" fontAlgn="auto" latinLnBrk="0" hangingPunct="1">
              <a:lnSpc>
                <a:spcPct val="90000"/>
              </a:lnSpc>
              <a:spcBef>
                <a:spcPct val="20000"/>
              </a:spcBef>
              <a:spcAft>
                <a:spcPts val="0"/>
              </a:spcAft>
              <a:buClr>
                <a:srgbClr val="0000FF"/>
              </a:buClr>
              <a:buSzTx/>
              <a:buFont typeface="Arial" pitchFamily="34" charset="0"/>
              <a:buChar char="•"/>
              <a:tabLst/>
              <a:defRPr/>
            </a:pPr>
            <a:r>
              <a:rPr lang="en-US" sz="2400" baseline="0" dirty="0" smtClean="0">
                <a:latin typeface="+mn-lt"/>
              </a:rPr>
              <a:t>More</a:t>
            </a:r>
            <a:r>
              <a:rPr lang="en-US" sz="2400" dirty="0" smtClean="0">
                <a:latin typeface="+mn-lt"/>
              </a:rPr>
              <a:t> abundant than precious metals </a:t>
            </a:r>
          </a:p>
          <a:p>
            <a:pPr marL="342900" marR="0" lvl="0" indent="-342900" algn="l" defTabSz="914400" rtl="0" eaLnBrk="1" fontAlgn="auto" latinLnBrk="0" hangingPunct="1">
              <a:lnSpc>
                <a:spcPct val="90000"/>
              </a:lnSpc>
              <a:spcBef>
                <a:spcPct val="20000"/>
              </a:spcBef>
              <a:spcAft>
                <a:spcPts val="0"/>
              </a:spcAft>
              <a:buClr>
                <a:srgbClr val="0000FF"/>
              </a:buClr>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More or less abundant than</a:t>
            </a:r>
            <a:r>
              <a:rPr kumimoji="0" lang="en-US" sz="2400" b="0" i="0" u="none" strike="noStrike" kern="1200" cap="none" spc="0" normalizeH="0" noProof="0" dirty="0" smtClean="0">
                <a:ln>
                  <a:noFill/>
                </a:ln>
                <a:solidFill>
                  <a:schemeClr val="tx1"/>
                </a:solidFill>
                <a:effectLst/>
                <a:uLnTx/>
                <a:uFillTx/>
                <a:latin typeface="+mn-lt"/>
                <a:ea typeface="+mn-ea"/>
                <a:cs typeface="+mn-cs"/>
              </a:rPr>
              <a:t> base metals and metalloids.</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19100" y="0"/>
            <a:ext cx="8229600" cy="1143000"/>
          </a:xfrm>
        </p:spPr>
        <p:txBody>
          <a:bodyPr>
            <a:normAutofit fontScale="90000"/>
          </a:bodyPr>
          <a:lstStyle/>
          <a:p>
            <a:pPr eaLnBrk="1" hangingPunct="1">
              <a:defRPr/>
            </a:pPr>
            <a:r>
              <a:rPr lang="en-US" sz="3600" dirty="0" smtClean="0">
                <a:solidFill>
                  <a:srgbClr val="0000FF"/>
                </a:solidFill>
              </a:rPr>
              <a:t>Environmental Characteristics of REE Deposits</a:t>
            </a:r>
          </a:p>
        </p:txBody>
      </p:sp>
      <p:sp>
        <p:nvSpPr>
          <p:cNvPr id="16387" name="Rectangle 3"/>
          <p:cNvSpPr>
            <a:spLocks noGrp="1" noChangeArrowheads="1"/>
          </p:cNvSpPr>
          <p:nvPr>
            <p:ph type="body" idx="1"/>
          </p:nvPr>
        </p:nvSpPr>
        <p:spPr>
          <a:xfrm>
            <a:off x="762000" y="1295400"/>
            <a:ext cx="7543800" cy="4678363"/>
          </a:xfrm>
        </p:spPr>
        <p:txBody>
          <a:bodyPr>
            <a:normAutofit fontScale="92500" lnSpcReduction="10000"/>
          </a:bodyPr>
          <a:lstStyle/>
          <a:p>
            <a:pPr eaLnBrk="1" hangingPunct="1">
              <a:lnSpc>
                <a:spcPct val="90000"/>
              </a:lnSpc>
            </a:pPr>
            <a:r>
              <a:rPr lang="en-US" sz="2800" dirty="0" smtClean="0"/>
              <a:t>Limited Data (Case Studies)</a:t>
            </a:r>
          </a:p>
          <a:p>
            <a:pPr eaLnBrk="1" hangingPunct="1">
              <a:lnSpc>
                <a:spcPct val="90000"/>
              </a:lnSpc>
            </a:pPr>
            <a:r>
              <a:rPr lang="en-US" sz="2800" dirty="0" smtClean="0"/>
              <a:t>Few Active, Inactive, or Abandoned Mines</a:t>
            </a:r>
          </a:p>
          <a:p>
            <a:pPr lvl="1">
              <a:lnSpc>
                <a:spcPct val="90000"/>
              </a:lnSpc>
            </a:pPr>
            <a:r>
              <a:rPr lang="en-US" sz="2400" dirty="0" err="1" smtClean="0"/>
              <a:t>Bayan</a:t>
            </a:r>
            <a:r>
              <a:rPr lang="en-US" sz="2400" dirty="0" smtClean="0"/>
              <a:t> Obo</a:t>
            </a:r>
          </a:p>
          <a:p>
            <a:pPr lvl="1">
              <a:lnSpc>
                <a:spcPct val="90000"/>
              </a:lnSpc>
            </a:pPr>
            <a:r>
              <a:rPr lang="en-US" sz="2400" dirty="0" smtClean="0"/>
              <a:t>Mountain Pass</a:t>
            </a:r>
          </a:p>
          <a:p>
            <a:pPr lvl="1">
              <a:lnSpc>
                <a:spcPct val="90000"/>
              </a:lnSpc>
            </a:pPr>
            <a:r>
              <a:rPr lang="en-US" sz="2400" dirty="0" smtClean="0"/>
              <a:t>Thor Lake (advanced exploration</a:t>
            </a:r>
            <a:r>
              <a:rPr lang="en-US" sz="2400" dirty="0" smtClean="0"/>
              <a:t>)</a:t>
            </a:r>
            <a:endParaRPr lang="en-US" sz="2800" dirty="0" smtClean="0"/>
          </a:p>
          <a:p>
            <a:pPr eaLnBrk="1" hangingPunct="1">
              <a:lnSpc>
                <a:spcPct val="90000"/>
              </a:lnSpc>
            </a:pPr>
            <a:r>
              <a:rPr lang="en-US" sz="2800" dirty="0" smtClean="0"/>
              <a:t>Phosphate Fertilizer Industry</a:t>
            </a:r>
          </a:p>
          <a:p>
            <a:pPr lvl="1" eaLnBrk="1" hangingPunct="1">
              <a:lnSpc>
                <a:spcPct val="90000"/>
              </a:lnSpc>
            </a:pPr>
            <a:r>
              <a:rPr lang="en-US" sz="2400" dirty="0" smtClean="0"/>
              <a:t>The Netherlands (water, sediment &amp; soil guidelines)</a:t>
            </a:r>
          </a:p>
          <a:p>
            <a:pPr lvl="1" eaLnBrk="1" hangingPunct="1">
              <a:lnSpc>
                <a:spcPct val="90000"/>
              </a:lnSpc>
            </a:pPr>
            <a:r>
              <a:rPr lang="en-US" sz="2400" dirty="0" smtClean="0"/>
              <a:t>China</a:t>
            </a:r>
            <a:endParaRPr lang="en-US" sz="2400" dirty="0" smtClean="0"/>
          </a:p>
          <a:p>
            <a:pPr>
              <a:lnSpc>
                <a:spcPct val="90000"/>
              </a:lnSpc>
            </a:pPr>
            <a:r>
              <a:rPr lang="en-US" sz="2800" dirty="0" smtClean="0"/>
              <a:t>Microbial bioassay studies confirm the Free-Ion Model for lutetium (</a:t>
            </a:r>
            <a:r>
              <a:rPr lang="en-US" sz="2800" dirty="0" err="1" smtClean="0"/>
              <a:t>Weltie</a:t>
            </a:r>
            <a:r>
              <a:rPr lang="en-US" sz="2800" dirty="0" smtClean="0"/>
              <a:t> et al., 2004)</a:t>
            </a:r>
          </a:p>
          <a:p>
            <a:pPr lvl="1">
              <a:lnSpc>
                <a:spcPct val="90000"/>
              </a:lnSpc>
            </a:pPr>
            <a:r>
              <a:rPr lang="en-US" sz="2400" dirty="0" smtClean="0"/>
              <a:t>REE toxicity to aquatic organisms may be a more complex function of water chemistry (e.g., Wood, 1990) </a:t>
            </a:r>
          </a:p>
          <a:p>
            <a:pPr>
              <a:lnSpc>
                <a:spcPct val="90000"/>
              </a:lnSpc>
            </a:pPr>
            <a:r>
              <a:rPr lang="en-US" sz="2800" dirty="0" smtClean="0"/>
              <a:t>Geologic </a:t>
            </a:r>
            <a:r>
              <a:rPr lang="en-US" sz="2800" dirty="0" smtClean="0"/>
              <a:t>Characteristics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3779" name="Rectangle 3"/>
          <p:cNvSpPr>
            <a:spLocks noChangeArrowheads="1"/>
          </p:cNvSpPr>
          <p:nvPr/>
        </p:nvSpPr>
        <p:spPr bwMode="auto">
          <a:xfrm>
            <a:off x="304800" y="228600"/>
            <a:ext cx="8686800" cy="685800"/>
          </a:xfrm>
          <a:prstGeom prst="rect">
            <a:avLst/>
          </a:prstGeom>
          <a:noFill/>
          <a:ln w="9525">
            <a:noFill/>
            <a:miter lim="800000"/>
            <a:headEnd/>
            <a:tailEnd/>
          </a:ln>
          <a:effectLst/>
        </p:spPr>
        <p:txBody>
          <a:bodyPr/>
          <a:lstStyle/>
          <a:p>
            <a:pPr>
              <a:lnSpc>
                <a:spcPct val="80000"/>
              </a:lnSpc>
              <a:tabLst>
                <a:tab pos="4686300" algn="l"/>
              </a:tabLst>
            </a:pPr>
            <a:r>
              <a:rPr lang="en-US" sz="3200" dirty="0" smtClean="0">
                <a:solidFill>
                  <a:srgbClr val="0000FF"/>
                </a:solidFill>
                <a:latin typeface="+mj-lt"/>
              </a:rPr>
              <a:t>Rare Earth Element Minerals &amp; Chemistry</a:t>
            </a:r>
            <a:endParaRPr lang="en-US" sz="3200" dirty="0">
              <a:solidFill>
                <a:srgbClr val="0000FF"/>
              </a:solidFill>
              <a:latin typeface="+mj-lt"/>
            </a:endParaRPr>
          </a:p>
        </p:txBody>
      </p:sp>
      <p:graphicFrame>
        <p:nvGraphicFramePr>
          <p:cNvPr id="3" name="Table 2"/>
          <p:cNvGraphicFramePr>
            <a:graphicFrameLocks noGrp="1"/>
          </p:cNvGraphicFramePr>
          <p:nvPr/>
        </p:nvGraphicFramePr>
        <p:xfrm>
          <a:off x="228600" y="1097151"/>
          <a:ext cx="8686801" cy="4922649"/>
        </p:xfrm>
        <a:graphic>
          <a:graphicData uri="http://schemas.openxmlformats.org/drawingml/2006/table">
            <a:tbl>
              <a:tblPr/>
              <a:tblGrid>
                <a:gridCol w="1676400"/>
                <a:gridCol w="3505200"/>
                <a:gridCol w="1219200"/>
                <a:gridCol w="1219200"/>
                <a:gridCol w="1066801"/>
              </a:tblGrid>
              <a:tr h="429489">
                <a:tc>
                  <a:txBody>
                    <a:bodyPr/>
                    <a:lstStyle/>
                    <a:p>
                      <a:pPr algn="l" fontAlgn="t"/>
                      <a:r>
                        <a:rPr lang="en-US" sz="1600" b="1" i="0" u="none" strike="noStrike" dirty="0" smtClean="0">
                          <a:solidFill>
                            <a:srgbClr val="0000FF"/>
                          </a:solidFill>
                          <a:latin typeface="+mn-lt"/>
                        </a:rPr>
                        <a:t> Group-Mineral</a:t>
                      </a:r>
                      <a:endParaRPr lang="en-US" sz="1600" b="1" i="0" u="none" strike="noStrike" dirty="0">
                        <a:solidFill>
                          <a:srgbClr val="0000FF"/>
                        </a:solidFill>
                        <a:latin typeface="+mn-lt"/>
                      </a:endParaRPr>
                    </a:p>
                  </a:txBody>
                  <a:tcPr marL="5780" marR="5780" marT="5780" marB="0">
                    <a:lnL>
                      <a:noFill/>
                    </a:lnL>
                    <a:lnR>
                      <a:noFill/>
                    </a:lnR>
                    <a:lnT>
                      <a:noFill/>
                    </a:lnT>
                    <a:lnB w="28575" cap="flat" cmpd="sng" algn="ctr">
                      <a:solidFill>
                        <a:srgbClr val="0000FF"/>
                      </a:solidFill>
                      <a:prstDash val="solid"/>
                      <a:round/>
                      <a:headEnd type="none" w="med" len="med"/>
                      <a:tailEnd type="none" w="med" len="med"/>
                    </a:lnB>
                  </a:tcPr>
                </a:tc>
                <a:tc>
                  <a:txBody>
                    <a:bodyPr/>
                    <a:lstStyle/>
                    <a:p>
                      <a:pPr algn="ctr" fontAlgn="t"/>
                      <a:r>
                        <a:rPr lang="en-US" sz="1600" b="1" i="0" u="none" strike="noStrike" dirty="0" smtClean="0">
                          <a:solidFill>
                            <a:srgbClr val="0000FF"/>
                          </a:solidFill>
                          <a:latin typeface="+mn-lt"/>
                        </a:rPr>
                        <a:t>Formula</a:t>
                      </a:r>
                      <a:endParaRPr lang="en-US" sz="1600" b="1" i="0" u="none" strike="noStrike" dirty="0">
                        <a:solidFill>
                          <a:srgbClr val="0000FF"/>
                        </a:solidFill>
                        <a:latin typeface="+mn-lt"/>
                      </a:endParaRPr>
                    </a:p>
                  </a:txBody>
                  <a:tcPr marL="5780" marR="5780" marT="5780" marB="0">
                    <a:lnL>
                      <a:noFill/>
                    </a:lnL>
                    <a:lnR>
                      <a:noFill/>
                    </a:lnR>
                    <a:lnT>
                      <a:noFill/>
                    </a:lnT>
                    <a:lnB w="28575" cap="flat" cmpd="sng" algn="ctr">
                      <a:solidFill>
                        <a:srgbClr val="0000FF"/>
                      </a:solidFill>
                      <a:prstDash val="solid"/>
                      <a:round/>
                      <a:headEnd type="none" w="med" len="med"/>
                      <a:tailEnd type="none" w="med" len="med"/>
                    </a:lnB>
                  </a:tcPr>
                </a:tc>
                <a:tc>
                  <a:txBody>
                    <a:bodyPr/>
                    <a:lstStyle/>
                    <a:p>
                      <a:pPr algn="ctr" fontAlgn="t"/>
                      <a:r>
                        <a:rPr lang="en-US" sz="1600" b="1" i="0" u="none" strike="noStrike" dirty="0">
                          <a:solidFill>
                            <a:srgbClr val="0000FF"/>
                          </a:solidFill>
                          <a:latin typeface="+mn-lt"/>
                        </a:rPr>
                        <a:t>REO Wt%</a:t>
                      </a:r>
                    </a:p>
                  </a:txBody>
                  <a:tcPr marL="5780" marR="5780" marT="5780" marB="0">
                    <a:lnL>
                      <a:noFill/>
                    </a:lnL>
                    <a:lnR>
                      <a:noFill/>
                    </a:lnR>
                    <a:lnT>
                      <a:noFill/>
                    </a:lnT>
                    <a:lnB w="28575" cap="flat" cmpd="sng" algn="ctr">
                      <a:solidFill>
                        <a:srgbClr val="0000FF"/>
                      </a:solidFill>
                      <a:prstDash val="solid"/>
                      <a:round/>
                      <a:headEnd type="none" w="med" len="med"/>
                      <a:tailEnd type="none" w="med" len="med"/>
                    </a:lnB>
                  </a:tcPr>
                </a:tc>
                <a:tc>
                  <a:txBody>
                    <a:bodyPr/>
                    <a:lstStyle/>
                    <a:p>
                      <a:pPr algn="ctr" fontAlgn="t"/>
                      <a:r>
                        <a:rPr lang="en-US" sz="1600" b="1" i="0" u="none" strike="noStrike" dirty="0" smtClean="0">
                          <a:solidFill>
                            <a:srgbClr val="0000FF"/>
                          </a:solidFill>
                          <a:latin typeface="+mn-lt"/>
                        </a:rPr>
                        <a:t>ThO</a:t>
                      </a:r>
                      <a:r>
                        <a:rPr lang="en-US" sz="1600" b="1" i="0" u="none" strike="noStrike" baseline="-50000" dirty="0" smtClean="0">
                          <a:solidFill>
                            <a:srgbClr val="0000FF"/>
                          </a:solidFill>
                          <a:latin typeface="+mn-lt"/>
                        </a:rPr>
                        <a:t>2</a:t>
                      </a:r>
                      <a:r>
                        <a:rPr lang="en-US" sz="1600" b="1" i="0" u="none" strike="noStrike" dirty="0" smtClean="0">
                          <a:solidFill>
                            <a:srgbClr val="0000FF"/>
                          </a:solidFill>
                          <a:latin typeface="+mn-lt"/>
                        </a:rPr>
                        <a:t> Wt</a:t>
                      </a:r>
                      <a:r>
                        <a:rPr lang="en-US" sz="1600" b="1" i="0" u="none" strike="noStrike" dirty="0">
                          <a:solidFill>
                            <a:srgbClr val="0000FF"/>
                          </a:solidFill>
                          <a:latin typeface="+mn-lt"/>
                        </a:rPr>
                        <a:t>%</a:t>
                      </a:r>
                    </a:p>
                  </a:txBody>
                  <a:tcPr marL="5780" marR="5780" marT="5780" marB="0">
                    <a:lnL>
                      <a:noFill/>
                    </a:lnL>
                    <a:lnR>
                      <a:noFill/>
                    </a:lnR>
                    <a:lnT>
                      <a:noFill/>
                    </a:lnT>
                    <a:lnB w="28575" cap="flat" cmpd="sng" algn="ctr">
                      <a:solidFill>
                        <a:srgbClr val="0000FF"/>
                      </a:solidFill>
                      <a:prstDash val="solid"/>
                      <a:round/>
                      <a:headEnd type="none" w="med" len="med"/>
                      <a:tailEnd type="none" w="med" len="med"/>
                    </a:lnB>
                  </a:tcPr>
                </a:tc>
                <a:tc>
                  <a:txBody>
                    <a:bodyPr/>
                    <a:lstStyle/>
                    <a:p>
                      <a:pPr algn="ctr" fontAlgn="t"/>
                      <a:r>
                        <a:rPr lang="en-US" sz="1600" b="1" i="0" u="none" strike="noStrike" dirty="0" smtClean="0">
                          <a:solidFill>
                            <a:srgbClr val="0000FF"/>
                          </a:solidFill>
                          <a:latin typeface="+mn-lt"/>
                        </a:rPr>
                        <a:t>UO</a:t>
                      </a:r>
                      <a:r>
                        <a:rPr lang="en-US" sz="1600" b="1" i="0" u="none" strike="noStrike" baseline="-50000" dirty="0" smtClean="0">
                          <a:solidFill>
                            <a:srgbClr val="0000FF"/>
                          </a:solidFill>
                          <a:latin typeface="+mn-lt"/>
                        </a:rPr>
                        <a:t>2</a:t>
                      </a:r>
                      <a:r>
                        <a:rPr lang="en-US" sz="1600" b="1" i="0" u="none" strike="noStrike" dirty="0" smtClean="0">
                          <a:solidFill>
                            <a:srgbClr val="0000FF"/>
                          </a:solidFill>
                          <a:latin typeface="+mn-lt"/>
                        </a:rPr>
                        <a:t> </a:t>
                      </a:r>
                      <a:r>
                        <a:rPr lang="en-US" sz="1600" b="1" i="0" u="none" strike="noStrike" dirty="0">
                          <a:solidFill>
                            <a:srgbClr val="0000FF"/>
                          </a:solidFill>
                          <a:latin typeface="+mn-lt"/>
                        </a:rPr>
                        <a:t>Wt%</a:t>
                      </a:r>
                    </a:p>
                  </a:txBody>
                  <a:tcPr marL="5780" marR="5780" marT="5780" marB="0">
                    <a:lnL>
                      <a:noFill/>
                    </a:lnL>
                    <a:lnR>
                      <a:noFill/>
                    </a:lnR>
                    <a:lnT>
                      <a:noFill/>
                    </a:lnT>
                    <a:lnB w="28575" cap="flat" cmpd="sng" algn="ctr">
                      <a:solidFill>
                        <a:srgbClr val="0000FF"/>
                      </a:solidFill>
                      <a:prstDash val="solid"/>
                      <a:round/>
                      <a:headEnd type="none" w="med" len="med"/>
                      <a:tailEnd type="none" w="med" len="med"/>
                    </a:lnB>
                  </a:tcPr>
                </a:tc>
              </a:tr>
              <a:tr h="214746">
                <a:tc>
                  <a:txBody>
                    <a:bodyPr/>
                    <a:lstStyle/>
                    <a:p>
                      <a:pPr algn="l" fontAlgn="b"/>
                      <a:r>
                        <a:rPr lang="en-US" sz="1600" b="1" i="0" u="none" strike="noStrike" dirty="0" smtClean="0">
                          <a:solidFill>
                            <a:srgbClr val="FF0000"/>
                          </a:solidFill>
                          <a:latin typeface="+mn-lt"/>
                        </a:rPr>
                        <a:t>Oxides</a:t>
                      </a:r>
                      <a:endParaRPr lang="en-US" sz="1600" b="1" i="0" u="none" strike="noStrike" dirty="0">
                        <a:solidFill>
                          <a:srgbClr val="FF0000"/>
                        </a:solidFill>
                        <a:latin typeface="+mn-lt"/>
                      </a:endParaRPr>
                    </a:p>
                  </a:txBody>
                  <a:tcPr marL="5780" marR="5780" marT="5780" marB="0" anchor="b">
                    <a:lnL>
                      <a:noFill/>
                    </a:lnL>
                    <a:lnR>
                      <a:noFill/>
                    </a:lnR>
                    <a:lnT w="28575" cap="flat" cmpd="sng" algn="ctr">
                      <a:solidFill>
                        <a:srgbClr val="0000FF"/>
                      </a:solidFill>
                      <a:prstDash val="solid"/>
                      <a:round/>
                      <a:headEnd type="none" w="med" len="med"/>
                      <a:tailEnd type="none" w="med" len="med"/>
                    </a:lnT>
                    <a:lnB>
                      <a:noFill/>
                    </a:lnB>
                  </a:tcPr>
                </a:tc>
                <a:tc>
                  <a:txBody>
                    <a:bodyPr/>
                    <a:lstStyle/>
                    <a:p>
                      <a:pPr algn="ctr" fontAlgn="b"/>
                      <a:endParaRPr lang="en-US" sz="1600" b="0" i="0" u="none" strike="noStrike" dirty="0">
                        <a:solidFill>
                          <a:srgbClr val="000000"/>
                        </a:solidFill>
                        <a:latin typeface="+mn-lt"/>
                      </a:endParaRPr>
                    </a:p>
                  </a:txBody>
                  <a:tcPr marL="5780" marR="5780" marT="5780" marB="0" anchor="b">
                    <a:lnL>
                      <a:noFill/>
                    </a:lnL>
                    <a:lnR>
                      <a:noFill/>
                    </a:lnR>
                    <a:lnT w="28575" cap="flat" cmpd="sng" algn="ctr">
                      <a:solidFill>
                        <a:srgbClr val="0000FF"/>
                      </a:solidFill>
                      <a:prstDash val="solid"/>
                      <a:round/>
                      <a:headEnd type="none" w="med" len="med"/>
                      <a:tailEnd type="none" w="med" len="med"/>
                    </a:lnT>
                    <a:lnB>
                      <a:noFill/>
                    </a:lnB>
                  </a:tcPr>
                </a:tc>
                <a:tc>
                  <a:txBody>
                    <a:bodyPr/>
                    <a:lstStyle/>
                    <a:p>
                      <a:pPr algn="ctr" fontAlgn="b"/>
                      <a:endParaRPr lang="en-US" sz="1600" b="0" i="0" u="none" strike="noStrike" dirty="0">
                        <a:solidFill>
                          <a:srgbClr val="000000"/>
                        </a:solidFill>
                        <a:latin typeface="+mn-lt"/>
                      </a:endParaRPr>
                    </a:p>
                  </a:txBody>
                  <a:tcPr marL="5780" marR="5780" marT="5780" marB="0" anchor="b">
                    <a:lnL>
                      <a:noFill/>
                    </a:lnL>
                    <a:lnR>
                      <a:noFill/>
                    </a:lnR>
                    <a:lnT w="28575" cap="flat" cmpd="sng" algn="ctr">
                      <a:solidFill>
                        <a:srgbClr val="0000FF"/>
                      </a:solidFill>
                      <a:prstDash val="solid"/>
                      <a:round/>
                      <a:headEnd type="none" w="med" len="med"/>
                      <a:tailEnd type="none" w="med" len="med"/>
                    </a:lnT>
                    <a:lnB>
                      <a:noFill/>
                    </a:lnB>
                  </a:tcPr>
                </a:tc>
                <a:tc>
                  <a:txBody>
                    <a:bodyPr/>
                    <a:lstStyle/>
                    <a:p>
                      <a:pPr algn="ctr" fontAlgn="b"/>
                      <a:endParaRPr lang="en-US" sz="1600" b="0" i="0" u="none" strike="noStrike" dirty="0">
                        <a:solidFill>
                          <a:srgbClr val="000000"/>
                        </a:solidFill>
                        <a:latin typeface="+mn-lt"/>
                      </a:endParaRPr>
                    </a:p>
                  </a:txBody>
                  <a:tcPr marL="5780" marR="5780" marT="5780" marB="0" anchor="b">
                    <a:lnL>
                      <a:noFill/>
                    </a:lnL>
                    <a:lnR>
                      <a:noFill/>
                    </a:lnR>
                    <a:lnT w="28575" cap="flat" cmpd="sng" algn="ctr">
                      <a:solidFill>
                        <a:srgbClr val="0000FF"/>
                      </a:solidFill>
                      <a:prstDash val="solid"/>
                      <a:round/>
                      <a:headEnd type="none" w="med" len="med"/>
                      <a:tailEnd type="none" w="med" len="med"/>
                    </a:lnT>
                    <a:lnB>
                      <a:noFill/>
                    </a:lnB>
                  </a:tcPr>
                </a:tc>
                <a:tc>
                  <a:txBody>
                    <a:bodyPr/>
                    <a:lstStyle/>
                    <a:p>
                      <a:pPr algn="ctr" fontAlgn="b"/>
                      <a:endParaRPr lang="en-US" sz="1600" b="0" i="0" u="none" strike="noStrike" dirty="0">
                        <a:solidFill>
                          <a:srgbClr val="000000"/>
                        </a:solidFill>
                        <a:latin typeface="+mn-lt"/>
                      </a:endParaRPr>
                    </a:p>
                  </a:txBody>
                  <a:tcPr marL="5780" marR="5780" marT="5780" marB="0" anchor="b">
                    <a:lnL>
                      <a:noFill/>
                    </a:lnL>
                    <a:lnR>
                      <a:noFill/>
                    </a:lnR>
                    <a:lnT w="28575" cap="flat" cmpd="sng" algn="ctr">
                      <a:solidFill>
                        <a:srgbClr val="0000FF"/>
                      </a:solidFill>
                      <a:prstDash val="solid"/>
                      <a:round/>
                      <a:headEnd type="none" w="med" len="med"/>
                      <a:tailEnd type="none" w="med" len="med"/>
                    </a:lnT>
                    <a:lnB>
                      <a:noFill/>
                    </a:lnB>
                  </a:tcPr>
                </a:tc>
              </a:tr>
              <a:tr h="214746">
                <a:tc>
                  <a:txBody>
                    <a:bodyPr/>
                    <a:lstStyle/>
                    <a:p>
                      <a:pPr algn="l" fontAlgn="b"/>
                      <a:r>
                        <a:rPr lang="en-US" sz="1600" b="0" i="0" u="none" strike="noStrike" dirty="0" smtClean="0">
                          <a:solidFill>
                            <a:srgbClr val="000000"/>
                          </a:solidFill>
                          <a:latin typeface="+mn-lt"/>
                        </a:rPr>
                        <a:t>  </a:t>
                      </a:r>
                      <a:r>
                        <a:rPr lang="en-US" sz="1600" b="0" i="0" u="none" strike="noStrike" dirty="0" err="1" smtClean="0">
                          <a:solidFill>
                            <a:srgbClr val="000000"/>
                          </a:solidFill>
                          <a:latin typeface="+mn-lt"/>
                        </a:rPr>
                        <a:t>Aeschynite</a:t>
                      </a:r>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r>
                        <a:rPr lang="en-US" sz="1600" b="0" i="0" u="none" strike="noStrike" dirty="0" smtClean="0">
                          <a:solidFill>
                            <a:srgbClr val="000000"/>
                          </a:solidFill>
                          <a:latin typeface="+mn-lt"/>
                        </a:rPr>
                        <a:t>(</a:t>
                      </a:r>
                      <a:r>
                        <a:rPr lang="en-US" sz="1600" b="0" i="0" u="none" strike="noStrike" dirty="0" err="1" smtClean="0">
                          <a:solidFill>
                            <a:srgbClr val="000000"/>
                          </a:solidFill>
                          <a:latin typeface="+mn-lt"/>
                        </a:rPr>
                        <a:t>Ln,Ca,Fe</a:t>
                      </a:r>
                      <a:r>
                        <a:rPr lang="en-US" sz="1600" b="0" i="0" u="none" strike="noStrike" dirty="0">
                          <a:solidFill>
                            <a:srgbClr val="000000"/>
                          </a:solidFill>
                          <a:latin typeface="+mn-lt"/>
                        </a:rPr>
                        <a:t>)(</a:t>
                      </a:r>
                      <a:r>
                        <a:rPr lang="en-US" sz="1600" b="0" i="0" u="none" strike="noStrike" dirty="0" err="1">
                          <a:solidFill>
                            <a:srgbClr val="000000"/>
                          </a:solidFill>
                          <a:latin typeface="+mn-lt"/>
                        </a:rPr>
                        <a:t>Ti,Nb</a:t>
                      </a:r>
                      <a:r>
                        <a:rPr lang="en-US" sz="1600" b="0" i="0" u="none" strike="noStrike" dirty="0">
                          <a:solidFill>
                            <a:srgbClr val="000000"/>
                          </a:solidFill>
                          <a:latin typeface="+mn-lt"/>
                        </a:rPr>
                        <a:t>)</a:t>
                      </a:r>
                      <a:r>
                        <a:rPr lang="en-US" sz="1600" b="0" i="0" u="none" strike="noStrike" baseline="-25000" dirty="0">
                          <a:solidFill>
                            <a:srgbClr val="000000"/>
                          </a:solidFill>
                          <a:latin typeface="+mn-lt"/>
                        </a:rPr>
                        <a:t>2</a:t>
                      </a:r>
                      <a:r>
                        <a:rPr lang="en-US" sz="1600" b="0" i="0" u="none" strike="noStrike" dirty="0">
                          <a:solidFill>
                            <a:srgbClr val="000000"/>
                          </a:solidFill>
                          <a:latin typeface="+mn-lt"/>
                        </a:rPr>
                        <a:t>(O,OH)</a:t>
                      </a:r>
                      <a:r>
                        <a:rPr lang="en-US" sz="1600" b="0" i="0" u="none" strike="noStrike" baseline="-25000" dirty="0">
                          <a:solidFill>
                            <a:srgbClr val="000000"/>
                          </a:solidFill>
                          <a:latin typeface="+mn-lt"/>
                        </a:rPr>
                        <a:t>6</a:t>
                      </a:r>
                    </a:p>
                  </a:txBody>
                  <a:tcPr marL="5780" marR="5780" marT="5780" marB="0" anchor="b">
                    <a:lnL>
                      <a:noFill/>
                    </a:lnL>
                    <a:lnR>
                      <a:noFill/>
                    </a:lnR>
                    <a:lnT>
                      <a:noFill/>
                    </a:lnT>
                    <a:lnB>
                      <a:noFill/>
                    </a:lnB>
                  </a:tcPr>
                </a:tc>
                <a:tc>
                  <a:txBody>
                    <a:bodyPr/>
                    <a:lstStyle/>
                    <a:p>
                      <a:pPr algn="ctr" fontAlgn="b"/>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endParaRPr lang="en-US" sz="1600" b="0" i="0" u="none" strike="noStrike">
                        <a:solidFill>
                          <a:srgbClr val="000000"/>
                        </a:solidFill>
                        <a:latin typeface="+mn-lt"/>
                      </a:endParaRPr>
                    </a:p>
                  </a:txBody>
                  <a:tcPr marL="5780" marR="5780" marT="5780" marB="0" anchor="b">
                    <a:lnL>
                      <a:noFill/>
                    </a:lnL>
                    <a:lnR>
                      <a:noFill/>
                    </a:lnR>
                    <a:lnT>
                      <a:noFill/>
                    </a:lnT>
                    <a:lnB>
                      <a:noFill/>
                    </a:lnB>
                  </a:tcPr>
                </a:tc>
              </a:tr>
              <a:tr h="214746">
                <a:tc>
                  <a:txBody>
                    <a:bodyPr/>
                    <a:lstStyle/>
                    <a:p>
                      <a:pPr algn="l" fontAlgn="b"/>
                      <a:r>
                        <a:rPr lang="en-US" sz="1600" b="0" i="0" u="none" strike="noStrike" dirty="0" smtClean="0">
                          <a:solidFill>
                            <a:srgbClr val="000000"/>
                          </a:solidFill>
                          <a:latin typeface="+mn-lt"/>
                        </a:rPr>
                        <a:t>  Euxenite</a:t>
                      </a:r>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r>
                        <a:rPr lang="en-US" sz="1600" b="0" i="0" u="none" strike="noStrike" dirty="0">
                          <a:solidFill>
                            <a:srgbClr val="000000"/>
                          </a:solidFill>
                          <a:latin typeface="+mn-lt"/>
                        </a:rPr>
                        <a:t>(</a:t>
                      </a:r>
                      <a:r>
                        <a:rPr lang="en-US" sz="1600" b="0" i="0" u="none" strike="noStrike" dirty="0" err="1" smtClean="0">
                          <a:solidFill>
                            <a:srgbClr val="000000"/>
                          </a:solidFill>
                          <a:latin typeface="+mn-lt"/>
                        </a:rPr>
                        <a:t>Y,Ln,Ca</a:t>
                      </a:r>
                      <a:r>
                        <a:rPr lang="en-US" sz="1600" b="0" i="0" u="none" strike="noStrike" dirty="0">
                          <a:solidFill>
                            <a:srgbClr val="000000"/>
                          </a:solidFill>
                          <a:latin typeface="+mn-lt"/>
                        </a:rPr>
                        <a:t>)(</a:t>
                      </a:r>
                      <a:r>
                        <a:rPr lang="en-US" sz="1600" b="0" i="0" u="none" strike="noStrike" dirty="0" err="1">
                          <a:solidFill>
                            <a:srgbClr val="000000"/>
                          </a:solidFill>
                          <a:latin typeface="+mn-lt"/>
                        </a:rPr>
                        <a:t>Nb,Ta,Ti</a:t>
                      </a:r>
                      <a:r>
                        <a:rPr lang="en-US" sz="1600" b="0" i="0" u="none" strike="noStrike" dirty="0">
                          <a:solidFill>
                            <a:srgbClr val="000000"/>
                          </a:solidFill>
                          <a:latin typeface="+mn-lt"/>
                        </a:rPr>
                        <a:t>)</a:t>
                      </a:r>
                      <a:r>
                        <a:rPr lang="en-US" sz="1600" b="0" i="0" u="none" strike="noStrike" baseline="-25000" dirty="0">
                          <a:solidFill>
                            <a:srgbClr val="000000"/>
                          </a:solidFill>
                          <a:latin typeface="+mn-lt"/>
                        </a:rPr>
                        <a:t>2</a:t>
                      </a:r>
                      <a:r>
                        <a:rPr lang="en-US" sz="1600" b="0" i="0" u="none" strike="noStrike" dirty="0">
                          <a:solidFill>
                            <a:srgbClr val="000000"/>
                          </a:solidFill>
                          <a:latin typeface="+mn-lt"/>
                        </a:rPr>
                        <a:t>(O,OH)</a:t>
                      </a:r>
                      <a:r>
                        <a:rPr lang="en-US" sz="1600" b="0" i="0" u="none" strike="noStrike" baseline="-25000" dirty="0">
                          <a:solidFill>
                            <a:srgbClr val="000000"/>
                          </a:solidFill>
                          <a:latin typeface="+mn-lt"/>
                        </a:rPr>
                        <a:t>6</a:t>
                      </a:r>
                    </a:p>
                  </a:txBody>
                  <a:tcPr marL="5780" marR="5780" marT="5780" marB="0" anchor="b">
                    <a:lnL>
                      <a:noFill/>
                    </a:lnL>
                    <a:lnR>
                      <a:noFill/>
                    </a:lnR>
                    <a:lnT>
                      <a:noFill/>
                    </a:lnT>
                    <a:lnB>
                      <a:noFill/>
                    </a:lnB>
                  </a:tcPr>
                </a:tc>
                <a:tc>
                  <a:txBody>
                    <a:bodyPr/>
                    <a:lstStyle/>
                    <a:p>
                      <a:pPr algn="ctr" fontAlgn="b"/>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endParaRPr lang="en-US" sz="1600" b="0" i="0" u="none" strike="noStrike">
                        <a:solidFill>
                          <a:srgbClr val="000000"/>
                        </a:solidFill>
                        <a:latin typeface="+mn-lt"/>
                      </a:endParaRPr>
                    </a:p>
                  </a:txBody>
                  <a:tcPr marL="5780" marR="5780" marT="5780" marB="0" anchor="b">
                    <a:lnL>
                      <a:noFill/>
                    </a:lnL>
                    <a:lnR>
                      <a:noFill/>
                    </a:lnR>
                    <a:lnT>
                      <a:noFill/>
                    </a:lnT>
                    <a:lnB>
                      <a:noFill/>
                    </a:lnB>
                  </a:tcPr>
                </a:tc>
              </a:tr>
              <a:tr h="214746">
                <a:tc>
                  <a:txBody>
                    <a:bodyPr/>
                    <a:lstStyle/>
                    <a:p>
                      <a:pPr algn="l" fontAlgn="b"/>
                      <a:r>
                        <a:rPr lang="en-US" sz="1600" b="0" i="0" u="none" strike="noStrike" dirty="0" smtClean="0">
                          <a:solidFill>
                            <a:srgbClr val="000000"/>
                          </a:solidFill>
                          <a:latin typeface="+mn-lt"/>
                        </a:rPr>
                        <a:t>  </a:t>
                      </a:r>
                      <a:r>
                        <a:rPr lang="en-US" sz="1600" b="0" i="0" u="none" strike="noStrike" dirty="0" err="1" smtClean="0">
                          <a:solidFill>
                            <a:srgbClr val="000000"/>
                          </a:solidFill>
                          <a:latin typeface="+mn-lt"/>
                        </a:rPr>
                        <a:t>Fergusonite</a:t>
                      </a:r>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r>
                        <a:rPr lang="en-US" sz="1600" b="0" i="0" u="none" strike="noStrike" dirty="0">
                          <a:solidFill>
                            <a:srgbClr val="000000"/>
                          </a:solidFill>
                          <a:latin typeface="+mn-lt"/>
                        </a:rPr>
                        <a:t>YNbO</a:t>
                      </a:r>
                      <a:r>
                        <a:rPr lang="en-US" sz="1600" b="0" i="0" u="none" strike="noStrike" baseline="-25000" dirty="0">
                          <a:solidFill>
                            <a:srgbClr val="000000"/>
                          </a:solidFill>
                          <a:latin typeface="+mn-lt"/>
                        </a:rPr>
                        <a:t>4</a:t>
                      </a:r>
                    </a:p>
                  </a:txBody>
                  <a:tcPr marL="5780" marR="5780" marT="5780" marB="0" anchor="b">
                    <a:lnL>
                      <a:noFill/>
                    </a:lnL>
                    <a:lnR>
                      <a:noFill/>
                    </a:lnR>
                    <a:lnT>
                      <a:noFill/>
                    </a:lnT>
                    <a:lnB>
                      <a:noFill/>
                    </a:lnB>
                  </a:tcPr>
                </a:tc>
                <a:tc>
                  <a:txBody>
                    <a:bodyPr/>
                    <a:lstStyle/>
                    <a:p>
                      <a:pPr algn="ctr" fontAlgn="b"/>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endParaRPr lang="en-US" sz="1600" b="0" i="0" u="none" strike="noStrike">
                        <a:solidFill>
                          <a:srgbClr val="000000"/>
                        </a:solidFill>
                        <a:latin typeface="+mn-lt"/>
                      </a:endParaRPr>
                    </a:p>
                  </a:txBody>
                  <a:tcPr marL="5780" marR="5780" marT="5780" marB="0" anchor="b">
                    <a:lnL>
                      <a:noFill/>
                    </a:lnL>
                    <a:lnR>
                      <a:noFill/>
                    </a:lnR>
                    <a:lnT>
                      <a:noFill/>
                    </a:lnT>
                    <a:lnB>
                      <a:noFill/>
                    </a:lnB>
                  </a:tcPr>
                </a:tc>
                <a:tc>
                  <a:txBody>
                    <a:bodyPr/>
                    <a:lstStyle/>
                    <a:p>
                      <a:pPr algn="ctr" fontAlgn="b"/>
                      <a:endParaRPr lang="en-US" sz="1600" b="0" i="0" u="none" strike="noStrike">
                        <a:solidFill>
                          <a:srgbClr val="000000"/>
                        </a:solidFill>
                        <a:latin typeface="+mn-lt"/>
                      </a:endParaRPr>
                    </a:p>
                  </a:txBody>
                  <a:tcPr marL="5780" marR="5780" marT="5780" marB="0" anchor="b">
                    <a:lnL>
                      <a:noFill/>
                    </a:lnL>
                    <a:lnR>
                      <a:noFill/>
                    </a:lnR>
                    <a:lnT>
                      <a:noFill/>
                    </a:lnT>
                    <a:lnB>
                      <a:noFill/>
                    </a:lnB>
                  </a:tcPr>
                </a:tc>
              </a:tr>
              <a:tr h="214746">
                <a:tc>
                  <a:txBody>
                    <a:bodyPr/>
                    <a:lstStyle/>
                    <a:p>
                      <a:pPr algn="l" fontAlgn="b"/>
                      <a:r>
                        <a:rPr lang="en-US" sz="1600" b="1" i="0" u="none" strike="noStrike" dirty="0" smtClean="0">
                          <a:solidFill>
                            <a:srgbClr val="FF0000"/>
                          </a:solidFill>
                          <a:latin typeface="+mn-lt"/>
                        </a:rPr>
                        <a:t>Carbonates</a:t>
                      </a:r>
                      <a:endParaRPr lang="en-US" sz="1600" b="1" i="0" u="none" strike="noStrike" dirty="0">
                        <a:solidFill>
                          <a:srgbClr val="FF0000"/>
                        </a:solidFill>
                        <a:latin typeface="+mn-lt"/>
                      </a:endParaRPr>
                    </a:p>
                  </a:txBody>
                  <a:tcPr marL="5780" marR="5780" marT="5780" marB="0" anchor="b">
                    <a:lnL>
                      <a:noFill/>
                    </a:lnL>
                    <a:lnR>
                      <a:noFill/>
                    </a:lnR>
                    <a:lnT>
                      <a:noFill/>
                    </a:lnT>
                    <a:lnB>
                      <a:noFill/>
                    </a:lnB>
                  </a:tcPr>
                </a:tc>
                <a:tc>
                  <a:txBody>
                    <a:bodyPr/>
                    <a:lstStyle/>
                    <a:p>
                      <a:pPr algn="ctr" fontAlgn="b"/>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endParaRPr lang="en-US" sz="1600" b="0" i="0" u="none" strike="noStrike">
                        <a:solidFill>
                          <a:srgbClr val="000000"/>
                        </a:solidFill>
                        <a:latin typeface="+mn-lt"/>
                      </a:endParaRPr>
                    </a:p>
                  </a:txBody>
                  <a:tcPr marL="5780" marR="5780" marT="5780" marB="0" anchor="b">
                    <a:lnL>
                      <a:noFill/>
                    </a:lnL>
                    <a:lnR>
                      <a:noFill/>
                    </a:lnR>
                    <a:lnT>
                      <a:noFill/>
                    </a:lnT>
                    <a:lnB>
                      <a:noFill/>
                    </a:lnB>
                  </a:tcPr>
                </a:tc>
              </a:tr>
              <a:tr h="214746">
                <a:tc>
                  <a:txBody>
                    <a:bodyPr/>
                    <a:lstStyle/>
                    <a:p>
                      <a:pPr algn="l" fontAlgn="b"/>
                      <a:r>
                        <a:rPr lang="en-US" sz="1600" b="0" i="0" u="none" strike="noStrike" dirty="0" smtClean="0">
                          <a:solidFill>
                            <a:srgbClr val="000000"/>
                          </a:solidFill>
                          <a:latin typeface="+mn-lt"/>
                        </a:rPr>
                        <a:t>  </a:t>
                      </a:r>
                      <a:r>
                        <a:rPr lang="en-US" sz="1600" b="0" i="0" u="none" strike="noStrike" dirty="0" err="1" smtClean="0">
                          <a:solidFill>
                            <a:srgbClr val="000000"/>
                          </a:solidFill>
                          <a:latin typeface="+mn-lt"/>
                        </a:rPr>
                        <a:t>Bastnäsite</a:t>
                      </a:r>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r>
                        <a:rPr lang="en-US" sz="1600" b="0" i="0" u="none" strike="noStrike" dirty="0" smtClean="0">
                          <a:solidFill>
                            <a:srgbClr val="000000"/>
                          </a:solidFill>
                          <a:latin typeface="+mn-lt"/>
                        </a:rPr>
                        <a:t>(</a:t>
                      </a:r>
                      <a:r>
                        <a:rPr lang="en-US" sz="1600" b="0" i="0" u="none" strike="noStrike" dirty="0" err="1" smtClean="0">
                          <a:solidFill>
                            <a:srgbClr val="000000"/>
                          </a:solidFill>
                          <a:latin typeface="+mn-lt"/>
                        </a:rPr>
                        <a:t>Ln,Y</a:t>
                      </a:r>
                      <a:r>
                        <a:rPr lang="en-US" sz="1600" b="0" i="0" u="none" strike="noStrike" dirty="0" smtClean="0">
                          <a:solidFill>
                            <a:srgbClr val="000000"/>
                          </a:solidFill>
                          <a:latin typeface="+mn-lt"/>
                        </a:rPr>
                        <a:t>)CO</a:t>
                      </a:r>
                      <a:r>
                        <a:rPr lang="en-US" sz="1600" b="0" i="0" u="none" strike="noStrike" baseline="-25000" dirty="0" smtClean="0">
                          <a:solidFill>
                            <a:srgbClr val="000000"/>
                          </a:solidFill>
                          <a:latin typeface="+mn-lt"/>
                        </a:rPr>
                        <a:t>3</a:t>
                      </a:r>
                      <a:r>
                        <a:rPr lang="en-US" sz="1600" b="0" i="0" u="none" strike="noStrike" dirty="0" smtClean="0">
                          <a:solidFill>
                            <a:srgbClr val="000000"/>
                          </a:solidFill>
                          <a:latin typeface="+mn-lt"/>
                        </a:rPr>
                        <a:t>F</a:t>
                      </a:r>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rgbClr val="000000"/>
                          </a:solidFill>
                          <a:latin typeface="+mn-lt"/>
                        </a:rPr>
                        <a:t>70 - 74</a:t>
                      </a:r>
                    </a:p>
                  </a:txBody>
                  <a:tcPr marL="5780" marR="5780" marT="5780" marB="0" anchor="b">
                    <a:lnL>
                      <a:noFill/>
                    </a:lnL>
                    <a:lnR>
                      <a:noFill/>
                    </a:lnR>
                    <a:lnT>
                      <a:noFill/>
                    </a:lnT>
                    <a:lnB>
                      <a:noFill/>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rgbClr val="000000"/>
                          </a:solidFill>
                          <a:latin typeface="+mn-lt"/>
                        </a:rPr>
                        <a:t>0 - 0.3</a:t>
                      </a:r>
                    </a:p>
                  </a:txBody>
                  <a:tcPr marL="5780" marR="5780" marT="5780" marB="0" anchor="b">
                    <a:lnL>
                      <a:noFill/>
                    </a:lnL>
                    <a:lnR>
                      <a:noFill/>
                    </a:lnR>
                    <a:lnT>
                      <a:noFill/>
                    </a:lnT>
                    <a:lnB>
                      <a:noFill/>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rgbClr val="000000"/>
                          </a:solidFill>
                          <a:latin typeface="+mn-lt"/>
                        </a:rPr>
                        <a:t>0.09</a:t>
                      </a:r>
                    </a:p>
                  </a:txBody>
                  <a:tcPr marL="5780" marR="5780" marT="5780" marB="0" anchor="b">
                    <a:lnL>
                      <a:noFill/>
                    </a:lnL>
                    <a:lnR>
                      <a:noFill/>
                    </a:lnR>
                    <a:lnT>
                      <a:noFill/>
                    </a:lnT>
                    <a:lnB>
                      <a:noFill/>
                    </a:lnB>
                  </a:tcPr>
                </a:tc>
              </a:tr>
              <a:tr h="214746">
                <a:tc>
                  <a:txBody>
                    <a:bodyPr/>
                    <a:lstStyle/>
                    <a:p>
                      <a:pPr algn="l" fontAlgn="b"/>
                      <a:r>
                        <a:rPr lang="en-US" sz="1600" b="0" i="0" u="none" strike="noStrike" dirty="0" smtClean="0">
                          <a:solidFill>
                            <a:srgbClr val="000000"/>
                          </a:solidFill>
                          <a:latin typeface="+mn-lt"/>
                        </a:rPr>
                        <a:t>  </a:t>
                      </a:r>
                      <a:r>
                        <a:rPr lang="en-US" sz="1600" b="0" i="0" u="none" strike="noStrike" dirty="0" err="1" smtClean="0">
                          <a:solidFill>
                            <a:srgbClr val="000000"/>
                          </a:solidFill>
                          <a:latin typeface="+mn-lt"/>
                        </a:rPr>
                        <a:t>Parisite</a:t>
                      </a:r>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r>
                        <a:rPr lang="en-US" sz="1600" b="0" i="0" u="none" strike="noStrike" dirty="0" smtClean="0">
                          <a:solidFill>
                            <a:srgbClr val="000000"/>
                          </a:solidFill>
                          <a:latin typeface="+mn-lt"/>
                        </a:rPr>
                        <a:t>Ca(</a:t>
                      </a:r>
                      <a:r>
                        <a:rPr lang="en-US" sz="1600" b="0" i="0" u="none" strike="noStrike" dirty="0" err="1" smtClean="0">
                          <a:solidFill>
                            <a:srgbClr val="000000"/>
                          </a:solidFill>
                          <a:latin typeface="+mn-lt"/>
                        </a:rPr>
                        <a:t>Ln</a:t>
                      </a:r>
                      <a:r>
                        <a:rPr lang="en-US" sz="1600" b="0" i="0" u="none" strike="noStrike" dirty="0" smtClean="0">
                          <a:solidFill>
                            <a:srgbClr val="000000"/>
                          </a:solidFill>
                          <a:latin typeface="+mn-lt"/>
                        </a:rPr>
                        <a:t>)</a:t>
                      </a:r>
                      <a:r>
                        <a:rPr lang="en-US" sz="1600" b="0" i="0" u="none" strike="noStrike" baseline="-25000" dirty="0" smtClean="0">
                          <a:solidFill>
                            <a:srgbClr val="000000"/>
                          </a:solidFill>
                          <a:latin typeface="+mn-lt"/>
                        </a:rPr>
                        <a:t>2</a:t>
                      </a:r>
                      <a:r>
                        <a:rPr lang="en-US" sz="1600" b="0" i="0" u="none" strike="noStrike" dirty="0" smtClean="0">
                          <a:solidFill>
                            <a:srgbClr val="000000"/>
                          </a:solidFill>
                          <a:latin typeface="+mn-lt"/>
                        </a:rPr>
                        <a:t>(CO</a:t>
                      </a:r>
                      <a:r>
                        <a:rPr lang="en-US" sz="1600" b="0" i="0" u="none" strike="noStrike" baseline="-25000" dirty="0" smtClean="0">
                          <a:solidFill>
                            <a:srgbClr val="000000"/>
                          </a:solidFill>
                          <a:latin typeface="+mn-lt"/>
                        </a:rPr>
                        <a:t>3</a:t>
                      </a:r>
                      <a:r>
                        <a:rPr lang="en-US" sz="1600" b="0" i="0" u="none" strike="noStrike" dirty="0" smtClean="0">
                          <a:solidFill>
                            <a:srgbClr val="000000"/>
                          </a:solidFill>
                          <a:latin typeface="+mn-lt"/>
                        </a:rPr>
                        <a:t>)</a:t>
                      </a:r>
                      <a:r>
                        <a:rPr lang="en-US" sz="1600" b="0" i="0" u="none" strike="noStrike" baseline="-25000" dirty="0" smtClean="0">
                          <a:solidFill>
                            <a:srgbClr val="000000"/>
                          </a:solidFill>
                          <a:latin typeface="+mn-lt"/>
                        </a:rPr>
                        <a:t>3</a:t>
                      </a:r>
                      <a:r>
                        <a:rPr lang="en-US" sz="1600" b="0" i="0" u="none" strike="noStrike" dirty="0" smtClean="0">
                          <a:solidFill>
                            <a:srgbClr val="000000"/>
                          </a:solidFill>
                          <a:latin typeface="+mn-lt"/>
                        </a:rPr>
                        <a:t>F</a:t>
                      </a:r>
                      <a:r>
                        <a:rPr lang="en-US" sz="1600" b="0" i="0" u="none" strike="noStrike" baseline="-25000" dirty="0" smtClean="0">
                          <a:solidFill>
                            <a:srgbClr val="000000"/>
                          </a:solidFill>
                          <a:latin typeface="+mn-lt"/>
                        </a:rPr>
                        <a:t>2</a:t>
                      </a:r>
                      <a:endParaRPr lang="en-US" sz="1600" b="0" i="0" u="none" strike="noStrike" baseline="-25000" dirty="0">
                        <a:solidFill>
                          <a:srgbClr val="000000"/>
                        </a:solidFill>
                        <a:latin typeface="+mn-lt"/>
                      </a:endParaRPr>
                    </a:p>
                  </a:txBody>
                  <a:tcPr marL="5780" marR="5780" marT="5780" marB="0" anchor="b">
                    <a:lnL>
                      <a:noFill/>
                    </a:lnL>
                    <a:lnR>
                      <a:noFill/>
                    </a:lnR>
                    <a:lnT>
                      <a:noFill/>
                    </a:lnT>
                    <a:lnB>
                      <a:noFill/>
                    </a:lnB>
                  </a:tcPr>
                </a:tc>
                <a:tc>
                  <a:txBody>
                    <a:bodyPr/>
                    <a:lstStyle/>
                    <a:p>
                      <a:pPr algn="ctr" fontAlgn="b"/>
                      <a:r>
                        <a:rPr lang="en-US" sz="1600" b="0" i="0" u="none" strike="noStrike" dirty="0" smtClean="0">
                          <a:solidFill>
                            <a:srgbClr val="000000"/>
                          </a:solidFill>
                          <a:latin typeface="+mn-lt"/>
                        </a:rPr>
                        <a:t>59</a:t>
                      </a:r>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r>
                        <a:rPr lang="en-US" sz="1600" b="0" i="0" u="none" strike="noStrike" dirty="0" smtClean="0">
                          <a:solidFill>
                            <a:srgbClr val="000000"/>
                          </a:solidFill>
                          <a:latin typeface="+mn-lt"/>
                        </a:rPr>
                        <a:t>0 – 0.5</a:t>
                      </a:r>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r>
                        <a:rPr lang="en-US" sz="1600" b="0" i="0" u="none" strike="noStrike" dirty="0" smtClean="0">
                          <a:solidFill>
                            <a:srgbClr val="000000"/>
                          </a:solidFill>
                          <a:latin typeface="+mn-lt"/>
                        </a:rPr>
                        <a:t>0 – 0.3</a:t>
                      </a:r>
                      <a:endParaRPr lang="en-US" sz="1600" b="0" i="0" u="none" strike="noStrike" dirty="0">
                        <a:solidFill>
                          <a:srgbClr val="000000"/>
                        </a:solidFill>
                        <a:latin typeface="+mn-lt"/>
                      </a:endParaRPr>
                    </a:p>
                  </a:txBody>
                  <a:tcPr marL="5780" marR="5780" marT="5780" marB="0" anchor="b">
                    <a:lnL>
                      <a:noFill/>
                    </a:lnL>
                    <a:lnR>
                      <a:noFill/>
                    </a:lnR>
                    <a:lnT>
                      <a:noFill/>
                    </a:lnT>
                    <a:lnB>
                      <a:noFill/>
                    </a:lnB>
                  </a:tcPr>
                </a:tc>
              </a:tr>
              <a:tr h="214746">
                <a:tc>
                  <a:txBody>
                    <a:bodyPr/>
                    <a:lstStyle/>
                    <a:p>
                      <a:pPr algn="l" fontAlgn="b"/>
                      <a:r>
                        <a:rPr lang="en-US" sz="1600" b="0" i="0" u="none" strike="noStrike" dirty="0" smtClean="0">
                          <a:solidFill>
                            <a:srgbClr val="000000"/>
                          </a:solidFill>
                          <a:latin typeface="+mn-lt"/>
                        </a:rPr>
                        <a:t>  </a:t>
                      </a:r>
                      <a:r>
                        <a:rPr lang="en-US" sz="1600" b="0" i="0" u="none" strike="noStrike" dirty="0" err="1" smtClean="0">
                          <a:solidFill>
                            <a:srgbClr val="000000"/>
                          </a:solidFill>
                          <a:latin typeface="+mn-lt"/>
                        </a:rPr>
                        <a:t>Synchisite</a:t>
                      </a:r>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r>
                        <a:rPr lang="en-US" sz="1600" b="0" i="0" u="none" strike="noStrike" dirty="0" smtClean="0">
                          <a:solidFill>
                            <a:srgbClr val="000000"/>
                          </a:solidFill>
                          <a:latin typeface="+mn-lt"/>
                        </a:rPr>
                        <a:t>Ca(</a:t>
                      </a:r>
                      <a:r>
                        <a:rPr lang="en-US" sz="1600" b="0" i="0" u="none" strike="noStrike" dirty="0" err="1" smtClean="0">
                          <a:solidFill>
                            <a:srgbClr val="000000"/>
                          </a:solidFill>
                          <a:latin typeface="+mn-lt"/>
                        </a:rPr>
                        <a:t>Ln,Y</a:t>
                      </a:r>
                      <a:r>
                        <a:rPr lang="en-US" sz="1600" b="0" i="0" u="none" strike="noStrike" dirty="0" smtClean="0">
                          <a:solidFill>
                            <a:srgbClr val="000000"/>
                          </a:solidFill>
                          <a:latin typeface="+mn-lt"/>
                        </a:rPr>
                        <a:t>)(</a:t>
                      </a:r>
                      <a:r>
                        <a:rPr lang="en-US" sz="1600" b="0" i="0" u="none" strike="noStrike" dirty="0">
                          <a:solidFill>
                            <a:srgbClr val="000000"/>
                          </a:solidFill>
                          <a:latin typeface="+mn-lt"/>
                        </a:rPr>
                        <a:t>CO</a:t>
                      </a:r>
                      <a:r>
                        <a:rPr lang="en-US" sz="1600" b="0" i="0" u="none" strike="noStrike" baseline="-25000" dirty="0">
                          <a:solidFill>
                            <a:srgbClr val="000000"/>
                          </a:solidFill>
                          <a:latin typeface="+mn-lt"/>
                        </a:rPr>
                        <a:t>3</a:t>
                      </a:r>
                      <a:r>
                        <a:rPr lang="en-US" sz="1600" b="0" i="0" u="none" strike="noStrike" dirty="0">
                          <a:solidFill>
                            <a:srgbClr val="000000"/>
                          </a:solidFill>
                          <a:latin typeface="+mn-lt"/>
                        </a:rPr>
                        <a:t>)</a:t>
                      </a:r>
                      <a:r>
                        <a:rPr lang="en-US" sz="1600" b="0" i="0" u="none" strike="noStrike" baseline="-25000" dirty="0">
                          <a:solidFill>
                            <a:srgbClr val="000000"/>
                          </a:solidFill>
                          <a:latin typeface="+mn-lt"/>
                        </a:rPr>
                        <a:t>2</a:t>
                      </a:r>
                      <a:r>
                        <a:rPr lang="en-US" sz="1600" b="0" i="0" u="none" strike="noStrike" dirty="0">
                          <a:solidFill>
                            <a:srgbClr val="000000"/>
                          </a:solidFill>
                          <a:latin typeface="+mn-lt"/>
                        </a:rPr>
                        <a:t>F</a:t>
                      </a:r>
                    </a:p>
                  </a:txBody>
                  <a:tcPr marL="5780" marR="5780" marT="5780" marB="0" anchor="b">
                    <a:lnL>
                      <a:noFill/>
                    </a:lnL>
                    <a:lnR>
                      <a:noFill/>
                    </a:lnR>
                    <a:lnT>
                      <a:noFill/>
                    </a:lnT>
                    <a:lnB>
                      <a:noFill/>
                    </a:lnB>
                  </a:tcPr>
                </a:tc>
                <a:tc>
                  <a:txBody>
                    <a:bodyPr/>
                    <a:lstStyle/>
                    <a:p>
                      <a:pPr algn="ctr" fontAlgn="b"/>
                      <a:r>
                        <a:rPr lang="en-US" sz="1600" b="0" i="0" u="none" strike="noStrike" dirty="0" smtClean="0">
                          <a:solidFill>
                            <a:srgbClr val="000000"/>
                          </a:solidFill>
                          <a:latin typeface="+mn-lt"/>
                        </a:rPr>
                        <a:t>49 – 52</a:t>
                      </a:r>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r>
                        <a:rPr lang="en-US" sz="1600" b="0" i="0" u="none" strike="noStrike" dirty="0" smtClean="0">
                          <a:solidFill>
                            <a:srgbClr val="000000"/>
                          </a:solidFill>
                          <a:latin typeface="+mn-lt"/>
                        </a:rPr>
                        <a:t>1.6</a:t>
                      </a:r>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endParaRPr lang="en-US" sz="1600" b="0" i="0" u="none" strike="noStrike" dirty="0">
                        <a:solidFill>
                          <a:srgbClr val="000000"/>
                        </a:solidFill>
                        <a:latin typeface="+mn-lt"/>
                      </a:endParaRPr>
                    </a:p>
                  </a:txBody>
                  <a:tcPr marL="5780" marR="5780" marT="5780" marB="0" anchor="b">
                    <a:lnL>
                      <a:noFill/>
                    </a:lnL>
                    <a:lnR>
                      <a:noFill/>
                    </a:lnR>
                    <a:lnT>
                      <a:noFill/>
                    </a:lnT>
                    <a:lnB>
                      <a:noFill/>
                    </a:lnB>
                  </a:tcPr>
                </a:tc>
              </a:tr>
              <a:tr h="214746">
                <a:tc>
                  <a:txBody>
                    <a:bodyPr/>
                    <a:lstStyle/>
                    <a:p>
                      <a:pPr algn="l" fontAlgn="b"/>
                      <a:r>
                        <a:rPr lang="en-US" sz="1600" b="0" i="0" u="none" strike="noStrike" dirty="0" smtClean="0">
                          <a:solidFill>
                            <a:srgbClr val="000000"/>
                          </a:solidFill>
                          <a:latin typeface="+mn-lt"/>
                        </a:rPr>
                        <a:t>  </a:t>
                      </a:r>
                      <a:r>
                        <a:rPr lang="en-US" sz="1600" b="0" i="0" u="none" strike="noStrike" dirty="0" err="1" smtClean="0">
                          <a:solidFill>
                            <a:srgbClr val="000000"/>
                          </a:solidFill>
                          <a:latin typeface="+mn-lt"/>
                        </a:rPr>
                        <a:t>Tengerite</a:t>
                      </a:r>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r>
                        <a:rPr lang="en-US" sz="1600" b="0" i="0" u="none" strike="noStrike" dirty="0">
                          <a:solidFill>
                            <a:srgbClr val="000000"/>
                          </a:solidFill>
                          <a:latin typeface="+mn-lt"/>
                        </a:rPr>
                        <a:t>Y</a:t>
                      </a:r>
                      <a:r>
                        <a:rPr lang="en-US" sz="1600" b="0" i="0" u="none" strike="noStrike" baseline="-25000" dirty="0">
                          <a:solidFill>
                            <a:srgbClr val="000000"/>
                          </a:solidFill>
                          <a:latin typeface="+mn-lt"/>
                        </a:rPr>
                        <a:t>2</a:t>
                      </a:r>
                      <a:r>
                        <a:rPr lang="en-US" sz="1600" b="0" i="0" u="none" strike="noStrike" dirty="0">
                          <a:solidFill>
                            <a:srgbClr val="000000"/>
                          </a:solidFill>
                          <a:latin typeface="+mn-lt"/>
                        </a:rPr>
                        <a:t>(CO</a:t>
                      </a:r>
                      <a:r>
                        <a:rPr lang="en-US" sz="1600" b="0" i="0" u="none" strike="noStrike" baseline="-25000" dirty="0">
                          <a:solidFill>
                            <a:srgbClr val="000000"/>
                          </a:solidFill>
                          <a:latin typeface="+mn-lt"/>
                        </a:rPr>
                        <a:t>3</a:t>
                      </a:r>
                      <a:r>
                        <a:rPr lang="en-US" sz="1600" b="0" i="0" u="none" strike="noStrike" dirty="0">
                          <a:solidFill>
                            <a:srgbClr val="000000"/>
                          </a:solidFill>
                          <a:latin typeface="+mn-lt"/>
                        </a:rPr>
                        <a:t>)</a:t>
                      </a:r>
                      <a:r>
                        <a:rPr lang="en-US" sz="1600" b="0" i="0" u="none" strike="noStrike" baseline="-25000" dirty="0">
                          <a:solidFill>
                            <a:srgbClr val="000000"/>
                          </a:solidFill>
                          <a:latin typeface="+mn-lt"/>
                        </a:rPr>
                        <a:t>3</a:t>
                      </a:r>
                      <a:r>
                        <a:rPr lang="en-US" sz="1600" b="0" i="0" u="none" strike="noStrike" dirty="0">
                          <a:solidFill>
                            <a:srgbClr val="000000"/>
                          </a:solidFill>
                          <a:latin typeface="+mn-lt"/>
                        </a:rPr>
                        <a:t>•n(H</a:t>
                      </a:r>
                      <a:r>
                        <a:rPr lang="en-US" sz="1600" b="0" i="0" u="none" strike="noStrike" baseline="-25000" dirty="0">
                          <a:solidFill>
                            <a:srgbClr val="000000"/>
                          </a:solidFill>
                          <a:latin typeface="+mn-lt"/>
                        </a:rPr>
                        <a:t>2</a:t>
                      </a:r>
                      <a:r>
                        <a:rPr lang="en-US" sz="1600" b="0" i="0" u="none" strike="noStrike" dirty="0">
                          <a:solidFill>
                            <a:srgbClr val="000000"/>
                          </a:solidFill>
                          <a:latin typeface="+mn-lt"/>
                        </a:rPr>
                        <a:t>O)</a:t>
                      </a:r>
                    </a:p>
                  </a:txBody>
                  <a:tcPr marL="5780" marR="5780" marT="5780" marB="0" anchor="b">
                    <a:lnL>
                      <a:noFill/>
                    </a:lnL>
                    <a:lnR>
                      <a:noFill/>
                    </a:lnR>
                    <a:lnT>
                      <a:noFill/>
                    </a:lnT>
                    <a:lnB>
                      <a:noFill/>
                    </a:lnB>
                  </a:tcPr>
                </a:tc>
                <a:tc>
                  <a:txBody>
                    <a:bodyPr/>
                    <a:lstStyle/>
                    <a:p>
                      <a:pPr algn="ctr" fontAlgn="b"/>
                      <a:endParaRPr lang="en-US" sz="1600" b="0" i="1"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endParaRPr lang="en-US" sz="1600" b="0" i="0" u="none" strike="noStrike">
                        <a:solidFill>
                          <a:srgbClr val="000000"/>
                        </a:solidFill>
                        <a:latin typeface="+mn-lt"/>
                      </a:endParaRPr>
                    </a:p>
                  </a:txBody>
                  <a:tcPr marL="5780" marR="5780" marT="5780" marB="0" anchor="b">
                    <a:lnL>
                      <a:noFill/>
                    </a:lnL>
                    <a:lnR>
                      <a:noFill/>
                    </a:lnR>
                    <a:lnT>
                      <a:noFill/>
                    </a:lnT>
                    <a:lnB>
                      <a:noFill/>
                    </a:lnB>
                  </a:tcPr>
                </a:tc>
              </a:tr>
              <a:tr h="214746">
                <a:tc>
                  <a:txBody>
                    <a:bodyPr/>
                    <a:lstStyle/>
                    <a:p>
                      <a:pPr algn="l" fontAlgn="b"/>
                      <a:r>
                        <a:rPr lang="en-US" sz="1600" b="1" i="0" u="none" strike="noStrike" dirty="0" smtClean="0">
                          <a:solidFill>
                            <a:srgbClr val="FF0000"/>
                          </a:solidFill>
                          <a:latin typeface="+mn-lt"/>
                        </a:rPr>
                        <a:t>Phosphates</a:t>
                      </a:r>
                      <a:endParaRPr lang="en-US" sz="1600" b="1" i="0" u="none" strike="noStrike" dirty="0">
                        <a:solidFill>
                          <a:srgbClr val="FF0000"/>
                        </a:solidFill>
                        <a:latin typeface="+mn-lt"/>
                      </a:endParaRPr>
                    </a:p>
                  </a:txBody>
                  <a:tcPr marL="5780" marR="5780" marT="5780" marB="0" anchor="b">
                    <a:lnL>
                      <a:noFill/>
                    </a:lnL>
                    <a:lnR>
                      <a:noFill/>
                    </a:lnR>
                    <a:lnT>
                      <a:noFill/>
                    </a:lnT>
                    <a:lnB>
                      <a:noFill/>
                    </a:lnB>
                  </a:tcPr>
                </a:tc>
                <a:tc>
                  <a:txBody>
                    <a:bodyPr/>
                    <a:lstStyle/>
                    <a:p>
                      <a:pPr algn="ctr" fontAlgn="b"/>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endParaRPr lang="en-US" sz="1600" b="0" i="0" u="none" strike="noStrike">
                        <a:solidFill>
                          <a:srgbClr val="000000"/>
                        </a:solidFill>
                        <a:latin typeface="+mn-lt"/>
                      </a:endParaRPr>
                    </a:p>
                  </a:txBody>
                  <a:tcPr marL="5780" marR="5780" marT="5780" marB="0" anchor="b">
                    <a:lnL>
                      <a:noFill/>
                    </a:lnL>
                    <a:lnR>
                      <a:noFill/>
                    </a:lnR>
                    <a:lnT>
                      <a:noFill/>
                    </a:lnT>
                    <a:lnB>
                      <a:noFill/>
                    </a:lnB>
                  </a:tcPr>
                </a:tc>
                <a:tc>
                  <a:txBody>
                    <a:bodyPr/>
                    <a:lstStyle/>
                    <a:p>
                      <a:pPr algn="ctr" fontAlgn="b"/>
                      <a:endParaRPr lang="en-US" sz="1600" b="0" i="0" u="none" strike="noStrike">
                        <a:solidFill>
                          <a:srgbClr val="000000"/>
                        </a:solidFill>
                        <a:latin typeface="+mn-lt"/>
                      </a:endParaRPr>
                    </a:p>
                  </a:txBody>
                  <a:tcPr marL="5780" marR="5780" marT="5780" marB="0" anchor="b">
                    <a:lnL>
                      <a:noFill/>
                    </a:lnL>
                    <a:lnR>
                      <a:noFill/>
                    </a:lnR>
                    <a:lnT>
                      <a:noFill/>
                    </a:lnT>
                    <a:lnB>
                      <a:noFill/>
                    </a:lnB>
                  </a:tcPr>
                </a:tc>
                <a:tc>
                  <a:txBody>
                    <a:bodyPr/>
                    <a:lstStyle/>
                    <a:p>
                      <a:pPr algn="ctr" fontAlgn="b"/>
                      <a:endParaRPr lang="en-US" sz="1600" b="0" i="0" u="none" strike="noStrike" dirty="0">
                        <a:solidFill>
                          <a:srgbClr val="000000"/>
                        </a:solidFill>
                        <a:latin typeface="+mn-lt"/>
                      </a:endParaRPr>
                    </a:p>
                  </a:txBody>
                  <a:tcPr marL="5780" marR="5780" marT="5780" marB="0" anchor="b">
                    <a:lnL>
                      <a:noFill/>
                    </a:lnL>
                    <a:lnR>
                      <a:noFill/>
                    </a:lnR>
                    <a:lnT>
                      <a:noFill/>
                    </a:lnT>
                    <a:lnB>
                      <a:noFill/>
                    </a:lnB>
                  </a:tcPr>
                </a:tc>
              </a:tr>
              <a:tr h="214746">
                <a:tc>
                  <a:txBody>
                    <a:bodyPr/>
                    <a:lstStyle/>
                    <a:p>
                      <a:pPr algn="l" fontAlgn="b"/>
                      <a:r>
                        <a:rPr lang="en-US" sz="1600" b="0" i="0" u="none" strike="noStrike" dirty="0" smtClean="0">
                          <a:solidFill>
                            <a:srgbClr val="000000"/>
                          </a:solidFill>
                          <a:latin typeface="+mn-lt"/>
                        </a:rPr>
                        <a:t>  Apatite</a:t>
                      </a:r>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r>
                        <a:rPr lang="en-US" sz="1600" b="0" i="0" u="none" strike="noStrike" dirty="0" smtClean="0">
                          <a:solidFill>
                            <a:srgbClr val="000000"/>
                          </a:solidFill>
                          <a:latin typeface="+mn-lt"/>
                        </a:rPr>
                        <a:t>(</a:t>
                      </a:r>
                      <a:r>
                        <a:rPr lang="en-US" sz="1600" b="0" i="0" u="none" strike="noStrike" dirty="0" err="1" smtClean="0">
                          <a:solidFill>
                            <a:srgbClr val="000000"/>
                          </a:solidFill>
                          <a:latin typeface="+mn-lt"/>
                        </a:rPr>
                        <a:t>Ca,Ln</a:t>
                      </a:r>
                      <a:r>
                        <a:rPr lang="en-US" sz="1600" b="0" i="0" u="none" strike="noStrike" dirty="0" smtClean="0">
                          <a:solidFill>
                            <a:srgbClr val="000000"/>
                          </a:solidFill>
                          <a:latin typeface="+mn-lt"/>
                        </a:rPr>
                        <a:t>)</a:t>
                      </a:r>
                      <a:r>
                        <a:rPr lang="en-US" sz="1600" b="0" i="0" u="none" strike="noStrike" baseline="-25000" dirty="0" smtClean="0">
                          <a:solidFill>
                            <a:srgbClr val="000000"/>
                          </a:solidFill>
                          <a:latin typeface="+mn-lt"/>
                        </a:rPr>
                        <a:t>5</a:t>
                      </a:r>
                      <a:r>
                        <a:rPr lang="en-US" sz="1600" b="0" i="0" u="none" strike="noStrike" dirty="0" smtClean="0">
                          <a:solidFill>
                            <a:srgbClr val="000000"/>
                          </a:solidFill>
                          <a:latin typeface="+mn-lt"/>
                        </a:rPr>
                        <a:t>(PO</a:t>
                      </a:r>
                      <a:r>
                        <a:rPr lang="en-US" sz="1600" b="0" i="0" u="none" strike="noStrike" baseline="-25000" dirty="0" smtClean="0">
                          <a:solidFill>
                            <a:srgbClr val="000000"/>
                          </a:solidFill>
                          <a:latin typeface="+mn-lt"/>
                        </a:rPr>
                        <a:t>4</a:t>
                      </a:r>
                      <a:r>
                        <a:rPr lang="en-US" sz="1600" b="0" i="0" u="none" strike="noStrike" dirty="0" smtClean="0">
                          <a:solidFill>
                            <a:srgbClr val="000000"/>
                          </a:solidFill>
                          <a:latin typeface="+mn-lt"/>
                        </a:rPr>
                        <a:t>)</a:t>
                      </a:r>
                      <a:r>
                        <a:rPr lang="en-US" sz="1600" b="0" i="0" u="none" strike="noStrike" baseline="-25000" dirty="0" smtClean="0">
                          <a:solidFill>
                            <a:srgbClr val="000000"/>
                          </a:solidFill>
                          <a:latin typeface="+mn-lt"/>
                        </a:rPr>
                        <a:t>3</a:t>
                      </a:r>
                      <a:r>
                        <a:rPr lang="en-US" sz="1600" b="0" i="0" u="none" strike="noStrike" dirty="0" smtClean="0">
                          <a:solidFill>
                            <a:srgbClr val="000000"/>
                          </a:solidFill>
                          <a:latin typeface="+mn-lt"/>
                        </a:rPr>
                        <a:t>(</a:t>
                      </a:r>
                      <a:r>
                        <a:rPr lang="en-US" sz="1600" b="0" i="0" u="none" strike="noStrike" dirty="0" err="1" smtClean="0">
                          <a:solidFill>
                            <a:srgbClr val="000000"/>
                          </a:solidFill>
                          <a:latin typeface="+mn-lt"/>
                        </a:rPr>
                        <a:t>OH,F,Cl</a:t>
                      </a:r>
                      <a:r>
                        <a:rPr lang="en-US" sz="1600" b="0" i="0" u="none" strike="noStrike" dirty="0">
                          <a:solidFill>
                            <a:srgbClr val="000000"/>
                          </a:solidFill>
                          <a:latin typeface="+mn-lt"/>
                        </a:rPr>
                        <a:t>)</a:t>
                      </a:r>
                    </a:p>
                  </a:txBody>
                  <a:tcPr marL="5780" marR="5780" marT="5780" marB="0" anchor="b">
                    <a:lnL>
                      <a:noFill/>
                    </a:lnL>
                    <a:lnR>
                      <a:noFill/>
                    </a:lnR>
                    <a:lnT>
                      <a:noFill/>
                    </a:lnT>
                    <a:lnB>
                      <a:noFill/>
                    </a:lnB>
                  </a:tcPr>
                </a:tc>
                <a:tc>
                  <a:txBody>
                    <a:bodyPr/>
                    <a:lstStyle/>
                    <a:p>
                      <a:pPr algn="ctr" fontAlgn="b"/>
                      <a:r>
                        <a:rPr lang="en-US" sz="1600" b="0" i="0" u="none" strike="noStrike" dirty="0" smtClean="0">
                          <a:solidFill>
                            <a:srgbClr val="000000"/>
                          </a:solidFill>
                          <a:latin typeface="+mn-lt"/>
                        </a:rPr>
                        <a:t>0 -20</a:t>
                      </a:r>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endParaRPr lang="en-US" sz="1600" b="0" i="0" u="none" strike="noStrike" dirty="0">
                        <a:solidFill>
                          <a:srgbClr val="000000"/>
                        </a:solidFill>
                        <a:latin typeface="+mn-lt"/>
                      </a:endParaRPr>
                    </a:p>
                  </a:txBody>
                  <a:tcPr marL="5780" marR="5780" marT="5780" marB="0" anchor="b">
                    <a:lnL>
                      <a:noFill/>
                    </a:lnL>
                    <a:lnR>
                      <a:noFill/>
                    </a:lnR>
                    <a:lnT>
                      <a:noFill/>
                    </a:lnT>
                    <a:lnB>
                      <a:noFill/>
                    </a:lnB>
                  </a:tcPr>
                </a:tc>
              </a:tr>
              <a:tr h="214746">
                <a:tc>
                  <a:txBody>
                    <a:bodyPr/>
                    <a:lstStyle/>
                    <a:p>
                      <a:pPr algn="l" fontAlgn="b"/>
                      <a:r>
                        <a:rPr lang="en-US" sz="1600" b="0" i="0" u="none" strike="noStrike" dirty="0" smtClean="0">
                          <a:solidFill>
                            <a:srgbClr val="000000"/>
                          </a:solidFill>
                          <a:latin typeface="+mn-lt"/>
                        </a:rPr>
                        <a:t>  Monazite</a:t>
                      </a:r>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r>
                        <a:rPr lang="en-US" sz="1600" b="0" i="0" u="none" strike="noStrike" dirty="0" smtClean="0">
                          <a:solidFill>
                            <a:srgbClr val="000000"/>
                          </a:solidFill>
                          <a:latin typeface="+mn-lt"/>
                        </a:rPr>
                        <a:t>(</a:t>
                      </a:r>
                      <a:r>
                        <a:rPr lang="en-US" sz="1600" b="0" i="0" u="none" strike="noStrike" dirty="0" err="1" smtClean="0">
                          <a:solidFill>
                            <a:srgbClr val="000000"/>
                          </a:solidFill>
                          <a:latin typeface="+mn-lt"/>
                        </a:rPr>
                        <a:t>Ln,Th</a:t>
                      </a:r>
                      <a:r>
                        <a:rPr lang="en-US" sz="1600" b="0" i="0" u="none" strike="noStrike" dirty="0" smtClean="0">
                          <a:solidFill>
                            <a:srgbClr val="000000"/>
                          </a:solidFill>
                          <a:latin typeface="+mn-lt"/>
                        </a:rPr>
                        <a:t>)PO</a:t>
                      </a:r>
                      <a:r>
                        <a:rPr lang="en-US" sz="1600" b="0" i="0" u="none" strike="noStrike" baseline="-25000" dirty="0" smtClean="0">
                          <a:solidFill>
                            <a:srgbClr val="000000"/>
                          </a:solidFill>
                          <a:latin typeface="+mn-lt"/>
                        </a:rPr>
                        <a:t>4</a:t>
                      </a:r>
                      <a:endParaRPr lang="en-US" sz="1600" b="0" i="0" u="none" strike="noStrike" baseline="-25000" dirty="0">
                        <a:solidFill>
                          <a:srgbClr val="000000"/>
                        </a:solidFill>
                        <a:latin typeface="+mn-lt"/>
                      </a:endParaRPr>
                    </a:p>
                  </a:txBody>
                  <a:tcPr marL="5780" marR="5780" marT="5780" marB="0" anchor="b">
                    <a:lnL>
                      <a:noFill/>
                    </a:lnL>
                    <a:lnR>
                      <a:noFill/>
                    </a:lnR>
                    <a:lnT>
                      <a:noFill/>
                    </a:lnT>
                    <a:lnB>
                      <a:noFill/>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rgbClr val="000000"/>
                          </a:solidFill>
                          <a:latin typeface="+mn-lt"/>
                        </a:rPr>
                        <a:t>35 - 71</a:t>
                      </a:r>
                    </a:p>
                  </a:txBody>
                  <a:tcPr marL="5780" marR="5780" marT="5780" marB="0" anchor="b">
                    <a:lnL>
                      <a:noFill/>
                    </a:lnL>
                    <a:lnR>
                      <a:noFill/>
                    </a:lnR>
                    <a:lnT>
                      <a:noFill/>
                    </a:lnT>
                    <a:lnB>
                      <a:noFill/>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rgbClr val="000000"/>
                          </a:solidFill>
                          <a:latin typeface="+mn-lt"/>
                        </a:rPr>
                        <a:t>0 - 20</a:t>
                      </a:r>
                    </a:p>
                  </a:txBody>
                  <a:tcPr marL="5780" marR="5780" marT="5780" marB="0" anchor="b">
                    <a:lnL>
                      <a:noFill/>
                    </a:lnL>
                    <a:lnR>
                      <a:noFill/>
                    </a:lnR>
                    <a:lnT>
                      <a:noFill/>
                    </a:lnT>
                    <a:lnB>
                      <a:noFill/>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rgbClr val="000000"/>
                          </a:solidFill>
                          <a:latin typeface="+mn-lt"/>
                        </a:rPr>
                        <a:t>0 - 16</a:t>
                      </a:r>
                    </a:p>
                  </a:txBody>
                  <a:tcPr marL="5780" marR="5780" marT="5780" marB="0" anchor="b">
                    <a:lnL>
                      <a:noFill/>
                    </a:lnL>
                    <a:lnR>
                      <a:noFill/>
                    </a:lnR>
                    <a:lnT>
                      <a:noFill/>
                    </a:lnT>
                    <a:lnB>
                      <a:noFill/>
                    </a:lnB>
                  </a:tcPr>
                </a:tc>
              </a:tr>
              <a:tr h="214746">
                <a:tc>
                  <a:txBody>
                    <a:bodyPr/>
                    <a:lstStyle/>
                    <a:p>
                      <a:pPr algn="l" fontAlgn="b"/>
                      <a:r>
                        <a:rPr lang="en-US" sz="1600" b="0" i="0" u="none" strike="noStrike" dirty="0" smtClean="0">
                          <a:solidFill>
                            <a:srgbClr val="000000"/>
                          </a:solidFill>
                          <a:latin typeface="+mn-lt"/>
                        </a:rPr>
                        <a:t>  </a:t>
                      </a:r>
                      <a:r>
                        <a:rPr lang="en-US" sz="1600" b="0" i="0" u="none" strike="noStrike" dirty="0" err="1" smtClean="0">
                          <a:solidFill>
                            <a:srgbClr val="000000"/>
                          </a:solidFill>
                          <a:latin typeface="+mn-lt"/>
                        </a:rPr>
                        <a:t>Xenotime</a:t>
                      </a:r>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r>
                        <a:rPr lang="en-US" sz="1600" b="0" i="0" u="none" strike="noStrike" dirty="0">
                          <a:solidFill>
                            <a:srgbClr val="000000"/>
                          </a:solidFill>
                          <a:latin typeface="+mn-lt"/>
                        </a:rPr>
                        <a:t>YPO</a:t>
                      </a:r>
                      <a:r>
                        <a:rPr lang="en-US" sz="1600" b="0" i="0" u="none" strike="noStrike" baseline="-25000" dirty="0">
                          <a:solidFill>
                            <a:srgbClr val="000000"/>
                          </a:solidFill>
                          <a:latin typeface="+mn-lt"/>
                        </a:rPr>
                        <a:t>4</a:t>
                      </a:r>
                    </a:p>
                  </a:txBody>
                  <a:tcPr marL="5780" marR="5780" marT="5780" marB="0" anchor="b">
                    <a:lnL>
                      <a:noFill/>
                    </a:lnL>
                    <a:lnR>
                      <a:noFill/>
                    </a:lnR>
                    <a:lnT>
                      <a:noFill/>
                    </a:lnT>
                    <a:lnB>
                      <a:noFill/>
                    </a:lnB>
                  </a:tcPr>
                </a:tc>
                <a:tc>
                  <a:txBody>
                    <a:bodyPr/>
                    <a:lstStyle/>
                    <a:p>
                      <a:pPr algn="ctr" fontAlgn="b"/>
                      <a:r>
                        <a:rPr lang="en-US" sz="1600" b="0" i="0" u="none" strike="noStrike" dirty="0" smtClean="0">
                          <a:solidFill>
                            <a:srgbClr val="000000"/>
                          </a:solidFill>
                          <a:latin typeface="+mn-lt"/>
                        </a:rPr>
                        <a:t>52 – 67</a:t>
                      </a:r>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r>
                        <a:rPr lang="en-US" sz="1600" b="0" i="0" u="none" strike="noStrike" dirty="0" smtClean="0">
                          <a:solidFill>
                            <a:srgbClr val="000000"/>
                          </a:solidFill>
                          <a:latin typeface="+mn-lt"/>
                        </a:rPr>
                        <a:t>0 - 3</a:t>
                      </a:r>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r>
                        <a:rPr lang="en-US" sz="1600" b="0" i="0" u="none" strike="noStrike" dirty="0" smtClean="0">
                          <a:solidFill>
                            <a:srgbClr val="000000"/>
                          </a:solidFill>
                          <a:latin typeface="+mn-lt"/>
                        </a:rPr>
                        <a:t>0 -5</a:t>
                      </a:r>
                      <a:endParaRPr lang="en-US" sz="1600" b="0" i="0" u="none" strike="noStrike" dirty="0">
                        <a:solidFill>
                          <a:srgbClr val="000000"/>
                        </a:solidFill>
                        <a:latin typeface="+mn-lt"/>
                      </a:endParaRPr>
                    </a:p>
                  </a:txBody>
                  <a:tcPr marL="5780" marR="5780" marT="5780" marB="0" anchor="b">
                    <a:lnL>
                      <a:noFill/>
                    </a:lnL>
                    <a:lnR>
                      <a:noFill/>
                    </a:lnR>
                    <a:lnT>
                      <a:noFill/>
                    </a:lnT>
                    <a:lnB>
                      <a:noFill/>
                    </a:lnB>
                  </a:tcPr>
                </a:tc>
              </a:tr>
              <a:tr h="214746">
                <a:tc>
                  <a:txBody>
                    <a:bodyPr/>
                    <a:lstStyle/>
                    <a:p>
                      <a:pPr algn="l" fontAlgn="b"/>
                      <a:r>
                        <a:rPr lang="en-US" sz="1600" b="1" i="0" u="none" strike="noStrike" dirty="0" smtClean="0">
                          <a:solidFill>
                            <a:srgbClr val="FF0000"/>
                          </a:solidFill>
                          <a:latin typeface="+mn-lt"/>
                        </a:rPr>
                        <a:t>Silicates</a:t>
                      </a:r>
                      <a:endParaRPr lang="en-US" sz="1600" b="1" i="0" u="none" strike="noStrike" dirty="0">
                        <a:solidFill>
                          <a:srgbClr val="FF0000"/>
                        </a:solidFill>
                        <a:latin typeface="+mn-lt"/>
                      </a:endParaRPr>
                    </a:p>
                  </a:txBody>
                  <a:tcPr marL="5780" marR="5780" marT="5780" marB="0" anchor="b">
                    <a:lnL>
                      <a:noFill/>
                    </a:lnL>
                    <a:lnR>
                      <a:noFill/>
                    </a:lnR>
                    <a:lnT>
                      <a:noFill/>
                    </a:lnT>
                    <a:lnB>
                      <a:noFill/>
                    </a:lnB>
                  </a:tcPr>
                </a:tc>
                <a:tc>
                  <a:txBody>
                    <a:bodyPr/>
                    <a:lstStyle/>
                    <a:p>
                      <a:pPr algn="ctr" fontAlgn="b"/>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endParaRPr lang="en-US" sz="1600" b="0" i="0" u="none" strike="noStrike" dirty="0">
                        <a:solidFill>
                          <a:srgbClr val="000000"/>
                        </a:solidFill>
                        <a:latin typeface="+mn-lt"/>
                      </a:endParaRPr>
                    </a:p>
                  </a:txBody>
                  <a:tcPr marL="5780" marR="5780" marT="5780" marB="0" anchor="b">
                    <a:lnL>
                      <a:noFill/>
                    </a:lnL>
                    <a:lnR>
                      <a:noFill/>
                    </a:lnR>
                    <a:lnT>
                      <a:noFill/>
                    </a:lnT>
                    <a:lnB>
                      <a:noFill/>
                    </a:lnB>
                  </a:tcPr>
                </a:tc>
              </a:tr>
              <a:tr h="214746">
                <a:tc>
                  <a:txBody>
                    <a:bodyPr/>
                    <a:lstStyle/>
                    <a:p>
                      <a:pPr algn="l" fontAlgn="b"/>
                      <a:r>
                        <a:rPr lang="en-US" sz="1600" b="0" i="0" u="none" strike="noStrike" dirty="0" smtClean="0">
                          <a:solidFill>
                            <a:srgbClr val="000000"/>
                          </a:solidFill>
                          <a:latin typeface="+mn-lt"/>
                        </a:rPr>
                        <a:t>  </a:t>
                      </a:r>
                      <a:r>
                        <a:rPr lang="en-US" sz="1600" b="0" i="0" u="none" strike="noStrike" dirty="0" err="1" smtClean="0">
                          <a:solidFill>
                            <a:srgbClr val="000000"/>
                          </a:solidFill>
                          <a:latin typeface="+mn-lt"/>
                        </a:rPr>
                        <a:t>Allanite</a:t>
                      </a:r>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r>
                        <a:rPr lang="en-US" sz="1600" b="0" i="0" u="none" strike="noStrike" dirty="0" smtClean="0">
                          <a:solidFill>
                            <a:srgbClr val="000000"/>
                          </a:solidFill>
                          <a:latin typeface="+mn-lt"/>
                        </a:rPr>
                        <a:t>(</a:t>
                      </a:r>
                      <a:r>
                        <a:rPr lang="en-US" sz="1600" b="0" i="0" u="none" strike="noStrike" dirty="0" err="1" smtClean="0">
                          <a:solidFill>
                            <a:srgbClr val="000000"/>
                          </a:solidFill>
                          <a:latin typeface="+mn-lt"/>
                        </a:rPr>
                        <a:t>Ln,Y,Ca</a:t>
                      </a:r>
                      <a:r>
                        <a:rPr lang="en-US" sz="1600" b="0" i="0" u="none" strike="noStrike" dirty="0" smtClean="0">
                          <a:solidFill>
                            <a:srgbClr val="000000"/>
                          </a:solidFill>
                          <a:latin typeface="+mn-lt"/>
                        </a:rPr>
                        <a:t>)</a:t>
                      </a:r>
                      <a:r>
                        <a:rPr lang="en-US" sz="1600" b="0" i="0" u="none" strike="noStrike" baseline="-25000" dirty="0" smtClean="0">
                          <a:solidFill>
                            <a:srgbClr val="000000"/>
                          </a:solidFill>
                          <a:latin typeface="+mn-lt"/>
                        </a:rPr>
                        <a:t>2</a:t>
                      </a:r>
                      <a:r>
                        <a:rPr lang="en-US" sz="1600" b="0" i="0" u="none" strike="noStrike" dirty="0" smtClean="0">
                          <a:solidFill>
                            <a:srgbClr val="000000"/>
                          </a:solidFill>
                          <a:latin typeface="+mn-lt"/>
                        </a:rPr>
                        <a:t>(Al,Fe</a:t>
                      </a:r>
                      <a:r>
                        <a:rPr lang="en-US" sz="1600" b="0" i="0" u="none" strike="noStrike" baseline="30000" dirty="0" smtClean="0">
                          <a:solidFill>
                            <a:srgbClr val="000000"/>
                          </a:solidFill>
                          <a:latin typeface="+mn-lt"/>
                        </a:rPr>
                        <a:t>3</a:t>
                      </a:r>
                      <a:r>
                        <a:rPr lang="en-US" sz="1600" b="0" i="0" u="none" strike="noStrike" baseline="30000" dirty="0">
                          <a:solidFill>
                            <a:srgbClr val="000000"/>
                          </a:solidFill>
                          <a:latin typeface="+mn-lt"/>
                        </a:rPr>
                        <a:t>+</a:t>
                      </a:r>
                      <a:r>
                        <a:rPr lang="en-US" sz="1600" b="0" i="0" u="none" strike="noStrike" dirty="0">
                          <a:solidFill>
                            <a:srgbClr val="000000"/>
                          </a:solidFill>
                          <a:latin typeface="+mn-lt"/>
                        </a:rPr>
                        <a:t>)</a:t>
                      </a:r>
                      <a:r>
                        <a:rPr lang="en-US" sz="1600" b="0" i="0" u="none" strike="noStrike" baseline="-25000" dirty="0">
                          <a:solidFill>
                            <a:srgbClr val="000000"/>
                          </a:solidFill>
                          <a:latin typeface="+mn-lt"/>
                        </a:rPr>
                        <a:t>2</a:t>
                      </a:r>
                      <a:r>
                        <a:rPr lang="en-US" sz="1600" b="0" i="0" u="none" strike="noStrike" dirty="0">
                          <a:solidFill>
                            <a:srgbClr val="000000"/>
                          </a:solidFill>
                          <a:latin typeface="+mn-lt"/>
                        </a:rPr>
                        <a:t>(SiO</a:t>
                      </a:r>
                      <a:r>
                        <a:rPr lang="en-US" sz="1600" b="0" i="0" u="none" strike="noStrike" baseline="-25000" dirty="0">
                          <a:solidFill>
                            <a:srgbClr val="000000"/>
                          </a:solidFill>
                          <a:latin typeface="+mn-lt"/>
                        </a:rPr>
                        <a:t>4</a:t>
                      </a:r>
                      <a:r>
                        <a:rPr lang="en-US" sz="1600" b="0" i="0" u="none" strike="noStrike" dirty="0">
                          <a:solidFill>
                            <a:srgbClr val="000000"/>
                          </a:solidFill>
                          <a:latin typeface="+mn-lt"/>
                        </a:rPr>
                        <a:t>)</a:t>
                      </a:r>
                      <a:r>
                        <a:rPr lang="en-US" sz="1600" b="0" i="0" u="none" strike="noStrike" baseline="-25000" dirty="0">
                          <a:solidFill>
                            <a:srgbClr val="000000"/>
                          </a:solidFill>
                          <a:latin typeface="+mn-lt"/>
                        </a:rPr>
                        <a:t>3</a:t>
                      </a:r>
                      <a:r>
                        <a:rPr lang="en-US" sz="1600" b="0" i="0" u="none" strike="noStrike" dirty="0">
                          <a:solidFill>
                            <a:srgbClr val="000000"/>
                          </a:solidFill>
                          <a:latin typeface="+mn-lt"/>
                        </a:rPr>
                        <a:t>(OH)</a:t>
                      </a:r>
                    </a:p>
                  </a:txBody>
                  <a:tcPr marL="5780" marR="5780" marT="5780" marB="0" anchor="b">
                    <a:lnL>
                      <a:noFill/>
                    </a:lnL>
                    <a:lnR>
                      <a:noFill/>
                    </a:lnR>
                    <a:lnT>
                      <a:noFill/>
                    </a:lnT>
                    <a:lnB>
                      <a:noFill/>
                    </a:lnB>
                  </a:tcPr>
                </a:tc>
                <a:tc>
                  <a:txBody>
                    <a:bodyPr/>
                    <a:lstStyle/>
                    <a:p>
                      <a:pPr algn="ctr" fontAlgn="b"/>
                      <a:r>
                        <a:rPr lang="en-US" sz="1600" b="0" i="0" u="none" strike="noStrike" dirty="0" smtClean="0">
                          <a:solidFill>
                            <a:srgbClr val="000000"/>
                          </a:solidFill>
                          <a:latin typeface="+mn-lt"/>
                        </a:rPr>
                        <a:t>3 – 51</a:t>
                      </a:r>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r>
                        <a:rPr lang="en-US" sz="1600" b="0" i="0" u="none" strike="noStrike" dirty="0" smtClean="0">
                          <a:solidFill>
                            <a:srgbClr val="000000"/>
                          </a:solidFill>
                          <a:latin typeface="+mn-lt"/>
                        </a:rPr>
                        <a:t>0 -3</a:t>
                      </a:r>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endParaRPr lang="en-US" sz="1600" b="0" i="0" u="none" strike="noStrike" dirty="0">
                        <a:solidFill>
                          <a:srgbClr val="000000"/>
                        </a:solidFill>
                        <a:latin typeface="+mn-lt"/>
                      </a:endParaRPr>
                    </a:p>
                  </a:txBody>
                  <a:tcPr marL="5780" marR="5780" marT="5780" marB="0" anchor="b">
                    <a:lnL>
                      <a:noFill/>
                    </a:lnL>
                    <a:lnR>
                      <a:noFill/>
                    </a:lnR>
                    <a:lnT>
                      <a:noFill/>
                    </a:lnT>
                    <a:lnB>
                      <a:noFill/>
                    </a:lnB>
                  </a:tcPr>
                </a:tc>
              </a:tr>
              <a:tr h="214746">
                <a:tc>
                  <a:txBody>
                    <a:bodyPr/>
                    <a:lstStyle/>
                    <a:p>
                      <a:pPr algn="l" fontAlgn="b"/>
                      <a:r>
                        <a:rPr lang="en-US" sz="1600" b="0" i="0" u="none" strike="noStrike" baseline="0" dirty="0" smtClean="0">
                          <a:solidFill>
                            <a:srgbClr val="000000"/>
                          </a:solidFill>
                          <a:latin typeface="+mn-lt"/>
                        </a:rPr>
                        <a:t>  </a:t>
                      </a:r>
                      <a:r>
                        <a:rPr lang="en-US" sz="1600" b="0" i="0" u="none" strike="noStrike" baseline="0" dirty="0" err="1" smtClean="0">
                          <a:solidFill>
                            <a:srgbClr val="000000"/>
                          </a:solidFill>
                          <a:latin typeface="+mn-lt"/>
                        </a:rPr>
                        <a:t>Eudialyte</a:t>
                      </a:r>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kern="1200" baseline="0" dirty="0" smtClean="0">
                          <a:solidFill>
                            <a:schemeClr val="tx1"/>
                          </a:solidFill>
                          <a:latin typeface="+mn-lt"/>
                          <a:ea typeface="+mn-ea"/>
                          <a:cs typeface="+mn-cs"/>
                        </a:rPr>
                        <a:t>Na</a:t>
                      </a:r>
                      <a:r>
                        <a:rPr lang="en-US" sz="1600" kern="1200" baseline="-25000" dirty="0" smtClean="0">
                          <a:solidFill>
                            <a:schemeClr val="tx1"/>
                          </a:solidFill>
                          <a:latin typeface="+mn-lt"/>
                          <a:ea typeface="+mn-ea"/>
                          <a:cs typeface="+mn-cs"/>
                        </a:rPr>
                        <a:t>4</a:t>
                      </a:r>
                      <a:r>
                        <a:rPr lang="en-US" sz="1600" kern="1200" baseline="0" dirty="0" smtClean="0">
                          <a:solidFill>
                            <a:schemeClr val="tx1"/>
                          </a:solidFill>
                          <a:latin typeface="+mn-lt"/>
                          <a:ea typeface="+mn-ea"/>
                          <a:cs typeface="+mn-cs"/>
                        </a:rPr>
                        <a:t>(</a:t>
                      </a:r>
                      <a:r>
                        <a:rPr lang="en-US" sz="1600" kern="1200" baseline="0" dirty="0" err="1" smtClean="0">
                          <a:solidFill>
                            <a:schemeClr val="tx1"/>
                          </a:solidFill>
                          <a:latin typeface="+mn-lt"/>
                          <a:ea typeface="+mn-ea"/>
                          <a:cs typeface="+mn-cs"/>
                        </a:rPr>
                        <a:t>Ca,Ce</a:t>
                      </a:r>
                      <a:r>
                        <a:rPr lang="en-US" sz="1600" kern="1200" baseline="0" dirty="0" smtClean="0">
                          <a:solidFill>
                            <a:schemeClr val="tx1"/>
                          </a:solidFill>
                          <a:latin typeface="+mn-lt"/>
                          <a:ea typeface="+mn-ea"/>
                          <a:cs typeface="+mn-cs"/>
                        </a:rPr>
                        <a:t>)</a:t>
                      </a:r>
                      <a:r>
                        <a:rPr lang="en-US" sz="1600" kern="1200" baseline="-25000" dirty="0" smtClean="0">
                          <a:solidFill>
                            <a:schemeClr val="tx1"/>
                          </a:solidFill>
                          <a:latin typeface="+mn-lt"/>
                          <a:ea typeface="+mn-ea"/>
                          <a:cs typeface="+mn-cs"/>
                        </a:rPr>
                        <a:t>2</a:t>
                      </a:r>
                      <a:r>
                        <a:rPr lang="en-US" sz="1600" kern="1200" baseline="0" dirty="0" smtClean="0">
                          <a:solidFill>
                            <a:schemeClr val="tx1"/>
                          </a:solidFill>
                          <a:latin typeface="+mn-lt"/>
                          <a:ea typeface="+mn-ea"/>
                          <a:cs typeface="+mn-cs"/>
                        </a:rPr>
                        <a:t>(Fe</a:t>
                      </a:r>
                      <a:r>
                        <a:rPr lang="en-US" sz="1600" kern="1200" baseline="30000" dirty="0" smtClean="0">
                          <a:solidFill>
                            <a:schemeClr val="tx1"/>
                          </a:solidFill>
                          <a:latin typeface="+mn-lt"/>
                          <a:ea typeface="+mn-ea"/>
                          <a:cs typeface="+mn-cs"/>
                        </a:rPr>
                        <a:t>2+</a:t>
                      </a:r>
                      <a:r>
                        <a:rPr lang="en-US" sz="1600" kern="1200" baseline="0" dirty="0" smtClean="0">
                          <a:solidFill>
                            <a:schemeClr val="tx1"/>
                          </a:solidFill>
                          <a:latin typeface="+mn-lt"/>
                          <a:ea typeface="+mn-ea"/>
                          <a:cs typeface="+mn-cs"/>
                        </a:rPr>
                        <a:t>,Mn</a:t>
                      </a:r>
                      <a:r>
                        <a:rPr lang="en-US" sz="1600" kern="1200" baseline="30000" dirty="0" smtClean="0">
                          <a:solidFill>
                            <a:schemeClr val="tx1"/>
                          </a:solidFill>
                          <a:latin typeface="+mn-lt"/>
                          <a:ea typeface="+mn-ea"/>
                          <a:cs typeface="+mn-cs"/>
                        </a:rPr>
                        <a:t>2+</a:t>
                      </a:r>
                      <a:r>
                        <a:rPr lang="en-US" sz="1600" kern="1200" baseline="0" dirty="0" smtClean="0">
                          <a:solidFill>
                            <a:schemeClr val="tx1"/>
                          </a:solidFill>
                          <a:latin typeface="+mn-lt"/>
                          <a:ea typeface="+mn-ea"/>
                          <a:cs typeface="+mn-cs"/>
                        </a:rPr>
                        <a:t>,Y)ZrSi</a:t>
                      </a:r>
                      <a:r>
                        <a:rPr lang="en-US" sz="1600" kern="1200" baseline="-25000" dirty="0" smtClean="0">
                          <a:solidFill>
                            <a:schemeClr val="tx1"/>
                          </a:solidFill>
                          <a:latin typeface="+mn-lt"/>
                          <a:ea typeface="+mn-ea"/>
                          <a:cs typeface="+mn-cs"/>
                        </a:rPr>
                        <a:t>8</a:t>
                      </a:r>
                      <a:r>
                        <a:rPr lang="en-US" sz="1600" kern="1200" baseline="0" dirty="0" smtClean="0">
                          <a:solidFill>
                            <a:schemeClr val="tx1"/>
                          </a:solidFill>
                          <a:latin typeface="+mn-lt"/>
                          <a:ea typeface="+mn-ea"/>
                          <a:cs typeface="+mn-cs"/>
                        </a:rPr>
                        <a:t>O</a:t>
                      </a:r>
                      <a:r>
                        <a:rPr lang="en-US" sz="1600" kern="1200" baseline="-25000" dirty="0" smtClean="0">
                          <a:solidFill>
                            <a:schemeClr val="tx1"/>
                          </a:solidFill>
                          <a:latin typeface="+mn-lt"/>
                          <a:ea typeface="+mn-ea"/>
                          <a:cs typeface="+mn-cs"/>
                        </a:rPr>
                        <a:t>22</a:t>
                      </a:r>
                      <a:r>
                        <a:rPr lang="en-US" sz="1600" kern="1200" baseline="0" dirty="0" smtClean="0">
                          <a:solidFill>
                            <a:schemeClr val="tx1"/>
                          </a:solidFill>
                          <a:latin typeface="+mn-lt"/>
                          <a:ea typeface="+mn-ea"/>
                          <a:cs typeface="+mn-cs"/>
                        </a:rPr>
                        <a:t>(</a:t>
                      </a:r>
                      <a:r>
                        <a:rPr lang="en-US" sz="1600" kern="1200" baseline="0" dirty="0" err="1" smtClean="0">
                          <a:solidFill>
                            <a:schemeClr val="tx1"/>
                          </a:solidFill>
                          <a:latin typeface="+mn-lt"/>
                          <a:ea typeface="+mn-ea"/>
                          <a:cs typeface="+mn-cs"/>
                        </a:rPr>
                        <a:t>OH,Cl</a:t>
                      </a:r>
                      <a:r>
                        <a:rPr lang="en-US" sz="1600" kern="1200" baseline="0" dirty="0" smtClean="0">
                          <a:solidFill>
                            <a:schemeClr val="tx1"/>
                          </a:solidFill>
                          <a:latin typeface="+mn-lt"/>
                          <a:ea typeface="+mn-ea"/>
                          <a:cs typeface="+mn-cs"/>
                        </a:rPr>
                        <a:t>)</a:t>
                      </a:r>
                      <a:r>
                        <a:rPr lang="en-US" sz="1600" kern="1200" baseline="-25000" dirty="0" smtClean="0">
                          <a:solidFill>
                            <a:schemeClr val="tx1"/>
                          </a:solidFill>
                          <a:latin typeface="+mn-lt"/>
                          <a:ea typeface="+mn-ea"/>
                          <a:cs typeface="+mn-cs"/>
                        </a:rPr>
                        <a:t>2</a:t>
                      </a:r>
                      <a:endParaRPr lang="en-US" sz="1600" kern="1200" baseline="0" dirty="0" smtClean="0">
                        <a:solidFill>
                          <a:schemeClr val="tx1"/>
                        </a:solidFill>
                        <a:latin typeface="+mn-lt"/>
                        <a:ea typeface="+mn-ea"/>
                        <a:cs typeface="+mn-cs"/>
                      </a:endParaRPr>
                    </a:p>
                  </a:txBody>
                  <a:tcPr marL="5780" marR="5780" marT="5780" marB="0" anchor="b">
                    <a:lnL>
                      <a:noFill/>
                    </a:lnL>
                    <a:lnR>
                      <a:noFill/>
                    </a:lnR>
                    <a:lnT>
                      <a:noFill/>
                    </a:lnT>
                    <a:lnB>
                      <a:noFill/>
                    </a:lnB>
                  </a:tcPr>
                </a:tc>
                <a:tc>
                  <a:txBody>
                    <a:bodyPr/>
                    <a:lstStyle/>
                    <a:p>
                      <a:pPr algn="ctr" fontAlgn="b"/>
                      <a:r>
                        <a:rPr lang="en-US" sz="1600" b="0" i="0" u="none" strike="noStrike" dirty="0" smtClean="0">
                          <a:solidFill>
                            <a:srgbClr val="000000"/>
                          </a:solidFill>
                          <a:latin typeface="+mn-lt"/>
                        </a:rPr>
                        <a:t>1 - 10</a:t>
                      </a:r>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endParaRPr lang="en-US" sz="1600" b="0" i="0" u="none" strike="noStrike" dirty="0">
                        <a:solidFill>
                          <a:srgbClr val="000000"/>
                        </a:solidFill>
                        <a:latin typeface="+mn-lt"/>
                      </a:endParaRPr>
                    </a:p>
                  </a:txBody>
                  <a:tcPr marL="5780" marR="5780" marT="5780" marB="0" anchor="b">
                    <a:lnL>
                      <a:noFill/>
                    </a:lnL>
                    <a:lnR>
                      <a:noFill/>
                    </a:lnR>
                    <a:lnT>
                      <a:noFill/>
                    </a:lnT>
                    <a:lnB>
                      <a:noFill/>
                    </a:lnB>
                  </a:tcPr>
                </a:tc>
              </a:tr>
              <a:tr h="214746">
                <a:tc>
                  <a:txBody>
                    <a:bodyPr/>
                    <a:lstStyle/>
                    <a:p>
                      <a:pPr algn="l" fontAlgn="b"/>
                      <a:r>
                        <a:rPr lang="en-US" sz="1600" b="0" i="0" u="none" strike="noStrike" dirty="0" smtClean="0">
                          <a:solidFill>
                            <a:srgbClr val="000000"/>
                          </a:solidFill>
                          <a:latin typeface="+mn-lt"/>
                        </a:rPr>
                        <a:t>  </a:t>
                      </a:r>
                      <a:r>
                        <a:rPr lang="en-US" sz="1600" b="0" i="0" u="none" strike="noStrike" dirty="0" err="1" smtClean="0">
                          <a:solidFill>
                            <a:srgbClr val="000000"/>
                          </a:solidFill>
                          <a:latin typeface="+mn-lt"/>
                        </a:rPr>
                        <a:t>Thalenite</a:t>
                      </a:r>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r>
                        <a:rPr lang="en-US" sz="1600" b="0" i="0" u="none" strike="noStrike" dirty="0">
                          <a:solidFill>
                            <a:srgbClr val="000000"/>
                          </a:solidFill>
                          <a:latin typeface="+mn-lt"/>
                        </a:rPr>
                        <a:t>Y</a:t>
                      </a:r>
                      <a:r>
                        <a:rPr lang="en-US" sz="1600" b="0" i="0" u="none" strike="noStrike" baseline="-25000" dirty="0">
                          <a:solidFill>
                            <a:srgbClr val="000000"/>
                          </a:solidFill>
                          <a:latin typeface="+mn-lt"/>
                        </a:rPr>
                        <a:t>2</a:t>
                      </a:r>
                      <a:r>
                        <a:rPr lang="en-US" sz="1600" b="0" i="0" u="none" strike="noStrike" dirty="0">
                          <a:solidFill>
                            <a:srgbClr val="000000"/>
                          </a:solidFill>
                          <a:latin typeface="+mn-lt"/>
                        </a:rPr>
                        <a:t>Si</a:t>
                      </a:r>
                      <a:r>
                        <a:rPr lang="en-US" sz="1600" b="0" i="0" u="none" strike="noStrike" baseline="-25000" dirty="0">
                          <a:solidFill>
                            <a:srgbClr val="000000"/>
                          </a:solidFill>
                          <a:latin typeface="+mn-lt"/>
                        </a:rPr>
                        <a:t>2</a:t>
                      </a:r>
                      <a:r>
                        <a:rPr lang="en-US" sz="1600" b="0" i="0" u="none" strike="noStrike" dirty="0">
                          <a:solidFill>
                            <a:srgbClr val="000000"/>
                          </a:solidFill>
                          <a:latin typeface="+mn-lt"/>
                        </a:rPr>
                        <a:t>O</a:t>
                      </a:r>
                      <a:r>
                        <a:rPr lang="en-US" sz="1600" b="0" i="0" u="none" strike="noStrike" baseline="-25000" dirty="0">
                          <a:solidFill>
                            <a:srgbClr val="000000"/>
                          </a:solidFill>
                          <a:latin typeface="+mn-lt"/>
                        </a:rPr>
                        <a:t>7</a:t>
                      </a:r>
                    </a:p>
                  </a:txBody>
                  <a:tcPr marL="5780" marR="5780" marT="5780" marB="0" anchor="b">
                    <a:lnL>
                      <a:noFill/>
                    </a:lnL>
                    <a:lnR>
                      <a:noFill/>
                    </a:lnR>
                    <a:lnT>
                      <a:noFill/>
                    </a:lnT>
                    <a:lnB>
                      <a:noFill/>
                    </a:lnB>
                  </a:tcPr>
                </a:tc>
                <a:tc>
                  <a:txBody>
                    <a:bodyPr/>
                    <a:lstStyle/>
                    <a:p>
                      <a:pPr algn="ctr" fontAlgn="b"/>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endParaRPr lang="en-US" sz="1600" b="0" i="0" u="none" strike="noStrike" dirty="0">
                        <a:solidFill>
                          <a:srgbClr val="000000"/>
                        </a:solidFill>
                        <a:latin typeface="+mn-lt"/>
                      </a:endParaRPr>
                    </a:p>
                  </a:txBody>
                  <a:tcPr marL="5780" marR="5780" marT="5780" marB="0" anchor="b">
                    <a:lnL>
                      <a:noFill/>
                    </a:lnL>
                    <a:lnR>
                      <a:noFill/>
                    </a:lnR>
                    <a:lnT>
                      <a:noFill/>
                    </a:lnT>
                    <a:lnB>
                      <a:noFill/>
                    </a:lnB>
                  </a:tcPr>
                </a:tc>
              </a:tr>
              <a:tr h="214746">
                <a:tc>
                  <a:txBody>
                    <a:bodyPr/>
                    <a:lstStyle/>
                    <a:p>
                      <a:pPr algn="l" fontAlgn="b"/>
                      <a:r>
                        <a:rPr lang="en-US" sz="1600" b="0" i="0" u="none" strike="noStrike" dirty="0" smtClean="0">
                          <a:solidFill>
                            <a:srgbClr val="000000"/>
                          </a:solidFill>
                          <a:latin typeface="+mn-lt"/>
                        </a:rPr>
                        <a:t>  Zircon</a:t>
                      </a:r>
                      <a:endParaRPr lang="en-US" sz="1600" b="0" i="0" u="none" strike="noStrike" dirty="0">
                        <a:solidFill>
                          <a:srgbClr val="000000"/>
                        </a:solidFill>
                        <a:latin typeface="+mn-lt"/>
                      </a:endParaRPr>
                    </a:p>
                  </a:txBody>
                  <a:tcPr marL="5780" marR="5780" marT="5780" marB="0" anchor="b">
                    <a:lnL>
                      <a:noFill/>
                    </a:lnL>
                    <a:lnR>
                      <a:noFill/>
                    </a:lnR>
                    <a:lnT>
                      <a:noFill/>
                    </a:lnT>
                    <a:lnB w="28575" cap="flat" cmpd="sng" algn="ctr">
                      <a:solidFill>
                        <a:srgbClr val="0000FF"/>
                      </a:solidFill>
                      <a:prstDash val="solid"/>
                      <a:round/>
                      <a:headEnd type="none" w="med" len="med"/>
                      <a:tailEnd type="none" w="med" len="med"/>
                    </a:lnB>
                  </a:tcPr>
                </a:tc>
                <a:tc>
                  <a:txBody>
                    <a:bodyPr/>
                    <a:lstStyle/>
                    <a:p>
                      <a:pPr algn="ctr" fontAlgn="b"/>
                      <a:r>
                        <a:rPr lang="en-US" sz="1600" b="0" i="0" u="none" strike="noStrike" dirty="0" smtClean="0">
                          <a:solidFill>
                            <a:srgbClr val="000000"/>
                          </a:solidFill>
                          <a:latin typeface="+mn-lt"/>
                        </a:rPr>
                        <a:t>(</a:t>
                      </a:r>
                      <a:r>
                        <a:rPr lang="en-US" sz="1600" b="0" i="0" u="none" strike="noStrike" dirty="0" err="1" smtClean="0">
                          <a:solidFill>
                            <a:srgbClr val="000000"/>
                          </a:solidFill>
                          <a:latin typeface="+mn-lt"/>
                        </a:rPr>
                        <a:t>Zr,Ln</a:t>
                      </a:r>
                      <a:r>
                        <a:rPr lang="en-US" sz="1600" b="0" i="0" u="none" strike="noStrike" dirty="0" smtClean="0">
                          <a:solidFill>
                            <a:srgbClr val="000000"/>
                          </a:solidFill>
                          <a:latin typeface="+mn-lt"/>
                        </a:rPr>
                        <a:t>)SiO</a:t>
                      </a:r>
                      <a:r>
                        <a:rPr lang="en-US" sz="1600" b="0" i="0" u="none" strike="noStrike" baseline="-25000" dirty="0" smtClean="0">
                          <a:solidFill>
                            <a:srgbClr val="000000"/>
                          </a:solidFill>
                          <a:latin typeface="+mn-lt"/>
                        </a:rPr>
                        <a:t>4</a:t>
                      </a:r>
                      <a:endParaRPr lang="en-US" sz="1600" b="0" i="0" u="none" strike="noStrike" baseline="-25000" dirty="0">
                        <a:solidFill>
                          <a:srgbClr val="000000"/>
                        </a:solidFill>
                        <a:latin typeface="+mn-lt"/>
                      </a:endParaRPr>
                    </a:p>
                  </a:txBody>
                  <a:tcPr marL="5780" marR="5780" marT="5780" marB="0" anchor="b">
                    <a:lnL>
                      <a:noFill/>
                    </a:lnL>
                    <a:lnR>
                      <a:noFill/>
                    </a:lnR>
                    <a:lnT>
                      <a:noFill/>
                    </a:lnT>
                    <a:lnB w="28575" cap="flat" cmpd="sng" algn="ctr">
                      <a:solidFill>
                        <a:srgbClr val="0000FF"/>
                      </a:solidFill>
                      <a:prstDash val="solid"/>
                      <a:round/>
                      <a:headEnd type="none" w="med" len="med"/>
                      <a:tailEnd type="none" w="med" len="med"/>
                    </a:lnB>
                  </a:tcPr>
                </a:tc>
                <a:tc>
                  <a:txBody>
                    <a:bodyPr/>
                    <a:lstStyle/>
                    <a:p>
                      <a:pPr algn="ctr" fontAlgn="b"/>
                      <a:r>
                        <a:rPr lang="en-US" sz="1600" b="0" i="0" u="none" strike="noStrike" dirty="0" smtClean="0">
                          <a:solidFill>
                            <a:srgbClr val="000000"/>
                          </a:solidFill>
                          <a:latin typeface="+mn-lt"/>
                        </a:rPr>
                        <a:t>0 – 0.7</a:t>
                      </a:r>
                      <a:endParaRPr lang="en-US" sz="1600" b="0" i="0" u="none" strike="noStrike" dirty="0">
                        <a:solidFill>
                          <a:srgbClr val="000000"/>
                        </a:solidFill>
                        <a:latin typeface="+mn-lt"/>
                      </a:endParaRPr>
                    </a:p>
                  </a:txBody>
                  <a:tcPr marL="5780" marR="5780" marT="5780" marB="0" anchor="b">
                    <a:lnL>
                      <a:noFill/>
                    </a:lnL>
                    <a:lnR>
                      <a:noFill/>
                    </a:lnR>
                    <a:lnT>
                      <a:noFill/>
                    </a:lnT>
                    <a:lnB w="28575" cap="flat" cmpd="sng" algn="ctr">
                      <a:solidFill>
                        <a:srgbClr val="0000FF"/>
                      </a:solidFill>
                      <a:prstDash val="solid"/>
                      <a:round/>
                      <a:headEnd type="none" w="med" len="med"/>
                      <a:tailEnd type="none" w="med" len="med"/>
                    </a:lnB>
                  </a:tcPr>
                </a:tc>
                <a:tc>
                  <a:txBody>
                    <a:bodyPr/>
                    <a:lstStyle/>
                    <a:p>
                      <a:pPr algn="ctr" fontAlgn="b"/>
                      <a:r>
                        <a:rPr lang="en-US" sz="1600" b="0" i="0" u="none" strike="noStrike" dirty="0" smtClean="0">
                          <a:solidFill>
                            <a:srgbClr val="000000"/>
                          </a:solidFill>
                          <a:latin typeface="+mn-lt"/>
                        </a:rPr>
                        <a:t>0.1 – 0.8</a:t>
                      </a:r>
                      <a:endParaRPr lang="en-US" sz="1600" b="0" i="0" u="none" strike="noStrike" dirty="0">
                        <a:solidFill>
                          <a:srgbClr val="000000"/>
                        </a:solidFill>
                        <a:latin typeface="+mn-lt"/>
                      </a:endParaRPr>
                    </a:p>
                  </a:txBody>
                  <a:tcPr marL="5780" marR="5780" marT="5780" marB="0" anchor="b">
                    <a:lnL>
                      <a:noFill/>
                    </a:lnL>
                    <a:lnR>
                      <a:noFill/>
                    </a:lnR>
                    <a:lnT>
                      <a:noFill/>
                    </a:lnT>
                    <a:lnB w="28575" cap="flat" cmpd="sng" algn="ctr">
                      <a:solidFill>
                        <a:srgbClr val="0000FF"/>
                      </a:solidFill>
                      <a:prstDash val="solid"/>
                      <a:round/>
                      <a:headEnd type="none" w="med" len="med"/>
                      <a:tailEnd type="none" w="med" len="med"/>
                    </a:lnB>
                  </a:tcPr>
                </a:tc>
                <a:tc>
                  <a:txBody>
                    <a:bodyPr/>
                    <a:lstStyle/>
                    <a:p>
                      <a:pPr algn="ctr" fontAlgn="b"/>
                      <a:endParaRPr lang="en-US" sz="1600" b="0" i="0" u="none" strike="noStrike" dirty="0">
                        <a:solidFill>
                          <a:srgbClr val="000000"/>
                        </a:solidFill>
                        <a:latin typeface="+mn-lt"/>
                      </a:endParaRPr>
                    </a:p>
                  </a:txBody>
                  <a:tcPr marL="5780" marR="5780" marT="5780" marB="0" anchor="b">
                    <a:lnL>
                      <a:noFill/>
                    </a:lnL>
                    <a:lnR>
                      <a:noFill/>
                    </a:lnR>
                    <a:lnT>
                      <a:noFill/>
                    </a:lnT>
                    <a:lnB w="28575" cap="flat" cmpd="sng" algn="ctr">
                      <a:solidFill>
                        <a:srgbClr val="0000FF"/>
                      </a:solidFill>
                      <a:prstDash val="solid"/>
                      <a:round/>
                      <a:headEnd type="none" w="med" len="med"/>
                      <a:tailEnd type="none" w="med" len="med"/>
                    </a:lnB>
                  </a:tcPr>
                </a:tc>
              </a:tr>
            </a:tbl>
          </a:graphicData>
        </a:graphic>
      </p:graphicFrame>
      <p:sp>
        <p:nvSpPr>
          <p:cNvPr id="4" name="TextBox 3"/>
          <p:cNvSpPr txBox="1"/>
          <p:nvPr/>
        </p:nvSpPr>
        <p:spPr>
          <a:xfrm>
            <a:off x="6477000" y="6214646"/>
            <a:ext cx="2362200" cy="338554"/>
          </a:xfrm>
          <a:prstGeom prst="rect">
            <a:avLst/>
          </a:prstGeom>
          <a:noFill/>
        </p:spPr>
        <p:txBody>
          <a:bodyPr wrap="square" rtlCol="0">
            <a:spAutoFit/>
          </a:bodyPr>
          <a:lstStyle/>
          <a:p>
            <a:r>
              <a:rPr lang="en-US" sz="1600" dirty="0" err="1" smtClean="0">
                <a:latin typeface="+mn-lt"/>
              </a:rPr>
              <a:t>Ln</a:t>
            </a:r>
            <a:r>
              <a:rPr lang="en-US" sz="1600" dirty="0" smtClean="0">
                <a:latin typeface="+mn-lt"/>
              </a:rPr>
              <a:t>: Lanthanide (a.k.a. REE) </a:t>
            </a:r>
            <a:endParaRPr lang="en-US" sz="1600" dirty="0">
              <a:latin typeface="+mn-lt"/>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0546" name="Rectangle 2"/>
          <p:cNvSpPr>
            <a:spLocks noGrp="1" noChangeArrowheads="1"/>
          </p:cNvSpPr>
          <p:nvPr>
            <p:ph type="title"/>
          </p:nvPr>
        </p:nvSpPr>
        <p:spPr>
          <a:xfrm>
            <a:off x="457200" y="76200"/>
            <a:ext cx="8382000" cy="712787"/>
          </a:xfrm>
        </p:spPr>
        <p:txBody>
          <a:bodyPr>
            <a:noAutofit/>
          </a:bodyPr>
          <a:lstStyle/>
          <a:p>
            <a:pPr eaLnBrk="1" hangingPunct="1">
              <a:defRPr/>
            </a:pPr>
            <a:r>
              <a:rPr lang="en-US" sz="2800" dirty="0" smtClean="0">
                <a:solidFill>
                  <a:srgbClr val="0000FF"/>
                </a:solidFill>
              </a:rPr>
              <a:t>Acid-Generating Potential - Thor Lake, NWT, Canada</a:t>
            </a:r>
          </a:p>
        </p:txBody>
      </p:sp>
      <p:sp>
        <p:nvSpPr>
          <p:cNvPr id="1260547" name="Rectangle 3"/>
          <p:cNvSpPr>
            <a:spLocks noGrp="1" noChangeArrowheads="1"/>
          </p:cNvSpPr>
          <p:nvPr>
            <p:ph idx="1"/>
          </p:nvPr>
        </p:nvSpPr>
        <p:spPr>
          <a:xfrm>
            <a:off x="6324600" y="1828800"/>
            <a:ext cx="2667000" cy="2133600"/>
          </a:xfrm>
        </p:spPr>
        <p:txBody>
          <a:bodyPr>
            <a:noAutofit/>
          </a:bodyPr>
          <a:lstStyle/>
          <a:p>
            <a:pPr eaLnBrk="1" hangingPunct="1">
              <a:defRPr/>
            </a:pPr>
            <a:r>
              <a:rPr lang="en-US" sz="2000" dirty="0" smtClean="0"/>
              <a:t>Despite lack of data, </a:t>
            </a:r>
            <a:r>
              <a:rPr lang="en-US" sz="2000" dirty="0" err="1" smtClean="0"/>
              <a:t>carbonatite</a:t>
            </a:r>
            <a:r>
              <a:rPr lang="en-US" sz="2000" dirty="0" smtClean="0"/>
              <a:t>-hosted REE deposits would be expected to be strongly net alkaline.</a:t>
            </a:r>
          </a:p>
        </p:txBody>
      </p:sp>
      <p:graphicFrame>
        <p:nvGraphicFramePr>
          <p:cNvPr id="6" name="Chart 5"/>
          <p:cNvGraphicFramePr/>
          <p:nvPr/>
        </p:nvGraphicFramePr>
        <p:xfrm>
          <a:off x="-2" y="762000"/>
          <a:ext cx="6553201" cy="51816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685800" y="5940623"/>
            <a:ext cx="6629400" cy="307777"/>
          </a:xfrm>
          <a:prstGeom prst="rect">
            <a:avLst/>
          </a:prstGeom>
          <a:noFill/>
        </p:spPr>
        <p:txBody>
          <a:bodyPr wrap="square" rtlCol="0">
            <a:spAutoFit/>
          </a:bodyPr>
          <a:lstStyle/>
          <a:p>
            <a:r>
              <a:rPr lang="en-US" sz="1400" dirty="0" smtClean="0">
                <a:latin typeface="+mn-lt"/>
              </a:rPr>
              <a:t>Thor Lake data: http://www.reviewboard.ca/registry/project.php?project_id=87</a:t>
            </a:r>
            <a:endParaRPr lang="en-US" sz="1400" dirty="0">
              <a:latin typeface="+mn-lt"/>
            </a:endParaRPr>
          </a:p>
        </p:txBody>
      </p:sp>
      <p:sp>
        <p:nvSpPr>
          <p:cNvPr id="7" name="TextBox 6"/>
          <p:cNvSpPr txBox="1"/>
          <p:nvPr/>
        </p:nvSpPr>
        <p:spPr>
          <a:xfrm>
            <a:off x="1447800" y="1600200"/>
            <a:ext cx="2551532" cy="584775"/>
          </a:xfrm>
          <a:prstGeom prst="rect">
            <a:avLst/>
          </a:prstGeom>
          <a:noFill/>
        </p:spPr>
        <p:txBody>
          <a:bodyPr wrap="none" rtlCol="0">
            <a:spAutoFit/>
          </a:bodyPr>
          <a:lstStyle/>
          <a:p>
            <a:pPr algn="ctr"/>
            <a:r>
              <a:rPr lang="en-US" sz="3200" b="1" dirty="0" err="1" smtClean="0">
                <a:solidFill>
                  <a:srgbClr val="FFC000"/>
                </a:solidFill>
                <a:latin typeface="+mn-lt"/>
              </a:rPr>
              <a:t>Carbonatites</a:t>
            </a:r>
            <a:r>
              <a:rPr lang="en-US" sz="3200" b="1" dirty="0" smtClean="0">
                <a:solidFill>
                  <a:srgbClr val="FFC000"/>
                </a:solidFill>
                <a:latin typeface="+mn-lt"/>
              </a:rPr>
              <a:t>?</a:t>
            </a:r>
            <a:endParaRPr lang="en-US" sz="3200" b="1" dirty="0">
              <a:solidFill>
                <a:srgbClr val="FFC000"/>
              </a:solidFill>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3779" name="Rectangle 3"/>
          <p:cNvSpPr>
            <a:spLocks noChangeArrowheads="1"/>
          </p:cNvSpPr>
          <p:nvPr/>
        </p:nvSpPr>
        <p:spPr bwMode="auto">
          <a:xfrm>
            <a:off x="304800" y="304800"/>
            <a:ext cx="8153400" cy="685800"/>
          </a:xfrm>
          <a:prstGeom prst="rect">
            <a:avLst/>
          </a:prstGeom>
          <a:noFill/>
          <a:ln w="9525">
            <a:noFill/>
            <a:miter lim="800000"/>
            <a:headEnd/>
            <a:tailEnd/>
          </a:ln>
          <a:effectLst/>
        </p:spPr>
        <p:txBody>
          <a:bodyPr/>
          <a:lstStyle/>
          <a:p>
            <a:pPr>
              <a:lnSpc>
                <a:spcPct val="80000"/>
              </a:lnSpc>
              <a:tabLst>
                <a:tab pos="4686300" algn="l"/>
              </a:tabLst>
            </a:pPr>
            <a:r>
              <a:rPr lang="en-US" sz="3200" dirty="0" smtClean="0">
                <a:solidFill>
                  <a:srgbClr val="0000FF"/>
                </a:solidFill>
                <a:latin typeface="+mj-lt"/>
              </a:rPr>
              <a:t>Rare Earth Elements: Surface Water Guidelines</a:t>
            </a:r>
            <a:endParaRPr lang="en-US" sz="3200" dirty="0">
              <a:solidFill>
                <a:srgbClr val="0000FF"/>
              </a:solidFill>
              <a:latin typeface="+mj-lt"/>
            </a:endParaRPr>
          </a:p>
        </p:txBody>
      </p:sp>
      <p:graphicFrame>
        <p:nvGraphicFramePr>
          <p:cNvPr id="5" name="Table 4"/>
          <p:cNvGraphicFramePr>
            <a:graphicFrameLocks noGrp="1"/>
          </p:cNvGraphicFramePr>
          <p:nvPr/>
        </p:nvGraphicFramePr>
        <p:xfrm>
          <a:off x="228600" y="1143000"/>
          <a:ext cx="8534401" cy="3921726"/>
        </p:xfrm>
        <a:graphic>
          <a:graphicData uri="http://schemas.openxmlformats.org/drawingml/2006/table">
            <a:tbl>
              <a:tblPr/>
              <a:tblGrid>
                <a:gridCol w="957943"/>
                <a:gridCol w="783771"/>
                <a:gridCol w="1219200"/>
                <a:gridCol w="1045029"/>
                <a:gridCol w="1306286"/>
                <a:gridCol w="1132114"/>
                <a:gridCol w="1045029"/>
                <a:gridCol w="1045029"/>
              </a:tblGrid>
              <a:tr h="260350">
                <a:tc>
                  <a:txBody>
                    <a:bodyPr/>
                    <a:lstStyle/>
                    <a:p>
                      <a:pPr algn="l" fontAlgn="b"/>
                      <a:endParaRPr lang="en-US" sz="1800" b="0" i="0" u="none" strike="noStrike" dirty="0">
                        <a:solidFill>
                          <a:srgbClr val="000000"/>
                        </a:solidFill>
                        <a:latin typeface="Calibri"/>
                      </a:endParaRPr>
                    </a:p>
                  </a:txBody>
                  <a:tcPr marL="7386" marR="7386" marT="7386" marB="0">
                    <a:lnL>
                      <a:noFill/>
                    </a:lnL>
                    <a:lnR>
                      <a:noFill/>
                    </a:lnR>
                    <a:lnT>
                      <a:noFill/>
                    </a:lnT>
                    <a:lnB>
                      <a:noFill/>
                    </a:lnB>
                  </a:tcPr>
                </a:tc>
                <a:tc>
                  <a:txBody>
                    <a:bodyPr/>
                    <a:lstStyle/>
                    <a:p>
                      <a:pPr algn="l" fontAlgn="b"/>
                      <a:endParaRPr lang="en-US" sz="1800" b="0" i="0" u="none" strike="noStrike" dirty="0">
                        <a:solidFill>
                          <a:srgbClr val="000000"/>
                        </a:solidFill>
                        <a:latin typeface="Calibri"/>
                      </a:endParaRPr>
                    </a:p>
                  </a:txBody>
                  <a:tcPr marL="7386" marR="7386" marT="7386" marB="0">
                    <a:lnL>
                      <a:noFill/>
                    </a:lnL>
                    <a:lnR>
                      <a:noFill/>
                    </a:lnR>
                    <a:lnT>
                      <a:noFill/>
                    </a:lnT>
                    <a:lnB>
                      <a:noFill/>
                    </a:lnB>
                  </a:tcPr>
                </a:tc>
                <a:tc gridSpan="3">
                  <a:txBody>
                    <a:bodyPr/>
                    <a:lstStyle/>
                    <a:p>
                      <a:pPr algn="ctr" fontAlgn="b"/>
                      <a:r>
                        <a:rPr lang="en-US" sz="1800" b="0" i="0" u="none" strike="noStrike" dirty="0">
                          <a:solidFill>
                            <a:srgbClr val="000000"/>
                          </a:solidFill>
                          <a:latin typeface="Calibri"/>
                        </a:rPr>
                        <a:t>Yellow </a:t>
                      </a:r>
                      <a:r>
                        <a:rPr lang="en-US" sz="1800" b="0" i="0" u="none" strike="noStrike" dirty="0" smtClean="0">
                          <a:solidFill>
                            <a:srgbClr val="000000"/>
                          </a:solidFill>
                          <a:latin typeface="Calibri"/>
                        </a:rPr>
                        <a:t>River,</a:t>
                      </a:r>
                      <a:r>
                        <a:rPr lang="en-US" sz="1800" b="0" i="0" u="none" strike="noStrike" baseline="0" dirty="0" smtClean="0">
                          <a:solidFill>
                            <a:srgbClr val="000000"/>
                          </a:solidFill>
                          <a:latin typeface="Calibri"/>
                        </a:rPr>
                        <a:t> </a:t>
                      </a:r>
                      <a:r>
                        <a:rPr lang="en-US" sz="1800" b="0" i="0" u="none" strike="noStrike" dirty="0" smtClean="0">
                          <a:solidFill>
                            <a:srgbClr val="000000"/>
                          </a:solidFill>
                          <a:latin typeface="Calibri"/>
                        </a:rPr>
                        <a:t>Baotou</a:t>
                      </a:r>
                      <a:r>
                        <a:rPr lang="en-US" sz="1800" b="0" i="0" u="none" strike="noStrike" dirty="0">
                          <a:solidFill>
                            <a:srgbClr val="000000"/>
                          </a:solidFill>
                          <a:latin typeface="Calibri"/>
                        </a:rPr>
                        <a:t>, </a:t>
                      </a:r>
                      <a:r>
                        <a:rPr lang="en-US" sz="1800" b="0" i="0" u="none" strike="noStrike" dirty="0" smtClean="0">
                          <a:solidFill>
                            <a:srgbClr val="000000"/>
                          </a:solidFill>
                          <a:latin typeface="Calibri"/>
                        </a:rPr>
                        <a:t>China</a:t>
                      </a:r>
                    </a:p>
                    <a:p>
                      <a:pPr algn="ctr" fontAlgn="b"/>
                      <a:r>
                        <a:rPr lang="en-US" sz="1800" b="0" i="0" u="none" strike="noStrike" dirty="0" err="1" smtClean="0">
                          <a:solidFill>
                            <a:srgbClr val="000000"/>
                          </a:solidFill>
                          <a:latin typeface="Calibri"/>
                        </a:rPr>
                        <a:t>Bayan</a:t>
                      </a:r>
                      <a:r>
                        <a:rPr lang="en-US" sz="1800" b="0" i="0" u="none" strike="noStrike" dirty="0" smtClean="0">
                          <a:solidFill>
                            <a:srgbClr val="000000"/>
                          </a:solidFill>
                          <a:latin typeface="Calibri"/>
                        </a:rPr>
                        <a:t> Obo Industrial</a:t>
                      </a:r>
                      <a:r>
                        <a:rPr lang="en-US" sz="1800" b="0" i="0" u="none" strike="noStrike" baseline="0" dirty="0" smtClean="0">
                          <a:solidFill>
                            <a:srgbClr val="000000"/>
                          </a:solidFill>
                          <a:latin typeface="Calibri"/>
                        </a:rPr>
                        <a:t> Complex</a:t>
                      </a:r>
                      <a:endParaRPr lang="en-US" sz="1800" b="0" i="0" u="none" strike="noStrike" dirty="0">
                        <a:solidFill>
                          <a:srgbClr val="000000"/>
                        </a:solidFill>
                        <a:latin typeface="Calibri"/>
                      </a:endParaRPr>
                    </a:p>
                  </a:txBody>
                  <a:tcPr marL="7386" marR="7386" marT="7386" marB="0">
                    <a:lnL>
                      <a:noFill/>
                    </a:lnL>
                    <a:lnR>
                      <a:noFill/>
                    </a:lnR>
                    <a:lnT>
                      <a:noFill/>
                    </a:lnT>
                    <a:lnB w="19050" cap="flat" cmpd="sng" algn="ctr">
                      <a:solidFill>
                        <a:srgbClr val="0000FF"/>
                      </a:solidFill>
                      <a:prstDash val="solid"/>
                      <a:round/>
                      <a:headEnd type="none" w="med" len="med"/>
                      <a:tailEnd type="none" w="med" len="med"/>
                    </a:lnB>
                  </a:tcPr>
                </a:tc>
                <a:tc hMerge="1">
                  <a:txBody>
                    <a:bodyPr/>
                    <a:lstStyle/>
                    <a:p>
                      <a:endParaRPr lang="en-US"/>
                    </a:p>
                  </a:txBody>
                  <a:tcPr/>
                </a:tc>
                <a:tc hMerge="1">
                  <a:txBody>
                    <a:bodyPr/>
                    <a:lstStyle/>
                    <a:p>
                      <a:pPr algn="l" fontAlgn="b"/>
                      <a:endParaRPr lang="en-US" sz="1800" b="0" i="0" u="none" strike="noStrike" dirty="0">
                        <a:solidFill>
                          <a:srgbClr val="000000"/>
                        </a:solidFill>
                        <a:latin typeface="Calibri"/>
                      </a:endParaRPr>
                    </a:p>
                  </a:txBody>
                  <a:tcPr marL="7386" marR="7386" marT="7386" marB="0">
                    <a:lnL>
                      <a:noFill/>
                    </a:lnL>
                    <a:lnR>
                      <a:noFill/>
                    </a:lnR>
                    <a:lnT>
                      <a:noFill/>
                    </a:lnT>
                    <a:lnB>
                      <a:noFill/>
                    </a:lnB>
                  </a:tcPr>
                </a:tc>
                <a:tc gridSpan="2">
                  <a:txBody>
                    <a:bodyPr/>
                    <a:lstStyle/>
                    <a:p>
                      <a:pPr algn="ctr" fontAlgn="b"/>
                      <a:r>
                        <a:rPr lang="en-US" sz="1800" b="0" i="0" u="none" strike="noStrike" dirty="0">
                          <a:solidFill>
                            <a:srgbClr val="000000"/>
                          </a:solidFill>
                          <a:latin typeface="Calibri"/>
                        </a:rPr>
                        <a:t>Valzinco, VA</a:t>
                      </a:r>
                    </a:p>
                  </a:txBody>
                  <a:tcPr marL="7386" marR="7386" marT="7386" marB="0">
                    <a:lnL>
                      <a:noFill/>
                    </a:lnL>
                    <a:lnR>
                      <a:noFill/>
                    </a:lnR>
                    <a:lnT>
                      <a:noFill/>
                    </a:lnT>
                    <a:lnB w="19050" cap="flat" cmpd="sng" algn="ctr">
                      <a:solidFill>
                        <a:srgbClr val="0000FF"/>
                      </a:solidFill>
                      <a:prstDash val="solid"/>
                      <a:round/>
                      <a:headEnd type="none" w="med" len="med"/>
                      <a:tailEnd type="none" w="med" len="med"/>
                    </a:lnB>
                  </a:tcPr>
                </a:tc>
                <a:tc hMerge="1">
                  <a:txBody>
                    <a:bodyPr/>
                    <a:lstStyle/>
                    <a:p>
                      <a:pPr algn="l" fontAlgn="b"/>
                      <a:endParaRPr lang="en-US" sz="1800" b="0" i="0" u="none" strike="noStrike" dirty="0">
                        <a:solidFill>
                          <a:srgbClr val="000000"/>
                        </a:solidFill>
                        <a:latin typeface="Calibri"/>
                      </a:endParaRPr>
                    </a:p>
                  </a:txBody>
                  <a:tcPr marL="7386" marR="7386" marT="7386" marB="0" anchor="b">
                    <a:lnL>
                      <a:noFill/>
                    </a:lnL>
                    <a:lnR>
                      <a:noFill/>
                    </a:lnR>
                    <a:lnT>
                      <a:noFill/>
                    </a:lnT>
                    <a:lnB>
                      <a:noFill/>
                    </a:lnB>
                  </a:tcPr>
                </a:tc>
                <a:tc>
                  <a:txBody>
                    <a:bodyPr/>
                    <a:lstStyle/>
                    <a:p>
                      <a:pPr algn="ctr" fontAlgn="b"/>
                      <a:r>
                        <a:rPr lang="en-US" sz="1800" b="0" i="0" u="none" strike="noStrike" dirty="0">
                          <a:solidFill>
                            <a:srgbClr val="000000"/>
                          </a:solidFill>
                          <a:latin typeface="Calibri"/>
                        </a:rPr>
                        <a:t>Thor Lake, NWT, Canada</a:t>
                      </a:r>
                    </a:p>
                  </a:txBody>
                  <a:tcPr marL="7386" marR="7386" marT="7386" marB="0">
                    <a:lnL>
                      <a:noFill/>
                    </a:lnL>
                    <a:lnR>
                      <a:noFill/>
                    </a:lnR>
                    <a:lnT>
                      <a:noFill/>
                    </a:lnT>
                    <a:lnB w="19050" cap="flat" cmpd="sng" algn="ctr">
                      <a:solidFill>
                        <a:srgbClr val="0000FF"/>
                      </a:solidFill>
                      <a:prstDash val="solid"/>
                      <a:round/>
                      <a:headEnd type="none" w="med" len="med"/>
                      <a:tailEnd type="none" w="med" len="med"/>
                    </a:lnB>
                  </a:tcPr>
                </a:tc>
              </a:tr>
              <a:tr h="520700">
                <a:tc>
                  <a:txBody>
                    <a:bodyPr/>
                    <a:lstStyle/>
                    <a:p>
                      <a:pPr algn="l" fontAlgn="t"/>
                      <a:endParaRPr lang="en-US" sz="1800" b="0" i="0" u="none" strike="noStrike" dirty="0">
                        <a:solidFill>
                          <a:srgbClr val="000000"/>
                        </a:solidFill>
                        <a:latin typeface="Calibri"/>
                      </a:endParaRPr>
                    </a:p>
                  </a:txBody>
                  <a:tcPr marL="7386" marR="7386" marT="7386" marB="0">
                    <a:lnL>
                      <a:noFill/>
                    </a:lnL>
                    <a:lnR>
                      <a:noFill/>
                    </a:lnR>
                    <a:lnT>
                      <a:noFill/>
                    </a:lnT>
                    <a:lnB w="19050" cap="flat" cmpd="sng" algn="ctr">
                      <a:solidFill>
                        <a:srgbClr val="0000FF"/>
                      </a:solidFill>
                      <a:prstDash val="solid"/>
                      <a:round/>
                      <a:headEnd type="none" w="med" len="med"/>
                      <a:tailEnd type="none" w="med" len="med"/>
                    </a:lnB>
                  </a:tcPr>
                </a:tc>
                <a:tc>
                  <a:txBody>
                    <a:bodyPr/>
                    <a:lstStyle/>
                    <a:p>
                      <a:pPr algn="ctr" fontAlgn="t"/>
                      <a:r>
                        <a:rPr lang="en-US" sz="1800" b="0" i="0" u="none" strike="noStrike" dirty="0" smtClean="0">
                          <a:solidFill>
                            <a:srgbClr val="000000"/>
                          </a:solidFill>
                          <a:latin typeface="Calibri"/>
                        </a:rPr>
                        <a:t>MPC* µg/L</a:t>
                      </a:r>
                      <a:endParaRPr lang="en-US" sz="1800" b="0" i="0" u="none" strike="noStrike" dirty="0">
                        <a:solidFill>
                          <a:srgbClr val="000000"/>
                        </a:solidFill>
                        <a:latin typeface="Calibri"/>
                      </a:endParaRPr>
                    </a:p>
                  </a:txBody>
                  <a:tcPr marL="7386" marR="7386" marT="7386" marB="0">
                    <a:lnL>
                      <a:noFill/>
                    </a:lnL>
                    <a:lnR>
                      <a:noFill/>
                    </a:lnR>
                    <a:lnT>
                      <a:noFill/>
                    </a:lnT>
                    <a:lnB w="19050" cap="flat" cmpd="sng" algn="ctr">
                      <a:solidFill>
                        <a:srgbClr val="0000FF"/>
                      </a:solidFill>
                      <a:prstDash val="solid"/>
                      <a:round/>
                      <a:headEnd type="none" w="med" len="med"/>
                      <a:tailEnd type="none" w="med" len="med"/>
                    </a:lnB>
                  </a:tcPr>
                </a:tc>
                <a:tc>
                  <a:txBody>
                    <a:bodyPr/>
                    <a:lstStyle/>
                    <a:p>
                      <a:pPr algn="ctr" fontAlgn="t"/>
                      <a:r>
                        <a:rPr lang="en-US" sz="1800" b="0" i="0" u="none" strike="noStrike" dirty="0" smtClean="0">
                          <a:solidFill>
                            <a:srgbClr val="000000"/>
                          </a:solidFill>
                          <a:latin typeface="Calibri"/>
                        </a:rPr>
                        <a:t>Main</a:t>
                      </a:r>
                    </a:p>
                    <a:p>
                      <a:pPr algn="ctr" fontAlgn="t"/>
                      <a:r>
                        <a:rPr lang="en-US" sz="1800" b="0" i="0" u="none" strike="noStrike" dirty="0" smtClean="0">
                          <a:solidFill>
                            <a:srgbClr val="000000"/>
                          </a:solidFill>
                          <a:latin typeface="Calibri"/>
                        </a:rPr>
                        <a:t>Channel</a:t>
                      </a:r>
                      <a:endParaRPr lang="en-US" sz="1800" b="0" i="0" u="none" strike="noStrike" dirty="0">
                        <a:solidFill>
                          <a:srgbClr val="000000"/>
                        </a:solidFill>
                        <a:latin typeface="Calibri"/>
                      </a:endParaRPr>
                    </a:p>
                  </a:txBody>
                  <a:tcPr marL="7386" marR="7386" marT="7386" marB="0">
                    <a:lnL>
                      <a:noFill/>
                    </a:lnL>
                    <a:lnR>
                      <a:noFill/>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tcPr>
                </a:tc>
                <a:tc>
                  <a:txBody>
                    <a:bodyPr/>
                    <a:lstStyle/>
                    <a:p>
                      <a:pPr algn="ctr" fontAlgn="t"/>
                      <a:r>
                        <a:rPr lang="en-US" sz="1800" b="0" i="0" u="none" strike="noStrike" dirty="0">
                          <a:solidFill>
                            <a:srgbClr val="000000"/>
                          </a:solidFill>
                          <a:latin typeface="Calibri"/>
                        </a:rPr>
                        <a:t>Site F</a:t>
                      </a:r>
                    </a:p>
                  </a:txBody>
                  <a:tcPr marL="7386" marR="7386" marT="7386" marB="0">
                    <a:lnL>
                      <a:noFill/>
                    </a:lnL>
                    <a:lnR>
                      <a:noFill/>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tcPr>
                </a:tc>
                <a:tc>
                  <a:txBody>
                    <a:bodyPr/>
                    <a:lstStyle/>
                    <a:p>
                      <a:pPr algn="ctr" fontAlgn="t"/>
                      <a:r>
                        <a:rPr lang="en-US" sz="1800" b="0" i="0" u="none" strike="noStrike" dirty="0">
                          <a:solidFill>
                            <a:srgbClr val="000000"/>
                          </a:solidFill>
                          <a:latin typeface="Calibri"/>
                        </a:rPr>
                        <a:t>Site G</a:t>
                      </a:r>
                    </a:p>
                  </a:txBody>
                  <a:tcPr marL="7386" marR="7386" marT="7386" marB="0">
                    <a:lnL>
                      <a:noFill/>
                    </a:lnL>
                    <a:lnR>
                      <a:noFill/>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tcPr>
                </a:tc>
                <a:tc>
                  <a:txBody>
                    <a:bodyPr/>
                    <a:lstStyle/>
                    <a:p>
                      <a:pPr algn="ctr" fontAlgn="t"/>
                      <a:r>
                        <a:rPr lang="en-US" sz="1800" b="0" i="0" u="none" strike="noStrike" dirty="0" smtClean="0">
                          <a:solidFill>
                            <a:srgbClr val="000000"/>
                          </a:solidFill>
                          <a:latin typeface="Calibri"/>
                        </a:rPr>
                        <a:t>VLZN-10</a:t>
                      </a:r>
                      <a:endParaRPr lang="en-US" sz="1800" b="0" i="0" u="none" strike="noStrike" dirty="0">
                        <a:solidFill>
                          <a:srgbClr val="000000"/>
                        </a:solidFill>
                        <a:latin typeface="Calibri"/>
                      </a:endParaRPr>
                    </a:p>
                  </a:txBody>
                  <a:tcPr marL="7386" marR="7386" marT="7386" marB="0">
                    <a:lnL>
                      <a:noFill/>
                    </a:lnL>
                    <a:lnR>
                      <a:noFill/>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tcPr>
                </a:tc>
                <a:tc>
                  <a:txBody>
                    <a:bodyPr/>
                    <a:lstStyle/>
                    <a:p>
                      <a:pPr algn="ctr" fontAlgn="t"/>
                      <a:r>
                        <a:rPr lang="en-US" sz="1800" b="0" i="0" u="none" strike="noStrike" dirty="0" smtClean="0">
                          <a:solidFill>
                            <a:srgbClr val="000000"/>
                          </a:solidFill>
                          <a:latin typeface="Calibri"/>
                        </a:rPr>
                        <a:t>VLZN-3</a:t>
                      </a:r>
                      <a:endParaRPr lang="en-US" sz="1800" b="0" i="0" u="none" strike="noStrike" dirty="0">
                        <a:solidFill>
                          <a:srgbClr val="000000"/>
                        </a:solidFill>
                        <a:latin typeface="Calibri"/>
                      </a:endParaRPr>
                    </a:p>
                  </a:txBody>
                  <a:tcPr marL="7386" marR="7386" marT="7386" marB="0">
                    <a:lnL>
                      <a:noFill/>
                    </a:lnL>
                    <a:lnR>
                      <a:noFill/>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tcPr>
                </a:tc>
                <a:tc>
                  <a:txBody>
                    <a:bodyPr/>
                    <a:lstStyle/>
                    <a:p>
                      <a:pPr algn="ctr" fontAlgn="t"/>
                      <a:r>
                        <a:rPr lang="en-US" sz="1800" b="0" i="0" u="none" strike="noStrike" dirty="0">
                          <a:solidFill>
                            <a:srgbClr val="000000"/>
                          </a:solidFill>
                          <a:latin typeface="Calibri"/>
                        </a:rPr>
                        <a:t>Tailings HCT</a:t>
                      </a:r>
                    </a:p>
                  </a:txBody>
                  <a:tcPr marL="7386" marR="7386" marT="7386" marB="0">
                    <a:lnL>
                      <a:noFill/>
                    </a:lnL>
                    <a:lnR>
                      <a:noFill/>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tcPr>
                </a:tc>
              </a:tr>
              <a:tr h="260350">
                <a:tc>
                  <a:txBody>
                    <a:bodyPr/>
                    <a:lstStyle/>
                    <a:p>
                      <a:pPr algn="l" fontAlgn="t"/>
                      <a:r>
                        <a:rPr lang="en-US" sz="1800" b="0" i="0" u="none" strike="noStrike">
                          <a:solidFill>
                            <a:srgbClr val="000000"/>
                          </a:solidFill>
                          <a:latin typeface="Calibri"/>
                        </a:rPr>
                        <a:t>pH</a:t>
                      </a:r>
                    </a:p>
                  </a:txBody>
                  <a:tcPr marL="7386" marR="7386" marT="7386" marB="0">
                    <a:lnL>
                      <a:noFill/>
                    </a:lnL>
                    <a:lnR>
                      <a:noFill/>
                    </a:lnR>
                    <a:lnT w="19050" cap="flat" cmpd="sng" algn="ctr">
                      <a:solidFill>
                        <a:srgbClr val="0000FF"/>
                      </a:solidFill>
                      <a:prstDash val="solid"/>
                      <a:round/>
                      <a:headEnd type="none" w="med" len="med"/>
                      <a:tailEnd type="none" w="med" len="med"/>
                    </a:lnT>
                    <a:lnB>
                      <a:noFill/>
                    </a:lnB>
                  </a:tcPr>
                </a:tc>
                <a:tc>
                  <a:txBody>
                    <a:bodyPr/>
                    <a:lstStyle/>
                    <a:p>
                      <a:pPr algn="ctr" fontAlgn="t"/>
                      <a:endParaRPr lang="en-US" sz="1800" b="0" i="0" u="none" strike="noStrike" dirty="0">
                        <a:solidFill>
                          <a:srgbClr val="000000"/>
                        </a:solidFill>
                        <a:latin typeface="Calibri"/>
                      </a:endParaRPr>
                    </a:p>
                  </a:txBody>
                  <a:tcPr marL="7386" marR="7386" marT="7386" marB="0">
                    <a:lnL>
                      <a:noFill/>
                    </a:lnL>
                    <a:lnR>
                      <a:noFill/>
                    </a:lnR>
                    <a:lnT w="19050" cap="flat" cmpd="sng" algn="ctr">
                      <a:solidFill>
                        <a:srgbClr val="0000FF"/>
                      </a:solidFill>
                      <a:prstDash val="solid"/>
                      <a:round/>
                      <a:headEnd type="none" w="med" len="med"/>
                      <a:tailEnd type="none" w="med" len="med"/>
                    </a:lnT>
                    <a:lnB>
                      <a:noFill/>
                    </a:lnB>
                  </a:tcPr>
                </a:tc>
                <a:tc>
                  <a:txBody>
                    <a:bodyPr/>
                    <a:lstStyle/>
                    <a:p>
                      <a:pPr algn="ctr" fontAlgn="t"/>
                      <a:r>
                        <a:rPr lang="en-US" sz="1800" b="0" i="0" u="none" strike="noStrike">
                          <a:solidFill>
                            <a:srgbClr val="000000"/>
                          </a:solidFill>
                          <a:latin typeface="Calibri"/>
                        </a:rPr>
                        <a:t>7.6 - 8.2</a:t>
                      </a:r>
                    </a:p>
                  </a:txBody>
                  <a:tcPr marL="7386" marR="7386" marT="7386" marB="0">
                    <a:lnL>
                      <a:noFill/>
                    </a:lnL>
                    <a:lnR>
                      <a:noFill/>
                    </a:lnR>
                    <a:lnT w="19050" cap="flat" cmpd="sng" algn="ctr">
                      <a:solidFill>
                        <a:srgbClr val="0000FF"/>
                      </a:solidFill>
                      <a:prstDash val="solid"/>
                      <a:round/>
                      <a:headEnd type="none" w="med" len="med"/>
                      <a:tailEnd type="none" w="med" len="med"/>
                    </a:lnT>
                    <a:lnB>
                      <a:noFill/>
                    </a:lnB>
                  </a:tcPr>
                </a:tc>
                <a:tc>
                  <a:txBody>
                    <a:bodyPr/>
                    <a:lstStyle/>
                    <a:p>
                      <a:pPr algn="ctr" fontAlgn="t"/>
                      <a:endParaRPr lang="en-US" sz="1800" b="0" i="0" u="none" strike="noStrike">
                        <a:solidFill>
                          <a:srgbClr val="000000"/>
                        </a:solidFill>
                        <a:latin typeface="Calibri"/>
                      </a:endParaRPr>
                    </a:p>
                  </a:txBody>
                  <a:tcPr marL="7386" marR="7386" marT="7386" marB="0">
                    <a:lnL>
                      <a:noFill/>
                    </a:lnL>
                    <a:lnR>
                      <a:noFill/>
                    </a:lnR>
                    <a:lnT w="19050" cap="flat" cmpd="sng" algn="ctr">
                      <a:solidFill>
                        <a:srgbClr val="0000FF"/>
                      </a:solidFill>
                      <a:prstDash val="solid"/>
                      <a:round/>
                      <a:headEnd type="none" w="med" len="med"/>
                      <a:tailEnd type="none" w="med" len="med"/>
                    </a:lnT>
                    <a:lnB>
                      <a:noFill/>
                    </a:lnB>
                  </a:tcPr>
                </a:tc>
                <a:tc>
                  <a:txBody>
                    <a:bodyPr/>
                    <a:lstStyle/>
                    <a:p>
                      <a:pPr algn="ctr" fontAlgn="t"/>
                      <a:r>
                        <a:rPr lang="en-US" sz="1800" b="0" i="0" u="none" strike="noStrike">
                          <a:solidFill>
                            <a:srgbClr val="000000"/>
                          </a:solidFill>
                          <a:latin typeface="Calibri"/>
                        </a:rPr>
                        <a:t>3.7 - 6.9</a:t>
                      </a:r>
                    </a:p>
                  </a:txBody>
                  <a:tcPr marL="7386" marR="7386" marT="7386" marB="0">
                    <a:lnL>
                      <a:noFill/>
                    </a:lnL>
                    <a:lnR>
                      <a:noFill/>
                    </a:lnR>
                    <a:lnT w="19050" cap="flat" cmpd="sng" algn="ctr">
                      <a:solidFill>
                        <a:srgbClr val="0000FF"/>
                      </a:solidFill>
                      <a:prstDash val="solid"/>
                      <a:round/>
                      <a:headEnd type="none" w="med" len="med"/>
                      <a:tailEnd type="none" w="med" len="med"/>
                    </a:lnT>
                    <a:lnB>
                      <a:noFill/>
                    </a:lnB>
                  </a:tcPr>
                </a:tc>
                <a:tc>
                  <a:txBody>
                    <a:bodyPr/>
                    <a:lstStyle/>
                    <a:p>
                      <a:pPr algn="ctr" fontAlgn="t"/>
                      <a:r>
                        <a:rPr lang="en-US" sz="1800" b="0" i="0" u="none" strike="noStrike">
                          <a:solidFill>
                            <a:srgbClr val="000000"/>
                          </a:solidFill>
                          <a:latin typeface="Calibri"/>
                        </a:rPr>
                        <a:t>1.1</a:t>
                      </a:r>
                    </a:p>
                  </a:txBody>
                  <a:tcPr marL="7386" marR="7386" marT="7386" marB="0">
                    <a:lnL>
                      <a:noFill/>
                    </a:lnL>
                    <a:lnR>
                      <a:noFill/>
                    </a:lnR>
                    <a:lnT w="19050" cap="flat" cmpd="sng" algn="ctr">
                      <a:solidFill>
                        <a:srgbClr val="0000FF"/>
                      </a:solidFill>
                      <a:prstDash val="solid"/>
                      <a:round/>
                      <a:headEnd type="none" w="med" len="med"/>
                      <a:tailEnd type="none" w="med" len="med"/>
                    </a:lnT>
                    <a:lnB>
                      <a:noFill/>
                    </a:lnB>
                  </a:tcPr>
                </a:tc>
                <a:tc>
                  <a:txBody>
                    <a:bodyPr/>
                    <a:lstStyle/>
                    <a:p>
                      <a:pPr algn="ctr" fontAlgn="t"/>
                      <a:r>
                        <a:rPr lang="en-US" sz="1800" b="0" i="0" u="none" strike="noStrike" dirty="0">
                          <a:solidFill>
                            <a:srgbClr val="000000"/>
                          </a:solidFill>
                          <a:latin typeface="Calibri"/>
                        </a:rPr>
                        <a:t>3.3</a:t>
                      </a:r>
                    </a:p>
                  </a:txBody>
                  <a:tcPr marL="7386" marR="7386" marT="7386" marB="0">
                    <a:lnL>
                      <a:noFill/>
                    </a:lnL>
                    <a:lnR>
                      <a:noFill/>
                    </a:lnR>
                    <a:lnT w="19050" cap="flat" cmpd="sng" algn="ctr">
                      <a:solidFill>
                        <a:srgbClr val="0000FF"/>
                      </a:solidFill>
                      <a:prstDash val="solid"/>
                      <a:round/>
                      <a:headEnd type="none" w="med" len="med"/>
                      <a:tailEnd type="none" w="med" len="med"/>
                    </a:lnT>
                    <a:lnB>
                      <a:noFill/>
                    </a:lnB>
                  </a:tcPr>
                </a:tc>
                <a:tc>
                  <a:txBody>
                    <a:bodyPr/>
                    <a:lstStyle/>
                    <a:p>
                      <a:pPr algn="ctr" fontAlgn="b"/>
                      <a:r>
                        <a:rPr lang="en-US" sz="1800" b="0" i="0" u="none" strike="noStrike" dirty="0" smtClean="0">
                          <a:solidFill>
                            <a:srgbClr val="000000"/>
                          </a:solidFill>
                          <a:latin typeface="Calibri"/>
                        </a:rPr>
                        <a:t>7.5</a:t>
                      </a:r>
                      <a:endParaRPr lang="en-US" sz="1800" b="0" i="0" u="none" strike="noStrike" dirty="0">
                        <a:solidFill>
                          <a:srgbClr val="000000"/>
                        </a:solidFill>
                        <a:latin typeface="Calibri"/>
                      </a:endParaRPr>
                    </a:p>
                  </a:txBody>
                  <a:tcPr marL="7386" marR="7386" marT="7386" marB="0" anchor="b">
                    <a:lnL>
                      <a:noFill/>
                    </a:lnL>
                    <a:lnR>
                      <a:noFill/>
                    </a:lnR>
                    <a:lnT w="19050" cap="flat" cmpd="sng" algn="ctr">
                      <a:solidFill>
                        <a:srgbClr val="0000FF"/>
                      </a:solidFill>
                      <a:prstDash val="solid"/>
                      <a:round/>
                      <a:headEnd type="none" w="med" len="med"/>
                      <a:tailEnd type="none" w="med" len="med"/>
                    </a:lnT>
                    <a:lnB>
                      <a:noFill/>
                    </a:lnB>
                  </a:tcPr>
                </a:tc>
              </a:tr>
              <a:tr h="260350">
                <a:tc>
                  <a:txBody>
                    <a:bodyPr/>
                    <a:lstStyle/>
                    <a:p>
                      <a:pPr algn="l" fontAlgn="b"/>
                      <a:r>
                        <a:rPr lang="en-US" sz="1800" b="0" i="0" u="none" strike="noStrike" dirty="0">
                          <a:solidFill>
                            <a:srgbClr val="000000"/>
                          </a:solidFill>
                          <a:latin typeface="Calibri"/>
                        </a:rPr>
                        <a:t>Y </a:t>
                      </a:r>
                      <a:r>
                        <a:rPr lang="en-US" sz="1800" b="0" i="0" u="none" strike="noStrike" dirty="0" smtClean="0">
                          <a:solidFill>
                            <a:srgbClr val="000000"/>
                          </a:solidFill>
                          <a:latin typeface="Calibri"/>
                        </a:rPr>
                        <a:t>µg/L</a:t>
                      </a:r>
                      <a:endParaRPr lang="en-US" sz="1800" b="0" i="0" u="none" strike="noStrike" dirty="0">
                        <a:solidFill>
                          <a:srgbClr val="000000"/>
                        </a:solidFill>
                        <a:latin typeface="Calibri"/>
                      </a:endParaRPr>
                    </a:p>
                  </a:txBody>
                  <a:tcPr marL="7386" marR="7386" marT="7386" marB="0" anchor="b">
                    <a:lnL>
                      <a:noFill/>
                    </a:lnL>
                    <a:lnR>
                      <a:noFill/>
                    </a:lnR>
                    <a:lnT>
                      <a:noFill/>
                    </a:lnT>
                    <a:lnB>
                      <a:noFill/>
                    </a:lnB>
                  </a:tcPr>
                </a:tc>
                <a:tc>
                  <a:txBody>
                    <a:bodyPr/>
                    <a:lstStyle/>
                    <a:p>
                      <a:pPr algn="ctr" fontAlgn="b"/>
                      <a:r>
                        <a:rPr lang="en-US" sz="1800" b="0" i="0" u="none" strike="noStrike" dirty="0">
                          <a:solidFill>
                            <a:srgbClr val="FF0000"/>
                          </a:solidFill>
                          <a:latin typeface="Calibri"/>
                        </a:rPr>
                        <a:t>6.4</a:t>
                      </a:r>
                    </a:p>
                  </a:txBody>
                  <a:tcPr marL="7386" marR="7386" marT="7386" marB="0" anchor="b">
                    <a:lnL>
                      <a:noFill/>
                    </a:lnL>
                    <a:lnR>
                      <a:noFill/>
                    </a:lnR>
                    <a:lnT>
                      <a:noFill/>
                    </a:lnT>
                    <a:lnB>
                      <a:noFill/>
                    </a:lnB>
                  </a:tcPr>
                </a:tc>
                <a:tc>
                  <a:txBody>
                    <a:bodyPr/>
                    <a:lstStyle/>
                    <a:p>
                      <a:pPr algn="ctr" fontAlgn="b"/>
                      <a:endParaRPr lang="en-US" sz="1800" b="0" i="0" u="none" strike="noStrike">
                        <a:solidFill>
                          <a:srgbClr val="000000"/>
                        </a:solidFill>
                        <a:latin typeface="Calibri"/>
                      </a:endParaRPr>
                    </a:p>
                  </a:txBody>
                  <a:tcPr marL="7386" marR="7386" marT="7386" marB="0" anchor="b">
                    <a:lnL>
                      <a:noFill/>
                    </a:lnL>
                    <a:lnR>
                      <a:noFill/>
                    </a:lnR>
                    <a:lnT>
                      <a:noFill/>
                    </a:lnT>
                    <a:lnB>
                      <a:noFill/>
                    </a:lnB>
                  </a:tcPr>
                </a:tc>
                <a:tc>
                  <a:txBody>
                    <a:bodyPr/>
                    <a:lstStyle/>
                    <a:p>
                      <a:pPr algn="ctr" fontAlgn="b"/>
                      <a:endParaRPr lang="en-US" sz="1800" b="0" i="0" u="none" strike="noStrike">
                        <a:solidFill>
                          <a:srgbClr val="000000"/>
                        </a:solidFill>
                        <a:latin typeface="Calibri"/>
                      </a:endParaRPr>
                    </a:p>
                  </a:txBody>
                  <a:tcPr marL="7386" marR="7386" marT="7386" marB="0" anchor="b">
                    <a:lnL>
                      <a:noFill/>
                    </a:lnL>
                    <a:lnR>
                      <a:noFill/>
                    </a:lnR>
                    <a:lnT>
                      <a:noFill/>
                    </a:lnT>
                    <a:lnB>
                      <a:noFill/>
                    </a:lnB>
                  </a:tcPr>
                </a:tc>
                <a:tc>
                  <a:txBody>
                    <a:bodyPr/>
                    <a:lstStyle/>
                    <a:p>
                      <a:pPr algn="ctr" fontAlgn="b"/>
                      <a:endParaRPr lang="en-US" sz="1800" b="0" i="0" u="none" strike="noStrike">
                        <a:solidFill>
                          <a:srgbClr val="000000"/>
                        </a:solidFill>
                        <a:latin typeface="Calibri"/>
                      </a:endParaRPr>
                    </a:p>
                  </a:txBody>
                  <a:tcPr marL="7386" marR="7386" marT="7386" marB="0" anchor="b">
                    <a:lnL>
                      <a:noFill/>
                    </a:lnL>
                    <a:lnR>
                      <a:noFill/>
                    </a:lnR>
                    <a:lnT>
                      <a:noFill/>
                    </a:lnT>
                    <a:lnB>
                      <a:noFill/>
                    </a:lnB>
                  </a:tcPr>
                </a:tc>
                <a:tc>
                  <a:txBody>
                    <a:bodyPr/>
                    <a:lstStyle/>
                    <a:p>
                      <a:pPr algn="ctr" fontAlgn="b"/>
                      <a:r>
                        <a:rPr lang="en-US" sz="1800" b="0" i="0" u="none" strike="noStrike" dirty="0">
                          <a:solidFill>
                            <a:srgbClr val="FF0000"/>
                          </a:solidFill>
                          <a:latin typeface="Calibri"/>
                        </a:rPr>
                        <a:t>370</a:t>
                      </a:r>
                    </a:p>
                  </a:txBody>
                  <a:tcPr marL="7386" marR="7386" marT="7386" marB="0" anchor="b">
                    <a:lnL>
                      <a:noFill/>
                    </a:lnL>
                    <a:lnR>
                      <a:noFill/>
                    </a:lnR>
                    <a:lnT>
                      <a:noFill/>
                    </a:lnT>
                    <a:lnB>
                      <a:noFill/>
                    </a:lnB>
                    <a:solidFill>
                      <a:srgbClr val="FFCCCC"/>
                    </a:solidFill>
                  </a:tcPr>
                </a:tc>
                <a:tc>
                  <a:txBody>
                    <a:bodyPr/>
                    <a:lstStyle/>
                    <a:p>
                      <a:pPr algn="ctr" fontAlgn="b"/>
                      <a:r>
                        <a:rPr lang="en-US" sz="1800" b="0" i="0" u="none" strike="noStrike" dirty="0" smtClean="0">
                          <a:solidFill>
                            <a:srgbClr val="000000"/>
                          </a:solidFill>
                          <a:latin typeface="Calibri"/>
                        </a:rPr>
                        <a:t>2.0</a:t>
                      </a:r>
                      <a:endParaRPr lang="en-US" sz="1800" b="0" i="0" u="none" strike="noStrike" dirty="0">
                        <a:solidFill>
                          <a:srgbClr val="000000"/>
                        </a:solidFill>
                        <a:latin typeface="Calibri"/>
                      </a:endParaRPr>
                    </a:p>
                  </a:txBody>
                  <a:tcPr marL="7386" marR="7386" marT="7386" marB="0" anchor="b">
                    <a:lnL>
                      <a:noFill/>
                    </a:lnL>
                    <a:lnR>
                      <a:noFill/>
                    </a:lnR>
                    <a:lnT>
                      <a:noFill/>
                    </a:lnT>
                    <a:lnB>
                      <a:noFill/>
                    </a:lnB>
                  </a:tcPr>
                </a:tc>
                <a:tc>
                  <a:txBody>
                    <a:bodyPr/>
                    <a:lstStyle/>
                    <a:p>
                      <a:pPr algn="ctr" fontAlgn="b"/>
                      <a:r>
                        <a:rPr lang="en-US" sz="1800" b="0" i="0" u="none" strike="noStrike">
                          <a:solidFill>
                            <a:srgbClr val="000000"/>
                          </a:solidFill>
                          <a:latin typeface="Calibri"/>
                        </a:rPr>
                        <a:t>0.183</a:t>
                      </a:r>
                    </a:p>
                  </a:txBody>
                  <a:tcPr marL="7386" marR="7386" marT="7386" marB="0" anchor="b">
                    <a:lnL>
                      <a:noFill/>
                    </a:lnL>
                    <a:lnR>
                      <a:noFill/>
                    </a:lnR>
                    <a:lnT>
                      <a:noFill/>
                    </a:lnT>
                    <a:lnB>
                      <a:noFill/>
                    </a:lnB>
                  </a:tcPr>
                </a:tc>
              </a:tr>
              <a:tr h="260350">
                <a:tc>
                  <a:txBody>
                    <a:bodyPr/>
                    <a:lstStyle/>
                    <a:p>
                      <a:pPr algn="l" fontAlgn="b"/>
                      <a:r>
                        <a:rPr lang="en-US" sz="1800" b="0" i="0" u="none" strike="noStrike" dirty="0">
                          <a:solidFill>
                            <a:srgbClr val="000000"/>
                          </a:solidFill>
                          <a:latin typeface="Calibri"/>
                        </a:rPr>
                        <a:t>La </a:t>
                      </a:r>
                      <a:r>
                        <a:rPr lang="en-US" sz="1800" b="0" i="0" u="none" strike="noStrike" dirty="0" smtClean="0">
                          <a:solidFill>
                            <a:srgbClr val="000000"/>
                          </a:solidFill>
                          <a:latin typeface="+mn-lt"/>
                        </a:rPr>
                        <a:t>µ</a:t>
                      </a:r>
                      <a:r>
                        <a:rPr lang="en-US" sz="1800" b="0" i="0" u="none" strike="noStrike" dirty="0" smtClean="0">
                          <a:solidFill>
                            <a:srgbClr val="000000"/>
                          </a:solidFill>
                          <a:latin typeface="Calibri"/>
                        </a:rPr>
                        <a:t>g/L</a:t>
                      </a:r>
                      <a:endParaRPr lang="en-US" sz="1800" b="0" i="0" u="none" strike="noStrike" dirty="0">
                        <a:solidFill>
                          <a:srgbClr val="000000"/>
                        </a:solidFill>
                        <a:latin typeface="Calibri"/>
                      </a:endParaRPr>
                    </a:p>
                  </a:txBody>
                  <a:tcPr marL="7386" marR="7386" marT="7386" marB="0" anchor="b">
                    <a:lnL>
                      <a:noFill/>
                    </a:lnL>
                    <a:lnR>
                      <a:noFill/>
                    </a:lnR>
                    <a:lnT>
                      <a:noFill/>
                    </a:lnT>
                    <a:lnB>
                      <a:noFill/>
                    </a:lnB>
                  </a:tcPr>
                </a:tc>
                <a:tc>
                  <a:txBody>
                    <a:bodyPr/>
                    <a:lstStyle/>
                    <a:p>
                      <a:pPr algn="ctr" fontAlgn="b"/>
                      <a:r>
                        <a:rPr lang="en-US" sz="1800" b="0" i="0" u="none" strike="noStrike" dirty="0">
                          <a:solidFill>
                            <a:srgbClr val="FF0000"/>
                          </a:solidFill>
                          <a:latin typeface="Calibri"/>
                        </a:rPr>
                        <a:t>10.1</a:t>
                      </a:r>
                    </a:p>
                  </a:txBody>
                  <a:tcPr marL="7386" marR="7386" marT="7386" marB="0" anchor="b">
                    <a:lnL>
                      <a:noFill/>
                    </a:lnL>
                    <a:lnR>
                      <a:noFill/>
                    </a:lnR>
                    <a:lnT>
                      <a:noFill/>
                    </a:lnT>
                    <a:lnB>
                      <a:noFill/>
                    </a:lnB>
                  </a:tcPr>
                </a:tc>
                <a:tc>
                  <a:txBody>
                    <a:bodyPr/>
                    <a:lstStyle/>
                    <a:p>
                      <a:pPr algn="ctr" fontAlgn="b"/>
                      <a:r>
                        <a:rPr lang="en-US" sz="1800" b="0" i="0" u="none" strike="noStrike">
                          <a:solidFill>
                            <a:srgbClr val="000000"/>
                          </a:solidFill>
                          <a:latin typeface="Calibri"/>
                        </a:rPr>
                        <a:t>0.103</a:t>
                      </a:r>
                    </a:p>
                  </a:txBody>
                  <a:tcPr marL="7386" marR="7386" marT="7386" marB="0" anchor="b">
                    <a:lnL>
                      <a:noFill/>
                    </a:lnL>
                    <a:lnR>
                      <a:noFill/>
                    </a:lnR>
                    <a:lnT>
                      <a:noFill/>
                    </a:lnT>
                    <a:lnB>
                      <a:noFill/>
                    </a:lnB>
                  </a:tcPr>
                </a:tc>
                <a:tc>
                  <a:txBody>
                    <a:bodyPr/>
                    <a:lstStyle/>
                    <a:p>
                      <a:pPr algn="ctr" fontAlgn="b"/>
                      <a:r>
                        <a:rPr lang="en-US" sz="1800" b="0" i="0" u="none" strike="noStrike" dirty="0">
                          <a:solidFill>
                            <a:srgbClr val="FF0000"/>
                          </a:solidFill>
                          <a:latin typeface="Calibri"/>
                        </a:rPr>
                        <a:t>140</a:t>
                      </a:r>
                    </a:p>
                  </a:txBody>
                  <a:tcPr marL="7386" marR="7386" marT="7386" marB="0" anchor="b">
                    <a:lnL>
                      <a:noFill/>
                    </a:lnL>
                    <a:lnR>
                      <a:noFill/>
                    </a:lnR>
                    <a:lnT>
                      <a:noFill/>
                    </a:lnT>
                    <a:lnB>
                      <a:noFill/>
                    </a:lnB>
                    <a:solidFill>
                      <a:srgbClr val="FFCCCC"/>
                    </a:solidFill>
                  </a:tcPr>
                </a:tc>
                <a:tc>
                  <a:txBody>
                    <a:bodyPr/>
                    <a:lstStyle/>
                    <a:p>
                      <a:pPr algn="ctr" fontAlgn="b"/>
                      <a:r>
                        <a:rPr lang="en-US" sz="1800" b="0" i="0" u="none" strike="noStrike" dirty="0">
                          <a:solidFill>
                            <a:srgbClr val="FF0000"/>
                          </a:solidFill>
                          <a:latin typeface="Calibri"/>
                        </a:rPr>
                        <a:t>988</a:t>
                      </a:r>
                    </a:p>
                  </a:txBody>
                  <a:tcPr marL="7386" marR="7386" marT="7386" marB="0" anchor="b">
                    <a:lnL>
                      <a:noFill/>
                    </a:lnL>
                    <a:lnR>
                      <a:noFill/>
                    </a:lnR>
                    <a:lnT>
                      <a:noFill/>
                    </a:lnT>
                    <a:lnB>
                      <a:noFill/>
                    </a:lnB>
                    <a:solidFill>
                      <a:srgbClr val="FFCCCC"/>
                    </a:solidFill>
                  </a:tcPr>
                </a:tc>
                <a:tc>
                  <a:txBody>
                    <a:bodyPr/>
                    <a:lstStyle/>
                    <a:p>
                      <a:pPr algn="ctr" fontAlgn="b"/>
                      <a:r>
                        <a:rPr lang="en-US" sz="1800" b="0" i="0" u="none" strike="noStrike" dirty="0">
                          <a:solidFill>
                            <a:srgbClr val="FF0000"/>
                          </a:solidFill>
                          <a:latin typeface="Calibri"/>
                        </a:rPr>
                        <a:t>340</a:t>
                      </a:r>
                    </a:p>
                  </a:txBody>
                  <a:tcPr marL="7386" marR="7386" marT="7386" marB="0" anchor="b">
                    <a:lnL>
                      <a:noFill/>
                    </a:lnL>
                    <a:lnR>
                      <a:noFill/>
                    </a:lnR>
                    <a:lnT>
                      <a:noFill/>
                    </a:lnT>
                    <a:lnB>
                      <a:noFill/>
                    </a:lnB>
                    <a:solidFill>
                      <a:srgbClr val="FFCCCC"/>
                    </a:solidFill>
                  </a:tcPr>
                </a:tc>
                <a:tc>
                  <a:txBody>
                    <a:bodyPr/>
                    <a:lstStyle/>
                    <a:p>
                      <a:pPr algn="ctr" fontAlgn="b"/>
                      <a:r>
                        <a:rPr lang="en-US" sz="1800" b="0" i="0" u="none" strike="noStrike" dirty="0" smtClean="0">
                          <a:solidFill>
                            <a:srgbClr val="000000"/>
                          </a:solidFill>
                          <a:latin typeface="Calibri"/>
                        </a:rPr>
                        <a:t>4.6</a:t>
                      </a:r>
                      <a:endParaRPr lang="en-US" sz="1800" b="0" i="0" u="none" strike="noStrike" dirty="0">
                        <a:solidFill>
                          <a:srgbClr val="000000"/>
                        </a:solidFill>
                        <a:latin typeface="Calibri"/>
                      </a:endParaRPr>
                    </a:p>
                  </a:txBody>
                  <a:tcPr marL="7386" marR="7386" marT="7386" marB="0" anchor="b">
                    <a:lnL>
                      <a:noFill/>
                    </a:lnL>
                    <a:lnR>
                      <a:noFill/>
                    </a:lnR>
                    <a:lnT>
                      <a:noFill/>
                    </a:lnT>
                    <a:lnB>
                      <a:noFill/>
                    </a:lnB>
                  </a:tcPr>
                </a:tc>
                <a:tc>
                  <a:txBody>
                    <a:bodyPr/>
                    <a:lstStyle/>
                    <a:p>
                      <a:pPr algn="ctr" fontAlgn="b"/>
                      <a:endParaRPr lang="en-US" sz="1800" b="0" i="0" u="none" strike="noStrike">
                        <a:solidFill>
                          <a:srgbClr val="000000"/>
                        </a:solidFill>
                        <a:latin typeface="Calibri"/>
                      </a:endParaRPr>
                    </a:p>
                  </a:txBody>
                  <a:tcPr marL="7386" marR="7386" marT="7386" marB="0" anchor="b">
                    <a:lnL>
                      <a:noFill/>
                    </a:lnL>
                    <a:lnR>
                      <a:noFill/>
                    </a:lnR>
                    <a:lnT>
                      <a:noFill/>
                    </a:lnT>
                    <a:lnB>
                      <a:noFill/>
                    </a:lnB>
                  </a:tcPr>
                </a:tc>
              </a:tr>
              <a:tr h="260350">
                <a:tc>
                  <a:txBody>
                    <a:bodyPr/>
                    <a:lstStyle/>
                    <a:p>
                      <a:pPr algn="l" fontAlgn="b"/>
                      <a:r>
                        <a:rPr lang="en-US" sz="1800" b="0" i="0" u="none" strike="noStrike" dirty="0" err="1">
                          <a:solidFill>
                            <a:srgbClr val="000000"/>
                          </a:solidFill>
                          <a:latin typeface="Calibri"/>
                        </a:rPr>
                        <a:t>Ce</a:t>
                      </a:r>
                      <a:r>
                        <a:rPr lang="en-US" sz="1800" b="0" i="0" u="none" strike="noStrike" dirty="0">
                          <a:solidFill>
                            <a:srgbClr val="000000"/>
                          </a:solidFill>
                          <a:latin typeface="Calibri"/>
                        </a:rPr>
                        <a:t> </a:t>
                      </a:r>
                      <a:r>
                        <a:rPr lang="en-US" sz="1800" b="0" i="0" u="none" strike="noStrike" dirty="0" smtClean="0">
                          <a:solidFill>
                            <a:srgbClr val="000000"/>
                          </a:solidFill>
                          <a:latin typeface="+mn-lt"/>
                        </a:rPr>
                        <a:t>µ</a:t>
                      </a:r>
                      <a:r>
                        <a:rPr lang="en-US" sz="1800" b="0" i="0" u="none" strike="noStrike" dirty="0" smtClean="0">
                          <a:solidFill>
                            <a:srgbClr val="000000"/>
                          </a:solidFill>
                          <a:latin typeface="Calibri"/>
                        </a:rPr>
                        <a:t>g/L</a:t>
                      </a:r>
                      <a:endParaRPr lang="en-US" sz="1800" b="0" i="0" u="none" strike="noStrike" dirty="0">
                        <a:solidFill>
                          <a:srgbClr val="000000"/>
                        </a:solidFill>
                        <a:latin typeface="Calibri"/>
                      </a:endParaRPr>
                    </a:p>
                  </a:txBody>
                  <a:tcPr marL="7386" marR="7386" marT="7386" marB="0" anchor="b">
                    <a:lnL>
                      <a:noFill/>
                    </a:lnL>
                    <a:lnR>
                      <a:noFill/>
                    </a:lnR>
                    <a:lnT>
                      <a:noFill/>
                    </a:lnT>
                    <a:lnB>
                      <a:noFill/>
                    </a:lnB>
                  </a:tcPr>
                </a:tc>
                <a:tc>
                  <a:txBody>
                    <a:bodyPr/>
                    <a:lstStyle/>
                    <a:p>
                      <a:pPr algn="ctr" fontAlgn="b"/>
                      <a:r>
                        <a:rPr lang="en-US" sz="1800" b="0" i="0" u="none" strike="noStrike" dirty="0">
                          <a:solidFill>
                            <a:srgbClr val="FF0000"/>
                          </a:solidFill>
                          <a:latin typeface="Calibri"/>
                        </a:rPr>
                        <a:t>22.1</a:t>
                      </a:r>
                    </a:p>
                  </a:txBody>
                  <a:tcPr marL="7386" marR="7386" marT="7386" marB="0" anchor="b">
                    <a:lnL>
                      <a:noFill/>
                    </a:lnL>
                    <a:lnR>
                      <a:noFill/>
                    </a:lnR>
                    <a:lnT>
                      <a:noFill/>
                    </a:lnT>
                    <a:lnB>
                      <a:noFill/>
                    </a:lnB>
                  </a:tcPr>
                </a:tc>
                <a:tc>
                  <a:txBody>
                    <a:bodyPr/>
                    <a:lstStyle/>
                    <a:p>
                      <a:pPr algn="ctr" fontAlgn="b"/>
                      <a:r>
                        <a:rPr lang="en-US" sz="1800" b="0" i="0" u="none" strike="noStrike">
                          <a:solidFill>
                            <a:srgbClr val="000000"/>
                          </a:solidFill>
                          <a:latin typeface="Calibri"/>
                        </a:rPr>
                        <a:t>0.22</a:t>
                      </a:r>
                    </a:p>
                  </a:txBody>
                  <a:tcPr marL="7386" marR="7386" marT="7386" marB="0" anchor="b">
                    <a:lnL>
                      <a:noFill/>
                    </a:lnL>
                    <a:lnR>
                      <a:noFill/>
                    </a:lnR>
                    <a:lnT>
                      <a:noFill/>
                    </a:lnT>
                    <a:lnB>
                      <a:noFill/>
                    </a:lnB>
                  </a:tcPr>
                </a:tc>
                <a:tc>
                  <a:txBody>
                    <a:bodyPr/>
                    <a:lstStyle/>
                    <a:p>
                      <a:pPr algn="ctr" fontAlgn="b"/>
                      <a:r>
                        <a:rPr lang="en-US" sz="1800" b="0" i="0" u="none" strike="noStrike" dirty="0">
                          <a:solidFill>
                            <a:srgbClr val="FF0000"/>
                          </a:solidFill>
                          <a:latin typeface="Calibri"/>
                        </a:rPr>
                        <a:t>152</a:t>
                      </a:r>
                    </a:p>
                  </a:txBody>
                  <a:tcPr marL="7386" marR="7386" marT="7386" marB="0" anchor="b">
                    <a:lnL>
                      <a:noFill/>
                    </a:lnL>
                    <a:lnR>
                      <a:noFill/>
                    </a:lnR>
                    <a:lnT>
                      <a:noFill/>
                    </a:lnT>
                    <a:lnB>
                      <a:noFill/>
                    </a:lnB>
                    <a:solidFill>
                      <a:srgbClr val="FFCCCC"/>
                    </a:solidFill>
                  </a:tcPr>
                </a:tc>
                <a:tc>
                  <a:txBody>
                    <a:bodyPr/>
                    <a:lstStyle/>
                    <a:p>
                      <a:pPr algn="ctr" fontAlgn="b"/>
                      <a:r>
                        <a:rPr lang="en-US" sz="1800" b="0" i="0" u="none" strike="noStrike" dirty="0">
                          <a:solidFill>
                            <a:srgbClr val="FF0000"/>
                          </a:solidFill>
                          <a:latin typeface="Calibri"/>
                        </a:rPr>
                        <a:t>1149</a:t>
                      </a:r>
                    </a:p>
                  </a:txBody>
                  <a:tcPr marL="7386" marR="7386" marT="7386" marB="0" anchor="b">
                    <a:lnL>
                      <a:noFill/>
                    </a:lnL>
                    <a:lnR>
                      <a:noFill/>
                    </a:lnR>
                    <a:lnT>
                      <a:noFill/>
                    </a:lnT>
                    <a:lnB>
                      <a:noFill/>
                    </a:lnB>
                    <a:solidFill>
                      <a:srgbClr val="FFCCCC"/>
                    </a:solidFill>
                  </a:tcPr>
                </a:tc>
                <a:tc>
                  <a:txBody>
                    <a:bodyPr/>
                    <a:lstStyle/>
                    <a:p>
                      <a:pPr algn="ctr" fontAlgn="b"/>
                      <a:r>
                        <a:rPr lang="en-US" sz="1800" b="0" i="0" u="none" strike="noStrike" dirty="0">
                          <a:solidFill>
                            <a:srgbClr val="FF0000"/>
                          </a:solidFill>
                          <a:latin typeface="Calibri"/>
                        </a:rPr>
                        <a:t>870</a:t>
                      </a:r>
                    </a:p>
                  </a:txBody>
                  <a:tcPr marL="7386" marR="7386" marT="7386" marB="0" anchor="b">
                    <a:lnL>
                      <a:noFill/>
                    </a:lnL>
                    <a:lnR>
                      <a:noFill/>
                    </a:lnR>
                    <a:lnT>
                      <a:noFill/>
                    </a:lnT>
                    <a:lnB>
                      <a:noFill/>
                    </a:lnB>
                    <a:solidFill>
                      <a:srgbClr val="FFCCCC"/>
                    </a:solidFill>
                  </a:tcPr>
                </a:tc>
                <a:tc>
                  <a:txBody>
                    <a:bodyPr/>
                    <a:lstStyle/>
                    <a:p>
                      <a:pPr algn="ctr" fontAlgn="b"/>
                      <a:r>
                        <a:rPr lang="en-US" sz="1800" b="0" i="0" u="none" strike="noStrike" dirty="0" smtClean="0">
                          <a:solidFill>
                            <a:srgbClr val="000000"/>
                          </a:solidFill>
                          <a:latin typeface="Calibri"/>
                        </a:rPr>
                        <a:t>9.5</a:t>
                      </a:r>
                      <a:endParaRPr lang="en-US" sz="1800" b="0" i="0" u="none" strike="noStrike" dirty="0">
                        <a:solidFill>
                          <a:srgbClr val="000000"/>
                        </a:solidFill>
                        <a:latin typeface="Calibri"/>
                      </a:endParaRPr>
                    </a:p>
                  </a:txBody>
                  <a:tcPr marL="7386" marR="7386" marT="7386" marB="0" anchor="b">
                    <a:lnL>
                      <a:noFill/>
                    </a:lnL>
                    <a:lnR>
                      <a:noFill/>
                    </a:lnR>
                    <a:lnT>
                      <a:noFill/>
                    </a:lnT>
                    <a:lnB>
                      <a:noFill/>
                    </a:lnB>
                  </a:tcPr>
                </a:tc>
                <a:tc>
                  <a:txBody>
                    <a:bodyPr/>
                    <a:lstStyle/>
                    <a:p>
                      <a:pPr algn="ctr" fontAlgn="b"/>
                      <a:endParaRPr lang="en-US" sz="1800" b="0" i="0" u="none" strike="noStrike">
                        <a:solidFill>
                          <a:srgbClr val="000000"/>
                        </a:solidFill>
                        <a:latin typeface="Calibri"/>
                      </a:endParaRPr>
                    </a:p>
                  </a:txBody>
                  <a:tcPr marL="7386" marR="7386" marT="7386" marB="0" anchor="b">
                    <a:lnL>
                      <a:noFill/>
                    </a:lnL>
                    <a:lnR>
                      <a:noFill/>
                    </a:lnR>
                    <a:lnT>
                      <a:noFill/>
                    </a:lnT>
                    <a:lnB>
                      <a:noFill/>
                    </a:lnB>
                  </a:tcPr>
                </a:tc>
              </a:tr>
              <a:tr h="260350">
                <a:tc>
                  <a:txBody>
                    <a:bodyPr/>
                    <a:lstStyle/>
                    <a:p>
                      <a:pPr algn="l" fontAlgn="b"/>
                      <a:r>
                        <a:rPr lang="en-US" sz="1800" b="0" i="0" u="none" strike="noStrike" dirty="0">
                          <a:solidFill>
                            <a:srgbClr val="000000"/>
                          </a:solidFill>
                          <a:latin typeface="Calibri"/>
                        </a:rPr>
                        <a:t>Pr </a:t>
                      </a:r>
                      <a:r>
                        <a:rPr lang="en-US" sz="1800" b="0" i="0" u="none" strike="noStrike" dirty="0" smtClean="0">
                          <a:solidFill>
                            <a:srgbClr val="000000"/>
                          </a:solidFill>
                          <a:latin typeface="+mn-lt"/>
                        </a:rPr>
                        <a:t>µ</a:t>
                      </a:r>
                      <a:r>
                        <a:rPr lang="en-US" sz="1800" b="0" i="0" u="none" strike="noStrike" dirty="0" smtClean="0">
                          <a:solidFill>
                            <a:srgbClr val="000000"/>
                          </a:solidFill>
                          <a:latin typeface="Calibri"/>
                        </a:rPr>
                        <a:t>g/L</a:t>
                      </a:r>
                      <a:endParaRPr lang="en-US" sz="1800" b="0" i="0" u="none" strike="noStrike" dirty="0">
                        <a:solidFill>
                          <a:srgbClr val="000000"/>
                        </a:solidFill>
                        <a:latin typeface="Calibri"/>
                      </a:endParaRPr>
                    </a:p>
                  </a:txBody>
                  <a:tcPr marL="7386" marR="7386" marT="7386" marB="0" anchor="b">
                    <a:lnL>
                      <a:noFill/>
                    </a:lnL>
                    <a:lnR>
                      <a:noFill/>
                    </a:lnR>
                    <a:lnT>
                      <a:noFill/>
                    </a:lnT>
                    <a:lnB>
                      <a:noFill/>
                    </a:lnB>
                  </a:tcPr>
                </a:tc>
                <a:tc>
                  <a:txBody>
                    <a:bodyPr/>
                    <a:lstStyle/>
                    <a:p>
                      <a:pPr algn="ctr" fontAlgn="b"/>
                      <a:r>
                        <a:rPr lang="en-US" sz="1800" b="0" i="0" u="none" strike="noStrike" dirty="0">
                          <a:solidFill>
                            <a:srgbClr val="FF0000"/>
                          </a:solidFill>
                          <a:latin typeface="Calibri"/>
                        </a:rPr>
                        <a:t>9.1</a:t>
                      </a:r>
                    </a:p>
                  </a:txBody>
                  <a:tcPr marL="7386" marR="7386" marT="7386" marB="0" anchor="b">
                    <a:lnL>
                      <a:noFill/>
                    </a:lnL>
                    <a:lnR>
                      <a:noFill/>
                    </a:lnR>
                    <a:lnT>
                      <a:noFill/>
                    </a:lnT>
                    <a:lnB>
                      <a:noFill/>
                    </a:lnB>
                  </a:tcPr>
                </a:tc>
                <a:tc>
                  <a:txBody>
                    <a:bodyPr/>
                    <a:lstStyle/>
                    <a:p>
                      <a:pPr algn="ctr" fontAlgn="b"/>
                      <a:r>
                        <a:rPr lang="en-US" sz="1800" b="0" i="0" u="none" strike="noStrike">
                          <a:solidFill>
                            <a:srgbClr val="000000"/>
                          </a:solidFill>
                          <a:latin typeface="Calibri"/>
                        </a:rPr>
                        <a:t>0.0304</a:t>
                      </a:r>
                    </a:p>
                  </a:txBody>
                  <a:tcPr marL="7386" marR="7386" marT="7386" marB="0" anchor="b">
                    <a:lnL>
                      <a:noFill/>
                    </a:lnL>
                    <a:lnR>
                      <a:noFill/>
                    </a:lnR>
                    <a:lnT>
                      <a:noFill/>
                    </a:lnT>
                    <a:lnB>
                      <a:noFill/>
                    </a:lnB>
                  </a:tcPr>
                </a:tc>
                <a:tc>
                  <a:txBody>
                    <a:bodyPr/>
                    <a:lstStyle/>
                    <a:p>
                      <a:pPr algn="ctr" fontAlgn="b"/>
                      <a:r>
                        <a:rPr lang="en-US" sz="1800" b="0" i="0" u="none" strike="noStrike" dirty="0">
                          <a:solidFill>
                            <a:srgbClr val="FF0000"/>
                          </a:solidFill>
                          <a:latin typeface="Calibri"/>
                        </a:rPr>
                        <a:t>16.08</a:t>
                      </a:r>
                    </a:p>
                  </a:txBody>
                  <a:tcPr marL="7386" marR="7386" marT="7386" marB="0" anchor="b">
                    <a:lnL>
                      <a:noFill/>
                    </a:lnL>
                    <a:lnR>
                      <a:noFill/>
                    </a:lnR>
                    <a:lnT>
                      <a:noFill/>
                    </a:lnT>
                    <a:lnB>
                      <a:noFill/>
                    </a:lnB>
                    <a:solidFill>
                      <a:srgbClr val="FFCCCC"/>
                    </a:solidFill>
                  </a:tcPr>
                </a:tc>
                <a:tc>
                  <a:txBody>
                    <a:bodyPr/>
                    <a:lstStyle/>
                    <a:p>
                      <a:pPr algn="ctr" fontAlgn="b"/>
                      <a:r>
                        <a:rPr lang="en-US" sz="1800" b="0" i="0" u="none" strike="noStrike" dirty="0">
                          <a:solidFill>
                            <a:srgbClr val="FF0000"/>
                          </a:solidFill>
                          <a:latin typeface="Calibri"/>
                        </a:rPr>
                        <a:t>294</a:t>
                      </a:r>
                    </a:p>
                  </a:txBody>
                  <a:tcPr marL="7386" marR="7386" marT="7386" marB="0" anchor="b">
                    <a:lnL>
                      <a:noFill/>
                    </a:lnL>
                    <a:lnR>
                      <a:noFill/>
                    </a:lnR>
                    <a:lnT>
                      <a:noFill/>
                    </a:lnT>
                    <a:lnB>
                      <a:noFill/>
                    </a:lnB>
                    <a:solidFill>
                      <a:srgbClr val="FFCCCC"/>
                    </a:solidFill>
                  </a:tcPr>
                </a:tc>
                <a:tc>
                  <a:txBody>
                    <a:bodyPr/>
                    <a:lstStyle/>
                    <a:p>
                      <a:pPr algn="ctr" fontAlgn="b"/>
                      <a:r>
                        <a:rPr lang="en-US" sz="1800" b="0" i="0" u="none" strike="noStrike" dirty="0">
                          <a:solidFill>
                            <a:srgbClr val="FF0000"/>
                          </a:solidFill>
                          <a:latin typeface="Calibri"/>
                        </a:rPr>
                        <a:t>150</a:t>
                      </a:r>
                    </a:p>
                  </a:txBody>
                  <a:tcPr marL="7386" marR="7386" marT="7386" marB="0" anchor="b">
                    <a:lnL>
                      <a:noFill/>
                    </a:lnL>
                    <a:lnR>
                      <a:noFill/>
                    </a:lnR>
                    <a:lnT>
                      <a:noFill/>
                    </a:lnT>
                    <a:lnB>
                      <a:noFill/>
                    </a:lnB>
                    <a:solidFill>
                      <a:srgbClr val="FFCCCC"/>
                    </a:solidFill>
                  </a:tcPr>
                </a:tc>
                <a:tc>
                  <a:txBody>
                    <a:bodyPr/>
                    <a:lstStyle/>
                    <a:p>
                      <a:pPr algn="ctr" fontAlgn="b"/>
                      <a:r>
                        <a:rPr lang="en-US" sz="1800" b="0" i="0" u="none" strike="noStrike" dirty="0" smtClean="0">
                          <a:solidFill>
                            <a:srgbClr val="000000"/>
                          </a:solidFill>
                          <a:latin typeface="Calibri"/>
                        </a:rPr>
                        <a:t>1.2</a:t>
                      </a:r>
                      <a:endParaRPr lang="en-US" sz="1800" b="0" i="0" u="none" strike="noStrike" dirty="0">
                        <a:solidFill>
                          <a:srgbClr val="000000"/>
                        </a:solidFill>
                        <a:latin typeface="Calibri"/>
                      </a:endParaRPr>
                    </a:p>
                  </a:txBody>
                  <a:tcPr marL="7386" marR="7386" marT="7386" marB="0" anchor="b">
                    <a:lnL>
                      <a:noFill/>
                    </a:lnL>
                    <a:lnR>
                      <a:noFill/>
                    </a:lnR>
                    <a:lnT>
                      <a:noFill/>
                    </a:lnT>
                    <a:lnB>
                      <a:noFill/>
                    </a:lnB>
                  </a:tcPr>
                </a:tc>
                <a:tc>
                  <a:txBody>
                    <a:bodyPr/>
                    <a:lstStyle/>
                    <a:p>
                      <a:pPr algn="ctr" fontAlgn="b"/>
                      <a:endParaRPr lang="en-US" sz="1800" b="0" i="0" u="none" strike="noStrike">
                        <a:solidFill>
                          <a:srgbClr val="000000"/>
                        </a:solidFill>
                        <a:latin typeface="Calibri"/>
                      </a:endParaRPr>
                    </a:p>
                  </a:txBody>
                  <a:tcPr marL="7386" marR="7386" marT="7386" marB="0" anchor="b">
                    <a:lnL>
                      <a:noFill/>
                    </a:lnL>
                    <a:lnR>
                      <a:noFill/>
                    </a:lnR>
                    <a:lnT>
                      <a:noFill/>
                    </a:lnT>
                    <a:lnB>
                      <a:noFill/>
                    </a:lnB>
                  </a:tcPr>
                </a:tc>
              </a:tr>
              <a:tr h="260350">
                <a:tc>
                  <a:txBody>
                    <a:bodyPr/>
                    <a:lstStyle/>
                    <a:p>
                      <a:pPr algn="l" fontAlgn="b"/>
                      <a:r>
                        <a:rPr lang="en-US" sz="1800" b="0" i="0" u="none" strike="noStrike" dirty="0" err="1">
                          <a:solidFill>
                            <a:srgbClr val="000000"/>
                          </a:solidFill>
                          <a:latin typeface="Calibri"/>
                        </a:rPr>
                        <a:t>Nd</a:t>
                      </a:r>
                      <a:r>
                        <a:rPr lang="en-US" sz="1800" b="0" i="0" u="none" strike="noStrike" dirty="0">
                          <a:solidFill>
                            <a:srgbClr val="000000"/>
                          </a:solidFill>
                          <a:latin typeface="Calibri"/>
                        </a:rPr>
                        <a:t> </a:t>
                      </a:r>
                      <a:r>
                        <a:rPr lang="en-US" sz="1800" b="0" i="0" u="none" strike="noStrike" dirty="0" smtClean="0">
                          <a:solidFill>
                            <a:srgbClr val="000000"/>
                          </a:solidFill>
                          <a:latin typeface="+mn-lt"/>
                        </a:rPr>
                        <a:t>µ</a:t>
                      </a:r>
                      <a:r>
                        <a:rPr lang="en-US" sz="1800" b="0" i="0" u="none" strike="noStrike" dirty="0" smtClean="0">
                          <a:solidFill>
                            <a:srgbClr val="000000"/>
                          </a:solidFill>
                          <a:latin typeface="Calibri"/>
                        </a:rPr>
                        <a:t>g/L</a:t>
                      </a:r>
                      <a:endParaRPr lang="en-US" sz="1800" b="0" i="0" u="none" strike="noStrike" dirty="0">
                        <a:solidFill>
                          <a:srgbClr val="000000"/>
                        </a:solidFill>
                        <a:latin typeface="Calibri"/>
                      </a:endParaRPr>
                    </a:p>
                  </a:txBody>
                  <a:tcPr marL="7386" marR="7386" marT="7386" marB="0" anchor="b">
                    <a:lnL>
                      <a:noFill/>
                    </a:lnL>
                    <a:lnR>
                      <a:noFill/>
                    </a:lnR>
                    <a:lnT>
                      <a:noFill/>
                    </a:lnT>
                    <a:lnB>
                      <a:noFill/>
                    </a:lnB>
                  </a:tcPr>
                </a:tc>
                <a:tc>
                  <a:txBody>
                    <a:bodyPr/>
                    <a:lstStyle/>
                    <a:p>
                      <a:pPr algn="ctr" fontAlgn="b"/>
                      <a:r>
                        <a:rPr lang="en-US" sz="1800" b="0" i="0" u="none" strike="noStrike" dirty="0">
                          <a:solidFill>
                            <a:srgbClr val="FF0000"/>
                          </a:solidFill>
                          <a:latin typeface="Calibri"/>
                        </a:rPr>
                        <a:t>1.8</a:t>
                      </a:r>
                    </a:p>
                  </a:txBody>
                  <a:tcPr marL="7386" marR="7386" marT="7386" marB="0" anchor="b">
                    <a:lnL>
                      <a:noFill/>
                    </a:lnL>
                    <a:lnR>
                      <a:noFill/>
                    </a:lnR>
                    <a:lnT>
                      <a:noFill/>
                    </a:lnT>
                    <a:lnB>
                      <a:noFill/>
                    </a:lnB>
                  </a:tcPr>
                </a:tc>
                <a:tc>
                  <a:txBody>
                    <a:bodyPr/>
                    <a:lstStyle/>
                    <a:p>
                      <a:pPr algn="ctr" fontAlgn="b"/>
                      <a:r>
                        <a:rPr lang="en-US" sz="1800" b="0" i="0" u="none" strike="noStrike" dirty="0">
                          <a:solidFill>
                            <a:srgbClr val="000000"/>
                          </a:solidFill>
                          <a:latin typeface="Calibri"/>
                        </a:rPr>
                        <a:t>0.095</a:t>
                      </a:r>
                    </a:p>
                  </a:txBody>
                  <a:tcPr marL="7386" marR="7386" marT="7386" marB="0" anchor="b">
                    <a:lnL>
                      <a:noFill/>
                    </a:lnL>
                    <a:lnR>
                      <a:noFill/>
                    </a:lnR>
                    <a:lnT>
                      <a:noFill/>
                    </a:lnT>
                    <a:lnB>
                      <a:noFill/>
                    </a:lnB>
                  </a:tcPr>
                </a:tc>
                <a:tc>
                  <a:txBody>
                    <a:bodyPr/>
                    <a:lstStyle/>
                    <a:p>
                      <a:pPr algn="ctr" fontAlgn="b"/>
                      <a:r>
                        <a:rPr lang="en-US" sz="1800" b="0" i="0" u="none" strike="noStrike" dirty="0">
                          <a:solidFill>
                            <a:srgbClr val="FF0000"/>
                          </a:solidFill>
                          <a:latin typeface="Calibri"/>
                        </a:rPr>
                        <a:t>52.01</a:t>
                      </a:r>
                    </a:p>
                  </a:txBody>
                  <a:tcPr marL="7386" marR="7386" marT="7386" marB="0" anchor="b">
                    <a:lnL>
                      <a:noFill/>
                    </a:lnL>
                    <a:lnR>
                      <a:noFill/>
                    </a:lnR>
                    <a:lnT>
                      <a:noFill/>
                    </a:lnT>
                    <a:lnB>
                      <a:noFill/>
                    </a:lnB>
                    <a:solidFill>
                      <a:srgbClr val="FFCCCC"/>
                    </a:solidFill>
                  </a:tcPr>
                </a:tc>
                <a:tc>
                  <a:txBody>
                    <a:bodyPr/>
                    <a:lstStyle/>
                    <a:p>
                      <a:pPr algn="ctr" fontAlgn="b"/>
                      <a:r>
                        <a:rPr lang="en-US" sz="1800" b="0" i="0" u="none" strike="noStrike" dirty="0">
                          <a:solidFill>
                            <a:srgbClr val="FF0000"/>
                          </a:solidFill>
                          <a:latin typeface="Calibri"/>
                        </a:rPr>
                        <a:t>1193</a:t>
                      </a:r>
                    </a:p>
                  </a:txBody>
                  <a:tcPr marL="7386" marR="7386" marT="7386" marB="0" anchor="b">
                    <a:lnL>
                      <a:noFill/>
                    </a:lnL>
                    <a:lnR>
                      <a:noFill/>
                    </a:lnR>
                    <a:lnT>
                      <a:noFill/>
                    </a:lnT>
                    <a:lnB>
                      <a:noFill/>
                    </a:lnB>
                    <a:solidFill>
                      <a:srgbClr val="FFCCCC"/>
                    </a:solidFill>
                  </a:tcPr>
                </a:tc>
                <a:tc>
                  <a:txBody>
                    <a:bodyPr/>
                    <a:lstStyle/>
                    <a:p>
                      <a:pPr algn="ctr" fontAlgn="b"/>
                      <a:r>
                        <a:rPr lang="en-US" sz="1800" b="0" i="0" u="none" strike="noStrike" dirty="0">
                          <a:solidFill>
                            <a:srgbClr val="FF0000"/>
                          </a:solidFill>
                          <a:latin typeface="Calibri"/>
                        </a:rPr>
                        <a:t>650</a:t>
                      </a:r>
                    </a:p>
                  </a:txBody>
                  <a:tcPr marL="7386" marR="7386" marT="7386" marB="0" anchor="b">
                    <a:lnL>
                      <a:noFill/>
                    </a:lnL>
                    <a:lnR>
                      <a:noFill/>
                    </a:lnR>
                    <a:lnT>
                      <a:noFill/>
                    </a:lnT>
                    <a:lnB>
                      <a:noFill/>
                    </a:lnB>
                    <a:solidFill>
                      <a:srgbClr val="FFCCCC"/>
                    </a:solidFill>
                  </a:tcPr>
                </a:tc>
                <a:tc>
                  <a:txBody>
                    <a:bodyPr/>
                    <a:lstStyle/>
                    <a:p>
                      <a:pPr algn="ctr" fontAlgn="b"/>
                      <a:r>
                        <a:rPr lang="en-US" sz="1800" b="0" i="0" u="none" strike="noStrike" dirty="0" smtClean="0">
                          <a:solidFill>
                            <a:srgbClr val="FF0000"/>
                          </a:solidFill>
                          <a:latin typeface="Calibri"/>
                        </a:rPr>
                        <a:t>4.7</a:t>
                      </a:r>
                      <a:endParaRPr lang="en-US" sz="1800" b="0" i="0" u="none" strike="noStrike" dirty="0">
                        <a:solidFill>
                          <a:srgbClr val="FF0000"/>
                        </a:solidFill>
                        <a:latin typeface="Calibri"/>
                      </a:endParaRPr>
                    </a:p>
                  </a:txBody>
                  <a:tcPr marL="7386" marR="7386" marT="7386" marB="0" anchor="b">
                    <a:lnL>
                      <a:noFill/>
                    </a:lnL>
                    <a:lnR>
                      <a:noFill/>
                    </a:lnR>
                    <a:lnT>
                      <a:noFill/>
                    </a:lnT>
                    <a:lnB>
                      <a:noFill/>
                    </a:lnB>
                    <a:solidFill>
                      <a:srgbClr val="FFCCCC"/>
                    </a:solidFill>
                  </a:tcPr>
                </a:tc>
                <a:tc>
                  <a:txBody>
                    <a:bodyPr/>
                    <a:lstStyle/>
                    <a:p>
                      <a:pPr algn="ctr" fontAlgn="b"/>
                      <a:endParaRPr lang="en-US" sz="1800" b="0" i="0" u="none" strike="noStrike">
                        <a:solidFill>
                          <a:srgbClr val="000000"/>
                        </a:solidFill>
                        <a:latin typeface="Calibri"/>
                      </a:endParaRPr>
                    </a:p>
                  </a:txBody>
                  <a:tcPr marL="7386" marR="7386" marT="7386" marB="0" anchor="b">
                    <a:lnL>
                      <a:noFill/>
                    </a:lnL>
                    <a:lnR>
                      <a:noFill/>
                    </a:lnR>
                    <a:lnT>
                      <a:noFill/>
                    </a:lnT>
                    <a:lnB>
                      <a:noFill/>
                    </a:lnB>
                  </a:tcPr>
                </a:tc>
              </a:tr>
              <a:tr h="260350">
                <a:tc>
                  <a:txBody>
                    <a:bodyPr/>
                    <a:lstStyle/>
                    <a:p>
                      <a:pPr algn="l" fontAlgn="b"/>
                      <a:r>
                        <a:rPr lang="en-US" sz="1800" b="0" i="0" u="none" strike="noStrike" dirty="0" err="1">
                          <a:solidFill>
                            <a:srgbClr val="000000"/>
                          </a:solidFill>
                          <a:latin typeface="Calibri"/>
                        </a:rPr>
                        <a:t>Sm</a:t>
                      </a:r>
                      <a:r>
                        <a:rPr lang="en-US" sz="1800" b="0" i="0" u="none" strike="noStrike" dirty="0">
                          <a:solidFill>
                            <a:srgbClr val="000000"/>
                          </a:solidFill>
                          <a:latin typeface="Calibri"/>
                        </a:rPr>
                        <a:t> </a:t>
                      </a:r>
                      <a:r>
                        <a:rPr lang="en-US" sz="1800" b="0" i="0" u="none" strike="noStrike" dirty="0" smtClean="0">
                          <a:solidFill>
                            <a:srgbClr val="000000"/>
                          </a:solidFill>
                          <a:latin typeface="+mn-lt"/>
                        </a:rPr>
                        <a:t>µ</a:t>
                      </a:r>
                      <a:r>
                        <a:rPr lang="en-US" sz="1800" b="0" i="0" u="none" strike="noStrike" dirty="0" smtClean="0">
                          <a:solidFill>
                            <a:srgbClr val="000000"/>
                          </a:solidFill>
                          <a:latin typeface="Calibri"/>
                        </a:rPr>
                        <a:t>g/L</a:t>
                      </a:r>
                      <a:endParaRPr lang="en-US" sz="1800" b="0" i="0" u="none" strike="noStrike" dirty="0">
                        <a:solidFill>
                          <a:srgbClr val="000000"/>
                        </a:solidFill>
                        <a:latin typeface="Calibri"/>
                      </a:endParaRPr>
                    </a:p>
                  </a:txBody>
                  <a:tcPr marL="7386" marR="7386" marT="7386" marB="0" anchor="b">
                    <a:lnL>
                      <a:noFill/>
                    </a:lnL>
                    <a:lnR>
                      <a:noFill/>
                    </a:lnR>
                    <a:lnT>
                      <a:noFill/>
                    </a:lnT>
                    <a:lnB>
                      <a:noFill/>
                    </a:lnB>
                  </a:tcPr>
                </a:tc>
                <a:tc>
                  <a:txBody>
                    <a:bodyPr/>
                    <a:lstStyle/>
                    <a:p>
                      <a:pPr algn="ctr" fontAlgn="b"/>
                      <a:r>
                        <a:rPr lang="en-US" sz="1800" b="0" i="0" u="none" strike="noStrike" dirty="0">
                          <a:solidFill>
                            <a:srgbClr val="FF0000"/>
                          </a:solidFill>
                          <a:latin typeface="Calibri"/>
                        </a:rPr>
                        <a:t>8.2</a:t>
                      </a:r>
                    </a:p>
                  </a:txBody>
                  <a:tcPr marL="7386" marR="7386" marT="7386" marB="0" anchor="b">
                    <a:lnL>
                      <a:noFill/>
                    </a:lnL>
                    <a:lnR>
                      <a:noFill/>
                    </a:lnR>
                    <a:lnT>
                      <a:noFill/>
                    </a:lnT>
                    <a:lnB>
                      <a:noFill/>
                    </a:lnB>
                  </a:tcPr>
                </a:tc>
                <a:tc>
                  <a:txBody>
                    <a:bodyPr/>
                    <a:lstStyle/>
                    <a:p>
                      <a:pPr algn="ctr" fontAlgn="b"/>
                      <a:r>
                        <a:rPr lang="en-US" sz="1800" b="0" i="0" u="none" strike="noStrike" dirty="0">
                          <a:solidFill>
                            <a:srgbClr val="000000"/>
                          </a:solidFill>
                          <a:latin typeface="Calibri"/>
                        </a:rPr>
                        <a:t>0.023</a:t>
                      </a:r>
                    </a:p>
                  </a:txBody>
                  <a:tcPr marL="7386" marR="7386" marT="7386" marB="0" anchor="b">
                    <a:lnL>
                      <a:noFill/>
                    </a:lnL>
                    <a:lnR>
                      <a:noFill/>
                    </a:lnR>
                    <a:lnT>
                      <a:noFill/>
                    </a:lnT>
                    <a:lnB>
                      <a:noFill/>
                    </a:lnB>
                  </a:tcPr>
                </a:tc>
                <a:tc>
                  <a:txBody>
                    <a:bodyPr/>
                    <a:lstStyle/>
                    <a:p>
                      <a:pPr algn="ctr" fontAlgn="b"/>
                      <a:r>
                        <a:rPr lang="en-US" sz="1800" b="0" i="0" u="none" strike="noStrike">
                          <a:solidFill>
                            <a:srgbClr val="000000"/>
                          </a:solidFill>
                          <a:latin typeface="Calibri"/>
                        </a:rPr>
                        <a:t>6.91</a:t>
                      </a:r>
                    </a:p>
                  </a:txBody>
                  <a:tcPr marL="7386" marR="7386" marT="7386" marB="0" anchor="b">
                    <a:lnL>
                      <a:noFill/>
                    </a:lnL>
                    <a:lnR>
                      <a:noFill/>
                    </a:lnR>
                    <a:lnT>
                      <a:noFill/>
                    </a:lnT>
                    <a:lnB>
                      <a:noFill/>
                    </a:lnB>
                  </a:tcPr>
                </a:tc>
                <a:tc>
                  <a:txBody>
                    <a:bodyPr/>
                    <a:lstStyle/>
                    <a:p>
                      <a:pPr algn="ctr" fontAlgn="b"/>
                      <a:r>
                        <a:rPr lang="en-US" sz="1800" b="0" i="0" u="none" strike="noStrike" dirty="0">
                          <a:solidFill>
                            <a:srgbClr val="FF0000"/>
                          </a:solidFill>
                          <a:latin typeface="Calibri"/>
                        </a:rPr>
                        <a:t>62.35</a:t>
                      </a:r>
                    </a:p>
                  </a:txBody>
                  <a:tcPr marL="7386" marR="7386" marT="7386" marB="0" anchor="b">
                    <a:lnL>
                      <a:noFill/>
                    </a:lnL>
                    <a:lnR>
                      <a:noFill/>
                    </a:lnR>
                    <a:lnT>
                      <a:noFill/>
                    </a:lnT>
                    <a:lnB>
                      <a:noFill/>
                    </a:lnB>
                    <a:solidFill>
                      <a:srgbClr val="FFCCCC"/>
                    </a:solidFill>
                  </a:tcPr>
                </a:tc>
                <a:tc>
                  <a:txBody>
                    <a:bodyPr/>
                    <a:lstStyle/>
                    <a:p>
                      <a:pPr algn="ctr" fontAlgn="b"/>
                      <a:r>
                        <a:rPr lang="en-US" sz="1800" b="0" i="0" u="none" strike="noStrike" dirty="0">
                          <a:solidFill>
                            <a:srgbClr val="FF0000"/>
                          </a:solidFill>
                          <a:latin typeface="Calibri"/>
                        </a:rPr>
                        <a:t>180</a:t>
                      </a:r>
                    </a:p>
                  </a:txBody>
                  <a:tcPr marL="7386" marR="7386" marT="7386" marB="0" anchor="b">
                    <a:lnL>
                      <a:noFill/>
                    </a:lnL>
                    <a:lnR>
                      <a:noFill/>
                    </a:lnR>
                    <a:lnT>
                      <a:noFill/>
                    </a:lnT>
                    <a:lnB>
                      <a:noFill/>
                    </a:lnB>
                    <a:solidFill>
                      <a:srgbClr val="FFCCCC"/>
                    </a:solidFill>
                  </a:tcPr>
                </a:tc>
                <a:tc>
                  <a:txBody>
                    <a:bodyPr/>
                    <a:lstStyle/>
                    <a:p>
                      <a:pPr algn="ctr" fontAlgn="b"/>
                      <a:r>
                        <a:rPr lang="en-US" sz="1800" b="0" i="0" u="none" strike="noStrike" dirty="0" smtClean="0">
                          <a:solidFill>
                            <a:srgbClr val="000000"/>
                          </a:solidFill>
                          <a:latin typeface="Calibri"/>
                        </a:rPr>
                        <a:t>0.9</a:t>
                      </a:r>
                      <a:endParaRPr lang="en-US" sz="1800" b="0" i="0" u="none" strike="noStrike" dirty="0">
                        <a:solidFill>
                          <a:srgbClr val="000000"/>
                        </a:solidFill>
                        <a:latin typeface="Calibri"/>
                      </a:endParaRPr>
                    </a:p>
                  </a:txBody>
                  <a:tcPr marL="7386" marR="7386" marT="7386" marB="0" anchor="b">
                    <a:lnL>
                      <a:noFill/>
                    </a:lnL>
                    <a:lnR>
                      <a:noFill/>
                    </a:lnR>
                    <a:lnT>
                      <a:noFill/>
                    </a:lnT>
                    <a:lnB>
                      <a:noFill/>
                    </a:lnB>
                  </a:tcPr>
                </a:tc>
                <a:tc>
                  <a:txBody>
                    <a:bodyPr/>
                    <a:lstStyle/>
                    <a:p>
                      <a:pPr algn="ctr" fontAlgn="b"/>
                      <a:endParaRPr lang="en-US" sz="1800" b="0" i="0" u="none" strike="noStrike">
                        <a:solidFill>
                          <a:srgbClr val="000000"/>
                        </a:solidFill>
                        <a:latin typeface="Calibri"/>
                      </a:endParaRPr>
                    </a:p>
                  </a:txBody>
                  <a:tcPr marL="7386" marR="7386" marT="7386" marB="0" anchor="b">
                    <a:lnL>
                      <a:noFill/>
                    </a:lnL>
                    <a:lnR>
                      <a:noFill/>
                    </a:lnR>
                    <a:lnT>
                      <a:noFill/>
                    </a:lnT>
                    <a:lnB>
                      <a:noFill/>
                    </a:lnB>
                  </a:tcPr>
                </a:tc>
              </a:tr>
              <a:tr h="260350">
                <a:tc>
                  <a:txBody>
                    <a:bodyPr/>
                    <a:lstStyle/>
                    <a:p>
                      <a:pPr algn="l" fontAlgn="b"/>
                      <a:r>
                        <a:rPr lang="en-US" sz="1800" b="0" i="0" u="none" strike="noStrike" dirty="0" err="1">
                          <a:solidFill>
                            <a:srgbClr val="000000"/>
                          </a:solidFill>
                          <a:latin typeface="Calibri"/>
                        </a:rPr>
                        <a:t>Gd</a:t>
                      </a:r>
                      <a:r>
                        <a:rPr lang="en-US" sz="1800" b="0" i="0" u="none" strike="noStrike" dirty="0">
                          <a:solidFill>
                            <a:srgbClr val="000000"/>
                          </a:solidFill>
                          <a:latin typeface="Calibri"/>
                        </a:rPr>
                        <a:t> </a:t>
                      </a:r>
                      <a:r>
                        <a:rPr lang="en-US" sz="1800" b="0" i="0" u="none" strike="noStrike" dirty="0" smtClean="0">
                          <a:solidFill>
                            <a:srgbClr val="000000"/>
                          </a:solidFill>
                          <a:latin typeface="+mn-lt"/>
                        </a:rPr>
                        <a:t>µ</a:t>
                      </a:r>
                      <a:r>
                        <a:rPr lang="en-US" sz="1800" b="0" i="0" u="none" strike="noStrike" dirty="0" smtClean="0">
                          <a:solidFill>
                            <a:srgbClr val="000000"/>
                          </a:solidFill>
                          <a:latin typeface="Calibri"/>
                        </a:rPr>
                        <a:t>g/L</a:t>
                      </a:r>
                      <a:endParaRPr lang="en-US" sz="1800" b="0" i="0" u="none" strike="noStrike" dirty="0">
                        <a:solidFill>
                          <a:srgbClr val="000000"/>
                        </a:solidFill>
                        <a:latin typeface="Calibri"/>
                      </a:endParaRPr>
                    </a:p>
                  </a:txBody>
                  <a:tcPr marL="7386" marR="7386" marT="7386" marB="0" anchor="b">
                    <a:lnL>
                      <a:noFill/>
                    </a:lnL>
                    <a:lnR>
                      <a:noFill/>
                    </a:lnR>
                    <a:lnT>
                      <a:noFill/>
                    </a:lnT>
                    <a:lnB>
                      <a:noFill/>
                    </a:lnB>
                  </a:tcPr>
                </a:tc>
                <a:tc>
                  <a:txBody>
                    <a:bodyPr/>
                    <a:lstStyle/>
                    <a:p>
                      <a:pPr algn="ctr" fontAlgn="b"/>
                      <a:r>
                        <a:rPr lang="en-US" sz="1800" b="0" i="0" u="none" strike="noStrike" dirty="0">
                          <a:solidFill>
                            <a:srgbClr val="FF0000"/>
                          </a:solidFill>
                          <a:latin typeface="Calibri"/>
                        </a:rPr>
                        <a:t>7.1</a:t>
                      </a:r>
                    </a:p>
                  </a:txBody>
                  <a:tcPr marL="7386" marR="7386" marT="7386" marB="0" anchor="b">
                    <a:lnL>
                      <a:noFill/>
                    </a:lnL>
                    <a:lnR>
                      <a:noFill/>
                    </a:lnR>
                    <a:lnT>
                      <a:noFill/>
                    </a:lnT>
                    <a:lnB>
                      <a:noFill/>
                    </a:lnB>
                  </a:tcPr>
                </a:tc>
                <a:tc>
                  <a:txBody>
                    <a:bodyPr/>
                    <a:lstStyle/>
                    <a:p>
                      <a:pPr algn="ctr" fontAlgn="b"/>
                      <a:r>
                        <a:rPr lang="en-US" sz="1800" b="0" i="0" u="none" strike="noStrike" dirty="0">
                          <a:solidFill>
                            <a:srgbClr val="000000"/>
                          </a:solidFill>
                          <a:latin typeface="Calibri"/>
                        </a:rPr>
                        <a:t>0.028</a:t>
                      </a:r>
                    </a:p>
                  </a:txBody>
                  <a:tcPr marL="7386" marR="7386" marT="7386" marB="0" anchor="b">
                    <a:lnL>
                      <a:noFill/>
                    </a:lnL>
                    <a:lnR>
                      <a:noFill/>
                    </a:lnR>
                    <a:lnT>
                      <a:noFill/>
                    </a:lnT>
                    <a:lnB>
                      <a:noFill/>
                    </a:lnB>
                  </a:tcPr>
                </a:tc>
                <a:tc>
                  <a:txBody>
                    <a:bodyPr/>
                    <a:lstStyle/>
                    <a:p>
                      <a:pPr algn="ctr" fontAlgn="b"/>
                      <a:r>
                        <a:rPr lang="en-US" sz="1800" b="0" i="0" u="none" strike="noStrike" dirty="0">
                          <a:solidFill>
                            <a:srgbClr val="FF0000"/>
                          </a:solidFill>
                          <a:latin typeface="Calibri"/>
                        </a:rPr>
                        <a:t>7.22</a:t>
                      </a:r>
                    </a:p>
                  </a:txBody>
                  <a:tcPr marL="7386" marR="7386" marT="7386" marB="0" anchor="b">
                    <a:lnL>
                      <a:noFill/>
                    </a:lnL>
                    <a:lnR>
                      <a:noFill/>
                    </a:lnR>
                    <a:lnT>
                      <a:noFill/>
                    </a:lnT>
                    <a:lnB>
                      <a:noFill/>
                    </a:lnB>
                    <a:solidFill>
                      <a:srgbClr val="FFCCCC"/>
                    </a:solidFill>
                  </a:tcPr>
                </a:tc>
                <a:tc>
                  <a:txBody>
                    <a:bodyPr/>
                    <a:lstStyle/>
                    <a:p>
                      <a:pPr algn="ctr" fontAlgn="b"/>
                      <a:r>
                        <a:rPr lang="en-US" sz="1800" b="0" i="0" u="none" strike="noStrike" dirty="0">
                          <a:solidFill>
                            <a:srgbClr val="FF0000"/>
                          </a:solidFill>
                          <a:latin typeface="Calibri"/>
                        </a:rPr>
                        <a:t>67.33</a:t>
                      </a:r>
                    </a:p>
                  </a:txBody>
                  <a:tcPr marL="7386" marR="7386" marT="7386" marB="0" anchor="b">
                    <a:lnL>
                      <a:noFill/>
                    </a:lnL>
                    <a:lnR>
                      <a:noFill/>
                    </a:lnR>
                    <a:lnT>
                      <a:noFill/>
                    </a:lnT>
                    <a:lnB>
                      <a:noFill/>
                    </a:lnB>
                    <a:solidFill>
                      <a:srgbClr val="FFCCCC"/>
                    </a:solidFill>
                  </a:tcPr>
                </a:tc>
                <a:tc>
                  <a:txBody>
                    <a:bodyPr/>
                    <a:lstStyle/>
                    <a:p>
                      <a:pPr algn="ctr" fontAlgn="b"/>
                      <a:r>
                        <a:rPr lang="en-US" sz="1800" b="0" i="0" u="none" strike="noStrike" dirty="0">
                          <a:solidFill>
                            <a:srgbClr val="FF0000"/>
                          </a:solidFill>
                          <a:latin typeface="Calibri"/>
                        </a:rPr>
                        <a:t>140</a:t>
                      </a:r>
                    </a:p>
                  </a:txBody>
                  <a:tcPr marL="7386" marR="7386" marT="7386" marB="0" anchor="b">
                    <a:lnL>
                      <a:noFill/>
                    </a:lnL>
                    <a:lnR>
                      <a:noFill/>
                    </a:lnR>
                    <a:lnT>
                      <a:noFill/>
                    </a:lnT>
                    <a:lnB>
                      <a:noFill/>
                    </a:lnB>
                    <a:solidFill>
                      <a:srgbClr val="FFCCCC"/>
                    </a:solidFill>
                  </a:tcPr>
                </a:tc>
                <a:tc>
                  <a:txBody>
                    <a:bodyPr/>
                    <a:lstStyle/>
                    <a:p>
                      <a:pPr algn="ctr" fontAlgn="b"/>
                      <a:r>
                        <a:rPr lang="en-US" sz="1800" b="0" i="0" u="none" strike="noStrike" dirty="0" smtClean="0">
                          <a:solidFill>
                            <a:srgbClr val="000000"/>
                          </a:solidFill>
                          <a:latin typeface="Calibri"/>
                        </a:rPr>
                        <a:t>0.7</a:t>
                      </a:r>
                      <a:endParaRPr lang="en-US" sz="1800" b="0" i="0" u="none" strike="noStrike" dirty="0">
                        <a:solidFill>
                          <a:srgbClr val="000000"/>
                        </a:solidFill>
                        <a:latin typeface="Calibri"/>
                      </a:endParaRPr>
                    </a:p>
                  </a:txBody>
                  <a:tcPr marL="7386" marR="7386" marT="7386" marB="0" anchor="b">
                    <a:lnL>
                      <a:noFill/>
                    </a:lnL>
                    <a:lnR>
                      <a:noFill/>
                    </a:lnR>
                    <a:lnT>
                      <a:noFill/>
                    </a:lnT>
                    <a:lnB>
                      <a:noFill/>
                    </a:lnB>
                  </a:tcPr>
                </a:tc>
                <a:tc>
                  <a:txBody>
                    <a:bodyPr/>
                    <a:lstStyle/>
                    <a:p>
                      <a:pPr algn="ctr" fontAlgn="b"/>
                      <a:endParaRPr lang="en-US" sz="1800" b="0" i="0" u="none" strike="noStrike">
                        <a:solidFill>
                          <a:srgbClr val="000000"/>
                        </a:solidFill>
                        <a:latin typeface="Calibri"/>
                      </a:endParaRPr>
                    </a:p>
                  </a:txBody>
                  <a:tcPr marL="7386" marR="7386" marT="7386" marB="0" anchor="b">
                    <a:lnL>
                      <a:noFill/>
                    </a:lnL>
                    <a:lnR>
                      <a:noFill/>
                    </a:lnR>
                    <a:lnT>
                      <a:noFill/>
                    </a:lnT>
                    <a:lnB>
                      <a:noFill/>
                    </a:lnB>
                  </a:tcPr>
                </a:tc>
              </a:tr>
              <a:tr h="260350">
                <a:tc>
                  <a:txBody>
                    <a:bodyPr/>
                    <a:lstStyle/>
                    <a:p>
                      <a:pPr algn="l" fontAlgn="b"/>
                      <a:r>
                        <a:rPr lang="en-US" sz="1800" b="0" i="0" u="none" strike="noStrike" dirty="0" err="1">
                          <a:solidFill>
                            <a:srgbClr val="000000"/>
                          </a:solidFill>
                          <a:latin typeface="Calibri"/>
                        </a:rPr>
                        <a:t>Dy</a:t>
                      </a:r>
                      <a:r>
                        <a:rPr lang="en-US" sz="1800" b="0" i="0" u="none" strike="noStrike" dirty="0">
                          <a:solidFill>
                            <a:srgbClr val="000000"/>
                          </a:solidFill>
                          <a:latin typeface="Calibri"/>
                        </a:rPr>
                        <a:t> </a:t>
                      </a:r>
                      <a:r>
                        <a:rPr lang="en-US" sz="1800" b="0" i="0" u="none" strike="noStrike" dirty="0" smtClean="0">
                          <a:solidFill>
                            <a:srgbClr val="000000"/>
                          </a:solidFill>
                          <a:latin typeface="+mn-lt"/>
                        </a:rPr>
                        <a:t>µ</a:t>
                      </a:r>
                      <a:r>
                        <a:rPr lang="en-US" sz="1800" b="0" i="0" u="none" strike="noStrike" dirty="0" smtClean="0">
                          <a:solidFill>
                            <a:srgbClr val="000000"/>
                          </a:solidFill>
                          <a:latin typeface="Calibri"/>
                        </a:rPr>
                        <a:t>g/L</a:t>
                      </a:r>
                      <a:endParaRPr lang="en-US" sz="1800" b="0" i="0" u="none" strike="noStrike" dirty="0">
                        <a:solidFill>
                          <a:srgbClr val="000000"/>
                        </a:solidFill>
                        <a:latin typeface="Calibri"/>
                      </a:endParaRPr>
                    </a:p>
                  </a:txBody>
                  <a:tcPr marL="7386" marR="7386" marT="7386" marB="0" anchor="b">
                    <a:lnL>
                      <a:noFill/>
                    </a:lnL>
                    <a:lnR>
                      <a:noFill/>
                    </a:lnR>
                    <a:lnT>
                      <a:noFill/>
                    </a:lnT>
                    <a:lnB w="19050" cap="flat" cmpd="sng" algn="ctr">
                      <a:solidFill>
                        <a:srgbClr val="0000FF"/>
                      </a:solidFill>
                      <a:prstDash val="solid"/>
                      <a:round/>
                      <a:headEnd type="none" w="med" len="med"/>
                      <a:tailEnd type="none" w="med" len="med"/>
                    </a:lnB>
                  </a:tcPr>
                </a:tc>
                <a:tc>
                  <a:txBody>
                    <a:bodyPr/>
                    <a:lstStyle/>
                    <a:p>
                      <a:pPr algn="ctr" fontAlgn="b"/>
                      <a:r>
                        <a:rPr lang="en-US" sz="1800" b="0" i="0" u="none" strike="noStrike" dirty="0">
                          <a:solidFill>
                            <a:srgbClr val="FF0000"/>
                          </a:solidFill>
                          <a:latin typeface="Calibri"/>
                        </a:rPr>
                        <a:t>9.3</a:t>
                      </a:r>
                    </a:p>
                  </a:txBody>
                  <a:tcPr marL="7386" marR="7386" marT="7386" marB="0" anchor="b">
                    <a:lnL>
                      <a:noFill/>
                    </a:lnL>
                    <a:lnR>
                      <a:noFill/>
                    </a:lnR>
                    <a:lnT>
                      <a:noFill/>
                    </a:lnT>
                    <a:lnB w="19050" cap="flat" cmpd="sng" algn="ctr">
                      <a:solidFill>
                        <a:srgbClr val="0000FF"/>
                      </a:solidFill>
                      <a:prstDash val="solid"/>
                      <a:round/>
                      <a:headEnd type="none" w="med" len="med"/>
                      <a:tailEnd type="none" w="med" len="med"/>
                    </a:lnB>
                  </a:tcPr>
                </a:tc>
                <a:tc>
                  <a:txBody>
                    <a:bodyPr/>
                    <a:lstStyle/>
                    <a:p>
                      <a:pPr algn="ctr" fontAlgn="b"/>
                      <a:r>
                        <a:rPr lang="en-US" sz="1800" b="0" i="0" u="none" strike="noStrike" dirty="0">
                          <a:solidFill>
                            <a:srgbClr val="000000"/>
                          </a:solidFill>
                          <a:latin typeface="Calibri"/>
                        </a:rPr>
                        <a:t>0.082</a:t>
                      </a:r>
                    </a:p>
                  </a:txBody>
                  <a:tcPr marL="7386" marR="7386" marT="7386" marB="0" anchor="b">
                    <a:lnL>
                      <a:noFill/>
                    </a:lnL>
                    <a:lnR>
                      <a:noFill/>
                    </a:lnR>
                    <a:lnT>
                      <a:noFill/>
                    </a:lnT>
                    <a:lnB w="19050" cap="flat" cmpd="sng" algn="ctr">
                      <a:solidFill>
                        <a:srgbClr val="0000FF"/>
                      </a:solidFill>
                      <a:prstDash val="solid"/>
                      <a:round/>
                      <a:headEnd type="none" w="med" len="med"/>
                      <a:tailEnd type="none" w="med" len="med"/>
                    </a:lnB>
                  </a:tcPr>
                </a:tc>
                <a:tc>
                  <a:txBody>
                    <a:bodyPr/>
                    <a:lstStyle/>
                    <a:p>
                      <a:pPr algn="ctr" fontAlgn="b"/>
                      <a:r>
                        <a:rPr lang="en-US" sz="1800" b="0" i="0" u="none" strike="noStrike">
                          <a:solidFill>
                            <a:srgbClr val="000000"/>
                          </a:solidFill>
                          <a:latin typeface="Calibri"/>
                        </a:rPr>
                        <a:t>3.8</a:t>
                      </a:r>
                    </a:p>
                  </a:txBody>
                  <a:tcPr marL="7386" marR="7386" marT="7386" marB="0" anchor="b">
                    <a:lnL>
                      <a:noFill/>
                    </a:lnL>
                    <a:lnR>
                      <a:noFill/>
                    </a:lnR>
                    <a:lnT>
                      <a:noFill/>
                    </a:lnT>
                    <a:lnB w="19050" cap="flat" cmpd="sng" algn="ctr">
                      <a:solidFill>
                        <a:srgbClr val="0000FF"/>
                      </a:solidFill>
                      <a:prstDash val="solid"/>
                      <a:round/>
                      <a:headEnd type="none" w="med" len="med"/>
                      <a:tailEnd type="none" w="med" len="med"/>
                    </a:lnB>
                  </a:tcPr>
                </a:tc>
                <a:tc>
                  <a:txBody>
                    <a:bodyPr/>
                    <a:lstStyle/>
                    <a:p>
                      <a:pPr algn="ctr" fontAlgn="b"/>
                      <a:r>
                        <a:rPr lang="en-US" sz="1800" b="0" i="0" u="none" strike="noStrike">
                          <a:solidFill>
                            <a:srgbClr val="000000"/>
                          </a:solidFill>
                          <a:latin typeface="Calibri"/>
                        </a:rPr>
                        <a:t>9.08</a:t>
                      </a:r>
                    </a:p>
                  </a:txBody>
                  <a:tcPr marL="7386" marR="7386" marT="7386" marB="0" anchor="b">
                    <a:lnL>
                      <a:noFill/>
                    </a:lnL>
                    <a:lnR>
                      <a:noFill/>
                    </a:lnR>
                    <a:lnT>
                      <a:noFill/>
                    </a:lnT>
                    <a:lnB w="19050" cap="flat" cmpd="sng" algn="ctr">
                      <a:solidFill>
                        <a:srgbClr val="0000FF"/>
                      </a:solidFill>
                      <a:prstDash val="solid"/>
                      <a:round/>
                      <a:headEnd type="none" w="med" len="med"/>
                      <a:tailEnd type="none" w="med" len="med"/>
                    </a:lnB>
                  </a:tcPr>
                </a:tc>
                <a:tc>
                  <a:txBody>
                    <a:bodyPr/>
                    <a:lstStyle/>
                    <a:p>
                      <a:pPr algn="ctr" fontAlgn="b"/>
                      <a:r>
                        <a:rPr lang="en-US" sz="1800" b="0" i="0" u="none" strike="noStrike" dirty="0">
                          <a:solidFill>
                            <a:srgbClr val="FF0000"/>
                          </a:solidFill>
                          <a:latin typeface="Calibri"/>
                        </a:rPr>
                        <a:t>93</a:t>
                      </a:r>
                    </a:p>
                  </a:txBody>
                  <a:tcPr marL="7386" marR="7386" marT="7386" marB="0" anchor="b">
                    <a:lnL>
                      <a:noFill/>
                    </a:lnL>
                    <a:lnR>
                      <a:noFill/>
                    </a:lnR>
                    <a:lnT>
                      <a:noFill/>
                    </a:lnT>
                    <a:lnB w="19050" cap="flat" cmpd="sng" algn="ctr">
                      <a:solidFill>
                        <a:srgbClr val="0000FF"/>
                      </a:solidFill>
                      <a:prstDash val="solid"/>
                      <a:round/>
                      <a:headEnd type="none" w="med" len="med"/>
                      <a:tailEnd type="none" w="med" len="med"/>
                    </a:lnB>
                    <a:solidFill>
                      <a:srgbClr val="FFCCCC"/>
                    </a:solidFill>
                  </a:tcPr>
                </a:tc>
                <a:tc>
                  <a:txBody>
                    <a:bodyPr/>
                    <a:lstStyle/>
                    <a:p>
                      <a:pPr algn="ctr" fontAlgn="b"/>
                      <a:r>
                        <a:rPr lang="en-US" sz="1800" b="0" i="0" u="none" strike="noStrike" dirty="0" smtClean="0">
                          <a:solidFill>
                            <a:srgbClr val="000000"/>
                          </a:solidFill>
                          <a:latin typeface="Calibri"/>
                        </a:rPr>
                        <a:t>0.4</a:t>
                      </a:r>
                      <a:endParaRPr lang="en-US" sz="1800" b="0" i="0" u="none" strike="noStrike" dirty="0">
                        <a:solidFill>
                          <a:srgbClr val="000000"/>
                        </a:solidFill>
                        <a:latin typeface="Calibri"/>
                      </a:endParaRPr>
                    </a:p>
                  </a:txBody>
                  <a:tcPr marL="7386" marR="7386" marT="7386" marB="0" anchor="b">
                    <a:lnL>
                      <a:noFill/>
                    </a:lnL>
                    <a:lnR>
                      <a:noFill/>
                    </a:lnR>
                    <a:lnT>
                      <a:noFill/>
                    </a:lnT>
                    <a:lnB w="19050" cap="flat" cmpd="sng" algn="ctr">
                      <a:solidFill>
                        <a:srgbClr val="0000FF"/>
                      </a:solidFill>
                      <a:prstDash val="solid"/>
                      <a:round/>
                      <a:headEnd type="none" w="med" len="med"/>
                      <a:tailEnd type="none" w="med" len="med"/>
                    </a:lnB>
                  </a:tcPr>
                </a:tc>
                <a:tc>
                  <a:txBody>
                    <a:bodyPr/>
                    <a:lstStyle/>
                    <a:p>
                      <a:pPr algn="ctr" fontAlgn="b"/>
                      <a:endParaRPr lang="en-US" sz="1800" b="0" i="0" u="none" strike="noStrike" dirty="0">
                        <a:solidFill>
                          <a:srgbClr val="000000"/>
                        </a:solidFill>
                        <a:latin typeface="Calibri"/>
                      </a:endParaRPr>
                    </a:p>
                  </a:txBody>
                  <a:tcPr marL="7386" marR="7386" marT="7386" marB="0" anchor="b">
                    <a:lnL>
                      <a:noFill/>
                    </a:lnL>
                    <a:lnR>
                      <a:noFill/>
                    </a:lnR>
                    <a:lnT>
                      <a:noFill/>
                    </a:lnT>
                    <a:lnB w="19050" cap="flat" cmpd="sng" algn="ctr">
                      <a:solidFill>
                        <a:srgbClr val="0000FF"/>
                      </a:solidFill>
                      <a:prstDash val="solid"/>
                      <a:round/>
                      <a:headEnd type="none" w="med" len="med"/>
                      <a:tailEnd type="none" w="med" len="med"/>
                    </a:lnB>
                  </a:tcPr>
                </a:tc>
              </a:tr>
            </a:tbl>
          </a:graphicData>
        </a:graphic>
      </p:graphicFrame>
      <p:sp>
        <p:nvSpPr>
          <p:cNvPr id="4" name="TextBox 3"/>
          <p:cNvSpPr txBox="1"/>
          <p:nvPr/>
        </p:nvSpPr>
        <p:spPr>
          <a:xfrm>
            <a:off x="76200" y="5105400"/>
            <a:ext cx="6705600" cy="307777"/>
          </a:xfrm>
          <a:prstGeom prst="rect">
            <a:avLst/>
          </a:prstGeom>
          <a:noFill/>
        </p:spPr>
        <p:txBody>
          <a:bodyPr wrap="square" rtlCol="0">
            <a:spAutoFit/>
          </a:bodyPr>
          <a:lstStyle/>
          <a:p>
            <a:r>
              <a:rPr lang="en-US" sz="1400" dirty="0" smtClean="0">
                <a:latin typeface="+mn-lt"/>
              </a:rPr>
              <a:t>*From: Maximum Permissible </a:t>
            </a:r>
            <a:r>
              <a:rPr lang="en-US" sz="1400" dirty="0" err="1" smtClean="0">
                <a:latin typeface="+mn-lt"/>
              </a:rPr>
              <a:t>Concerntration</a:t>
            </a:r>
            <a:r>
              <a:rPr lang="en-US" sz="1400" dirty="0" smtClean="0">
                <a:latin typeface="+mn-lt"/>
              </a:rPr>
              <a:t>; </a:t>
            </a:r>
            <a:r>
              <a:rPr lang="en-US" sz="1400" dirty="0" err="1" smtClean="0">
                <a:latin typeface="+mn-lt"/>
              </a:rPr>
              <a:t>Sneller</a:t>
            </a:r>
            <a:r>
              <a:rPr lang="en-US" sz="1400" dirty="0" smtClean="0">
                <a:latin typeface="+mn-lt"/>
              </a:rPr>
              <a:t> et al. (2000)</a:t>
            </a:r>
            <a:endParaRPr lang="en-US" sz="1400" dirty="0">
              <a:latin typeface="+mn-lt"/>
            </a:endParaRPr>
          </a:p>
        </p:txBody>
      </p:sp>
      <p:sp>
        <p:nvSpPr>
          <p:cNvPr id="6" name="TextBox 5"/>
          <p:cNvSpPr txBox="1"/>
          <p:nvPr/>
        </p:nvSpPr>
        <p:spPr>
          <a:xfrm>
            <a:off x="152400" y="5334000"/>
            <a:ext cx="6629400" cy="307777"/>
          </a:xfrm>
          <a:prstGeom prst="rect">
            <a:avLst/>
          </a:prstGeom>
          <a:noFill/>
        </p:spPr>
        <p:txBody>
          <a:bodyPr wrap="square" rtlCol="0">
            <a:spAutoFit/>
          </a:bodyPr>
          <a:lstStyle/>
          <a:p>
            <a:r>
              <a:rPr lang="en-US" sz="1400" dirty="0" smtClean="0">
                <a:latin typeface="+mn-lt"/>
              </a:rPr>
              <a:t>Thor Lake data: http://www.reviewboard.ca/registry/project.php?project_id=87</a:t>
            </a:r>
            <a:endParaRPr lang="en-US" sz="1400" dirty="0">
              <a:latin typeface="+mn-lt"/>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3779" name="Rectangle 3"/>
          <p:cNvSpPr>
            <a:spLocks noChangeArrowheads="1"/>
          </p:cNvSpPr>
          <p:nvPr/>
        </p:nvSpPr>
        <p:spPr bwMode="auto">
          <a:xfrm>
            <a:off x="228600" y="152400"/>
            <a:ext cx="9144000" cy="685800"/>
          </a:xfrm>
          <a:prstGeom prst="rect">
            <a:avLst/>
          </a:prstGeom>
          <a:noFill/>
          <a:ln w="9525">
            <a:noFill/>
            <a:miter lim="800000"/>
            <a:headEnd/>
            <a:tailEnd/>
          </a:ln>
          <a:effectLst/>
        </p:spPr>
        <p:txBody>
          <a:bodyPr/>
          <a:lstStyle/>
          <a:p>
            <a:pPr>
              <a:lnSpc>
                <a:spcPct val="80000"/>
              </a:lnSpc>
              <a:tabLst>
                <a:tab pos="4686300" algn="l"/>
              </a:tabLst>
            </a:pPr>
            <a:r>
              <a:rPr lang="en-US" sz="3200" dirty="0" smtClean="0">
                <a:solidFill>
                  <a:srgbClr val="0000FF"/>
                </a:solidFill>
                <a:latin typeface="+mj-lt"/>
              </a:rPr>
              <a:t>Thor Lake Tailings &amp; Concentrate: </a:t>
            </a:r>
            <a:r>
              <a:rPr lang="en-US" sz="3200" dirty="0" err="1" smtClean="0">
                <a:solidFill>
                  <a:srgbClr val="0000FF"/>
                </a:solidFill>
                <a:latin typeface="+mj-lt"/>
              </a:rPr>
              <a:t>Leachate</a:t>
            </a:r>
            <a:r>
              <a:rPr lang="en-US" sz="3200" dirty="0" smtClean="0">
                <a:solidFill>
                  <a:srgbClr val="0000FF"/>
                </a:solidFill>
                <a:latin typeface="+mj-lt"/>
              </a:rPr>
              <a:t> (HCT)</a:t>
            </a:r>
            <a:endParaRPr lang="en-US" sz="3200" dirty="0">
              <a:solidFill>
                <a:srgbClr val="0000FF"/>
              </a:solidFill>
              <a:latin typeface="+mj-lt"/>
            </a:endParaRPr>
          </a:p>
        </p:txBody>
      </p:sp>
      <p:graphicFrame>
        <p:nvGraphicFramePr>
          <p:cNvPr id="3" name="Table 2"/>
          <p:cNvGraphicFramePr>
            <a:graphicFrameLocks noGrp="1"/>
          </p:cNvGraphicFramePr>
          <p:nvPr/>
        </p:nvGraphicFramePr>
        <p:xfrm>
          <a:off x="533402" y="762000"/>
          <a:ext cx="7848599" cy="5271160"/>
        </p:xfrm>
        <a:graphic>
          <a:graphicData uri="http://schemas.openxmlformats.org/drawingml/2006/table">
            <a:tbl>
              <a:tblPr/>
              <a:tblGrid>
                <a:gridCol w="1469287"/>
                <a:gridCol w="1562281"/>
                <a:gridCol w="1562281"/>
                <a:gridCol w="1562281"/>
                <a:gridCol w="1692469"/>
              </a:tblGrid>
              <a:tr h="406398">
                <a:tc>
                  <a:txBody>
                    <a:bodyPr/>
                    <a:lstStyle/>
                    <a:p>
                      <a:pPr algn="l" fontAlgn="t"/>
                      <a:endParaRPr lang="en-US" sz="1600" b="0" i="0" u="none" strike="noStrike" dirty="0">
                        <a:solidFill>
                          <a:srgbClr val="000000"/>
                        </a:solidFill>
                        <a:effectLst/>
                        <a:latin typeface="Calibri"/>
                      </a:endParaRPr>
                    </a:p>
                  </a:txBody>
                  <a:tcPr marL="7526" marR="7526" marT="7526" marB="0">
                    <a:lnL>
                      <a:noFill/>
                    </a:lnL>
                    <a:lnR>
                      <a:noFill/>
                    </a:lnR>
                    <a:lnT>
                      <a:noFill/>
                    </a:lnT>
                    <a:lnB w="19050" cap="flat" cmpd="sng" algn="ctr">
                      <a:solidFill>
                        <a:srgbClr val="0000FF"/>
                      </a:solidFill>
                      <a:prstDash val="solid"/>
                      <a:round/>
                      <a:headEnd type="none" w="med" len="med"/>
                      <a:tailEnd type="none" w="med" len="med"/>
                    </a:lnB>
                  </a:tcPr>
                </a:tc>
                <a:tc>
                  <a:txBody>
                    <a:bodyPr/>
                    <a:lstStyle/>
                    <a:p>
                      <a:pPr algn="ctr" fontAlgn="t"/>
                      <a:r>
                        <a:rPr lang="en-US" sz="1600" b="1" i="0" u="none" strike="noStrike" dirty="0" smtClean="0">
                          <a:solidFill>
                            <a:srgbClr val="000000"/>
                          </a:solidFill>
                          <a:effectLst/>
                          <a:latin typeface="Calibri"/>
                        </a:rPr>
                        <a:t>Chronic Surface Water</a:t>
                      </a:r>
                      <a:endParaRPr lang="en-US" sz="1600" b="1" i="0" u="none" strike="noStrike" dirty="0">
                        <a:solidFill>
                          <a:srgbClr val="000000"/>
                        </a:solidFill>
                        <a:effectLst/>
                        <a:latin typeface="Calibri"/>
                      </a:endParaRPr>
                    </a:p>
                  </a:txBody>
                  <a:tcPr marL="7526" marR="7526" marT="7526" marB="0">
                    <a:lnL>
                      <a:noFill/>
                    </a:lnL>
                    <a:lnR>
                      <a:noFill/>
                    </a:lnR>
                    <a:lnT>
                      <a:noFill/>
                    </a:lnT>
                    <a:lnB w="19050" cap="flat" cmpd="sng" algn="ctr">
                      <a:solidFill>
                        <a:srgbClr val="0000FF"/>
                      </a:solidFill>
                      <a:prstDash val="solid"/>
                      <a:round/>
                      <a:headEnd type="none" w="med" len="med"/>
                      <a:tailEnd type="none" w="med" len="med"/>
                    </a:lnB>
                  </a:tcPr>
                </a:tc>
                <a:tc>
                  <a:txBody>
                    <a:bodyPr/>
                    <a:lstStyle/>
                    <a:p>
                      <a:pPr algn="ctr" fontAlgn="t"/>
                      <a:r>
                        <a:rPr lang="en-US" sz="1600" b="1" i="0" u="none" strike="noStrike" dirty="0" smtClean="0">
                          <a:solidFill>
                            <a:srgbClr val="000000"/>
                          </a:solidFill>
                          <a:effectLst/>
                          <a:latin typeface="Calibri"/>
                        </a:rPr>
                        <a:t>Acute Surface Water</a:t>
                      </a:r>
                      <a:endParaRPr lang="en-US" sz="1600" b="1" i="0" u="none" strike="noStrike" dirty="0">
                        <a:solidFill>
                          <a:srgbClr val="000000"/>
                        </a:solidFill>
                        <a:effectLst/>
                        <a:latin typeface="Calibri"/>
                      </a:endParaRPr>
                    </a:p>
                  </a:txBody>
                  <a:tcPr marL="7526" marR="7526" marT="7526" marB="0">
                    <a:lnL>
                      <a:noFill/>
                    </a:lnL>
                    <a:lnR>
                      <a:noFill/>
                    </a:lnR>
                    <a:lnT>
                      <a:noFill/>
                    </a:lnT>
                    <a:lnB w="19050" cap="flat" cmpd="sng" algn="ctr">
                      <a:solidFill>
                        <a:srgbClr val="0000FF"/>
                      </a:solidFill>
                      <a:prstDash val="solid"/>
                      <a:round/>
                      <a:headEnd type="none" w="med" len="med"/>
                      <a:tailEnd type="none" w="med" len="med"/>
                    </a:lnB>
                  </a:tcPr>
                </a:tc>
                <a:tc>
                  <a:txBody>
                    <a:bodyPr/>
                    <a:lstStyle/>
                    <a:p>
                      <a:pPr algn="ctr" fontAlgn="t"/>
                      <a:r>
                        <a:rPr lang="en-US" sz="1600" b="1" i="0" u="none" strike="noStrike" dirty="0" smtClean="0">
                          <a:solidFill>
                            <a:srgbClr val="000000"/>
                          </a:solidFill>
                          <a:effectLst/>
                          <a:latin typeface="Calibri"/>
                        </a:rPr>
                        <a:t>Drinking Water</a:t>
                      </a:r>
                      <a:endParaRPr lang="en-US" sz="1600" b="1" i="0" u="none" strike="noStrike" dirty="0">
                        <a:solidFill>
                          <a:srgbClr val="000000"/>
                        </a:solidFill>
                        <a:effectLst/>
                        <a:latin typeface="Calibri"/>
                      </a:endParaRPr>
                    </a:p>
                  </a:txBody>
                  <a:tcPr marL="7526" marR="7526" marT="7526" marB="0">
                    <a:lnL>
                      <a:noFill/>
                    </a:lnL>
                    <a:lnR>
                      <a:noFill/>
                    </a:lnR>
                    <a:lnT>
                      <a:noFill/>
                    </a:lnT>
                    <a:lnB w="19050" cap="flat" cmpd="sng" algn="ctr">
                      <a:solidFill>
                        <a:srgbClr val="0000FF"/>
                      </a:solidFill>
                      <a:prstDash val="solid"/>
                      <a:round/>
                      <a:headEnd type="none" w="med" len="med"/>
                      <a:tailEnd type="none" w="med" len="med"/>
                    </a:lnB>
                  </a:tcPr>
                </a:tc>
                <a:tc>
                  <a:txBody>
                    <a:bodyPr/>
                    <a:lstStyle/>
                    <a:p>
                      <a:pPr algn="ctr" fontAlgn="t"/>
                      <a:r>
                        <a:rPr lang="en-US" sz="1600" b="1" i="0" u="none" strike="noStrike" dirty="0" smtClean="0">
                          <a:solidFill>
                            <a:srgbClr val="000000"/>
                          </a:solidFill>
                          <a:effectLst/>
                          <a:latin typeface="Calibri"/>
                        </a:rPr>
                        <a:t>Tailings</a:t>
                      </a:r>
                      <a:endParaRPr lang="en-US" sz="1600" b="1" i="0" u="none" strike="noStrike" dirty="0">
                        <a:solidFill>
                          <a:srgbClr val="000000"/>
                        </a:solidFill>
                        <a:effectLst/>
                        <a:latin typeface="Calibri"/>
                      </a:endParaRPr>
                    </a:p>
                  </a:txBody>
                  <a:tcPr marL="7526" marR="7526" marT="7526" marB="0">
                    <a:lnL>
                      <a:noFill/>
                    </a:lnL>
                    <a:lnR>
                      <a:noFill/>
                    </a:lnR>
                    <a:lnT>
                      <a:noFill/>
                    </a:lnT>
                    <a:lnB w="19050" cap="flat" cmpd="sng" algn="ctr">
                      <a:solidFill>
                        <a:srgbClr val="0000FF"/>
                      </a:solidFill>
                      <a:prstDash val="solid"/>
                      <a:round/>
                      <a:headEnd type="none" w="med" len="med"/>
                      <a:tailEnd type="none" w="med" len="med"/>
                    </a:lnB>
                  </a:tcPr>
                </a:tc>
              </a:tr>
              <a:tr h="203200">
                <a:tc>
                  <a:txBody>
                    <a:bodyPr/>
                    <a:lstStyle/>
                    <a:p>
                      <a:pPr algn="l" fontAlgn="b"/>
                      <a:r>
                        <a:rPr lang="en-US" sz="1600" b="0" i="0" u="none" strike="noStrike" dirty="0">
                          <a:solidFill>
                            <a:srgbClr val="000000"/>
                          </a:solidFill>
                          <a:effectLst/>
                          <a:latin typeface="Calibri"/>
                        </a:rPr>
                        <a:t>SO</a:t>
                      </a:r>
                      <a:r>
                        <a:rPr lang="en-US" sz="1600" b="0" i="0" u="none" strike="noStrike" baseline="-25000" dirty="0">
                          <a:solidFill>
                            <a:srgbClr val="000000"/>
                          </a:solidFill>
                          <a:effectLst/>
                          <a:latin typeface="Calibri"/>
                        </a:rPr>
                        <a:t>4</a:t>
                      </a:r>
                      <a:r>
                        <a:rPr lang="en-US" sz="1600" b="0" i="0" u="none" strike="noStrike" dirty="0">
                          <a:solidFill>
                            <a:srgbClr val="000000"/>
                          </a:solidFill>
                          <a:effectLst/>
                          <a:latin typeface="Calibri"/>
                        </a:rPr>
                        <a:t> mg/L</a:t>
                      </a:r>
                    </a:p>
                  </a:txBody>
                  <a:tcPr marL="7526" marR="7526" marT="7526" marB="0" anchor="b">
                    <a:lnL>
                      <a:noFill/>
                    </a:lnL>
                    <a:lnR>
                      <a:noFill/>
                    </a:lnR>
                    <a:lnT w="19050" cap="flat" cmpd="sng" algn="ctr">
                      <a:solidFill>
                        <a:srgbClr val="0000FF"/>
                      </a:solidFill>
                      <a:prstDash val="solid"/>
                      <a:round/>
                      <a:headEnd type="none" w="med" len="med"/>
                      <a:tailEnd type="none" w="med" len="med"/>
                    </a:lnT>
                    <a:lnB>
                      <a:noFill/>
                    </a:lnB>
                  </a:tcPr>
                </a:tc>
                <a:tc>
                  <a:txBody>
                    <a:bodyPr/>
                    <a:lstStyle/>
                    <a:p>
                      <a:pPr algn="ctr" fontAlgn="b"/>
                      <a:endParaRPr lang="en-US" sz="1600" b="0" i="0" u="none" strike="noStrike">
                        <a:solidFill>
                          <a:srgbClr val="000000"/>
                        </a:solidFill>
                        <a:effectLst/>
                        <a:latin typeface="Calibri"/>
                      </a:endParaRPr>
                    </a:p>
                  </a:txBody>
                  <a:tcPr marL="7526" marR="7526" marT="7526" marB="0" anchor="b">
                    <a:lnL>
                      <a:noFill/>
                    </a:lnL>
                    <a:lnR>
                      <a:noFill/>
                    </a:lnR>
                    <a:lnT w="19050" cap="flat" cmpd="sng" algn="ctr">
                      <a:solidFill>
                        <a:srgbClr val="0000FF"/>
                      </a:solidFill>
                      <a:prstDash val="solid"/>
                      <a:round/>
                      <a:headEnd type="none" w="med" len="med"/>
                      <a:tailEnd type="none" w="med" len="med"/>
                    </a:lnT>
                    <a:lnB>
                      <a:noFill/>
                    </a:lnB>
                  </a:tcPr>
                </a:tc>
                <a:tc>
                  <a:txBody>
                    <a:bodyPr/>
                    <a:lstStyle/>
                    <a:p>
                      <a:pPr algn="ctr" fontAlgn="b"/>
                      <a:endParaRPr lang="en-US" sz="1600" b="0" i="0" u="none" strike="noStrike">
                        <a:solidFill>
                          <a:srgbClr val="000000"/>
                        </a:solidFill>
                        <a:effectLst/>
                        <a:latin typeface="Calibri"/>
                      </a:endParaRPr>
                    </a:p>
                  </a:txBody>
                  <a:tcPr marL="7526" marR="7526" marT="7526" marB="0" anchor="b">
                    <a:lnL>
                      <a:noFill/>
                    </a:lnL>
                    <a:lnR>
                      <a:noFill/>
                    </a:lnR>
                    <a:lnT w="19050" cap="flat" cmpd="sng" algn="ctr">
                      <a:solidFill>
                        <a:srgbClr val="0000FF"/>
                      </a:solidFill>
                      <a:prstDash val="solid"/>
                      <a:round/>
                      <a:headEnd type="none" w="med" len="med"/>
                      <a:tailEnd type="none" w="med" len="med"/>
                    </a:lnT>
                    <a:lnB>
                      <a:noFill/>
                    </a:lnB>
                  </a:tcPr>
                </a:tc>
                <a:tc>
                  <a:txBody>
                    <a:bodyPr/>
                    <a:lstStyle/>
                    <a:p>
                      <a:pPr algn="ctr" fontAlgn="b"/>
                      <a:r>
                        <a:rPr lang="en-US" sz="1600" b="0" i="0" u="none" strike="noStrike" dirty="0">
                          <a:solidFill>
                            <a:srgbClr val="000000"/>
                          </a:solidFill>
                          <a:effectLst/>
                          <a:latin typeface="Calibri"/>
                        </a:rPr>
                        <a:t>250</a:t>
                      </a:r>
                    </a:p>
                  </a:txBody>
                  <a:tcPr marL="7526" marR="7526" marT="7526" marB="0" anchor="b">
                    <a:lnL>
                      <a:noFill/>
                    </a:lnL>
                    <a:lnR>
                      <a:noFill/>
                    </a:lnR>
                    <a:lnT w="19050" cap="flat" cmpd="sng" algn="ctr">
                      <a:solidFill>
                        <a:srgbClr val="0000FF"/>
                      </a:solidFill>
                      <a:prstDash val="solid"/>
                      <a:round/>
                      <a:headEnd type="none" w="med" len="med"/>
                      <a:tailEnd type="none" w="med" len="med"/>
                    </a:lnT>
                    <a:lnB>
                      <a:noFill/>
                    </a:lnB>
                  </a:tcPr>
                </a:tc>
                <a:tc>
                  <a:txBody>
                    <a:bodyPr/>
                    <a:lstStyle/>
                    <a:p>
                      <a:pPr algn="ctr" fontAlgn="b"/>
                      <a:r>
                        <a:rPr lang="en-US" sz="1600" b="0" i="0" u="none" strike="noStrike" dirty="0">
                          <a:solidFill>
                            <a:srgbClr val="000000"/>
                          </a:solidFill>
                          <a:effectLst/>
                          <a:latin typeface="Calibri"/>
                        </a:rPr>
                        <a:t>2.9</a:t>
                      </a:r>
                    </a:p>
                  </a:txBody>
                  <a:tcPr marL="7526" marR="7526" marT="7526" marB="0" anchor="b">
                    <a:lnL>
                      <a:noFill/>
                    </a:lnL>
                    <a:lnR>
                      <a:noFill/>
                    </a:lnR>
                    <a:lnT w="19050" cap="flat" cmpd="sng" algn="ctr">
                      <a:solidFill>
                        <a:srgbClr val="0000FF"/>
                      </a:solidFill>
                      <a:prstDash val="solid"/>
                      <a:round/>
                      <a:headEnd type="none" w="med" len="med"/>
                      <a:tailEnd type="none" w="med" len="med"/>
                    </a:lnT>
                    <a:lnB>
                      <a:noFill/>
                    </a:lnB>
                  </a:tcPr>
                </a:tc>
              </a:tr>
              <a:tr h="203200">
                <a:tc>
                  <a:txBody>
                    <a:bodyPr/>
                    <a:lstStyle/>
                    <a:p>
                      <a:pPr algn="l" fontAlgn="b"/>
                      <a:r>
                        <a:rPr lang="en-US" sz="1600" b="0" i="0" u="none" strike="noStrike" dirty="0">
                          <a:solidFill>
                            <a:srgbClr val="000000"/>
                          </a:solidFill>
                          <a:effectLst/>
                          <a:latin typeface="Calibri"/>
                        </a:rPr>
                        <a:t>Y </a:t>
                      </a:r>
                      <a:r>
                        <a:rPr lang="en-US" sz="1600" b="0" i="0" u="none" strike="noStrike" dirty="0" smtClean="0">
                          <a:solidFill>
                            <a:srgbClr val="000000"/>
                          </a:solidFill>
                          <a:effectLst/>
                          <a:latin typeface="Calibri"/>
                        </a:rPr>
                        <a:t>µg/L</a:t>
                      </a:r>
                      <a:endParaRPr lang="en-US" sz="1600" b="0" i="0" u="none" strike="noStrike" dirty="0">
                        <a:solidFill>
                          <a:srgbClr val="000000"/>
                        </a:solidFill>
                        <a:effectLst/>
                        <a:latin typeface="Calibri"/>
                      </a:endParaRPr>
                    </a:p>
                  </a:txBody>
                  <a:tcPr marL="7526" marR="7526" marT="7526" marB="0" anchor="b">
                    <a:lnL>
                      <a:noFill/>
                    </a:lnL>
                    <a:lnR>
                      <a:noFill/>
                    </a:lnR>
                    <a:lnT>
                      <a:noFill/>
                    </a:lnT>
                    <a:lnB>
                      <a:noFill/>
                    </a:lnB>
                  </a:tcPr>
                </a:tc>
                <a:tc>
                  <a:txBody>
                    <a:bodyPr/>
                    <a:lstStyle/>
                    <a:p>
                      <a:pPr algn="ctr" fontAlgn="b"/>
                      <a:r>
                        <a:rPr lang="en-US" sz="1600" b="0" i="0" u="none" strike="noStrike" dirty="0">
                          <a:solidFill>
                            <a:schemeClr val="tx1"/>
                          </a:solidFill>
                          <a:effectLst/>
                          <a:latin typeface="Calibri"/>
                        </a:rPr>
                        <a:t>0.28</a:t>
                      </a:r>
                    </a:p>
                  </a:txBody>
                  <a:tcPr marL="7526" marR="7526" marT="7526" marB="0" anchor="b">
                    <a:lnL>
                      <a:noFill/>
                    </a:lnL>
                    <a:lnR>
                      <a:noFill/>
                    </a:lnR>
                    <a:lnT>
                      <a:noFill/>
                    </a:lnT>
                    <a:lnB>
                      <a:noFill/>
                    </a:lnB>
                  </a:tcPr>
                </a:tc>
                <a:tc>
                  <a:txBody>
                    <a:bodyPr/>
                    <a:lstStyle/>
                    <a:p>
                      <a:pPr algn="ctr" fontAlgn="b"/>
                      <a:r>
                        <a:rPr lang="en-US" sz="1600" b="0" i="0" u="none" strike="noStrike">
                          <a:solidFill>
                            <a:srgbClr val="000000"/>
                          </a:solidFill>
                          <a:effectLst/>
                          <a:latin typeface="Calibri"/>
                        </a:rPr>
                        <a:t>6.4</a:t>
                      </a:r>
                    </a:p>
                  </a:txBody>
                  <a:tcPr marL="7526" marR="7526" marT="7526" marB="0" anchor="b">
                    <a:lnL>
                      <a:noFill/>
                    </a:lnL>
                    <a:lnR>
                      <a:noFill/>
                    </a:lnR>
                    <a:lnT>
                      <a:noFill/>
                    </a:lnT>
                    <a:lnB>
                      <a:noFill/>
                    </a:lnB>
                  </a:tcPr>
                </a:tc>
                <a:tc>
                  <a:txBody>
                    <a:bodyPr/>
                    <a:lstStyle/>
                    <a:p>
                      <a:pPr algn="ctr" fontAlgn="b"/>
                      <a:endParaRPr lang="en-US" sz="1600" b="0" i="0" u="none" strike="noStrike">
                        <a:solidFill>
                          <a:srgbClr val="000000"/>
                        </a:solidFill>
                        <a:effectLst/>
                        <a:latin typeface="Calibri"/>
                      </a:endParaRPr>
                    </a:p>
                  </a:txBody>
                  <a:tcPr marL="7526" marR="7526" marT="7526" marB="0" anchor="b">
                    <a:lnL>
                      <a:noFill/>
                    </a:lnL>
                    <a:lnR>
                      <a:noFill/>
                    </a:lnR>
                    <a:lnT>
                      <a:noFill/>
                    </a:lnT>
                    <a:lnB>
                      <a:noFill/>
                    </a:lnB>
                  </a:tcPr>
                </a:tc>
                <a:tc>
                  <a:txBody>
                    <a:bodyPr/>
                    <a:lstStyle/>
                    <a:p>
                      <a:pPr algn="ctr" fontAlgn="b"/>
                      <a:r>
                        <a:rPr lang="en-US" sz="1600" b="0" i="0" u="none" strike="noStrike" dirty="0" smtClean="0">
                          <a:solidFill>
                            <a:schemeClr val="tx1"/>
                          </a:solidFill>
                          <a:effectLst/>
                          <a:latin typeface="Calibri"/>
                        </a:rPr>
                        <a:t>0.18</a:t>
                      </a:r>
                      <a:endParaRPr lang="en-US" sz="1600" b="0" i="0" u="none" strike="noStrike" dirty="0">
                        <a:solidFill>
                          <a:schemeClr val="tx1"/>
                        </a:solidFill>
                        <a:effectLst/>
                        <a:latin typeface="Calibri"/>
                      </a:endParaRPr>
                    </a:p>
                  </a:txBody>
                  <a:tcPr marL="7526" marR="7526" marT="7526" marB="0" anchor="b">
                    <a:lnL>
                      <a:noFill/>
                    </a:lnL>
                    <a:lnR>
                      <a:noFill/>
                    </a:lnR>
                    <a:lnT>
                      <a:noFill/>
                    </a:lnT>
                    <a:lnB>
                      <a:noFill/>
                    </a:lnB>
                    <a:noFill/>
                  </a:tcPr>
                </a:tc>
              </a:tr>
              <a:tr h="203200">
                <a:tc>
                  <a:txBody>
                    <a:bodyPr/>
                    <a:lstStyle/>
                    <a:p>
                      <a:pPr algn="l" fontAlgn="b"/>
                      <a:r>
                        <a:rPr lang="en-US" sz="1600" b="0" i="0" u="none" strike="noStrike" dirty="0">
                          <a:solidFill>
                            <a:srgbClr val="000000"/>
                          </a:solidFill>
                          <a:effectLst/>
                          <a:latin typeface="Calibri"/>
                        </a:rPr>
                        <a:t>Al </a:t>
                      </a:r>
                      <a:r>
                        <a:rPr lang="en-US" sz="1600" b="0" i="0" u="none" strike="noStrike" dirty="0" smtClean="0">
                          <a:solidFill>
                            <a:srgbClr val="000000"/>
                          </a:solidFill>
                          <a:effectLst/>
                          <a:latin typeface="+mn-lt"/>
                        </a:rPr>
                        <a:t>µ</a:t>
                      </a:r>
                      <a:r>
                        <a:rPr lang="en-US" sz="1600" b="0" i="0" u="none" strike="noStrike" dirty="0" smtClean="0">
                          <a:solidFill>
                            <a:srgbClr val="000000"/>
                          </a:solidFill>
                          <a:effectLst/>
                          <a:latin typeface="Calibri"/>
                        </a:rPr>
                        <a:t>g/L</a:t>
                      </a:r>
                      <a:endParaRPr lang="en-US" sz="1600" b="0" i="0" u="none" strike="noStrike" dirty="0">
                        <a:solidFill>
                          <a:srgbClr val="000000"/>
                        </a:solidFill>
                        <a:effectLst/>
                        <a:latin typeface="Calibri"/>
                      </a:endParaRPr>
                    </a:p>
                  </a:txBody>
                  <a:tcPr marL="7526" marR="7526" marT="7526" marB="0" anchor="b">
                    <a:lnL>
                      <a:noFill/>
                    </a:lnL>
                    <a:lnR>
                      <a:noFill/>
                    </a:lnR>
                    <a:lnT>
                      <a:noFill/>
                    </a:lnT>
                    <a:lnB>
                      <a:noFill/>
                    </a:lnB>
                  </a:tcPr>
                </a:tc>
                <a:tc>
                  <a:txBody>
                    <a:bodyPr/>
                    <a:lstStyle/>
                    <a:p>
                      <a:pPr algn="ctr" fontAlgn="t"/>
                      <a:r>
                        <a:rPr lang="en-US" sz="1600" b="0" i="0" u="none" strike="noStrike" dirty="0">
                          <a:solidFill>
                            <a:srgbClr val="000000"/>
                          </a:solidFill>
                          <a:effectLst/>
                          <a:latin typeface="Calibri"/>
                        </a:rPr>
                        <a:t>750</a:t>
                      </a:r>
                    </a:p>
                  </a:txBody>
                  <a:tcPr marL="7526" marR="7526" marT="7526" marB="0">
                    <a:lnL>
                      <a:noFill/>
                    </a:lnL>
                    <a:lnR>
                      <a:noFill/>
                    </a:lnR>
                    <a:lnT>
                      <a:noFill/>
                    </a:lnT>
                    <a:lnB>
                      <a:noFill/>
                    </a:lnB>
                  </a:tcPr>
                </a:tc>
                <a:tc>
                  <a:txBody>
                    <a:bodyPr/>
                    <a:lstStyle/>
                    <a:p>
                      <a:pPr algn="ctr" fontAlgn="t"/>
                      <a:r>
                        <a:rPr lang="en-US" sz="1600" b="0" i="0" u="none" strike="noStrike">
                          <a:solidFill>
                            <a:srgbClr val="000000"/>
                          </a:solidFill>
                          <a:effectLst/>
                          <a:latin typeface="Calibri"/>
                        </a:rPr>
                        <a:t>87</a:t>
                      </a:r>
                    </a:p>
                  </a:txBody>
                  <a:tcPr marL="7526" marR="7526" marT="7526" marB="0">
                    <a:lnL>
                      <a:noFill/>
                    </a:lnL>
                    <a:lnR>
                      <a:noFill/>
                    </a:lnR>
                    <a:lnT>
                      <a:noFill/>
                    </a:lnT>
                    <a:lnB>
                      <a:noFill/>
                    </a:lnB>
                  </a:tcPr>
                </a:tc>
                <a:tc>
                  <a:txBody>
                    <a:bodyPr/>
                    <a:lstStyle/>
                    <a:p>
                      <a:pPr algn="ctr" fontAlgn="t"/>
                      <a:r>
                        <a:rPr lang="en-US" sz="1600" b="0" i="0" u="none" strike="noStrike">
                          <a:solidFill>
                            <a:srgbClr val="000000"/>
                          </a:solidFill>
                          <a:effectLst/>
                          <a:latin typeface="Calibri"/>
                        </a:rPr>
                        <a:t>200</a:t>
                      </a:r>
                    </a:p>
                  </a:txBody>
                  <a:tcPr marL="7526" marR="7526" marT="7526" marB="0">
                    <a:lnL>
                      <a:noFill/>
                    </a:lnL>
                    <a:lnR>
                      <a:noFill/>
                    </a:lnR>
                    <a:lnT>
                      <a:noFill/>
                    </a:lnT>
                    <a:lnB>
                      <a:noFill/>
                    </a:lnB>
                  </a:tcPr>
                </a:tc>
                <a:tc>
                  <a:txBody>
                    <a:bodyPr/>
                    <a:lstStyle/>
                    <a:p>
                      <a:pPr algn="ctr" fontAlgn="b"/>
                      <a:r>
                        <a:rPr lang="en-US" sz="1600" b="0" i="0" u="none" strike="noStrike">
                          <a:solidFill>
                            <a:srgbClr val="000000"/>
                          </a:solidFill>
                          <a:effectLst/>
                          <a:latin typeface="Calibri"/>
                        </a:rPr>
                        <a:t>20</a:t>
                      </a:r>
                    </a:p>
                  </a:txBody>
                  <a:tcPr marL="7526" marR="7526" marT="7526" marB="0" anchor="b">
                    <a:lnL>
                      <a:noFill/>
                    </a:lnL>
                    <a:lnR>
                      <a:noFill/>
                    </a:lnR>
                    <a:lnT>
                      <a:noFill/>
                    </a:lnT>
                    <a:lnB>
                      <a:noFill/>
                    </a:lnB>
                  </a:tcPr>
                </a:tc>
              </a:tr>
              <a:tr h="203200">
                <a:tc>
                  <a:txBody>
                    <a:bodyPr/>
                    <a:lstStyle/>
                    <a:p>
                      <a:pPr algn="l" fontAlgn="b"/>
                      <a:r>
                        <a:rPr lang="en-US" sz="1600" b="0" i="0" u="none" strike="noStrike" dirty="0">
                          <a:solidFill>
                            <a:srgbClr val="000000"/>
                          </a:solidFill>
                          <a:effectLst/>
                          <a:latin typeface="Calibri"/>
                        </a:rPr>
                        <a:t>As </a:t>
                      </a:r>
                      <a:r>
                        <a:rPr lang="en-US" sz="1600" b="0" i="0" u="none" strike="noStrike" dirty="0" smtClean="0">
                          <a:solidFill>
                            <a:srgbClr val="000000"/>
                          </a:solidFill>
                          <a:effectLst/>
                          <a:latin typeface="+mn-lt"/>
                        </a:rPr>
                        <a:t>µ</a:t>
                      </a:r>
                      <a:r>
                        <a:rPr lang="en-US" sz="1600" b="0" i="0" u="none" strike="noStrike" dirty="0" smtClean="0">
                          <a:solidFill>
                            <a:srgbClr val="000000"/>
                          </a:solidFill>
                          <a:effectLst/>
                          <a:latin typeface="Calibri"/>
                        </a:rPr>
                        <a:t>g/L</a:t>
                      </a:r>
                      <a:endParaRPr lang="en-US" sz="1600" b="0" i="0" u="none" strike="noStrike" dirty="0">
                        <a:solidFill>
                          <a:srgbClr val="000000"/>
                        </a:solidFill>
                        <a:effectLst/>
                        <a:latin typeface="Calibri"/>
                      </a:endParaRPr>
                    </a:p>
                  </a:txBody>
                  <a:tcPr marL="7526" marR="7526" marT="7526" marB="0" anchor="b">
                    <a:lnL>
                      <a:noFill/>
                    </a:lnL>
                    <a:lnR>
                      <a:noFill/>
                    </a:lnR>
                    <a:lnT>
                      <a:noFill/>
                    </a:lnT>
                    <a:lnB>
                      <a:noFill/>
                    </a:lnB>
                  </a:tcPr>
                </a:tc>
                <a:tc>
                  <a:txBody>
                    <a:bodyPr/>
                    <a:lstStyle/>
                    <a:p>
                      <a:pPr algn="ctr" fontAlgn="t"/>
                      <a:r>
                        <a:rPr lang="en-US" sz="1600" b="0" i="0" u="none" strike="noStrike">
                          <a:solidFill>
                            <a:srgbClr val="000000"/>
                          </a:solidFill>
                          <a:effectLst/>
                          <a:latin typeface="Calibri"/>
                        </a:rPr>
                        <a:t>340</a:t>
                      </a:r>
                    </a:p>
                  </a:txBody>
                  <a:tcPr marL="7526" marR="7526" marT="7526" marB="0">
                    <a:lnL>
                      <a:noFill/>
                    </a:lnL>
                    <a:lnR>
                      <a:noFill/>
                    </a:lnR>
                    <a:lnT>
                      <a:noFill/>
                    </a:lnT>
                    <a:lnB>
                      <a:noFill/>
                    </a:lnB>
                  </a:tcPr>
                </a:tc>
                <a:tc>
                  <a:txBody>
                    <a:bodyPr/>
                    <a:lstStyle/>
                    <a:p>
                      <a:pPr algn="ctr" fontAlgn="t"/>
                      <a:r>
                        <a:rPr lang="en-US" sz="1600" b="0" i="0" u="none" strike="noStrike">
                          <a:solidFill>
                            <a:srgbClr val="000000"/>
                          </a:solidFill>
                          <a:effectLst/>
                          <a:latin typeface="Calibri"/>
                        </a:rPr>
                        <a:t>150</a:t>
                      </a:r>
                    </a:p>
                  </a:txBody>
                  <a:tcPr marL="7526" marR="7526" marT="7526" marB="0">
                    <a:lnL>
                      <a:noFill/>
                    </a:lnL>
                    <a:lnR>
                      <a:noFill/>
                    </a:lnR>
                    <a:lnT>
                      <a:noFill/>
                    </a:lnT>
                    <a:lnB>
                      <a:noFill/>
                    </a:lnB>
                  </a:tcPr>
                </a:tc>
                <a:tc>
                  <a:txBody>
                    <a:bodyPr/>
                    <a:lstStyle/>
                    <a:p>
                      <a:pPr algn="ctr" fontAlgn="t"/>
                      <a:r>
                        <a:rPr lang="en-US" sz="1600" b="0" i="0" u="none" strike="noStrike">
                          <a:solidFill>
                            <a:srgbClr val="000000"/>
                          </a:solidFill>
                          <a:effectLst/>
                          <a:latin typeface="Calibri"/>
                        </a:rPr>
                        <a:t>10</a:t>
                      </a:r>
                    </a:p>
                  </a:txBody>
                  <a:tcPr marL="7526" marR="7526" marT="7526" marB="0">
                    <a:lnL>
                      <a:noFill/>
                    </a:lnL>
                    <a:lnR>
                      <a:noFill/>
                    </a:lnR>
                    <a:lnT>
                      <a:noFill/>
                    </a:lnT>
                    <a:lnB>
                      <a:noFill/>
                    </a:lnB>
                  </a:tcPr>
                </a:tc>
                <a:tc>
                  <a:txBody>
                    <a:bodyPr/>
                    <a:lstStyle/>
                    <a:p>
                      <a:pPr algn="ctr" fontAlgn="b"/>
                      <a:r>
                        <a:rPr lang="en-US" sz="1600" b="0" i="0" u="none" strike="noStrike" dirty="0" smtClean="0">
                          <a:solidFill>
                            <a:srgbClr val="000000"/>
                          </a:solidFill>
                          <a:effectLst/>
                          <a:latin typeface="Calibri"/>
                        </a:rPr>
                        <a:t>0.5</a:t>
                      </a:r>
                      <a:endParaRPr lang="en-US" sz="1600" b="0" i="0" u="none" strike="noStrike" dirty="0">
                        <a:solidFill>
                          <a:srgbClr val="000000"/>
                        </a:solidFill>
                        <a:effectLst/>
                        <a:latin typeface="Calibri"/>
                      </a:endParaRPr>
                    </a:p>
                  </a:txBody>
                  <a:tcPr marL="7526" marR="7526" marT="7526" marB="0" anchor="b">
                    <a:lnL>
                      <a:noFill/>
                    </a:lnL>
                    <a:lnR>
                      <a:noFill/>
                    </a:lnR>
                    <a:lnT>
                      <a:noFill/>
                    </a:lnT>
                    <a:lnB>
                      <a:noFill/>
                    </a:lnB>
                  </a:tcPr>
                </a:tc>
              </a:tr>
              <a:tr h="203200">
                <a:tc>
                  <a:txBody>
                    <a:bodyPr/>
                    <a:lstStyle/>
                    <a:p>
                      <a:pPr algn="l" fontAlgn="b"/>
                      <a:r>
                        <a:rPr lang="en-US" sz="1600" b="0" i="0" u="none" strike="noStrike" dirty="0" err="1">
                          <a:solidFill>
                            <a:srgbClr val="000000"/>
                          </a:solidFill>
                          <a:effectLst/>
                          <a:latin typeface="Calibri"/>
                        </a:rPr>
                        <a:t>Cd</a:t>
                      </a:r>
                      <a:r>
                        <a:rPr lang="en-US" sz="1600" b="0" i="0" u="none" strike="noStrike" dirty="0">
                          <a:solidFill>
                            <a:srgbClr val="000000"/>
                          </a:solidFill>
                          <a:effectLst/>
                          <a:latin typeface="Calibri"/>
                        </a:rPr>
                        <a:t> </a:t>
                      </a:r>
                      <a:r>
                        <a:rPr lang="en-US" sz="1600" b="0" i="0" u="none" strike="noStrike" dirty="0" smtClean="0">
                          <a:solidFill>
                            <a:srgbClr val="000000"/>
                          </a:solidFill>
                          <a:effectLst/>
                          <a:latin typeface="+mn-lt"/>
                        </a:rPr>
                        <a:t>µ</a:t>
                      </a:r>
                      <a:r>
                        <a:rPr lang="en-US" sz="1600" b="0" i="0" u="none" strike="noStrike" dirty="0" smtClean="0">
                          <a:solidFill>
                            <a:srgbClr val="000000"/>
                          </a:solidFill>
                          <a:effectLst/>
                          <a:latin typeface="Calibri"/>
                        </a:rPr>
                        <a:t>g/L</a:t>
                      </a:r>
                      <a:endParaRPr lang="en-US" sz="1600" b="0" i="0" u="none" strike="noStrike" dirty="0">
                        <a:solidFill>
                          <a:srgbClr val="000000"/>
                        </a:solidFill>
                        <a:effectLst/>
                        <a:latin typeface="Calibri"/>
                      </a:endParaRPr>
                    </a:p>
                  </a:txBody>
                  <a:tcPr marL="7526" marR="7526" marT="7526" marB="0" anchor="b">
                    <a:lnL>
                      <a:noFill/>
                    </a:lnL>
                    <a:lnR>
                      <a:noFill/>
                    </a:lnR>
                    <a:lnT>
                      <a:noFill/>
                    </a:lnT>
                    <a:lnB>
                      <a:noFill/>
                    </a:lnB>
                  </a:tcPr>
                </a:tc>
                <a:tc>
                  <a:txBody>
                    <a:bodyPr/>
                    <a:lstStyle/>
                    <a:p>
                      <a:pPr algn="ctr" fontAlgn="t"/>
                      <a:r>
                        <a:rPr lang="en-US" sz="1600" b="0" i="0" u="none" strike="noStrike" dirty="0" smtClean="0">
                          <a:solidFill>
                            <a:srgbClr val="000000"/>
                          </a:solidFill>
                          <a:effectLst/>
                          <a:latin typeface="Calibri"/>
                        </a:rPr>
                        <a:t>0.3</a:t>
                      </a:r>
                      <a:endParaRPr lang="en-US" sz="1600" b="0" i="0" u="none" strike="noStrike" dirty="0">
                        <a:solidFill>
                          <a:srgbClr val="000000"/>
                        </a:solidFill>
                        <a:effectLst/>
                        <a:latin typeface="Calibri"/>
                      </a:endParaRPr>
                    </a:p>
                  </a:txBody>
                  <a:tcPr marL="7526" marR="7526" marT="7526" marB="0">
                    <a:lnL>
                      <a:noFill/>
                    </a:lnL>
                    <a:lnR>
                      <a:noFill/>
                    </a:lnR>
                    <a:lnT>
                      <a:noFill/>
                    </a:lnT>
                    <a:lnB>
                      <a:noFill/>
                    </a:lnB>
                  </a:tcPr>
                </a:tc>
                <a:tc>
                  <a:txBody>
                    <a:bodyPr/>
                    <a:lstStyle/>
                    <a:p>
                      <a:pPr algn="ctr" fontAlgn="t"/>
                      <a:r>
                        <a:rPr lang="en-US" sz="1600" b="0" i="0" u="none" strike="noStrike">
                          <a:solidFill>
                            <a:srgbClr val="000000"/>
                          </a:solidFill>
                          <a:effectLst/>
                          <a:latin typeface="Calibri"/>
                        </a:rPr>
                        <a:t>2</a:t>
                      </a:r>
                    </a:p>
                  </a:txBody>
                  <a:tcPr marL="7526" marR="7526" marT="7526" marB="0">
                    <a:lnL>
                      <a:noFill/>
                    </a:lnL>
                    <a:lnR>
                      <a:noFill/>
                    </a:lnR>
                    <a:lnT>
                      <a:noFill/>
                    </a:lnT>
                    <a:lnB>
                      <a:noFill/>
                    </a:lnB>
                  </a:tcPr>
                </a:tc>
                <a:tc>
                  <a:txBody>
                    <a:bodyPr/>
                    <a:lstStyle/>
                    <a:p>
                      <a:pPr algn="ctr" fontAlgn="t"/>
                      <a:r>
                        <a:rPr lang="en-US" sz="1600" b="0" i="0" u="none" strike="noStrike">
                          <a:solidFill>
                            <a:srgbClr val="000000"/>
                          </a:solidFill>
                          <a:effectLst/>
                          <a:latin typeface="Calibri"/>
                        </a:rPr>
                        <a:t>5</a:t>
                      </a:r>
                    </a:p>
                  </a:txBody>
                  <a:tcPr marL="7526" marR="7526" marT="7526" marB="0">
                    <a:lnL>
                      <a:noFill/>
                    </a:lnL>
                    <a:lnR>
                      <a:noFill/>
                    </a:lnR>
                    <a:lnT>
                      <a:noFill/>
                    </a:lnT>
                    <a:lnB>
                      <a:noFill/>
                    </a:lnB>
                  </a:tcPr>
                </a:tc>
                <a:tc>
                  <a:txBody>
                    <a:bodyPr/>
                    <a:lstStyle/>
                    <a:p>
                      <a:pPr algn="ctr" fontAlgn="b"/>
                      <a:r>
                        <a:rPr lang="en-US" sz="1600" b="0" i="0" u="none" strike="noStrike" dirty="0" smtClean="0">
                          <a:solidFill>
                            <a:srgbClr val="000000"/>
                          </a:solidFill>
                          <a:effectLst/>
                          <a:latin typeface="Calibri"/>
                        </a:rPr>
                        <a:t>0.2</a:t>
                      </a:r>
                      <a:endParaRPr lang="en-US" sz="1600" b="0" i="0" u="none" strike="noStrike" dirty="0">
                        <a:solidFill>
                          <a:srgbClr val="000000"/>
                        </a:solidFill>
                        <a:effectLst/>
                        <a:latin typeface="Calibri"/>
                      </a:endParaRPr>
                    </a:p>
                  </a:txBody>
                  <a:tcPr marL="7526" marR="7526" marT="7526" marB="0" anchor="b">
                    <a:lnL>
                      <a:noFill/>
                    </a:lnL>
                    <a:lnR>
                      <a:noFill/>
                    </a:lnR>
                    <a:lnT>
                      <a:noFill/>
                    </a:lnT>
                    <a:lnB>
                      <a:noFill/>
                    </a:lnB>
                  </a:tcPr>
                </a:tc>
              </a:tr>
              <a:tr h="203200">
                <a:tc>
                  <a:txBody>
                    <a:bodyPr/>
                    <a:lstStyle/>
                    <a:p>
                      <a:pPr algn="l" fontAlgn="b"/>
                      <a:r>
                        <a:rPr lang="en-US" sz="1600" b="0" i="0" u="none" strike="noStrike" dirty="0">
                          <a:solidFill>
                            <a:srgbClr val="000000"/>
                          </a:solidFill>
                          <a:effectLst/>
                          <a:latin typeface="Calibri"/>
                        </a:rPr>
                        <a:t>Co </a:t>
                      </a:r>
                      <a:r>
                        <a:rPr lang="en-US" sz="1600" b="0" i="0" u="none" strike="noStrike" dirty="0" smtClean="0">
                          <a:solidFill>
                            <a:srgbClr val="000000"/>
                          </a:solidFill>
                          <a:effectLst/>
                          <a:latin typeface="+mn-lt"/>
                        </a:rPr>
                        <a:t>µ</a:t>
                      </a:r>
                      <a:r>
                        <a:rPr lang="en-US" sz="1600" b="0" i="0" u="none" strike="noStrike" dirty="0" smtClean="0">
                          <a:solidFill>
                            <a:srgbClr val="000000"/>
                          </a:solidFill>
                          <a:effectLst/>
                          <a:latin typeface="Calibri"/>
                        </a:rPr>
                        <a:t>g/L</a:t>
                      </a:r>
                      <a:endParaRPr lang="en-US" sz="1600" b="0" i="0" u="none" strike="noStrike" dirty="0">
                        <a:solidFill>
                          <a:srgbClr val="000000"/>
                        </a:solidFill>
                        <a:effectLst/>
                        <a:latin typeface="Calibri"/>
                      </a:endParaRPr>
                    </a:p>
                  </a:txBody>
                  <a:tcPr marL="7526" marR="7526" marT="7526" marB="0" anchor="b">
                    <a:lnL>
                      <a:noFill/>
                    </a:lnL>
                    <a:lnR>
                      <a:noFill/>
                    </a:lnR>
                    <a:lnT>
                      <a:noFill/>
                    </a:lnT>
                    <a:lnB>
                      <a:noFill/>
                    </a:lnB>
                  </a:tcPr>
                </a:tc>
                <a:tc>
                  <a:txBody>
                    <a:bodyPr/>
                    <a:lstStyle/>
                    <a:p>
                      <a:pPr algn="ctr" fontAlgn="b"/>
                      <a:r>
                        <a:rPr lang="en-US" sz="1600" b="0" i="0" u="none" strike="noStrike" dirty="0" smtClean="0">
                          <a:solidFill>
                            <a:srgbClr val="000000"/>
                          </a:solidFill>
                          <a:effectLst/>
                          <a:latin typeface="Calibri"/>
                        </a:rPr>
                        <a:t>3.1</a:t>
                      </a:r>
                      <a:endParaRPr lang="en-US" sz="1600" b="0" i="0" u="none" strike="noStrike" dirty="0">
                        <a:solidFill>
                          <a:srgbClr val="000000"/>
                        </a:solidFill>
                        <a:effectLst/>
                        <a:latin typeface="Calibri"/>
                      </a:endParaRPr>
                    </a:p>
                  </a:txBody>
                  <a:tcPr marL="7526" marR="7526" marT="7526" marB="0" anchor="b">
                    <a:lnL>
                      <a:noFill/>
                    </a:lnL>
                    <a:lnR>
                      <a:noFill/>
                    </a:lnR>
                    <a:lnT>
                      <a:noFill/>
                    </a:lnT>
                    <a:lnB>
                      <a:noFill/>
                    </a:lnB>
                  </a:tcPr>
                </a:tc>
                <a:tc>
                  <a:txBody>
                    <a:bodyPr/>
                    <a:lstStyle/>
                    <a:p>
                      <a:pPr algn="ctr" fontAlgn="b"/>
                      <a:r>
                        <a:rPr lang="en-US" sz="1600" b="0" i="0" u="none" strike="noStrike">
                          <a:solidFill>
                            <a:srgbClr val="000000"/>
                          </a:solidFill>
                          <a:effectLst/>
                          <a:latin typeface="Calibri"/>
                        </a:rPr>
                        <a:t>195</a:t>
                      </a:r>
                    </a:p>
                  </a:txBody>
                  <a:tcPr marL="7526" marR="7526" marT="7526" marB="0" anchor="b">
                    <a:lnL>
                      <a:noFill/>
                    </a:lnL>
                    <a:lnR>
                      <a:noFill/>
                    </a:lnR>
                    <a:lnT>
                      <a:noFill/>
                    </a:lnT>
                    <a:lnB>
                      <a:noFill/>
                    </a:lnB>
                  </a:tcPr>
                </a:tc>
                <a:tc>
                  <a:txBody>
                    <a:bodyPr/>
                    <a:lstStyle/>
                    <a:p>
                      <a:pPr algn="ctr" fontAlgn="b"/>
                      <a:endParaRPr lang="en-US" sz="1600" b="0" i="0" u="none" strike="noStrike">
                        <a:solidFill>
                          <a:srgbClr val="000000"/>
                        </a:solidFill>
                        <a:effectLst/>
                        <a:latin typeface="Calibri"/>
                      </a:endParaRPr>
                    </a:p>
                  </a:txBody>
                  <a:tcPr marL="7526" marR="7526" marT="7526" marB="0" anchor="b">
                    <a:lnL>
                      <a:noFill/>
                    </a:lnL>
                    <a:lnR>
                      <a:noFill/>
                    </a:lnR>
                    <a:lnT>
                      <a:noFill/>
                    </a:lnT>
                    <a:lnB>
                      <a:noFill/>
                    </a:lnB>
                  </a:tcPr>
                </a:tc>
                <a:tc>
                  <a:txBody>
                    <a:bodyPr/>
                    <a:lstStyle/>
                    <a:p>
                      <a:pPr algn="ctr" fontAlgn="b"/>
                      <a:r>
                        <a:rPr lang="en-US" sz="1600" b="0" i="0" u="none" strike="noStrike" dirty="0" smtClean="0">
                          <a:solidFill>
                            <a:srgbClr val="000000"/>
                          </a:solidFill>
                          <a:effectLst/>
                          <a:latin typeface="Calibri"/>
                        </a:rPr>
                        <a:t>0.1</a:t>
                      </a:r>
                      <a:endParaRPr lang="en-US" sz="1600" b="0" i="0" u="none" strike="noStrike" dirty="0">
                        <a:solidFill>
                          <a:srgbClr val="000000"/>
                        </a:solidFill>
                        <a:effectLst/>
                        <a:latin typeface="Calibri"/>
                      </a:endParaRPr>
                    </a:p>
                  </a:txBody>
                  <a:tcPr marL="7526" marR="7526" marT="7526" marB="0" anchor="b">
                    <a:lnL>
                      <a:noFill/>
                    </a:lnL>
                    <a:lnR>
                      <a:noFill/>
                    </a:lnR>
                    <a:lnT>
                      <a:noFill/>
                    </a:lnT>
                    <a:lnB>
                      <a:noFill/>
                    </a:lnB>
                  </a:tcPr>
                </a:tc>
              </a:tr>
              <a:tr h="203200">
                <a:tc>
                  <a:txBody>
                    <a:bodyPr/>
                    <a:lstStyle/>
                    <a:p>
                      <a:pPr algn="l" fontAlgn="b"/>
                      <a:r>
                        <a:rPr lang="en-US" sz="1600" b="0" i="0" u="none" strike="noStrike" dirty="0">
                          <a:solidFill>
                            <a:srgbClr val="000000"/>
                          </a:solidFill>
                          <a:effectLst/>
                          <a:latin typeface="Calibri"/>
                        </a:rPr>
                        <a:t>Cr </a:t>
                      </a:r>
                      <a:r>
                        <a:rPr lang="en-US" sz="1600" b="0" i="0" u="none" strike="noStrike" dirty="0" smtClean="0">
                          <a:solidFill>
                            <a:srgbClr val="000000"/>
                          </a:solidFill>
                          <a:effectLst/>
                          <a:latin typeface="+mn-lt"/>
                        </a:rPr>
                        <a:t>µ</a:t>
                      </a:r>
                      <a:r>
                        <a:rPr lang="en-US" sz="1600" b="0" i="0" u="none" strike="noStrike" dirty="0" smtClean="0">
                          <a:solidFill>
                            <a:srgbClr val="000000"/>
                          </a:solidFill>
                          <a:effectLst/>
                          <a:latin typeface="Calibri"/>
                        </a:rPr>
                        <a:t>g/L</a:t>
                      </a:r>
                      <a:endParaRPr lang="en-US" sz="1600" b="0" i="0" u="none" strike="noStrike" dirty="0">
                        <a:solidFill>
                          <a:srgbClr val="000000"/>
                        </a:solidFill>
                        <a:effectLst/>
                        <a:latin typeface="Calibri"/>
                      </a:endParaRPr>
                    </a:p>
                  </a:txBody>
                  <a:tcPr marL="7526" marR="7526" marT="7526" marB="0" anchor="b">
                    <a:lnL>
                      <a:noFill/>
                    </a:lnL>
                    <a:lnR>
                      <a:noFill/>
                    </a:lnR>
                    <a:lnT>
                      <a:noFill/>
                    </a:lnT>
                    <a:lnB>
                      <a:noFill/>
                    </a:lnB>
                  </a:tcPr>
                </a:tc>
                <a:tc>
                  <a:txBody>
                    <a:bodyPr/>
                    <a:lstStyle/>
                    <a:p>
                      <a:pPr algn="ctr" fontAlgn="t"/>
                      <a:r>
                        <a:rPr lang="en-US" sz="1600" b="0" i="0" u="none" strike="noStrike">
                          <a:solidFill>
                            <a:srgbClr val="000000"/>
                          </a:solidFill>
                          <a:effectLst/>
                          <a:latin typeface="Calibri"/>
                        </a:rPr>
                        <a:t>570</a:t>
                      </a:r>
                    </a:p>
                  </a:txBody>
                  <a:tcPr marL="7526" marR="7526" marT="7526" marB="0">
                    <a:lnL>
                      <a:noFill/>
                    </a:lnL>
                    <a:lnR>
                      <a:noFill/>
                    </a:lnR>
                    <a:lnT>
                      <a:noFill/>
                    </a:lnT>
                    <a:lnB>
                      <a:noFill/>
                    </a:lnB>
                  </a:tcPr>
                </a:tc>
                <a:tc>
                  <a:txBody>
                    <a:bodyPr/>
                    <a:lstStyle/>
                    <a:p>
                      <a:pPr algn="ctr" fontAlgn="t"/>
                      <a:r>
                        <a:rPr lang="en-US" sz="1600" b="0" i="0" u="none" strike="noStrike">
                          <a:solidFill>
                            <a:srgbClr val="000000"/>
                          </a:solidFill>
                          <a:effectLst/>
                          <a:latin typeface="Calibri"/>
                        </a:rPr>
                        <a:t>74</a:t>
                      </a:r>
                    </a:p>
                  </a:txBody>
                  <a:tcPr marL="7526" marR="7526" marT="7526" marB="0">
                    <a:lnL>
                      <a:noFill/>
                    </a:lnL>
                    <a:lnR>
                      <a:noFill/>
                    </a:lnR>
                    <a:lnT>
                      <a:noFill/>
                    </a:lnT>
                    <a:lnB>
                      <a:noFill/>
                    </a:lnB>
                  </a:tcPr>
                </a:tc>
                <a:tc>
                  <a:txBody>
                    <a:bodyPr/>
                    <a:lstStyle/>
                    <a:p>
                      <a:pPr algn="ctr" fontAlgn="t"/>
                      <a:r>
                        <a:rPr lang="en-US" sz="1600" b="0" i="0" u="none" strike="noStrike">
                          <a:solidFill>
                            <a:srgbClr val="000000"/>
                          </a:solidFill>
                          <a:effectLst/>
                          <a:latin typeface="Calibri"/>
                        </a:rPr>
                        <a:t>100</a:t>
                      </a:r>
                    </a:p>
                  </a:txBody>
                  <a:tcPr marL="7526" marR="7526" marT="7526" marB="0">
                    <a:lnL>
                      <a:noFill/>
                    </a:lnL>
                    <a:lnR>
                      <a:noFill/>
                    </a:lnR>
                    <a:lnT>
                      <a:noFill/>
                    </a:lnT>
                    <a:lnB>
                      <a:noFill/>
                    </a:lnB>
                  </a:tcPr>
                </a:tc>
                <a:tc>
                  <a:txBody>
                    <a:bodyPr/>
                    <a:lstStyle/>
                    <a:p>
                      <a:pPr algn="ctr" fontAlgn="b"/>
                      <a:r>
                        <a:rPr lang="en-US" sz="1600" b="0" i="0" u="none" strike="noStrike" dirty="0">
                          <a:solidFill>
                            <a:srgbClr val="000000"/>
                          </a:solidFill>
                          <a:effectLst/>
                          <a:latin typeface="Calibri"/>
                        </a:rPr>
                        <a:t>1.7</a:t>
                      </a:r>
                    </a:p>
                  </a:txBody>
                  <a:tcPr marL="7526" marR="7526" marT="7526" marB="0" anchor="b">
                    <a:lnL>
                      <a:noFill/>
                    </a:lnL>
                    <a:lnR>
                      <a:noFill/>
                    </a:lnR>
                    <a:lnT>
                      <a:noFill/>
                    </a:lnT>
                    <a:lnB>
                      <a:noFill/>
                    </a:lnB>
                  </a:tcPr>
                </a:tc>
              </a:tr>
              <a:tr h="203200">
                <a:tc>
                  <a:txBody>
                    <a:bodyPr/>
                    <a:lstStyle/>
                    <a:p>
                      <a:pPr algn="l" fontAlgn="b"/>
                      <a:r>
                        <a:rPr lang="en-US" sz="1600" b="0" i="0" u="none" strike="noStrike" dirty="0">
                          <a:solidFill>
                            <a:srgbClr val="000000"/>
                          </a:solidFill>
                          <a:effectLst/>
                          <a:latin typeface="Calibri"/>
                        </a:rPr>
                        <a:t>Cu </a:t>
                      </a:r>
                      <a:r>
                        <a:rPr lang="en-US" sz="1600" b="0" i="0" u="none" strike="noStrike" dirty="0" smtClean="0">
                          <a:solidFill>
                            <a:srgbClr val="000000"/>
                          </a:solidFill>
                          <a:effectLst/>
                          <a:latin typeface="+mn-lt"/>
                        </a:rPr>
                        <a:t>µ</a:t>
                      </a:r>
                      <a:r>
                        <a:rPr lang="en-US" sz="1600" b="0" i="0" u="none" strike="noStrike" dirty="0" smtClean="0">
                          <a:solidFill>
                            <a:srgbClr val="000000"/>
                          </a:solidFill>
                          <a:effectLst/>
                          <a:latin typeface="Calibri"/>
                        </a:rPr>
                        <a:t>g/L</a:t>
                      </a:r>
                      <a:endParaRPr lang="en-US" sz="1600" b="0" i="0" u="none" strike="noStrike" dirty="0">
                        <a:solidFill>
                          <a:srgbClr val="000000"/>
                        </a:solidFill>
                        <a:effectLst/>
                        <a:latin typeface="Calibri"/>
                      </a:endParaRPr>
                    </a:p>
                  </a:txBody>
                  <a:tcPr marL="7526" marR="7526" marT="7526" marB="0" anchor="b">
                    <a:lnL>
                      <a:noFill/>
                    </a:lnL>
                    <a:lnR>
                      <a:noFill/>
                    </a:lnR>
                    <a:lnT>
                      <a:noFill/>
                    </a:lnT>
                    <a:lnB>
                      <a:noFill/>
                    </a:lnB>
                  </a:tcPr>
                </a:tc>
                <a:tc>
                  <a:txBody>
                    <a:bodyPr/>
                    <a:lstStyle/>
                    <a:p>
                      <a:pPr algn="ctr" fontAlgn="t"/>
                      <a:r>
                        <a:rPr lang="en-US" sz="1600" b="0" i="0" u="none" strike="noStrike">
                          <a:solidFill>
                            <a:srgbClr val="000000"/>
                          </a:solidFill>
                          <a:effectLst/>
                          <a:latin typeface="Calibri"/>
                        </a:rPr>
                        <a:t>13</a:t>
                      </a:r>
                    </a:p>
                  </a:txBody>
                  <a:tcPr marL="7526" marR="7526" marT="7526" marB="0">
                    <a:lnL>
                      <a:noFill/>
                    </a:lnL>
                    <a:lnR>
                      <a:noFill/>
                    </a:lnR>
                    <a:lnT>
                      <a:noFill/>
                    </a:lnT>
                    <a:lnB>
                      <a:noFill/>
                    </a:lnB>
                  </a:tcPr>
                </a:tc>
                <a:tc>
                  <a:txBody>
                    <a:bodyPr/>
                    <a:lstStyle/>
                    <a:p>
                      <a:pPr algn="ctr" fontAlgn="t"/>
                      <a:r>
                        <a:rPr lang="en-US" sz="1600" b="0" i="0" u="none" strike="noStrike" dirty="0">
                          <a:solidFill>
                            <a:srgbClr val="000000"/>
                          </a:solidFill>
                          <a:effectLst/>
                          <a:latin typeface="Calibri"/>
                        </a:rPr>
                        <a:t>11</a:t>
                      </a:r>
                    </a:p>
                  </a:txBody>
                  <a:tcPr marL="7526" marR="7526" marT="7526" marB="0">
                    <a:lnL>
                      <a:noFill/>
                    </a:lnL>
                    <a:lnR>
                      <a:noFill/>
                    </a:lnR>
                    <a:lnT>
                      <a:noFill/>
                    </a:lnT>
                    <a:lnB>
                      <a:noFill/>
                    </a:lnB>
                  </a:tcPr>
                </a:tc>
                <a:tc>
                  <a:txBody>
                    <a:bodyPr/>
                    <a:lstStyle/>
                    <a:p>
                      <a:pPr algn="ctr" fontAlgn="t"/>
                      <a:r>
                        <a:rPr lang="en-US" sz="1600" b="0" i="0" u="none" strike="noStrike">
                          <a:solidFill>
                            <a:srgbClr val="000000"/>
                          </a:solidFill>
                          <a:effectLst/>
                          <a:latin typeface="Calibri"/>
                        </a:rPr>
                        <a:t>1,300</a:t>
                      </a:r>
                    </a:p>
                  </a:txBody>
                  <a:tcPr marL="7526" marR="7526" marT="7526" marB="0">
                    <a:lnL>
                      <a:noFill/>
                    </a:lnL>
                    <a:lnR>
                      <a:noFill/>
                    </a:lnR>
                    <a:lnT>
                      <a:noFill/>
                    </a:lnT>
                    <a:lnB>
                      <a:noFill/>
                    </a:lnB>
                  </a:tcPr>
                </a:tc>
                <a:tc>
                  <a:txBody>
                    <a:bodyPr/>
                    <a:lstStyle/>
                    <a:p>
                      <a:pPr algn="ctr" fontAlgn="b"/>
                      <a:r>
                        <a:rPr lang="en-US" sz="1600" b="0" i="0" u="none" strike="noStrike">
                          <a:solidFill>
                            <a:srgbClr val="000000"/>
                          </a:solidFill>
                          <a:effectLst/>
                          <a:latin typeface="Calibri"/>
                        </a:rPr>
                        <a:t>1.4</a:t>
                      </a:r>
                    </a:p>
                  </a:txBody>
                  <a:tcPr marL="7526" marR="7526" marT="7526" marB="0" anchor="b">
                    <a:lnL>
                      <a:noFill/>
                    </a:lnL>
                    <a:lnR>
                      <a:noFill/>
                    </a:lnR>
                    <a:lnT>
                      <a:noFill/>
                    </a:lnT>
                    <a:lnB>
                      <a:noFill/>
                    </a:lnB>
                  </a:tcPr>
                </a:tc>
              </a:tr>
              <a:tr h="203200">
                <a:tc>
                  <a:txBody>
                    <a:bodyPr/>
                    <a:lstStyle/>
                    <a:p>
                      <a:pPr algn="l" fontAlgn="b"/>
                      <a:r>
                        <a:rPr lang="en-US" sz="1600" b="0" i="0" u="none" strike="noStrike" dirty="0">
                          <a:solidFill>
                            <a:srgbClr val="000000"/>
                          </a:solidFill>
                          <a:effectLst/>
                          <a:latin typeface="Calibri"/>
                        </a:rPr>
                        <a:t>Fe </a:t>
                      </a:r>
                      <a:r>
                        <a:rPr lang="en-US" sz="1600" b="0" i="0" u="none" strike="noStrike" dirty="0" smtClean="0">
                          <a:solidFill>
                            <a:srgbClr val="000000"/>
                          </a:solidFill>
                          <a:effectLst/>
                          <a:latin typeface="+mn-lt"/>
                        </a:rPr>
                        <a:t>µ</a:t>
                      </a:r>
                      <a:r>
                        <a:rPr lang="en-US" sz="1600" b="0" i="0" u="none" strike="noStrike" dirty="0" smtClean="0">
                          <a:solidFill>
                            <a:srgbClr val="000000"/>
                          </a:solidFill>
                          <a:effectLst/>
                          <a:latin typeface="Calibri"/>
                        </a:rPr>
                        <a:t>g/L</a:t>
                      </a:r>
                      <a:endParaRPr lang="en-US" sz="1600" b="0" i="0" u="none" strike="noStrike" dirty="0">
                        <a:solidFill>
                          <a:srgbClr val="000000"/>
                        </a:solidFill>
                        <a:effectLst/>
                        <a:latin typeface="Calibri"/>
                      </a:endParaRPr>
                    </a:p>
                  </a:txBody>
                  <a:tcPr marL="7526" marR="7526" marT="7526" marB="0" anchor="b">
                    <a:lnL>
                      <a:noFill/>
                    </a:lnL>
                    <a:lnR>
                      <a:noFill/>
                    </a:lnR>
                    <a:lnT>
                      <a:noFill/>
                    </a:lnT>
                    <a:lnB>
                      <a:noFill/>
                    </a:lnB>
                  </a:tcPr>
                </a:tc>
                <a:tc>
                  <a:txBody>
                    <a:bodyPr/>
                    <a:lstStyle/>
                    <a:p>
                      <a:pPr algn="ctr" fontAlgn="t"/>
                      <a:endParaRPr lang="en-US" sz="1600" b="0" i="0" u="none" strike="noStrike">
                        <a:solidFill>
                          <a:srgbClr val="000000"/>
                        </a:solidFill>
                        <a:effectLst/>
                        <a:latin typeface="Calibri"/>
                      </a:endParaRPr>
                    </a:p>
                  </a:txBody>
                  <a:tcPr marL="7526" marR="7526" marT="7526" marB="0">
                    <a:lnL>
                      <a:noFill/>
                    </a:lnL>
                    <a:lnR>
                      <a:noFill/>
                    </a:lnR>
                    <a:lnT>
                      <a:noFill/>
                    </a:lnT>
                    <a:lnB>
                      <a:noFill/>
                    </a:lnB>
                  </a:tcPr>
                </a:tc>
                <a:tc>
                  <a:txBody>
                    <a:bodyPr/>
                    <a:lstStyle/>
                    <a:p>
                      <a:pPr algn="ctr" fontAlgn="t"/>
                      <a:r>
                        <a:rPr lang="en-US" sz="1600" b="0" i="0" u="none" strike="noStrike">
                          <a:solidFill>
                            <a:srgbClr val="000000"/>
                          </a:solidFill>
                          <a:effectLst/>
                          <a:latin typeface="Calibri"/>
                        </a:rPr>
                        <a:t>1,000</a:t>
                      </a:r>
                    </a:p>
                  </a:txBody>
                  <a:tcPr marL="7526" marR="7526" marT="7526" marB="0">
                    <a:lnL>
                      <a:noFill/>
                    </a:lnL>
                    <a:lnR>
                      <a:noFill/>
                    </a:lnR>
                    <a:lnT>
                      <a:noFill/>
                    </a:lnT>
                    <a:lnB>
                      <a:noFill/>
                    </a:lnB>
                  </a:tcPr>
                </a:tc>
                <a:tc>
                  <a:txBody>
                    <a:bodyPr/>
                    <a:lstStyle/>
                    <a:p>
                      <a:pPr algn="ctr" fontAlgn="t"/>
                      <a:r>
                        <a:rPr lang="en-US" sz="1600" b="0" i="0" u="none" strike="noStrike">
                          <a:solidFill>
                            <a:srgbClr val="000000"/>
                          </a:solidFill>
                          <a:effectLst/>
                          <a:latin typeface="Calibri"/>
                        </a:rPr>
                        <a:t>300</a:t>
                      </a:r>
                    </a:p>
                  </a:txBody>
                  <a:tcPr marL="7526" marR="7526" marT="7526" marB="0">
                    <a:lnL>
                      <a:noFill/>
                    </a:lnL>
                    <a:lnR>
                      <a:noFill/>
                    </a:lnR>
                    <a:lnT>
                      <a:noFill/>
                    </a:lnT>
                    <a:lnB>
                      <a:noFill/>
                    </a:lnB>
                  </a:tcPr>
                </a:tc>
                <a:tc>
                  <a:txBody>
                    <a:bodyPr/>
                    <a:lstStyle/>
                    <a:p>
                      <a:pPr algn="ctr" fontAlgn="b"/>
                      <a:r>
                        <a:rPr lang="en-US" sz="1600" b="0" i="0" u="none" strike="noStrike">
                          <a:solidFill>
                            <a:srgbClr val="000000"/>
                          </a:solidFill>
                          <a:effectLst/>
                          <a:latin typeface="Calibri"/>
                        </a:rPr>
                        <a:t>5.8</a:t>
                      </a:r>
                    </a:p>
                  </a:txBody>
                  <a:tcPr marL="7526" marR="7526" marT="7526" marB="0" anchor="b">
                    <a:lnL>
                      <a:noFill/>
                    </a:lnL>
                    <a:lnR>
                      <a:noFill/>
                    </a:lnR>
                    <a:lnT>
                      <a:noFill/>
                    </a:lnT>
                    <a:lnB>
                      <a:noFill/>
                    </a:lnB>
                  </a:tcPr>
                </a:tc>
              </a:tr>
              <a:tr h="203200">
                <a:tc>
                  <a:txBody>
                    <a:bodyPr/>
                    <a:lstStyle/>
                    <a:p>
                      <a:pPr algn="l" fontAlgn="b"/>
                      <a:r>
                        <a:rPr lang="en-US" sz="1600" b="0" i="0" u="none" strike="noStrike" dirty="0">
                          <a:solidFill>
                            <a:srgbClr val="000000"/>
                          </a:solidFill>
                          <a:effectLst/>
                          <a:latin typeface="Calibri"/>
                        </a:rPr>
                        <a:t>Mo </a:t>
                      </a:r>
                      <a:r>
                        <a:rPr lang="en-US" sz="1600" b="0" i="0" u="none" strike="noStrike" dirty="0" smtClean="0">
                          <a:solidFill>
                            <a:srgbClr val="000000"/>
                          </a:solidFill>
                          <a:effectLst/>
                          <a:latin typeface="+mn-lt"/>
                        </a:rPr>
                        <a:t>µ</a:t>
                      </a:r>
                      <a:r>
                        <a:rPr lang="en-US" sz="1600" b="0" i="0" u="none" strike="noStrike" dirty="0" smtClean="0">
                          <a:solidFill>
                            <a:srgbClr val="000000"/>
                          </a:solidFill>
                          <a:effectLst/>
                          <a:latin typeface="Calibri"/>
                        </a:rPr>
                        <a:t>g/L</a:t>
                      </a:r>
                      <a:endParaRPr lang="en-US" sz="1600" b="0" i="0" u="none" strike="noStrike" dirty="0">
                        <a:solidFill>
                          <a:srgbClr val="000000"/>
                        </a:solidFill>
                        <a:effectLst/>
                        <a:latin typeface="Calibri"/>
                      </a:endParaRPr>
                    </a:p>
                  </a:txBody>
                  <a:tcPr marL="7526" marR="7526" marT="7526" marB="0" anchor="b">
                    <a:lnL>
                      <a:noFill/>
                    </a:lnL>
                    <a:lnR>
                      <a:noFill/>
                    </a:lnR>
                    <a:lnT>
                      <a:noFill/>
                    </a:lnT>
                    <a:lnB>
                      <a:noFill/>
                    </a:lnB>
                  </a:tcPr>
                </a:tc>
                <a:tc>
                  <a:txBody>
                    <a:bodyPr/>
                    <a:lstStyle/>
                    <a:p>
                      <a:pPr algn="ctr" fontAlgn="b"/>
                      <a:r>
                        <a:rPr lang="en-US" sz="1600" b="0" i="0" u="none" strike="noStrike">
                          <a:solidFill>
                            <a:srgbClr val="000000"/>
                          </a:solidFill>
                          <a:effectLst/>
                          <a:latin typeface="Calibri"/>
                        </a:rPr>
                        <a:t>239</a:t>
                      </a:r>
                    </a:p>
                  </a:txBody>
                  <a:tcPr marL="7526" marR="7526" marT="7526" marB="0" anchor="b">
                    <a:lnL>
                      <a:noFill/>
                    </a:lnL>
                    <a:lnR>
                      <a:noFill/>
                    </a:lnR>
                    <a:lnT>
                      <a:noFill/>
                    </a:lnT>
                    <a:lnB>
                      <a:noFill/>
                    </a:lnB>
                  </a:tcPr>
                </a:tc>
                <a:tc>
                  <a:txBody>
                    <a:bodyPr/>
                    <a:lstStyle/>
                    <a:p>
                      <a:pPr algn="ctr" fontAlgn="b"/>
                      <a:r>
                        <a:rPr lang="en-US" sz="1600" b="0" i="0" u="none" strike="noStrike" dirty="0" smtClean="0">
                          <a:solidFill>
                            <a:srgbClr val="000000"/>
                          </a:solidFill>
                          <a:effectLst/>
                          <a:latin typeface="Calibri"/>
                        </a:rPr>
                        <a:t>10,100</a:t>
                      </a:r>
                      <a:endParaRPr lang="en-US" sz="1600" b="0" i="0" u="none" strike="noStrike" dirty="0">
                        <a:solidFill>
                          <a:srgbClr val="000000"/>
                        </a:solidFill>
                        <a:effectLst/>
                        <a:latin typeface="Calibri"/>
                      </a:endParaRPr>
                    </a:p>
                  </a:txBody>
                  <a:tcPr marL="7526" marR="7526" marT="7526" marB="0" anchor="b">
                    <a:lnL>
                      <a:noFill/>
                    </a:lnL>
                    <a:lnR>
                      <a:noFill/>
                    </a:lnR>
                    <a:lnT>
                      <a:noFill/>
                    </a:lnT>
                    <a:lnB>
                      <a:noFill/>
                    </a:lnB>
                  </a:tcPr>
                </a:tc>
                <a:tc>
                  <a:txBody>
                    <a:bodyPr/>
                    <a:lstStyle/>
                    <a:p>
                      <a:pPr algn="ctr" fontAlgn="t"/>
                      <a:endParaRPr lang="en-US" sz="1600" b="0" i="0" u="none" strike="noStrike" dirty="0">
                        <a:solidFill>
                          <a:srgbClr val="000000"/>
                        </a:solidFill>
                        <a:effectLst/>
                        <a:latin typeface="Calibri"/>
                      </a:endParaRPr>
                    </a:p>
                  </a:txBody>
                  <a:tcPr marL="7526" marR="7526" marT="7526" marB="0">
                    <a:lnL>
                      <a:noFill/>
                    </a:lnL>
                    <a:lnR>
                      <a:noFill/>
                    </a:lnR>
                    <a:lnT>
                      <a:noFill/>
                    </a:lnT>
                    <a:lnB>
                      <a:noFill/>
                    </a:lnB>
                  </a:tcPr>
                </a:tc>
                <a:tc>
                  <a:txBody>
                    <a:bodyPr/>
                    <a:lstStyle/>
                    <a:p>
                      <a:pPr algn="ctr" fontAlgn="b"/>
                      <a:r>
                        <a:rPr lang="en-US" sz="1600" b="0" i="0" u="none" strike="noStrike">
                          <a:solidFill>
                            <a:srgbClr val="000000"/>
                          </a:solidFill>
                          <a:effectLst/>
                          <a:latin typeface="Calibri"/>
                        </a:rPr>
                        <a:t>12.1</a:t>
                      </a:r>
                    </a:p>
                  </a:txBody>
                  <a:tcPr marL="7526" marR="7526" marT="7526" marB="0" anchor="b">
                    <a:lnL>
                      <a:noFill/>
                    </a:lnL>
                    <a:lnR>
                      <a:noFill/>
                    </a:lnR>
                    <a:lnT>
                      <a:noFill/>
                    </a:lnT>
                    <a:lnB>
                      <a:noFill/>
                    </a:lnB>
                  </a:tcPr>
                </a:tc>
              </a:tr>
              <a:tr h="203200">
                <a:tc>
                  <a:txBody>
                    <a:bodyPr/>
                    <a:lstStyle/>
                    <a:p>
                      <a:pPr algn="l" fontAlgn="b"/>
                      <a:r>
                        <a:rPr lang="en-US" sz="1600" b="0" i="0" u="none" strike="noStrike" dirty="0">
                          <a:solidFill>
                            <a:srgbClr val="000000"/>
                          </a:solidFill>
                          <a:effectLst/>
                          <a:latin typeface="Calibri"/>
                        </a:rPr>
                        <a:t>Ni </a:t>
                      </a:r>
                      <a:r>
                        <a:rPr lang="en-US" sz="1600" b="0" i="0" u="none" strike="noStrike" dirty="0" smtClean="0">
                          <a:solidFill>
                            <a:srgbClr val="000000"/>
                          </a:solidFill>
                          <a:effectLst/>
                          <a:latin typeface="+mn-lt"/>
                        </a:rPr>
                        <a:t>µ</a:t>
                      </a:r>
                      <a:r>
                        <a:rPr lang="en-US" sz="1600" b="0" i="0" u="none" strike="noStrike" dirty="0" smtClean="0">
                          <a:solidFill>
                            <a:srgbClr val="000000"/>
                          </a:solidFill>
                          <a:effectLst/>
                          <a:latin typeface="Calibri"/>
                        </a:rPr>
                        <a:t>g/L</a:t>
                      </a:r>
                      <a:endParaRPr lang="en-US" sz="1600" b="0" i="0" u="none" strike="noStrike" dirty="0">
                        <a:solidFill>
                          <a:srgbClr val="000000"/>
                        </a:solidFill>
                        <a:effectLst/>
                        <a:latin typeface="Calibri"/>
                      </a:endParaRPr>
                    </a:p>
                  </a:txBody>
                  <a:tcPr marL="7526" marR="7526" marT="7526" marB="0" anchor="b">
                    <a:lnL>
                      <a:noFill/>
                    </a:lnL>
                    <a:lnR>
                      <a:noFill/>
                    </a:lnR>
                    <a:lnT>
                      <a:noFill/>
                    </a:lnT>
                    <a:lnB>
                      <a:noFill/>
                    </a:lnB>
                  </a:tcPr>
                </a:tc>
                <a:tc>
                  <a:txBody>
                    <a:bodyPr/>
                    <a:lstStyle/>
                    <a:p>
                      <a:pPr algn="ctr" fontAlgn="t"/>
                      <a:r>
                        <a:rPr lang="en-US" sz="1600" b="0" i="0" u="none" strike="noStrike">
                          <a:solidFill>
                            <a:srgbClr val="000000"/>
                          </a:solidFill>
                          <a:effectLst/>
                          <a:latin typeface="Calibri"/>
                        </a:rPr>
                        <a:t>470</a:t>
                      </a:r>
                    </a:p>
                  </a:txBody>
                  <a:tcPr marL="7526" marR="7526" marT="7526" marB="0">
                    <a:lnL>
                      <a:noFill/>
                    </a:lnL>
                    <a:lnR>
                      <a:noFill/>
                    </a:lnR>
                    <a:lnT>
                      <a:noFill/>
                    </a:lnT>
                    <a:lnB>
                      <a:noFill/>
                    </a:lnB>
                  </a:tcPr>
                </a:tc>
                <a:tc>
                  <a:txBody>
                    <a:bodyPr/>
                    <a:lstStyle/>
                    <a:p>
                      <a:pPr algn="ctr" fontAlgn="t"/>
                      <a:r>
                        <a:rPr lang="en-US" sz="1600" b="0" i="0" u="none" strike="noStrike">
                          <a:solidFill>
                            <a:srgbClr val="000000"/>
                          </a:solidFill>
                          <a:effectLst/>
                          <a:latin typeface="Calibri"/>
                        </a:rPr>
                        <a:t>52</a:t>
                      </a:r>
                    </a:p>
                  </a:txBody>
                  <a:tcPr marL="7526" marR="7526" marT="7526" marB="0">
                    <a:lnL>
                      <a:noFill/>
                    </a:lnL>
                    <a:lnR>
                      <a:noFill/>
                    </a:lnR>
                    <a:lnT>
                      <a:noFill/>
                    </a:lnT>
                    <a:lnB>
                      <a:noFill/>
                    </a:lnB>
                  </a:tcPr>
                </a:tc>
                <a:tc>
                  <a:txBody>
                    <a:bodyPr/>
                    <a:lstStyle/>
                    <a:p>
                      <a:pPr algn="ctr" fontAlgn="t"/>
                      <a:endParaRPr lang="en-US" sz="1600" b="0" i="0" u="none" strike="noStrike">
                        <a:solidFill>
                          <a:srgbClr val="000000"/>
                        </a:solidFill>
                        <a:effectLst/>
                        <a:latin typeface="Calibri"/>
                      </a:endParaRPr>
                    </a:p>
                  </a:txBody>
                  <a:tcPr marL="7526" marR="7526" marT="7526" marB="0">
                    <a:lnL>
                      <a:noFill/>
                    </a:lnL>
                    <a:lnR>
                      <a:noFill/>
                    </a:lnR>
                    <a:lnT>
                      <a:noFill/>
                    </a:lnT>
                    <a:lnB>
                      <a:noFill/>
                    </a:lnB>
                  </a:tcPr>
                </a:tc>
                <a:tc>
                  <a:txBody>
                    <a:bodyPr/>
                    <a:lstStyle/>
                    <a:p>
                      <a:pPr algn="ctr" fontAlgn="b"/>
                      <a:r>
                        <a:rPr lang="en-US" sz="1600" b="0" i="0" u="none" strike="noStrike">
                          <a:solidFill>
                            <a:srgbClr val="000000"/>
                          </a:solidFill>
                          <a:effectLst/>
                          <a:latin typeface="Calibri"/>
                        </a:rPr>
                        <a:t>1.2</a:t>
                      </a:r>
                    </a:p>
                  </a:txBody>
                  <a:tcPr marL="7526" marR="7526" marT="7526" marB="0" anchor="b">
                    <a:lnL>
                      <a:noFill/>
                    </a:lnL>
                    <a:lnR>
                      <a:noFill/>
                    </a:lnR>
                    <a:lnT>
                      <a:noFill/>
                    </a:lnT>
                    <a:lnB>
                      <a:noFill/>
                    </a:lnB>
                  </a:tcPr>
                </a:tc>
              </a:tr>
              <a:tr h="203200">
                <a:tc>
                  <a:txBody>
                    <a:bodyPr/>
                    <a:lstStyle/>
                    <a:p>
                      <a:pPr algn="l" fontAlgn="b"/>
                      <a:r>
                        <a:rPr lang="en-US" sz="1600" b="0" i="0" u="none" strike="noStrike" dirty="0">
                          <a:solidFill>
                            <a:srgbClr val="000000"/>
                          </a:solidFill>
                          <a:effectLst/>
                          <a:latin typeface="Calibri"/>
                        </a:rPr>
                        <a:t>Pb </a:t>
                      </a:r>
                      <a:r>
                        <a:rPr lang="en-US" sz="1600" b="0" i="0" u="none" strike="noStrike" dirty="0" smtClean="0">
                          <a:solidFill>
                            <a:srgbClr val="000000"/>
                          </a:solidFill>
                          <a:effectLst/>
                          <a:latin typeface="+mn-lt"/>
                        </a:rPr>
                        <a:t>µ</a:t>
                      </a:r>
                      <a:r>
                        <a:rPr lang="en-US" sz="1600" b="0" i="0" u="none" strike="noStrike" dirty="0" smtClean="0">
                          <a:solidFill>
                            <a:srgbClr val="000000"/>
                          </a:solidFill>
                          <a:effectLst/>
                          <a:latin typeface="Calibri"/>
                        </a:rPr>
                        <a:t>g/L</a:t>
                      </a:r>
                      <a:endParaRPr lang="en-US" sz="1600" b="0" i="0" u="none" strike="noStrike" dirty="0">
                        <a:solidFill>
                          <a:srgbClr val="000000"/>
                        </a:solidFill>
                        <a:effectLst/>
                        <a:latin typeface="Calibri"/>
                      </a:endParaRPr>
                    </a:p>
                  </a:txBody>
                  <a:tcPr marL="7526" marR="7526" marT="7526" marB="0" anchor="b">
                    <a:lnL>
                      <a:noFill/>
                    </a:lnL>
                    <a:lnR>
                      <a:noFill/>
                    </a:lnR>
                    <a:lnT>
                      <a:noFill/>
                    </a:lnT>
                    <a:lnB>
                      <a:noFill/>
                    </a:lnB>
                  </a:tcPr>
                </a:tc>
                <a:tc>
                  <a:txBody>
                    <a:bodyPr/>
                    <a:lstStyle/>
                    <a:p>
                      <a:pPr algn="ctr" fontAlgn="t"/>
                      <a:r>
                        <a:rPr lang="en-US" sz="1600" b="0" i="0" u="none" strike="noStrike">
                          <a:solidFill>
                            <a:srgbClr val="000000"/>
                          </a:solidFill>
                          <a:effectLst/>
                          <a:latin typeface="Calibri"/>
                        </a:rPr>
                        <a:t>65</a:t>
                      </a:r>
                    </a:p>
                  </a:txBody>
                  <a:tcPr marL="7526" marR="7526" marT="7526" marB="0">
                    <a:lnL>
                      <a:noFill/>
                    </a:lnL>
                    <a:lnR>
                      <a:noFill/>
                    </a:lnR>
                    <a:lnT>
                      <a:noFill/>
                    </a:lnT>
                    <a:lnB>
                      <a:noFill/>
                    </a:lnB>
                  </a:tcPr>
                </a:tc>
                <a:tc>
                  <a:txBody>
                    <a:bodyPr/>
                    <a:lstStyle/>
                    <a:p>
                      <a:pPr algn="ctr" fontAlgn="t"/>
                      <a:r>
                        <a:rPr lang="en-US" sz="1600" b="0" i="0" u="none" strike="noStrike">
                          <a:solidFill>
                            <a:srgbClr val="000000"/>
                          </a:solidFill>
                          <a:effectLst/>
                          <a:latin typeface="Calibri"/>
                        </a:rPr>
                        <a:t>2.5</a:t>
                      </a:r>
                    </a:p>
                  </a:txBody>
                  <a:tcPr marL="7526" marR="7526" marT="7526" marB="0">
                    <a:lnL>
                      <a:noFill/>
                    </a:lnL>
                    <a:lnR>
                      <a:noFill/>
                    </a:lnR>
                    <a:lnT>
                      <a:noFill/>
                    </a:lnT>
                    <a:lnB>
                      <a:noFill/>
                    </a:lnB>
                  </a:tcPr>
                </a:tc>
                <a:tc>
                  <a:txBody>
                    <a:bodyPr/>
                    <a:lstStyle/>
                    <a:p>
                      <a:pPr algn="ctr" fontAlgn="t"/>
                      <a:r>
                        <a:rPr lang="en-US" sz="1600" b="0" i="0" u="none" strike="noStrike">
                          <a:solidFill>
                            <a:srgbClr val="000000"/>
                          </a:solidFill>
                          <a:effectLst/>
                          <a:latin typeface="Calibri"/>
                        </a:rPr>
                        <a:t>15</a:t>
                      </a:r>
                    </a:p>
                  </a:txBody>
                  <a:tcPr marL="7526" marR="7526" marT="7526" marB="0">
                    <a:lnL>
                      <a:noFill/>
                    </a:lnL>
                    <a:lnR>
                      <a:noFill/>
                    </a:lnR>
                    <a:lnT>
                      <a:noFill/>
                    </a:lnT>
                    <a:lnB>
                      <a:noFill/>
                    </a:lnB>
                  </a:tcPr>
                </a:tc>
                <a:tc>
                  <a:txBody>
                    <a:bodyPr/>
                    <a:lstStyle/>
                    <a:p>
                      <a:pPr algn="ctr" fontAlgn="b"/>
                      <a:r>
                        <a:rPr lang="en-US" sz="1600" b="0" i="0" u="none" strike="noStrike" dirty="0" smtClean="0">
                          <a:solidFill>
                            <a:srgbClr val="000000"/>
                          </a:solidFill>
                          <a:effectLst/>
                          <a:latin typeface="Calibri"/>
                        </a:rPr>
                        <a:t>0.15</a:t>
                      </a:r>
                      <a:endParaRPr lang="en-US" sz="1600" b="0" i="0" u="none" strike="noStrike" dirty="0">
                        <a:solidFill>
                          <a:srgbClr val="000000"/>
                        </a:solidFill>
                        <a:effectLst/>
                        <a:latin typeface="Calibri"/>
                      </a:endParaRPr>
                    </a:p>
                  </a:txBody>
                  <a:tcPr marL="7526" marR="7526" marT="7526" marB="0" anchor="b">
                    <a:lnL>
                      <a:noFill/>
                    </a:lnL>
                    <a:lnR>
                      <a:noFill/>
                    </a:lnR>
                    <a:lnT>
                      <a:noFill/>
                    </a:lnT>
                    <a:lnB>
                      <a:noFill/>
                    </a:lnB>
                  </a:tcPr>
                </a:tc>
              </a:tr>
              <a:tr h="203200">
                <a:tc>
                  <a:txBody>
                    <a:bodyPr/>
                    <a:lstStyle/>
                    <a:p>
                      <a:pPr algn="l" fontAlgn="b"/>
                      <a:r>
                        <a:rPr lang="en-US" sz="1600" b="0" i="0" u="none" strike="noStrike" dirty="0" err="1">
                          <a:solidFill>
                            <a:srgbClr val="000000"/>
                          </a:solidFill>
                          <a:effectLst/>
                          <a:latin typeface="Calibri"/>
                        </a:rPr>
                        <a:t>Sb</a:t>
                      </a:r>
                      <a:r>
                        <a:rPr lang="en-US" sz="1600" b="0" i="0" u="none" strike="noStrike" dirty="0">
                          <a:solidFill>
                            <a:srgbClr val="000000"/>
                          </a:solidFill>
                          <a:effectLst/>
                          <a:latin typeface="Calibri"/>
                        </a:rPr>
                        <a:t> </a:t>
                      </a:r>
                      <a:r>
                        <a:rPr lang="en-US" sz="1600" b="0" i="0" u="none" strike="noStrike" dirty="0" smtClean="0">
                          <a:solidFill>
                            <a:srgbClr val="000000"/>
                          </a:solidFill>
                          <a:effectLst/>
                          <a:latin typeface="+mn-lt"/>
                        </a:rPr>
                        <a:t>µ</a:t>
                      </a:r>
                      <a:r>
                        <a:rPr lang="en-US" sz="1600" b="0" i="0" u="none" strike="noStrike" dirty="0" smtClean="0">
                          <a:solidFill>
                            <a:srgbClr val="000000"/>
                          </a:solidFill>
                          <a:effectLst/>
                          <a:latin typeface="Calibri"/>
                        </a:rPr>
                        <a:t>g/L</a:t>
                      </a:r>
                      <a:endParaRPr lang="en-US" sz="1600" b="0" i="0" u="none" strike="noStrike" dirty="0">
                        <a:solidFill>
                          <a:srgbClr val="000000"/>
                        </a:solidFill>
                        <a:effectLst/>
                        <a:latin typeface="Calibri"/>
                      </a:endParaRPr>
                    </a:p>
                  </a:txBody>
                  <a:tcPr marL="7526" marR="7526" marT="7526" marB="0" anchor="b">
                    <a:lnL>
                      <a:noFill/>
                    </a:lnL>
                    <a:lnR>
                      <a:noFill/>
                    </a:lnR>
                    <a:lnT>
                      <a:noFill/>
                    </a:lnT>
                    <a:lnB>
                      <a:noFill/>
                    </a:lnB>
                  </a:tcPr>
                </a:tc>
                <a:tc>
                  <a:txBody>
                    <a:bodyPr/>
                    <a:lstStyle/>
                    <a:p>
                      <a:pPr algn="ctr" fontAlgn="b"/>
                      <a:r>
                        <a:rPr lang="en-US" sz="1600" b="0" i="0" u="none" strike="noStrike">
                          <a:solidFill>
                            <a:srgbClr val="000000"/>
                          </a:solidFill>
                          <a:effectLst/>
                          <a:latin typeface="Calibri"/>
                        </a:rPr>
                        <a:t>104</a:t>
                      </a:r>
                    </a:p>
                  </a:txBody>
                  <a:tcPr marL="7526" marR="7526" marT="7526" marB="0" anchor="b">
                    <a:lnL>
                      <a:noFill/>
                    </a:lnL>
                    <a:lnR>
                      <a:noFill/>
                    </a:lnR>
                    <a:lnT>
                      <a:noFill/>
                    </a:lnT>
                    <a:lnB>
                      <a:noFill/>
                    </a:lnB>
                  </a:tcPr>
                </a:tc>
                <a:tc>
                  <a:txBody>
                    <a:bodyPr/>
                    <a:lstStyle/>
                    <a:p>
                      <a:pPr algn="ctr" fontAlgn="b"/>
                      <a:r>
                        <a:rPr lang="en-US" sz="1600" b="0" i="0" u="none" strike="noStrike">
                          <a:solidFill>
                            <a:srgbClr val="000000"/>
                          </a:solidFill>
                          <a:effectLst/>
                          <a:latin typeface="Calibri"/>
                        </a:rPr>
                        <a:t>985</a:t>
                      </a:r>
                    </a:p>
                  </a:txBody>
                  <a:tcPr marL="7526" marR="7526" marT="7526" marB="0" anchor="b">
                    <a:lnL>
                      <a:noFill/>
                    </a:lnL>
                    <a:lnR>
                      <a:noFill/>
                    </a:lnR>
                    <a:lnT>
                      <a:noFill/>
                    </a:lnT>
                    <a:lnB>
                      <a:noFill/>
                    </a:lnB>
                  </a:tcPr>
                </a:tc>
                <a:tc>
                  <a:txBody>
                    <a:bodyPr/>
                    <a:lstStyle/>
                    <a:p>
                      <a:pPr algn="ctr" fontAlgn="b"/>
                      <a:endParaRPr lang="en-US" sz="1600" b="0" i="0" u="none" strike="noStrike">
                        <a:solidFill>
                          <a:srgbClr val="000000"/>
                        </a:solidFill>
                        <a:effectLst/>
                        <a:latin typeface="Calibri"/>
                      </a:endParaRPr>
                    </a:p>
                  </a:txBody>
                  <a:tcPr marL="7526" marR="7526" marT="7526" marB="0" anchor="b">
                    <a:lnL>
                      <a:noFill/>
                    </a:lnL>
                    <a:lnR>
                      <a:noFill/>
                    </a:lnR>
                    <a:lnT>
                      <a:noFill/>
                    </a:lnT>
                    <a:lnB>
                      <a:noFill/>
                    </a:lnB>
                  </a:tcPr>
                </a:tc>
                <a:tc>
                  <a:txBody>
                    <a:bodyPr/>
                    <a:lstStyle/>
                    <a:p>
                      <a:pPr algn="ctr" fontAlgn="b"/>
                      <a:r>
                        <a:rPr lang="en-US" sz="1600" b="0" i="0" u="none" strike="noStrike">
                          <a:solidFill>
                            <a:srgbClr val="000000"/>
                          </a:solidFill>
                          <a:effectLst/>
                          <a:latin typeface="Calibri"/>
                        </a:rPr>
                        <a:t>52</a:t>
                      </a:r>
                    </a:p>
                  </a:txBody>
                  <a:tcPr marL="7526" marR="7526" marT="7526" marB="0" anchor="b">
                    <a:lnL>
                      <a:noFill/>
                    </a:lnL>
                    <a:lnR>
                      <a:noFill/>
                    </a:lnR>
                    <a:lnT>
                      <a:noFill/>
                    </a:lnT>
                    <a:lnB>
                      <a:noFill/>
                    </a:lnB>
                  </a:tcPr>
                </a:tc>
              </a:tr>
              <a:tr h="203200">
                <a:tc>
                  <a:txBody>
                    <a:bodyPr/>
                    <a:lstStyle/>
                    <a:p>
                      <a:pPr algn="l" fontAlgn="b"/>
                      <a:r>
                        <a:rPr lang="en-US" sz="1600" b="0" i="0" u="none" strike="noStrike" dirty="0">
                          <a:solidFill>
                            <a:srgbClr val="000000"/>
                          </a:solidFill>
                          <a:effectLst/>
                          <a:latin typeface="Calibri"/>
                        </a:rPr>
                        <a:t>Se </a:t>
                      </a:r>
                      <a:r>
                        <a:rPr lang="en-US" sz="1600" b="0" i="0" u="none" strike="noStrike" dirty="0" smtClean="0">
                          <a:solidFill>
                            <a:srgbClr val="000000"/>
                          </a:solidFill>
                          <a:effectLst/>
                          <a:latin typeface="+mn-lt"/>
                        </a:rPr>
                        <a:t>µ</a:t>
                      </a:r>
                      <a:r>
                        <a:rPr lang="en-US" sz="1600" b="0" i="0" u="none" strike="noStrike" dirty="0" smtClean="0">
                          <a:solidFill>
                            <a:srgbClr val="000000"/>
                          </a:solidFill>
                          <a:effectLst/>
                          <a:latin typeface="Calibri"/>
                        </a:rPr>
                        <a:t>g/L</a:t>
                      </a:r>
                      <a:endParaRPr lang="en-US" sz="1600" b="0" i="0" u="none" strike="noStrike" dirty="0">
                        <a:solidFill>
                          <a:srgbClr val="000000"/>
                        </a:solidFill>
                        <a:effectLst/>
                        <a:latin typeface="Calibri"/>
                      </a:endParaRPr>
                    </a:p>
                  </a:txBody>
                  <a:tcPr marL="7526" marR="7526" marT="7526" marB="0" anchor="b">
                    <a:lnL>
                      <a:noFill/>
                    </a:lnL>
                    <a:lnR>
                      <a:noFill/>
                    </a:lnR>
                    <a:lnT>
                      <a:noFill/>
                    </a:lnT>
                    <a:lnB>
                      <a:noFill/>
                    </a:lnB>
                  </a:tcPr>
                </a:tc>
                <a:tc>
                  <a:txBody>
                    <a:bodyPr/>
                    <a:lstStyle/>
                    <a:p>
                      <a:pPr algn="ctr" fontAlgn="t"/>
                      <a:endParaRPr lang="en-US" sz="1600" b="0" i="0" u="none" strike="noStrike">
                        <a:solidFill>
                          <a:srgbClr val="000000"/>
                        </a:solidFill>
                        <a:effectLst/>
                        <a:latin typeface="Calibri"/>
                      </a:endParaRPr>
                    </a:p>
                  </a:txBody>
                  <a:tcPr marL="7526" marR="7526" marT="7526" marB="0">
                    <a:lnL>
                      <a:noFill/>
                    </a:lnL>
                    <a:lnR>
                      <a:noFill/>
                    </a:lnR>
                    <a:lnT>
                      <a:noFill/>
                    </a:lnT>
                    <a:lnB>
                      <a:noFill/>
                    </a:lnB>
                  </a:tcPr>
                </a:tc>
                <a:tc>
                  <a:txBody>
                    <a:bodyPr/>
                    <a:lstStyle/>
                    <a:p>
                      <a:pPr algn="ctr" fontAlgn="t"/>
                      <a:r>
                        <a:rPr lang="en-US" sz="1600" b="0" i="0" u="none" strike="noStrike">
                          <a:solidFill>
                            <a:srgbClr val="000000"/>
                          </a:solidFill>
                          <a:effectLst/>
                          <a:latin typeface="Calibri"/>
                        </a:rPr>
                        <a:t>5</a:t>
                      </a:r>
                    </a:p>
                  </a:txBody>
                  <a:tcPr marL="7526" marR="7526" marT="7526" marB="0">
                    <a:lnL>
                      <a:noFill/>
                    </a:lnL>
                    <a:lnR>
                      <a:noFill/>
                    </a:lnR>
                    <a:lnT>
                      <a:noFill/>
                    </a:lnT>
                    <a:lnB>
                      <a:noFill/>
                    </a:lnB>
                  </a:tcPr>
                </a:tc>
                <a:tc>
                  <a:txBody>
                    <a:bodyPr/>
                    <a:lstStyle/>
                    <a:p>
                      <a:pPr algn="ctr" fontAlgn="t"/>
                      <a:r>
                        <a:rPr lang="en-US" sz="1600" b="0" i="0" u="none" strike="noStrike">
                          <a:solidFill>
                            <a:srgbClr val="000000"/>
                          </a:solidFill>
                          <a:effectLst/>
                          <a:latin typeface="Calibri"/>
                        </a:rPr>
                        <a:t>50</a:t>
                      </a:r>
                    </a:p>
                  </a:txBody>
                  <a:tcPr marL="7526" marR="7526" marT="7526" marB="0">
                    <a:lnL>
                      <a:noFill/>
                    </a:lnL>
                    <a:lnR>
                      <a:noFill/>
                    </a:lnR>
                    <a:lnT>
                      <a:noFill/>
                    </a:lnT>
                    <a:lnB>
                      <a:noFill/>
                    </a:lnB>
                  </a:tcPr>
                </a:tc>
                <a:tc>
                  <a:txBody>
                    <a:bodyPr/>
                    <a:lstStyle/>
                    <a:p>
                      <a:pPr algn="ctr" fontAlgn="b"/>
                      <a:r>
                        <a:rPr lang="en-US" sz="1600" b="0" i="0" u="none" strike="noStrike">
                          <a:solidFill>
                            <a:srgbClr val="000000"/>
                          </a:solidFill>
                          <a:effectLst/>
                          <a:latin typeface="Calibri"/>
                        </a:rPr>
                        <a:t>&lt;1</a:t>
                      </a:r>
                    </a:p>
                  </a:txBody>
                  <a:tcPr marL="7526" marR="7526" marT="7526" marB="0" anchor="b">
                    <a:lnL>
                      <a:noFill/>
                    </a:lnL>
                    <a:lnR>
                      <a:noFill/>
                    </a:lnR>
                    <a:lnT>
                      <a:noFill/>
                    </a:lnT>
                    <a:lnB>
                      <a:noFill/>
                    </a:lnB>
                  </a:tcPr>
                </a:tc>
              </a:tr>
              <a:tr h="203200">
                <a:tc>
                  <a:txBody>
                    <a:bodyPr/>
                    <a:lstStyle/>
                    <a:p>
                      <a:pPr algn="l" fontAlgn="b"/>
                      <a:r>
                        <a:rPr lang="en-US" sz="1600" b="0" i="0" u="none" strike="noStrike" dirty="0" err="1">
                          <a:solidFill>
                            <a:srgbClr val="000000"/>
                          </a:solidFill>
                          <a:effectLst/>
                          <a:latin typeface="Calibri"/>
                        </a:rPr>
                        <a:t>Sn</a:t>
                      </a:r>
                      <a:r>
                        <a:rPr lang="en-US" sz="1600" b="0" i="0" u="none" strike="noStrike" dirty="0">
                          <a:solidFill>
                            <a:srgbClr val="000000"/>
                          </a:solidFill>
                          <a:effectLst/>
                          <a:latin typeface="Calibri"/>
                        </a:rPr>
                        <a:t> </a:t>
                      </a:r>
                      <a:r>
                        <a:rPr lang="en-US" sz="1600" b="0" i="0" u="none" strike="noStrike" dirty="0" smtClean="0">
                          <a:solidFill>
                            <a:srgbClr val="000000"/>
                          </a:solidFill>
                          <a:effectLst/>
                          <a:latin typeface="+mn-lt"/>
                        </a:rPr>
                        <a:t>µ</a:t>
                      </a:r>
                      <a:r>
                        <a:rPr lang="en-US" sz="1600" b="0" i="0" u="none" strike="noStrike" dirty="0" smtClean="0">
                          <a:solidFill>
                            <a:srgbClr val="000000"/>
                          </a:solidFill>
                          <a:effectLst/>
                          <a:latin typeface="Calibri"/>
                        </a:rPr>
                        <a:t>g/L</a:t>
                      </a:r>
                      <a:endParaRPr lang="en-US" sz="1600" b="0" i="0" u="none" strike="noStrike" dirty="0">
                        <a:solidFill>
                          <a:srgbClr val="000000"/>
                        </a:solidFill>
                        <a:effectLst/>
                        <a:latin typeface="Calibri"/>
                      </a:endParaRPr>
                    </a:p>
                  </a:txBody>
                  <a:tcPr marL="7526" marR="7526" marT="7526" marB="0" anchor="b">
                    <a:lnL>
                      <a:noFill/>
                    </a:lnL>
                    <a:lnR>
                      <a:noFill/>
                    </a:lnR>
                    <a:lnT>
                      <a:noFill/>
                    </a:lnT>
                    <a:lnB>
                      <a:noFill/>
                    </a:lnB>
                  </a:tcPr>
                </a:tc>
                <a:tc>
                  <a:txBody>
                    <a:bodyPr/>
                    <a:lstStyle/>
                    <a:p>
                      <a:pPr algn="ctr" fontAlgn="t"/>
                      <a:r>
                        <a:rPr lang="en-US" sz="1600" b="0" i="0" u="none" strike="noStrike">
                          <a:solidFill>
                            <a:srgbClr val="000000"/>
                          </a:solidFill>
                          <a:effectLst/>
                          <a:latin typeface="Calibri"/>
                        </a:rPr>
                        <a:t>73.7</a:t>
                      </a:r>
                    </a:p>
                  </a:txBody>
                  <a:tcPr marL="7526" marR="7526" marT="7526" marB="0">
                    <a:lnL>
                      <a:noFill/>
                    </a:lnL>
                    <a:lnR>
                      <a:noFill/>
                    </a:lnR>
                    <a:lnT>
                      <a:noFill/>
                    </a:lnT>
                    <a:lnB>
                      <a:noFill/>
                    </a:lnB>
                  </a:tcPr>
                </a:tc>
                <a:tc>
                  <a:txBody>
                    <a:bodyPr/>
                    <a:lstStyle/>
                    <a:p>
                      <a:pPr algn="ctr" fontAlgn="t"/>
                      <a:r>
                        <a:rPr lang="en-US" sz="1600" b="0" i="0" u="none" strike="noStrike">
                          <a:solidFill>
                            <a:srgbClr val="000000"/>
                          </a:solidFill>
                          <a:effectLst/>
                          <a:latin typeface="Calibri"/>
                        </a:rPr>
                        <a:t>2680</a:t>
                      </a:r>
                    </a:p>
                  </a:txBody>
                  <a:tcPr marL="7526" marR="7526" marT="7526" marB="0">
                    <a:lnL>
                      <a:noFill/>
                    </a:lnL>
                    <a:lnR>
                      <a:noFill/>
                    </a:lnR>
                    <a:lnT>
                      <a:noFill/>
                    </a:lnT>
                    <a:lnB>
                      <a:noFill/>
                    </a:lnB>
                  </a:tcPr>
                </a:tc>
                <a:tc>
                  <a:txBody>
                    <a:bodyPr/>
                    <a:lstStyle/>
                    <a:p>
                      <a:pPr algn="ctr" fontAlgn="b"/>
                      <a:endParaRPr lang="en-US" sz="1600" b="0" i="0" u="none" strike="noStrike" dirty="0">
                        <a:solidFill>
                          <a:srgbClr val="000000"/>
                        </a:solidFill>
                        <a:effectLst/>
                        <a:latin typeface="Calibri"/>
                      </a:endParaRPr>
                    </a:p>
                  </a:txBody>
                  <a:tcPr marL="7526" marR="7526" marT="7526" marB="0" anchor="b">
                    <a:lnL>
                      <a:noFill/>
                    </a:lnL>
                    <a:lnR>
                      <a:noFill/>
                    </a:lnR>
                    <a:lnT>
                      <a:noFill/>
                    </a:lnT>
                    <a:lnB>
                      <a:noFill/>
                    </a:lnB>
                  </a:tcPr>
                </a:tc>
                <a:tc>
                  <a:txBody>
                    <a:bodyPr/>
                    <a:lstStyle/>
                    <a:p>
                      <a:pPr algn="ctr" fontAlgn="b"/>
                      <a:r>
                        <a:rPr lang="en-US" sz="1600" b="0" i="0" u="none" strike="noStrike" dirty="0" smtClean="0">
                          <a:solidFill>
                            <a:srgbClr val="000000"/>
                          </a:solidFill>
                          <a:effectLst/>
                          <a:latin typeface="Calibri"/>
                        </a:rPr>
                        <a:t>2.2</a:t>
                      </a:r>
                      <a:endParaRPr lang="en-US" sz="1600" b="0" i="0" u="none" strike="noStrike" dirty="0">
                        <a:solidFill>
                          <a:srgbClr val="000000"/>
                        </a:solidFill>
                        <a:effectLst/>
                        <a:latin typeface="Calibri"/>
                      </a:endParaRPr>
                    </a:p>
                  </a:txBody>
                  <a:tcPr marL="7526" marR="7526" marT="7526" marB="0" anchor="b">
                    <a:lnL>
                      <a:noFill/>
                    </a:lnL>
                    <a:lnR>
                      <a:noFill/>
                    </a:lnR>
                    <a:lnT>
                      <a:noFill/>
                    </a:lnT>
                    <a:lnB>
                      <a:noFill/>
                    </a:lnB>
                  </a:tcPr>
                </a:tc>
              </a:tr>
              <a:tr h="203200">
                <a:tc>
                  <a:txBody>
                    <a:bodyPr/>
                    <a:lstStyle/>
                    <a:p>
                      <a:pPr algn="l" fontAlgn="b"/>
                      <a:r>
                        <a:rPr lang="en-US" sz="1600" b="0" i="0" u="none" strike="noStrike" dirty="0">
                          <a:solidFill>
                            <a:srgbClr val="000000"/>
                          </a:solidFill>
                          <a:effectLst/>
                          <a:latin typeface="Calibri"/>
                        </a:rPr>
                        <a:t>U </a:t>
                      </a:r>
                      <a:r>
                        <a:rPr lang="en-US" sz="1600" b="0" i="0" u="none" strike="noStrike" dirty="0" smtClean="0">
                          <a:solidFill>
                            <a:srgbClr val="000000"/>
                          </a:solidFill>
                          <a:effectLst/>
                          <a:latin typeface="+mn-lt"/>
                        </a:rPr>
                        <a:t>µ</a:t>
                      </a:r>
                      <a:r>
                        <a:rPr lang="en-US" sz="1600" b="0" i="0" u="none" strike="noStrike" dirty="0" smtClean="0">
                          <a:solidFill>
                            <a:srgbClr val="000000"/>
                          </a:solidFill>
                          <a:effectLst/>
                          <a:latin typeface="Calibri"/>
                        </a:rPr>
                        <a:t>g/L</a:t>
                      </a:r>
                      <a:endParaRPr lang="en-US" sz="1600" b="0" i="0" u="none" strike="noStrike" dirty="0">
                        <a:solidFill>
                          <a:srgbClr val="000000"/>
                        </a:solidFill>
                        <a:effectLst/>
                        <a:latin typeface="Calibri"/>
                      </a:endParaRPr>
                    </a:p>
                  </a:txBody>
                  <a:tcPr marL="7526" marR="7526" marT="7526" marB="0" anchor="b">
                    <a:lnL>
                      <a:noFill/>
                    </a:lnL>
                    <a:lnR>
                      <a:noFill/>
                    </a:lnR>
                    <a:lnT>
                      <a:noFill/>
                    </a:lnT>
                    <a:lnB>
                      <a:noFill/>
                    </a:lnB>
                  </a:tcPr>
                </a:tc>
                <a:tc>
                  <a:txBody>
                    <a:bodyPr/>
                    <a:lstStyle/>
                    <a:p>
                      <a:pPr algn="ctr" fontAlgn="b"/>
                      <a:r>
                        <a:rPr lang="en-US" sz="1600" b="0" i="0" u="none" strike="noStrike" dirty="0">
                          <a:solidFill>
                            <a:srgbClr val="FF0000"/>
                          </a:solidFill>
                          <a:effectLst/>
                          <a:latin typeface="Calibri"/>
                        </a:rPr>
                        <a:t>1.87</a:t>
                      </a:r>
                    </a:p>
                  </a:txBody>
                  <a:tcPr marL="7526" marR="7526" marT="7526" marB="0" anchor="b">
                    <a:lnL>
                      <a:noFill/>
                    </a:lnL>
                    <a:lnR>
                      <a:noFill/>
                    </a:lnR>
                    <a:lnT>
                      <a:noFill/>
                    </a:lnT>
                    <a:lnB>
                      <a:noFill/>
                    </a:lnB>
                  </a:tcPr>
                </a:tc>
                <a:tc>
                  <a:txBody>
                    <a:bodyPr/>
                    <a:lstStyle/>
                    <a:p>
                      <a:pPr algn="ctr" fontAlgn="b"/>
                      <a:r>
                        <a:rPr lang="en-US" sz="1600" b="0" i="0" u="none" strike="noStrike">
                          <a:solidFill>
                            <a:srgbClr val="000000"/>
                          </a:solidFill>
                          <a:effectLst/>
                          <a:latin typeface="Calibri"/>
                        </a:rPr>
                        <a:t>33.5</a:t>
                      </a:r>
                    </a:p>
                  </a:txBody>
                  <a:tcPr marL="7526" marR="7526" marT="7526" marB="0" anchor="b">
                    <a:lnL>
                      <a:noFill/>
                    </a:lnL>
                    <a:lnR>
                      <a:noFill/>
                    </a:lnR>
                    <a:lnT>
                      <a:noFill/>
                    </a:lnT>
                    <a:lnB>
                      <a:noFill/>
                    </a:lnB>
                  </a:tcPr>
                </a:tc>
                <a:tc>
                  <a:txBody>
                    <a:bodyPr/>
                    <a:lstStyle/>
                    <a:p>
                      <a:pPr algn="ctr" fontAlgn="t"/>
                      <a:r>
                        <a:rPr lang="en-US" sz="1600" b="0" i="0" u="none" strike="noStrike">
                          <a:solidFill>
                            <a:srgbClr val="000000"/>
                          </a:solidFill>
                          <a:effectLst/>
                          <a:latin typeface="Calibri"/>
                        </a:rPr>
                        <a:t>30</a:t>
                      </a:r>
                    </a:p>
                  </a:txBody>
                  <a:tcPr marL="7526" marR="7526" marT="7526" marB="0">
                    <a:lnL>
                      <a:noFill/>
                    </a:lnL>
                    <a:lnR>
                      <a:noFill/>
                    </a:lnR>
                    <a:lnT>
                      <a:noFill/>
                    </a:lnT>
                    <a:lnB>
                      <a:noFill/>
                    </a:lnB>
                  </a:tcPr>
                </a:tc>
                <a:tc>
                  <a:txBody>
                    <a:bodyPr/>
                    <a:lstStyle/>
                    <a:p>
                      <a:pPr algn="ctr" fontAlgn="b"/>
                      <a:r>
                        <a:rPr lang="en-US" sz="1600" b="0" i="0" u="none" strike="noStrike" dirty="0">
                          <a:solidFill>
                            <a:srgbClr val="FF0000"/>
                          </a:solidFill>
                          <a:effectLst/>
                          <a:latin typeface="Calibri"/>
                        </a:rPr>
                        <a:t>3.9</a:t>
                      </a:r>
                    </a:p>
                  </a:txBody>
                  <a:tcPr marL="7526" marR="7526" marT="7526" marB="0" anchor="b">
                    <a:lnL>
                      <a:noFill/>
                    </a:lnL>
                    <a:lnR>
                      <a:noFill/>
                    </a:lnR>
                    <a:lnT>
                      <a:noFill/>
                    </a:lnT>
                    <a:lnB>
                      <a:noFill/>
                    </a:lnB>
                    <a:solidFill>
                      <a:srgbClr val="FFCCCC"/>
                    </a:solidFill>
                  </a:tcPr>
                </a:tc>
              </a:tr>
              <a:tr h="203200">
                <a:tc>
                  <a:txBody>
                    <a:bodyPr/>
                    <a:lstStyle/>
                    <a:p>
                      <a:pPr algn="l" fontAlgn="b"/>
                      <a:r>
                        <a:rPr lang="en-US" sz="1600" b="0" i="0" u="none" strike="noStrike" dirty="0">
                          <a:solidFill>
                            <a:srgbClr val="000000"/>
                          </a:solidFill>
                          <a:effectLst/>
                          <a:latin typeface="Calibri"/>
                        </a:rPr>
                        <a:t>V </a:t>
                      </a:r>
                      <a:r>
                        <a:rPr lang="en-US" sz="1600" b="0" i="0" u="none" strike="noStrike" dirty="0" smtClean="0">
                          <a:solidFill>
                            <a:srgbClr val="000000"/>
                          </a:solidFill>
                          <a:effectLst/>
                          <a:latin typeface="+mn-lt"/>
                        </a:rPr>
                        <a:t>µ</a:t>
                      </a:r>
                      <a:r>
                        <a:rPr lang="en-US" sz="1600" b="0" i="0" u="none" strike="noStrike" dirty="0" smtClean="0">
                          <a:solidFill>
                            <a:srgbClr val="000000"/>
                          </a:solidFill>
                          <a:effectLst/>
                          <a:latin typeface="Calibri"/>
                        </a:rPr>
                        <a:t>g/L</a:t>
                      </a:r>
                      <a:endParaRPr lang="en-US" sz="1600" b="0" i="0" u="none" strike="noStrike" dirty="0">
                        <a:solidFill>
                          <a:srgbClr val="000000"/>
                        </a:solidFill>
                        <a:effectLst/>
                        <a:latin typeface="Calibri"/>
                      </a:endParaRPr>
                    </a:p>
                  </a:txBody>
                  <a:tcPr marL="7526" marR="7526" marT="7526" marB="0" anchor="b">
                    <a:lnL>
                      <a:noFill/>
                    </a:lnL>
                    <a:lnR>
                      <a:noFill/>
                    </a:lnR>
                    <a:lnT>
                      <a:noFill/>
                    </a:lnT>
                    <a:lnB>
                      <a:noFill/>
                    </a:lnB>
                  </a:tcPr>
                </a:tc>
                <a:tc>
                  <a:txBody>
                    <a:bodyPr/>
                    <a:lstStyle/>
                    <a:p>
                      <a:pPr algn="ctr" fontAlgn="b"/>
                      <a:r>
                        <a:rPr lang="en-US" sz="1600" b="0" i="0" u="none" strike="noStrike">
                          <a:solidFill>
                            <a:srgbClr val="000000"/>
                          </a:solidFill>
                          <a:effectLst/>
                          <a:latin typeface="Calibri"/>
                        </a:rPr>
                        <a:t>19.1</a:t>
                      </a:r>
                    </a:p>
                  </a:txBody>
                  <a:tcPr marL="7526" marR="7526" marT="7526" marB="0" anchor="b">
                    <a:lnL>
                      <a:noFill/>
                    </a:lnL>
                    <a:lnR>
                      <a:noFill/>
                    </a:lnR>
                    <a:lnT>
                      <a:noFill/>
                    </a:lnT>
                    <a:lnB>
                      <a:noFill/>
                    </a:lnB>
                  </a:tcPr>
                </a:tc>
                <a:tc>
                  <a:txBody>
                    <a:bodyPr/>
                    <a:lstStyle/>
                    <a:p>
                      <a:pPr algn="ctr" fontAlgn="b"/>
                      <a:r>
                        <a:rPr lang="en-US" sz="1600" b="0" i="0" u="none" strike="noStrike">
                          <a:solidFill>
                            <a:srgbClr val="000000"/>
                          </a:solidFill>
                          <a:effectLst/>
                          <a:latin typeface="Calibri"/>
                        </a:rPr>
                        <a:t>284</a:t>
                      </a:r>
                    </a:p>
                  </a:txBody>
                  <a:tcPr marL="7526" marR="7526" marT="7526" marB="0" anchor="b">
                    <a:lnL>
                      <a:noFill/>
                    </a:lnL>
                    <a:lnR>
                      <a:noFill/>
                    </a:lnR>
                    <a:lnT>
                      <a:noFill/>
                    </a:lnT>
                    <a:lnB>
                      <a:noFill/>
                    </a:lnB>
                  </a:tcPr>
                </a:tc>
                <a:tc>
                  <a:txBody>
                    <a:bodyPr/>
                    <a:lstStyle/>
                    <a:p>
                      <a:pPr algn="ctr" fontAlgn="b"/>
                      <a:endParaRPr lang="en-US" sz="1600" b="0" i="0" u="none" strike="noStrike">
                        <a:solidFill>
                          <a:srgbClr val="000000"/>
                        </a:solidFill>
                        <a:effectLst/>
                        <a:latin typeface="Calibri"/>
                      </a:endParaRPr>
                    </a:p>
                  </a:txBody>
                  <a:tcPr marL="7526" marR="7526" marT="7526" marB="0" anchor="b">
                    <a:lnL>
                      <a:noFill/>
                    </a:lnL>
                    <a:lnR>
                      <a:noFill/>
                    </a:lnR>
                    <a:lnT>
                      <a:noFill/>
                    </a:lnT>
                    <a:lnB>
                      <a:noFill/>
                    </a:lnB>
                  </a:tcPr>
                </a:tc>
                <a:tc>
                  <a:txBody>
                    <a:bodyPr/>
                    <a:lstStyle/>
                    <a:p>
                      <a:pPr algn="ctr" fontAlgn="b"/>
                      <a:r>
                        <a:rPr lang="en-US" sz="1600" b="0" i="0" u="none" strike="noStrike">
                          <a:solidFill>
                            <a:srgbClr val="000000"/>
                          </a:solidFill>
                          <a:effectLst/>
                          <a:latin typeface="Calibri"/>
                        </a:rPr>
                        <a:t>0.04</a:t>
                      </a:r>
                    </a:p>
                  </a:txBody>
                  <a:tcPr marL="7526" marR="7526" marT="7526" marB="0" anchor="b">
                    <a:lnL>
                      <a:noFill/>
                    </a:lnL>
                    <a:lnR>
                      <a:noFill/>
                    </a:lnR>
                    <a:lnT>
                      <a:noFill/>
                    </a:lnT>
                    <a:lnB>
                      <a:noFill/>
                    </a:lnB>
                  </a:tcPr>
                </a:tc>
              </a:tr>
              <a:tr h="203200">
                <a:tc>
                  <a:txBody>
                    <a:bodyPr/>
                    <a:lstStyle/>
                    <a:p>
                      <a:pPr algn="l" fontAlgn="b"/>
                      <a:r>
                        <a:rPr lang="en-US" sz="1600" b="0" i="0" u="none" strike="noStrike" dirty="0">
                          <a:solidFill>
                            <a:srgbClr val="000000"/>
                          </a:solidFill>
                          <a:effectLst/>
                          <a:latin typeface="Calibri"/>
                        </a:rPr>
                        <a:t>Zn </a:t>
                      </a:r>
                      <a:r>
                        <a:rPr lang="en-US" sz="1600" b="0" i="0" u="none" strike="noStrike" dirty="0" smtClean="0">
                          <a:solidFill>
                            <a:srgbClr val="000000"/>
                          </a:solidFill>
                          <a:effectLst/>
                          <a:latin typeface="+mn-lt"/>
                        </a:rPr>
                        <a:t>µ</a:t>
                      </a:r>
                      <a:r>
                        <a:rPr lang="en-US" sz="1600" b="0" i="0" u="none" strike="noStrike" dirty="0" smtClean="0">
                          <a:solidFill>
                            <a:srgbClr val="000000"/>
                          </a:solidFill>
                          <a:effectLst/>
                          <a:latin typeface="Calibri"/>
                        </a:rPr>
                        <a:t>g/L</a:t>
                      </a:r>
                      <a:endParaRPr lang="en-US" sz="1600" b="0" i="0" u="none" strike="noStrike" dirty="0">
                        <a:solidFill>
                          <a:srgbClr val="000000"/>
                        </a:solidFill>
                        <a:effectLst/>
                        <a:latin typeface="Calibri"/>
                      </a:endParaRPr>
                    </a:p>
                  </a:txBody>
                  <a:tcPr marL="7526" marR="7526" marT="7526" marB="0" anchor="b">
                    <a:lnL>
                      <a:noFill/>
                    </a:lnL>
                    <a:lnR>
                      <a:noFill/>
                    </a:lnR>
                    <a:lnT>
                      <a:noFill/>
                    </a:lnT>
                    <a:lnB>
                      <a:noFill/>
                    </a:lnB>
                  </a:tcPr>
                </a:tc>
                <a:tc>
                  <a:txBody>
                    <a:bodyPr/>
                    <a:lstStyle/>
                    <a:p>
                      <a:pPr algn="ctr" fontAlgn="t"/>
                      <a:r>
                        <a:rPr lang="en-US" sz="1600" b="0" i="0" u="none" strike="noStrike">
                          <a:solidFill>
                            <a:srgbClr val="000000"/>
                          </a:solidFill>
                          <a:effectLst/>
                          <a:latin typeface="Calibri"/>
                        </a:rPr>
                        <a:t>120</a:t>
                      </a:r>
                    </a:p>
                  </a:txBody>
                  <a:tcPr marL="7526" marR="7526" marT="7526" marB="0">
                    <a:lnL>
                      <a:noFill/>
                    </a:lnL>
                    <a:lnR>
                      <a:noFill/>
                    </a:lnR>
                    <a:lnT>
                      <a:noFill/>
                    </a:lnT>
                    <a:lnB>
                      <a:noFill/>
                    </a:lnB>
                  </a:tcPr>
                </a:tc>
                <a:tc>
                  <a:txBody>
                    <a:bodyPr/>
                    <a:lstStyle/>
                    <a:p>
                      <a:pPr algn="ctr" fontAlgn="t"/>
                      <a:r>
                        <a:rPr lang="en-US" sz="1600" b="0" i="0" u="none" strike="noStrike">
                          <a:solidFill>
                            <a:srgbClr val="000000"/>
                          </a:solidFill>
                          <a:effectLst/>
                          <a:latin typeface="Calibri"/>
                        </a:rPr>
                        <a:t>120</a:t>
                      </a:r>
                    </a:p>
                  </a:txBody>
                  <a:tcPr marL="7526" marR="7526" marT="7526" marB="0">
                    <a:lnL>
                      <a:noFill/>
                    </a:lnL>
                    <a:lnR>
                      <a:noFill/>
                    </a:lnR>
                    <a:lnT>
                      <a:noFill/>
                    </a:lnT>
                    <a:lnB>
                      <a:noFill/>
                    </a:lnB>
                  </a:tcPr>
                </a:tc>
                <a:tc>
                  <a:txBody>
                    <a:bodyPr/>
                    <a:lstStyle/>
                    <a:p>
                      <a:pPr algn="ctr" fontAlgn="t"/>
                      <a:r>
                        <a:rPr lang="en-US" sz="1600" b="0" i="0" u="none" strike="noStrike">
                          <a:solidFill>
                            <a:srgbClr val="000000"/>
                          </a:solidFill>
                          <a:effectLst/>
                          <a:latin typeface="Calibri"/>
                        </a:rPr>
                        <a:t>5,000</a:t>
                      </a:r>
                    </a:p>
                  </a:txBody>
                  <a:tcPr marL="7526" marR="7526" marT="7526" marB="0">
                    <a:lnL>
                      <a:noFill/>
                    </a:lnL>
                    <a:lnR>
                      <a:noFill/>
                    </a:lnR>
                    <a:lnT>
                      <a:noFill/>
                    </a:lnT>
                    <a:lnB>
                      <a:noFill/>
                    </a:lnB>
                  </a:tcPr>
                </a:tc>
                <a:tc>
                  <a:txBody>
                    <a:bodyPr/>
                    <a:lstStyle/>
                    <a:p>
                      <a:pPr algn="ctr" fontAlgn="b"/>
                      <a:r>
                        <a:rPr lang="en-US" sz="1600" b="0" i="0" u="none" strike="noStrike">
                          <a:solidFill>
                            <a:srgbClr val="000000"/>
                          </a:solidFill>
                          <a:effectLst/>
                          <a:latin typeface="Calibri"/>
                        </a:rPr>
                        <a:t>3</a:t>
                      </a:r>
                    </a:p>
                  </a:txBody>
                  <a:tcPr marL="7526" marR="7526" marT="7526" marB="0" anchor="b">
                    <a:lnL>
                      <a:noFill/>
                    </a:lnL>
                    <a:lnR>
                      <a:noFill/>
                    </a:lnR>
                    <a:lnT>
                      <a:noFill/>
                    </a:lnT>
                    <a:lnB>
                      <a:noFill/>
                    </a:lnB>
                  </a:tcPr>
                </a:tc>
              </a:tr>
              <a:tr h="203200">
                <a:tc>
                  <a:txBody>
                    <a:bodyPr/>
                    <a:lstStyle/>
                    <a:p>
                      <a:pPr algn="l" fontAlgn="b"/>
                      <a:r>
                        <a:rPr lang="en-US" sz="1600" b="0" i="0" u="none" strike="noStrike" dirty="0" err="1">
                          <a:solidFill>
                            <a:srgbClr val="000000"/>
                          </a:solidFill>
                          <a:effectLst/>
                          <a:latin typeface="Calibri"/>
                        </a:rPr>
                        <a:t>Zr</a:t>
                      </a:r>
                      <a:r>
                        <a:rPr lang="en-US" sz="1600" b="0" i="0" u="none" strike="noStrike" dirty="0">
                          <a:solidFill>
                            <a:srgbClr val="000000"/>
                          </a:solidFill>
                          <a:effectLst/>
                          <a:latin typeface="Calibri"/>
                        </a:rPr>
                        <a:t> </a:t>
                      </a:r>
                      <a:r>
                        <a:rPr lang="en-US" sz="1600" b="0" i="0" u="none" strike="noStrike" dirty="0" smtClean="0">
                          <a:solidFill>
                            <a:srgbClr val="000000"/>
                          </a:solidFill>
                          <a:effectLst/>
                          <a:latin typeface="+mn-lt"/>
                        </a:rPr>
                        <a:t>µ</a:t>
                      </a:r>
                      <a:r>
                        <a:rPr lang="en-US" sz="1600" b="0" i="0" u="none" strike="noStrike" dirty="0" smtClean="0">
                          <a:solidFill>
                            <a:srgbClr val="000000"/>
                          </a:solidFill>
                          <a:effectLst/>
                          <a:latin typeface="Calibri"/>
                        </a:rPr>
                        <a:t>g/L</a:t>
                      </a:r>
                      <a:endParaRPr lang="en-US" sz="1600" b="0" i="0" u="none" strike="noStrike" dirty="0">
                        <a:solidFill>
                          <a:srgbClr val="000000"/>
                        </a:solidFill>
                        <a:effectLst/>
                        <a:latin typeface="Calibri"/>
                      </a:endParaRPr>
                    </a:p>
                  </a:txBody>
                  <a:tcPr marL="7526" marR="7526" marT="7526" marB="0" anchor="b">
                    <a:lnL>
                      <a:noFill/>
                    </a:lnL>
                    <a:lnR>
                      <a:noFill/>
                    </a:lnR>
                    <a:lnT>
                      <a:noFill/>
                    </a:lnT>
                    <a:lnB w="19050" cap="flat" cmpd="sng" algn="ctr">
                      <a:solidFill>
                        <a:srgbClr val="0000FF"/>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a:rPr>
                        <a:t>54.9</a:t>
                      </a:r>
                    </a:p>
                  </a:txBody>
                  <a:tcPr marL="7526" marR="7526" marT="7526" marB="0" anchor="b">
                    <a:lnL>
                      <a:noFill/>
                    </a:lnL>
                    <a:lnR>
                      <a:noFill/>
                    </a:lnR>
                    <a:lnT>
                      <a:noFill/>
                    </a:lnT>
                    <a:lnB w="19050" cap="flat" cmpd="sng" algn="ctr">
                      <a:solidFill>
                        <a:srgbClr val="0000FF"/>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a:rPr>
                        <a:t>982</a:t>
                      </a:r>
                    </a:p>
                  </a:txBody>
                  <a:tcPr marL="7526" marR="7526" marT="7526" marB="0" anchor="b">
                    <a:lnL>
                      <a:noFill/>
                    </a:lnL>
                    <a:lnR>
                      <a:noFill/>
                    </a:lnR>
                    <a:lnT>
                      <a:noFill/>
                    </a:lnT>
                    <a:lnB w="19050" cap="flat" cmpd="sng" algn="ctr">
                      <a:solidFill>
                        <a:srgbClr val="0000FF"/>
                      </a:solidFill>
                      <a:prstDash val="solid"/>
                      <a:round/>
                      <a:headEnd type="none" w="med" len="med"/>
                      <a:tailEnd type="none" w="med" len="med"/>
                    </a:lnB>
                  </a:tcPr>
                </a:tc>
                <a:tc>
                  <a:txBody>
                    <a:bodyPr/>
                    <a:lstStyle/>
                    <a:p>
                      <a:pPr algn="l" fontAlgn="b"/>
                      <a:endParaRPr lang="en-US" sz="1600" b="0" i="0" u="none" strike="noStrike" dirty="0">
                        <a:solidFill>
                          <a:srgbClr val="000000"/>
                        </a:solidFill>
                        <a:effectLst/>
                        <a:latin typeface="Calibri"/>
                      </a:endParaRPr>
                    </a:p>
                  </a:txBody>
                  <a:tcPr marL="7526" marR="7526" marT="7526" marB="0" anchor="b">
                    <a:lnL>
                      <a:noFill/>
                    </a:lnL>
                    <a:lnR>
                      <a:noFill/>
                    </a:lnR>
                    <a:lnT>
                      <a:noFill/>
                    </a:lnT>
                    <a:lnB w="19050" cap="flat" cmpd="sng" algn="ctr">
                      <a:solidFill>
                        <a:srgbClr val="0000FF"/>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a:rPr>
                        <a:t>0.71</a:t>
                      </a:r>
                    </a:p>
                  </a:txBody>
                  <a:tcPr marL="7526" marR="7526" marT="7526" marB="0" anchor="b">
                    <a:lnL>
                      <a:noFill/>
                    </a:lnL>
                    <a:lnR>
                      <a:noFill/>
                    </a:lnR>
                    <a:lnT>
                      <a:noFill/>
                    </a:lnT>
                    <a:lnB w="19050" cap="flat" cmpd="sng" algn="ctr">
                      <a:solidFill>
                        <a:srgbClr val="0000FF"/>
                      </a:solidFill>
                      <a:prstDash val="solid"/>
                      <a:round/>
                      <a:headEnd type="none" w="med" len="med"/>
                      <a:tailEnd type="none" w="med" len="med"/>
                    </a:lnB>
                  </a:tcPr>
                </a:tc>
              </a:tr>
            </a:tbl>
          </a:graphicData>
        </a:graphic>
      </p:graphicFrame>
      <p:sp>
        <p:nvSpPr>
          <p:cNvPr id="4" name="TextBox 3"/>
          <p:cNvSpPr txBox="1"/>
          <p:nvPr/>
        </p:nvSpPr>
        <p:spPr>
          <a:xfrm>
            <a:off x="457200" y="6019800"/>
            <a:ext cx="6629400" cy="307777"/>
          </a:xfrm>
          <a:prstGeom prst="rect">
            <a:avLst/>
          </a:prstGeom>
          <a:noFill/>
        </p:spPr>
        <p:txBody>
          <a:bodyPr wrap="square" rtlCol="0">
            <a:spAutoFit/>
          </a:bodyPr>
          <a:lstStyle/>
          <a:p>
            <a:r>
              <a:rPr lang="en-US" sz="1400" dirty="0" smtClean="0">
                <a:latin typeface="+mn-lt"/>
              </a:rPr>
              <a:t>Thor Lake data: http://www.reviewboard.ca/registry/project.php?project_id=87</a:t>
            </a:r>
            <a:endParaRPr lang="en-US" sz="1400" dirty="0">
              <a:latin typeface="+mn-lt"/>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3779" name="Rectangle 3"/>
          <p:cNvSpPr>
            <a:spLocks noChangeArrowheads="1"/>
          </p:cNvSpPr>
          <p:nvPr/>
        </p:nvSpPr>
        <p:spPr bwMode="auto">
          <a:xfrm>
            <a:off x="457200" y="228600"/>
            <a:ext cx="5486400" cy="685800"/>
          </a:xfrm>
          <a:prstGeom prst="rect">
            <a:avLst/>
          </a:prstGeom>
          <a:noFill/>
          <a:ln w="9525">
            <a:noFill/>
            <a:miter lim="800000"/>
            <a:headEnd/>
            <a:tailEnd/>
          </a:ln>
          <a:effectLst/>
        </p:spPr>
        <p:txBody>
          <a:bodyPr/>
          <a:lstStyle/>
          <a:p>
            <a:pPr>
              <a:lnSpc>
                <a:spcPct val="80000"/>
              </a:lnSpc>
              <a:tabLst>
                <a:tab pos="4686300" algn="l"/>
              </a:tabLst>
            </a:pPr>
            <a:endParaRPr lang="en-US" sz="4000" dirty="0">
              <a:solidFill>
                <a:srgbClr val="0000FF"/>
              </a:solidFill>
              <a:latin typeface="+mj-lt"/>
            </a:endParaRPr>
          </a:p>
        </p:txBody>
      </p:sp>
      <p:graphicFrame>
        <p:nvGraphicFramePr>
          <p:cNvPr id="3" name="Table 2"/>
          <p:cNvGraphicFramePr>
            <a:graphicFrameLocks noGrp="1"/>
          </p:cNvGraphicFramePr>
          <p:nvPr/>
        </p:nvGraphicFramePr>
        <p:xfrm>
          <a:off x="152400" y="685800"/>
          <a:ext cx="8610600" cy="5059460"/>
        </p:xfrm>
        <a:graphic>
          <a:graphicData uri="http://schemas.openxmlformats.org/drawingml/2006/table">
            <a:tbl>
              <a:tblPr/>
              <a:tblGrid>
                <a:gridCol w="718241"/>
                <a:gridCol w="958159"/>
                <a:gridCol w="990600"/>
                <a:gridCol w="924208"/>
                <a:gridCol w="1616044"/>
                <a:gridCol w="1526264"/>
                <a:gridCol w="1877084"/>
              </a:tblGrid>
              <a:tr h="182652">
                <a:tc>
                  <a:txBody>
                    <a:bodyPr/>
                    <a:lstStyle/>
                    <a:p>
                      <a:pPr algn="l" fontAlgn="t"/>
                      <a:endParaRPr lang="en-US" sz="1600" b="0" i="0" u="none" strike="noStrike" dirty="0">
                        <a:solidFill>
                          <a:schemeClr val="tx1"/>
                        </a:solidFill>
                        <a:effectLst/>
                        <a:latin typeface="Calibri"/>
                      </a:endParaRPr>
                    </a:p>
                  </a:txBody>
                  <a:tcPr marL="9133" marR="9133" marT="9133" marB="0">
                    <a:lnL>
                      <a:noFill/>
                    </a:lnL>
                    <a:lnR>
                      <a:noFill/>
                    </a:lnR>
                    <a:lnT>
                      <a:noFill/>
                    </a:lnT>
                    <a:lnB>
                      <a:noFill/>
                    </a:lnB>
                  </a:tcPr>
                </a:tc>
                <a:tc>
                  <a:txBody>
                    <a:bodyPr/>
                    <a:lstStyle/>
                    <a:p>
                      <a:pPr algn="ctr" fontAlgn="t"/>
                      <a:r>
                        <a:rPr lang="en-US" sz="1600" b="1" i="0" u="none" strike="noStrike" dirty="0" smtClean="0">
                          <a:solidFill>
                            <a:schemeClr val="tx1"/>
                          </a:solidFill>
                          <a:effectLst/>
                          <a:latin typeface="Calibri"/>
                        </a:rPr>
                        <a:t>Unit</a:t>
                      </a:r>
                      <a:endParaRPr lang="en-US" sz="1600" b="1" i="0" u="none" strike="noStrike" dirty="0">
                        <a:solidFill>
                          <a:schemeClr val="tx1"/>
                        </a:solidFill>
                        <a:effectLst/>
                        <a:latin typeface="Calibri"/>
                      </a:endParaRPr>
                    </a:p>
                  </a:txBody>
                  <a:tcPr marL="9133" marR="9133" marT="9133" marB="0">
                    <a:lnL>
                      <a:noFill/>
                    </a:lnL>
                    <a:lnR>
                      <a:noFill/>
                    </a:lnR>
                    <a:lnT>
                      <a:noFill/>
                    </a:lnT>
                    <a:lnB>
                      <a:noFill/>
                    </a:lnB>
                  </a:tcPr>
                </a:tc>
                <a:tc gridSpan="2">
                  <a:txBody>
                    <a:bodyPr/>
                    <a:lstStyle/>
                    <a:p>
                      <a:pPr algn="ctr" fontAlgn="t"/>
                      <a:r>
                        <a:rPr lang="en-US" sz="1600" b="1" i="0" u="none" strike="noStrike" dirty="0">
                          <a:solidFill>
                            <a:schemeClr val="tx1"/>
                          </a:solidFill>
                          <a:effectLst/>
                          <a:latin typeface="Calibri"/>
                        </a:rPr>
                        <a:t>Sediment</a:t>
                      </a:r>
                    </a:p>
                  </a:txBody>
                  <a:tcPr marL="9133" marR="9133" marT="9133" marB="0">
                    <a:lnL>
                      <a:noFill/>
                    </a:lnL>
                    <a:lnR>
                      <a:noFill/>
                    </a:lnR>
                    <a:lnT>
                      <a:noFill/>
                    </a:lnT>
                    <a:lnB>
                      <a:noFill/>
                    </a:lnB>
                  </a:tcPr>
                </a:tc>
                <a:tc hMerge="1">
                  <a:txBody>
                    <a:bodyPr/>
                    <a:lstStyle/>
                    <a:p>
                      <a:pPr algn="l" fontAlgn="t"/>
                      <a:endParaRPr lang="en-US" sz="1600" b="0" i="0" u="none" strike="noStrike" dirty="0">
                        <a:solidFill>
                          <a:srgbClr val="000000"/>
                        </a:solidFill>
                        <a:effectLst/>
                        <a:latin typeface="Calibri"/>
                      </a:endParaRPr>
                    </a:p>
                  </a:txBody>
                  <a:tcPr marL="9133" marR="9133" marT="9133" marB="0">
                    <a:lnL>
                      <a:noFill/>
                    </a:lnL>
                    <a:lnR>
                      <a:noFill/>
                    </a:lnR>
                    <a:lnT>
                      <a:noFill/>
                    </a:lnT>
                    <a:lnB>
                      <a:noFill/>
                    </a:lnB>
                  </a:tcPr>
                </a:tc>
                <a:tc gridSpan="2">
                  <a:txBody>
                    <a:bodyPr/>
                    <a:lstStyle/>
                    <a:p>
                      <a:pPr algn="ctr" fontAlgn="t"/>
                      <a:r>
                        <a:rPr lang="en-US" sz="1600" b="1" i="0" u="none" strike="noStrike" dirty="0">
                          <a:solidFill>
                            <a:schemeClr val="tx1"/>
                          </a:solidFill>
                          <a:effectLst/>
                          <a:latin typeface="Calibri"/>
                        </a:rPr>
                        <a:t>Soil</a:t>
                      </a:r>
                    </a:p>
                  </a:txBody>
                  <a:tcPr marL="9133" marR="9133" marT="9133" marB="0">
                    <a:lnL>
                      <a:noFill/>
                    </a:lnL>
                    <a:lnR>
                      <a:noFill/>
                    </a:lnR>
                    <a:lnT>
                      <a:noFill/>
                    </a:lnT>
                    <a:lnB>
                      <a:noFill/>
                    </a:lnB>
                  </a:tcPr>
                </a:tc>
                <a:tc hMerge="1">
                  <a:txBody>
                    <a:bodyPr/>
                    <a:lstStyle/>
                    <a:p>
                      <a:pPr algn="l" fontAlgn="t"/>
                      <a:endParaRPr lang="en-US" sz="1600" b="0" i="0" u="none" strike="noStrike" dirty="0">
                        <a:solidFill>
                          <a:srgbClr val="000000"/>
                        </a:solidFill>
                        <a:effectLst/>
                        <a:latin typeface="Calibri"/>
                      </a:endParaRPr>
                    </a:p>
                  </a:txBody>
                  <a:tcPr marL="9133" marR="9133" marT="9133" marB="0">
                    <a:lnL>
                      <a:noFill/>
                    </a:lnL>
                    <a:lnR>
                      <a:noFill/>
                    </a:lnR>
                    <a:lnT>
                      <a:noFill/>
                    </a:lnT>
                    <a:lnB>
                      <a:noFill/>
                    </a:lnB>
                  </a:tcPr>
                </a:tc>
                <a:tc>
                  <a:txBody>
                    <a:bodyPr/>
                    <a:lstStyle/>
                    <a:p>
                      <a:pPr algn="ctr" fontAlgn="t"/>
                      <a:r>
                        <a:rPr lang="en-US" sz="1600" b="1" i="0" u="none" strike="noStrike" dirty="0" smtClean="0">
                          <a:solidFill>
                            <a:schemeClr val="tx1"/>
                          </a:solidFill>
                          <a:effectLst/>
                          <a:latin typeface="Calibri"/>
                        </a:rPr>
                        <a:t>Thor Lake</a:t>
                      </a:r>
                      <a:endParaRPr lang="en-US" sz="1600" b="1" i="0" u="none" strike="noStrike" dirty="0">
                        <a:solidFill>
                          <a:schemeClr val="tx1"/>
                        </a:solidFill>
                        <a:effectLst/>
                        <a:latin typeface="Calibri"/>
                      </a:endParaRPr>
                    </a:p>
                  </a:txBody>
                  <a:tcPr marL="9133" marR="9133" marT="9133" marB="0">
                    <a:lnL>
                      <a:noFill/>
                    </a:lnL>
                    <a:lnR>
                      <a:noFill/>
                    </a:lnR>
                    <a:lnT>
                      <a:noFill/>
                    </a:lnT>
                    <a:lnB>
                      <a:noFill/>
                    </a:lnB>
                  </a:tcPr>
                </a:tc>
              </a:tr>
              <a:tr h="228315">
                <a:tc>
                  <a:txBody>
                    <a:bodyPr/>
                    <a:lstStyle/>
                    <a:p>
                      <a:pPr algn="l" fontAlgn="t"/>
                      <a:endParaRPr lang="en-US" sz="1600" b="0" i="0" u="none" strike="noStrike" dirty="0">
                        <a:solidFill>
                          <a:schemeClr val="tx1"/>
                        </a:solidFill>
                        <a:effectLst/>
                        <a:latin typeface="Calibri"/>
                      </a:endParaRPr>
                    </a:p>
                  </a:txBody>
                  <a:tcPr marL="9133" marR="9133" marT="9133" marB="0">
                    <a:lnL>
                      <a:noFill/>
                    </a:lnL>
                    <a:lnR>
                      <a:noFill/>
                    </a:lnR>
                    <a:lnT>
                      <a:noFill/>
                    </a:lnT>
                    <a:lnB w="19050" cap="flat" cmpd="sng" algn="ctr">
                      <a:solidFill>
                        <a:srgbClr val="0000FF"/>
                      </a:solidFill>
                      <a:prstDash val="solid"/>
                      <a:round/>
                      <a:headEnd type="none" w="med" len="med"/>
                      <a:tailEnd type="none" w="med" len="med"/>
                    </a:lnB>
                  </a:tcPr>
                </a:tc>
                <a:tc>
                  <a:txBody>
                    <a:bodyPr/>
                    <a:lstStyle/>
                    <a:p>
                      <a:pPr algn="ctr" fontAlgn="t"/>
                      <a:endParaRPr lang="en-US" sz="1600" b="1" i="0" u="none" strike="noStrike" dirty="0">
                        <a:solidFill>
                          <a:schemeClr val="tx1"/>
                        </a:solidFill>
                        <a:effectLst/>
                        <a:latin typeface="Calibri"/>
                      </a:endParaRPr>
                    </a:p>
                  </a:txBody>
                  <a:tcPr marL="9133" marR="9133" marT="9133" marB="0">
                    <a:lnL>
                      <a:noFill/>
                    </a:lnL>
                    <a:lnR>
                      <a:noFill/>
                    </a:lnR>
                    <a:lnT>
                      <a:noFill/>
                    </a:lnT>
                    <a:lnB w="19050" cap="flat" cmpd="sng" algn="ctr">
                      <a:solidFill>
                        <a:srgbClr val="0000FF"/>
                      </a:solidFill>
                      <a:prstDash val="solid"/>
                      <a:round/>
                      <a:headEnd type="none" w="med" len="med"/>
                      <a:tailEnd type="none" w="med" len="med"/>
                    </a:lnB>
                  </a:tcPr>
                </a:tc>
                <a:tc>
                  <a:txBody>
                    <a:bodyPr/>
                    <a:lstStyle/>
                    <a:p>
                      <a:pPr algn="ctr" fontAlgn="t"/>
                      <a:r>
                        <a:rPr lang="en-US" sz="1600" b="1" i="0" u="none" strike="noStrike" dirty="0" smtClean="0">
                          <a:solidFill>
                            <a:schemeClr val="tx1"/>
                          </a:solidFill>
                          <a:effectLst/>
                          <a:latin typeface="Calibri"/>
                        </a:rPr>
                        <a:t>TEC/NC*</a:t>
                      </a:r>
                      <a:endParaRPr lang="en-US" sz="1600" b="1" i="0" u="none" strike="noStrike" dirty="0">
                        <a:solidFill>
                          <a:schemeClr val="tx1"/>
                        </a:solidFill>
                        <a:effectLst/>
                        <a:latin typeface="Calibri"/>
                      </a:endParaRPr>
                    </a:p>
                  </a:txBody>
                  <a:tcPr marL="9133" marR="9133" marT="9133" marB="0">
                    <a:lnL>
                      <a:noFill/>
                    </a:lnL>
                    <a:lnR>
                      <a:noFill/>
                    </a:lnR>
                    <a:lnT>
                      <a:noFill/>
                    </a:lnT>
                    <a:lnB w="19050" cap="flat" cmpd="sng" algn="ctr">
                      <a:solidFill>
                        <a:srgbClr val="0000FF"/>
                      </a:solidFill>
                      <a:prstDash val="solid"/>
                      <a:round/>
                      <a:headEnd type="none" w="med" len="med"/>
                      <a:tailEnd type="none" w="med" len="med"/>
                    </a:lnB>
                  </a:tcPr>
                </a:tc>
                <a:tc>
                  <a:txBody>
                    <a:bodyPr/>
                    <a:lstStyle/>
                    <a:p>
                      <a:pPr algn="ctr" fontAlgn="t"/>
                      <a:r>
                        <a:rPr lang="en-US" sz="1600" b="1" i="0" u="none" strike="noStrike" dirty="0" smtClean="0">
                          <a:solidFill>
                            <a:schemeClr val="tx1"/>
                          </a:solidFill>
                          <a:effectLst/>
                          <a:latin typeface="Calibri"/>
                        </a:rPr>
                        <a:t>PEC/MPC*</a:t>
                      </a:r>
                      <a:endParaRPr lang="en-US" sz="1600" b="1" i="0" u="none" strike="noStrike" dirty="0">
                        <a:solidFill>
                          <a:schemeClr val="tx1"/>
                        </a:solidFill>
                        <a:effectLst/>
                        <a:latin typeface="Calibri"/>
                      </a:endParaRPr>
                    </a:p>
                  </a:txBody>
                  <a:tcPr marL="9133" marR="9133" marT="9133" marB="0">
                    <a:lnL>
                      <a:noFill/>
                    </a:lnL>
                    <a:lnR>
                      <a:noFill/>
                    </a:lnR>
                    <a:lnT>
                      <a:noFill/>
                    </a:lnT>
                    <a:lnB w="19050" cap="flat" cmpd="sng" algn="ctr">
                      <a:solidFill>
                        <a:srgbClr val="0000FF"/>
                      </a:solidFill>
                      <a:prstDash val="solid"/>
                      <a:round/>
                      <a:headEnd type="none" w="med" len="med"/>
                      <a:tailEnd type="none" w="med" len="med"/>
                    </a:lnB>
                  </a:tcPr>
                </a:tc>
                <a:tc>
                  <a:txBody>
                    <a:bodyPr/>
                    <a:lstStyle/>
                    <a:p>
                      <a:pPr algn="ctr" fontAlgn="t"/>
                      <a:r>
                        <a:rPr lang="en-US" sz="1600" b="1" i="0" u="none" strike="noStrike" dirty="0">
                          <a:solidFill>
                            <a:schemeClr val="tx1"/>
                          </a:solidFill>
                          <a:effectLst/>
                          <a:latin typeface="Calibri"/>
                        </a:rPr>
                        <a:t>Residential</a:t>
                      </a:r>
                    </a:p>
                  </a:txBody>
                  <a:tcPr marL="9133" marR="9133" marT="9133" marB="0">
                    <a:lnL>
                      <a:noFill/>
                    </a:lnL>
                    <a:lnR>
                      <a:noFill/>
                    </a:lnR>
                    <a:lnT>
                      <a:noFill/>
                    </a:lnT>
                    <a:lnB w="19050" cap="flat" cmpd="sng" algn="ctr">
                      <a:solidFill>
                        <a:srgbClr val="0000FF"/>
                      </a:solidFill>
                      <a:prstDash val="solid"/>
                      <a:round/>
                      <a:headEnd type="none" w="med" len="med"/>
                      <a:tailEnd type="none" w="med" len="med"/>
                    </a:lnB>
                  </a:tcPr>
                </a:tc>
                <a:tc>
                  <a:txBody>
                    <a:bodyPr/>
                    <a:lstStyle/>
                    <a:p>
                      <a:pPr algn="ctr" fontAlgn="t"/>
                      <a:r>
                        <a:rPr lang="en-US" sz="1600" b="1" i="0" u="none" strike="noStrike" dirty="0">
                          <a:solidFill>
                            <a:schemeClr val="tx1"/>
                          </a:solidFill>
                          <a:effectLst/>
                          <a:latin typeface="Calibri"/>
                        </a:rPr>
                        <a:t>Industrial</a:t>
                      </a:r>
                    </a:p>
                  </a:txBody>
                  <a:tcPr marL="9133" marR="9133" marT="9133" marB="0">
                    <a:lnL>
                      <a:noFill/>
                    </a:lnL>
                    <a:lnR>
                      <a:noFill/>
                    </a:lnR>
                    <a:lnT>
                      <a:noFill/>
                    </a:lnT>
                    <a:lnB w="19050" cap="flat" cmpd="sng" algn="ctr">
                      <a:solidFill>
                        <a:srgbClr val="0000FF"/>
                      </a:solidFill>
                      <a:prstDash val="solid"/>
                      <a:round/>
                      <a:headEnd type="none" w="med" len="med"/>
                      <a:tailEnd type="none" w="med" len="med"/>
                    </a:lnB>
                  </a:tcPr>
                </a:tc>
                <a:tc>
                  <a:txBody>
                    <a:bodyPr/>
                    <a:lstStyle/>
                    <a:p>
                      <a:pPr algn="ctr" fontAlgn="t"/>
                      <a:r>
                        <a:rPr lang="en-US" sz="1600" b="1" i="0" u="none" strike="noStrike" dirty="0">
                          <a:solidFill>
                            <a:schemeClr val="tx1"/>
                          </a:solidFill>
                          <a:effectLst/>
                          <a:latin typeface="Calibri"/>
                        </a:rPr>
                        <a:t>Tailings</a:t>
                      </a:r>
                    </a:p>
                  </a:txBody>
                  <a:tcPr marL="9133" marR="9133" marT="9133" marB="0">
                    <a:lnL>
                      <a:noFill/>
                    </a:lnL>
                    <a:lnR>
                      <a:noFill/>
                    </a:lnR>
                    <a:lnT>
                      <a:noFill/>
                    </a:lnT>
                    <a:lnB w="19050" cap="flat" cmpd="sng" algn="ctr">
                      <a:solidFill>
                        <a:srgbClr val="0000FF"/>
                      </a:solidFill>
                      <a:prstDash val="solid"/>
                      <a:round/>
                      <a:headEnd type="none" w="med" len="med"/>
                      <a:tailEnd type="none" w="med" len="med"/>
                    </a:lnB>
                  </a:tcPr>
                </a:tc>
              </a:tr>
              <a:tr h="182652">
                <a:tc>
                  <a:txBody>
                    <a:bodyPr/>
                    <a:lstStyle/>
                    <a:p>
                      <a:pPr algn="l" fontAlgn="b"/>
                      <a:r>
                        <a:rPr lang="en-US" sz="1600" b="1" i="0" u="none" strike="noStrike" dirty="0">
                          <a:solidFill>
                            <a:schemeClr val="tx1"/>
                          </a:solidFill>
                          <a:effectLst/>
                          <a:latin typeface="Calibri"/>
                        </a:rPr>
                        <a:t>Al</a:t>
                      </a:r>
                    </a:p>
                  </a:txBody>
                  <a:tcPr marL="9133" marR="9133" marT="9133" marB="0" anchor="b">
                    <a:lnL>
                      <a:noFill/>
                    </a:lnL>
                    <a:lnR>
                      <a:noFill/>
                    </a:lnR>
                    <a:lnT w="19050" cap="flat" cmpd="sng" algn="ctr">
                      <a:solidFill>
                        <a:srgbClr val="0000FF"/>
                      </a:solidFill>
                      <a:prstDash val="solid"/>
                      <a:round/>
                      <a:headEnd type="none" w="med" len="med"/>
                      <a:tailEnd type="none" w="med" len="med"/>
                    </a:lnT>
                    <a:lnB>
                      <a:noFill/>
                    </a:lnB>
                  </a:tcPr>
                </a:tc>
                <a:tc>
                  <a:txBody>
                    <a:bodyPr/>
                    <a:lstStyle/>
                    <a:p>
                      <a:pPr algn="ctr" fontAlgn="b"/>
                      <a:r>
                        <a:rPr lang="en-US" sz="1600" b="0" i="0" u="none" strike="noStrike" dirty="0">
                          <a:solidFill>
                            <a:schemeClr val="tx1"/>
                          </a:solidFill>
                          <a:effectLst/>
                          <a:latin typeface="Calibri"/>
                        </a:rPr>
                        <a:t>mg/kg</a:t>
                      </a:r>
                    </a:p>
                  </a:txBody>
                  <a:tcPr marL="9133" marR="9133" marT="9133" marB="0" anchor="b">
                    <a:lnL>
                      <a:noFill/>
                    </a:lnL>
                    <a:lnR>
                      <a:noFill/>
                    </a:lnR>
                    <a:lnT w="19050" cap="flat" cmpd="sng" algn="ctr">
                      <a:solidFill>
                        <a:srgbClr val="0000FF"/>
                      </a:solidFill>
                      <a:prstDash val="solid"/>
                      <a:round/>
                      <a:headEnd type="none" w="med" len="med"/>
                      <a:tailEnd type="none" w="med" len="med"/>
                    </a:lnT>
                    <a:lnB>
                      <a:noFill/>
                    </a:lnB>
                  </a:tcPr>
                </a:tc>
                <a:tc>
                  <a:txBody>
                    <a:bodyPr/>
                    <a:lstStyle/>
                    <a:p>
                      <a:pPr algn="ctr" fontAlgn="b"/>
                      <a:endParaRPr lang="en-US" sz="1600" b="0" i="0" u="none" strike="noStrike" dirty="0">
                        <a:solidFill>
                          <a:schemeClr val="tx1"/>
                        </a:solidFill>
                        <a:effectLst/>
                        <a:latin typeface="Calibri"/>
                      </a:endParaRPr>
                    </a:p>
                  </a:txBody>
                  <a:tcPr marL="9133" marR="9133" marT="9133" marB="0" anchor="b">
                    <a:lnL>
                      <a:noFill/>
                    </a:lnL>
                    <a:lnR>
                      <a:noFill/>
                    </a:lnR>
                    <a:lnT w="19050" cap="flat" cmpd="sng" algn="ctr">
                      <a:solidFill>
                        <a:srgbClr val="0000FF"/>
                      </a:solidFill>
                      <a:prstDash val="solid"/>
                      <a:round/>
                      <a:headEnd type="none" w="med" len="med"/>
                      <a:tailEnd type="none" w="med" len="med"/>
                    </a:lnT>
                    <a:lnB>
                      <a:noFill/>
                    </a:lnB>
                  </a:tcPr>
                </a:tc>
                <a:tc>
                  <a:txBody>
                    <a:bodyPr/>
                    <a:lstStyle/>
                    <a:p>
                      <a:pPr algn="ctr" fontAlgn="b"/>
                      <a:endParaRPr lang="en-US" sz="1600" b="0" i="0" u="none" strike="noStrike">
                        <a:solidFill>
                          <a:schemeClr val="tx1"/>
                        </a:solidFill>
                        <a:effectLst/>
                        <a:latin typeface="Calibri"/>
                      </a:endParaRPr>
                    </a:p>
                  </a:txBody>
                  <a:tcPr marL="9133" marR="9133" marT="9133" marB="0" anchor="b">
                    <a:lnL>
                      <a:noFill/>
                    </a:lnL>
                    <a:lnR>
                      <a:noFill/>
                    </a:lnR>
                    <a:lnT w="19050" cap="flat" cmpd="sng" algn="ctr">
                      <a:solidFill>
                        <a:srgbClr val="0000FF"/>
                      </a:solidFill>
                      <a:prstDash val="solid"/>
                      <a:round/>
                      <a:headEnd type="none" w="med" len="med"/>
                      <a:tailEnd type="none" w="med" len="med"/>
                    </a:lnT>
                    <a:lnB>
                      <a:noFill/>
                    </a:lnB>
                  </a:tcPr>
                </a:tc>
                <a:tc>
                  <a:txBody>
                    <a:bodyPr/>
                    <a:lstStyle/>
                    <a:p>
                      <a:pPr algn="ctr" fontAlgn="t"/>
                      <a:r>
                        <a:rPr lang="en-US" sz="1600" b="0" i="0" u="none" strike="noStrike" dirty="0">
                          <a:solidFill>
                            <a:schemeClr val="tx1"/>
                          </a:solidFill>
                          <a:effectLst/>
                          <a:latin typeface="Calibri"/>
                        </a:rPr>
                        <a:t>77,000</a:t>
                      </a:r>
                    </a:p>
                  </a:txBody>
                  <a:tcPr marL="9133" marR="9133" marT="9133" marB="0">
                    <a:lnL>
                      <a:noFill/>
                    </a:lnL>
                    <a:lnR>
                      <a:noFill/>
                    </a:lnR>
                    <a:lnT w="19050" cap="flat" cmpd="sng" algn="ctr">
                      <a:solidFill>
                        <a:srgbClr val="0000FF"/>
                      </a:solidFill>
                      <a:prstDash val="solid"/>
                      <a:round/>
                      <a:headEnd type="none" w="med" len="med"/>
                      <a:tailEnd type="none" w="med" len="med"/>
                    </a:lnT>
                    <a:lnB>
                      <a:noFill/>
                    </a:lnB>
                  </a:tcPr>
                </a:tc>
                <a:tc>
                  <a:txBody>
                    <a:bodyPr/>
                    <a:lstStyle/>
                    <a:p>
                      <a:pPr algn="ctr" fontAlgn="t"/>
                      <a:r>
                        <a:rPr lang="en-US" sz="1600" b="0" i="0" u="none" strike="noStrike" dirty="0">
                          <a:solidFill>
                            <a:schemeClr val="tx1"/>
                          </a:solidFill>
                          <a:effectLst/>
                          <a:latin typeface="Calibri"/>
                        </a:rPr>
                        <a:t>990,000</a:t>
                      </a:r>
                    </a:p>
                  </a:txBody>
                  <a:tcPr marL="9133" marR="9133" marT="9133" marB="0">
                    <a:lnL>
                      <a:noFill/>
                    </a:lnL>
                    <a:lnR>
                      <a:noFill/>
                    </a:lnR>
                    <a:lnT w="19050" cap="flat" cmpd="sng" algn="ctr">
                      <a:solidFill>
                        <a:srgbClr val="0000FF"/>
                      </a:solidFill>
                      <a:prstDash val="solid"/>
                      <a:round/>
                      <a:headEnd type="none" w="med" len="med"/>
                      <a:tailEnd type="none" w="med" len="med"/>
                    </a:lnT>
                    <a:lnB>
                      <a:noFill/>
                    </a:lnB>
                  </a:tcPr>
                </a:tc>
                <a:tc>
                  <a:txBody>
                    <a:bodyPr/>
                    <a:lstStyle/>
                    <a:p>
                      <a:pPr algn="ctr" fontAlgn="b"/>
                      <a:r>
                        <a:rPr lang="en-US" sz="1600" b="0" i="0" u="none" strike="noStrike" dirty="0" smtClean="0">
                          <a:solidFill>
                            <a:schemeClr val="tx1"/>
                          </a:solidFill>
                          <a:effectLst/>
                          <a:latin typeface="Calibri"/>
                        </a:rPr>
                        <a:t>62,000</a:t>
                      </a:r>
                      <a:endParaRPr lang="en-US" sz="1600" b="0" i="0" u="none" strike="noStrike" dirty="0">
                        <a:solidFill>
                          <a:schemeClr val="tx1"/>
                        </a:solidFill>
                        <a:effectLst/>
                        <a:latin typeface="Calibri"/>
                      </a:endParaRPr>
                    </a:p>
                  </a:txBody>
                  <a:tcPr marL="9133" marR="9133" marT="9133" marB="0" anchor="b">
                    <a:lnL>
                      <a:noFill/>
                    </a:lnL>
                    <a:lnR>
                      <a:noFill/>
                    </a:lnR>
                    <a:lnT w="19050" cap="flat" cmpd="sng" algn="ctr">
                      <a:solidFill>
                        <a:srgbClr val="0000FF"/>
                      </a:solidFill>
                      <a:prstDash val="solid"/>
                      <a:round/>
                      <a:headEnd type="none" w="med" len="med"/>
                      <a:tailEnd type="none" w="med" len="med"/>
                    </a:lnT>
                    <a:lnB>
                      <a:noFill/>
                    </a:lnB>
                  </a:tcPr>
                </a:tc>
              </a:tr>
              <a:tr h="182652">
                <a:tc>
                  <a:txBody>
                    <a:bodyPr/>
                    <a:lstStyle/>
                    <a:p>
                      <a:pPr algn="l" fontAlgn="b"/>
                      <a:r>
                        <a:rPr lang="en-US" sz="1600" b="1" i="0" u="none" strike="noStrike" dirty="0">
                          <a:solidFill>
                            <a:schemeClr val="tx1"/>
                          </a:solidFill>
                          <a:effectLst/>
                          <a:latin typeface="Calibri"/>
                        </a:rPr>
                        <a:t>As</a:t>
                      </a:r>
                    </a:p>
                  </a:txBody>
                  <a:tcPr marL="9133" marR="9133" marT="9133" marB="0" anchor="b">
                    <a:lnL>
                      <a:noFill/>
                    </a:lnL>
                    <a:lnR>
                      <a:noFill/>
                    </a:lnR>
                    <a:lnT>
                      <a:noFill/>
                    </a:lnT>
                    <a:lnB>
                      <a:noFill/>
                    </a:lnB>
                  </a:tcPr>
                </a:tc>
                <a:tc>
                  <a:txBody>
                    <a:bodyPr/>
                    <a:lstStyle/>
                    <a:p>
                      <a:pPr algn="ctr" fontAlgn="b"/>
                      <a:r>
                        <a:rPr lang="en-US" sz="1600" b="0" i="0" u="none" strike="noStrike" dirty="0">
                          <a:solidFill>
                            <a:schemeClr val="tx1"/>
                          </a:solidFill>
                          <a:effectLst/>
                          <a:latin typeface="Calibri"/>
                        </a:rPr>
                        <a:t>mg/kg</a:t>
                      </a:r>
                    </a:p>
                  </a:txBody>
                  <a:tcPr marL="9133" marR="9133" marT="9133" marB="0" anchor="b">
                    <a:lnL>
                      <a:noFill/>
                    </a:lnL>
                    <a:lnR>
                      <a:noFill/>
                    </a:lnR>
                    <a:lnT>
                      <a:noFill/>
                    </a:lnT>
                    <a:lnB>
                      <a:noFill/>
                    </a:lnB>
                  </a:tcPr>
                </a:tc>
                <a:tc>
                  <a:txBody>
                    <a:bodyPr/>
                    <a:lstStyle/>
                    <a:p>
                      <a:pPr algn="ctr" fontAlgn="b"/>
                      <a:r>
                        <a:rPr lang="en-US" sz="1600" b="0" i="0" u="none" strike="noStrike" dirty="0">
                          <a:solidFill>
                            <a:schemeClr val="tx1"/>
                          </a:solidFill>
                          <a:effectLst/>
                          <a:latin typeface="Calibri"/>
                        </a:rPr>
                        <a:t>9.79</a:t>
                      </a:r>
                    </a:p>
                  </a:txBody>
                  <a:tcPr marL="9133" marR="9133" marT="9133" marB="0" anchor="b">
                    <a:lnL>
                      <a:noFill/>
                    </a:lnL>
                    <a:lnR>
                      <a:noFill/>
                    </a:lnR>
                    <a:lnT>
                      <a:noFill/>
                    </a:lnT>
                    <a:lnB>
                      <a:noFill/>
                    </a:lnB>
                  </a:tcPr>
                </a:tc>
                <a:tc>
                  <a:txBody>
                    <a:bodyPr/>
                    <a:lstStyle/>
                    <a:p>
                      <a:pPr algn="ctr" fontAlgn="b"/>
                      <a:r>
                        <a:rPr lang="en-US" sz="1600" b="0" i="0" u="none" strike="noStrike" dirty="0">
                          <a:solidFill>
                            <a:schemeClr val="tx1"/>
                          </a:solidFill>
                          <a:effectLst/>
                          <a:latin typeface="Calibri"/>
                        </a:rPr>
                        <a:t>33</a:t>
                      </a:r>
                    </a:p>
                  </a:txBody>
                  <a:tcPr marL="9133" marR="9133" marT="9133" marB="0" anchor="b">
                    <a:lnL>
                      <a:noFill/>
                    </a:lnL>
                    <a:lnR>
                      <a:noFill/>
                    </a:lnR>
                    <a:lnT>
                      <a:noFill/>
                    </a:lnT>
                    <a:lnB>
                      <a:noFill/>
                    </a:lnB>
                  </a:tcPr>
                </a:tc>
                <a:tc>
                  <a:txBody>
                    <a:bodyPr/>
                    <a:lstStyle/>
                    <a:p>
                      <a:pPr algn="ctr" fontAlgn="t"/>
                      <a:r>
                        <a:rPr lang="en-US" sz="1600" b="0" i="0" u="none" strike="noStrike" dirty="0">
                          <a:solidFill>
                            <a:schemeClr val="tx1"/>
                          </a:solidFill>
                          <a:effectLst/>
                          <a:latin typeface="Calibri"/>
                        </a:rPr>
                        <a:t>23</a:t>
                      </a:r>
                    </a:p>
                  </a:txBody>
                  <a:tcPr marL="9133" marR="9133" marT="9133" marB="0">
                    <a:lnL>
                      <a:noFill/>
                    </a:lnL>
                    <a:lnR>
                      <a:noFill/>
                    </a:lnR>
                    <a:lnT>
                      <a:noFill/>
                    </a:lnT>
                    <a:lnB>
                      <a:noFill/>
                    </a:lnB>
                  </a:tcPr>
                </a:tc>
                <a:tc>
                  <a:txBody>
                    <a:bodyPr/>
                    <a:lstStyle/>
                    <a:p>
                      <a:pPr algn="ctr" fontAlgn="t"/>
                      <a:r>
                        <a:rPr lang="en-US" sz="1600" b="0" i="0" u="none" strike="noStrike" dirty="0">
                          <a:solidFill>
                            <a:schemeClr val="tx1"/>
                          </a:solidFill>
                          <a:effectLst/>
                          <a:latin typeface="Calibri"/>
                        </a:rPr>
                        <a:t>160</a:t>
                      </a:r>
                    </a:p>
                  </a:txBody>
                  <a:tcPr marL="9133" marR="9133" marT="9133" marB="0">
                    <a:lnL>
                      <a:noFill/>
                    </a:lnL>
                    <a:lnR>
                      <a:noFill/>
                    </a:lnR>
                    <a:lnT>
                      <a:noFill/>
                    </a:lnT>
                    <a:lnB>
                      <a:noFill/>
                    </a:lnB>
                  </a:tcPr>
                </a:tc>
                <a:tc>
                  <a:txBody>
                    <a:bodyPr/>
                    <a:lstStyle/>
                    <a:p>
                      <a:pPr algn="ctr" fontAlgn="b"/>
                      <a:r>
                        <a:rPr lang="en-US" sz="1600" b="0" i="0" u="none" strike="noStrike" dirty="0">
                          <a:solidFill>
                            <a:schemeClr val="tx1"/>
                          </a:solidFill>
                          <a:effectLst/>
                          <a:latin typeface="Calibri"/>
                        </a:rPr>
                        <a:t>4.4</a:t>
                      </a:r>
                    </a:p>
                  </a:txBody>
                  <a:tcPr marL="9133" marR="9133" marT="9133" marB="0" anchor="b">
                    <a:lnL>
                      <a:noFill/>
                    </a:lnL>
                    <a:lnR>
                      <a:noFill/>
                    </a:lnR>
                    <a:lnT>
                      <a:noFill/>
                    </a:lnT>
                    <a:lnB>
                      <a:noFill/>
                    </a:lnB>
                  </a:tcPr>
                </a:tc>
              </a:tr>
              <a:tr h="182652">
                <a:tc>
                  <a:txBody>
                    <a:bodyPr/>
                    <a:lstStyle/>
                    <a:p>
                      <a:pPr algn="l" fontAlgn="b"/>
                      <a:r>
                        <a:rPr lang="en-US" sz="1600" b="1" i="0" u="none" strike="noStrike" dirty="0" err="1">
                          <a:solidFill>
                            <a:schemeClr val="tx1"/>
                          </a:solidFill>
                          <a:effectLst/>
                          <a:latin typeface="Calibri"/>
                        </a:rPr>
                        <a:t>Cd</a:t>
                      </a:r>
                      <a:endParaRPr lang="en-US" sz="1600" b="1" i="0" u="none" strike="noStrike" dirty="0">
                        <a:solidFill>
                          <a:schemeClr val="tx1"/>
                        </a:solidFill>
                        <a:effectLst/>
                        <a:latin typeface="Calibri"/>
                      </a:endParaRPr>
                    </a:p>
                  </a:txBody>
                  <a:tcPr marL="9133" marR="9133" marT="9133" marB="0" anchor="b">
                    <a:lnL>
                      <a:noFill/>
                    </a:lnL>
                    <a:lnR>
                      <a:noFill/>
                    </a:lnR>
                    <a:lnT>
                      <a:noFill/>
                    </a:lnT>
                    <a:lnB>
                      <a:noFill/>
                    </a:lnB>
                  </a:tcPr>
                </a:tc>
                <a:tc>
                  <a:txBody>
                    <a:bodyPr/>
                    <a:lstStyle/>
                    <a:p>
                      <a:pPr algn="ctr" fontAlgn="b"/>
                      <a:r>
                        <a:rPr lang="en-US" sz="1600" b="0" i="0" u="none" strike="noStrike" dirty="0">
                          <a:solidFill>
                            <a:schemeClr val="tx1"/>
                          </a:solidFill>
                          <a:effectLst/>
                          <a:latin typeface="Calibri"/>
                        </a:rPr>
                        <a:t>mg/kg</a:t>
                      </a:r>
                    </a:p>
                  </a:txBody>
                  <a:tcPr marL="9133" marR="9133" marT="9133" marB="0" anchor="b">
                    <a:lnL>
                      <a:noFill/>
                    </a:lnL>
                    <a:lnR>
                      <a:noFill/>
                    </a:lnR>
                    <a:lnT>
                      <a:noFill/>
                    </a:lnT>
                    <a:lnB>
                      <a:noFill/>
                    </a:lnB>
                  </a:tcPr>
                </a:tc>
                <a:tc>
                  <a:txBody>
                    <a:bodyPr/>
                    <a:lstStyle/>
                    <a:p>
                      <a:pPr algn="ctr" fontAlgn="b"/>
                      <a:r>
                        <a:rPr lang="en-US" sz="1600" b="0" i="0" u="none" strike="noStrike" dirty="0">
                          <a:solidFill>
                            <a:srgbClr val="FF0000"/>
                          </a:solidFill>
                          <a:effectLst/>
                          <a:latin typeface="Calibri"/>
                        </a:rPr>
                        <a:t>0.99</a:t>
                      </a:r>
                    </a:p>
                  </a:txBody>
                  <a:tcPr marL="9133" marR="9133" marT="9133" marB="0" anchor="b">
                    <a:lnL>
                      <a:noFill/>
                    </a:lnL>
                    <a:lnR>
                      <a:noFill/>
                    </a:lnR>
                    <a:lnT>
                      <a:noFill/>
                    </a:lnT>
                    <a:lnB>
                      <a:noFill/>
                    </a:lnB>
                  </a:tcPr>
                </a:tc>
                <a:tc>
                  <a:txBody>
                    <a:bodyPr/>
                    <a:lstStyle/>
                    <a:p>
                      <a:pPr algn="ctr" fontAlgn="b"/>
                      <a:r>
                        <a:rPr lang="en-US" sz="1600" b="0" i="0" u="none" strike="noStrike" dirty="0">
                          <a:solidFill>
                            <a:srgbClr val="FF0000"/>
                          </a:solidFill>
                          <a:effectLst/>
                          <a:latin typeface="Calibri"/>
                        </a:rPr>
                        <a:t>4.98</a:t>
                      </a:r>
                    </a:p>
                  </a:txBody>
                  <a:tcPr marL="9133" marR="9133" marT="9133" marB="0" anchor="b">
                    <a:lnL>
                      <a:noFill/>
                    </a:lnL>
                    <a:lnR>
                      <a:noFill/>
                    </a:lnR>
                    <a:lnT>
                      <a:noFill/>
                    </a:lnT>
                    <a:lnB>
                      <a:noFill/>
                    </a:lnB>
                  </a:tcPr>
                </a:tc>
                <a:tc>
                  <a:txBody>
                    <a:bodyPr/>
                    <a:lstStyle/>
                    <a:p>
                      <a:pPr algn="ctr" fontAlgn="t"/>
                      <a:r>
                        <a:rPr lang="en-US" sz="1600" b="0" i="0" u="none" strike="noStrike" dirty="0">
                          <a:solidFill>
                            <a:schemeClr val="tx1"/>
                          </a:solidFill>
                          <a:effectLst/>
                          <a:latin typeface="Calibri"/>
                        </a:rPr>
                        <a:t>70</a:t>
                      </a:r>
                    </a:p>
                  </a:txBody>
                  <a:tcPr marL="9133" marR="9133" marT="9133" marB="0">
                    <a:lnL>
                      <a:noFill/>
                    </a:lnL>
                    <a:lnR>
                      <a:noFill/>
                    </a:lnR>
                    <a:lnT>
                      <a:noFill/>
                    </a:lnT>
                    <a:lnB>
                      <a:noFill/>
                    </a:lnB>
                  </a:tcPr>
                </a:tc>
                <a:tc>
                  <a:txBody>
                    <a:bodyPr/>
                    <a:lstStyle/>
                    <a:p>
                      <a:pPr algn="ctr" fontAlgn="t"/>
                      <a:r>
                        <a:rPr lang="en-US" sz="1600" b="0" i="0" u="none" strike="noStrike">
                          <a:solidFill>
                            <a:schemeClr val="tx1"/>
                          </a:solidFill>
                          <a:effectLst/>
                          <a:latin typeface="Calibri"/>
                        </a:rPr>
                        <a:t>810</a:t>
                      </a:r>
                    </a:p>
                  </a:txBody>
                  <a:tcPr marL="9133" marR="9133" marT="9133" marB="0">
                    <a:lnL>
                      <a:noFill/>
                    </a:lnL>
                    <a:lnR>
                      <a:noFill/>
                    </a:lnR>
                    <a:lnT>
                      <a:noFill/>
                    </a:lnT>
                    <a:lnB>
                      <a:noFill/>
                    </a:lnB>
                  </a:tcPr>
                </a:tc>
                <a:tc>
                  <a:txBody>
                    <a:bodyPr/>
                    <a:lstStyle/>
                    <a:p>
                      <a:pPr algn="ctr" fontAlgn="b"/>
                      <a:r>
                        <a:rPr lang="en-US" sz="1600" b="0" i="0" u="none" strike="noStrike" dirty="0">
                          <a:solidFill>
                            <a:srgbClr val="FF0000"/>
                          </a:solidFill>
                          <a:effectLst/>
                          <a:latin typeface="Calibri"/>
                        </a:rPr>
                        <a:t>6</a:t>
                      </a:r>
                    </a:p>
                  </a:txBody>
                  <a:tcPr marL="9133" marR="9133" marT="9133" marB="0" anchor="b">
                    <a:lnL>
                      <a:noFill/>
                    </a:lnL>
                    <a:lnR>
                      <a:noFill/>
                    </a:lnR>
                    <a:lnT>
                      <a:noFill/>
                    </a:lnT>
                    <a:lnB>
                      <a:noFill/>
                    </a:lnB>
                    <a:solidFill>
                      <a:srgbClr val="FFCCCC"/>
                    </a:solidFill>
                  </a:tcPr>
                </a:tc>
              </a:tr>
              <a:tr h="182652">
                <a:tc>
                  <a:txBody>
                    <a:bodyPr/>
                    <a:lstStyle/>
                    <a:p>
                      <a:pPr algn="l" fontAlgn="b"/>
                      <a:r>
                        <a:rPr lang="en-US" sz="1600" b="1" i="0" u="none" strike="noStrike" dirty="0">
                          <a:solidFill>
                            <a:schemeClr val="tx1"/>
                          </a:solidFill>
                          <a:effectLst/>
                          <a:latin typeface="Calibri"/>
                        </a:rPr>
                        <a:t>Cr</a:t>
                      </a:r>
                    </a:p>
                  </a:txBody>
                  <a:tcPr marL="9133" marR="9133" marT="9133" marB="0" anchor="b">
                    <a:lnL>
                      <a:noFill/>
                    </a:lnL>
                    <a:lnR>
                      <a:noFill/>
                    </a:lnR>
                    <a:lnT>
                      <a:noFill/>
                    </a:lnT>
                    <a:lnB>
                      <a:noFill/>
                    </a:lnB>
                  </a:tcPr>
                </a:tc>
                <a:tc>
                  <a:txBody>
                    <a:bodyPr/>
                    <a:lstStyle/>
                    <a:p>
                      <a:pPr algn="ctr" fontAlgn="b"/>
                      <a:r>
                        <a:rPr lang="en-US" sz="1600" b="0" i="0" u="none" strike="noStrike" dirty="0">
                          <a:solidFill>
                            <a:schemeClr val="tx1"/>
                          </a:solidFill>
                          <a:effectLst/>
                          <a:latin typeface="Calibri"/>
                        </a:rPr>
                        <a:t>mg/kg</a:t>
                      </a:r>
                    </a:p>
                  </a:txBody>
                  <a:tcPr marL="9133" marR="9133" marT="9133" marB="0" anchor="b">
                    <a:lnL>
                      <a:noFill/>
                    </a:lnL>
                    <a:lnR>
                      <a:noFill/>
                    </a:lnR>
                    <a:lnT>
                      <a:noFill/>
                    </a:lnT>
                    <a:lnB>
                      <a:noFill/>
                    </a:lnB>
                  </a:tcPr>
                </a:tc>
                <a:tc>
                  <a:txBody>
                    <a:bodyPr/>
                    <a:lstStyle/>
                    <a:p>
                      <a:pPr algn="ctr" fontAlgn="b"/>
                      <a:r>
                        <a:rPr lang="en-US" sz="1600" b="0" i="0" u="none" strike="noStrike" dirty="0">
                          <a:solidFill>
                            <a:srgbClr val="FF0000"/>
                          </a:solidFill>
                          <a:effectLst/>
                          <a:latin typeface="Calibri"/>
                        </a:rPr>
                        <a:t>43.4</a:t>
                      </a:r>
                    </a:p>
                  </a:txBody>
                  <a:tcPr marL="9133" marR="9133" marT="9133" marB="0" anchor="b">
                    <a:lnL>
                      <a:noFill/>
                    </a:lnL>
                    <a:lnR>
                      <a:noFill/>
                    </a:lnR>
                    <a:lnT>
                      <a:noFill/>
                    </a:lnT>
                    <a:lnB>
                      <a:noFill/>
                    </a:lnB>
                  </a:tcPr>
                </a:tc>
                <a:tc>
                  <a:txBody>
                    <a:bodyPr/>
                    <a:lstStyle/>
                    <a:p>
                      <a:pPr algn="ctr" fontAlgn="b"/>
                      <a:r>
                        <a:rPr lang="en-US" sz="1600" b="0" i="0" u="none" strike="noStrike" dirty="0">
                          <a:solidFill>
                            <a:srgbClr val="FF0000"/>
                          </a:solidFill>
                          <a:effectLst/>
                          <a:latin typeface="Calibri"/>
                        </a:rPr>
                        <a:t>111</a:t>
                      </a:r>
                    </a:p>
                  </a:txBody>
                  <a:tcPr marL="9133" marR="9133" marT="9133" marB="0" anchor="b">
                    <a:lnL>
                      <a:noFill/>
                    </a:lnL>
                    <a:lnR>
                      <a:noFill/>
                    </a:lnR>
                    <a:lnT>
                      <a:noFill/>
                    </a:lnT>
                    <a:lnB>
                      <a:noFill/>
                    </a:lnB>
                  </a:tcPr>
                </a:tc>
                <a:tc>
                  <a:txBody>
                    <a:bodyPr/>
                    <a:lstStyle/>
                    <a:p>
                      <a:pPr algn="ctr" fontAlgn="t"/>
                      <a:r>
                        <a:rPr lang="en-US" sz="1600" b="0" i="0" u="none" strike="noStrike" dirty="0">
                          <a:solidFill>
                            <a:srgbClr val="FF0000"/>
                          </a:solidFill>
                          <a:effectLst/>
                          <a:latin typeface="Calibri"/>
                        </a:rPr>
                        <a:t>280</a:t>
                      </a:r>
                    </a:p>
                  </a:txBody>
                  <a:tcPr marL="9133" marR="9133" marT="9133" marB="0">
                    <a:lnL>
                      <a:noFill/>
                    </a:lnL>
                    <a:lnR>
                      <a:noFill/>
                    </a:lnR>
                    <a:lnT>
                      <a:noFill/>
                    </a:lnT>
                    <a:lnB>
                      <a:noFill/>
                    </a:lnB>
                  </a:tcPr>
                </a:tc>
                <a:tc>
                  <a:txBody>
                    <a:bodyPr/>
                    <a:lstStyle/>
                    <a:p>
                      <a:pPr algn="ctr" fontAlgn="t"/>
                      <a:r>
                        <a:rPr lang="en-US" sz="1600" b="0" i="0" u="none" strike="noStrike">
                          <a:solidFill>
                            <a:schemeClr val="tx1"/>
                          </a:solidFill>
                          <a:effectLst/>
                          <a:latin typeface="Calibri"/>
                        </a:rPr>
                        <a:t>1,400</a:t>
                      </a:r>
                    </a:p>
                  </a:txBody>
                  <a:tcPr marL="9133" marR="9133" marT="9133" marB="0">
                    <a:lnL>
                      <a:noFill/>
                    </a:lnL>
                    <a:lnR>
                      <a:noFill/>
                    </a:lnR>
                    <a:lnT>
                      <a:noFill/>
                    </a:lnT>
                    <a:lnB>
                      <a:noFill/>
                    </a:lnB>
                  </a:tcPr>
                </a:tc>
                <a:tc>
                  <a:txBody>
                    <a:bodyPr/>
                    <a:lstStyle/>
                    <a:p>
                      <a:pPr algn="ctr" fontAlgn="b"/>
                      <a:r>
                        <a:rPr lang="en-US" sz="1600" b="0" i="0" u="none" strike="noStrike" dirty="0">
                          <a:solidFill>
                            <a:srgbClr val="FF0000"/>
                          </a:solidFill>
                          <a:effectLst/>
                          <a:latin typeface="Calibri"/>
                        </a:rPr>
                        <a:t>640</a:t>
                      </a:r>
                    </a:p>
                  </a:txBody>
                  <a:tcPr marL="9133" marR="9133" marT="9133" marB="0" anchor="b">
                    <a:lnL>
                      <a:noFill/>
                    </a:lnL>
                    <a:lnR>
                      <a:noFill/>
                    </a:lnR>
                    <a:lnT>
                      <a:noFill/>
                    </a:lnT>
                    <a:lnB>
                      <a:noFill/>
                    </a:lnB>
                    <a:solidFill>
                      <a:srgbClr val="FFCCCC"/>
                    </a:solidFill>
                  </a:tcPr>
                </a:tc>
              </a:tr>
              <a:tr h="182652">
                <a:tc>
                  <a:txBody>
                    <a:bodyPr/>
                    <a:lstStyle/>
                    <a:p>
                      <a:pPr algn="l" fontAlgn="b"/>
                      <a:r>
                        <a:rPr lang="en-US" sz="1600" b="1" i="0" u="none" strike="noStrike" dirty="0">
                          <a:solidFill>
                            <a:schemeClr val="tx1"/>
                          </a:solidFill>
                          <a:effectLst/>
                          <a:latin typeface="Calibri"/>
                        </a:rPr>
                        <a:t>Cu</a:t>
                      </a:r>
                    </a:p>
                  </a:txBody>
                  <a:tcPr marL="9133" marR="9133" marT="9133" marB="0" anchor="b">
                    <a:lnL>
                      <a:noFill/>
                    </a:lnL>
                    <a:lnR>
                      <a:noFill/>
                    </a:lnR>
                    <a:lnT>
                      <a:noFill/>
                    </a:lnT>
                    <a:lnB>
                      <a:noFill/>
                    </a:lnB>
                  </a:tcPr>
                </a:tc>
                <a:tc>
                  <a:txBody>
                    <a:bodyPr/>
                    <a:lstStyle/>
                    <a:p>
                      <a:pPr algn="ctr" fontAlgn="b"/>
                      <a:r>
                        <a:rPr lang="en-US" sz="1600" b="0" i="0" u="none" strike="noStrike" dirty="0">
                          <a:solidFill>
                            <a:schemeClr val="tx1"/>
                          </a:solidFill>
                          <a:effectLst/>
                          <a:latin typeface="Calibri"/>
                        </a:rPr>
                        <a:t>mg/kg</a:t>
                      </a:r>
                    </a:p>
                  </a:txBody>
                  <a:tcPr marL="9133" marR="9133" marT="9133" marB="0" anchor="b">
                    <a:lnL>
                      <a:noFill/>
                    </a:lnL>
                    <a:lnR>
                      <a:noFill/>
                    </a:lnR>
                    <a:lnT>
                      <a:noFill/>
                    </a:lnT>
                    <a:lnB>
                      <a:noFill/>
                    </a:lnB>
                  </a:tcPr>
                </a:tc>
                <a:tc>
                  <a:txBody>
                    <a:bodyPr/>
                    <a:lstStyle/>
                    <a:p>
                      <a:pPr algn="ctr" fontAlgn="b"/>
                      <a:r>
                        <a:rPr lang="en-US" sz="1600" b="0" i="0" u="none" strike="noStrike">
                          <a:solidFill>
                            <a:schemeClr val="tx1"/>
                          </a:solidFill>
                          <a:effectLst/>
                          <a:latin typeface="Calibri"/>
                        </a:rPr>
                        <a:t>31.6</a:t>
                      </a:r>
                    </a:p>
                  </a:txBody>
                  <a:tcPr marL="9133" marR="9133" marT="9133" marB="0" anchor="b">
                    <a:lnL>
                      <a:noFill/>
                    </a:lnL>
                    <a:lnR>
                      <a:noFill/>
                    </a:lnR>
                    <a:lnT>
                      <a:noFill/>
                    </a:lnT>
                    <a:lnB>
                      <a:noFill/>
                    </a:lnB>
                  </a:tcPr>
                </a:tc>
                <a:tc>
                  <a:txBody>
                    <a:bodyPr/>
                    <a:lstStyle/>
                    <a:p>
                      <a:pPr algn="ctr" fontAlgn="b"/>
                      <a:r>
                        <a:rPr lang="en-US" sz="1600" b="0" i="0" u="none" strike="noStrike">
                          <a:solidFill>
                            <a:schemeClr val="tx1"/>
                          </a:solidFill>
                          <a:effectLst/>
                          <a:latin typeface="Calibri"/>
                        </a:rPr>
                        <a:t>149</a:t>
                      </a:r>
                    </a:p>
                  </a:txBody>
                  <a:tcPr marL="9133" marR="9133" marT="9133" marB="0" anchor="b">
                    <a:lnL>
                      <a:noFill/>
                    </a:lnL>
                    <a:lnR>
                      <a:noFill/>
                    </a:lnR>
                    <a:lnT>
                      <a:noFill/>
                    </a:lnT>
                    <a:lnB>
                      <a:noFill/>
                    </a:lnB>
                  </a:tcPr>
                </a:tc>
                <a:tc>
                  <a:txBody>
                    <a:bodyPr/>
                    <a:lstStyle/>
                    <a:p>
                      <a:pPr algn="ctr" fontAlgn="t"/>
                      <a:r>
                        <a:rPr lang="en-US" sz="1600" b="0" i="0" u="none" strike="noStrike">
                          <a:solidFill>
                            <a:schemeClr val="tx1"/>
                          </a:solidFill>
                          <a:effectLst/>
                          <a:latin typeface="Calibri"/>
                        </a:rPr>
                        <a:t>3,100</a:t>
                      </a:r>
                    </a:p>
                  </a:txBody>
                  <a:tcPr marL="9133" marR="9133" marT="9133" marB="0">
                    <a:lnL>
                      <a:noFill/>
                    </a:lnL>
                    <a:lnR>
                      <a:noFill/>
                    </a:lnR>
                    <a:lnT>
                      <a:noFill/>
                    </a:lnT>
                    <a:lnB>
                      <a:noFill/>
                    </a:lnB>
                  </a:tcPr>
                </a:tc>
                <a:tc>
                  <a:txBody>
                    <a:bodyPr/>
                    <a:lstStyle/>
                    <a:p>
                      <a:pPr algn="ctr" fontAlgn="t"/>
                      <a:r>
                        <a:rPr lang="en-US" sz="1600" b="0" i="0" u="none" strike="noStrike">
                          <a:solidFill>
                            <a:schemeClr val="tx1"/>
                          </a:solidFill>
                          <a:effectLst/>
                          <a:latin typeface="Calibri"/>
                        </a:rPr>
                        <a:t>41,000</a:t>
                      </a:r>
                    </a:p>
                  </a:txBody>
                  <a:tcPr marL="9133" marR="9133" marT="9133" marB="0">
                    <a:lnL>
                      <a:noFill/>
                    </a:lnL>
                    <a:lnR>
                      <a:noFill/>
                    </a:lnR>
                    <a:lnT>
                      <a:noFill/>
                    </a:lnT>
                    <a:lnB>
                      <a:noFill/>
                    </a:lnB>
                  </a:tcPr>
                </a:tc>
                <a:tc>
                  <a:txBody>
                    <a:bodyPr/>
                    <a:lstStyle/>
                    <a:p>
                      <a:pPr algn="ctr" fontAlgn="b"/>
                      <a:r>
                        <a:rPr lang="en-US" sz="1600" b="0" i="0" u="none" strike="noStrike">
                          <a:solidFill>
                            <a:schemeClr val="tx1"/>
                          </a:solidFill>
                          <a:effectLst/>
                          <a:latin typeface="Calibri"/>
                        </a:rPr>
                        <a:t>18</a:t>
                      </a:r>
                    </a:p>
                  </a:txBody>
                  <a:tcPr marL="9133" marR="9133" marT="9133" marB="0" anchor="b">
                    <a:lnL>
                      <a:noFill/>
                    </a:lnL>
                    <a:lnR>
                      <a:noFill/>
                    </a:lnR>
                    <a:lnT>
                      <a:noFill/>
                    </a:lnT>
                    <a:lnB>
                      <a:noFill/>
                    </a:lnB>
                  </a:tcPr>
                </a:tc>
              </a:tr>
              <a:tr h="182652">
                <a:tc>
                  <a:txBody>
                    <a:bodyPr/>
                    <a:lstStyle/>
                    <a:p>
                      <a:pPr algn="l" fontAlgn="b"/>
                      <a:r>
                        <a:rPr lang="en-US" sz="1600" b="1" i="0" u="none" strike="noStrike" dirty="0">
                          <a:solidFill>
                            <a:schemeClr val="tx1"/>
                          </a:solidFill>
                          <a:effectLst/>
                          <a:latin typeface="Calibri"/>
                        </a:rPr>
                        <a:t>Mo</a:t>
                      </a:r>
                    </a:p>
                  </a:txBody>
                  <a:tcPr marL="9133" marR="9133" marT="9133" marB="0" anchor="b">
                    <a:lnL>
                      <a:noFill/>
                    </a:lnL>
                    <a:lnR>
                      <a:noFill/>
                    </a:lnR>
                    <a:lnT>
                      <a:noFill/>
                    </a:lnT>
                    <a:lnB>
                      <a:noFill/>
                    </a:lnB>
                  </a:tcPr>
                </a:tc>
                <a:tc>
                  <a:txBody>
                    <a:bodyPr/>
                    <a:lstStyle/>
                    <a:p>
                      <a:pPr algn="ctr" fontAlgn="b"/>
                      <a:r>
                        <a:rPr lang="en-US" sz="1600" b="0" i="0" u="none" strike="noStrike" dirty="0">
                          <a:solidFill>
                            <a:schemeClr val="tx1"/>
                          </a:solidFill>
                          <a:effectLst/>
                          <a:latin typeface="Calibri"/>
                        </a:rPr>
                        <a:t>mg/kg</a:t>
                      </a:r>
                    </a:p>
                  </a:txBody>
                  <a:tcPr marL="9133" marR="9133" marT="9133" marB="0" anchor="b">
                    <a:lnL>
                      <a:noFill/>
                    </a:lnL>
                    <a:lnR>
                      <a:noFill/>
                    </a:lnR>
                    <a:lnT>
                      <a:noFill/>
                    </a:lnT>
                    <a:lnB>
                      <a:noFill/>
                    </a:lnB>
                  </a:tcPr>
                </a:tc>
                <a:tc>
                  <a:txBody>
                    <a:bodyPr/>
                    <a:lstStyle/>
                    <a:p>
                      <a:pPr algn="ctr" fontAlgn="b"/>
                      <a:endParaRPr lang="en-US" sz="1600" b="0" i="0" u="none" strike="noStrike">
                        <a:solidFill>
                          <a:schemeClr val="tx1"/>
                        </a:solidFill>
                        <a:effectLst/>
                        <a:latin typeface="Calibri"/>
                      </a:endParaRPr>
                    </a:p>
                  </a:txBody>
                  <a:tcPr marL="9133" marR="9133" marT="9133" marB="0" anchor="b">
                    <a:lnL>
                      <a:noFill/>
                    </a:lnL>
                    <a:lnR>
                      <a:noFill/>
                    </a:lnR>
                    <a:lnT>
                      <a:noFill/>
                    </a:lnT>
                    <a:lnB>
                      <a:noFill/>
                    </a:lnB>
                  </a:tcPr>
                </a:tc>
                <a:tc>
                  <a:txBody>
                    <a:bodyPr/>
                    <a:lstStyle/>
                    <a:p>
                      <a:pPr algn="ctr" fontAlgn="b"/>
                      <a:endParaRPr lang="en-US" sz="1600" b="0" i="0" u="none" strike="noStrike">
                        <a:solidFill>
                          <a:schemeClr val="tx1"/>
                        </a:solidFill>
                        <a:effectLst/>
                        <a:latin typeface="Calibri"/>
                      </a:endParaRPr>
                    </a:p>
                  </a:txBody>
                  <a:tcPr marL="9133" marR="9133" marT="9133" marB="0" anchor="b">
                    <a:lnL>
                      <a:noFill/>
                    </a:lnL>
                    <a:lnR>
                      <a:noFill/>
                    </a:lnR>
                    <a:lnT>
                      <a:noFill/>
                    </a:lnT>
                    <a:lnB>
                      <a:noFill/>
                    </a:lnB>
                  </a:tcPr>
                </a:tc>
                <a:tc>
                  <a:txBody>
                    <a:bodyPr/>
                    <a:lstStyle/>
                    <a:p>
                      <a:pPr algn="ctr" fontAlgn="t"/>
                      <a:r>
                        <a:rPr lang="en-US" sz="1600" b="0" i="0" u="none" strike="noStrike">
                          <a:solidFill>
                            <a:schemeClr val="tx1"/>
                          </a:solidFill>
                          <a:effectLst/>
                          <a:latin typeface="Calibri"/>
                        </a:rPr>
                        <a:t>390</a:t>
                      </a:r>
                    </a:p>
                  </a:txBody>
                  <a:tcPr marL="9133" marR="9133" marT="9133" marB="0">
                    <a:lnL>
                      <a:noFill/>
                    </a:lnL>
                    <a:lnR>
                      <a:noFill/>
                    </a:lnR>
                    <a:lnT>
                      <a:noFill/>
                    </a:lnT>
                    <a:lnB>
                      <a:noFill/>
                    </a:lnB>
                  </a:tcPr>
                </a:tc>
                <a:tc>
                  <a:txBody>
                    <a:bodyPr/>
                    <a:lstStyle/>
                    <a:p>
                      <a:pPr algn="ctr" fontAlgn="t"/>
                      <a:r>
                        <a:rPr lang="en-US" sz="1600" b="0" i="0" u="none" strike="noStrike">
                          <a:solidFill>
                            <a:schemeClr val="tx1"/>
                          </a:solidFill>
                          <a:effectLst/>
                          <a:latin typeface="Calibri"/>
                        </a:rPr>
                        <a:t>5,100</a:t>
                      </a:r>
                    </a:p>
                  </a:txBody>
                  <a:tcPr marL="9133" marR="9133" marT="9133" marB="0">
                    <a:lnL>
                      <a:noFill/>
                    </a:lnL>
                    <a:lnR>
                      <a:noFill/>
                    </a:lnR>
                    <a:lnT>
                      <a:noFill/>
                    </a:lnT>
                    <a:lnB>
                      <a:noFill/>
                    </a:lnB>
                  </a:tcPr>
                </a:tc>
                <a:tc>
                  <a:txBody>
                    <a:bodyPr/>
                    <a:lstStyle/>
                    <a:p>
                      <a:pPr algn="ctr" fontAlgn="b"/>
                      <a:r>
                        <a:rPr lang="en-US" sz="1600" b="0" i="0" u="none" strike="noStrike">
                          <a:solidFill>
                            <a:schemeClr val="tx1"/>
                          </a:solidFill>
                          <a:effectLst/>
                          <a:latin typeface="Calibri"/>
                        </a:rPr>
                        <a:t>73</a:t>
                      </a:r>
                    </a:p>
                  </a:txBody>
                  <a:tcPr marL="9133" marR="9133" marT="9133" marB="0" anchor="b">
                    <a:lnL>
                      <a:noFill/>
                    </a:lnL>
                    <a:lnR>
                      <a:noFill/>
                    </a:lnR>
                    <a:lnT>
                      <a:noFill/>
                    </a:lnT>
                    <a:lnB>
                      <a:noFill/>
                    </a:lnB>
                  </a:tcPr>
                </a:tc>
              </a:tr>
              <a:tr h="182652">
                <a:tc>
                  <a:txBody>
                    <a:bodyPr/>
                    <a:lstStyle/>
                    <a:p>
                      <a:pPr algn="l" fontAlgn="b"/>
                      <a:r>
                        <a:rPr lang="en-US" sz="1600" b="1" i="0" u="none" strike="noStrike" dirty="0">
                          <a:solidFill>
                            <a:schemeClr val="tx1"/>
                          </a:solidFill>
                          <a:effectLst/>
                          <a:latin typeface="Calibri"/>
                        </a:rPr>
                        <a:t>Ni</a:t>
                      </a:r>
                    </a:p>
                  </a:txBody>
                  <a:tcPr marL="9133" marR="9133" marT="9133" marB="0" anchor="b">
                    <a:lnL>
                      <a:noFill/>
                    </a:lnL>
                    <a:lnR>
                      <a:noFill/>
                    </a:lnR>
                    <a:lnT>
                      <a:noFill/>
                    </a:lnT>
                    <a:lnB>
                      <a:noFill/>
                    </a:lnB>
                  </a:tcPr>
                </a:tc>
                <a:tc>
                  <a:txBody>
                    <a:bodyPr/>
                    <a:lstStyle/>
                    <a:p>
                      <a:pPr algn="ctr" fontAlgn="b"/>
                      <a:r>
                        <a:rPr lang="en-US" sz="1600" b="0" i="0" u="none" strike="noStrike" dirty="0">
                          <a:solidFill>
                            <a:schemeClr val="tx1"/>
                          </a:solidFill>
                          <a:effectLst/>
                          <a:latin typeface="Calibri"/>
                        </a:rPr>
                        <a:t>mg/kg</a:t>
                      </a:r>
                    </a:p>
                  </a:txBody>
                  <a:tcPr marL="9133" marR="9133" marT="9133" marB="0" anchor="b">
                    <a:lnL>
                      <a:noFill/>
                    </a:lnL>
                    <a:lnR>
                      <a:noFill/>
                    </a:lnR>
                    <a:lnT>
                      <a:noFill/>
                    </a:lnT>
                    <a:lnB>
                      <a:noFill/>
                    </a:lnB>
                  </a:tcPr>
                </a:tc>
                <a:tc>
                  <a:txBody>
                    <a:bodyPr/>
                    <a:lstStyle/>
                    <a:p>
                      <a:pPr algn="ctr" fontAlgn="b"/>
                      <a:r>
                        <a:rPr lang="en-US" sz="1600" b="0" i="0" u="none" strike="noStrike" dirty="0">
                          <a:solidFill>
                            <a:srgbClr val="FF0000"/>
                          </a:solidFill>
                          <a:effectLst/>
                          <a:latin typeface="Calibri"/>
                        </a:rPr>
                        <a:t>22.7</a:t>
                      </a:r>
                    </a:p>
                  </a:txBody>
                  <a:tcPr marL="9133" marR="9133" marT="9133" marB="0" anchor="b">
                    <a:lnL>
                      <a:noFill/>
                    </a:lnL>
                    <a:lnR>
                      <a:noFill/>
                    </a:lnR>
                    <a:lnT>
                      <a:noFill/>
                    </a:lnT>
                    <a:lnB>
                      <a:noFill/>
                    </a:lnB>
                  </a:tcPr>
                </a:tc>
                <a:tc>
                  <a:txBody>
                    <a:bodyPr/>
                    <a:lstStyle/>
                    <a:p>
                      <a:pPr algn="ctr" fontAlgn="b"/>
                      <a:r>
                        <a:rPr lang="en-US" sz="1600" b="0" i="0" u="none" strike="noStrike" dirty="0">
                          <a:solidFill>
                            <a:srgbClr val="FF0000"/>
                          </a:solidFill>
                          <a:effectLst/>
                          <a:latin typeface="Calibri"/>
                        </a:rPr>
                        <a:t>48.6</a:t>
                      </a:r>
                    </a:p>
                  </a:txBody>
                  <a:tcPr marL="9133" marR="9133" marT="9133" marB="0" anchor="b">
                    <a:lnL>
                      <a:noFill/>
                    </a:lnL>
                    <a:lnR>
                      <a:noFill/>
                    </a:lnR>
                    <a:lnT>
                      <a:noFill/>
                    </a:lnT>
                    <a:lnB>
                      <a:noFill/>
                    </a:lnB>
                  </a:tcPr>
                </a:tc>
                <a:tc>
                  <a:txBody>
                    <a:bodyPr/>
                    <a:lstStyle/>
                    <a:p>
                      <a:pPr algn="ctr" fontAlgn="t"/>
                      <a:r>
                        <a:rPr lang="en-US" sz="1600" b="0" i="0" u="none" strike="noStrike">
                          <a:solidFill>
                            <a:schemeClr val="tx1"/>
                          </a:solidFill>
                          <a:effectLst/>
                          <a:latin typeface="Calibri"/>
                        </a:rPr>
                        <a:t>1,600</a:t>
                      </a:r>
                    </a:p>
                  </a:txBody>
                  <a:tcPr marL="9133" marR="9133" marT="9133" marB="0">
                    <a:lnL>
                      <a:noFill/>
                    </a:lnL>
                    <a:lnR>
                      <a:noFill/>
                    </a:lnR>
                    <a:lnT>
                      <a:noFill/>
                    </a:lnT>
                    <a:lnB>
                      <a:noFill/>
                    </a:lnB>
                  </a:tcPr>
                </a:tc>
                <a:tc>
                  <a:txBody>
                    <a:bodyPr/>
                    <a:lstStyle/>
                    <a:p>
                      <a:pPr algn="ctr" fontAlgn="t"/>
                      <a:r>
                        <a:rPr lang="en-US" sz="1600" b="0" i="0" u="none" strike="noStrike">
                          <a:solidFill>
                            <a:schemeClr val="tx1"/>
                          </a:solidFill>
                          <a:effectLst/>
                          <a:latin typeface="Calibri"/>
                        </a:rPr>
                        <a:t>20,000</a:t>
                      </a:r>
                    </a:p>
                  </a:txBody>
                  <a:tcPr marL="9133" marR="9133" marT="9133" marB="0">
                    <a:lnL>
                      <a:noFill/>
                    </a:lnL>
                    <a:lnR>
                      <a:noFill/>
                    </a:lnR>
                    <a:lnT>
                      <a:noFill/>
                    </a:lnT>
                    <a:lnB>
                      <a:noFill/>
                    </a:lnB>
                  </a:tcPr>
                </a:tc>
                <a:tc>
                  <a:txBody>
                    <a:bodyPr/>
                    <a:lstStyle/>
                    <a:p>
                      <a:pPr algn="ctr" fontAlgn="b"/>
                      <a:r>
                        <a:rPr lang="en-US" sz="1600" b="0" i="0" u="none" strike="noStrike" dirty="0">
                          <a:solidFill>
                            <a:srgbClr val="FF0000"/>
                          </a:solidFill>
                          <a:effectLst/>
                          <a:latin typeface="Calibri"/>
                        </a:rPr>
                        <a:t>330</a:t>
                      </a:r>
                    </a:p>
                  </a:txBody>
                  <a:tcPr marL="9133" marR="9133" marT="9133" marB="0" anchor="b">
                    <a:lnL>
                      <a:noFill/>
                    </a:lnL>
                    <a:lnR>
                      <a:noFill/>
                    </a:lnR>
                    <a:lnT>
                      <a:noFill/>
                    </a:lnT>
                    <a:lnB>
                      <a:noFill/>
                    </a:lnB>
                    <a:solidFill>
                      <a:srgbClr val="FFCCCC"/>
                    </a:solidFill>
                  </a:tcPr>
                </a:tc>
              </a:tr>
              <a:tr h="182652">
                <a:tc>
                  <a:txBody>
                    <a:bodyPr/>
                    <a:lstStyle/>
                    <a:p>
                      <a:pPr algn="l" fontAlgn="b"/>
                      <a:r>
                        <a:rPr lang="en-US" sz="1600" b="1" i="0" u="none" strike="noStrike" dirty="0">
                          <a:solidFill>
                            <a:schemeClr val="tx1"/>
                          </a:solidFill>
                          <a:effectLst/>
                          <a:latin typeface="Calibri"/>
                        </a:rPr>
                        <a:t>Pb</a:t>
                      </a:r>
                    </a:p>
                  </a:txBody>
                  <a:tcPr marL="9133" marR="9133" marT="9133" marB="0" anchor="b">
                    <a:lnL>
                      <a:noFill/>
                    </a:lnL>
                    <a:lnR>
                      <a:noFill/>
                    </a:lnR>
                    <a:lnT>
                      <a:noFill/>
                    </a:lnT>
                    <a:lnB>
                      <a:noFill/>
                    </a:lnB>
                  </a:tcPr>
                </a:tc>
                <a:tc>
                  <a:txBody>
                    <a:bodyPr/>
                    <a:lstStyle/>
                    <a:p>
                      <a:pPr algn="ctr" fontAlgn="b"/>
                      <a:r>
                        <a:rPr lang="en-US" sz="1600" b="0" i="0" u="none" strike="noStrike" dirty="0">
                          <a:solidFill>
                            <a:schemeClr val="tx1"/>
                          </a:solidFill>
                          <a:effectLst/>
                          <a:latin typeface="Calibri"/>
                        </a:rPr>
                        <a:t>mg/kg</a:t>
                      </a:r>
                    </a:p>
                  </a:txBody>
                  <a:tcPr marL="9133" marR="9133" marT="9133" marB="0" anchor="b">
                    <a:lnL>
                      <a:noFill/>
                    </a:lnL>
                    <a:lnR>
                      <a:noFill/>
                    </a:lnR>
                    <a:lnT>
                      <a:noFill/>
                    </a:lnT>
                    <a:lnB>
                      <a:noFill/>
                    </a:lnB>
                  </a:tcPr>
                </a:tc>
                <a:tc>
                  <a:txBody>
                    <a:bodyPr/>
                    <a:lstStyle/>
                    <a:p>
                      <a:pPr algn="ctr" fontAlgn="b"/>
                      <a:r>
                        <a:rPr lang="en-US" sz="1600" b="0" i="0" u="none" strike="noStrike" dirty="0">
                          <a:solidFill>
                            <a:schemeClr val="tx1"/>
                          </a:solidFill>
                          <a:effectLst/>
                          <a:latin typeface="Calibri"/>
                        </a:rPr>
                        <a:t>35.8</a:t>
                      </a:r>
                    </a:p>
                  </a:txBody>
                  <a:tcPr marL="9133" marR="9133" marT="9133" marB="0" anchor="b">
                    <a:lnL>
                      <a:noFill/>
                    </a:lnL>
                    <a:lnR>
                      <a:noFill/>
                    </a:lnR>
                    <a:lnT>
                      <a:noFill/>
                    </a:lnT>
                    <a:lnB>
                      <a:noFill/>
                    </a:lnB>
                  </a:tcPr>
                </a:tc>
                <a:tc>
                  <a:txBody>
                    <a:bodyPr/>
                    <a:lstStyle/>
                    <a:p>
                      <a:pPr algn="ctr" fontAlgn="b"/>
                      <a:r>
                        <a:rPr lang="en-US" sz="1600" b="0" i="0" u="none" strike="noStrike">
                          <a:solidFill>
                            <a:schemeClr val="tx1"/>
                          </a:solidFill>
                          <a:effectLst/>
                          <a:latin typeface="Calibri"/>
                        </a:rPr>
                        <a:t>128</a:t>
                      </a:r>
                    </a:p>
                  </a:txBody>
                  <a:tcPr marL="9133" marR="9133" marT="9133" marB="0" anchor="b">
                    <a:lnL>
                      <a:noFill/>
                    </a:lnL>
                    <a:lnR>
                      <a:noFill/>
                    </a:lnR>
                    <a:lnT>
                      <a:noFill/>
                    </a:lnT>
                    <a:lnB>
                      <a:noFill/>
                    </a:lnB>
                  </a:tcPr>
                </a:tc>
                <a:tc>
                  <a:txBody>
                    <a:bodyPr/>
                    <a:lstStyle/>
                    <a:p>
                      <a:pPr algn="ctr" fontAlgn="t"/>
                      <a:r>
                        <a:rPr lang="en-US" sz="1600" b="0" i="0" u="none" strike="noStrike">
                          <a:solidFill>
                            <a:schemeClr val="tx1"/>
                          </a:solidFill>
                          <a:effectLst/>
                          <a:latin typeface="Calibri"/>
                        </a:rPr>
                        <a:t>400</a:t>
                      </a:r>
                    </a:p>
                  </a:txBody>
                  <a:tcPr marL="9133" marR="9133" marT="9133" marB="0">
                    <a:lnL>
                      <a:noFill/>
                    </a:lnL>
                    <a:lnR>
                      <a:noFill/>
                    </a:lnR>
                    <a:lnT>
                      <a:noFill/>
                    </a:lnT>
                    <a:lnB>
                      <a:noFill/>
                    </a:lnB>
                  </a:tcPr>
                </a:tc>
                <a:tc>
                  <a:txBody>
                    <a:bodyPr/>
                    <a:lstStyle/>
                    <a:p>
                      <a:pPr algn="ctr" fontAlgn="t"/>
                      <a:r>
                        <a:rPr lang="en-US" sz="1600" b="0" i="0" u="none" strike="noStrike">
                          <a:solidFill>
                            <a:schemeClr val="tx1"/>
                          </a:solidFill>
                          <a:effectLst/>
                          <a:latin typeface="Calibri"/>
                        </a:rPr>
                        <a:t>800</a:t>
                      </a:r>
                    </a:p>
                  </a:txBody>
                  <a:tcPr marL="9133" marR="9133" marT="9133" marB="0">
                    <a:lnL>
                      <a:noFill/>
                    </a:lnL>
                    <a:lnR>
                      <a:noFill/>
                    </a:lnR>
                    <a:lnT>
                      <a:noFill/>
                    </a:lnT>
                    <a:lnB>
                      <a:noFill/>
                    </a:lnB>
                  </a:tcPr>
                </a:tc>
                <a:tc>
                  <a:txBody>
                    <a:bodyPr/>
                    <a:lstStyle/>
                    <a:p>
                      <a:pPr algn="ctr" fontAlgn="b"/>
                      <a:r>
                        <a:rPr lang="en-US" sz="1600" b="0" i="0" u="none" strike="noStrike">
                          <a:solidFill>
                            <a:schemeClr val="tx1"/>
                          </a:solidFill>
                          <a:effectLst/>
                          <a:latin typeface="Calibri"/>
                        </a:rPr>
                        <a:t>9.9</a:t>
                      </a:r>
                    </a:p>
                  </a:txBody>
                  <a:tcPr marL="9133" marR="9133" marT="9133" marB="0" anchor="b">
                    <a:lnL>
                      <a:noFill/>
                    </a:lnL>
                    <a:lnR>
                      <a:noFill/>
                    </a:lnR>
                    <a:lnT>
                      <a:noFill/>
                    </a:lnT>
                    <a:lnB>
                      <a:noFill/>
                    </a:lnB>
                  </a:tcPr>
                </a:tc>
              </a:tr>
              <a:tr h="182652">
                <a:tc>
                  <a:txBody>
                    <a:bodyPr/>
                    <a:lstStyle/>
                    <a:p>
                      <a:pPr algn="l" fontAlgn="b"/>
                      <a:r>
                        <a:rPr lang="en-US" sz="1600" b="1" i="0" u="none" strike="noStrike" dirty="0">
                          <a:solidFill>
                            <a:schemeClr val="tx1"/>
                          </a:solidFill>
                          <a:effectLst/>
                          <a:latin typeface="Calibri"/>
                        </a:rPr>
                        <a:t>Se</a:t>
                      </a:r>
                    </a:p>
                  </a:txBody>
                  <a:tcPr marL="9133" marR="9133" marT="9133" marB="0" anchor="b">
                    <a:lnL>
                      <a:noFill/>
                    </a:lnL>
                    <a:lnR>
                      <a:noFill/>
                    </a:lnR>
                    <a:lnT>
                      <a:noFill/>
                    </a:lnT>
                    <a:lnB>
                      <a:noFill/>
                    </a:lnB>
                  </a:tcPr>
                </a:tc>
                <a:tc>
                  <a:txBody>
                    <a:bodyPr/>
                    <a:lstStyle/>
                    <a:p>
                      <a:pPr algn="ctr" fontAlgn="b"/>
                      <a:r>
                        <a:rPr lang="en-US" sz="1600" b="0" i="0" u="none" strike="noStrike" dirty="0">
                          <a:solidFill>
                            <a:schemeClr val="tx1"/>
                          </a:solidFill>
                          <a:effectLst/>
                          <a:latin typeface="Calibri"/>
                        </a:rPr>
                        <a:t>mg/kg</a:t>
                      </a:r>
                    </a:p>
                  </a:txBody>
                  <a:tcPr marL="9133" marR="9133" marT="9133" marB="0" anchor="b">
                    <a:lnL>
                      <a:noFill/>
                    </a:lnL>
                    <a:lnR>
                      <a:noFill/>
                    </a:lnR>
                    <a:lnT>
                      <a:noFill/>
                    </a:lnT>
                    <a:lnB>
                      <a:noFill/>
                    </a:lnB>
                  </a:tcPr>
                </a:tc>
                <a:tc>
                  <a:txBody>
                    <a:bodyPr/>
                    <a:lstStyle/>
                    <a:p>
                      <a:pPr algn="ctr" fontAlgn="b"/>
                      <a:endParaRPr lang="en-US" sz="1600" b="0" i="0" u="none" strike="noStrike">
                        <a:solidFill>
                          <a:schemeClr val="tx1"/>
                        </a:solidFill>
                        <a:effectLst/>
                        <a:latin typeface="Calibri"/>
                      </a:endParaRPr>
                    </a:p>
                  </a:txBody>
                  <a:tcPr marL="9133" marR="9133" marT="9133" marB="0" anchor="b">
                    <a:lnL>
                      <a:noFill/>
                    </a:lnL>
                    <a:lnR>
                      <a:noFill/>
                    </a:lnR>
                    <a:lnT>
                      <a:noFill/>
                    </a:lnT>
                    <a:lnB>
                      <a:noFill/>
                    </a:lnB>
                  </a:tcPr>
                </a:tc>
                <a:tc>
                  <a:txBody>
                    <a:bodyPr/>
                    <a:lstStyle/>
                    <a:p>
                      <a:pPr algn="ctr" fontAlgn="b"/>
                      <a:endParaRPr lang="en-US" sz="1600" b="0" i="0" u="none" strike="noStrike">
                        <a:solidFill>
                          <a:schemeClr val="tx1"/>
                        </a:solidFill>
                        <a:effectLst/>
                        <a:latin typeface="Calibri"/>
                      </a:endParaRPr>
                    </a:p>
                  </a:txBody>
                  <a:tcPr marL="9133" marR="9133" marT="9133" marB="0" anchor="b">
                    <a:lnL>
                      <a:noFill/>
                    </a:lnL>
                    <a:lnR>
                      <a:noFill/>
                    </a:lnR>
                    <a:lnT>
                      <a:noFill/>
                    </a:lnT>
                    <a:lnB>
                      <a:noFill/>
                    </a:lnB>
                  </a:tcPr>
                </a:tc>
                <a:tc>
                  <a:txBody>
                    <a:bodyPr/>
                    <a:lstStyle/>
                    <a:p>
                      <a:pPr algn="ctr" fontAlgn="t"/>
                      <a:r>
                        <a:rPr lang="en-US" sz="1600" b="0" i="0" u="none" strike="noStrike">
                          <a:solidFill>
                            <a:schemeClr val="tx1"/>
                          </a:solidFill>
                          <a:effectLst/>
                          <a:latin typeface="Calibri"/>
                        </a:rPr>
                        <a:t>390</a:t>
                      </a:r>
                    </a:p>
                  </a:txBody>
                  <a:tcPr marL="9133" marR="9133" marT="9133" marB="0">
                    <a:lnL>
                      <a:noFill/>
                    </a:lnL>
                    <a:lnR>
                      <a:noFill/>
                    </a:lnR>
                    <a:lnT>
                      <a:noFill/>
                    </a:lnT>
                    <a:lnB>
                      <a:noFill/>
                    </a:lnB>
                  </a:tcPr>
                </a:tc>
                <a:tc>
                  <a:txBody>
                    <a:bodyPr/>
                    <a:lstStyle/>
                    <a:p>
                      <a:pPr algn="ctr" fontAlgn="t"/>
                      <a:r>
                        <a:rPr lang="en-US" sz="1600" b="0" i="0" u="none" strike="noStrike">
                          <a:solidFill>
                            <a:schemeClr val="tx1"/>
                          </a:solidFill>
                          <a:effectLst/>
                          <a:latin typeface="Calibri"/>
                        </a:rPr>
                        <a:t>5,100</a:t>
                      </a:r>
                    </a:p>
                  </a:txBody>
                  <a:tcPr marL="9133" marR="9133" marT="9133" marB="0">
                    <a:lnL>
                      <a:noFill/>
                    </a:lnL>
                    <a:lnR>
                      <a:noFill/>
                    </a:lnR>
                    <a:lnT>
                      <a:noFill/>
                    </a:lnT>
                    <a:lnB>
                      <a:noFill/>
                    </a:lnB>
                  </a:tcPr>
                </a:tc>
                <a:tc>
                  <a:txBody>
                    <a:bodyPr/>
                    <a:lstStyle/>
                    <a:p>
                      <a:pPr algn="ctr" fontAlgn="b"/>
                      <a:r>
                        <a:rPr lang="en-US" sz="1600" b="0" i="0" u="none" strike="noStrike">
                          <a:solidFill>
                            <a:schemeClr val="tx1"/>
                          </a:solidFill>
                          <a:effectLst/>
                          <a:latin typeface="Calibri"/>
                        </a:rPr>
                        <a:t>3.2</a:t>
                      </a:r>
                    </a:p>
                  </a:txBody>
                  <a:tcPr marL="9133" marR="9133" marT="9133" marB="0" anchor="b">
                    <a:lnL>
                      <a:noFill/>
                    </a:lnL>
                    <a:lnR>
                      <a:noFill/>
                    </a:lnR>
                    <a:lnT>
                      <a:noFill/>
                    </a:lnT>
                    <a:lnB>
                      <a:noFill/>
                    </a:lnB>
                  </a:tcPr>
                </a:tc>
              </a:tr>
              <a:tr h="182652">
                <a:tc>
                  <a:txBody>
                    <a:bodyPr/>
                    <a:lstStyle/>
                    <a:p>
                      <a:pPr algn="l" fontAlgn="b"/>
                      <a:r>
                        <a:rPr lang="en-US" sz="1600" b="1" i="0" u="none" strike="noStrike" dirty="0">
                          <a:solidFill>
                            <a:schemeClr val="tx1"/>
                          </a:solidFill>
                          <a:effectLst/>
                          <a:latin typeface="Calibri"/>
                        </a:rPr>
                        <a:t>U</a:t>
                      </a:r>
                    </a:p>
                  </a:txBody>
                  <a:tcPr marL="9133" marR="9133" marT="9133" marB="0" anchor="b">
                    <a:lnL>
                      <a:noFill/>
                    </a:lnL>
                    <a:lnR>
                      <a:noFill/>
                    </a:lnR>
                    <a:lnT>
                      <a:noFill/>
                    </a:lnT>
                    <a:lnB>
                      <a:noFill/>
                    </a:lnB>
                  </a:tcPr>
                </a:tc>
                <a:tc>
                  <a:txBody>
                    <a:bodyPr/>
                    <a:lstStyle/>
                    <a:p>
                      <a:pPr algn="ctr" fontAlgn="b"/>
                      <a:r>
                        <a:rPr lang="en-US" sz="1600" b="0" i="0" u="none" strike="noStrike" dirty="0">
                          <a:solidFill>
                            <a:schemeClr val="tx1"/>
                          </a:solidFill>
                          <a:effectLst/>
                          <a:latin typeface="Calibri"/>
                        </a:rPr>
                        <a:t>mg/kg</a:t>
                      </a:r>
                    </a:p>
                  </a:txBody>
                  <a:tcPr marL="9133" marR="9133" marT="9133" marB="0" anchor="b">
                    <a:lnL>
                      <a:noFill/>
                    </a:lnL>
                    <a:lnR>
                      <a:noFill/>
                    </a:lnR>
                    <a:lnT>
                      <a:noFill/>
                    </a:lnT>
                    <a:lnB>
                      <a:noFill/>
                    </a:lnB>
                  </a:tcPr>
                </a:tc>
                <a:tc>
                  <a:txBody>
                    <a:bodyPr/>
                    <a:lstStyle/>
                    <a:p>
                      <a:pPr algn="ctr" fontAlgn="b"/>
                      <a:endParaRPr lang="en-US" sz="1600" b="0" i="0" u="none" strike="noStrike">
                        <a:solidFill>
                          <a:schemeClr val="tx1"/>
                        </a:solidFill>
                        <a:effectLst/>
                        <a:latin typeface="Calibri"/>
                      </a:endParaRPr>
                    </a:p>
                  </a:txBody>
                  <a:tcPr marL="9133" marR="9133" marT="9133" marB="0" anchor="b">
                    <a:lnL>
                      <a:noFill/>
                    </a:lnL>
                    <a:lnR>
                      <a:noFill/>
                    </a:lnR>
                    <a:lnT>
                      <a:noFill/>
                    </a:lnT>
                    <a:lnB>
                      <a:noFill/>
                    </a:lnB>
                  </a:tcPr>
                </a:tc>
                <a:tc>
                  <a:txBody>
                    <a:bodyPr/>
                    <a:lstStyle/>
                    <a:p>
                      <a:pPr algn="ctr" fontAlgn="b"/>
                      <a:endParaRPr lang="en-US" sz="1600" b="0" i="0" u="none" strike="noStrike">
                        <a:solidFill>
                          <a:schemeClr val="tx1"/>
                        </a:solidFill>
                        <a:effectLst/>
                        <a:latin typeface="Calibri"/>
                      </a:endParaRPr>
                    </a:p>
                  </a:txBody>
                  <a:tcPr marL="9133" marR="9133" marT="9133" marB="0" anchor="b">
                    <a:lnL>
                      <a:noFill/>
                    </a:lnL>
                    <a:lnR>
                      <a:noFill/>
                    </a:lnR>
                    <a:lnT>
                      <a:noFill/>
                    </a:lnT>
                    <a:lnB>
                      <a:noFill/>
                    </a:lnB>
                  </a:tcPr>
                </a:tc>
                <a:tc>
                  <a:txBody>
                    <a:bodyPr/>
                    <a:lstStyle/>
                    <a:p>
                      <a:pPr algn="ctr" fontAlgn="t"/>
                      <a:r>
                        <a:rPr lang="en-US" sz="1600" b="0" i="0" u="none" strike="noStrike">
                          <a:solidFill>
                            <a:schemeClr val="tx1"/>
                          </a:solidFill>
                          <a:effectLst/>
                          <a:latin typeface="Calibri"/>
                        </a:rPr>
                        <a:t>230</a:t>
                      </a:r>
                    </a:p>
                  </a:txBody>
                  <a:tcPr marL="9133" marR="9133" marT="9133" marB="0">
                    <a:lnL>
                      <a:noFill/>
                    </a:lnL>
                    <a:lnR>
                      <a:noFill/>
                    </a:lnR>
                    <a:lnT>
                      <a:noFill/>
                    </a:lnT>
                    <a:lnB>
                      <a:noFill/>
                    </a:lnB>
                  </a:tcPr>
                </a:tc>
                <a:tc>
                  <a:txBody>
                    <a:bodyPr/>
                    <a:lstStyle/>
                    <a:p>
                      <a:pPr algn="ctr" fontAlgn="t"/>
                      <a:r>
                        <a:rPr lang="en-US" sz="1600" b="0" i="0" u="none" strike="noStrike">
                          <a:solidFill>
                            <a:schemeClr val="tx1"/>
                          </a:solidFill>
                          <a:effectLst/>
                          <a:latin typeface="Calibri"/>
                        </a:rPr>
                        <a:t>3,100</a:t>
                      </a:r>
                    </a:p>
                  </a:txBody>
                  <a:tcPr marL="9133" marR="9133" marT="9133" marB="0">
                    <a:lnL>
                      <a:noFill/>
                    </a:lnL>
                    <a:lnR>
                      <a:noFill/>
                    </a:lnR>
                    <a:lnT>
                      <a:noFill/>
                    </a:lnT>
                    <a:lnB>
                      <a:noFill/>
                    </a:lnB>
                  </a:tcPr>
                </a:tc>
                <a:tc>
                  <a:txBody>
                    <a:bodyPr/>
                    <a:lstStyle/>
                    <a:p>
                      <a:pPr algn="ctr" fontAlgn="b"/>
                      <a:r>
                        <a:rPr lang="en-US" sz="1600" b="0" i="0" u="none" strike="noStrike">
                          <a:solidFill>
                            <a:schemeClr val="tx1"/>
                          </a:solidFill>
                          <a:effectLst/>
                          <a:latin typeface="Calibri"/>
                        </a:rPr>
                        <a:t>9.9</a:t>
                      </a:r>
                    </a:p>
                  </a:txBody>
                  <a:tcPr marL="9133" marR="9133" marT="9133" marB="0" anchor="b">
                    <a:lnL>
                      <a:noFill/>
                    </a:lnL>
                    <a:lnR>
                      <a:noFill/>
                    </a:lnR>
                    <a:lnT>
                      <a:noFill/>
                    </a:lnT>
                    <a:lnB>
                      <a:noFill/>
                    </a:lnB>
                  </a:tcPr>
                </a:tc>
              </a:tr>
              <a:tr h="182652">
                <a:tc>
                  <a:txBody>
                    <a:bodyPr/>
                    <a:lstStyle/>
                    <a:p>
                      <a:pPr algn="l" fontAlgn="b"/>
                      <a:r>
                        <a:rPr lang="en-US" sz="1600" b="1" i="0" u="none" strike="noStrike" dirty="0">
                          <a:solidFill>
                            <a:schemeClr val="tx1"/>
                          </a:solidFill>
                          <a:effectLst/>
                          <a:latin typeface="Calibri"/>
                        </a:rPr>
                        <a:t>Zn</a:t>
                      </a:r>
                    </a:p>
                  </a:txBody>
                  <a:tcPr marL="9133" marR="9133" marT="9133" marB="0" anchor="b">
                    <a:lnL>
                      <a:noFill/>
                    </a:lnL>
                    <a:lnR>
                      <a:noFill/>
                    </a:lnR>
                    <a:lnT>
                      <a:noFill/>
                    </a:lnT>
                    <a:lnB>
                      <a:noFill/>
                    </a:lnB>
                  </a:tcPr>
                </a:tc>
                <a:tc>
                  <a:txBody>
                    <a:bodyPr/>
                    <a:lstStyle/>
                    <a:p>
                      <a:pPr algn="ctr" fontAlgn="b"/>
                      <a:r>
                        <a:rPr lang="en-US" sz="1600" b="0" i="0" u="none" strike="noStrike" dirty="0">
                          <a:solidFill>
                            <a:schemeClr val="tx1"/>
                          </a:solidFill>
                          <a:effectLst/>
                          <a:latin typeface="Calibri"/>
                        </a:rPr>
                        <a:t>mg/kg</a:t>
                      </a:r>
                    </a:p>
                  </a:txBody>
                  <a:tcPr marL="9133" marR="9133" marT="9133" marB="0" anchor="b">
                    <a:lnL>
                      <a:noFill/>
                    </a:lnL>
                    <a:lnR>
                      <a:noFill/>
                    </a:lnR>
                    <a:lnT>
                      <a:noFill/>
                    </a:lnT>
                    <a:lnB>
                      <a:noFill/>
                    </a:lnB>
                  </a:tcPr>
                </a:tc>
                <a:tc>
                  <a:txBody>
                    <a:bodyPr/>
                    <a:lstStyle/>
                    <a:p>
                      <a:pPr algn="ctr" fontAlgn="b"/>
                      <a:r>
                        <a:rPr lang="en-US" sz="1600" b="0" i="0" u="none" strike="noStrike" dirty="0">
                          <a:solidFill>
                            <a:schemeClr val="tx1"/>
                          </a:solidFill>
                          <a:effectLst/>
                          <a:latin typeface="Calibri"/>
                        </a:rPr>
                        <a:t>121</a:t>
                      </a:r>
                    </a:p>
                  </a:txBody>
                  <a:tcPr marL="9133" marR="9133" marT="9133" marB="0" anchor="b">
                    <a:lnL>
                      <a:noFill/>
                    </a:lnL>
                    <a:lnR>
                      <a:noFill/>
                    </a:lnR>
                    <a:lnT>
                      <a:noFill/>
                    </a:lnT>
                    <a:lnB>
                      <a:noFill/>
                    </a:lnB>
                  </a:tcPr>
                </a:tc>
                <a:tc>
                  <a:txBody>
                    <a:bodyPr/>
                    <a:lstStyle/>
                    <a:p>
                      <a:pPr algn="ctr" fontAlgn="b"/>
                      <a:r>
                        <a:rPr lang="en-US" sz="1600" b="0" i="0" u="none" strike="noStrike">
                          <a:solidFill>
                            <a:schemeClr val="tx1"/>
                          </a:solidFill>
                          <a:effectLst/>
                          <a:latin typeface="Calibri"/>
                        </a:rPr>
                        <a:t>459</a:t>
                      </a:r>
                    </a:p>
                  </a:txBody>
                  <a:tcPr marL="9133" marR="9133" marT="9133" marB="0" anchor="b">
                    <a:lnL>
                      <a:noFill/>
                    </a:lnL>
                    <a:lnR>
                      <a:noFill/>
                    </a:lnR>
                    <a:lnT>
                      <a:noFill/>
                    </a:lnT>
                    <a:lnB>
                      <a:noFill/>
                    </a:lnB>
                  </a:tcPr>
                </a:tc>
                <a:tc>
                  <a:txBody>
                    <a:bodyPr/>
                    <a:lstStyle/>
                    <a:p>
                      <a:pPr algn="ctr" fontAlgn="t"/>
                      <a:r>
                        <a:rPr lang="en-US" sz="1600" b="0" i="0" u="none" strike="noStrike">
                          <a:solidFill>
                            <a:schemeClr val="tx1"/>
                          </a:solidFill>
                          <a:effectLst/>
                          <a:latin typeface="Calibri"/>
                        </a:rPr>
                        <a:t>23,000</a:t>
                      </a:r>
                    </a:p>
                  </a:txBody>
                  <a:tcPr marL="9133" marR="9133" marT="9133" marB="0">
                    <a:lnL>
                      <a:noFill/>
                    </a:lnL>
                    <a:lnR>
                      <a:noFill/>
                    </a:lnR>
                    <a:lnT>
                      <a:noFill/>
                    </a:lnT>
                    <a:lnB>
                      <a:noFill/>
                    </a:lnB>
                  </a:tcPr>
                </a:tc>
                <a:tc>
                  <a:txBody>
                    <a:bodyPr/>
                    <a:lstStyle/>
                    <a:p>
                      <a:pPr algn="ctr" fontAlgn="t"/>
                      <a:r>
                        <a:rPr lang="en-US" sz="1600" b="0" i="0" u="none" strike="noStrike">
                          <a:solidFill>
                            <a:schemeClr val="tx1"/>
                          </a:solidFill>
                          <a:effectLst/>
                          <a:latin typeface="Calibri"/>
                        </a:rPr>
                        <a:t>310,000</a:t>
                      </a:r>
                    </a:p>
                  </a:txBody>
                  <a:tcPr marL="9133" marR="9133" marT="9133" marB="0">
                    <a:lnL>
                      <a:noFill/>
                    </a:lnL>
                    <a:lnR>
                      <a:noFill/>
                    </a:lnR>
                    <a:lnT>
                      <a:noFill/>
                    </a:lnT>
                    <a:lnB>
                      <a:noFill/>
                    </a:lnB>
                  </a:tcPr>
                </a:tc>
                <a:tc>
                  <a:txBody>
                    <a:bodyPr/>
                    <a:lstStyle/>
                    <a:p>
                      <a:pPr algn="ctr" fontAlgn="b"/>
                      <a:r>
                        <a:rPr lang="en-US" sz="1600" b="0" i="0" u="none" strike="noStrike">
                          <a:solidFill>
                            <a:schemeClr val="tx1"/>
                          </a:solidFill>
                          <a:effectLst/>
                          <a:latin typeface="Calibri"/>
                        </a:rPr>
                        <a:t>68</a:t>
                      </a:r>
                    </a:p>
                  </a:txBody>
                  <a:tcPr marL="9133" marR="9133" marT="9133" marB="0" anchor="b">
                    <a:lnL>
                      <a:noFill/>
                    </a:lnL>
                    <a:lnR>
                      <a:noFill/>
                    </a:lnR>
                    <a:lnT>
                      <a:noFill/>
                    </a:lnT>
                    <a:lnB>
                      <a:noFill/>
                    </a:lnB>
                  </a:tcPr>
                </a:tc>
              </a:tr>
              <a:tr h="182652">
                <a:tc>
                  <a:txBody>
                    <a:bodyPr/>
                    <a:lstStyle/>
                    <a:p>
                      <a:pPr algn="l" fontAlgn="b"/>
                      <a:r>
                        <a:rPr lang="en-US" sz="1600" b="1" i="0" u="none" strike="noStrike" dirty="0" err="1">
                          <a:solidFill>
                            <a:schemeClr val="tx1"/>
                          </a:solidFill>
                          <a:effectLst/>
                          <a:latin typeface="Calibri"/>
                        </a:rPr>
                        <a:t>Ce</a:t>
                      </a:r>
                      <a:endParaRPr lang="en-US" sz="1600" b="1" i="0" u="none" strike="noStrike" dirty="0">
                        <a:solidFill>
                          <a:schemeClr val="tx1"/>
                        </a:solidFill>
                        <a:effectLst/>
                        <a:latin typeface="Calibri"/>
                      </a:endParaRPr>
                    </a:p>
                  </a:txBody>
                  <a:tcPr marL="9133" marR="9133" marT="9133" marB="0" anchor="b">
                    <a:lnL>
                      <a:noFill/>
                    </a:lnL>
                    <a:lnR>
                      <a:noFill/>
                    </a:lnR>
                    <a:lnT>
                      <a:noFill/>
                    </a:lnT>
                    <a:lnB>
                      <a:noFill/>
                    </a:lnB>
                  </a:tcPr>
                </a:tc>
                <a:tc>
                  <a:txBody>
                    <a:bodyPr/>
                    <a:lstStyle/>
                    <a:p>
                      <a:pPr algn="ctr" fontAlgn="b"/>
                      <a:r>
                        <a:rPr lang="en-US" sz="1600" b="0" i="0" u="none" strike="noStrike" dirty="0">
                          <a:solidFill>
                            <a:schemeClr val="tx1"/>
                          </a:solidFill>
                          <a:effectLst/>
                          <a:latin typeface="Calibri"/>
                        </a:rPr>
                        <a:t>mg/kg</a:t>
                      </a:r>
                    </a:p>
                  </a:txBody>
                  <a:tcPr marL="9133" marR="9133" marT="9133" marB="0" anchor="b">
                    <a:lnL>
                      <a:noFill/>
                    </a:lnL>
                    <a:lnR>
                      <a:noFill/>
                    </a:lnR>
                    <a:lnT>
                      <a:noFill/>
                    </a:lnT>
                    <a:lnB>
                      <a:noFill/>
                    </a:lnB>
                  </a:tcPr>
                </a:tc>
                <a:tc>
                  <a:txBody>
                    <a:bodyPr/>
                    <a:lstStyle/>
                    <a:p>
                      <a:pPr algn="ctr" fontAlgn="b"/>
                      <a:r>
                        <a:rPr lang="en-US" sz="1600" b="0" i="0" u="none" strike="noStrike" dirty="0">
                          <a:solidFill>
                            <a:srgbClr val="FF0000"/>
                          </a:solidFill>
                          <a:effectLst/>
                          <a:latin typeface="Calibri"/>
                        </a:rPr>
                        <a:t>256.2</a:t>
                      </a:r>
                    </a:p>
                  </a:txBody>
                  <a:tcPr marL="9133" marR="9133" marT="9133" marB="0" anchor="b">
                    <a:lnL>
                      <a:noFill/>
                    </a:lnL>
                    <a:lnR>
                      <a:noFill/>
                    </a:lnR>
                    <a:lnT>
                      <a:noFill/>
                    </a:lnT>
                    <a:lnB>
                      <a:noFill/>
                    </a:lnB>
                  </a:tcPr>
                </a:tc>
                <a:tc>
                  <a:txBody>
                    <a:bodyPr/>
                    <a:lstStyle/>
                    <a:p>
                      <a:pPr algn="ctr" fontAlgn="b"/>
                      <a:r>
                        <a:rPr lang="en-US" sz="1600" b="0" i="0" u="none" strike="noStrike" dirty="0" smtClean="0">
                          <a:solidFill>
                            <a:schemeClr val="tx1"/>
                          </a:solidFill>
                          <a:effectLst/>
                          <a:latin typeface="Calibri"/>
                        </a:rPr>
                        <a:t>18,800</a:t>
                      </a:r>
                      <a:endParaRPr lang="en-US" sz="1600" b="0" i="0" u="none" strike="noStrike" dirty="0">
                        <a:solidFill>
                          <a:schemeClr val="tx1"/>
                        </a:solidFill>
                        <a:effectLst/>
                        <a:latin typeface="Calibri"/>
                      </a:endParaRPr>
                    </a:p>
                  </a:txBody>
                  <a:tcPr marL="9133" marR="9133" marT="9133" marB="0" anchor="b">
                    <a:lnL>
                      <a:noFill/>
                    </a:lnL>
                    <a:lnR>
                      <a:noFill/>
                    </a:lnR>
                    <a:lnT>
                      <a:noFill/>
                    </a:lnT>
                    <a:lnB>
                      <a:noFill/>
                    </a:lnB>
                  </a:tcPr>
                </a:tc>
                <a:tc>
                  <a:txBody>
                    <a:bodyPr/>
                    <a:lstStyle/>
                    <a:p>
                      <a:pPr algn="ctr" fontAlgn="b"/>
                      <a:endParaRPr lang="en-US" sz="1600" b="0" i="0" u="none" strike="noStrike" dirty="0">
                        <a:solidFill>
                          <a:schemeClr val="tx1"/>
                        </a:solidFill>
                        <a:effectLst/>
                        <a:latin typeface="Calibri"/>
                      </a:endParaRPr>
                    </a:p>
                  </a:txBody>
                  <a:tcPr marL="9133" marR="9133" marT="9133" marB="0" anchor="b">
                    <a:lnL>
                      <a:noFill/>
                    </a:lnL>
                    <a:lnR>
                      <a:noFill/>
                    </a:lnR>
                    <a:lnT>
                      <a:noFill/>
                    </a:lnT>
                    <a:lnB>
                      <a:noFill/>
                    </a:lnB>
                  </a:tcPr>
                </a:tc>
                <a:tc>
                  <a:txBody>
                    <a:bodyPr/>
                    <a:lstStyle/>
                    <a:p>
                      <a:pPr algn="ctr" fontAlgn="b"/>
                      <a:endParaRPr lang="en-US" sz="1600" b="0" i="0" u="none" strike="noStrike">
                        <a:solidFill>
                          <a:schemeClr val="tx1"/>
                        </a:solidFill>
                        <a:effectLst/>
                        <a:latin typeface="Calibri"/>
                      </a:endParaRPr>
                    </a:p>
                  </a:txBody>
                  <a:tcPr marL="9133" marR="9133" marT="9133" marB="0" anchor="b">
                    <a:lnL>
                      <a:noFill/>
                    </a:lnL>
                    <a:lnR>
                      <a:noFill/>
                    </a:lnR>
                    <a:lnT>
                      <a:noFill/>
                    </a:lnT>
                    <a:lnB>
                      <a:noFill/>
                    </a:lnB>
                  </a:tcPr>
                </a:tc>
                <a:tc>
                  <a:txBody>
                    <a:bodyPr/>
                    <a:lstStyle/>
                    <a:p>
                      <a:pPr algn="ctr" fontAlgn="b"/>
                      <a:r>
                        <a:rPr lang="en-US" sz="1600" b="0" i="0" u="none" strike="noStrike" dirty="0" smtClean="0">
                          <a:solidFill>
                            <a:srgbClr val="FF0000"/>
                          </a:solidFill>
                          <a:effectLst/>
                          <a:latin typeface="Calibri"/>
                        </a:rPr>
                        <a:t>1,900</a:t>
                      </a:r>
                      <a:endParaRPr lang="en-US" sz="1600" b="0" i="0" u="none" strike="noStrike" dirty="0">
                        <a:solidFill>
                          <a:srgbClr val="FF0000"/>
                        </a:solidFill>
                        <a:effectLst/>
                        <a:latin typeface="Calibri"/>
                      </a:endParaRPr>
                    </a:p>
                  </a:txBody>
                  <a:tcPr marL="9133" marR="9133" marT="9133" marB="0" anchor="b">
                    <a:lnL>
                      <a:noFill/>
                    </a:lnL>
                    <a:lnR>
                      <a:noFill/>
                    </a:lnR>
                    <a:lnT>
                      <a:noFill/>
                    </a:lnT>
                    <a:lnB>
                      <a:noFill/>
                    </a:lnB>
                    <a:solidFill>
                      <a:srgbClr val="FFCCCC"/>
                    </a:solidFill>
                  </a:tcPr>
                </a:tc>
              </a:tr>
              <a:tr h="182652">
                <a:tc>
                  <a:txBody>
                    <a:bodyPr/>
                    <a:lstStyle/>
                    <a:p>
                      <a:pPr algn="l" fontAlgn="b"/>
                      <a:r>
                        <a:rPr lang="en-US" sz="1600" b="1" i="0" u="none" strike="noStrike" dirty="0" err="1">
                          <a:solidFill>
                            <a:schemeClr val="tx1"/>
                          </a:solidFill>
                          <a:effectLst/>
                          <a:latin typeface="Calibri"/>
                        </a:rPr>
                        <a:t>Dy</a:t>
                      </a:r>
                      <a:endParaRPr lang="en-US" sz="1600" b="1" i="0" u="none" strike="noStrike" dirty="0">
                        <a:solidFill>
                          <a:schemeClr val="tx1"/>
                        </a:solidFill>
                        <a:effectLst/>
                        <a:latin typeface="Calibri"/>
                      </a:endParaRPr>
                    </a:p>
                  </a:txBody>
                  <a:tcPr marL="9133" marR="9133" marT="9133" marB="0" anchor="b">
                    <a:lnL>
                      <a:noFill/>
                    </a:lnL>
                    <a:lnR>
                      <a:noFill/>
                    </a:lnR>
                    <a:lnT>
                      <a:noFill/>
                    </a:lnT>
                    <a:lnB>
                      <a:noFill/>
                    </a:lnB>
                  </a:tcPr>
                </a:tc>
                <a:tc>
                  <a:txBody>
                    <a:bodyPr/>
                    <a:lstStyle/>
                    <a:p>
                      <a:pPr algn="ctr" fontAlgn="b"/>
                      <a:r>
                        <a:rPr lang="en-US" sz="1600" b="0" i="0" u="none" strike="noStrike" dirty="0">
                          <a:solidFill>
                            <a:schemeClr val="tx1"/>
                          </a:solidFill>
                          <a:effectLst/>
                          <a:latin typeface="Calibri"/>
                        </a:rPr>
                        <a:t>mg/kg</a:t>
                      </a:r>
                    </a:p>
                  </a:txBody>
                  <a:tcPr marL="9133" marR="9133" marT="9133" marB="0" anchor="b">
                    <a:lnL>
                      <a:noFill/>
                    </a:lnL>
                    <a:lnR>
                      <a:noFill/>
                    </a:lnR>
                    <a:lnT>
                      <a:noFill/>
                    </a:lnT>
                    <a:lnB>
                      <a:noFill/>
                    </a:lnB>
                  </a:tcPr>
                </a:tc>
                <a:tc>
                  <a:txBody>
                    <a:bodyPr/>
                    <a:lstStyle/>
                    <a:p>
                      <a:pPr algn="ctr" fontAlgn="b"/>
                      <a:r>
                        <a:rPr lang="en-US" sz="1600" b="0" i="0" u="none" strike="noStrike" dirty="0">
                          <a:solidFill>
                            <a:srgbClr val="FF0000"/>
                          </a:solidFill>
                          <a:effectLst/>
                          <a:latin typeface="Calibri"/>
                        </a:rPr>
                        <a:t>26.2</a:t>
                      </a:r>
                    </a:p>
                  </a:txBody>
                  <a:tcPr marL="9133" marR="9133" marT="9133" marB="0" anchor="b">
                    <a:lnL>
                      <a:noFill/>
                    </a:lnL>
                    <a:lnR>
                      <a:noFill/>
                    </a:lnR>
                    <a:lnT>
                      <a:noFill/>
                    </a:lnT>
                    <a:lnB>
                      <a:noFill/>
                    </a:lnB>
                  </a:tcPr>
                </a:tc>
                <a:tc>
                  <a:txBody>
                    <a:bodyPr/>
                    <a:lstStyle/>
                    <a:p>
                      <a:pPr algn="ctr" fontAlgn="b"/>
                      <a:r>
                        <a:rPr lang="en-US" sz="1600" b="0" i="0" u="none" strike="noStrike" dirty="0" smtClean="0">
                          <a:solidFill>
                            <a:schemeClr val="tx1"/>
                          </a:solidFill>
                          <a:effectLst/>
                          <a:latin typeface="Calibri"/>
                        </a:rPr>
                        <a:t>2,200</a:t>
                      </a:r>
                      <a:endParaRPr lang="en-US" sz="1600" b="0" i="0" u="none" strike="noStrike" dirty="0">
                        <a:solidFill>
                          <a:schemeClr val="tx1"/>
                        </a:solidFill>
                        <a:effectLst/>
                        <a:latin typeface="Calibri"/>
                      </a:endParaRPr>
                    </a:p>
                  </a:txBody>
                  <a:tcPr marL="9133" marR="9133" marT="9133" marB="0" anchor="b">
                    <a:lnL>
                      <a:noFill/>
                    </a:lnL>
                    <a:lnR>
                      <a:noFill/>
                    </a:lnR>
                    <a:lnT>
                      <a:noFill/>
                    </a:lnT>
                    <a:lnB>
                      <a:noFill/>
                    </a:lnB>
                  </a:tcPr>
                </a:tc>
                <a:tc>
                  <a:txBody>
                    <a:bodyPr/>
                    <a:lstStyle/>
                    <a:p>
                      <a:pPr algn="ctr" fontAlgn="b"/>
                      <a:endParaRPr lang="en-US" sz="1600" b="0" i="0" u="none" strike="noStrike">
                        <a:solidFill>
                          <a:schemeClr val="tx1"/>
                        </a:solidFill>
                        <a:effectLst/>
                        <a:latin typeface="Calibri"/>
                      </a:endParaRPr>
                    </a:p>
                  </a:txBody>
                  <a:tcPr marL="9133" marR="9133" marT="9133" marB="0" anchor="b">
                    <a:lnL>
                      <a:noFill/>
                    </a:lnL>
                    <a:lnR>
                      <a:noFill/>
                    </a:lnR>
                    <a:lnT>
                      <a:noFill/>
                    </a:lnT>
                    <a:lnB>
                      <a:noFill/>
                    </a:lnB>
                  </a:tcPr>
                </a:tc>
                <a:tc>
                  <a:txBody>
                    <a:bodyPr/>
                    <a:lstStyle/>
                    <a:p>
                      <a:pPr algn="ctr" fontAlgn="b"/>
                      <a:endParaRPr lang="en-US" sz="1600" b="0" i="0" u="none" strike="noStrike">
                        <a:solidFill>
                          <a:schemeClr val="tx1"/>
                        </a:solidFill>
                        <a:effectLst/>
                        <a:latin typeface="Calibri"/>
                      </a:endParaRPr>
                    </a:p>
                  </a:txBody>
                  <a:tcPr marL="9133" marR="9133" marT="9133" marB="0" anchor="b">
                    <a:lnL>
                      <a:noFill/>
                    </a:lnL>
                    <a:lnR>
                      <a:noFill/>
                    </a:lnR>
                    <a:lnT>
                      <a:noFill/>
                    </a:lnT>
                    <a:lnB>
                      <a:noFill/>
                    </a:lnB>
                  </a:tcPr>
                </a:tc>
                <a:tc>
                  <a:txBody>
                    <a:bodyPr/>
                    <a:lstStyle/>
                    <a:p>
                      <a:pPr algn="ctr" fontAlgn="b"/>
                      <a:r>
                        <a:rPr lang="en-US" sz="1600" b="0" i="0" u="none" strike="noStrike" dirty="0">
                          <a:solidFill>
                            <a:srgbClr val="FF0000"/>
                          </a:solidFill>
                          <a:effectLst/>
                          <a:latin typeface="Calibri"/>
                        </a:rPr>
                        <a:t>170</a:t>
                      </a:r>
                    </a:p>
                  </a:txBody>
                  <a:tcPr marL="9133" marR="9133" marT="9133" marB="0" anchor="b">
                    <a:lnL>
                      <a:noFill/>
                    </a:lnL>
                    <a:lnR>
                      <a:noFill/>
                    </a:lnR>
                    <a:lnT>
                      <a:noFill/>
                    </a:lnT>
                    <a:lnB>
                      <a:noFill/>
                    </a:lnB>
                    <a:solidFill>
                      <a:srgbClr val="FFCCCC"/>
                    </a:solidFill>
                  </a:tcPr>
                </a:tc>
              </a:tr>
              <a:tr h="182652">
                <a:tc>
                  <a:txBody>
                    <a:bodyPr/>
                    <a:lstStyle/>
                    <a:p>
                      <a:pPr algn="l" fontAlgn="b"/>
                      <a:r>
                        <a:rPr lang="en-US" sz="1600" b="1" i="0" u="none" strike="noStrike" dirty="0" err="1">
                          <a:solidFill>
                            <a:schemeClr val="tx1"/>
                          </a:solidFill>
                          <a:effectLst/>
                          <a:latin typeface="Calibri"/>
                        </a:rPr>
                        <a:t>Gd</a:t>
                      </a:r>
                      <a:endParaRPr lang="en-US" sz="1600" b="1" i="0" u="none" strike="noStrike" dirty="0">
                        <a:solidFill>
                          <a:schemeClr val="tx1"/>
                        </a:solidFill>
                        <a:effectLst/>
                        <a:latin typeface="Calibri"/>
                      </a:endParaRPr>
                    </a:p>
                  </a:txBody>
                  <a:tcPr marL="9133" marR="9133" marT="9133" marB="0" anchor="b">
                    <a:lnL>
                      <a:noFill/>
                    </a:lnL>
                    <a:lnR>
                      <a:noFill/>
                    </a:lnR>
                    <a:lnT>
                      <a:noFill/>
                    </a:lnT>
                    <a:lnB>
                      <a:noFill/>
                    </a:lnB>
                  </a:tcPr>
                </a:tc>
                <a:tc>
                  <a:txBody>
                    <a:bodyPr/>
                    <a:lstStyle/>
                    <a:p>
                      <a:pPr algn="ctr" fontAlgn="b"/>
                      <a:r>
                        <a:rPr lang="en-US" sz="1600" b="0" i="0" u="none" strike="noStrike" dirty="0">
                          <a:solidFill>
                            <a:schemeClr val="tx1"/>
                          </a:solidFill>
                          <a:effectLst/>
                          <a:latin typeface="Calibri"/>
                        </a:rPr>
                        <a:t>mg/kg</a:t>
                      </a:r>
                    </a:p>
                  </a:txBody>
                  <a:tcPr marL="9133" marR="9133" marT="9133" marB="0" anchor="b">
                    <a:lnL>
                      <a:noFill/>
                    </a:lnL>
                    <a:lnR>
                      <a:noFill/>
                    </a:lnR>
                    <a:lnT>
                      <a:noFill/>
                    </a:lnT>
                    <a:lnB>
                      <a:noFill/>
                    </a:lnB>
                  </a:tcPr>
                </a:tc>
                <a:tc>
                  <a:txBody>
                    <a:bodyPr/>
                    <a:lstStyle/>
                    <a:p>
                      <a:pPr algn="ctr" fontAlgn="b"/>
                      <a:r>
                        <a:rPr lang="en-US" sz="1600" b="0" i="0" u="none" strike="noStrike" dirty="0">
                          <a:solidFill>
                            <a:srgbClr val="FF0000"/>
                          </a:solidFill>
                          <a:effectLst/>
                          <a:latin typeface="Calibri"/>
                        </a:rPr>
                        <a:t>23.2</a:t>
                      </a:r>
                    </a:p>
                  </a:txBody>
                  <a:tcPr marL="9133" marR="9133" marT="9133" marB="0" anchor="b">
                    <a:lnL>
                      <a:noFill/>
                    </a:lnL>
                    <a:lnR>
                      <a:noFill/>
                    </a:lnR>
                    <a:lnT>
                      <a:noFill/>
                    </a:lnT>
                    <a:lnB>
                      <a:noFill/>
                    </a:lnB>
                  </a:tcPr>
                </a:tc>
                <a:tc>
                  <a:txBody>
                    <a:bodyPr/>
                    <a:lstStyle/>
                    <a:p>
                      <a:pPr algn="ctr" fontAlgn="b"/>
                      <a:r>
                        <a:rPr lang="en-US" sz="1600" b="0" i="0" u="none" strike="noStrike" dirty="0" smtClean="0">
                          <a:solidFill>
                            <a:schemeClr val="tx1"/>
                          </a:solidFill>
                          <a:effectLst/>
                          <a:latin typeface="Calibri"/>
                        </a:rPr>
                        <a:t>1,800</a:t>
                      </a:r>
                      <a:endParaRPr lang="en-US" sz="1600" b="0" i="0" u="none" strike="noStrike" dirty="0">
                        <a:solidFill>
                          <a:schemeClr val="tx1"/>
                        </a:solidFill>
                        <a:effectLst/>
                        <a:latin typeface="Calibri"/>
                      </a:endParaRPr>
                    </a:p>
                  </a:txBody>
                  <a:tcPr marL="9133" marR="9133" marT="9133" marB="0" anchor="b">
                    <a:lnL>
                      <a:noFill/>
                    </a:lnL>
                    <a:lnR>
                      <a:noFill/>
                    </a:lnR>
                    <a:lnT>
                      <a:noFill/>
                    </a:lnT>
                    <a:lnB>
                      <a:noFill/>
                    </a:lnB>
                  </a:tcPr>
                </a:tc>
                <a:tc>
                  <a:txBody>
                    <a:bodyPr/>
                    <a:lstStyle/>
                    <a:p>
                      <a:pPr algn="ctr" fontAlgn="b"/>
                      <a:endParaRPr lang="en-US" sz="1600" b="0" i="0" u="none" strike="noStrike">
                        <a:solidFill>
                          <a:schemeClr val="tx1"/>
                        </a:solidFill>
                        <a:effectLst/>
                        <a:latin typeface="Calibri"/>
                      </a:endParaRPr>
                    </a:p>
                  </a:txBody>
                  <a:tcPr marL="9133" marR="9133" marT="9133" marB="0" anchor="b">
                    <a:lnL>
                      <a:noFill/>
                    </a:lnL>
                    <a:lnR>
                      <a:noFill/>
                    </a:lnR>
                    <a:lnT>
                      <a:noFill/>
                    </a:lnT>
                    <a:lnB>
                      <a:noFill/>
                    </a:lnB>
                  </a:tcPr>
                </a:tc>
                <a:tc>
                  <a:txBody>
                    <a:bodyPr/>
                    <a:lstStyle/>
                    <a:p>
                      <a:pPr algn="ctr" fontAlgn="b"/>
                      <a:endParaRPr lang="en-US" sz="1600" b="0" i="0" u="none" strike="noStrike">
                        <a:solidFill>
                          <a:schemeClr val="tx1"/>
                        </a:solidFill>
                        <a:effectLst/>
                        <a:latin typeface="Calibri"/>
                      </a:endParaRPr>
                    </a:p>
                  </a:txBody>
                  <a:tcPr marL="9133" marR="9133" marT="9133" marB="0" anchor="b">
                    <a:lnL>
                      <a:noFill/>
                    </a:lnL>
                    <a:lnR>
                      <a:noFill/>
                    </a:lnR>
                    <a:lnT>
                      <a:noFill/>
                    </a:lnT>
                    <a:lnB>
                      <a:noFill/>
                    </a:lnB>
                  </a:tcPr>
                </a:tc>
                <a:tc>
                  <a:txBody>
                    <a:bodyPr/>
                    <a:lstStyle/>
                    <a:p>
                      <a:pPr algn="ctr" fontAlgn="b"/>
                      <a:r>
                        <a:rPr lang="en-US" sz="1600" b="0" i="0" u="none" strike="noStrike" dirty="0">
                          <a:solidFill>
                            <a:srgbClr val="FF0000"/>
                          </a:solidFill>
                          <a:effectLst/>
                          <a:latin typeface="Calibri"/>
                        </a:rPr>
                        <a:t>210</a:t>
                      </a:r>
                    </a:p>
                  </a:txBody>
                  <a:tcPr marL="9133" marR="9133" marT="9133" marB="0" anchor="b">
                    <a:lnL>
                      <a:noFill/>
                    </a:lnL>
                    <a:lnR>
                      <a:noFill/>
                    </a:lnR>
                    <a:lnT>
                      <a:noFill/>
                    </a:lnT>
                    <a:lnB>
                      <a:noFill/>
                    </a:lnB>
                    <a:solidFill>
                      <a:srgbClr val="FFCCCC"/>
                    </a:solidFill>
                  </a:tcPr>
                </a:tc>
              </a:tr>
              <a:tr h="182652">
                <a:tc>
                  <a:txBody>
                    <a:bodyPr/>
                    <a:lstStyle/>
                    <a:p>
                      <a:pPr algn="l" fontAlgn="b"/>
                      <a:r>
                        <a:rPr lang="en-US" sz="1600" b="1" i="0" u="none" strike="noStrike" dirty="0">
                          <a:solidFill>
                            <a:schemeClr val="tx1"/>
                          </a:solidFill>
                          <a:effectLst/>
                          <a:latin typeface="Calibri"/>
                        </a:rPr>
                        <a:t>La</a:t>
                      </a:r>
                    </a:p>
                  </a:txBody>
                  <a:tcPr marL="9133" marR="9133" marT="9133" marB="0" anchor="b">
                    <a:lnL>
                      <a:noFill/>
                    </a:lnL>
                    <a:lnR>
                      <a:noFill/>
                    </a:lnR>
                    <a:lnT>
                      <a:noFill/>
                    </a:lnT>
                    <a:lnB>
                      <a:noFill/>
                    </a:lnB>
                  </a:tcPr>
                </a:tc>
                <a:tc>
                  <a:txBody>
                    <a:bodyPr/>
                    <a:lstStyle/>
                    <a:p>
                      <a:pPr algn="ctr" fontAlgn="b"/>
                      <a:r>
                        <a:rPr lang="en-US" sz="1600" b="0" i="0" u="none" strike="noStrike" dirty="0">
                          <a:solidFill>
                            <a:schemeClr val="tx1"/>
                          </a:solidFill>
                          <a:effectLst/>
                          <a:latin typeface="Calibri"/>
                        </a:rPr>
                        <a:t>mg/kg</a:t>
                      </a:r>
                    </a:p>
                  </a:txBody>
                  <a:tcPr marL="9133" marR="9133" marT="9133" marB="0" anchor="b">
                    <a:lnL>
                      <a:noFill/>
                    </a:lnL>
                    <a:lnR>
                      <a:noFill/>
                    </a:lnR>
                    <a:lnT>
                      <a:noFill/>
                    </a:lnT>
                    <a:lnB>
                      <a:noFill/>
                    </a:lnB>
                  </a:tcPr>
                </a:tc>
                <a:tc>
                  <a:txBody>
                    <a:bodyPr/>
                    <a:lstStyle/>
                    <a:p>
                      <a:pPr algn="ctr" fontAlgn="b"/>
                      <a:r>
                        <a:rPr lang="en-US" sz="1600" b="0" i="0" u="none" strike="noStrike" dirty="0">
                          <a:solidFill>
                            <a:srgbClr val="FF0000"/>
                          </a:solidFill>
                          <a:effectLst/>
                          <a:latin typeface="Calibri"/>
                        </a:rPr>
                        <a:t>83.6</a:t>
                      </a:r>
                    </a:p>
                  </a:txBody>
                  <a:tcPr marL="9133" marR="9133" marT="9133" marB="0" anchor="b">
                    <a:lnL>
                      <a:noFill/>
                    </a:lnL>
                    <a:lnR>
                      <a:noFill/>
                    </a:lnR>
                    <a:lnT>
                      <a:noFill/>
                    </a:lnT>
                    <a:lnB>
                      <a:noFill/>
                    </a:lnB>
                  </a:tcPr>
                </a:tc>
                <a:tc>
                  <a:txBody>
                    <a:bodyPr/>
                    <a:lstStyle/>
                    <a:p>
                      <a:pPr algn="ctr" fontAlgn="b"/>
                      <a:r>
                        <a:rPr lang="en-US" sz="1600" b="0" i="0" u="none" strike="noStrike" dirty="0" smtClean="0">
                          <a:solidFill>
                            <a:schemeClr val="tx1"/>
                          </a:solidFill>
                          <a:effectLst/>
                          <a:latin typeface="Calibri"/>
                        </a:rPr>
                        <a:t>4,700</a:t>
                      </a:r>
                      <a:endParaRPr lang="en-US" sz="1600" b="0" i="0" u="none" strike="noStrike" dirty="0">
                        <a:solidFill>
                          <a:schemeClr val="tx1"/>
                        </a:solidFill>
                        <a:effectLst/>
                        <a:latin typeface="Calibri"/>
                      </a:endParaRPr>
                    </a:p>
                  </a:txBody>
                  <a:tcPr marL="9133" marR="9133" marT="9133" marB="0" anchor="b">
                    <a:lnL>
                      <a:noFill/>
                    </a:lnL>
                    <a:lnR>
                      <a:noFill/>
                    </a:lnR>
                    <a:lnT>
                      <a:noFill/>
                    </a:lnT>
                    <a:lnB>
                      <a:noFill/>
                    </a:lnB>
                  </a:tcPr>
                </a:tc>
                <a:tc>
                  <a:txBody>
                    <a:bodyPr/>
                    <a:lstStyle/>
                    <a:p>
                      <a:pPr algn="ctr" fontAlgn="b"/>
                      <a:endParaRPr lang="en-US" sz="1600" b="0" i="0" u="none" strike="noStrike">
                        <a:solidFill>
                          <a:schemeClr val="tx1"/>
                        </a:solidFill>
                        <a:effectLst/>
                        <a:latin typeface="Calibri"/>
                      </a:endParaRPr>
                    </a:p>
                  </a:txBody>
                  <a:tcPr marL="9133" marR="9133" marT="9133" marB="0" anchor="b">
                    <a:lnL>
                      <a:noFill/>
                    </a:lnL>
                    <a:lnR>
                      <a:noFill/>
                    </a:lnR>
                    <a:lnT>
                      <a:noFill/>
                    </a:lnT>
                    <a:lnB>
                      <a:noFill/>
                    </a:lnB>
                  </a:tcPr>
                </a:tc>
                <a:tc>
                  <a:txBody>
                    <a:bodyPr/>
                    <a:lstStyle/>
                    <a:p>
                      <a:pPr algn="ctr" fontAlgn="b"/>
                      <a:endParaRPr lang="en-US" sz="1600" b="0" i="0" u="none" strike="noStrike">
                        <a:solidFill>
                          <a:schemeClr val="tx1"/>
                        </a:solidFill>
                        <a:effectLst/>
                        <a:latin typeface="Calibri"/>
                      </a:endParaRPr>
                    </a:p>
                  </a:txBody>
                  <a:tcPr marL="9133" marR="9133" marT="9133" marB="0" anchor="b">
                    <a:lnL>
                      <a:noFill/>
                    </a:lnL>
                    <a:lnR>
                      <a:noFill/>
                    </a:lnR>
                    <a:lnT>
                      <a:noFill/>
                    </a:lnT>
                    <a:lnB>
                      <a:noFill/>
                    </a:lnB>
                  </a:tcPr>
                </a:tc>
                <a:tc>
                  <a:txBody>
                    <a:bodyPr/>
                    <a:lstStyle/>
                    <a:p>
                      <a:pPr algn="ctr" fontAlgn="b"/>
                      <a:r>
                        <a:rPr lang="en-US" sz="1600" b="0" i="0" u="none" strike="noStrike" dirty="0">
                          <a:solidFill>
                            <a:srgbClr val="FF0000"/>
                          </a:solidFill>
                          <a:effectLst/>
                          <a:latin typeface="Calibri"/>
                        </a:rPr>
                        <a:t>850</a:t>
                      </a:r>
                    </a:p>
                  </a:txBody>
                  <a:tcPr marL="9133" marR="9133" marT="9133" marB="0" anchor="b">
                    <a:lnL>
                      <a:noFill/>
                    </a:lnL>
                    <a:lnR>
                      <a:noFill/>
                    </a:lnR>
                    <a:lnT>
                      <a:noFill/>
                    </a:lnT>
                    <a:lnB>
                      <a:noFill/>
                    </a:lnB>
                    <a:solidFill>
                      <a:srgbClr val="FFCCCC"/>
                    </a:solidFill>
                  </a:tcPr>
                </a:tc>
              </a:tr>
              <a:tr h="182652">
                <a:tc>
                  <a:txBody>
                    <a:bodyPr/>
                    <a:lstStyle/>
                    <a:p>
                      <a:pPr algn="l" fontAlgn="b"/>
                      <a:r>
                        <a:rPr lang="en-US" sz="1600" b="1" i="0" u="none" strike="noStrike" dirty="0" err="1">
                          <a:solidFill>
                            <a:schemeClr val="tx1"/>
                          </a:solidFill>
                          <a:effectLst/>
                          <a:latin typeface="Calibri"/>
                        </a:rPr>
                        <a:t>Nd</a:t>
                      </a:r>
                      <a:endParaRPr lang="en-US" sz="1600" b="1" i="0" u="none" strike="noStrike" dirty="0">
                        <a:solidFill>
                          <a:schemeClr val="tx1"/>
                        </a:solidFill>
                        <a:effectLst/>
                        <a:latin typeface="Calibri"/>
                      </a:endParaRPr>
                    </a:p>
                  </a:txBody>
                  <a:tcPr marL="9133" marR="9133" marT="9133" marB="0" anchor="b">
                    <a:lnL>
                      <a:noFill/>
                    </a:lnL>
                    <a:lnR>
                      <a:noFill/>
                    </a:lnR>
                    <a:lnT>
                      <a:noFill/>
                    </a:lnT>
                    <a:lnB>
                      <a:noFill/>
                    </a:lnB>
                  </a:tcPr>
                </a:tc>
                <a:tc>
                  <a:txBody>
                    <a:bodyPr/>
                    <a:lstStyle/>
                    <a:p>
                      <a:pPr algn="ctr" fontAlgn="b"/>
                      <a:r>
                        <a:rPr lang="en-US" sz="1600" b="0" i="0" u="none" strike="noStrike" dirty="0">
                          <a:solidFill>
                            <a:schemeClr val="tx1"/>
                          </a:solidFill>
                          <a:effectLst/>
                          <a:latin typeface="Calibri"/>
                        </a:rPr>
                        <a:t>mg/kg</a:t>
                      </a:r>
                    </a:p>
                  </a:txBody>
                  <a:tcPr marL="9133" marR="9133" marT="9133" marB="0" anchor="b">
                    <a:lnL>
                      <a:noFill/>
                    </a:lnL>
                    <a:lnR>
                      <a:noFill/>
                    </a:lnR>
                    <a:lnT>
                      <a:noFill/>
                    </a:lnT>
                    <a:lnB>
                      <a:noFill/>
                    </a:lnB>
                  </a:tcPr>
                </a:tc>
                <a:tc>
                  <a:txBody>
                    <a:bodyPr/>
                    <a:lstStyle/>
                    <a:p>
                      <a:pPr algn="ctr" fontAlgn="b"/>
                      <a:r>
                        <a:rPr lang="en-US" sz="1600" b="0" i="0" u="none" strike="noStrike" dirty="0">
                          <a:solidFill>
                            <a:srgbClr val="FF0000"/>
                          </a:solidFill>
                          <a:effectLst/>
                          <a:latin typeface="Calibri"/>
                        </a:rPr>
                        <a:t>43.2</a:t>
                      </a:r>
                    </a:p>
                  </a:txBody>
                  <a:tcPr marL="9133" marR="9133" marT="9133" marB="0" anchor="b">
                    <a:lnL>
                      <a:noFill/>
                    </a:lnL>
                    <a:lnR>
                      <a:noFill/>
                    </a:lnR>
                    <a:lnT>
                      <a:noFill/>
                    </a:lnT>
                    <a:lnB>
                      <a:noFill/>
                    </a:lnB>
                  </a:tcPr>
                </a:tc>
                <a:tc>
                  <a:txBody>
                    <a:bodyPr/>
                    <a:lstStyle/>
                    <a:p>
                      <a:pPr algn="ctr" fontAlgn="b"/>
                      <a:r>
                        <a:rPr lang="en-US" sz="1600" b="0" i="0" u="none" strike="noStrike" dirty="0" smtClean="0">
                          <a:solidFill>
                            <a:schemeClr val="tx1"/>
                          </a:solidFill>
                          <a:effectLst/>
                          <a:latin typeface="Calibri"/>
                        </a:rPr>
                        <a:t>7,500</a:t>
                      </a:r>
                      <a:endParaRPr lang="en-US" sz="1600" b="0" i="0" u="none" strike="noStrike" dirty="0">
                        <a:solidFill>
                          <a:schemeClr val="tx1"/>
                        </a:solidFill>
                        <a:effectLst/>
                        <a:latin typeface="Calibri"/>
                      </a:endParaRPr>
                    </a:p>
                  </a:txBody>
                  <a:tcPr marL="9133" marR="9133" marT="9133" marB="0" anchor="b">
                    <a:lnL>
                      <a:noFill/>
                    </a:lnL>
                    <a:lnR>
                      <a:noFill/>
                    </a:lnR>
                    <a:lnT>
                      <a:noFill/>
                    </a:lnT>
                    <a:lnB>
                      <a:noFill/>
                    </a:lnB>
                  </a:tcPr>
                </a:tc>
                <a:tc>
                  <a:txBody>
                    <a:bodyPr/>
                    <a:lstStyle/>
                    <a:p>
                      <a:pPr algn="ctr" fontAlgn="b"/>
                      <a:endParaRPr lang="en-US" sz="1600" b="0" i="0" u="none" strike="noStrike">
                        <a:solidFill>
                          <a:schemeClr val="tx1"/>
                        </a:solidFill>
                        <a:effectLst/>
                        <a:latin typeface="Calibri"/>
                      </a:endParaRPr>
                    </a:p>
                  </a:txBody>
                  <a:tcPr marL="9133" marR="9133" marT="9133" marB="0" anchor="b">
                    <a:lnL>
                      <a:noFill/>
                    </a:lnL>
                    <a:lnR>
                      <a:noFill/>
                    </a:lnR>
                    <a:lnT>
                      <a:noFill/>
                    </a:lnT>
                    <a:lnB>
                      <a:noFill/>
                    </a:lnB>
                  </a:tcPr>
                </a:tc>
                <a:tc>
                  <a:txBody>
                    <a:bodyPr/>
                    <a:lstStyle/>
                    <a:p>
                      <a:pPr algn="ctr" fontAlgn="b"/>
                      <a:endParaRPr lang="en-US" sz="1600" b="0" i="0" u="none" strike="noStrike">
                        <a:solidFill>
                          <a:schemeClr val="tx1"/>
                        </a:solidFill>
                        <a:effectLst/>
                        <a:latin typeface="Calibri"/>
                      </a:endParaRPr>
                    </a:p>
                  </a:txBody>
                  <a:tcPr marL="9133" marR="9133" marT="9133" marB="0" anchor="b">
                    <a:lnL>
                      <a:noFill/>
                    </a:lnL>
                    <a:lnR>
                      <a:noFill/>
                    </a:lnR>
                    <a:lnT>
                      <a:noFill/>
                    </a:lnT>
                    <a:lnB>
                      <a:noFill/>
                    </a:lnB>
                  </a:tcPr>
                </a:tc>
                <a:tc>
                  <a:txBody>
                    <a:bodyPr/>
                    <a:lstStyle/>
                    <a:p>
                      <a:pPr algn="ctr" fontAlgn="b"/>
                      <a:r>
                        <a:rPr lang="en-US" sz="1600" b="0" i="0" u="none" strike="noStrike" dirty="0">
                          <a:solidFill>
                            <a:srgbClr val="FF0000"/>
                          </a:solidFill>
                          <a:effectLst/>
                          <a:latin typeface="Calibri"/>
                        </a:rPr>
                        <a:t>970</a:t>
                      </a:r>
                    </a:p>
                  </a:txBody>
                  <a:tcPr marL="9133" marR="9133" marT="9133" marB="0" anchor="b">
                    <a:lnL>
                      <a:noFill/>
                    </a:lnL>
                    <a:lnR>
                      <a:noFill/>
                    </a:lnR>
                    <a:lnT>
                      <a:noFill/>
                    </a:lnT>
                    <a:lnB>
                      <a:noFill/>
                    </a:lnB>
                    <a:solidFill>
                      <a:srgbClr val="FFCCCC"/>
                    </a:solidFill>
                  </a:tcPr>
                </a:tc>
              </a:tr>
              <a:tr h="182652">
                <a:tc>
                  <a:txBody>
                    <a:bodyPr/>
                    <a:lstStyle/>
                    <a:p>
                      <a:pPr algn="l" fontAlgn="b"/>
                      <a:r>
                        <a:rPr lang="en-US" sz="1600" b="1" i="0" u="none" strike="noStrike" dirty="0">
                          <a:solidFill>
                            <a:schemeClr val="tx1"/>
                          </a:solidFill>
                          <a:effectLst/>
                          <a:latin typeface="Calibri"/>
                        </a:rPr>
                        <a:t>Pr</a:t>
                      </a:r>
                    </a:p>
                  </a:txBody>
                  <a:tcPr marL="9133" marR="9133" marT="9133" marB="0" anchor="b">
                    <a:lnL>
                      <a:noFill/>
                    </a:lnL>
                    <a:lnR>
                      <a:noFill/>
                    </a:lnR>
                    <a:lnT>
                      <a:noFill/>
                    </a:lnT>
                    <a:lnB>
                      <a:noFill/>
                    </a:lnB>
                  </a:tcPr>
                </a:tc>
                <a:tc>
                  <a:txBody>
                    <a:bodyPr/>
                    <a:lstStyle/>
                    <a:p>
                      <a:pPr algn="ctr" fontAlgn="b"/>
                      <a:r>
                        <a:rPr lang="en-US" sz="1600" b="0" i="0" u="none" strike="noStrike" dirty="0">
                          <a:solidFill>
                            <a:schemeClr val="tx1"/>
                          </a:solidFill>
                          <a:effectLst/>
                          <a:latin typeface="Calibri"/>
                        </a:rPr>
                        <a:t>mg/kg</a:t>
                      </a:r>
                    </a:p>
                  </a:txBody>
                  <a:tcPr marL="9133" marR="9133" marT="9133" marB="0" anchor="b">
                    <a:lnL>
                      <a:noFill/>
                    </a:lnL>
                    <a:lnR>
                      <a:noFill/>
                    </a:lnR>
                    <a:lnT>
                      <a:noFill/>
                    </a:lnT>
                    <a:lnB>
                      <a:noFill/>
                    </a:lnB>
                  </a:tcPr>
                </a:tc>
                <a:tc>
                  <a:txBody>
                    <a:bodyPr/>
                    <a:lstStyle/>
                    <a:p>
                      <a:pPr algn="ctr" fontAlgn="b"/>
                      <a:r>
                        <a:rPr lang="en-US" sz="1600" b="0" i="0" u="none" strike="noStrike" dirty="0">
                          <a:solidFill>
                            <a:srgbClr val="FF0000"/>
                          </a:solidFill>
                          <a:effectLst/>
                          <a:latin typeface="Calibri"/>
                        </a:rPr>
                        <a:t>66.1</a:t>
                      </a:r>
                    </a:p>
                  </a:txBody>
                  <a:tcPr marL="9133" marR="9133" marT="9133" marB="0" anchor="b">
                    <a:lnL>
                      <a:noFill/>
                    </a:lnL>
                    <a:lnR>
                      <a:noFill/>
                    </a:lnR>
                    <a:lnT>
                      <a:noFill/>
                    </a:lnT>
                    <a:lnB>
                      <a:noFill/>
                    </a:lnB>
                  </a:tcPr>
                </a:tc>
                <a:tc>
                  <a:txBody>
                    <a:bodyPr/>
                    <a:lstStyle/>
                    <a:p>
                      <a:pPr algn="ctr" fontAlgn="b"/>
                      <a:r>
                        <a:rPr lang="en-US" sz="1600" b="0" i="0" u="none" strike="noStrike" dirty="0" smtClean="0">
                          <a:solidFill>
                            <a:schemeClr val="tx1"/>
                          </a:solidFill>
                          <a:effectLst/>
                          <a:latin typeface="Calibri"/>
                        </a:rPr>
                        <a:t>5,800</a:t>
                      </a:r>
                      <a:endParaRPr lang="en-US" sz="1600" b="0" i="0" u="none" strike="noStrike" dirty="0">
                        <a:solidFill>
                          <a:schemeClr val="tx1"/>
                        </a:solidFill>
                        <a:effectLst/>
                        <a:latin typeface="Calibri"/>
                      </a:endParaRPr>
                    </a:p>
                  </a:txBody>
                  <a:tcPr marL="9133" marR="9133" marT="9133" marB="0" anchor="b">
                    <a:lnL>
                      <a:noFill/>
                    </a:lnL>
                    <a:lnR>
                      <a:noFill/>
                    </a:lnR>
                    <a:lnT>
                      <a:noFill/>
                    </a:lnT>
                    <a:lnB>
                      <a:noFill/>
                    </a:lnB>
                  </a:tcPr>
                </a:tc>
                <a:tc>
                  <a:txBody>
                    <a:bodyPr/>
                    <a:lstStyle/>
                    <a:p>
                      <a:pPr algn="ctr" fontAlgn="b"/>
                      <a:endParaRPr lang="en-US" sz="1600" b="0" i="0" u="none" strike="noStrike">
                        <a:solidFill>
                          <a:schemeClr val="tx1"/>
                        </a:solidFill>
                        <a:effectLst/>
                        <a:latin typeface="Calibri"/>
                      </a:endParaRPr>
                    </a:p>
                  </a:txBody>
                  <a:tcPr marL="9133" marR="9133" marT="9133" marB="0" anchor="b">
                    <a:lnL>
                      <a:noFill/>
                    </a:lnL>
                    <a:lnR>
                      <a:noFill/>
                    </a:lnR>
                    <a:lnT>
                      <a:noFill/>
                    </a:lnT>
                    <a:lnB>
                      <a:noFill/>
                    </a:lnB>
                  </a:tcPr>
                </a:tc>
                <a:tc>
                  <a:txBody>
                    <a:bodyPr/>
                    <a:lstStyle/>
                    <a:p>
                      <a:pPr algn="ctr" fontAlgn="b"/>
                      <a:endParaRPr lang="en-US" sz="1600" b="0" i="0" u="none" strike="noStrike">
                        <a:solidFill>
                          <a:schemeClr val="tx1"/>
                        </a:solidFill>
                        <a:effectLst/>
                        <a:latin typeface="Calibri"/>
                      </a:endParaRPr>
                    </a:p>
                  </a:txBody>
                  <a:tcPr marL="9133" marR="9133" marT="9133" marB="0" anchor="b">
                    <a:lnL>
                      <a:noFill/>
                    </a:lnL>
                    <a:lnR>
                      <a:noFill/>
                    </a:lnR>
                    <a:lnT>
                      <a:noFill/>
                    </a:lnT>
                    <a:lnB>
                      <a:noFill/>
                    </a:lnB>
                  </a:tcPr>
                </a:tc>
                <a:tc>
                  <a:txBody>
                    <a:bodyPr/>
                    <a:lstStyle/>
                    <a:p>
                      <a:pPr algn="ctr" fontAlgn="b"/>
                      <a:r>
                        <a:rPr lang="en-US" sz="1600" b="0" i="0" u="none" strike="noStrike" dirty="0">
                          <a:solidFill>
                            <a:srgbClr val="FF0000"/>
                          </a:solidFill>
                          <a:effectLst/>
                          <a:latin typeface="Calibri"/>
                        </a:rPr>
                        <a:t>250</a:t>
                      </a:r>
                    </a:p>
                  </a:txBody>
                  <a:tcPr marL="9133" marR="9133" marT="9133" marB="0" anchor="b">
                    <a:lnL>
                      <a:noFill/>
                    </a:lnL>
                    <a:lnR>
                      <a:noFill/>
                    </a:lnR>
                    <a:lnT>
                      <a:noFill/>
                    </a:lnT>
                    <a:lnB>
                      <a:noFill/>
                    </a:lnB>
                    <a:solidFill>
                      <a:srgbClr val="FFCCCC"/>
                    </a:solidFill>
                  </a:tcPr>
                </a:tc>
              </a:tr>
              <a:tr h="182652">
                <a:tc>
                  <a:txBody>
                    <a:bodyPr/>
                    <a:lstStyle/>
                    <a:p>
                      <a:pPr algn="l" fontAlgn="b"/>
                      <a:r>
                        <a:rPr lang="en-US" sz="1600" b="1" i="0" u="none" strike="noStrike" dirty="0" err="1">
                          <a:solidFill>
                            <a:schemeClr val="tx1"/>
                          </a:solidFill>
                          <a:effectLst/>
                          <a:latin typeface="Calibri"/>
                        </a:rPr>
                        <a:t>Sm</a:t>
                      </a:r>
                      <a:endParaRPr lang="en-US" sz="1600" b="1" i="0" u="none" strike="noStrike" dirty="0">
                        <a:solidFill>
                          <a:schemeClr val="tx1"/>
                        </a:solidFill>
                        <a:effectLst/>
                        <a:latin typeface="Calibri"/>
                      </a:endParaRPr>
                    </a:p>
                  </a:txBody>
                  <a:tcPr marL="9133" marR="9133" marT="9133" marB="0" anchor="b">
                    <a:lnL>
                      <a:noFill/>
                    </a:lnL>
                    <a:lnR>
                      <a:noFill/>
                    </a:lnR>
                    <a:lnT>
                      <a:noFill/>
                    </a:lnT>
                    <a:lnB w="19050" cap="flat" cmpd="sng" algn="ctr">
                      <a:solidFill>
                        <a:srgbClr val="0000FF"/>
                      </a:solidFill>
                      <a:prstDash val="solid"/>
                      <a:round/>
                      <a:headEnd type="none" w="med" len="med"/>
                      <a:tailEnd type="none" w="med" len="med"/>
                    </a:lnB>
                  </a:tcPr>
                </a:tc>
                <a:tc>
                  <a:txBody>
                    <a:bodyPr/>
                    <a:lstStyle/>
                    <a:p>
                      <a:pPr algn="ctr" fontAlgn="b"/>
                      <a:r>
                        <a:rPr lang="en-US" sz="1600" b="0" i="0" u="none" strike="noStrike" dirty="0">
                          <a:solidFill>
                            <a:schemeClr val="tx1"/>
                          </a:solidFill>
                          <a:effectLst/>
                          <a:latin typeface="Calibri"/>
                        </a:rPr>
                        <a:t>mg/kg</a:t>
                      </a:r>
                    </a:p>
                  </a:txBody>
                  <a:tcPr marL="9133" marR="9133" marT="9133" marB="0" anchor="b">
                    <a:lnL>
                      <a:noFill/>
                    </a:lnL>
                    <a:lnR>
                      <a:noFill/>
                    </a:lnR>
                    <a:lnT>
                      <a:noFill/>
                    </a:lnT>
                    <a:lnB w="19050" cap="flat" cmpd="sng" algn="ctr">
                      <a:solidFill>
                        <a:srgbClr val="0000FF"/>
                      </a:solidFill>
                      <a:prstDash val="solid"/>
                      <a:round/>
                      <a:headEnd type="none" w="med" len="med"/>
                      <a:tailEnd type="none" w="med" len="med"/>
                    </a:lnB>
                  </a:tcPr>
                </a:tc>
                <a:tc>
                  <a:txBody>
                    <a:bodyPr/>
                    <a:lstStyle/>
                    <a:p>
                      <a:pPr algn="ctr" fontAlgn="b"/>
                      <a:r>
                        <a:rPr lang="en-US" sz="1600" b="0" i="0" u="none" strike="noStrike" dirty="0">
                          <a:solidFill>
                            <a:srgbClr val="FF0000"/>
                          </a:solidFill>
                          <a:effectLst/>
                          <a:latin typeface="Calibri"/>
                        </a:rPr>
                        <a:t>30.9</a:t>
                      </a:r>
                    </a:p>
                  </a:txBody>
                  <a:tcPr marL="9133" marR="9133" marT="9133" marB="0" anchor="b">
                    <a:lnL>
                      <a:noFill/>
                    </a:lnL>
                    <a:lnR>
                      <a:noFill/>
                    </a:lnR>
                    <a:lnT>
                      <a:noFill/>
                    </a:lnT>
                    <a:lnB w="19050" cap="flat" cmpd="sng" algn="ctr">
                      <a:solidFill>
                        <a:srgbClr val="0000FF"/>
                      </a:solidFill>
                      <a:prstDash val="solid"/>
                      <a:round/>
                      <a:headEnd type="none" w="med" len="med"/>
                      <a:tailEnd type="none" w="med" len="med"/>
                    </a:lnB>
                  </a:tcPr>
                </a:tc>
                <a:tc>
                  <a:txBody>
                    <a:bodyPr/>
                    <a:lstStyle/>
                    <a:p>
                      <a:pPr algn="ctr" fontAlgn="b"/>
                      <a:r>
                        <a:rPr lang="en-US" sz="1600" b="0" i="0" u="none" strike="noStrike" dirty="0" smtClean="0">
                          <a:solidFill>
                            <a:schemeClr val="tx1"/>
                          </a:solidFill>
                          <a:effectLst/>
                          <a:latin typeface="Calibri"/>
                        </a:rPr>
                        <a:t>2,500</a:t>
                      </a:r>
                      <a:endParaRPr lang="en-US" sz="1600" b="0" i="0" u="none" strike="noStrike" dirty="0">
                        <a:solidFill>
                          <a:schemeClr val="tx1"/>
                        </a:solidFill>
                        <a:effectLst/>
                        <a:latin typeface="Calibri"/>
                      </a:endParaRPr>
                    </a:p>
                  </a:txBody>
                  <a:tcPr marL="9133" marR="9133" marT="9133" marB="0" anchor="b">
                    <a:lnL>
                      <a:noFill/>
                    </a:lnL>
                    <a:lnR>
                      <a:noFill/>
                    </a:lnR>
                    <a:lnT>
                      <a:noFill/>
                    </a:lnT>
                    <a:lnB w="19050" cap="flat" cmpd="sng" algn="ctr">
                      <a:solidFill>
                        <a:srgbClr val="0000FF"/>
                      </a:solidFill>
                      <a:prstDash val="solid"/>
                      <a:round/>
                      <a:headEnd type="none" w="med" len="med"/>
                      <a:tailEnd type="none" w="med" len="med"/>
                    </a:lnB>
                  </a:tcPr>
                </a:tc>
                <a:tc>
                  <a:txBody>
                    <a:bodyPr/>
                    <a:lstStyle/>
                    <a:p>
                      <a:pPr algn="ctr" fontAlgn="b"/>
                      <a:endParaRPr lang="en-US" sz="1600" b="0" i="0" u="none" strike="noStrike">
                        <a:solidFill>
                          <a:schemeClr val="tx1"/>
                        </a:solidFill>
                        <a:effectLst/>
                        <a:latin typeface="Calibri"/>
                      </a:endParaRPr>
                    </a:p>
                  </a:txBody>
                  <a:tcPr marL="9133" marR="9133" marT="9133" marB="0" anchor="b">
                    <a:lnL>
                      <a:noFill/>
                    </a:lnL>
                    <a:lnR>
                      <a:noFill/>
                    </a:lnR>
                    <a:lnT>
                      <a:noFill/>
                    </a:lnT>
                    <a:lnB w="19050" cap="flat" cmpd="sng" algn="ctr">
                      <a:solidFill>
                        <a:srgbClr val="0000FF"/>
                      </a:solidFill>
                      <a:prstDash val="solid"/>
                      <a:round/>
                      <a:headEnd type="none" w="med" len="med"/>
                      <a:tailEnd type="none" w="med" len="med"/>
                    </a:lnB>
                  </a:tcPr>
                </a:tc>
                <a:tc>
                  <a:txBody>
                    <a:bodyPr/>
                    <a:lstStyle/>
                    <a:p>
                      <a:pPr algn="ctr" fontAlgn="b"/>
                      <a:endParaRPr lang="en-US" sz="1600" b="0" i="0" u="none" strike="noStrike">
                        <a:solidFill>
                          <a:schemeClr val="tx1"/>
                        </a:solidFill>
                        <a:effectLst/>
                        <a:latin typeface="Calibri"/>
                      </a:endParaRPr>
                    </a:p>
                  </a:txBody>
                  <a:tcPr marL="9133" marR="9133" marT="9133" marB="0" anchor="b">
                    <a:lnL>
                      <a:noFill/>
                    </a:lnL>
                    <a:lnR>
                      <a:noFill/>
                    </a:lnR>
                    <a:lnT>
                      <a:noFill/>
                    </a:lnT>
                    <a:lnB w="19050" cap="flat" cmpd="sng" algn="ctr">
                      <a:solidFill>
                        <a:srgbClr val="0000FF"/>
                      </a:solidFill>
                      <a:prstDash val="solid"/>
                      <a:round/>
                      <a:headEnd type="none" w="med" len="med"/>
                      <a:tailEnd type="none" w="med" len="med"/>
                    </a:lnB>
                  </a:tcPr>
                </a:tc>
                <a:tc>
                  <a:txBody>
                    <a:bodyPr/>
                    <a:lstStyle/>
                    <a:p>
                      <a:pPr algn="ctr" fontAlgn="b"/>
                      <a:r>
                        <a:rPr lang="en-US" sz="1600" b="0" i="0" u="none" strike="noStrike" dirty="0">
                          <a:solidFill>
                            <a:srgbClr val="FF0000"/>
                          </a:solidFill>
                          <a:effectLst/>
                          <a:latin typeface="Calibri"/>
                        </a:rPr>
                        <a:t>210</a:t>
                      </a:r>
                    </a:p>
                  </a:txBody>
                  <a:tcPr marL="9133" marR="9133" marT="9133" marB="0" anchor="b">
                    <a:lnL>
                      <a:noFill/>
                    </a:lnL>
                    <a:lnR>
                      <a:noFill/>
                    </a:lnR>
                    <a:lnT>
                      <a:noFill/>
                    </a:lnT>
                    <a:lnB w="19050" cap="flat" cmpd="sng" algn="ctr">
                      <a:solidFill>
                        <a:srgbClr val="0000FF"/>
                      </a:solidFill>
                      <a:prstDash val="solid"/>
                      <a:round/>
                      <a:headEnd type="none" w="med" len="med"/>
                      <a:tailEnd type="none" w="med" len="med"/>
                    </a:lnB>
                    <a:solidFill>
                      <a:srgbClr val="FFCCCC"/>
                    </a:solidFill>
                  </a:tcPr>
                </a:tc>
              </a:tr>
            </a:tbl>
          </a:graphicData>
        </a:graphic>
      </p:graphicFrame>
      <p:sp>
        <p:nvSpPr>
          <p:cNvPr id="4" name="Rectangle 3"/>
          <p:cNvSpPr>
            <a:spLocks noChangeArrowheads="1"/>
          </p:cNvSpPr>
          <p:nvPr/>
        </p:nvSpPr>
        <p:spPr bwMode="auto">
          <a:xfrm>
            <a:off x="228600" y="152400"/>
            <a:ext cx="9144000" cy="457200"/>
          </a:xfrm>
          <a:prstGeom prst="rect">
            <a:avLst/>
          </a:prstGeom>
          <a:noFill/>
          <a:ln w="9525">
            <a:noFill/>
            <a:miter lim="800000"/>
            <a:headEnd/>
            <a:tailEnd/>
          </a:ln>
          <a:effectLst/>
        </p:spPr>
        <p:txBody>
          <a:bodyPr/>
          <a:lstStyle/>
          <a:p>
            <a:pPr>
              <a:lnSpc>
                <a:spcPct val="80000"/>
              </a:lnSpc>
              <a:tabLst>
                <a:tab pos="4686300" algn="l"/>
              </a:tabLst>
            </a:pPr>
            <a:r>
              <a:rPr lang="en-US" sz="3200" dirty="0" smtClean="0">
                <a:solidFill>
                  <a:srgbClr val="0000FF"/>
                </a:solidFill>
                <a:latin typeface="+mj-lt"/>
              </a:rPr>
              <a:t>Thor Lake Tailings &amp; Concentrate: Sediment &amp; Soil</a:t>
            </a:r>
            <a:endParaRPr lang="en-US" sz="3200" dirty="0">
              <a:solidFill>
                <a:srgbClr val="0000FF"/>
              </a:solidFill>
              <a:latin typeface="+mj-lt"/>
            </a:endParaRPr>
          </a:p>
        </p:txBody>
      </p:sp>
      <p:sp>
        <p:nvSpPr>
          <p:cNvPr id="5" name="TextBox 4"/>
          <p:cNvSpPr txBox="1"/>
          <p:nvPr/>
        </p:nvSpPr>
        <p:spPr>
          <a:xfrm>
            <a:off x="76200" y="5715000"/>
            <a:ext cx="6324600" cy="307777"/>
          </a:xfrm>
          <a:prstGeom prst="rect">
            <a:avLst/>
          </a:prstGeom>
          <a:noFill/>
        </p:spPr>
        <p:txBody>
          <a:bodyPr wrap="square" rtlCol="0">
            <a:spAutoFit/>
          </a:bodyPr>
          <a:lstStyle/>
          <a:p>
            <a:r>
              <a:rPr lang="en-US" sz="1400" dirty="0" smtClean="0">
                <a:latin typeface="+mn-lt"/>
              </a:rPr>
              <a:t>*</a:t>
            </a:r>
            <a:r>
              <a:rPr lang="en-US" sz="1400" dirty="0" err="1" smtClean="0">
                <a:latin typeface="+mn-lt"/>
              </a:rPr>
              <a:t>Neglible</a:t>
            </a:r>
            <a:r>
              <a:rPr lang="en-US" sz="1400" dirty="0" smtClean="0">
                <a:latin typeface="+mn-lt"/>
              </a:rPr>
              <a:t> Concentration, Maximum Permissible Concentration; </a:t>
            </a:r>
            <a:r>
              <a:rPr lang="en-US" sz="1400" dirty="0" err="1" smtClean="0">
                <a:latin typeface="+mn-lt"/>
              </a:rPr>
              <a:t>Sneller</a:t>
            </a:r>
            <a:r>
              <a:rPr lang="en-US" sz="1400" dirty="0" smtClean="0">
                <a:latin typeface="+mn-lt"/>
              </a:rPr>
              <a:t> et al. (2000)</a:t>
            </a:r>
            <a:endParaRPr lang="en-US" sz="1400" dirty="0">
              <a:latin typeface="+mn-lt"/>
            </a:endParaRPr>
          </a:p>
        </p:txBody>
      </p:sp>
      <p:sp>
        <p:nvSpPr>
          <p:cNvPr id="7" name="TextBox 6"/>
          <p:cNvSpPr txBox="1"/>
          <p:nvPr/>
        </p:nvSpPr>
        <p:spPr>
          <a:xfrm>
            <a:off x="152400" y="5943600"/>
            <a:ext cx="6019800" cy="307777"/>
          </a:xfrm>
          <a:prstGeom prst="rect">
            <a:avLst/>
          </a:prstGeom>
          <a:noFill/>
        </p:spPr>
        <p:txBody>
          <a:bodyPr wrap="square" rtlCol="0">
            <a:spAutoFit/>
          </a:bodyPr>
          <a:lstStyle/>
          <a:p>
            <a:r>
              <a:rPr lang="en-US" sz="1400" dirty="0" smtClean="0">
                <a:latin typeface="+mn-lt"/>
              </a:rPr>
              <a:t>Thor Lake data: http://www.reviewboard.ca/registry/project.php?project_id=87</a:t>
            </a:r>
            <a:endParaRPr lang="en-US" sz="1400" dirty="0">
              <a:latin typeface="+mn-lt"/>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19100" y="0"/>
            <a:ext cx="3924300" cy="914400"/>
          </a:xfrm>
        </p:spPr>
        <p:txBody>
          <a:bodyPr>
            <a:normAutofit/>
          </a:bodyPr>
          <a:lstStyle/>
          <a:p>
            <a:pPr eaLnBrk="1" hangingPunct="1">
              <a:defRPr/>
            </a:pPr>
            <a:r>
              <a:rPr lang="en-US" sz="3200" dirty="0" smtClean="0">
                <a:solidFill>
                  <a:srgbClr val="0000FF"/>
                </a:solidFill>
              </a:rPr>
              <a:t>Geologic Summary</a:t>
            </a:r>
          </a:p>
        </p:txBody>
      </p:sp>
      <p:sp>
        <p:nvSpPr>
          <p:cNvPr id="16387" name="Rectangle 3"/>
          <p:cNvSpPr>
            <a:spLocks noGrp="1" noChangeArrowheads="1"/>
          </p:cNvSpPr>
          <p:nvPr>
            <p:ph type="body" idx="1"/>
          </p:nvPr>
        </p:nvSpPr>
        <p:spPr>
          <a:xfrm>
            <a:off x="152400" y="914400"/>
            <a:ext cx="4343400" cy="4648200"/>
          </a:xfrm>
        </p:spPr>
        <p:txBody>
          <a:bodyPr>
            <a:noAutofit/>
          </a:bodyPr>
          <a:lstStyle/>
          <a:p>
            <a:pPr eaLnBrk="1" hangingPunct="1">
              <a:spcBef>
                <a:spcPts val="0"/>
              </a:spcBef>
            </a:pPr>
            <a:r>
              <a:rPr lang="en-US" sz="2000" dirty="0" smtClean="0"/>
              <a:t>Primary and byproduct deposits</a:t>
            </a:r>
          </a:p>
          <a:p>
            <a:pPr lvl="1">
              <a:spcBef>
                <a:spcPts val="0"/>
              </a:spcBef>
            </a:pPr>
            <a:r>
              <a:rPr lang="en-US" sz="2000" dirty="0" err="1" smtClean="0"/>
              <a:t>Carbonatites</a:t>
            </a:r>
            <a:endParaRPr lang="en-US" sz="2000" dirty="0" smtClean="0"/>
          </a:p>
          <a:p>
            <a:pPr lvl="1">
              <a:spcBef>
                <a:spcPts val="0"/>
              </a:spcBef>
            </a:pPr>
            <a:r>
              <a:rPr lang="en-US" sz="2000" dirty="0" smtClean="0"/>
              <a:t>(Per)alkaline intrusive complexes</a:t>
            </a:r>
          </a:p>
          <a:p>
            <a:pPr eaLnBrk="1" hangingPunct="1">
              <a:spcBef>
                <a:spcPts val="0"/>
              </a:spcBef>
            </a:pPr>
            <a:r>
              <a:rPr lang="en-US" sz="2000" dirty="0" smtClean="0"/>
              <a:t>Potential byproduct sources (?)</a:t>
            </a:r>
          </a:p>
          <a:p>
            <a:pPr lvl="1">
              <a:spcBef>
                <a:spcPts val="0"/>
              </a:spcBef>
            </a:pPr>
            <a:r>
              <a:rPr lang="en-US" sz="2000" dirty="0" smtClean="0"/>
              <a:t>Phosphate deposits</a:t>
            </a:r>
          </a:p>
          <a:p>
            <a:pPr lvl="1">
              <a:spcBef>
                <a:spcPts val="0"/>
              </a:spcBef>
            </a:pPr>
            <a:r>
              <a:rPr lang="en-US" sz="2000" dirty="0" smtClean="0"/>
              <a:t>Heavy minerals (placer) deposits</a:t>
            </a:r>
          </a:p>
          <a:p>
            <a:pPr lvl="0">
              <a:spcBef>
                <a:spcPts val="0"/>
              </a:spcBef>
              <a:defRPr/>
            </a:pPr>
            <a:r>
              <a:rPr lang="en-US" sz="2000" dirty="0" smtClean="0"/>
              <a:t>Economic Risks</a:t>
            </a:r>
          </a:p>
          <a:p>
            <a:pPr lvl="1">
              <a:spcBef>
                <a:spcPts val="0"/>
              </a:spcBef>
              <a:defRPr/>
            </a:pPr>
            <a:r>
              <a:rPr lang="en-US" sz="2000" dirty="0" smtClean="0"/>
              <a:t>Estimated 1 in 10,000 showings become mines</a:t>
            </a:r>
          </a:p>
          <a:p>
            <a:pPr lvl="1">
              <a:spcBef>
                <a:spcPts val="0"/>
              </a:spcBef>
              <a:defRPr/>
            </a:pPr>
            <a:r>
              <a:rPr lang="en-US" sz="2000" dirty="0" smtClean="0"/>
              <a:t>Estimated 1 in 2,000 or 3,000 prospects become mines</a:t>
            </a:r>
          </a:p>
          <a:p>
            <a:pPr lvl="1">
              <a:spcBef>
                <a:spcPts val="0"/>
              </a:spcBef>
              <a:defRPr/>
            </a:pPr>
            <a:r>
              <a:rPr lang="en-US" sz="2000" dirty="0" smtClean="0"/>
              <a:t>Ore processing is very deposit specific because of variety of REE minerals</a:t>
            </a:r>
          </a:p>
          <a:p>
            <a:pPr lvl="1">
              <a:spcBef>
                <a:spcPts val="0"/>
              </a:spcBef>
            </a:pPr>
            <a:endParaRPr lang="en-US" sz="2000" dirty="0" smtClean="0"/>
          </a:p>
        </p:txBody>
      </p:sp>
      <p:pic>
        <p:nvPicPr>
          <p:cNvPr id="4" name="Picture 2"/>
          <p:cNvPicPr>
            <a:picLocks noChangeAspect="1" noChangeArrowheads="1"/>
          </p:cNvPicPr>
          <p:nvPr/>
        </p:nvPicPr>
        <p:blipFill>
          <a:blip r:embed="rId3" cstate="print"/>
          <a:srcRect/>
          <a:stretch>
            <a:fillRect/>
          </a:stretch>
        </p:blipFill>
        <p:spPr bwMode="auto">
          <a:xfrm rot="5400000">
            <a:off x="4940928" y="750681"/>
            <a:ext cx="3605544" cy="4495800"/>
          </a:xfrm>
          <a:prstGeom prst="rect">
            <a:avLst/>
          </a:prstGeom>
          <a:noFill/>
          <a:ln w="9525">
            <a:noFill/>
            <a:miter lim="800000"/>
            <a:headEnd/>
            <a:tailEnd/>
          </a:ln>
        </p:spPr>
      </p:pic>
      <p:sp>
        <p:nvSpPr>
          <p:cNvPr id="5" name="Rectangle 3"/>
          <p:cNvSpPr txBox="1">
            <a:spLocks noChangeArrowheads="1"/>
          </p:cNvSpPr>
          <p:nvPr/>
        </p:nvSpPr>
        <p:spPr>
          <a:xfrm>
            <a:off x="228600" y="5181600"/>
            <a:ext cx="8458200" cy="914400"/>
          </a:xfrm>
          <a:prstGeom prst="rect">
            <a:avLst/>
          </a:prstGeom>
        </p:spPr>
        <p:txBody>
          <a:bodyPr vert="horz" lIns="91440" tIns="45720" rIns="91440" bIns="45720" rtlCol="0">
            <a:noAutofit/>
          </a:bodyPr>
          <a:lstStyle/>
          <a:p>
            <a:pPr marL="285750" indent="-285750" fontAlgn="auto">
              <a:spcBef>
                <a:spcPts val="0"/>
              </a:spcBef>
              <a:spcAft>
                <a:spcPts val="0"/>
              </a:spcAft>
              <a:buClr>
                <a:srgbClr val="0000FF"/>
              </a:buClr>
              <a:buFont typeface="Arial" pitchFamily="34" charset="0"/>
              <a:buChar char="•"/>
            </a:pPr>
            <a:r>
              <a:rPr lang="en-US" sz="2000" dirty="0" smtClean="0">
                <a:latin typeface="+mn-lt"/>
              </a:rPr>
              <a:t>In other words, the United States has potential, but do not expect a flood of new REE mines in the near future.</a:t>
            </a: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19100" y="0"/>
            <a:ext cx="8229600" cy="838200"/>
          </a:xfrm>
        </p:spPr>
        <p:txBody>
          <a:bodyPr>
            <a:normAutofit/>
          </a:bodyPr>
          <a:lstStyle/>
          <a:p>
            <a:pPr eaLnBrk="1" hangingPunct="1">
              <a:defRPr/>
            </a:pPr>
            <a:r>
              <a:rPr lang="en-US" sz="3200" dirty="0" smtClean="0">
                <a:solidFill>
                  <a:srgbClr val="0000FF"/>
                </a:solidFill>
              </a:rPr>
              <a:t>Environmental Summary</a:t>
            </a:r>
          </a:p>
        </p:txBody>
      </p:sp>
      <p:sp>
        <p:nvSpPr>
          <p:cNvPr id="16387" name="Rectangle 3"/>
          <p:cNvSpPr>
            <a:spLocks noGrp="1" noChangeArrowheads="1"/>
          </p:cNvSpPr>
          <p:nvPr>
            <p:ph type="body" idx="1"/>
          </p:nvPr>
        </p:nvSpPr>
        <p:spPr>
          <a:xfrm>
            <a:off x="457200" y="1752600"/>
            <a:ext cx="8458200" cy="3962400"/>
          </a:xfrm>
        </p:spPr>
        <p:txBody>
          <a:bodyPr>
            <a:noAutofit/>
          </a:bodyPr>
          <a:lstStyle/>
          <a:p>
            <a:pPr eaLnBrk="1" hangingPunct="1">
              <a:lnSpc>
                <a:spcPct val="90000"/>
              </a:lnSpc>
            </a:pPr>
            <a:r>
              <a:rPr lang="en-US" sz="2800" dirty="0" smtClean="0"/>
              <a:t>Knowledge is extremely limited</a:t>
            </a:r>
          </a:p>
          <a:p>
            <a:pPr lvl="1">
              <a:lnSpc>
                <a:spcPct val="90000"/>
              </a:lnSpc>
            </a:pPr>
            <a:r>
              <a:rPr lang="en-US" dirty="0" smtClean="0"/>
              <a:t>Few mines (active, inactive, abandoned)</a:t>
            </a:r>
          </a:p>
          <a:p>
            <a:pPr eaLnBrk="1" hangingPunct="1">
              <a:lnSpc>
                <a:spcPct val="90000"/>
              </a:lnSpc>
            </a:pPr>
            <a:r>
              <a:rPr lang="en-US" sz="2800" dirty="0" smtClean="0"/>
              <a:t>Environmental risks vary among deposit types, but some risks are common to most types</a:t>
            </a:r>
          </a:p>
          <a:p>
            <a:pPr eaLnBrk="1" hangingPunct="1">
              <a:lnSpc>
                <a:spcPct val="90000"/>
              </a:lnSpc>
            </a:pPr>
            <a:r>
              <a:rPr lang="en-US" sz="2800" dirty="0" smtClean="0"/>
              <a:t>Acid-Generating Potential is Low</a:t>
            </a:r>
          </a:p>
          <a:p>
            <a:pPr lvl="1">
              <a:lnSpc>
                <a:spcPct val="90000"/>
              </a:lnSpc>
            </a:pPr>
            <a:r>
              <a:rPr lang="en-US" dirty="0" smtClean="0"/>
              <a:t>Scarce sulfide minerals</a:t>
            </a:r>
          </a:p>
          <a:p>
            <a:pPr lvl="1">
              <a:lnSpc>
                <a:spcPct val="90000"/>
              </a:lnSpc>
            </a:pPr>
            <a:r>
              <a:rPr lang="en-US" dirty="0" err="1" smtClean="0"/>
              <a:t>Carbonatites</a:t>
            </a:r>
            <a:r>
              <a:rPr lang="en-US" dirty="0" smtClean="0"/>
              <a:t> have abundant carbonate minerals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19100" y="0"/>
            <a:ext cx="8229600" cy="838200"/>
          </a:xfrm>
        </p:spPr>
        <p:txBody>
          <a:bodyPr>
            <a:normAutofit/>
          </a:bodyPr>
          <a:lstStyle/>
          <a:p>
            <a:pPr eaLnBrk="1" hangingPunct="1">
              <a:defRPr/>
            </a:pPr>
            <a:r>
              <a:rPr lang="en-US" sz="3600" dirty="0" smtClean="0">
                <a:solidFill>
                  <a:srgbClr val="0000FF"/>
                </a:solidFill>
              </a:rPr>
              <a:t>Environmental Summary (continued)</a:t>
            </a:r>
          </a:p>
        </p:txBody>
      </p:sp>
      <p:sp>
        <p:nvSpPr>
          <p:cNvPr id="16387" name="Rectangle 3"/>
          <p:cNvSpPr>
            <a:spLocks noGrp="1" noChangeArrowheads="1"/>
          </p:cNvSpPr>
          <p:nvPr>
            <p:ph type="body" idx="1"/>
          </p:nvPr>
        </p:nvSpPr>
        <p:spPr>
          <a:xfrm>
            <a:off x="533400" y="762001"/>
            <a:ext cx="8458200" cy="5486399"/>
          </a:xfrm>
        </p:spPr>
        <p:txBody>
          <a:bodyPr>
            <a:noAutofit/>
          </a:bodyPr>
          <a:lstStyle/>
          <a:p>
            <a:pPr eaLnBrk="1" hangingPunct="1">
              <a:lnSpc>
                <a:spcPct val="90000"/>
              </a:lnSpc>
            </a:pPr>
            <a:r>
              <a:rPr lang="en-US" sz="2800" dirty="0" smtClean="0"/>
              <a:t>Uranium</a:t>
            </a:r>
          </a:p>
          <a:p>
            <a:pPr lvl="1">
              <a:lnSpc>
                <a:spcPct val="90000"/>
              </a:lnSpc>
            </a:pPr>
            <a:r>
              <a:rPr lang="en-US" dirty="0" smtClean="0"/>
              <a:t>Radium: windblown dust; waterborne potential low because of low acid-generating potential</a:t>
            </a:r>
          </a:p>
          <a:p>
            <a:pPr lvl="1">
              <a:lnSpc>
                <a:spcPct val="90000"/>
              </a:lnSpc>
            </a:pPr>
            <a:r>
              <a:rPr lang="en-US" dirty="0" smtClean="0"/>
              <a:t>Radon</a:t>
            </a:r>
          </a:p>
          <a:p>
            <a:pPr lvl="1">
              <a:lnSpc>
                <a:spcPct val="90000"/>
              </a:lnSpc>
            </a:pPr>
            <a:r>
              <a:rPr lang="en-US" dirty="0" smtClean="0"/>
              <a:t>Potential for recovery</a:t>
            </a:r>
          </a:p>
          <a:p>
            <a:pPr>
              <a:lnSpc>
                <a:spcPct val="90000"/>
              </a:lnSpc>
            </a:pPr>
            <a:r>
              <a:rPr lang="en-US" sz="2800" dirty="0" smtClean="0"/>
              <a:t>Thorium</a:t>
            </a:r>
          </a:p>
          <a:p>
            <a:pPr lvl="1">
              <a:lnSpc>
                <a:spcPct val="90000"/>
              </a:lnSpc>
            </a:pPr>
            <a:r>
              <a:rPr lang="en-US" dirty="0" smtClean="0"/>
              <a:t>Current liability; domestic market limited</a:t>
            </a:r>
          </a:p>
          <a:p>
            <a:pPr lvl="1">
              <a:lnSpc>
                <a:spcPct val="90000"/>
              </a:lnSpc>
            </a:pPr>
            <a:r>
              <a:rPr lang="en-US" dirty="0" smtClean="0"/>
              <a:t>Future development and construction of thorium-based nuclear reactors in China, India, or France may represent future market.</a:t>
            </a:r>
          </a:p>
          <a:p>
            <a:pPr>
              <a:lnSpc>
                <a:spcPct val="90000"/>
              </a:lnSpc>
            </a:pPr>
            <a:r>
              <a:rPr lang="en-US" sz="2800" dirty="0" smtClean="0"/>
              <a:t>Other trace elements</a:t>
            </a:r>
          </a:p>
          <a:p>
            <a:pPr lvl="1">
              <a:lnSpc>
                <a:spcPct val="90000"/>
              </a:lnSpc>
            </a:pPr>
            <a:r>
              <a:rPr lang="en-US" dirty="0" smtClean="0"/>
              <a:t>REEs? </a:t>
            </a:r>
            <a:r>
              <a:rPr lang="en-US" dirty="0" err="1" smtClean="0"/>
              <a:t>Cd</a:t>
            </a:r>
            <a:r>
              <a:rPr lang="en-US" dirty="0" smtClean="0"/>
              <a:t>? Ni?</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2"/>
          <p:cNvPicPr>
            <a:picLocks noChangeAspect="1"/>
          </p:cNvPicPr>
          <p:nvPr/>
        </p:nvPicPr>
        <p:blipFill>
          <a:blip r:embed="rId3" cstate="print"/>
          <a:srcRect/>
          <a:stretch>
            <a:fillRect/>
          </a:stretch>
        </p:blipFill>
        <p:spPr bwMode="auto">
          <a:xfrm>
            <a:off x="0" y="-28755"/>
            <a:ext cx="9144000" cy="6886755"/>
          </a:xfrm>
          <a:prstGeom prst="rect">
            <a:avLst/>
          </a:prstGeom>
          <a:noFill/>
          <a:ln w="9525">
            <a:noFill/>
            <a:miter lim="800000"/>
            <a:headEnd/>
            <a:tailEnd/>
          </a:ln>
        </p:spPr>
      </p:pic>
      <p:sp>
        <p:nvSpPr>
          <p:cNvPr id="11266" name="Rectangle 2"/>
          <p:cNvSpPr>
            <a:spLocks noGrp="1" noChangeArrowheads="1"/>
          </p:cNvSpPr>
          <p:nvPr>
            <p:ph type="title"/>
          </p:nvPr>
        </p:nvSpPr>
        <p:spPr>
          <a:xfrm>
            <a:off x="381000" y="2133600"/>
            <a:ext cx="8229600" cy="2971800"/>
          </a:xfrm>
        </p:spPr>
        <p:txBody>
          <a:bodyPr>
            <a:normAutofit/>
          </a:bodyPr>
          <a:lstStyle/>
          <a:p>
            <a:pPr algn="ctr" eaLnBrk="1" hangingPunct="1">
              <a:defRPr/>
            </a:pPr>
            <a:r>
              <a:rPr lang="en-US" b="1" dirty="0" smtClean="0">
                <a:solidFill>
                  <a:srgbClr val="FFFF00"/>
                </a:solidFill>
              </a:rPr>
              <a:t>More work is needed!</a:t>
            </a:r>
            <a:br>
              <a:rPr lang="en-US" b="1" dirty="0" smtClean="0">
                <a:solidFill>
                  <a:srgbClr val="FFFF00"/>
                </a:solidFill>
              </a:rPr>
            </a:br>
            <a:r>
              <a:rPr lang="en-US" b="1" dirty="0" smtClean="0">
                <a:solidFill>
                  <a:srgbClr val="FFFF00"/>
                </a:solidFill>
              </a:rPr>
              <a:t/>
            </a:r>
            <a:br>
              <a:rPr lang="en-US" b="1" dirty="0" smtClean="0">
                <a:solidFill>
                  <a:srgbClr val="FFFF00"/>
                </a:solidFill>
              </a:rPr>
            </a:br>
            <a:r>
              <a:rPr lang="en-US" b="1" dirty="0" smtClean="0">
                <a:solidFill>
                  <a:srgbClr val="FFFF00"/>
                </a:solidFill>
              </a:rPr>
              <a:t>Questions?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3779" name="Rectangle 3"/>
          <p:cNvSpPr>
            <a:spLocks noChangeArrowheads="1"/>
          </p:cNvSpPr>
          <p:nvPr/>
        </p:nvSpPr>
        <p:spPr bwMode="auto">
          <a:xfrm>
            <a:off x="457200" y="228600"/>
            <a:ext cx="7239000" cy="685800"/>
          </a:xfrm>
          <a:prstGeom prst="rect">
            <a:avLst/>
          </a:prstGeom>
          <a:noFill/>
          <a:ln w="9525">
            <a:noFill/>
            <a:miter lim="800000"/>
            <a:headEnd/>
            <a:tailEnd/>
          </a:ln>
          <a:effectLst/>
        </p:spPr>
        <p:txBody>
          <a:bodyPr/>
          <a:lstStyle/>
          <a:p>
            <a:pPr>
              <a:lnSpc>
                <a:spcPct val="80000"/>
              </a:lnSpc>
              <a:tabLst>
                <a:tab pos="4686300" algn="l"/>
              </a:tabLst>
            </a:pPr>
            <a:r>
              <a:rPr lang="en-US" sz="3200" dirty="0" smtClean="0">
                <a:solidFill>
                  <a:srgbClr val="0000FF"/>
                </a:solidFill>
                <a:latin typeface="+mj-lt"/>
              </a:rPr>
              <a:t>Geochemical Controls in Nature</a:t>
            </a:r>
            <a:endParaRPr lang="en-US" sz="3200" dirty="0">
              <a:solidFill>
                <a:srgbClr val="0000FF"/>
              </a:solidFill>
              <a:latin typeface="+mj-lt"/>
            </a:endParaRPr>
          </a:p>
        </p:txBody>
      </p:sp>
      <p:pic>
        <p:nvPicPr>
          <p:cNvPr id="2050" name="Picture 2"/>
          <p:cNvPicPr>
            <a:picLocks noChangeAspect="1" noChangeArrowheads="1"/>
          </p:cNvPicPr>
          <p:nvPr/>
        </p:nvPicPr>
        <p:blipFill>
          <a:blip r:embed="rId2" cstate="print"/>
          <a:srcRect/>
          <a:stretch>
            <a:fillRect/>
          </a:stretch>
        </p:blipFill>
        <p:spPr bwMode="auto">
          <a:xfrm>
            <a:off x="381000" y="838200"/>
            <a:ext cx="4210050" cy="3105150"/>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4530508" y="3429000"/>
            <a:ext cx="4413467" cy="2857500"/>
          </a:xfrm>
          <a:prstGeom prst="rect">
            <a:avLst/>
          </a:prstGeom>
          <a:noFill/>
          <a:ln w="9525">
            <a:noFill/>
            <a:miter lim="800000"/>
            <a:headEnd/>
            <a:tailEnd/>
          </a:ln>
        </p:spPr>
      </p:pic>
      <p:sp>
        <p:nvSpPr>
          <p:cNvPr id="5" name="Rectangle 3"/>
          <p:cNvSpPr txBox="1">
            <a:spLocks noChangeArrowheads="1"/>
          </p:cNvSpPr>
          <p:nvPr/>
        </p:nvSpPr>
        <p:spPr>
          <a:xfrm>
            <a:off x="4953000" y="1066800"/>
            <a:ext cx="3581400" cy="1447799"/>
          </a:xfrm>
          <a:prstGeom prst="rect">
            <a:avLst/>
          </a:prstGeom>
        </p:spPr>
        <p:txBody>
          <a:bodyPr>
            <a:normAutofit/>
          </a:bodyPr>
          <a:lstStyle/>
          <a:p>
            <a:pPr marL="342900" marR="0" lvl="0" indent="-342900" algn="l" defTabSz="914400" rtl="0" eaLnBrk="1" fontAlgn="auto" latinLnBrk="0" hangingPunct="1">
              <a:lnSpc>
                <a:spcPct val="90000"/>
              </a:lnSpc>
              <a:spcBef>
                <a:spcPct val="20000"/>
              </a:spcBef>
              <a:spcAft>
                <a:spcPts val="0"/>
              </a:spcAft>
              <a:buClr>
                <a:srgbClr val="0000FF"/>
              </a:buClr>
              <a:buSzTx/>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Lanthanide Contraction</a:t>
            </a:r>
          </a:p>
          <a:p>
            <a:pPr marL="465138" lvl="1" indent="-233363" fontAlgn="auto">
              <a:lnSpc>
                <a:spcPct val="90000"/>
              </a:lnSpc>
              <a:spcBef>
                <a:spcPct val="20000"/>
              </a:spcBef>
              <a:spcAft>
                <a:spcPts val="0"/>
              </a:spcAft>
              <a:buClr>
                <a:srgbClr val="0000FF"/>
              </a:buClr>
              <a:buFont typeface="Arial" pitchFamily="34" charset="0"/>
              <a:buChar char="•"/>
            </a:pPr>
            <a:r>
              <a:rPr lang="en-US" sz="2000" dirty="0" smtClean="0">
                <a:latin typeface="+mn-lt"/>
              </a:rPr>
              <a:t>Ionic radius decreases with increasing number </a:t>
            </a: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6" name="Rectangle 3"/>
          <p:cNvSpPr txBox="1">
            <a:spLocks noChangeArrowheads="1"/>
          </p:cNvSpPr>
          <p:nvPr/>
        </p:nvSpPr>
        <p:spPr>
          <a:xfrm>
            <a:off x="0" y="4038600"/>
            <a:ext cx="4572000" cy="2362200"/>
          </a:xfrm>
          <a:prstGeom prst="rect">
            <a:avLst/>
          </a:prstGeom>
        </p:spPr>
        <p:txBody>
          <a:bodyPr>
            <a:normAutofit/>
          </a:bodyPr>
          <a:lstStyle/>
          <a:p>
            <a:pPr marL="342900" marR="0" lvl="0" indent="-342900" algn="l" defTabSz="914400" rtl="0" eaLnBrk="1" fontAlgn="auto" latinLnBrk="0" hangingPunct="1">
              <a:lnSpc>
                <a:spcPct val="90000"/>
              </a:lnSpc>
              <a:spcBef>
                <a:spcPct val="20000"/>
              </a:spcBef>
              <a:spcAft>
                <a:spcPts val="0"/>
              </a:spcAft>
              <a:buClr>
                <a:srgbClr val="0000FF"/>
              </a:buClr>
              <a:buSzTx/>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Oxidation State</a:t>
            </a:r>
          </a:p>
          <a:p>
            <a:pPr marL="406400" lvl="1" indent="-174625" fontAlgn="auto">
              <a:lnSpc>
                <a:spcPct val="90000"/>
              </a:lnSpc>
              <a:spcBef>
                <a:spcPct val="20000"/>
              </a:spcBef>
              <a:spcAft>
                <a:spcPts val="0"/>
              </a:spcAft>
              <a:buClr>
                <a:srgbClr val="0000FF"/>
              </a:buClr>
              <a:buFont typeface="Arial" pitchFamily="34" charset="0"/>
              <a:buChar char="•"/>
            </a:pPr>
            <a:r>
              <a:rPr lang="en-US" sz="2000" dirty="0" smtClean="0">
                <a:latin typeface="+mn-lt"/>
              </a:rPr>
              <a:t>All REEs occur in 3+ state</a:t>
            </a:r>
          </a:p>
          <a:p>
            <a:pPr marL="406400" lvl="1" indent="-174625" fontAlgn="auto">
              <a:lnSpc>
                <a:spcPct val="90000"/>
              </a:lnSpc>
              <a:spcBef>
                <a:spcPct val="20000"/>
              </a:spcBef>
              <a:spcAft>
                <a:spcPts val="0"/>
              </a:spcAft>
              <a:buClr>
                <a:srgbClr val="0000FF"/>
              </a:buClr>
              <a:buFont typeface="Arial" pitchFamily="34" charset="0"/>
              <a:buChar char="•"/>
            </a:pPr>
            <a:r>
              <a:rPr kumimoji="0" lang="en-US" sz="2000" b="0" i="0" u="none" strike="noStrike" kern="1200" cap="none" spc="0" normalizeH="0" baseline="0" noProof="0" dirty="0" err="1" smtClean="0">
                <a:ln>
                  <a:noFill/>
                </a:ln>
                <a:solidFill>
                  <a:schemeClr val="tx1"/>
                </a:solidFill>
                <a:effectLst/>
                <a:uLnTx/>
                <a:uFillTx/>
                <a:latin typeface="+mn-lt"/>
                <a:ea typeface="+mn-ea"/>
                <a:cs typeface="+mn-cs"/>
              </a:rPr>
              <a:t>Eu</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also occurs in 2+ state</a:t>
            </a:r>
          </a:p>
          <a:p>
            <a:pPr marL="863600" lvl="2" indent="-174625" fontAlgn="auto">
              <a:lnSpc>
                <a:spcPct val="90000"/>
              </a:lnSpc>
              <a:spcBef>
                <a:spcPct val="20000"/>
              </a:spcBef>
              <a:spcAft>
                <a:spcPts val="0"/>
              </a:spcAft>
              <a:buClr>
                <a:srgbClr val="0000FF"/>
              </a:buClr>
              <a:buFont typeface="Arial" pitchFamily="34" charset="0"/>
              <a:buChar char="•"/>
            </a:pPr>
            <a:r>
              <a:rPr lang="en-US" sz="2000" dirty="0" smtClean="0">
                <a:latin typeface="+mn-lt"/>
              </a:rPr>
              <a:t>Substitutes for 2+ cations like Ca</a:t>
            </a:r>
            <a:r>
              <a:rPr lang="en-US" sz="2000" baseline="30000" dirty="0" smtClean="0">
                <a:latin typeface="+mn-lt"/>
              </a:rPr>
              <a:t>2+</a:t>
            </a:r>
          </a:p>
          <a:p>
            <a:pPr marL="406400" lvl="1" indent="-174625" fontAlgn="auto">
              <a:lnSpc>
                <a:spcPct val="90000"/>
              </a:lnSpc>
              <a:spcBef>
                <a:spcPct val="20000"/>
              </a:spcBef>
              <a:spcAft>
                <a:spcPts val="0"/>
              </a:spcAft>
              <a:buClr>
                <a:srgbClr val="0000FF"/>
              </a:buClr>
              <a:buFont typeface="Arial" pitchFamily="34" charset="0"/>
              <a:buChar char="•"/>
            </a:pPr>
            <a:r>
              <a:rPr kumimoji="0" lang="en-US" sz="2000" b="0" i="0" u="none" strike="noStrike" kern="1200" cap="none" spc="0" normalizeH="0" baseline="0" noProof="0" dirty="0" err="1" smtClean="0">
                <a:ln>
                  <a:noFill/>
                </a:ln>
                <a:solidFill>
                  <a:schemeClr val="tx1"/>
                </a:solidFill>
                <a:effectLst/>
                <a:uLnTx/>
                <a:uFillTx/>
                <a:latin typeface="+mn-lt"/>
                <a:ea typeface="+mn-ea"/>
                <a:cs typeface="+mn-cs"/>
              </a:rPr>
              <a:t>Ce</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also occurs in 4+ state</a:t>
            </a:r>
          </a:p>
          <a:p>
            <a:pPr marL="863600" lvl="2" indent="-174625" fontAlgn="auto">
              <a:lnSpc>
                <a:spcPct val="90000"/>
              </a:lnSpc>
              <a:spcBef>
                <a:spcPct val="20000"/>
              </a:spcBef>
              <a:spcAft>
                <a:spcPts val="0"/>
              </a:spcAft>
              <a:buClr>
                <a:srgbClr val="0000FF"/>
              </a:buClr>
              <a:buFont typeface="Arial" pitchFamily="34" charset="0"/>
              <a:buChar char="•"/>
            </a:pPr>
            <a:r>
              <a:rPr lang="en-US" sz="2000" dirty="0" smtClean="0">
                <a:latin typeface="+mn-lt"/>
              </a:rPr>
              <a:t>Even more insoluble</a:t>
            </a: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7" name="TextBox 6"/>
          <p:cNvSpPr txBox="1"/>
          <p:nvPr/>
        </p:nvSpPr>
        <p:spPr>
          <a:xfrm>
            <a:off x="7391400" y="6400800"/>
            <a:ext cx="1568378" cy="307777"/>
          </a:xfrm>
          <a:prstGeom prst="rect">
            <a:avLst/>
          </a:prstGeom>
          <a:noFill/>
        </p:spPr>
        <p:txBody>
          <a:bodyPr wrap="none" rtlCol="0">
            <a:spAutoFit/>
          </a:bodyPr>
          <a:lstStyle/>
          <a:p>
            <a:r>
              <a:rPr lang="en-US" sz="1400" dirty="0" smtClean="0">
                <a:latin typeface="+mn-lt"/>
              </a:rPr>
              <a:t>From: </a:t>
            </a:r>
            <a:r>
              <a:rPr lang="en-US" sz="1400" dirty="0" err="1" smtClean="0">
                <a:latin typeface="+mn-lt"/>
              </a:rPr>
              <a:t>Haxel</a:t>
            </a:r>
            <a:r>
              <a:rPr lang="en-US" sz="1400" dirty="0" smtClean="0">
                <a:latin typeface="+mn-lt"/>
              </a:rPr>
              <a:t> (2005)</a:t>
            </a:r>
            <a:endParaRPr lang="en-US" sz="1400" dirty="0">
              <a:latin typeface="+mn-lt"/>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0546" name="Rectangle 2"/>
          <p:cNvSpPr>
            <a:spLocks noGrp="1" noChangeArrowheads="1"/>
          </p:cNvSpPr>
          <p:nvPr>
            <p:ph type="title"/>
          </p:nvPr>
        </p:nvSpPr>
        <p:spPr>
          <a:xfrm>
            <a:off x="609600" y="152400"/>
            <a:ext cx="7620000" cy="712787"/>
          </a:xfrm>
        </p:spPr>
        <p:txBody>
          <a:bodyPr>
            <a:normAutofit/>
          </a:bodyPr>
          <a:lstStyle/>
          <a:p>
            <a:pPr eaLnBrk="1" hangingPunct="1">
              <a:defRPr/>
            </a:pPr>
            <a:r>
              <a:rPr lang="en-US" sz="3200" dirty="0" smtClean="0">
                <a:solidFill>
                  <a:srgbClr val="0000FF"/>
                </a:solidFill>
              </a:rPr>
              <a:t>References</a:t>
            </a:r>
          </a:p>
        </p:txBody>
      </p:sp>
      <p:sp>
        <p:nvSpPr>
          <p:cNvPr id="1260547" name="Rectangle 3"/>
          <p:cNvSpPr>
            <a:spLocks noGrp="1" noChangeArrowheads="1"/>
          </p:cNvSpPr>
          <p:nvPr>
            <p:ph idx="1"/>
          </p:nvPr>
        </p:nvSpPr>
        <p:spPr>
          <a:xfrm>
            <a:off x="228600" y="1143000"/>
            <a:ext cx="8763000" cy="4648200"/>
          </a:xfrm>
        </p:spPr>
        <p:txBody>
          <a:bodyPr>
            <a:noAutofit/>
          </a:bodyPr>
          <a:lstStyle/>
          <a:p>
            <a:pPr>
              <a:buNone/>
              <a:defRPr/>
            </a:pPr>
            <a:r>
              <a:rPr lang="en-US" sz="1200" dirty="0" err="1" smtClean="0"/>
              <a:t>Haxel</a:t>
            </a:r>
            <a:r>
              <a:rPr lang="en-US" sz="1200" dirty="0" smtClean="0"/>
              <a:t>, G.B., 2005, </a:t>
            </a:r>
            <a:r>
              <a:rPr lang="en-US" sz="1200" dirty="0" err="1" smtClean="0"/>
              <a:t>Ultrapotassic</a:t>
            </a:r>
            <a:r>
              <a:rPr lang="en-US" sz="1200" dirty="0" smtClean="0"/>
              <a:t> </a:t>
            </a:r>
            <a:r>
              <a:rPr lang="en-US" sz="1200" dirty="0" err="1" smtClean="0"/>
              <a:t>mafic</a:t>
            </a:r>
            <a:r>
              <a:rPr lang="en-US" sz="1200" dirty="0" smtClean="0"/>
              <a:t> dikes and rare earth- and barium-rich </a:t>
            </a:r>
            <a:r>
              <a:rPr lang="en-US" sz="1200" dirty="0" err="1" smtClean="0"/>
              <a:t>carbonatite</a:t>
            </a:r>
            <a:r>
              <a:rPr lang="en-US" sz="1200" dirty="0" smtClean="0"/>
              <a:t> at Mountain Pass, Mojave Desert, Southern California: Summary and field trip localities: U.S. Geological Survey Open-File Report 2005–1219, 4 p. Available at </a:t>
            </a:r>
            <a:r>
              <a:rPr lang="en-US" sz="1200" dirty="0" smtClean="0">
                <a:hlinkClick r:id="rId2"/>
              </a:rPr>
              <a:t>http://pubs.usgs.gov/of/2005/1219/</a:t>
            </a:r>
            <a:r>
              <a:rPr lang="en-US" sz="1200" dirty="0" smtClean="0"/>
              <a:t>.</a:t>
            </a:r>
          </a:p>
          <a:p>
            <a:pPr>
              <a:buNone/>
              <a:defRPr/>
            </a:pPr>
            <a:r>
              <a:rPr lang="en-US" sz="1200" dirty="0" err="1" smtClean="0"/>
              <a:t>Haxel</a:t>
            </a:r>
            <a:r>
              <a:rPr lang="en-US" sz="1200" dirty="0" smtClean="0"/>
              <a:t>, G.B., Hedrick, J.B., and </a:t>
            </a:r>
            <a:r>
              <a:rPr lang="en-US" sz="1200" dirty="0" err="1" smtClean="0"/>
              <a:t>Orris</a:t>
            </a:r>
            <a:r>
              <a:rPr lang="en-US" sz="1200" dirty="0" smtClean="0"/>
              <a:t>, G.J., 2002, Rare Earth Elements—Critical Resources for High Technology: U.S. Geological Survey Fact Sheet 087-02, 96 p. Available at </a:t>
            </a:r>
            <a:r>
              <a:rPr lang="en-US" sz="1200" dirty="0" smtClean="0">
                <a:hlinkClick r:id="rId3"/>
              </a:rPr>
              <a:t>http://pubs.usgs.gov/fs/2002/fs087-02/</a:t>
            </a:r>
            <a:r>
              <a:rPr lang="en-US" sz="1200" dirty="0" smtClean="0"/>
              <a:t>.</a:t>
            </a:r>
          </a:p>
          <a:p>
            <a:pPr>
              <a:buNone/>
              <a:defRPr/>
            </a:pPr>
            <a:r>
              <a:rPr lang="en-US" sz="1200" dirty="0" smtClean="0"/>
              <a:t>Jiang He, Chang-Wei Lu, Hong-Xi </a:t>
            </a:r>
            <a:r>
              <a:rPr lang="en-US" sz="1200" dirty="0" err="1" smtClean="0"/>
              <a:t>Xue</a:t>
            </a:r>
            <a:r>
              <a:rPr lang="en-US" sz="1200" dirty="0" smtClean="0"/>
              <a:t>, Ying Liang, </a:t>
            </a:r>
            <a:r>
              <a:rPr lang="en-US" sz="1200" dirty="0" err="1" smtClean="0"/>
              <a:t>Saruli</a:t>
            </a:r>
            <a:r>
              <a:rPr lang="en-US" sz="1200" dirty="0" smtClean="0"/>
              <a:t> </a:t>
            </a:r>
            <a:r>
              <a:rPr lang="en-US" sz="1200" dirty="0" err="1" smtClean="0"/>
              <a:t>Bai</a:t>
            </a:r>
            <a:r>
              <a:rPr lang="en-US" sz="1200" dirty="0" smtClean="0"/>
              <a:t>, Ying Sun, Li-Li </a:t>
            </a:r>
            <a:r>
              <a:rPr lang="en-US" sz="1200" dirty="0" err="1" smtClean="0"/>
              <a:t>Shen</a:t>
            </a:r>
            <a:r>
              <a:rPr lang="en-US" sz="1200" dirty="0" smtClean="0"/>
              <a:t>, Na Mi, and Qing-</a:t>
            </a:r>
            <a:r>
              <a:rPr lang="en-US" sz="1200" dirty="0" err="1" smtClean="0"/>
              <a:t>Yun</a:t>
            </a:r>
            <a:r>
              <a:rPr lang="en-US" sz="1200" dirty="0" smtClean="0"/>
              <a:t> Fan, 2010, Species and distribution of rare earth elements in the Baotou section of the Yellow River in China:  Environmental Geochemistry and Health, v. 32, p. 45-58.</a:t>
            </a:r>
          </a:p>
          <a:p>
            <a:pPr>
              <a:buNone/>
              <a:defRPr/>
            </a:pPr>
            <a:r>
              <a:rPr lang="en-US" sz="1200" dirty="0" smtClean="0"/>
              <a:t>Long, K.R., Van </a:t>
            </a:r>
            <a:r>
              <a:rPr lang="en-US" sz="1200" dirty="0" err="1" smtClean="0"/>
              <a:t>Gosen</a:t>
            </a:r>
            <a:r>
              <a:rPr lang="en-US" sz="1200" dirty="0" smtClean="0"/>
              <a:t>, B.S., Foley, N.K., and </a:t>
            </a:r>
            <a:r>
              <a:rPr lang="en-US" sz="1200" dirty="0" err="1" smtClean="0"/>
              <a:t>Cordier</a:t>
            </a:r>
            <a:r>
              <a:rPr lang="en-US" sz="1200" dirty="0" smtClean="0"/>
              <a:t>, D., 2010, The principal rare earth elements deposits of the United States—A summary of domestic deposits and a global perspective: U.S. Geological Survey Scientific Investigations Report 2010–5220, 96 p. Available at http://pubs.usgs.gov/sir/2010/5220/.</a:t>
            </a:r>
          </a:p>
          <a:p>
            <a:pPr eaLnBrk="1" hangingPunct="1">
              <a:buNone/>
              <a:defRPr/>
            </a:pPr>
            <a:r>
              <a:rPr lang="en-US" sz="1200" dirty="0" err="1" smtClean="0"/>
              <a:t>Sheard</a:t>
            </a:r>
            <a:r>
              <a:rPr lang="en-US" sz="1200" dirty="0" smtClean="0"/>
              <a:t>, E.R., Williams-Jones, A.E., </a:t>
            </a:r>
            <a:r>
              <a:rPr lang="en-US" sz="1200" dirty="0" err="1" smtClean="0"/>
              <a:t>Heiligmann</a:t>
            </a:r>
            <a:r>
              <a:rPr lang="en-US" sz="1200" dirty="0" smtClean="0"/>
              <a:t>, M., Pederson, C., and </a:t>
            </a:r>
            <a:r>
              <a:rPr lang="en-US" sz="1200" dirty="0" err="1" smtClean="0"/>
              <a:t>Trueman</a:t>
            </a:r>
            <a:r>
              <a:rPr lang="en-US" sz="1200" dirty="0" smtClean="0"/>
              <a:t>, D.L., 2012, Controls on the concentration of zirconium, niobium, and the rare earth elements in the Thor Lake rare metal deposit, Northwest Territories, Canada: Economic Geology, v. 107, p. 81-104.</a:t>
            </a:r>
          </a:p>
          <a:p>
            <a:pPr>
              <a:buNone/>
              <a:defRPr/>
            </a:pPr>
            <a:r>
              <a:rPr lang="en-US" sz="1200" dirty="0" err="1" smtClean="0"/>
              <a:t>Sneller</a:t>
            </a:r>
            <a:r>
              <a:rPr lang="en-US" sz="1200" dirty="0" smtClean="0"/>
              <a:t>, F.E.C., </a:t>
            </a:r>
            <a:r>
              <a:rPr lang="en-US" sz="1200" dirty="0" err="1" smtClean="0"/>
              <a:t>Kalf</a:t>
            </a:r>
            <a:r>
              <a:rPr lang="en-US" sz="1200" dirty="0" smtClean="0"/>
              <a:t>, D.F., </a:t>
            </a:r>
            <a:r>
              <a:rPr lang="en-US" sz="1200" dirty="0" err="1" smtClean="0"/>
              <a:t>Weltje</a:t>
            </a:r>
            <a:r>
              <a:rPr lang="en-US" sz="1200" dirty="0" smtClean="0"/>
              <a:t>, L., and van </a:t>
            </a:r>
            <a:r>
              <a:rPr lang="en-US" sz="1200" dirty="0" err="1" smtClean="0"/>
              <a:t>Wezel</a:t>
            </a:r>
            <a:r>
              <a:rPr lang="en-US" sz="1200" dirty="0" smtClean="0"/>
              <a:t>, A.P., 2000, Maximum permissible concentrations and negligible concentrations for rare earth elements (REEs): </a:t>
            </a:r>
            <a:r>
              <a:rPr lang="en-US" sz="1200" dirty="0" err="1" smtClean="0"/>
              <a:t>Rijksinstituut</a:t>
            </a:r>
            <a:r>
              <a:rPr lang="en-US" sz="1200" dirty="0" smtClean="0"/>
              <a:t> </a:t>
            </a:r>
            <a:r>
              <a:rPr lang="en-US" sz="1200" dirty="0" err="1" smtClean="0"/>
              <a:t>Voor</a:t>
            </a:r>
            <a:r>
              <a:rPr lang="en-US" sz="1200" dirty="0" smtClean="0"/>
              <a:t> </a:t>
            </a:r>
            <a:r>
              <a:rPr lang="en-US" sz="1200" dirty="0" err="1" smtClean="0"/>
              <a:t>Volksgezondheid</a:t>
            </a:r>
            <a:r>
              <a:rPr lang="en-US" sz="1200" dirty="0" smtClean="0"/>
              <a:t> En Milieu (National Institute of Public Health and the Environment), RIVM Report 601501-011, 66 p. Available at: </a:t>
            </a:r>
            <a:r>
              <a:rPr lang="en-US" sz="1200" dirty="0" smtClean="0">
                <a:hlinkClick r:id="rId4"/>
              </a:rPr>
              <a:t>http://rivm.openrepository.com/rivm/bitstream/10029/9551/1/601501011.pdf</a:t>
            </a:r>
            <a:endParaRPr lang="en-US" sz="1200" dirty="0" smtClean="0"/>
          </a:p>
          <a:p>
            <a:pPr>
              <a:buNone/>
              <a:defRPr/>
            </a:pPr>
            <a:r>
              <a:rPr lang="en-US" sz="1200" dirty="0" err="1" smtClean="0"/>
              <a:t>Verplanck</a:t>
            </a:r>
            <a:r>
              <a:rPr lang="en-US" sz="1200" dirty="0" smtClean="0"/>
              <a:t>, P.L., and Van </a:t>
            </a:r>
            <a:r>
              <a:rPr lang="en-US" sz="1200" dirty="0" err="1" smtClean="0"/>
              <a:t>Gosen</a:t>
            </a:r>
            <a:r>
              <a:rPr lang="en-US" sz="1200" dirty="0" smtClean="0"/>
              <a:t>, B.S., 2011,  </a:t>
            </a:r>
            <a:r>
              <a:rPr lang="en-US" sz="1200" dirty="0" err="1" smtClean="0"/>
              <a:t>Carbonatite</a:t>
            </a:r>
            <a:r>
              <a:rPr lang="en-US" sz="1200" dirty="0" smtClean="0"/>
              <a:t> and alkaline intrusion-related rare earth element deposits–A deposit model: U.S. Geological Survey Open-File Report 2011–1256, 6 p. Available at </a:t>
            </a:r>
            <a:r>
              <a:rPr lang="en-US" sz="1200" dirty="0" smtClean="0">
                <a:hlinkClick r:id="rId5"/>
              </a:rPr>
              <a:t>http://pubs.usgs.gov/of/2011/1256</a:t>
            </a:r>
            <a:r>
              <a:rPr lang="en-US" sz="1200" dirty="0" smtClean="0">
                <a:hlinkClick r:id="rId5"/>
              </a:rPr>
              <a:t>/</a:t>
            </a:r>
            <a:r>
              <a:rPr lang="en-US" sz="1200" dirty="0" smtClean="0"/>
              <a:t>.</a:t>
            </a:r>
          </a:p>
          <a:p>
            <a:pPr>
              <a:buNone/>
              <a:defRPr/>
            </a:pPr>
            <a:r>
              <a:rPr lang="en-US" sz="1200" dirty="0" err="1" smtClean="0"/>
              <a:t>Weltie</a:t>
            </a:r>
            <a:r>
              <a:rPr lang="en-US" sz="1200" dirty="0" smtClean="0"/>
              <a:t>, L., </a:t>
            </a:r>
            <a:r>
              <a:rPr lang="en-US" sz="1200" dirty="0" err="1" smtClean="0"/>
              <a:t>Verhoof</a:t>
            </a:r>
            <a:r>
              <a:rPr lang="en-US" sz="1200" dirty="0" smtClean="0"/>
              <a:t>, L.R.C.W., </a:t>
            </a:r>
            <a:r>
              <a:rPr lang="en-US" sz="1200" dirty="0" err="1" smtClean="0"/>
              <a:t>Verweij</a:t>
            </a:r>
            <a:r>
              <a:rPr lang="en-US" sz="1200" dirty="0" smtClean="0"/>
              <a:t>, W., and </a:t>
            </a:r>
            <a:r>
              <a:rPr lang="en-US" sz="1200" dirty="0" err="1" smtClean="0"/>
              <a:t>Hamers</a:t>
            </a:r>
            <a:r>
              <a:rPr lang="en-US" sz="1200" dirty="0" smtClean="0"/>
              <a:t>, T., 2004, Lutetium speciation and toxicity in a microbial bioassay: Testing the free-ion model for lanthanides: Environmental Science and Technology, v. 38, p. 6597-6604.</a:t>
            </a:r>
            <a:endParaRPr lang="en-US" sz="1200" dirty="0" smtClean="0"/>
          </a:p>
          <a:p>
            <a:pPr>
              <a:buNone/>
              <a:defRPr/>
            </a:pPr>
            <a:r>
              <a:rPr lang="en-US" sz="1200" dirty="0" smtClean="0"/>
              <a:t>Wood, S.A., 1990, The aqueous geochemistry of the rare-earth elements and yttrium: 1. Review of available low-temperature data for inorganic complexes and the inorganic REE speciation of natural waters:  Chemical Geology, v. 82, p. 159-186.</a:t>
            </a:r>
            <a:endParaRPr lang="en-US" sz="1200" dirty="0" smtClean="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3779" name="Rectangle 3"/>
          <p:cNvSpPr>
            <a:spLocks noChangeArrowheads="1"/>
          </p:cNvSpPr>
          <p:nvPr/>
        </p:nvSpPr>
        <p:spPr bwMode="auto">
          <a:xfrm>
            <a:off x="304800" y="152400"/>
            <a:ext cx="6172200" cy="533400"/>
          </a:xfrm>
          <a:prstGeom prst="rect">
            <a:avLst/>
          </a:prstGeom>
          <a:noFill/>
          <a:ln w="9525">
            <a:noFill/>
            <a:miter lim="800000"/>
            <a:headEnd/>
            <a:tailEnd/>
          </a:ln>
          <a:effectLst/>
        </p:spPr>
        <p:txBody>
          <a:bodyPr/>
          <a:lstStyle/>
          <a:p>
            <a:pPr>
              <a:lnSpc>
                <a:spcPct val="80000"/>
              </a:lnSpc>
              <a:tabLst>
                <a:tab pos="4686300" algn="l"/>
              </a:tabLst>
            </a:pPr>
            <a:r>
              <a:rPr lang="en-US" sz="3200" dirty="0" smtClean="0">
                <a:solidFill>
                  <a:srgbClr val="0000FF"/>
                </a:solidFill>
                <a:latin typeface="+mj-lt"/>
              </a:rPr>
              <a:t>Rare Earth Element Ore Processing</a:t>
            </a:r>
            <a:endParaRPr lang="en-US" sz="3200" dirty="0">
              <a:solidFill>
                <a:srgbClr val="0000FF"/>
              </a:solidFill>
              <a:latin typeface="+mj-lt"/>
            </a:endParaRPr>
          </a:p>
        </p:txBody>
      </p:sp>
      <p:pic>
        <p:nvPicPr>
          <p:cNvPr id="4098" name="Picture 2"/>
          <p:cNvPicPr>
            <a:picLocks noChangeAspect="1" noChangeArrowheads="1"/>
          </p:cNvPicPr>
          <p:nvPr/>
        </p:nvPicPr>
        <p:blipFill>
          <a:blip r:embed="rId2" cstate="print"/>
          <a:srcRect/>
          <a:stretch>
            <a:fillRect/>
          </a:stretch>
        </p:blipFill>
        <p:spPr bwMode="auto">
          <a:xfrm>
            <a:off x="0" y="780666"/>
            <a:ext cx="4267200" cy="5551670"/>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4361346" y="762000"/>
            <a:ext cx="4782654" cy="2438400"/>
          </a:xfrm>
          <a:prstGeom prst="rect">
            <a:avLst/>
          </a:prstGeom>
          <a:noFill/>
          <a:ln w="9525">
            <a:noFill/>
            <a:miter lim="800000"/>
            <a:headEnd/>
            <a:tailEnd/>
          </a:ln>
        </p:spPr>
      </p:pic>
      <p:sp>
        <p:nvSpPr>
          <p:cNvPr id="5" name="TextBox 4"/>
          <p:cNvSpPr txBox="1"/>
          <p:nvPr/>
        </p:nvSpPr>
        <p:spPr>
          <a:xfrm>
            <a:off x="7347022" y="6397823"/>
            <a:ext cx="1568378" cy="307777"/>
          </a:xfrm>
          <a:prstGeom prst="rect">
            <a:avLst/>
          </a:prstGeom>
          <a:noFill/>
        </p:spPr>
        <p:txBody>
          <a:bodyPr wrap="none" rtlCol="0">
            <a:spAutoFit/>
          </a:bodyPr>
          <a:lstStyle/>
          <a:p>
            <a:r>
              <a:rPr lang="en-US" sz="1400" dirty="0" smtClean="0">
                <a:latin typeface="+mn-lt"/>
              </a:rPr>
              <a:t>From: </a:t>
            </a:r>
            <a:r>
              <a:rPr lang="en-US" sz="1400" dirty="0" err="1" smtClean="0">
                <a:latin typeface="+mn-lt"/>
              </a:rPr>
              <a:t>Haxel</a:t>
            </a:r>
            <a:r>
              <a:rPr lang="en-US" sz="1400" dirty="0" smtClean="0">
                <a:latin typeface="+mn-lt"/>
              </a:rPr>
              <a:t> (2005)</a:t>
            </a:r>
            <a:endParaRPr lang="en-US" sz="1400" dirty="0">
              <a:latin typeface="+mn-lt"/>
            </a:endParaRPr>
          </a:p>
        </p:txBody>
      </p:sp>
      <p:sp>
        <p:nvSpPr>
          <p:cNvPr id="6" name="Rectangle 3"/>
          <p:cNvSpPr txBox="1">
            <a:spLocks noChangeArrowheads="1"/>
          </p:cNvSpPr>
          <p:nvPr/>
        </p:nvSpPr>
        <p:spPr>
          <a:xfrm>
            <a:off x="4419600" y="3733800"/>
            <a:ext cx="4572000" cy="2362200"/>
          </a:xfrm>
          <a:prstGeom prst="rect">
            <a:avLst/>
          </a:prstGeom>
        </p:spPr>
        <p:txBody>
          <a:bodyPr>
            <a:normAutofit/>
          </a:bodyPr>
          <a:lstStyle/>
          <a:p>
            <a:pPr marL="406400" lvl="1" indent="-174625" fontAlgn="auto">
              <a:lnSpc>
                <a:spcPct val="90000"/>
              </a:lnSpc>
              <a:spcBef>
                <a:spcPct val="20000"/>
              </a:spcBef>
              <a:spcAft>
                <a:spcPts val="0"/>
              </a:spcAft>
              <a:buClr>
                <a:srgbClr val="0000FF"/>
              </a:buClr>
            </a:pPr>
            <a:r>
              <a:rPr lang="en-US" sz="2000" dirty="0" smtClean="0">
                <a:latin typeface="+mn-lt"/>
              </a:rPr>
              <a:t>Recovery of individual REEs is complicated by:</a:t>
            </a:r>
          </a:p>
          <a:p>
            <a:pPr marL="406400" lvl="1" indent="-174625" fontAlgn="auto">
              <a:lnSpc>
                <a:spcPct val="90000"/>
              </a:lnSpc>
              <a:spcBef>
                <a:spcPct val="20000"/>
              </a:spcBef>
              <a:spcAft>
                <a:spcPts val="0"/>
              </a:spcAft>
              <a:buClr>
                <a:srgbClr val="0000FF"/>
              </a:buClr>
              <a:buFont typeface="Arial" pitchFamily="34" charset="0"/>
              <a:buChar cha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Similar</a:t>
            </a:r>
            <a:r>
              <a:rPr kumimoji="0" lang="en-US" sz="2000" b="0" i="0" u="none" strike="noStrike" kern="1200" cap="none" spc="0" normalizeH="0" noProof="0" dirty="0" smtClean="0">
                <a:ln>
                  <a:noFill/>
                </a:ln>
                <a:solidFill>
                  <a:schemeClr val="tx1"/>
                </a:solidFill>
                <a:effectLst/>
                <a:uLnTx/>
                <a:uFillTx/>
                <a:latin typeface="+mn-lt"/>
                <a:ea typeface="+mn-ea"/>
                <a:cs typeface="+mn-cs"/>
              </a:rPr>
              <a:t> geochemical behavior of REEs as a group</a:t>
            </a: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406400" lvl="1" indent="-174625" fontAlgn="auto">
              <a:lnSpc>
                <a:spcPct val="90000"/>
              </a:lnSpc>
              <a:spcBef>
                <a:spcPct val="20000"/>
              </a:spcBef>
              <a:spcAft>
                <a:spcPts val="0"/>
              </a:spcAft>
              <a:buClr>
                <a:srgbClr val="0000FF"/>
              </a:buClr>
              <a:buFont typeface="Arial" pitchFamily="34" charset="0"/>
              <a:buChar cha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Wide variety of REE host minerals</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19100" y="0"/>
            <a:ext cx="8229600" cy="914400"/>
          </a:xfrm>
        </p:spPr>
        <p:txBody>
          <a:bodyPr>
            <a:normAutofit/>
          </a:bodyPr>
          <a:lstStyle/>
          <a:p>
            <a:pPr eaLnBrk="1" hangingPunct="1">
              <a:defRPr/>
            </a:pPr>
            <a:r>
              <a:rPr lang="en-US" sz="3200" dirty="0" smtClean="0">
                <a:solidFill>
                  <a:srgbClr val="0000FF"/>
                </a:solidFill>
              </a:rPr>
              <a:t>Primary and Byproduct REE Deposit Types</a:t>
            </a:r>
          </a:p>
        </p:txBody>
      </p:sp>
      <p:sp>
        <p:nvSpPr>
          <p:cNvPr id="16387" name="Rectangle 3"/>
          <p:cNvSpPr>
            <a:spLocks noGrp="1" noChangeArrowheads="1"/>
          </p:cNvSpPr>
          <p:nvPr>
            <p:ph type="body" idx="1"/>
          </p:nvPr>
        </p:nvSpPr>
        <p:spPr>
          <a:xfrm>
            <a:off x="838200" y="1066800"/>
            <a:ext cx="6553200" cy="4983163"/>
          </a:xfrm>
        </p:spPr>
        <p:txBody>
          <a:bodyPr>
            <a:normAutofit lnSpcReduction="10000"/>
          </a:bodyPr>
          <a:lstStyle/>
          <a:p>
            <a:pPr eaLnBrk="1" hangingPunct="1">
              <a:lnSpc>
                <a:spcPct val="90000"/>
              </a:lnSpc>
            </a:pPr>
            <a:r>
              <a:rPr lang="en-US" sz="2800" dirty="0" err="1" smtClean="0"/>
              <a:t>Carbonatites</a:t>
            </a:r>
            <a:endParaRPr lang="en-US" sz="2800" dirty="0" smtClean="0"/>
          </a:p>
          <a:p>
            <a:pPr lvl="1">
              <a:lnSpc>
                <a:spcPct val="90000"/>
              </a:lnSpc>
            </a:pPr>
            <a:r>
              <a:rPr lang="en-US" sz="2400" b="1" dirty="0" err="1" smtClean="0">
                <a:solidFill>
                  <a:srgbClr val="FF0000"/>
                </a:solidFill>
              </a:rPr>
              <a:t>Bayan</a:t>
            </a:r>
            <a:r>
              <a:rPr lang="en-US" sz="2400" b="1" dirty="0" smtClean="0">
                <a:solidFill>
                  <a:srgbClr val="FF0000"/>
                </a:solidFill>
              </a:rPr>
              <a:t> Obo, China</a:t>
            </a:r>
          </a:p>
          <a:p>
            <a:pPr lvl="1">
              <a:lnSpc>
                <a:spcPct val="90000"/>
              </a:lnSpc>
            </a:pPr>
            <a:r>
              <a:rPr lang="en-US" sz="2400" dirty="0" smtClean="0"/>
              <a:t>Mountain Pass, CA</a:t>
            </a:r>
          </a:p>
          <a:p>
            <a:pPr eaLnBrk="1" hangingPunct="1">
              <a:lnSpc>
                <a:spcPct val="90000"/>
              </a:lnSpc>
            </a:pPr>
            <a:endParaRPr lang="en-US" sz="2800" dirty="0" smtClean="0"/>
          </a:p>
          <a:p>
            <a:pPr eaLnBrk="1" hangingPunct="1">
              <a:lnSpc>
                <a:spcPct val="90000"/>
              </a:lnSpc>
            </a:pPr>
            <a:r>
              <a:rPr lang="en-US" sz="2800" dirty="0" smtClean="0"/>
              <a:t>Alkaline Intrusion-Related Deposits</a:t>
            </a:r>
          </a:p>
          <a:p>
            <a:pPr lvl="1">
              <a:lnSpc>
                <a:spcPct val="90000"/>
              </a:lnSpc>
            </a:pPr>
            <a:r>
              <a:rPr lang="en-US" sz="2400" dirty="0" err="1" smtClean="0"/>
              <a:t>Bokan</a:t>
            </a:r>
            <a:r>
              <a:rPr lang="en-US" sz="2400" dirty="0" smtClean="0"/>
              <a:t> Mountain, AK</a:t>
            </a:r>
          </a:p>
          <a:p>
            <a:pPr lvl="1">
              <a:lnSpc>
                <a:spcPct val="90000"/>
              </a:lnSpc>
            </a:pPr>
            <a:r>
              <a:rPr lang="en-US" sz="2400" dirty="0" smtClean="0"/>
              <a:t>Thor Lake (</a:t>
            </a:r>
            <a:r>
              <a:rPr lang="en-US" sz="2400" dirty="0" err="1" smtClean="0"/>
              <a:t>Nechalacho</a:t>
            </a:r>
            <a:r>
              <a:rPr lang="en-US" sz="2400" dirty="0" smtClean="0"/>
              <a:t>), NWT, Canada</a:t>
            </a:r>
          </a:p>
          <a:p>
            <a:pPr eaLnBrk="1" hangingPunct="1">
              <a:lnSpc>
                <a:spcPct val="90000"/>
              </a:lnSpc>
            </a:pPr>
            <a:endParaRPr lang="en-US" sz="2800" dirty="0" smtClean="0"/>
          </a:p>
          <a:p>
            <a:pPr eaLnBrk="1" hangingPunct="1">
              <a:lnSpc>
                <a:spcPct val="90000"/>
              </a:lnSpc>
            </a:pPr>
            <a:r>
              <a:rPr lang="en-US" sz="2800" dirty="0" smtClean="0"/>
              <a:t>Magmatic Magnetite-Hematite bodies</a:t>
            </a:r>
          </a:p>
          <a:p>
            <a:pPr lvl="1">
              <a:lnSpc>
                <a:spcPct val="90000"/>
              </a:lnSpc>
            </a:pPr>
            <a:r>
              <a:rPr lang="en-US" sz="2400" dirty="0" smtClean="0"/>
              <a:t>Pea Ridge Mine, Missouri</a:t>
            </a:r>
          </a:p>
          <a:p>
            <a:pPr lvl="1" eaLnBrk="1" hangingPunct="1">
              <a:lnSpc>
                <a:spcPct val="90000"/>
              </a:lnSpc>
            </a:pPr>
            <a:r>
              <a:rPr lang="en-US" sz="2400" dirty="0" smtClean="0"/>
              <a:t>Olympic Dam, Australia?</a:t>
            </a:r>
          </a:p>
          <a:p>
            <a:pPr lvl="1" eaLnBrk="1" hangingPunct="1">
              <a:lnSpc>
                <a:spcPct val="90000"/>
              </a:lnSpc>
            </a:pPr>
            <a:r>
              <a:rPr lang="en-US" sz="2400" dirty="0" err="1" smtClean="0"/>
              <a:t>Kiruna</a:t>
            </a:r>
            <a:r>
              <a:rPr lang="en-US" sz="2400" dirty="0" smtClean="0"/>
              <a:t>, Sweden?</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19100" y="152400"/>
            <a:ext cx="8229600" cy="685800"/>
          </a:xfrm>
        </p:spPr>
        <p:txBody>
          <a:bodyPr>
            <a:normAutofit/>
          </a:bodyPr>
          <a:lstStyle/>
          <a:p>
            <a:pPr eaLnBrk="1" hangingPunct="1">
              <a:defRPr/>
            </a:pPr>
            <a:r>
              <a:rPr lang="en-US" sz="3200" dirty="0" smtClean="0">
                <a:solidFill>
                  <a:srgbClr val="0000FF"/>
                </a:solidFill>
              </a:rPr>
              <a:t>Potential Byproduct REE Sources</a:t>
            </a:r>
          </a:p>
        </p:txBody>
      </p:sp>
      <p:sp>
        <p:nvSpPr>
          <p:cNvPr id="16387" name="Rectangle 3"/>
          <p:cNvSpPr>
            <a:spLocks noGrp="1" noChangeArrowheads="1"/>
          </p:cNvSpPr>
          <p:nvPr>
            <p:ph type="body" idx="1"/>
          </p:nvPr>
        </p:nvSpPr>
        <p:spPr>
          <a:xfrm>
            <a:off x="1143000" y="1219200"/>
            <a:ext cx="6248400" cy="4525963"/>
          </a:xfrm>
        </p:spPr>
        <p:txBody>
          <a:bodyPr>
            <a:normAutofit/>
          </a:bodyPr>
          <a:lstStyle/>
          <a:p>
            <a:pPr eaLnBrk="1" hangingPunct="1">
              <a:lnSpc>
                <a:spcPct val="90000"/>
              </a:lnSpc>
              <a:buNone/>
            </a:pPr>
            <a:endParaRPr lang="en-US" sz="2400" dirty="0" smtClean="0"/>
          </a:p>
          <a:p>
            <a:pPr>
              <a:lnSpc>
                <a:spcPct val="90000"/>
              </a:lnSpc>
            </a:pPr>
            <a:r>
              <a:rPr lang="en-US" sz="2400" dirty="0" smtClean="0"/>
              <a:t>Monazite-bearing Placer Deposits</a:t>
            </a:r>
          </a:p>
          <a:p>
            <a:pPr lvl="1">
              <a:lnSpc>
                <a:spcPct val="90000"/>
              </a:lnSpc>
            </a:pPr>
            <a:r>
              <a:rPr lang="en-US" sz="2400" dirty="0" smtClean="0"/>
              <a:t>Central Idaho stream placers</a:t>
            </a:r>
          </a:p>
          <a:p>
            <a:pPr lvl="1">
              <a:lnSpc>
                <a:spcPct val="90000"/>
              </a:lnSpc>
            </a:pPr>
            <a:r>
              <a:rPr lang="en-US" sz="2400" dirty="0" smtClean="0"/>
              <a:t>North and South Carolina stream placers</a:t>
            </a:r>
          </a:p>
          <a:p>
            <a:pPr lvl="1">
              <a:lnSpc>
                <a:spcPct val="90000"/>
              </a:lnSpc>
            </a:pPr>
            <a:r>
              <a:rPr lang="en-US" sz="2400" dirty="0" smtClean="0"/>
              <a:t>Virginia,  Georgia, and  Florida beach deposits</a:t>
            </a:r>
          </a:p>
          <a:p>
            <a:pPr lvl="1">
              <a:lnSpc>
                <a:spcPct val="90000"/>
              </a:lnSpc>
              <a:buNone/>
            </a:pPr>
            <a:endParaRPr lang="en-US" sz="2400" dirty="0" smtClean="0"/>
          </a:p>
          <a:p>
            <a:pPr eaLnBrk="1" hangingPunct="1">
              <a:lnSpc>
                <a:spcPct val="90000"/>
              </a:lnSpc>
            </a:pPr>
            <a:r>
              <a:rPr lang="en-US" sz="2400" dirty="0" err="1" smtClean="0"/>
              <a:t>Phosphorite</a:t>
            </a:r>
            <a:r>
              <a:rPr lang="en-US" sz="2400" dirty="0" smtClean="0"/>
              <a:t> Deposits</a:t>
            </a:r>
          </a:p>
          <a:p>
            <a:pPr lvl="1" eaLnBrk="1" hangingPunct="1">
              <a:lnSpc>
                <a:spcPct val="90000"/>
              </a:lnSpc>
            </a:pPr>
            <a:r>
              <a:rPr lang="en-US" sz="2400" dirty="0" smtClean="0"/>
              <a:t>Florida, North Carolina</a:t>
            </a:r>
          </a:p>
          <a:p>
            <a:pPr lvl="1" eaLnBrk="1" hangingPunct="1">
              <a:lnSpc>
                <a:spcPct val="90000"/>
              </a:lnSpc>
            </a:pPr>
            <a:r>
              <a:rPr lang="en-US" sz="2400" dirty="0" err="1" smtClean="0"/>
              <a:t>Phosphoria</a:t>
            </a:r>
            <a:r>
              <a:rPr lang="en-US" sz="2400" dirty="0" smtClean="0"/>
              <a:t> Formation, ID, MT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rot="5400000">
            <a:off x="1898210" y="6791"/>
            <a:ext cx="5499983" cy="6858002"/>
          </a:xfrm>
          <a:prstGeom prst="rect">
            <a:avLst/>
          </a:prstGeom>
          <a:noFill/>
          <a:ln w="9525">
            <a:noFill/>
            <a:miter lim="800000"/>
            <a:headEnd/>
            <a:tailEnd/>
          </a:ln>
        </p:spPr>
      </p:pic>
      <p:sp>
        <p:nvSpPr>
          <p:cNvPr id="5" name="Freeform 4"/>
          <p:cNvSpPr/>
          <p:nvPr/>
        </p:nvSpPr>
        <p:spPr>
          <a:xfrm>
            <a:off x="7239000" y="4114800"/>
            <a:ext cx="219075" cy="274320"/>
          </a:xfrm>
          <a:custGeom>
            <a:avLst/>
            <a:gdLst>
              <a:gd name="connsiteX0" fmla="*/ 0 w 219075"/>
              <a:gd name="connsiteY0" fmla="*/ 0 h 471487"/>
              <a:gd name="connsiteX1" fmla="*/ 38100 w 219075"/>
              <a:gd name="connsiteY1" fmla="*/ 252412 h 471487"/>
              <a:gd name="connsiteX2" fmla="*/ 109537 w 219075"/>
              <a:gd name="connsiteY2" fmla="*/ 471487 h 471487"/>
              <a:gd name="connsiteX3" fmla="*/ 219075 w 219075"/>
              <a:gd name="connsiteY3" fmla="*/ 338137 h 471487"/>
              <a:gd name="connsiteX4" fmla="*/ 166687 w 219075"/>
              <a:gd name="connsiteY4" fmla="*/ 176212 h 471487"/>
              <a:gd name="connsiteX5" fmla="*/ 61912 w 219075"/>
              <a:gd name="connsiteY5" fmla="*/ 61912 h 471487"/>
              <a:gd name="connsiteX6" fmla="*/ 0 w 219075"/>
              <a:gd name="connsiteY6" fmla="*/ 0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075" h="471487">
                <a:moveTo>
                  <a:pt x="0" y="0"/>
                </a:moveTo>
                <a:lnTo>
                  <a:pt x="38100" y="252412"/>
                </a:lnTo>
                <a:lnTo>
                  <a:pt x="109537" y="471487"/>
                </a:lnTo>
                <a:lnTo>
                  <a:pt x="219075" y="338137"/>
                </a:lnTo>
                <a:lnTo>
                  <a:pt x="166687" y="176212"/>
                </a:lnTo>
                <a:lnTo>
                  <a:pt x="61912" y="61912"/>
                </a:lnTo>
                <a:lnTo>
                  <a:pt x="0" y="0"/>
                </a:lnTo>
                <a:close/>
              </a:path>
            </a:pathLst>
          </a:custGeom>
          <a:solidFill>
            <a:srgbClr val="00B0F0"/>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3779" name="Rectangle 3"/>
          <p:cNvSpPr>
            <a:spLocks noChangeArrowheads="1"/>
          </p:cNvSpPr>
          <p:nvPr/>
        </p:nvSpPr>
        <p:spPr bwMode="auto">
          <a:xfrm>
            <a:off x="381000" y="152400"/>
            <a:ext cx="8458200" cy="685800"/>
          </a:xfrm>
          <a:prstGeom prst="rect">
            <a:avLst/>
          </a:prstGeom>
          <a:noFill/>
          <a:ln w="9525">
            <a:noFill/>
            <a:miter lim="800000"/>
            <a:headEnd/>
            <a:tailEnd/>
          </a:ln>
          <a:effectLst/>
        </p:spPr>
        <p:txBody>
          <a:bodyPr/>
          <a:lstStyle/>
          <a:p>
            <a:pPr>
              <a:lnSpc>
                <a:spcPct val="80000"/>
              </a:lnSpc>
              <a:tabLst>
                <a:tab pos="4686300" algn="l"/>
              </a:tabLst>
            </a:pPr>
            <a:r>
              <a:rPr lang="en-US" sz="3200" dirty="0" smtClean="0">
                <a:solidFill>
                  <a:srgbClr val="0000FF"/>
                </a:solidFill>
                <a:latin typeface="+mj-lt"/>
              </a:rPr>
              <a:t>Rare Earth Element Deposits of the United States</a:t>
            </a:r>
            <a:endParaRPr lang="en-US" sz="3200" dirty="0">
              <a:solidFill>
                <a:srgbClr val="0000FF"/>
              </a:solidFill>
              <a:latin typeface="+mj-lt"/>
            </a:endParaRPr>
          </a:p>
        </p:txBody>
      </p:sp>
      <p:sp>
        <p:nvSpPr>
          <p:cNvPr id="4" name="Oval 3"/>
          <p:cNvSpPr/>
          <p:nvPr/>
        </p:nvSpPr>
        <p:spPr>
          <a:xfrm>
            <a:off x="7239000" y="4114800"/>
            <a:ext cx="76200" cy="76200"/>
          </a:xfrm>
          <a:prstGeom prst="ellipse">
            <a:avLst/>
          </a:prstGeom>
          <a:solidFill>
            <a:srgbClr val="FFC0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3779" name="Rectangle 3"/>
          <p:cNvSpPr>
            <a:spLocks noChangeArrowheads="1"/>
          </p:cNvSpPr>
          <p:nvPr/>
        </p:nvSpPr>
        <p:spPr bwMode="auto">
          <a:xfrm>
            <a:off x="228600" y="76200"/>
            <a:ext cx="8305800" cy="685800"/>
          </a:xfrm>
          <a:prstGeom prst="rect">
            <a:avLst/>
          </a:prstGeom>
          <a:noFill/>
          <a:ln w="9525">
            <a:noFill/>
            <a:miter lim="800000"/>
            <a:headEnd/>
            <a:tailEnd/>
          </a:ln>
          <a:effectLst/>
        </p:spPr>
        <p:txBody>
          <a:bodyPr/>
          <a:lstStyle/>
          <a:p>
            <a:pPr>
              <a:lnSpc>
                <a:spcPct val="80000"/>
              </a:lnSpc>
              <a:tabLst>
                <a:tab pos="4686300" algn="l"/>
              </a:tabLst>
            </a:pPr>
            <a:r>
              <a:rPr lang="en-US" sz="2800" dirty="0" smtClean="0">
                <a:solidFill>
                  <a:srgbClr val="0000FF"/>
                </a:solidFill>
                <a:latin typeface="+mj-lt"/>
              </a:rPr>
              <a:t>Rare Earth Element Minerals &amp; Deposit Types</a:t>
            </a:r>
            <a:endParaRPr lang="en-US" sz="2800" dirty="0">
              <a:solidFill>
                <a:srgbClr val="0000FF"/>
              </a:solidFill>
              <a:latin typeface="+mj-lt"/>
            </a:endParaRPr>
          </a:p>
        </p:txBody>
      </p:sp>
      <p:graphicFrame>
        <p:nvGraphicFramePr>
          <p:cNvPr id="3" name="Table 2"/>
          <p:cNvGraphicFramePr>
            <a:graphicFrameLocks noGrp="1"/>
          </p:cNvGraphicFramePr>
          <p:nvPr/>
        </p:nvGraphicFramePr>
        <p:xfrm>
          <a:off x="228600" y="609034"/>
          <a:ext cx="8686800" cy="5639366"/>
        </p:xfrm>
        <a:graphic>
          <a:graphicData uri="http://schemas.openxmlformats.org/drawingml/2006/table">
            <a:tbl>
              <a:tblPr/>
              <a:tblGrid>
                <a:gridCol w="1219200"/>
                <a:gridCol w="3352800"/>
                <a:gridCol w="1143000"/>
                <a:gridCol w="1066800"/>
                <a:gridCol w="762000"/>
                <a:gridCol w="1143000"/>
              </a:tblGrid>
              <a:tr h="716866">
                <a:tc>
                  <a:txBody>
                    <a:bodyPr/>
                    <a:lstStyle/>
                    <a:p>
                      <a:pPr algn="l" fontAlgn="t"/>
                      <a:r>
                        <a:rPr lang="en-US" sz="1600" b="1" i="0" u="none" strike="noStrike" dirty="0" smtClean="0">
                          <a:solidFill>
                            <a:srgbClr val="0000FF"/>
                          </a:solidFill>
                          <a:latin typeface="+mn-lt"/>
                        </a:rPr>
                        <a:t> Group-Mineral</a:t>
                      </a:r>
                      <a:endParaRPr lang="en-US" sz="1600" b="1" i="0" u="none" strike="noStrike" dirty="0">
                        <a:solidFill>
                          <a:srgbClr val="0000FF"/>
                        </a:solidFill>
                        <a:latin typeface="+mn-lt"/>
                      </a:endParaRPr>
                    </a:p>
                  </a:txBody>
                  <a:tcPr marL="5780" marR="5780" marT="5780" marB="0">
                    <a:lnL>
                      <a:noFill/>
                    </a:lnL>
                    <a:lnR>
                      <a:noFill/>
                    </a:lnR>
                    <a:lnT>
                      <a:noFill/>
                    </a:lnT>
                    <a:lnB w="28575" cap="flat" cmpd="sng" algn="ctr">
                      <a:solidFill>
                        <a:srgbClr val="0000FF"/>
                      </a:solidFill>
                      <a:prstDash val="solid"/>
                      <a:round/>
                      <a:headEnd type="none" w="med" len="med"/>
                      <a:tailEnd type="none" w="med" len="med"/>
                    </a:lnB>
                  </a:tcPr>
                </a:tc>
                <a:tc>
                  <a:txBody>
                    <a:bodyPr/>
                    <a:lstStyle/>
                    <a:p>
                      <a:pPr algn="ctr" fontAlgn="t"/>
                      <a:r>
                        <a:rPr lang="en-US" sz="1600" b="1" i="0" u="none" strike="noStrike" dirty="0" smtClean="0">
                          <a:solidFill>
                            <a:srgbClr val="0000FF"/>
                          </a:solidFill>
                          <a:latin typeface="+mn-lt"/>
                        </a:rPr>
                        <a:t>Formula</a:t>
                      </a:r>
                      <a:endParaRPr lang="en-US" sz="1600" b="1" i="0" u="none" strike="noStrike" dirty="0">
                        <a:solidFill>
                          <a:srgbClr val="0000FF"/>
                        </a:solidFill>
                        <a:latin typeface="+mn-lt"/>
                      </a:endParaRPr>
                    </a:p>
                  </a:txBody>
                  <a:tcPr marL="5780" marR="5780" marT="5780" marB="0">
                    <a:lnL>
                      <a:noFill/>
                    </a:lnL>
                    <a:lnR>
                      <a:noFill/>
                    </a:lnR>
                    <a:lnT>
                      <a:noFill/>
                    </a:lnT>
                    <a:lnB w="28575" cap="flat" cmpd="sng" algn="ctr">
                      <a:solidFill>
                        <a:srgbClr val="0000FF"/>
                      </a:solidFill>
                      <a:prstDash val="solid"/>
                      <a:round/>
                      <a:headEnd type="none" w="med" len="med"/>
                      <a:tailEnd type="none" w="med" len="med"/>
                    </a:lnB>
                  </a:tcPr>
                </a:tc>
                <a:tc>
                  <a:txBody>
                    <a:bodyPr/>
                    <a:lstStyle/>
                    <a:p>
                      <a:pPr algn="ctr" fontAlgn="t"/>
                      <a:r>
                        <a:rPr lang="en-US" sz="1600" b="1" i="0" u="none" strike="noStrike" dirty="0" err="1">
                          <a:solidFill>
                            <a:srgbClr val="0000FF"/>
                          </a:solidFill>
                          <a:latin typeface="+mn-lt"/>
                        </a:rPr>
                        <a:t>Carbonatite</a:t>
                      </a:r>
                      <a:endParaRPr lang="en-US" sz="1600" b="1" i="0" u="none" strike="noStrike" dirty="0">
                        <a:solidFill>
                          <a:srgbClr val="0000FF"/>
                        </a:solidFill>
                        <a:latin typeface="+mn-lt"/>
                      </a:endParaRPr>
                    </a:p>
                  </a:txBody>
                  <a:tcPr marL="5780" marR="5780" marT="5780" marB="0">
                    <a:lnL>
                      <a:noFill/>
                    </a:lnL>
                    <a:lnR>
                      <a:noFill/>
                    </a:lnR>
                    <a:lnT>
                      <a:noFill/>
                    </a:lnT>
                    <a:lnB w="28575" cap="flat" cmpd="sng" algn="ctr">
                      <a:solidFill>
                        <a:srgbClr val="0000FF"/>
                      </a:solidFill>
                      <a:prstDash val="solid"/>
                      <a:round/>
                      <a:headEnd type="none" w="med" len="med"/>
                      <a:tailEnd type="none" w="med" len="med"/>
                    </a:lnB>
                  </a:tcPr>
                </a:tc>
                <a:tc>
                  <a:txBody>
                    <a:bodyPr/>
                    <a:lstStyle/>
                    <a:p>
                      <a:pPr algn="ctr" fontAlgn="t"/>
                      <a:r>
                        <a:rPr lang="en-US" sz="1600" b="1" i="0" u="none" strike="noStrike" dirty="0" smtClean="0">
                          <a:solidFill>
                            <a:srgbClr val="0000FF"/>
                          </a:solidFill>
                          <a:latin typeface="+mn-lt"/>
                        </a:rPr>
                        <a:t>Alkaline Intrusion-Related</a:t>
                      </a:r>
                      <a:r>
                        <a:rPr lang="en-US" sz="1600" b="1" i="0" u="none" strike="noStrike" baseline="0" dirty="0" smtClean="0">
                          <a:solidFill>
                            <a:srgbClr val="0000FF"/>
                          </a:solidFill>
                          <a:latin typeface="+mn-lt"/>
                        </a:rPr>
                        <a:t> </a:t>
                      </a:r>
                      <a:endParaRPr lang="en-US" sz="1600" b="1" i="0" u="none" strike="noStrike" dirty="0">
                        <a:solidFill>
                          <a:srgbClr val="0000FF"/>
                        </a:solidFill>
                        <a:latin typeface="+mn-lt"/>
                      </a:endParaRPr>
                    </a:p>
                  </a:txBody>
                  <a:tcPr marL="5780" marR="5780" marT="5780" marB="0">
                    <a:lnL>
                      <a:noFill/>
                    </a:lnL>
                    <a:lnR>
                      <a:noFill/>
                    </a:lnR>
                    <a:lnT>
                      <a:noFill/>
                    </a:lnT>
                    <a:lnB w="28575" cap="flat" cmpd="sng" algn="ctr">
                      <a:solidFill>
                        <a:srgbClr val="0000FF"/>
                      </a:solidFill>
                      <a:prstDash val="solid"/>
                      <a:round/>
                      <a:headEnd type="none" w="med" len="med"/>
                      <a:tailEnd type="none" w="med" len="med"/>
                    </a:lnB>
                  </a:tcPr>
                </a:tc>
                <a:tc>
                  <a:txBody>
                    <a:bodyPr/>
                    <a:lstStyle/>
                    <a:p>
                      <a:pPr algn="ctr" fontAlgn="t"/>
                      <a:r>
                        <a:rPr lang="en-US" sz="1600" b="1" i="0" u="none" strike="noStrike" dirty="0">
                          <a:solidFill>
                            <a:srgbClr val="0000FF"/>
                          </a:solidFill>
                          <a:latin typeface="+mn-lt"/>
                        </a:rPr>
                        <a:t>Placer</a:t>
                      </a:r>
                    </a:p>
                  </a:txBody>
                  <a:tcPr marL="5780" marR="5780" marT="5780" marB="0">
                    <a:lnL>
                      <a:noFill/>
                    </a:lnL>
                    <a:lnR>
                      <a:noFill/>
                    </a:lnR>
                    <a:lnT>
                      <a:noFill/>
                    </a:lnT>
                    <a:lnB w="28575" cap="flat" cmpd="sng" algn="ctr">
                      <a:solidFill>
                        <a:srgbClr val="0000FF"/>
                      </a:solidFill>
                      <a:prstDash val="solid"/>
                      <a:round/>
                      <a:headEnd type="none" w="med" len="med"/>
                      <a:tailEnd type="none" w="med" len="med"/>
                    </a:lnB>
                  </a:tcPr>
                </a:tc>
                <a:tc>
                  <a:txBody>
                    <a:bodyPr/>
                    <a:lstStyle/>
                    <a:p>
                      <a:pPr algn="ctr" fontAlgn="t"/>
                      <a:r>
                        <a:rPr lang="en-US" sz="1600" b="1" i="0" u="none" strike="noStrike" dirty="0" err="1">
                          <a:solidFill>
                            <a:srgbClr val="0000FF"/>
                          </a:solidFill>
                          <a:latin typeface="+mn-lt"/>
                        </a:rPr>
                        <a:t>Phosphorite</a:t>
                      </a:r>
                      <a:endParaRPr lang="en-US" sz="1600" b="1" i="0" u="none" strike="noStrike" dirty="0">
                        <a:solidFill>
                          <a:srgbClr val="0000FF"/>
                        </a:solidFill>
                        <a:latin typeface="+mn-lt"/>
                      </a:endParaRPr>
                    </a:p>
                  </a:txBody>
                  <a:tcPr marL="5780" marR="5780" marT="5780" marB="0">
                    <a:lnL>
                      <a:noFill/>
                    </a:lnL>
                    <a:lnR>
                      <a:noFill/>
                    </a:lnR>
                    <a:lnT>
                      <a:noFill/>
                    </a:lnT>
                    <a:lnB w="28575" cap="flat" cmpd="sng" algn="ctr">
                      <a:solidFill>
                        <a:srgbClr val="0000FF"/>
                      </a:solidFill>
                      <a:prstDash val="solid"/>
                      <a:round/>
                      <a:headEnd type="none" w="med" len="med"/>
                      <a:tailEnd type="none" w="med" len="med"/>
                    </a:lnB>
                  </a:tcPr>
                </a:tc>
              </a:tr>
              <a:tr h="272337">
                <a:tc>
                  <a:txBody>
                    <a:bodyPr/>
                    <a:lstStyle/>
                    <a:p>
                      <a:pPr algn="l" fontAlgn="b"/>
                      <a:r>
                        <a:rPr lang="en-US" sz="1600" b="1" i="0" u="none" strike="noStrike" dirty="0" smtClean="0">
                          <a:solidFill>
                            <a:srgbClr val="FF0000"/>
                          </a:solidFill>
                          <a:latin typeface="+mn-lt"/>
                        </a:rPr>
                        <a:t>Oxides</a:t>
                      </a:r>
                      <a:endParaRPr lang="en-US" sz="1600" b="1" i="0" u="none" strike="noStrike" dirty="0">
                        <a:solidFill>
                          <a:srgbClr val="FF0000"/>
                        </a:solidFill>
                        <a:latin typeface="+mn-lt"/>
                      </a:endParaRPr>
                    </a:p>
                  </a:txBody>
                  <a:tcPr marL="5780" marR="5780" marT="5780" marB="0" anchor="b">
                    <a:lnL>
                      <a:noFill/>
                    </a:lnL>
                    <a:lnR>
                      <a:noFill/>
                    </a:lnR>
                    <a:lnT w="28575" cap="flat" cmpd="sng" algn="ctr">
                      <a:solidFill>
                        <a:srgbClr val="0000FF"/>
                      </a:solidFill>
                      <a:prstDash val="solid"/>
                      <a:round/>
                      <a:headEnd type="none" w="med" len="med"/>
                      <a:tailEnd type="none" w="med" len="med"/>
                    </a:lnT>
                    <a:lnB>
                      <a:noFill/>
                    </a:lnB>
                  </a:tcPr>
                </a:tc>
                <a:tc>
                  <a:txBody>
                    <a:bodyPr/>
                    <a:lstStyle/>
                    <a:p>
                      <a:pPr algn="ctr" fontAlgn="b"/>
                      <a:endParaRPr lang="en-US" sz="1600" b="0" i="0" u="none" strike="noStrike" dirty="0">
                        <a:solidFill>
                          <a:srgbClr val="000000"/>
                        </a:solidFill>
                        <a:latin typeface="+mn-lt"/>
                      </a:endParaRPr>
                    </a:p>
                  </a:txBody>
                  <a:tcPr marL="5780" marR="5780" marT="5780" marB="0" anchor="b">
                    <a:lnL>
                      <a:noFill/>
                    </a:lnL>
                    <a:lnR>
                      <a:noFill/>
                    </a:lnR>
                    <a:lnT w="28575" cap="flat" cmpd="sng" algn="ctr">
                      <a:solidFill>
                        <a:srgbClr val="0000FF"/>
                      </a:solidFill>
                      <a:prstDash val="solid"/>
                      <a:round/>
                      <a:headEnd type="none" w="med" len="med"/>
                      <a:tailEnd type="none" w="med" len="med"/>
                    </a:lnT>
                    <a:lnB>
                      <a:noFill/>
                    </a:lnB>
                  </a:tcPr>
                </a:tc>
                <a:tc>
                  <a:txBody>
                    <a:bodyPr/>
                    <a:lstStyle/>
                    <a:p>
                      <a:pPr algn="ctr" fontAlgn="b"/>
                      <a:endParaRPr lang="en-US" sz="1600" b="0" i="0" u="none" strike="noStrike" dirty="0">
                        <a:solidFill>
                          <a:srgbClr val="000000"/>
                        </a:solidFill>
                        <a:latin typeface="+mn-lt"/>
                      </a:endParaRPr>
                    </a:p>
                  </a:txBody>
                  <a:tcPr marL="5780" marR="5780" marT="5780" marB="0" anchor="b">
                    <a:lnL>
                      <a:noFill/>
                    </a:lnL>
                    <a:lnR>
                      <a:noFill/>
                    </a:lnR>
                    <a:lnT w="28575" cap="flat" cmpd="sng" algn="ctr">
                      <a:solidFill>
                        <a:srgbClr val="0000FF"/>
                      </a:solidFill>
                      <a:prstDash val="solid"/>
                      <a:round/>
                      <a:headEnd type="none" w="med" len="med"/>
                      <a:tailEnd type="none" w="med" len="med"/>
                    </a:lnT>
                    <a:lnB>
                      <a:noFill/>
                    </a:lnB>
                  </a:tcPr>
                </a:tc>
                <a:tc>
                  <a:txBody>
                    <a:bodyPr/>
                    <a:lstStyle/>
                    <a:p>
                      <a:pPr algn="ctr" fontAlgn="b"/>
                      <a:endParaRPr lang="en-US" sz="1600" b="0" i="0" u="none" strike="noStrike">
                        <a:solidFill>
                          <a:srgbClr val="000000"/>
                        </a:solidFill>
                        <a:latin typeface="+mn-lt"/>
                      </a:endParaRPr>
                    </a:p>
                  </a:txBody>
                  <a:tcPr marL="5780" marR="5780" marT="5780" marB="0" anchor="b">
                    <a:lnL>
                      <a:noFill/>
                    </a:lnL>
                    <a:lnR>
                      <a:noFill/>
                    </a:lnR>
                    <a:lnT w="28575" cap="flat" cmpd="sng" algn="ctr">
                      <a:solidFill>
                        <a:srgbClr val="0000FF"/>
                      </a:solidFill>
                      <a:prstDash val="solid"/>
                      <a:round/>
                      <a:headEnd type="none" w="med" len="med"/>
                      <a:tailEnd type="none" w="med" len="med"/>
                    </a:lnT>
                    <a:lnB>
                      <a:noFill/>
                    </a:lnB>
                  </a:tcPr>
                </a:tc>
                <a:tc>
                  <a:txBody>
                    <a:bodyPr/>
                    <a:lstStyle/>
                    <a:p>
                      <a:pPr algn="ctr" fontAlgn="b"/>
                      <a:endParaRPr lang="en-US" sz="1600" b="0" i="0" u="none" strike="noStrike">
                        <a:solidFill>
                          <a:srgbClr val="000000"/>
                        </a:solidFill>
                        <a:latin typeface="+mn-lt"/>
                      </a:endParaRPr>
                    </a:p>
                  </a:txBody>
                  <a:tcPr marL="5780" marR="5780" marT="5780" marB="0" anchor="b">
                    <a:lnL>
                      <a:noFill/>
                    </a:lnL>
                    <a:lnR>
                      <a:noFill/>
                    </a:lnR>
                    <a:lnT w="28575" cap="flat" cmpd="sng" algn="ctr">
                      <a:solidFill>
                        <a:srgbClr val="0000FF"/>
                      </a:solidFill>
                      <a:prstDash val="solid"/>
                      <a:round/>
                      <a:headEnd type="none" w="med" len="med"/>
                      <a:tailEnd type="none" w="med" len="med"/>
                    </a:lnT>
                    <a:lnB>
                      <a:noFill/>
                    </a:lnB>
                  </a:tcPr>
                </a:tc>
                <a:tc>
                  <a:txBody>
                    <a:bodyPr/>
                    <a:lstStyle/>
                    <a:p>
                      <a:pPr algn="ctr" fontAlgn="b"/>
                      <a:endParaRPr lang="en-US" sz="1600" b="0" i="0" u="none" strike="noStrike">
                        <a:solidFill>
                          <a:srgbClr val="000000"/>
                        </a:solidFill>
                        <a:latin typeface="+mn-lt"/>
                      </a:endParaRPr>
                    </a:p>
                  </a:txBody>
                  <a:tcPr marL="5780" marR="5780" marT="5780" marB="0" anchor="b">
                    <a:lnL>
                      <a:noFill/>
                    </a:lnL>
                    <a:lnR>
                      <a:noFill/>
                    </a:lnR>
                    <a:lnT w="28575" cap="flat" cmpd="sng" algn="ctr">
                      <a:solidFill>
                        <a:srgbClr val="0000FF"/>
                      </a:solidFill>
                      <a:prstDash val="solid"/>
                      <a:round/>
                      <a:headEnd type="none" w="med" len="med"/>
                      <a:tailEnd type="none" w="med" len="med"/>
                    </a:lnT>
                    <a:lnB>
                      <a:noFill/>
                    </a:lnB>
                  </a:tcPr>
                </a:tc>
              </a:tr>
              <a:tr h="272337">
                <a:tc>
                  <a:txBody>
                    <a:bodyPr/>
                    <a:lstStyle/>
                    <a:p>
                      <a:pPr algn="l" fontAlgn="b"/>
                      <a:r>
                        <a:rPr lang="en-US" sz="1600" b="0" i="0" u="none" strike="noStrike" dirty="0" smtClean="0">
                          <a:solidFill>
                            <a:srgbClr val="000000"/>
                          </a:solidFill>
                          <a:latin typeface="+mn-lt"/>
                        </a:rPr>
                        <a:t>  </a:t>
                      </a:r>
                      <a:r>
                        <a:rPr lang="en-US" sz="1600" b="0" i="0" u="none" strike="noStrike" dirty="0" err="1" smtClean="0">
                          <a:solidFill>
                            <a:srgbClr val="000000"/>
                          </a:solidFill>
                          <a:latin typeface="+mn-lt"/>
                        </a:rPr>
                        <a:t>Aeschynite</a:t>
                      </a:r>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r>
                        <a:rPr lang="en-US" sz="1600" b="0" i="0" u="none" strike="noStrike" dirty="0" smtClean="0">
                          <a:solidFill>
                            <a:srgbClr val="000000"/>
                          </a:solidFill>
                          <a:latin typeface="+mn-lt"/>
                        </a:rPr>
                        <a:t>(</a:t>
                      </a:r>
                      <a:r>
                        <a:rPr lang="en-US" sz="1600" b="0" i="0" u="none" strike="noStrike" dirty="0" err="1" smtClean="0">
                          <a:solidFill>
                            <a:srgbClr val="000000"/>
                          </a:solidFill>
                          <a:latin typeface="+mn-lt"/>
                        </a:rPr>
                        <a:t>Ln,Ca,Fe</a:t>
                      </a:r>
                      <a:r>
                        <a:rPr lang="en-US" sz="1600" b="0" i="0" u="none" strike="noStrike" dirty="0">
                          <a:solidFill>
                            <a:srgbClr val="000000"/>
                          </a:solidFill>
                          <a:latin typeface="+mn-lt"/>
                        </a:rPr>
                        <a:t>)(</a:t>
                      </a:r>
                      <a:r>
                        <a:rPr lang="en-US" sz="1600" b="0" i="0" u="none" strike="noStrike" dirty="0" err="1">
                          <a:solidFill>
                            <a:srgbClr val="000000"/>
                          </a:solidFill>
                          <a:latin typeface="+mn-lt"/>
                        </a:rPr>
                        <a:t>Ti,Nb</a:t>
                      </a:r>
                      <a:r>
                        <a:rPr lang="en-US" sz="1600" b="0" i="0" u="none" strike="noStrike" dirty="0">
                          <a:solidFill>
                            <a:srgbClr val="000000"/>
                          </a:solidFill>
                          <a:latin typeface="+mn-lt"/>
                        </a:rPr>
                        <a:t>)</a:t>
                      </a:r>
                      <a:r>
                        <a:rPr lang="en-US" sz="1600" b="0" i="0" u="none" strike="noStrike" baseline="-25000" dirty="0">
                          <a:solidFill>
                            <a:srgbClr val="000000"/>
                          </a:solidFill>
                          <a:latin typeface="+mn-lt"/>
                        </a:rPr>
                        <a:t>2</a:t>
                      </a:r>
                      <a:r>
                        <a:rPr lang="en-US" sz="1600" b="0" i="0" u="none" strike="noStrike" dirty="0">
                          <a:solidFill>
                            <a:srgbClr val="000000"/>
                          </a:solidFill>
                          <a:latin typeface="+mn-lt"/>
                        </a:rPr>
                        <a:t>(O,OH)</a:t>
                      </a:r>
                      <a:r>
                        <a:rPr lang="en-US" sz="1600" b="0" i="0" u="none" strike="noStrike" baseline="-25000" dirty="0">
                          <a:solidFill>
                            <a:srgbClr val="000000"/>
                          </a:solidFill>
                          <a:latin typeface="+mn-lt"/>
                        </a:rPr>
                        <a:t>6</a:t>
                      </a:r>
                    </a:p>
                  </a:txBody>
                  <a:tcPr marL="5780" marR="5780" marT="5780" marB="0" anchor="b">
                    <a:lnL>
                      <a:noFill/>
                    </a:lnL>
                    <a:lnR>
                      <a:noFill/>
                    </a:lnR>
                    <a:lnT>
                      <a:noFill/>
                    </a:lnT>
                    <a:lnB>
                      <a:noFill/>
                    </a:lnB>
                  </a:tcPr>
                </a:tc>
                <a:tc>
                  <a:txBody>
                    <a:bodyPr/>
                    <a:lstStyle/>
                    <a:p>
                      <a:pPr algn="ctr" fontAlgn="b"/>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r>
                        <a:rPr lang="en-US" sz="1600" b="0" i="0" u="none" strike="noStrike">
                          <a:solidFill>
                            <a:srgbClr val="000000"/>
                          </a:solidFill>
                          <a:latin typeface="+mn-lt"/>
                        </a:rPr>
                        <a:t>X</a:t>
                      </a:r>
                    </a:p>
                  </a:txBody>
                  <a:tcPr marL="5780" marR="5780" marT="5780" marB="0" anchor="b">
                    <a:lnL>
                      <a:noFill/>
                    </a:lnL>
                    <a:lnR>
                      <a:noFill/>
                    </a:lnR>
                    <a:lnT>
                      <a:noFill/>
                    </a:lnT>
                    <a:lnB>
                      <a:noFill/>
                    </a:lnB>
                  </a:tcPr>
                </a:tc>
                <a:tc>
                  <a:txBody>
                    <a:bodyPr/>
                    <a:lstStyle/>
                    <a:p>
                      <a:pPr algn="ctr" fontAlgn="b"/>
                      <a:endParaRPr lang="en-US" sz="1600" b="0" i="0" u="none" strike="noStrike">
                        <a:solidFill>
                          <a:srgbClr val="000000"/>
                        </a:solidFill>
                        <a:latin typeface="+mn-lt"/>
                      </a:endParaRPr>
                    </a:p>
                  </a:txBody>
                  <a:tcPr marL="5780" marR="5780" marT="5780" marB="0" anchor="b">
                    <a:lnL>
                      <a:noFill/>
                    </a:lnL>
                    <a:lnR>
                      <a:noFill/>
                    </a:lnR>
                    <a:lnT>
                      <a:noFill/>
                    </a:lnT>
                    <a:lnB>
                      <a:noFill/>
                    </a:lnB>
                  </a:tcPr>
                </a:tc>
                <a:tc>
                  <a:txBody>
                    <a:bodyPr/>
                    <a:lstStyle/>
                    <a:p>
                      <a:pPr algn="ctr" fontAlgn="b"/>
                      <a:endParaRPr lang="en-US" sz="1600" b="0" i="0" u="none" strike="noStrike">
                        <a:solidFill>
                          <a:srgbClr val="000000"/>
                        </a:solidFill>
                        <a:latin typeface="+mn-lt"/>
                      </a:endParaRPr>
                    </a:p>
                  </a:txBody>
                  <a:tcPr marL="5780" marR="5780" marT="5780" marB="0" anchor="b">
                    <a:lnL>
                      <a:noFill/>
                    </a:lnL>
                    <a:lnR>
                      <a:noFill/>
                    </a:lnR>
                    <a:lnT>
                      <a:noFill/>
                    </a:lnT>
                    <a:lnB>
                      <a:noFill/>
                    </a:lnB>
                  </a:tcPr>
                </a:tc>
              </a:tr>
              <a:tr h="272337">
                <a:tc>
                  <a:txBody>
                    <a:bodyPr/>
                    <a:lstStyle/>
                    <a:p>
                      <a:pPr algn="l" fontAlgn="b"/>
                      <a:r>
                        <a:rPr lang="en-US" sz="1600" b="0" i="0" u="none" strike="noStrike" dirty="0" smtClean="0">
                          <a:solidFill>
                            <a:srgbClr val="000000"/>
                          </a:solidFill>
                          <a:latin typeface="+mn-lt"/>
                        </a:rPr>
                        <a:t>  Euxenite</a:t>
                      </a:r>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r>
                        <a:rPr lang="en-US" sz="1600" b="0" i="0" u="none" strike="noStrike" dirty="0">
                          <a:solidFill>
                            <a:srgbClr val="000000"/>
                          </a:solidFill>
                          <a:latin typeface="+mn-lt"/>
                        </a:rPr>
                        <a:t>(</a:t>
                      </a:r>
                      <a:r>
                        <a:rPr lang="en-US" sz="1600" b="0" i="0" u="none" strike="noStrike" dirty="0" err="1" smtClean="0">
                          <a:solidFill>
                            <a:srgbClr val="000000"/>
                          </a:solidFill>
                          <a:latin typeface="+mn-lt"/>
                        </a:rPr>
                        <a:t>Y,Ln,Ca</a:t>
                      </a:r>
                      <a:r>
                        <a:rPr lang="en-US" sz="1600" b="0" i="0" u="none" strike="noStrike" dirty="0">
                          <a:solidFill>
                            <a:srgbClr val="000000"/>
                          </a:solidFill>
                          <a:latin typeface="+mn-lt"/>
                        </a:rPr>
                        <a:t>)(</a:t>
                      </a:r>
                      <a:r>
                        <a:rPr lang="en-US" sz="1600" b="0" i="0" u="none" strike="noStrike" dirty="0" err="1">
                          <a:solidFill>
                            <a:srgbClr val="000000"/>
                          </a:solidFill>
                          <a:latin typeface="+mn-lt"/>
                        </a:rPr>
                        <a:t>Nb,Ta,Ti</a:t>
                      </a:r>
                      <a:r>
                        <a:rPr lang="en-US" sz="1600" b="0" i="0" u="none" strike="noStrike" dirty="0">
                          <a:solidFill>
                            <a:srgbClr val="000000"/>
                          </a:solidFill>
                          <a:latin typeface="+mn-lt"/>
                        </a:rPr>
                        <a:t>)</a:t>
                      </a:r>
                      <a:r>
                        <a:rPr lang="en-US" sz="1600" b="0" i="0" u="none" strike="noStrike" baseline="-25000" dirty="0">
                          <a:solidFill>
                            <a:srgbClr val="000000"/>
                          </a:solidFill>
                          <a:latin typeface="+mn-lt"/>
                        </a:rPr>
                        <a:t>2</a:t>
                      </a:r>
                      <a:r>
                        <a:rPr lang="en-US" sz="1600" b="0" i="0" u="none" strike="noStrike" dirty="0">
                          <a:solidFill>
                            <a:srgbClr val="000000"/>
                          </a:solidFill>
                          <a:latin typeface="+mn-lt"/>
                        </a:rPr>
                        <a:t>(O,OH)</a:t>
                      </a:r>
                      <a:r>
                        <a:rPr lang="en-US" sz="1600" b="0" i="0" u="none" strike="noStrike" baseline="-25000" dirty="0">
                          <a:solidFill>
                            <a:srgbClr val="000000"/>
                          </a:solidFill>
                          <a:latin typeface="+mn-lt"/>
                        </a:rPr>
                        <a:t>6</a:t>
                      </a:r>
                    </a:p>
                  </a:txBody>
                  <a:tcPr marL="5780" marR="5780" marT="5780" marB="0" anchor="b">
                    <a:lnL>
                      <a:noFill/>
                    </a:lnL>
                    <a:lnR>
                      <a:noFill/>
                    </a:lnR>
                    <a:lnT>
                      <a:noFill/>
                    </a:lnT>
                    <a:lnB>
                      <a:noFill/>
                    </a:lnB>
                  </a:tcPr>
                </a:tc>
                <a:tc>
                  <a:txBody>
                    <a:bodyPr/>
                    <a:lstStyle/>
                    <a:p>
                      <a:pPr algn="ctr" fontAlgn="b"/>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r>
                        <a:rPr lang="en-US" sz="1600" b="0" i="0" u="none" strike="noStrike">
                          <a:solidFill>
                            <a:srgbClr val="000000"/>
                          </a:solidFill>
                          <a:latin typeface="+mn-lt"/>
                        </a:rPr>
                        <a:t>X</a:t>
                      </a:r>
                    </a:p>
                  </a:txBody>
                  <a:tcPr marL="5780" marR="5780" marT="5780" marB="0" anchor="b">
                    <a:lnL>
                      <a:noFill/>
                    </a:lnL>
                    <a:lnR>
                      <a:noFill/>
                    </a:lnR>
                    <a:lnT>
                      <a:noFill/>
                    </a:lnT>
                    <a:lnB>
                      <a:noFill/>
                    </a:lnB>
                  </a:tcPr>
                </a:tc>
                <a:tc>
                  <a:txBody>
                    <a:bodyPr/>
                    <a:lstStyle/>
                    <a:p>
                      <a:pPr algn="ctr" fontAlgn="b"/>
                      <a:r>
                        <a:rPr lang="en-US" sz="1600" b="0" i="0" u="none" strike="noStrike">
                          <a:solidFill>
                            <a:srgbClr val="000000"/>
                          </a:solidFill>
                          <a:latin typeface="+mn-lt"/>
                        </a:rPr>
                        <a:t>X</a:t>
                      </a:r>
                    </a:p>
                  </a:txBody>
                  <a:tcPr marL="5780" marR="5780" marT="5780" marB="0" anchor="b">
                    <a:lnL>
                      <a:noFill/>
                    </a:lnL>
                    <a:lnR>
                      <a:noFill/>
                    </a:lnR>
                    <a:lnT>
                      <a:noFill/>
                    </a:lnT>
                    <a:lnB>
                      <a:noFill/>
                    </a:lnB>
                  </a:tcPr>
                </a:tc>
                <a:tc>
                  <a:txBody>
                    <a:bodyPr/>
                    <a:lstStyle/>
                    <a:p>
                      <a:pPr algn="ctr" fontAlgn="b"/>
                      <a:endParaRPr lang="en-US" sz="1600" b="0" i="0" u="none" strike="noStrike">
                        <a:solidFill>
                          <a:srgbClr val="000000"/>
                        </a:solidFill>
                        <a:latin typeface="+mn-lt"/>
                      </a:endParaRPr>
                    </a:p>
                  </a:txBody>
                  <a:tcPr marL="5780" marR="5780" marT="5780" marB="0" anchor="b">
                    <a:lnL>
                      <a:noFill/>
                    </a:lnL>
                    <a:lnR>
                      <a:noFill/>
                    </a:lnR>
                    <a:lnT>
                      <a:noFill/>
                    </a:lnT>
                    <a:lnB>
                      <a:noFill/>
                    </a:lnB>
                  </a:tcPr>
                </a:tc>
              </a:tr>
              <a:tr h="272337">
                <a:tc>
                  <a:txBody>
                    <a:bodyPr/>
                    <a:lstStyle/>
                    <a:p>
                      <a:pPr algn="l" fontAlgn="b"/>
                      <a:r>
                        <a:rPr lang="en-US" sz="1600" b="0" i="0" u="none" strike="noStrike" dirty="0" smtClean="0">
                          <a:solidFill>
                            <a:srgbClr val="000000"/>
                          </a:solidFill>
                          <a:latin typeface="+mn-lt"/>
                        </a:rPr>
                        <a:t>  </a:t>
                      </a:r>
                      <a:r>
                        <a:rPr lang="en-US" sz="1600" b="0" i="0" u="none" strike="noStrike" dirty="0" err="1" smtClean="0">
                          <a:solidFill>
                            <a:srgbClr val="000000"/>
                          </a:solidFill>
                          <a:latin typeface="+mn-lt"/>
                        </a:rPr>
                        <a:t>Fergusonite</a:t>
                      </a:r>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r>
                        <a:rPr lang="en-US" sz="1600" b="0" i="0" u="none" strike="noStrike" dirty="0">
                          <a:solidFill>
                            <a:srgbClr val="000000"/>
                          </a:solidFill>
                          <a:latin typeface="+mn-lt"/>
                        </a:rPr>
                        <a:t>YNbO</a:t>
                      </a:r>
                      <a:r>
                        <a:rPr lang="en-US" sz="1600" b="0" i="0" u="none" strike="noStrike" baseline="-25000" dirty="0">
                          <a:solidFill>
                            <a:srgbClr val="000000"/>
                          </a:solidFill>
                          <a:latin typeface="+mn-lt"/>
                        </a:rPr>
                        <a:t>4</a:t>
                      </a:r>
                    </a:p>
                  </a:txBody>
                  <a:tcPr marL="5780" marR="5780" marT="5780" marB="0" anchor="b">
                    <a:lnL>
                      <a:noFill/>
                    </a:lnL>
                    <a:lnR>
                      <a:noFill/>
                    </a:lnR>
                    <a:lnT>
                      <a:noFill/>
                    </a:lnT>
                    <a:lnB>
                      <a:noFill/>
                    </a:lnB>
                  </a:tcPr>
                </a:tc>
                <a:tc>
                  <a:txBody>
                    <a:bodyPr/>
                    <a:lstStyle/>
                    <a:p>
                      <a:pPr algn="ctr" fontAlgn="b"/>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r>
                        <a:rPr lang="en-US" sz="1600" b="0" i="0" u="none" strike="noStrike" dirty="0">
                          <a:solidFill>
                            <a:srgbClr val="000000"/>
                          </a:solidFill>
                          <a:latin typeface="+mn-lt"/>
                        </a:rPr>
                        <a:t>X</a:t>
                      </a:r>
                    </a:p>
                  </a:txBody>
                  <a:tcPr marL="5780" marR="5780" marT="5780" marB="0" anchor="b">
                    <a:lnL>
                      <a:noFill/>
                    </a:lnL>
                    <a:lnR>
                      <a:noFill/>
                    </a:lnR>
                    <a:lnT>
                      <a:noFill/>
                    </a:lnT>
                    <a:lnB>
                      <a:noFill/>
                    </a:lnB>
                  </a:tcPr>
                </a:tc>
                <a:tc>
                  <a:txBody>
                    <a:bodyPr/>
                    <a:lstStyle/>
                    <a:p>
                      <a:pPr algn="ctr" fontAlgn="b"/>
                      <a:endParaRPr lang="en-US" sz="1600" b="0" i="0" u="none" strike="noStrike">
                        <a:solidFill>
                          <a:srgbClr val="000000"/>
                        </a:solidFill>
                        <a:latin typeface="+mn-lt"/>
                      </a:endParaRPr>
                    </a:p>
                  </a:txBody>
                  <a:tcPr marL="5780" marR="5780" marT="5780" marB="0" anchor="b">
                    <a:lnL>
                      <a:noFill/>
                    </a:lnL>
                    <a:lnR>
                      <a:noFill/>
                    </a:lnR>
                    <a:lnT>
                      <a:noFill/>
                    </a:lnT>
                    <a:lnB>
                      <a:noFill/>
                    </a:lnB>
                  </a:tcPr>
                </a:tc>
                <a:tc>
                  <a:txBody>
                    <a:bodyPr/>
                    <a:lstStyle/>
                    <a:p>
                      <a:pPr algn="ctr" fontAlgn="b"/>
                      <a:endParaRPr lang="en-US" sz="1600" b="0" i="0" u="none" strike="noStrike">
                        <a:solidFill>
                          <a:srgbClr val="000000"/>
                        </a:solidFill>
                        <a:latin typeface="+mn-lt"/>
                      </a:endParaRPr>
                    </a:p>
                  </a:txBody>
                  <a:tcPr marL="5780" marR="5780" marT="5780" marB="0" anchor="b">
                    <a:lnL>
                      <a:noFill/>
                    </a:lnL>
                    <a:lnR>
                      <a:noFill/>
                    </a:lnR>
                    <a:lnT>
                      <a:noFill/>
                    </a:lnT>
                    <a:lnB>
                      <a:noFill/>
                    </a:lnB>
                  </a:tcPr>
                </a:tc>
              </a:tr>
              <a:tr h="272337">
                <a:tc>
                  <a:txBody>
                    <a:bodyPr/>
                    <a:lstStyle/>
                    <a:p>
                      <a:pPr algn="l" fontAlgn="b"/>
                      <a:r>
                        <a:rPr lang="en-US" sz="1600" b="1" i="0" u="none" strike="noStrike" dirty="0" smtClean="0">
                          <a:solidFill>
                            <a:srgbClr val="FF0000"/>
                          </a:solidFill>
                          <a:latin typeface="+mn-lt"/>
                        </a:rPr>
                        <a:t> Carbonates</a:t>
                      </a:r>
                      <a:endParaRPr lang="en-US" sz="1600" b="1" i="0" u="none" strike="noStrike" dirty="0">
                        <a:solidFill>
                          <a:srgbClr val="FF0000"/>
                        </a:solidFill>
                        <a:latin typeface="+mn-lt"/>
                      </a:endParaRPr>
                    </a:p>
                  </a:txBody>
                  <a:tcPr marL="5780" marR="5780" marT="5780" marB="0" anchor="b">
                    <a:lnL>
                      <a:noFill/>
                    </a:lnL>
                    <a:lnR>
                      <a:noFill/>
                    </a:lnR>
                    <a:lnT>
                      <a:noFill/>
                    </a:lnT>
                    <a:lnB>
                      <a:noFill/>
                    </a:lnB>
                  </a:tcPr>
                </a:tc>
                <a:tc>
                  <a:txBody>
                    <a:bodyPr/>
                    <a:lstStyle/>
                    <a:p>
                      <a:pPr algn="ctr" fontAlgn="b"/>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endParaRPr lang="en-US" sz="1600" b="0" i="0" u="none" strike="noStrike">
                        <a:solidFill>
                          <a:srgbClr val="000000"/>
                        </a:solidFill>
                        <a:latin typeface="+mn-lt"/>
                      </a:endParaRPr>
                    </a:p>
                  </a:txBody>
                  <a:tcPr marL="5780" marR="5780" marT="5780" marB="0" anchor="b">
                    <a:lnL>
                      <a:noFill/>
                    </a:lnL>
                    <a:lnR>
                      <a:noFill/>
                    </a:lnR>
                    <a:lnT>
                      <a:noFill/>
                    </a:lnT>
                    <a:lnB>
                      <a:noFill/>
                    </a:lnB>
                  </a:tcPr>
                </a:tc>
                <a:tc>
                  <a:txBody>
                    <a:bodyPr/>
                    <a:lstStyle/>
                    <a:p>
                      <a:pPr algn="ctr" fontAlgn="b"/>
                      <a:endParaRPr lang="en-US" sz="1600" b="0" i="0" u="none" strike="noStrike" dirty="0">
                        <a:solidFill>
                          <a:srgbClr val="000000"/>
                        </a:solidFill>
                        <a:latin typeface="+mn-lt"/>
                      </a:endParaRPr>
                    </a:p>
                  </a:txBody>
                  <a:tcPr marL="5780" marR="5780" marT="5780" marB="0" anchor="b">
                    <a:lnL>
                      <a:noFill/>
                    </a:lnL>
                    <a:lnR>
                      <a:noFill/>
                    </a:lnR>
                    <a:lnT>
                      <a:noFill/>
                    </a:lnT>
                    <a:lnB>
                      <a:noFill/>
                    </a:lnB>
                  </a:tcPr>
                </a:tc>
              </a:tr>
              <a:tr h="272337">
                <a:tc>
                  <a:txBody>
                    <a:bodyPr/>
                    <a:lstStyle/>
                    <a:p>
                      <a:pPr algn="l" fontAlgn="b"/>
                      <a:r>
                        <a:rPr lang="en-US" sz="1600" b="0" i="0" u="none" strike="noStrike" dirty="0" smtClean="0">
                          <a:solidFill>
                            <a:srgbClr val="000000"/>
                          </a:solidFill>
                          <a:latin typeface="+mn-lt"/>
                        </a:rPr>
                        <a:t>  </a:t>
                      </a:r>
                      <a:r>
                        <a:rPr lang="en-US" sz="1600" b="0" i="0" u="none" strike="noStrike" dirty="0" err="1" smtClean="0">
                          <a:solidFill>
                            <a:srgbClr val="000000"/>
                          </a:solidFill>
                          <a:latin typeface="+mn-lt"/>
                        </a:rPr>
                        <a:t>Bastnäsite</a:t>
                      </a:r>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r>
                        <a:rPr lang="en-US" sz="1600" b="0" i="0" u="none" strike="noStrike" dirty="0" smtClean="0">
                          <a:solidFill>
                            <a:srgbClr val="000000"/>
                          </a:solidFill>
                          <a:latin typeface="+mn-lt"/>
                        </a:rPr>
                        <a:t>(</a:t>
                      </a:r>
                      <a:r>
                        <a:rPr lang="en-US" sz="1600" b="0" i="0" u="none" strike="noStrike" dirty="0" err="1" smtClean="0">
                          <a:solidFill>
                            <a:srgbClr val="000000"/>
                          </a:solidFill>
                          <a:latin typeface="+mn-lt"/>
                        </a:rPr>
                        <a:t>Ln,Y</a:t>
                      </a:r>
                      <a:r>
                        <a:rPr lang="en-US" sz="1600" b="0" i="0" u="none" strike="noStrike" dirty="0" smtClean="0">
                          <a:solidFill>
                            <a:srgbClr val="000000"/>
                          </a:solidFill>
                          <a:latin typeface="+mn-lt"/>
                        </a:rPr>
                        <a:t>)CO</a:t>
                      </a:r>
                      <a:r>
                        <a:rPr lang="en-US" sz="1600" b="0" i="0" u="none" strike="noStrike" baseline="-25000" dirty="0" smtClean="0">
                          <a:solidFill>
                            <a:srgbClr val="000000"/>
                          </a:solidFill>
                          <a:latin typeface="+mn-lt"/>
                        </a:rPr>
                        <a:t>3</a:t>
                      </a:r>
                      <a:r>
                        <a:rPr lang="en-US" sz="1600" b="0" i="0" u="none" strike="noStrike" dirty="0" smtClean="0">
                          <a:solidFill>
                            <a:srgbClr val="000000"/>
                          </a:solidFill>
                          <a:latin typeface="+mn-lt"/>
                        </a:rPr>
                        <a:t>F</a:t>
                      </a:r>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r>
                        <a:rPr lang="en-US" sz="1600" b="0" i="0" u="none" strike="noStrike" dirty="0">
                          <a:solidFill>
                            <a:srgbClr val="000000"/>
                          </a:solidFill>
                          <a:latin typeface="+mn-lt"/>
                        </a:rPr>
                        <a:t>X</a:t>
                      </a:r>
                    </a:p>
                  </a:txBody>
                  <a:tcPr marL="5780" marR="5780" marT="5780" marB="0" anchor="b">
                    <a:lnL>
                      <a:noFill/>
                    </a:lnL>
                    <a:lnR>
                      <a:noFill/>
                    </a:lnR>
                    <a:lnT>
                      <a:noFill/>
                    </a:lnT>
                    <a:lnB>
                      <a:noFill/>
                    </a:lnB>
                  </a:tcPr>
                </a:tc>
                <a:tc>
                  <a:txBody>
                    <a:bodyPr/>
                    <a:lstStyle/>
                    <a:p>
                      <a:pPr algn="ctr" fontAlgn="b"/>
                      <a:r>
                        <a:rPr lang="en-US" sz="1600" b="0" i="0" u="none" strike="noStrike" dirty="0">
                          <a:solidFill>
                            <a:srgbClr val="000000"/>
                          </a:solidFill>
                          <a:latin typeface="+mn-lt"/>
                        </a:rPr>
                        <a:t>X</a:t>
                      </a:r>
                    </a:p>
                  </a:txBody>
                  <a:tcPr marL="5780" marR="5780" marT="5780" marB="0" anchor="b">
                    <a:lnL>
                      <a:noFill/>
                    </a:lnL>
                    <a:lnR>
                      <a:noFill/>
                    </a:lnR>
                    <a:lnT>
                      <a:noFill/>
                    </a:lnT>
                    <a:lnB>
                      <a:noFill/>
                    </a:lnB>
                  </a:tcPr>
                </a:tc>
                <a:tc>
                  <a:txBody>
                    <a:bodyPr/>
                    <a:lstStyle/>
                    <a:p>
                      <a:pPr algn="ctr" fontAlgn="b"/>
                      <a:endParaRPr lang="en-US" sz="1600" b="0" i="0" u="none" strike="noStrike">
                        <a:solidFill>
                          <a:srgbClr val="000000"/>
                        </a:solidFill>
                        <a:latin typeface="+mn-lt"/>
                      </a:endParaRPr>
                    </a:p>
                  </a:txBody>
                  <a:tcPr marL="5780" marR="5780" marT="5780" marB="0" anchor="b">
                    <a:lnL>
                      <a:noFill/>
                    </a:lnL>
                    <a:lnR>
                      <a:noFill/>
                    </a:lnR>
                    <a:lnT>
                      <a:noFill/>
                    </a:lnT>
                    <a:lnB>
                      <a:noFill/>
                    </a:lnB>
                  </a:tcPr>
                </a:tc>
                <a:tc>
                  <a:txBody>
                    <a:bodyPr/>
                    <a:lstStyle/>
                    <a:p>
                      <a:pPr algn="ctr" fontAlgn="b"/>
                      <a:endParaRPr lang="en-US" sz="1600" b="0" i="0" u="none" strike="noStrike">
                        <a:solidFill>
                          <a:srgbClr val="000000"/>
                        </a:solidFill>
                        <a:latin typeface="+mn-lt"/>
                      </a:endParaRPr>
                    </a:p>
                  </a:txBody>
                  <a:tcPr marL="5780" marR="5780" marT="5780" marB="0" anchor="b">
                    <a:lnL>
                      <a:noFill/>
                    </a:lnL>
                    <a:lnR>
                      <a:noFill/>
                    </a:lnR>
                    <a:lnT>
                      <a:noFill/>
                    </a:lnT>
                    <a:lnB>
                      <a:noFill/>
                    </a:lnB>
                  </a:tcPr>
                </a:tc>
              </a:tr>
              <a:tr h="272337">
                <a:tc>
                  <a:txBody>
                    <a:bodyPr/>
                    <a:lstStyle/>
                    <a:p>
                      <a:pPr algn="l" fontAlgn="b"/>
                      <a:r>
                        <a:rPr lang="en-US" sz="1600" b="0" i="0" u="none" strike="noStrike" dirty="0" smtClean="0">
                          <a:solidFill>
                            <a:srgbClr val="000000"/>
                          </a:solidFill>
                          <a:latin typeface="+mn-lt"/>
                        </a:rPr>
                        <a:t>  </a:t>
                      </a:r>
                      <a:r>
                        <a:rPr lang="en-US" sz="1600" b="0" i="0" u="none" strike="noStrike" dirty="0" err="1" smtClean="0">
                          <a:solidFill>
                            <a:srgbClr val="000000"/>
                          </a:solidFill>
                          <a:latin typeface="+mn-lt"/>
                        </a:rPr>
                        <a:t>Parisite</a:t>
                      </a:r>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r>
                        <a:rPr lang="en-US" sz="1600" b="0" i="0" u="none" strike="noStrike" dirty="0" smtClean="0">
                          <a:solidFill>
                            <a:srgbClr val="000000"/>
                          </a:solidFill>
                          <a:latin typeface="+mn-lt"/>
                        </a:rPr>
                        <a:t>Ca(</a:t>
                      </a:r>
                      <a:r>
                        <a:rPr lang="en-US" sz="1600" b="0" i="0" u="none" strike="noStrike" dirty="0" err="1" smtClean="0">
                          <a:solidFill>
                            <a:srgbClr val="000000"/>
                          </a:solidFill>
                          <a:latin typeface="+mn-lt"/>
                        </a:rPr>
                        <a:t>Ln</a:t>
                      </a:r>
                      <a:r>
                        <a:rPr lang="en-US" sz="1600" b="0" i="0" u="none" strike="noStrike" dirty="0" smtClean="0">
                          <a:solidFill>
                            <a:srgbClr val="000000"/>
                          </a:solidFill>
                          <a:latin typeface="+mn-lt"/>
                        </a:rPr>
                        <a:t>)</a:t>
                      </a:r>
                      <a:r>
                        <a:rPr lang="en-US" sz="1600" b="0" i="0" u="none" strike="noStrike" baseline="-25000" dirty="0" smtClean="0">
                          <a:solidFill>
                            <a:srgbClr val="000000"/>
                          </a:solidFill>
                          <a:latin typeface="+mn-lt"/>
                        </a:rPr>
                        <a:t>2</a:t>
                      </a:r>
                      <a:r>
                        <a:rPr lang="en-US" sz="1600" b="0" i="0" u="none" strike="noStrike" dirty="0" smtClean="0">
                          <a:solidFill>
                            <a:srgbClr val="000000"/>
                          </a:solidFill>
                          <a:latin typeface="+mn-lt"/>
                        </a:rPr>
                        <a:t>(CO</a:t>
                      </a:r>
                      <a:r>
                        <a:rPr lang="en-US" sz="1600" b="0" i="0" u="none" strike="noStrike" baseline="-25000" dirty="0" smtClean="0">
                          <a:solidFill>
                            <a:srgbClr val="000000"/>
                          </a:solidFill>
                          <a:latin typeface="+mn-lt"/>
                        </a:rPr>
                        <a:t>3</a:t>
                      </a:r>
                      <a:r>
                        <a:rPr lang="en-US" sz="1600" b="0" i="0" u="none" strike="noStrike" dirty="0" smtClean="0">
                          <a:solidFill>
                            <a:srgbClr val="000000"/>
                          </a:solidFill>
                          <a:latin typeface="+mn-lt"/>
                        </a:rPr>
                        <a:t>)</a:t>
                      </a:r>
                      <a:r>
                        <a:rPr lang="en-US" sz="1600" b="0" i="0" u="none" strike="noStrike" baseline="-25000" dirty="0" smtClean="0">
                          <a:solidFill>
                            <a:srgbClr val="000000"/>
                          </a:solidFill>
                          <a:latin typeface="+mn-lt"/>
                        </a:rPr>
                        <a:t>3</a:t>
                      </a:r>
                      <a:r>
                        <a:rPr lang="en-US" sz="1600" b="0" i="0" u="none" strike="noStrike" dirty="0" smtClean="0">
                          <a:solidFill>
                            <a:srgbClr val="000000"/>
                          </a:solidFill>
                          <a:latin typeface="+mn-lt"/>
                        </a:rPr>
                        <a:t>F</a:t>
                      </a:r>
                      <a:r>
                        <a:rPr lang="en-US" sz="1600" b="0" i="0" u="none" strike="noStrike" baseline="-25000" dirty="0" smtClean="0">
                          <a:solidFill>
                            <a:srgbClr val="000000"/>
                          </a:solidFill>
                          <a:latin typeface="+mn-lt"/>
                        </a:rPr>
                        <a:t>2</a:t>
                      </a:r>
                      <a:endParaRPr lang="en-US" sz="1600" b="0" i="0" u="none" strike="noStrike" baseline="-25000" dirty="0">
                        <a:solidFill>
                          <a:srgbClr val="000000"/>
                        </a:solidFill>
                        <a:latin typeface="+mn-lt"/>
                      </a:endParaRPr>
                    </a:p>
                  </a:txBody>
                  <a:tcPr marL="5780" marR="5780" marT="5780" marB="0" anchor="b">
                    <a:lnL>
                      <a:noFill/>
                    </a:lnL>
                    <a:lnR>
                      <a:noFill/>
                    </a:lnR>
                    <a:lnT>
                      <a:noFill/>
                    </a:lnT>
                    <a:lnB>
                      <a:noFill/>
                    </a:lnB>
                  </a:tcPr>
                </a:tc>
                <a:tc>
                  <a:txBody>
                    <a:bodyPr/>
                    <a:lstStyle/>
                    <a:p>
                      <a:pPr algn="ctr" fontAlgn="b"/>
                      <a:r>
                        <a:rPr lang="en-US" sz="1600" b="0" i="0" u="none" strike="noStrike">
                          <a:solidFill>
                            <a:srgbClr val="000000"/>
                          </a:solidFill>
                          <a:latin typeface="+mn-lt"/>
                        </a:rPr>
                        <a:t>X</a:t>
                      </a:r>
                    </a:p>
                  </a:txBody>
                  <a:tcPr marL="5780" marR="5780" marT="5780" marB="0" anchor="b">
                    <a:lnL>
                      <a:noFill/>
                    </a:lnL>
                    <a:lnR>
                      <a:noFill/>
                    </a:lnR>
                    <a:lnT>
                      <a:noFill/>
                    </a:lnT>
                    <a:lnB>
                      <a:noFill/>
                    </a:lnB>
                  </a:tcPr>
                </a:tc>
                <a:tc>
                  <a:txBody>
                    <a:bodyPr/>
                    <a:lstStyle/>
                    <a:p>
                      <a:pPr algn="ctr" fontAlgn="b"/>
                      <a:r>
                        <a:rPr lang="en-US" sz="1600" b="0" i="0" u="none" strike="noStrike" dirty="0">
                          <a:solidFill>
                            <a:srgbClr val="000000"/>
                          </a:solidFill>
                          <a:latin typeface="+mn-lt"/>
                        </a:rPr>
                        <a:t>X</a:t>
                      </a:r>
                    </a:p>
                  </a:txBody>
                  <a:tcPr marL="5780" marR="5780" marT="5780" marB="0" anchor="b">
                    <a:lnL>
                      <a:noFill/>
                    </a:lnL>
                    <a:lnR>
                      <a:noFill/>
                    </a:lnR>
                    <a:lnT>
                      <a:noFill/>
                    </a:lnT>
                    <a:lnB>
                      <a:noFill/>
                    </a:lnB>
                  </a:tcPr>
                </a:tc>
                <a:tc>
                  <a:txBody>
                    <a:bodyPr/>
                    <a:lstStyle/>
                    <a:p>
                      <a:pPr algn="ctr" fontAlgn="b"/>
                      <a:endParaRPr lang="en-US" sz="1600" b="0" i="0" u="none" strike="noStrike">
                        <a:solidFill>
                          <a:srgbClr val="000000"/>
                        </a:solidFill>
                        <a:latin typeface="+mn-lt"/>
                      </a:endParaRPr>
                    </a:p>
                  </a:txBody>
                  <a:tcPr marL="5780" marR="5780" marT="5780" marB="0" anchor="b">
                    <a:lnL>
                      <a:noFill/>
                    </a:lnL>
                    <a:lnR>
                      <a:noFill/>
                    </a:lnR>
                    <a:lnT>
                      <a:noFill/>
                    </a:lnT>
                    <a:lnB>
                      <a:noFill/>
                    </a:lnB>
                  </a:tcPr>
                </a:tc>
                <a:tc>
                  <a:txBody>
                    <a:bodyPr/>
                    <a:lstStyle/>
                    <a:p>
                      <a:pPr algn="ctr" fontAlgn="b"/>
                      <a:endParaRPr lang="en-US" sz="1600" b="0" i="0" u="none" strike="noStrike">
                        <a:solidFill>
                          <a:srgbClr val="000000"/>
                        </a:solidFill>
                        <a:latin typeface="+mn-lt"/>
                      </a:endParaRPr>
                    </a:p>
                  </a:txBody>
                  <a:tcPr marL="5780" marR="5780" marT="5780" marB="0" anchor="b">
                    <a:lnL>
                      <a:noFill/>
                    </a:lnL>
                    <a:lnR>
                      <a:noFill/>
                    </a:lnR>
                    <a:lnT>
                      <a:noFill/>
                    </a:lnT>
                    <a:lnB>
                      <a:noFill/>
                    </a:lnB>
                  </a:tcPr>
                </a:tc>
              </a:tr>
              <a:tr h="272337">
                <a:tc>
                  <a:txBody>
                    <a:bodyPr/>
                    <a:lstStyle/>
                    <a:p>
                      <a:pPr algn="l" fontAlgn="b"/>
                      <a:r>
                        <a:rPr lang="en-US" sz="1600" b="0" i="0" u="none" strike="noStrike" dirty="0" smtClean="0">
                          <a:solidFill>
                            <a:srgbClr val="000000"/>
                          </a:solidFill>
                          <a:latin typeface="+mn-lt"/>
                        </a:rPr>
                        <a:t>  </a:t>
                      </a:r>
                      <a:r>
                        <a:rPr lang="en-US" sz="1600" b="0" i="0" u="none" strike="noStrike" dirty="0" err="1" smtClean="0">
                          <a:solidFill>
                            <a:srgbClr val="000000"/>
                          </a:solidFill>
                          <a:latin typeface="+mn-lt"/>
                        </a:rPr>
                        <a:t>Synchisite</a:t>
                      </a:r>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r>
                        <a:rPr lang="en-US" sz="1600" b="0" i="0" u="none" strike="noStrike" dirty="0" smtClean="0">
                          <a:solidFill>
                            <a:srgbClr val="000000"/>
                          </a:solidFill>
                          <a:latin typeface="+mn-lt"/>
                        </a:rPr>
                        <a:t>Ca(</a:t>
                      </a:r>
                      <a:r>
                        <a:rPr lang="en-US" sz="1600" b="0" i="0" u="none" strike="noStrike" dirty="0" err="1" smtClean="0">
                          <a:solidFill>
                            <a:srgbClr val="000000"/>
                          </a:solidFill>
                          <a:latin typeface="+mn-lt"/>
                        </a:rPr>
                        <a:t>Ln,Y</a:t>
                      </a:r>
                      <a:r>
                        <a:rPr lang="en-US" sz="1600" b="0" i="0" u="none" strike="noStrike" dirty="0" smtClean="0">
                          <a:solidFill>
                            <a:srgbClr val="000000"/>
                          </a:solidFill>
                          <a:latin typeface="+mn-lt"/>
                        </a:rPr>
                        <a:t>)(</a:t>
                      </a:r>
                      <a:r>
                        <a:rPr lang="en-US" sz="1600" b="0" i="0" u="none" strike="noStrike" dirty="0">
                          <a:solidFill>
                            <a:srgbClr val="000000"/>
                          </a:solidFill>
                          <a:latin typeface="+mn-lt"/>
                        </a:rPr>
                        <a:t>CO</a:t>
                      </a:r>
                      <a:r>
                        <a:rPr lang="en-US" sz="1600" b="0" i="0" u="none" strike="noStrike" baseline="-25000" dirty="0">
                          <a:solidFill>
                            <a:srgbClr val="000000"/>
                          </a:solidFill>
                          <a:latin typeface="+mn-lt"/>
                        </a:rPr>
                        <a:t>3</a:t>
                      </a:r>
                      <a:r>
                        <a:rPr lang="en-US" sz="1600" b="0" i="0" u="none" strike="noStrike" dirty="0">
                          <a:solidFill>
                            <a:srgbClr val="000000"/>
                          </a:solidFill>
                          <a:latin typeface="+mn-lt"/>
                        </a:rPr>
                        <a:t>)</a:t>
                      </a:r>
                      <a:r>
                        <a:rPr lang="en-US" sz="1600" b="0" i="0" u="none" strike="noStrike" baseline="-25000" dirty="0">
                          <a:solidFill>
                            <a:srgbClr val="000000"/>
                          </a:solidFill>
                          <a:latin typeface="+mn-lt"/>
                        </a:rPr>
                        <a:t>2</a:t>
                      </a:r>
                      <a:r>
                        <a:rPr lang="en-US" sz="1600" b="0" i="0" u="none" strike="noStrike" dirty="0">
                          <a:solidFill>
                            <a:srgbClr val="000000"/>
                          </a:solidFill>
                          <a:latin typeface="+mn-lt"/>
                        </a:rPr>
                        <a:t>F</a:t>
                      </a:r>
                    </a:p>
                  </a:txBody>
                  <a:tcPr marL="5780" marR="5780" marT="5780" marB="0" anchor="b">
                    <a:lnL>
                      <a:noFill/>
                    </a:lnL>
                    <a:lnR>
                      <a:noFill/>
                    </a:lnR>
                    <a:lnT>
                      <a:noFill/>
                    </a:lnT>
                    <a:lnB>
                      <a:noFill/>
                    </a:lnB>
                  </a:tcPr>
                </a:tc>
                <a:tc>
                  <a:txBody>
                    <a:bodyPr/>
                    <a:lstStyle/>
                    <a:p>
                      <a:pPr algn="ctr" fontAlgn="b"/>
                      <a:r>
                        <a:rPr lang="en-US" sz="1600" b="0" i="0" u="none" strike="noStrike">
                          <a:solidFill>
                            <a:srgbClr val="000000"/>
                          </a:solidFill>
                          <a:latin typeface="+mn-lt"/>
                        </a:rPr>
                        <a:t>X</a:t>
                      </a:r>
                    </a:p>
                  </a:txBody>
                  <a:tcPr marL="5780" marR="5780" marT="5780" marB="0" anchor="b">
                    <a:lnL>
                      <a:noFill/>
                    </a:lnL>
                    <a:lnR>
                      <a:noFill/>
                    </a:lnR>
                    <a:lnT>
                      <a:noFill/>
                    </a:lnT>
                    <a:lnB>
                      <a:noFill/>
                    </a:lnB>
                  </a:tcPr>
                </a:tc>
                <a:tc>
                  <a:txBody>
                    <a:bodyPr/>
                    <a:lstStyle/>
                    <a:p>
                      <a:pPr algn="ctr" fontAlgn="b"/>
                      <a:r>
                        <a:rPr lang="en-US" sz="1600" b="0" i="0" u="none" strike="noStrike" dirty="0">
                          <a:solidFill>
                            <a:srgbClr val="000000"/>
                          </a:solidFill>
                          <a:latin typeface="+mn-lt"/>
                        </a:rPr>
                        <a:t>X</a:t>
                      </a:r>
                    </a:p>
                  </a:txBody>
                  <a:tcPr marL="5780" marR="5780" marT="5780" marB="0" anchor="b">
                    <a:lnL>
                      <a:noFill/>
                    </a:lnL>
                    <a:lnR>
                      <a:noFill/>
                    </a:lnR>
                    <a:lnT>
                      <a:noFill/>
                    </a:lnT>
                    <a:lnB>
                      <a:noFill/>
                    </a:lnB>
                  </a:tcPr>
                </a:tc>
                <a:tc>
                  <a:txBody>
                    <a:bodyPr/>
                    <a:lstStyle/>
                    <a:p>
                      <a:pPr algn="ctr" fontAlgn="b"/>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endParaRPr lang="en-US" sz="1600" b="0" i="0" u="none" strike="noStrike">
                        <a:solidFill>
                          <a:srgbClr val="000000"/>
                        </a:solidFill>
                        <a:latin typeface="+mn-lt"/>
                      </a:endParaRPr>
                    </a:p>
                  </a:txBody>
                  <a:tcPr marL="5780" marR="5780" marT="5780" marB="0" anchor="b">
                    <a:lnL>
                      <a:noFill/>
                    </a:lnL>
                    <a:lnR>
                      <a:noFill/>
                    </a:lnR>
                    <a:lnT>
                      <a:noFill/>
                    </a:lnT>
                    <a:lnB>
                      <a:noFill/>
                    </a:lnB>
                  </a:tcPr>
                </a:tc>
              </a:tr>
              <a:tr h="272337">
                <a:tc>
                  <a:txBody>
                    <a:bodyPr/>
                    <a:lstStyle/>
                    <a:p>
                      <a:pPr algn="l" fontAlgn="b"/>
                      <a:r>
                        <a:rPr lang="en-US" sz="1600" b="0" i="0" u="none" strike="noStrike" dirty="0" smtClean="0">
                          <a:solidFill>
                            <a:srgbClr val="000000"/>
                          </a:solidFill>
                          <a:latin typeface="+mn-lt"/>
                        </a:rPr>
                        <a:t>  </a:t>
                      </a:r>
                      <a:r>
                        <a:rPr lang="en-US" sz="1600" b="0" i="0" u="none" strike="noStrike" dirty="0" err="1" smtClean="0">
                          <a:solidFill>
                            <a:srgbClr val="000000"/>
                          </a:solidFill>
                          <a:latin typeface="+mn-lt"/>
                        </a:rPr>
                        <a:t>Tengerite</a:t>
                      </a:r>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r>
                        <a:rPr lang="en-US" sz="1600" b="0" i="0" u="none" strike="noStrike" dirty="0">
                          <a:solidFill>
                            <a:srgbClr val="000000"/>
                          </a:solidFill>
                          <a:latin typeface="+mn-lt"/>
                        </a:rPr>
                        <a:t>Y</a:t>
                      </a:r>
                      <a:r>
                        <a:rPr lang="en-US" sz="1600" b="0" i="0" u="none" strike="noStrike" baseline="-25000" dirty="0">
                          <a:solidFill>
                            <a:srgbClr val="000000"/>
                          </a:solidFill>
                          <a:latin typeface="+mn-lt"/>
                        </a:rPr>
                        <a:t>2</a:t>
                      </a:r>
                      <a:r>
                        <a:rPr lang="en-US" sz="1600" b="0" i="0" u="none" strike="noStrike" dirty="0">
                          <a:solidFill>
                            <a:srgbClr val="000000"/>
                          </a:solidFill>
                          <a:latin typeface="+mn-lt"/>
                        </a:rPr>
                        <a:t>(CO</a:t>
                      </a:r>
                      <a:r>
                        <a:rPr lang="en-US" sz="1600" b="0" i="0" u="none" strike="noStrike" baseline="-25000" dirty="0">
                          <a:solidFill>
                            <a:srgbClr val="000000"/>
                          </a:solidFill>
                          <a:latin typeface="+mn-lt"/>
                        </a:rPr>
                        <a:t>3</a:t>
                      </a:r>
                      <a:r>
                        <a:rPr lang="en-US" sz="1600" b="0" i="0" u="none" strike="noStrike" dirty="0">
                          <a:solidFill>
                            <a:srgbClr val="000000"/>
                          </a:solidFill>
                          <a:latin typeface="+mn-lt"/>
                        </a:rPr>
                        <a:t>)</a:t>
                      </a:r>
                      <a:r>
                        <a:rPr lang="en-US" sz="1600" b="0" i="0" u="none" strike="noStrike" baseline="-25000" dirty="0">
                          <a:solidFill>
                            <a:srgbClr val="000000"/>
                          </a:solidFill>
                          <a:latin typeface="+mn-lt"/>
                        </a:rPr>
                        <a:t>3</a:t>
                      </a:r>
                      <a:r>
                        <a:rPr lang="en-US" sz="1600" b="0" i="0" u="none" strike="noStrike" dirty="0">
                          <a:solidFill>
                            <a:srgbClr val="000000"/>
                          </a:solidFill>
                          <a:latin typeface="+mn-lt"/>
                        </a:rPr>
                        <a:t>•n(H</a:t>
                      </a:r>
                      <a:r>
                        <a:rPr lang="en-US" sz="1600" b="0" i="0" u="none" strike="noStrike" baseline="-25000" dirty="0">
                          <a:solidFill>
                            <a:srgbClr val="000000"/>
                          </a:solidFill>
                          <a:latin typeface="+mn-lt"/>
                        </a:rPr>
                        <a:t>2</a:t>
                      </a:r>
                      <a:r>
                        <a:rPr lang="en-US" sz="1600" b="0" i="0" u="none" strike="noStrike" dirty="0">
                          <a:solidFill>
                            <a:srgbClr val="000000"/>
                          </a:solidFill>
                          <a:latin typeface="+mn-lt"/>
                        </a:rPr>
                        <a:t>O)</a:t>
                      </a:r>
                    </a:p>
                  </a:txBody>
                  <a:tcPr marL="5780" marR="5780" marT="5780" marB="0" anchor="b">
                    <a:lnL>
                      <a:noFill/>
                    </a:lnL>
                    <a:lnR>
                      <a:noFill/>
                    </a:lnR>
                    <a:lnT>
                      <a:noFill/>
                    </a:lnT>
                    <a:lnB>
                      <a:noFill/>
                    </a:lnB>
                  </a:tcPr>
                </a:tc>
                <a:tc>
                  <a:txBody>
                    <a:bodyPr/>
                    <a:lstStyle/>
                    <a:p>
                      <a:pPr algn="ctr" fontAlgn="b"/>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r>
                        <a:rPr lang="en-US" sz="1600" b="0" i="0" u="none" strike="noStrike" dirty="0">
                          <a:solidFill>
                            <a:srgbClr val="000000"/>
                          </a:solidFill>
                          <a:latin typeface="+mn-lt"/>
                        </a:rPr>
                        <a:t>X</a:t>
                      </a:r>
                    </a:p>
                  </a:txBody>
                  <a:tcPr marL="5780" marR="5780" marT="5780" marB="0" anchor="b">
                    <a:lnL>
                      <a:noFill/>
                    </a:lnL>
                    <a:lnR>
                      <a:noFill/>
                    </a:lnR>
                    <a:lnT>
                      <a:noFill/>
                    </a:lnT>
                    <a:lnB>
                      <a:noFill/>
                    </a:lnB>
                  </a:tcPr>
                </a:tc>
                <a:tc>
                  <a:txBody>
                    <a:bodyPr/>
                    <a:lstStyle/>
                    <a:p>
                      <a:pPr algn="ctr" fontAlgn="b"/>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endParaRPr lang="en-US" sz="1600" b="0" i="0" u="none" strike="noStrike" dirty="0">
                        <a:solidFill>
                          <a:srgbClr val="000000"/>
                        </a:solidFill>
                        <a:latin typeface="+mn-lt"/>
                      </a:endParaRPr>
                    </a:p>
                  </a:txBody>
                  <a:tcPr marL="5780" marR="5780" marT="5780" marB="0" anchor="b">
                    <a:lnL>
                      <a:noFill/>
                    </a:lnL>
                    <a:lnR>
                      <a:noFill/>
                    </a:lnR>
                    <a:lnT>
                      <a:noFill/>
                    </a:lnT>
                    <a:lnB>
                      <a:noFill/>
                    </a:lnB>
                  </a:tcPr>
                </a:tc>
              </a:tr>
              <a:tr h="272337">
                <a:tc>
                  <a:txBody>
                    <a:bodyPr/>
                    <a:lstStyle/>
                    <a:p>
                      <a:pPr algn="l" fontAlgn="b"/>
                      <a:r>
                        <a:rPr lang="en-US" sz="1600" b="1" i="0" u="none" strike="noStrike" dirty="0" smtClean="0">
                          <a:solidFill>
                            <a:srgbClr val="FF0000"/>
                          </a:solidFill>
                          <a:latin typeface="+mn-lt"/>
                        </a:rPr>
                        <a:t>Phosphates</a:t>
                      </a:r>
                      <a:endParaRPr lang="en-US" sz="1600" b="1" i="0" u="none" strike="noStrike" dirty="0">
                        <a:solidFill>
                          <a:srgbClr val="FF0000"/>
                        </a:solidFill>
                        <a:latin typeface="+mn-lt"/>
                      </a:endParaRPr>
                    </a:p>
                  </a:txBody>
                  <a:tcPr marL="5780" marR="5780" marT="5780" marB="0" anchor="b">
                    <a:lnL>
                      <a:noFill/>
                    </a:lnL>
                    <a:lnR>
                      <a:noFill/>
                    </a:lnR>
                    <a:lnT>
                      <a:noFill/>
                    </a:lnT>
                    <a:lnB>
                      <a:noFill/>
                    </a:lnB>
                  </a:tcPr>
                </a:tc>
                <a:tc>
                  <a:txBody>
                    <a:bodyPr/>
                    <a:lstStyle/>
                    <a:p>
                      <a:pPr algn="ctr" fontAlgn="b"/>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endParaRPr lang="en-US" sz="1600" b="0" i="0" u="none" strike="noStrike" dirty="0">
                        <a:solidFill>
                          <a:srgbClr val="000000"/>
                        </a:solidFill>
                        <a:latin typeface="+mn-lt"/>
                      </a:endParaRPr>
                    </a:p>
                  </a:txBody>
                  <a:tcPr marL="5780" marR="5780" marT="5780" marB="0" anchor="b">
                    <a:lnL>
                      <a:noFill/>
                    </a:lnL>
                    <a:lnR>
                      <a:noFill/>
                    </a:lnR>
                    <a:lnT>
                      <a:noFill/>
                    </a:lnT>
                    <a:lnB>
                      <a:noFill/>
                    </a:lnB>
                  </a:tcPr>
                </a:tc>
              </a:tr>
              <a:tr h="272337">
                <a:tc>
                  <a:txBody>
                    <a:bodyPr/>
                    <a:lstStyle/>
                    <a:p>
                      <a:pPr algn="l" fontAlgn="b"/>
                      <a:r>
                        <a:rPr lang="en-US" sz="1600" b="0" i="0" u="none" strike="noStrike" dirty="0" smtClean="0">
                          <a:solidFill>
                            <a:srgbClr val="000000"/>
                          </a:solidFill>
                          <a:latin typeface="+mn-lt"/>
                        </a:rPr>
                        <a:t>  Apatite</a:t>
                      </a:r>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r>
                        <a:rPr lang="en-US" sz="1600" b="0" i="0" u="none" strike="noStrike" dirty="0" smtClean="0">
                          <a:solidFill>
                            <a:srgbClr val="000000"/>
                          </a:solidFill>
                          <a:latin typeface="+mn-lt"/>
                        </a:rPr>
                        <a:t>(</a:t>
                      </a:r>
                      <a:r>
                        <a:rPr lang="en-US" sz="1600" b="0" i="0" u="none" strike="noStrike" dirty="0" err="1" smtClean="0">
                          <a:solidFill>
                            <a:srgbClr val="000000"/>
                          </a:solidFill>
                          <a:latin typeface="+mn-lt"/>
                        </a:rPr>
                        <a:t>Ca,Ln</a:t>
                      </a:r>
                      <a:r>
                        <a:rPr lang="en-US" sz="1600" b="0" i="0" u="none" strike="noStrike" dirty="0" smtClean="0">
                          <a:solidFill>
                            <a:srgbClr val="000000"/>
                          </a:solidFill>
                          <a:latin typeface="+mn-lt"/>
                        </a:rPr>
                        <a:t>)</a:t>
                      </a:r>
                      <a:r>
                        <a:rPr lang="en-US" sz="1600" b="0" i="0" u="none" strike="noStrike" baseline="-25000" dirty="0" smtClean="0">
                          <a:solidFill>
                            <a:srgbClr val="000000"/>
                          </a:solidFill>
                          <a:latin typeface="+mn-lt"/>
                        </a:rPr>
                        <a:t>5</a:t>
                      </a:r>
                      <a:r>
                        <a:rPr lang="en-US" sz="1600" b="0" i="0" u="none" strike="noStrike" dirty="0" smtClean="0">
                          <a:solidFill>
                            <a:srgbClr val="000000"/>
                          </a:solidFill>
                          <a:latin typeface="+mn-lt"/>
                        </a:rPr>
                        <a:t>(PO</a:t>
                      </a:r>
                      <a:r>
                        <a:rPr lang="en-US" sz="1600" b="0" i="0" u="none" strike="noStrike" baseline="-25000" dirty="0" smtClean="0">
                          <a:solidFill>
                            <a:srgbClr val="000000"/>
                          </a:solidFill>
                          <a:latin typeface="+mn-lt"/>
                        </a:rPr>
                        <a:t>4</a:t>
                      </a:r>
                      <a:r>
                        <a:rPr lang="en-US" sz="1600" b="0" i="0" u="none" strike="noStrike" dirty="0" smtClean="0">
                          <a:solidFill>
                            <a:srgbClr val="000000"/>
                          </a:solidFill>
                          <a:latin typeface="+mn-lt"/>
                        </a:rPr>
                        <a:t>)</a:t>
                      </a:r>
                      <a:r>
                        <a:rPr lang="en-US" sz="1600" b="0" i="0" u="none" strike="noStrike" baseline="-25000" dirty="0" smtClean="0">
                          <a:solidFill>
                            <a:srgbClr val="000000"/>
                          </a:solidFill>
                          <a:latin typeface="+mn-lt"/>
                        </a:rPr>
                        <a:t>3</a:t>
                      </a:r>
                      <a:r>
                        <a:rPr lang="en-US" sz="1600" b="0" i="0" u="none" strike="noStrike" dirty="0" smtClean="0">
                          <a:solidFill>
                            <a:srgbClr val="000000"/>
                          </a:solidFill>
                          <a:latin typeface="+mn-lt"/>
                        </a:rPr>
                        <a:t>(</a:t>
                      </a:r>
                      <a:r>
                        <a:rPr lang="en-US" sz="1600" b="0" i="0" u="none" strike="noStrike" dirty="0" err="1" smtClean="0">
                          <a:solidFill>
                            <a:srgbClr val="000000"/>
                          </a:solidFill>
                          <a:latin typeface="+mn-lt"/>
                        </a:rPr>
                        <a:t>OH,F,Cl</a:t>
                      </a:r>
                      <a:r>
                        <a:rPr lang="en-US" sz="1600" b="0" i="0" u="none" strike="noStrike" dirty="0">
                          <a:solidFill>
                            <a:srgbClr val="000000"/>
                          </a:solidFill>
                          <a:latin typeface="+mn-lt"/>
                        </a:rPr>
                        <a:t>)</a:t>
                      </a:r>
                    </a:p>
                  </a:txBody>
                  <a:tcPr marL="5780" marR="5780" marT="5780" marB="0" anchor="b">
                    <a:lnL>
                      <a:noFill/>
                    </a:lnL>
                    <a:lnR>
                      <a:noFill/>
                    </a:lnR>
                    <a:lnT>
                      <a:noFill/>
                    </a:lnT>
                    <a:lnB>
                      <a:noFill/>
                    </a:lnB>
                  </a:tcPr>
                </a:tc>
                <a:tc>
                  <a:txBody>
                    <a:bodyPr/>
                    <a:lstStyle/>
                    <a:p>
                      <a:pPr algn="ctr" fontAlgn="b"/>
                      <a:r>
                        <a:rPr lang="en-US" sz="1600" b="0" i="0" u="none" strike="noStrike" dirty="0" smtClean="0">
                          <a:solidFill>
                            <a:srgbClr val="000000"/>
                          </a:solidFill>
                          <a:latin typeface="+mn-lt"/>
                        </a:rPr>
                        <a:t>X</a:t>
                      </a:r>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r>
                        <a:rPr lang="en-US" sz="1600" b="0" i="0" u="none" strike="noStrike" dirty="0" smtClean="0">
                          <a:solidFill>
                            <a:srgbClr val="000000"/>
                          </a:solidFill>
                          <a:latin typeface="+mn-lt"/>
                        </a:rPr>
                        <a:t>X</a:t>
                      </a:r>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r>
                        <a:rPr lang="en-US" sz="1600" b="0" i="0" u="none" strike="noStrike" dirty="0">
                          <a:solidFill>
                            <a:srgbClr val="000000"/>
                          </a:solidFill>
                          <a:latin typeface="+mn-lt"/>
                        </a:rPr>
                        <a:t>X</a:t>
                      </a:r>
                    </a:p>
                  </a:txBody>
                  <a:tcPr marL="5780" marR="5780" marT="5780" marB="0" anchor="b">
                    <a:lnL>
                      <a:noFill/>
                    </a:lnL>
                    <a:lnR>
                      <a:noFill/>
                    </a:lnR>
                    <a:lnT>
                      <a:noFill/>
                    </a:lnT>
                    <a:lnB>
                      <a:noFill/>
                    </a:lnB>
                  </a:tcPr>
                </a:tc>
              </a:tr>
              <a:tr h="272337">
                <a:tc>
                  <a:txBody>
                    <a:bodyPr/>
                    <a:lstStyle/>
                    <a:p>
                      <a:pPr algn="l" fontAlgn="b"/>
                      <a:r>
                        <a:rPr lang="en-US" sz="1600" b="0" i="0" u="none" strike="noStrike" dirty="0" smtClean="0">
                          <a:solidFill>
                            <a:srgbClr val="000000"/>
                          </a:solidFill>
                          <a:latin typeface="+mn-lt"/>
                        </a:rPr>
                        <a:t>  Monazite</a:t>
                      </a:r>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r>
                        <a:rPr lang="en-US" sz="1600" b="0" i="0" u="none" strike="noStrike" dirty="0" smtClean="0">
                          <a:solidFill>
                            <a:srgbClr val="000000"/>
                          </a:solidFill>
                          <a:latin typeface="+mn-lt"/>
                        </a:rPr>
                        <a:t>(</a:t>
                      </a:r>
                      <a:r>
                        <a:rPr lang="en-US" sz="1600" b="0" i="0" u="none" strike="noStrike" dirty="0" err="1" smtClean="0">
                          <a:solidFill>
                            <a:srgbClr val="000000"/>
                          </a:solidFill>
                          <a:latin typeface="+mn-lt"/>
                        </a:rPr>
                        <a:t>Ln,Th</a:t>
                      </a:r>
                      <a:r>
                        <a:rPr lang="en-US" sz="1600" b="0" i="0" u="none" strike="noStrike" dirty="0" smtClean="0">
                          <a:solidFill>
                            <a:srgbClr val="000000"/>
                          </a:solidFill>
                          <a:latin typeface="+mn-lt"/>
                        </a:rPr>
                        <a:t>)PO</a:t>
                      </a:r>
                      <a:r>
                        <a:rPr lang="en-US" sz="1600" b="0" i="0" u="none" strike="noStrike" baseline="-25000" dirty="0" smtClean="0">
                          <a:solidFill>
                            <a:srgbClr val="000000"/>
                          </a:solidFill>
                          <a:latin typeface="+mn-lt"/>
                        </a:rPr>
                        <a:t>4</a:t>
                      </a:r>
                      <a:endParaRPr lang="en-US" sz="1600" b="0" i="0" u="none" strike="noStrike" baseline="-25000" dirty="0">
                        <a:solidFill>
                          <a:srgbClr val="000000"/>
                        </a:solidFill>
                        <a:latin typeface="+mn-lt"/>
                      </a:endParaRPr>
                    </a:p>
                  </a:txBody>
                  <a:tcPr marL="5780" marR="5780" marT="5780" marB="0" anchor="b">
                    <a:lnL>
                      <a:noFill/>
                    </a:lnL>
                    <a:lnR>
                      <a:noFill/>
                    </a:lnR>
                    <a:lnT>
                      <a:noFill/>
                    </a:lnT>
                    <a:lnB>
                      <a:noFill/>
                    </a:lnB>
                  </a:tcPr>
                </a:tc>
                <a:tc>
                  <a:txBody>
                    <a:bodyPr/>
                    <a:lstStyle/>
                    <a:p>
                      <a:pPr algn="ctr" fontAlgn="b"/>
                      <a:r>
                        <a:rPr lang="en-US" sz="1600" b="0" i="0" u="none" strike="noStrike" dirty="0">
                          <a:solidFill>
                            <a:srgbClr val="000000"/>
                          </a:solidFill>
                          <a:latin typeface="+mn-lt"/>
                        </a:rPr>
                        <a:t>X</a:t>
                      </a:r>
                    </a:p>
                  </a:txBody>
                  <a:tcPr marL="5780" marR="5780" marT="5780" marB="0" anchor="b">
                    <a:lnL>
                      <a:noFill/>
                    </a:lnL>
                    <a:lnR>
                      <a:noFill/>
                    </a:lnR>
                    <a:lnT>
                      <a:noFill/>
                    </a:lnT>
                    <a:lnB>
                      <a:noFill/>
                    </a:lnB>
                  </a:tcPr>
                </a:tc>
                <a:tc>
                  <a:txBody>
                    <a:bodyPr/>
                    <a:lstStyle/>
                    <a:p>
                      <a:pPr algn="ctr" fontAlgn="b"/>
                      <a:r>
                        <a:rPr lang="en-US" sz="1600" b="0" i="0" u="none" strike="noStrike" dirty="0">
                          <a:solidFill>
                            <a:srgbClr val="000000"/>
                          </a:solidFill>
                          <a:latin typeface="+mn-lt"/>
                        </a:rPr>
                        <a:t>X</a:t>
                      </a:r>
                    </a:p>
                  </a:txBody>
                  <a:tcPr marL="5780" marR="5780" marT="5780" marB="0" anchor="b">
                    <a:lnL>
                      <a:noFill/>
                    </a:lnL>
                    <a:lnR>
                      <a:noFill/>
                    </a:lnR>
                    <a:lnT>
                      <a:noFill/>
                    </a:lnT>
                    <a:lnB>
                      <a:noFill/>
                    </a:lnB>
                  </a:tcPr>
                </a:tc>
                <a:tc>
                  <a:txBody>
                    <a:bodyPr/>
                    <a:lstStyle/>
                    <a:p>
                      <a:pPr algn="ctr" fontAlgn="b"/>
                      <a:r>
                        <a:rPr lang="en-US" sz="1600" b="0" i="0" u="none" strike="noStrike" dirty="0">
                          <a:solidFill>
                            <a:srgbClr val="000000"/>
                          </a:solidFill>
                          <a:latin typeface="+mn-lt"/>
                        </a:rPr>
                        <a:t>X</a:t>
                      </a:r>
                    </a:p>
                  </a:txBody>
                  <a:tcPr marL="5780" marR="5780" marT="5780" marB="0" anchor="b">
                    <a:lnL>
                      <a:noFill/>
                    </a:lnL>
                    <a:lnR>
                      <a:noFill/>
                    </a:lnR>
                    <a:lnT>
                      <a:noFill/>
                    </a:lnT>
                    <a:lnB>
                      <a:noFill/>
                    </a:lnB>
                  </a:tcPr>
                </a:tc>
                <a:tc>
                  <a:txBody>
                    <a:bodyPr/>
                    <a:lstStyle/>
                    <a:p>
                      <a:pPr algn="ctr" fontAlgn="b"/>
                      <a:endParaRPr lang="en-US" sz="1600" b="0" i="0" u="none" strike="noStrike" dirty="0">
                        <a:solidFill>
                          <a:srgbClr val="000000"/>
                        </a:solidFill>
                        <a:latin typeface="+mn-lt"/>
                      </a:endParaRPr>
                    </a:p>
                  </a:txBody>
                  <a:tcPr marL="5780" marR="5780" marT="5780" marB="0" anchor="b">
                    <a:lnL>
                      <a:noFill/>
                    </a:lnL>
                    <a:lnR>
                      <a:noFill/>
                    </a:lnR>
                    <a:lnT>
                      <a:noFill/>
                    </a:lnT>
                    <a:lnB>
                      <a:noFill/>
                    </a:lnB>
                  </a:tcPr>
                </a:tc>
              </a:tr>
              <a:tr h="272337">
                <a:tc>
                  <a:txBody>
                    <a:bodyPr/>
                    <a:lstStyle/>
                    <a:p>
                      <a:pPr algn="l" fontAlgn="b"/>
                      <a:r>
                        <a:rPr lang="en-US" sz="1600" b="0" i="0" u="none" strike="noStrike" dirty="0" smtClean="0">
                          <a:solidFill>
                            <a:srgbClr val="000000"/>
                          </a:solidFill>
                          <a:latin typeface="+mn-lt"/>
                        </a:rPr>
                        <a:t>  </a:t>
                      </a:r>
                      <a:r>
                        <a:rPr lang="en-US" sz="1600" b="0" i="0" u="none" strike="noStrike" dirty="0" err="1" smtClean="0">
                          <a:solidFill>
                            <a:srgbClr val="000000"/>
                          </a:solidFill>
                          <a:latin typeface="+mn-lt"/>
                        </a:rPr>
                        <a:t>Xenotime</a:t>
                      </a:r>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r>
                        <a:rPr lang="en-US" sz="1600" b="0" i="0" u="none" strike="noStrike" dirty="0">
                          <a:solidFill>
                            <a:srgbClr val="000000"/>
                          </a:solidFill>
                          <a:latin typeface="+mn-lt"/>
                        </a:rPr>
                        <a:t>YPO</a:t>
                      </a:r>
                      <a:r>
                        <a:rPr lang="en-US" sz="1600" b="0" i="0" u="none" strike="noStrike" baseline="-25000" dirty="0">
                          <a:solidFill>
                            <a:srgbClr val="000000"/>
                          </a:solidFill>
                          <a:latin typeface="+mn-lt"/>
                        </a:rPr>
                        <a:t>4</a:t>
                      </a:r>
                    </a:p>
                  </a:txBody>
                  <a:tcPr marL="5780" marR="5780" marT="5780" marB="0" anchor="b">
                    <a:lnL>
                      <a:noFill/>
                    </a:lnL>
                    <a:lnR>
                      <a:noFill/>
                    </a:lnR>
                    <a:lnT>
                      <a:noFill/>
                    </a:lnT>
                    <a:lnB>
                      <a:noFill/>
                    </a:lnB>
                  </a:tcPr>
                </a:tc>
                <a:tc>
                  <a:txBody>
                    <a:bodyPr/>
                    <a:lstStyle/>
                    <a:p>
                      <a:pPr algn="ctr" fontAlgn="b"/>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r>
                        <a:rPr lang="en-US" sz="1600" b="0" i="0" u="none" strike="noStrike">
                          <a:solidFill>
                            <a:srgbClr val="000000"/>
                          </a:solidFill>
                          <a:latin typeface="+mn-lt"/>
                        </a:rPr>
                        <a:t>X</a:t>
                      </a:r>
                    </a:p>
                  </a:txBody>
                  <a:tcPr marL="5780" marR="5780" marT="5780" marB="0" anchor="b">
                    <a:lnL>
                      <a:noFill/>
                    </a:lnL>
                    <a:lnR>
                      <a:noFill/>
                    </a:lnR>
                    <a:lnT>
                      <a:noFill/>
                    </a:lnT>
                    <a:lnB>
                      <a:noFill/>
                    </a:lnB>
                  </a:tcPr>
                </a:tc>
                <a:tc>
                  <a:txBody>
                    <a:bodyPr/>
                    <a:lstStyle/>
                    <a:p>
                      <a:pPr algn="ctr" fontAlgn="b"/>
                      <a:r>
                        <a:rPr lang="en-US" sz="1600" b="0" i="0" u="none" strike="noStrike" dirty="0">
                          <a:solidFill>
                            <a:srgbClr val="000000"/>
                          </a:solidFill>
                          <a:latin typeface="+mn-lt"/>
                        </a:rPr>
                        <a:t>X</a:t>
                      </a:r>
                    </a:p>
                  </a:txBody>
                  <a:tcPr marL="5780" marR="5780" marT="5780" marB="0" anchor="b">
                    <a:lnL>
                      <a:noFill/>
                    </a:lnL>
                    <a:lnR>
                      <a:noFill/>
                    </a:lnR>
                    <a:lnT>
                      <a:noFill/>
                    </a:lnT>
                    <a:lnB>
                      <a:noFill/>
                    </a:lnB>
                  </a:tcPr>
                </a:tc>
                <a:tc>
                  <a:txBody>
                    <a:bodyPr/>
                    <a:lstStyle/>
                    <a:p>
                      <a:pPr algn="ctr" fontAlgn="b"/>
                      <a:endParaRPr lang="en-US" sz="1600" b="0" i="0" u="none" strike="noStrike" dirty="0">
                        <a:solidFill>
                          <a:srgbClr val="000000"/>
                        </a:solidFill>
                        <a:latin typeface="+mn-lt"/>
                      </a:endParaRPr>
                    </a:p>
                  </a:txBody>
                  <a:tcPr marL="5780" marR="5780" marT="5780" marB="0" anchor="b">
                    <a:lnL>
                      <a:noFill/>
                    </a:lnL>
                    <a:lnR>
                      <a:noFill/>
                    </a:lnR>
                    <a:lnT>
                      <a:noFill/>
                    </a:lnT>
                    <a:lnB>
                      <a:noFill/>
                    </a:lnB>
                  </a:tcPr>
                </a:tc>
              </a:tr>
              <a:tr h="272337">
                <a:tc>
                  <a:txBody>
                    <a:bodyPr/>
                    <a:lstStyle/>
                    <a:p>
                      <a:pPr algn="l" fontAlgn="b"/>
                      <a:r>
                        <a:rPr lang="en-US" sz="1600" b="1" i="0" u="none" strike="noStrike" dirty="0" smtClean="0">
                          <a:solidFill>
                            <a:srgbClr val="FF0000"/>
                          </a:solidFill>
                          <a:latin typeface="+mn-lt"/>
                        </a:rPr>
                        <a:t>Silicates</a:t>
                      </a:r>
                      <a:endParaRPr lang="en-US" sz="1600" b="1" i="0" u="none" strike="noStrike" dirty="0">
                        <a:solidFill>
                          <a:srgbClr val="FF0000"/>
                        </a:solidFill>
                        <a:latin typeface="+mn-lt"/>
                      </a:endParaRPr>
                    </a:p>
                  </a:txBody>
                  <a:tcPr marL="5780" marR="5780" marT="5780" marB="0" anchor="b">
                    <a:lnL>
                      <a:noFill/>
                    </a:lnL>
                    <a:lnR>
                      <a:noFill/>
                    </a:lnR>
                    <a:lnT>
                      <a:noFill/>
                    </a:lnT>
                    <a:lnB>
                      <a:noFill/>
                    </a:lnB>
                  </a:tcPr>
                </a:tc>
                <a:tc>
                  <a:txBody>
                    <a:bodyPr/>
                    <a:lstStyle/>
                    <a:p>
                      <a:pPr algn="ctr" fontAlgn="b"/>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endParaRPr lang="en-US" sz="1600" b="0" i="0" u="none" strike="noStrike">
                        <a:solidFill>
                          <a:srgbClr val="000000"/>
                        </a:solidFill>
                        <a:latin typeface="+mn-lt"/>
                      </a:endParaRPr>
                    </a:p>
                  </a:txBody>
                  <a:tcPr marL="5780" marR="5780" marT="5780" marB="0" anchor="b">
                    <a:lnL>
                      <a:noFill/>
                    </a:lnL>
                    <a:lnR>
                      <a:noFill/>
                    </a:lnR>
                    <a:lnT>
                      <a:noFill/>
                    </a:lnT>
                    <a:lnB>
                      <a:noFill/>
                    </a:lnB>
                  </a:tcPr>
                </a:tc>
                <a:tc>
                  <a:txBody>
                    <a:bodyPr/>
                    <a:lstStyle/>
                    <a:p>
                      <a:pPr algn="ctr" fontAlgn="b"/>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endParaRPr lang="en-US" sz="1600" b="0" i="0" u="none" strike="noStrike" dirty="0">
                        <a:solidFill>
                          <a:srgbClr val="000000"/>
                        </a:solidFill>
                        <a:latin typeface="+mn-lt"/>
                      </a:endParaRPr>
                    </a:p>
                  </a:txBody>
                  <a:tcPr marL="5780" marR="5780" marT="5780" marB="0" anchor="b">
                    <a:lnL>
                      <a:noFill/>
                    </a:lnL>
                    <a:lnR>
                      <a:noFill/>
                    </a:lnR>
                    <a:lnT>
                      <a:noFill/>
                    </a:lnT>
                    <a:lnB>
                      <a:noFill/>
                    </a:lnB>
                  </a:tcPr>
                </a:tc>
              </a:tr>
              <a:tr h="272337">
                <a:tc>
                  <a:txBody>
                    <a:bodyPr/>
                    <a:lstStyle/>
                    <a:p>
                      <a:pPr algn="l" fontAlgn="b"/>
                      <a:r>
                        <a:rPr lang="en-US" sz="1600" b="0" i="0" u="none" strike="noStrike" dirty="0" smtClean="0">
                          <a:solidFill>
                            <a:srgbClr val="000000"/>
                          </a:solidFill>
                          <a:latin typeface="+mn-lt"/>
                        </a:rPr>
                        <a:t>  </a:t>
                      </a:r>
                      <a:r>
                        <a:rPr lang="en-US" sz="1600" b="0" i="0" u="none" strike="noStrike" dirty="0" err="1" smtClean="0">
                          <a:solidFill>
                            <a:srgbClr val="000000"/>
                          </a:solidFill>
                          <a:latin typeface="+mn-lt"/>
                        </a:rPr>
                        <a:t>Allanite</a:t>
                      </a:r>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r>
                        <a:rPr lang="en-US" sz="1600" b="0" i="0" u="none" strike="noStrike" dirty="0" smtClean="0">
                          <a:solidFill>
                            <a:srgbClr val="000000"/>
                          </a:solidFill>
                          <a:latin typeface="+mn-lt"/>
                        </a:rPr>
                        <a:t>(</a:t>
                      </a:r>
                      <a:r>
                        <a:rPr lang="en-US" sz="1600" b="0" i="0" u="none" strike="noStrike" dirty="0" err="1" smtClean="0">
                          <a:solidFill>
                            <a:srgbClr val="000000"/>
                          </a:solidFill>
                          <a:latin typeface="+mn-lt"/>
                        </a:rPr>
                        <a:t>Ln,Y,Ca</a:t>
                      </a:r>
                      <a:r>
                        <a:rPr lang="en-US" sz="1600" b="0" i="0" u="none" strike="noStrike" dirty="0" smtClean="0">
                          <a:solidFill>
                            <a:srgbClr val="000000"/>
                          </a:solidFill>
                          <a:latin typeface="+mn-lt"/>
                        </a:rPr>
                        <a:t>)</a:t>
                      </a:r>
                      <a:r>
                        <a:rPr lang="en-US" sz="1600" b="0" i="0" u="none" strike="noStrike" baseline="-25000" dirty="0" smtClean="0">
                          <a:solidFill>
                            <a:srgbClr val="000000"/>
                          </a:solidFill>
                          <a:latin typeface="+mn-lt"/>
                        </a:rPr>
                        <a:t>2</a:t>
                      </a:r>
                      <a:r>
                        <a:rPr lang="en-US" sz="1600" b="0" i="0" u="none" strike="noStrike" dirty="0" smtClean="0">
                          <a:solidFill>
                            <a:srgbClr val="000000"/>
                          </a:solidFill>
                          <a:latin typeface="+mn-lt"/>
                        </a:rPr>
                        <a:t>(Al,Fe</a:t>
                      </a:r>
                      <a:r>
                        <a:rPr lang="en-US" sz="1600" b="0" i="0" u="none" strike="noStrike" baseline="30000" dirty="0" smtClean="0">
                          <a:solidFill>
                            <a:srgbClr val="000000"/>
                          </a:solidFill>
                          <a:latin typeface="+mn-lt"/>
                        </a:rPr>
                        <a:t>3</a:t>
                      </a:r>
                      <a:r>
                        <a:rPr lang="en-US" sz="1600" b="0" i="0" u="none" strike="noStrike" baseline="30000" dirty="0">
                          <a:solidFill>
                            <a:srgbClr val="000000"/>
                          </a:solidFill>
                          <a:latin typeface="+mn-lt"/>
                        </a:rPr>
                        <a:t>+</a:t>
                      </a:r>
                      <a:r>
                        <a:rPr lang="en-US" sz="1600" b="0" i="0" u="none" strike="noStrike" dirty="0">
                          <a:solidFill>
                            <a:srgbClr val="000000"/>
                          </a:solidFill>
                          <a:latin typeface="+mn-lt"/>
                        </a:rPr>
                        <a:t>)</a:t>
                      </a:r>
                      <a:r>
                        <a:rPr lang="en-US" sz="1600" b="0" i="0" u="none" strike="noStrike" baseline="-25000" dirty="0">
                          <a:solidFill>
                            <a:srgbClr val="000000"/>
                          </a:solidFill>
                          <a:latin typeface="+mn-lt"/>
                        </a:rPr>
                        <a:t>2</a:t>
                      </a:r>
                      <a:r>
                        <a:rPr lang="en-US" sz="1600" b="0" i="0" u="none" strike="noStrike" dirty="0">
                          <a:solidFill>
                            <a:srgbClr val="000000"/>
                          </a:solidFill>
                          <a:latin typeface="+mn-lt"/>
                        </a:rPr>
                        <a:t>(SiO</a:t>
                      </a:r>
                      <a:r>
                        <a:rPr lang="en-US" sz="1600" b="0" i="0" u="none" strike="noStrike" baseline="-25000" dirty="0">
                          <a:solidFill>
                            <a:srgbClr val="000000"/>
                          </a:solidFill>
                          <a:latin typeface="+mn-lt"/>
                        </a:rPr>
                        <a:t>4</a:t>
                      </a:r>
                      <a:r>
                        <a:rPr lang="en-US" sz="1600" b="0" i="0" u="none" strike="noStrike" dirty="0">
                          <a:solidFill>
                            <a:srgbClr val="000000"/>
                          </a:solidFill>
                          <a:latin typeface="+mn-lt"/>
                        </a:rPr>
                        <a:t>)</a:t>
                      </a:r>
                      <a:r>
                        <a:rPr lang="en-US" sz="1600" b="0" i="0" u="none" strike="noStrike" baseline="-25000" dirty="0">
                          <a:solidFill>
                            <a:srgbClr val="000000"/>
                          </a:solidFill>
                          <a:latin typeface="+mn-lt"/>
                        </a:rPr>
                        <a:t>3</a:t>
                      </a:r>
                      <a:r>
                        <a:rPr lang="en-US" sz="1600" b="0" i="0" u="none" strike="noStrike" dirty="0">
                          <a:solidFill>
                            <a:srgbClr val="000000"/>
                          </a:solidFill>
                          <a:latin typeface="+mn-lt"/>
                        </a:rPr>
                        <a:t>(OH)</a:t>
                      </a:r>
                    </a:p>
                  </a:txBody>
                  <a:tcPr marL="5780" marR="5780" marT="5780" marB="0" anchor="b">
                    <a:lnL>
                      <a:noFill/>
                    </a:lnL>
                    <a:lnR>
                      <a:noFill/>
                    </a:lnR>
                    <a:lnT>
                      <a:noFill/>
                    </a:lnT>
                    <a:lnB>
                      <a:noFill/>
                    </a:lnB>
                  </a:tcPr>
                </a:tc>
                <a:tc>
                  <a:txBody>
                    <a:bodyPr/>
                    <a:lstStyle/>
                    <a:p>
                      <a:pPr algn="ctr" fontAlgn="b"/>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r>
                        <a:rPr lang="en-US" sz="1600" b="0" i="0" u="none" strike="noStrike">
                          <a:solidFill>
                            <a:srgbClr val="000000"/>
                          </a:solidFill>
                          <a:latin typeface="+mn-lt"/>
                        </a:rPr>
                        <a:t>X</a:t>
                      </a:r>
                    </a:p>
                  </a:txBody>
                  <a:tcPr marL="5780" marR="5780" marT="5780" marB="0" anchor="b">
                    <a:lnL>
                      <a:noFill/>
                    </a:lnL>
                    <a:lnR>
                      <a:noFill/>
                    </a:lnR>
                    <a:lnT>
                      <a:noFill/>
                    </a:lnT>
                    <a:lnB>
                      <a:noFill/>
                    </a:lnB>
                  </a:tcPr>
                </a:tc>
                <a:tc>
                  <a:txBody>
                    <a:bodyPr/>
                    <a:lstStyle/>
                    <a:p>
                      <a:pPr algn="ctr" fontAlgn="b"/>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endParaRPr lang="en-US" sz="1600" b="0" i="0" u="none" strike="noStrike" dirty="0">
                        <a:solidFill>
                          <a:srgbClr val="000000"/>
                        </a:solidFill>
                        <a:latin typeface="+mn-lt"/>
                      </a:endParaRPr>
                    </a:p>
                  </a:txBody>
                  <a:tcPr marL="5780" marR="5780" marT="5780" marB="0" anchor="b">
                    <a:lnL>
                      <a:noFill/>
                    </a:lnL>
                    <a:lnR>
                      <a:noFill/>
                    </a:lnR>
                    <a:lnT>
                      <a:noFill/>
                    </a:lnT>
                    <a:lnB>
                      <a:noFill/>
                    </a:lnB>
                  </a:tcPr>
                </a:tc>
              </a:tr>
              <a:tr h="272337">
                <a:tc>
                  <a:txBody>
                    <a:bodyPr/>
                    <a:lstStyle/>
                    <a:p>
                      <a:pPr algn="l" fontAlgn="b"/>
                      <a:r>
                        <a:rPr lang="en-US" sz="1600" b="0" i="0" u="none" strike="noStrike" dirty="0" smtClean="0">
                          <a:solidFill>
                            <a:srgbClr val="000000"/>
                          </a:solidFill>
                          <a:latin typeface="+mn-lt"/>
                        </a:rPr>
                        <a:t>  </a:t>
                      </a:r>
                      <a:r>
                        <a:rPr lang="en-US" sz="1600" b="0" i="0" u="none" strike="noStrike" baseline="0" dirty="0" err="1" smtClean="0">
                          <a:solidFill>
                            <a:srgbClr val="000000"/>
                          </a:solidFill>
                          <a:latin typeface="+mn-lt"/>
                        </a:rPr>
                        <a:t>Eudialyte</a:t>
                      </a:r>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kern="1200" baseline="0" dirty="0" smtClean="0">
                          <a:solidFill>
                            <a:schemeClr val="tx1"/>
                          </a:solidFill>
                          <a:latin typeface="+mn-lt"/>
                          <a:ea typeface="+mn-ea"/>
                          <a:cs typeface="+mn-cs"/>
                        </a:rPr>
                        <a:t>Na</a:t>
                      </a:r>
                      <a:r>
                        <a:rPr lang="en-US" sz="1600" kern="1200" baseline="-25000" dirty="0" smtClean="0">
                          <a:solidFill>
                            <a:schemeClr val="tx1"/>
                          </a:solidFill>
                          <a:latin typeface="+mn-lt"/>
                          <a:ea typeface="+mn-ea"/>
                          <a:cs typeface="+mn-cs"/>
                        </a:rPr>
                        <a:t>4</a:t>
                      </a:r>
                      <a:r>
                        <a:rPr lang="en-US" sz="1600" kern="1200" baseline="0" dirty="0" smtClean="0">
                          <a:solidFill>
                            <a:schemeClr val="tx1"/>
                          </a:solidFill>
                          <a:latin typeface="+mn-lt"/>
                          <a:ea typeface="+mn-ea"/>
                          <a:cs typeface="+mn-cs"/>
                        </a:rPr>
                        <a:t>(</a:t>
                      </a:r>
                      <a:r>
                        <a:rPr lang="en-US" sz="1600" kern="1200" baseline="0" dirty="0" err="1" smtClean="0">
                          <a:solidFill>
                            <a:schemeClr val="tx1"/>
                          </a:solidFill>
                          <a:latin typeface="+mn-lt"/>
                          <a:ea typeface="+mn-ea"/>
                          <a:cs typeface="+mn-cs"/>
                        </a:rPr>
                        <a:t>Ca,Ce</a:t>
                      </a:r>
                      <a:r>
                        <a:rPr lang="en-US" sz="1600" kern="1200" baseline="0" dirty="0" smtClean="0">
                          <a:solidFill>
                            <a:schemeClr val="tx1"/>
                          </a:solidFill>
                          <a:latin typeface="+mn-lt"/>
                          <a:ea typeface="+mn-ea"/>
                          <a:cs typeface="+mn-cs"/>
                        </a:rPr>
                        <a:t>)</a:t>
                      </a:r>
                      <a:r>
                        <a:rPr lang="en-US" sz="1600" kern="1200" baseline="-25000" dirty="0" smtClean="0">
                          <a:solidFill>
                            <a:schemeClr val="tx1"/>
                          </a:solidFill>
                          <a:latin typeface="+mn-lt"/>
                          <a:ea typeface="+mn-ea"/>
                          <a:cs typeface="+mn-cs"/>
                        </a:rPr>
                        <a:t>2</a:t>
                      </a:r>
                      <a:r>
                        <a:rPr lang="en-US" sz="1600" kern="1200" baseline="0" dirty="0" smtClean="0">
                          <a:solidFill>
                            <a:schemeClr val="tx1"/>
                          </a:solidFill>
                          <a:latin typeface="+mn-lt"/>
                          <a:ea typeface="+mn-ea"/>
                          <a:cs typeface="+mn-cs"/>
                        </a:rPr>
                        <a:t>(Fe</a:t>
                      </a:r>
                      <a:r>
                        <a:rPr lang="en-US" sz="1600" kern="1200" baseline="30000" dirty="0" smtClean="0">
                          <a:solidFill>
                            <a:schemeClr val="tx1"/>
                          </a:solidFill>
                          <a:latin typeface="+mn-lt"/>
                          <a:ea typeface="+mn-ea"/>
                          <a:cs typeface="+mn-cs"/>
                        </a:rPr>
                        <a:t>2+</a:t>
                      </a:r>
                      <a:r>
                        <a:rPr lang="en-US" sz="1600" kern="1200" baseline="0" dirty="0" smtClean="0">
                          <a:solidFill>
                            <a:schemeClr val="tx1"/>
                          </a:solidFill>
                          <a:latin typeface="+mn-lt"/>
                          <a:ea typeface="+mn-ea"/>
                          <a:cs typeface="+mn-cs"/>
                        </a:rPr>
                        <a:t>,Mn</a:t>
                      </a:r>
                      <a:r>
                        <a:rPr lang="en-US" sz="1600" kern="1200" baseline="30000" dirty="0" smtClean="0">
                          <a:solidFill>
                            <a:schemeClr val="tx1"/>
                          </a:solidFill>
                          <a:latin typeface="+mn-lt"/>
                          <a:ea typeface="+mn-ea"/>
                          <a:cs typeface="+mn-cs"/>
                        </a:rPr>
                        <a:t>2+</a:t>
                      </a:r>
                      <a:r>
                        <a:rPr lang="en-US" sz="1600" kern="1200" baseline="0" dirty="0" smtClean="0">
                          <a:solidFill>
                            <a:schemeClr val="tx1"/>
                          </a:solidFill>
                          <a:latin typeface="+mn-lt"/>
                          <a:ea typeface="+mn-ea"/>
                          <a:cs typeface="+mn-cs"/>
                        </a:rPr>
                        <a:t>,Y)ZrSi</a:t>
                      </a:r>
                      <a:r>
                        <a:rPr lang="en-US" sz="1600" kern="1200" baseline="-25000" dirty="0" smtClean="0">
                          <a:solidFill>
                            <a:schemeClr val="tx1"/>
                          </a:solidFill>
                          <a:latin typeface="+mn-lt"/>
                          <a:ea typeface="+mn-ea"/>
                          <a:cs typeface="+mn-cs"/>
                        </a:rPr>
                        <a:t>8</a:t>
                      </a:r>
                      <a:r>
                        <a:rPr lang="en-US" sz="1600" kern="1200" baseline="0" dirty="0" smtClean="0">
                          <a:solidFill>
                            <a:schemeClr val="tx1"/>
                          </a:solidFill>
                          <a:latin typeface="+mn-lt"/>
                          <a:ea typeface="+mn-ea"/>
                          <a:cs typeface="+mn-cs"/>
                        </a:rPr>
                        <a:t>O</a:t>
                      </a:r>
                      <a:r>
                        <a:rPr lang="en-US" sz="1600" kern="1200" baseline="-25000" dirty="0" smtClean="0">
                          <a:solidFill>
                            <a:schemeClr val="tx1"/>
                          </a:solidFill>
                          <a:latin typeface="+mn-lt"/>
                          <a:ea typeface="+mn-ea"/>
                          <a:cs typeface="+mn-cs"/>
                        </a:rPr>
                        <a:t>22</a:t>
                      </a:r>
                      <a:r>
                        <a:rPr lang="en-US" sz="1600" kern="1200" baseline="0" dirty="0" smtClean="0">
                          <a:solidFill>
                            <a:schemeClr val="tx1"/>
                          </a:solidFill>
                          <a:latin typeface="+mn-lt"/>
                          <a:ea typeface="+mn-ea"/>
                          <a:cs typeface="+mn-cs"/>
                        </a:rPr>
                        <a:t>(</a:t>
                      </a:r>
                      <a:r>
                        <a:rPr lang="en-US" sz="1600" kern="1200" baseline="0" dirty="0" err="1" smtClean="0">
                          <a:solidFill>
                            <a:schemeClr val="tx1"/>
                          </a:solidFill>
                          <a:latin typeface="+mn-lt"/>
                          <a:ea typeface="+mn-ea"/>
                          <a:cs typeface="+mn-cs"/>
                        </a:rPr>
                        <a:t>OH,Cl</a:t>
                      </a:r>
                      <a:r>
                        <a:rPr lang="en-US" sz="1600" kern="1200" baseline="0" dirty="0" smtClean="0">
                          <a:solidFill>
                            <a:schemeClr val="tx1"/>
                          </a:solidFill>
                          <a:latin typeface="+mn-lt"/>
                          <a:ea typeface="+mn-ea"/>
                          <a:cs typeface="+mn-cs"/>
                        </a:rPr>
                        <a:t>)</a:t>
                      </a:r>
                      <a:r>
                        <a:rPr lang="en-US" sz="1600" kern="1200" baseline="-25000" dirty="0" smtClean="0">
                          <a:solidFill>
                            <a:schemeClr val="tx1"/>
                          </a:solidFill>
                          <a:latin typeface="+mn-lt"/>
                          <a:ea typeface="+mn-ea"/>
                          <a:cs typeface="+mn-cs"/>
                        </a:rPr>
                        <a:t>2</a:t>
                      </a:r>
                      <a:endParaRPr lang="en-US" sz="1600" kern="1200" baseline="0" dirty="0" smtClean="0">
                        <a:solidFill>
                          <a:schemeClr val="tx1"/>
                        </a:solidFill>
                        <a:latin typeface="+mn-lt"/>
                        <a:ea typeface="+mn-ea"/>
                        <a:cs typeface="+mn-cs"/>
                      </a:endParaRPr>
                    </a:p>
                  </a:txBody>
                  <a:tcPr marL="5780" marR="5780" marT="5780" marB="0" anchor="b">
                    <a:lnL>
                      <a:noFill/>
                    </a:lnL>
                    <a:lnR>
                      <a:noFill/>
                    </a:lnR>
                    <a:lnT>
                      <a:noFill/>
                    </a:lnT>
                    <a:lnB>
                      <a:noFill/>
                    </a:lnB>
                  </a:tcPr>
                </a:tc>
                <a:tc>
                  <a:txBody>
                    <a:bodyPr/>
                    <a:lstStyle/>
                    <a:p>
                      <a:pPr algn="ctr" fontAlgn="b"/>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r>
                        <a:rPr lang="en-US" sz="1600" b="0" i="0" u="none" strike="noStrike" dirty="0" smtClean="0">
                          <a:solidFill>
                            <a:srgbClr val="000000"/>
                          </a:solidFill>
                          <a:latin typeface="+mn-lt"/>
                        </a:rPr>
                        <a:t>X</a:t>
                      </a:r>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endParaRPr lang="en-US" sz="1600" b="0" i="0" u="none" strike="noStrike" dirty="0">
                        <a:solidFill>
                          <a:srgbClr val="000000"/>
                        </a:solidFill>
                        <a:latin typeface="+mn-lt"/>
                      </a:endParaRPr>
                    </a:p>
                  </a:txBody>
                  <a:tcPr marL="5780" marR="5780" marT="5780" marB="0" anchor="b">
                    <a:lnL>
                      <a:noFill/>
                    </a:lnL>
                    <a:lnR>
                      <a:noFill/>
                    </a:lnR>
                    <a:lnT>
                      <a:noFill/>
                    </a:lnT>
                    <a:lnB>
                      <a:noFill/>
                    </a:lnB>
                  </a:tcPr>
                </a:tc>
              </a:tr>
              <a:tr h="272337">
                <a:tc>
                  <a:txBody>
                    <a:bodyPr/>
                    <a:lstStyle/>
                    <a:p>
                      <a:pPr algn="l" fontAlgn="b"/>
                      <a:r>
                        <a:rPr lang="en-US" sz="1600" b="0" i="0" u="none" strike="noStrike" dirty="0" smtClean="0">
                          <a:solidFill>
                            <a:srgbClr val="000000"/>
                          </a:solidFill>
                          <a:latin typeface="+mn-lt"/>
                        </a:rPr>
                        <a:t>  </a:t>
                      </a:r>
                      <a:r>
                        <a:rPr lang="en-US" sz="1600" b="0" i="0" u="none" strike="noStrike" dirty="0" err="1" smtClean="0">
                          <a:solidFill>
                            <a:srgbClr val="000000"/>
                          </a:solidFill>
                          <a:latin typeface="+mn-lt"/>
                        </a:rPr>
                        <a:t>Thalenite</a:t>
                      </a:r>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r>
                        <a:rPr lang="en-US" sz="1600" b="0" i="0" u="none" strike="noStrike" dirty="0">
                          <a:solidFill>
                            <a:srgbClr val="000000"/>
                          </a:solidFill>
                          <a:latin typeface="+mn-lt"/>
                        </a:rPr>
                        <a:t>Y</a:t>
                      </a:r>
                      <a:r>
                        <a:rPr lang="en-US" sz="1600" b="0" i="0" u="none" strike="noStrike" baseline="-25000" dirty="0">
                          <a:solidFill>
                            <a:srgbClr val="000000"/>
                          </a:solidFill>
                          <a:latin typeface="+mn-lt"/>
                        </a:rPr>
                        <a:t>2</a:t>
                      </a:r>
                      <a:r>
                        <a:rPr lang="en-US" sz="1600" b="0" i="0" u="none" strike="noStrike" dirty="0">
                          <a:solidFill>
                            <a:srgbClr val="000000"/>
                          </a:solidFill>
                          <a:latin typeface="+mn-lt"/>
                        </a:rPr>
                        <a:t>Si</a:t>
                      </a:r>
                      <a:r>
                        <a:rPr lang="en-US" sz="1600" b="0" i="0" u="none" strike="noStrike" baseline="-25000" dirty="0">
                          <a:solidFill>
                            <a:srgbClr val="000000"/>
                          </a:solidFill>
                          <a:latin typeface="+mn-lt"/>
                        </a:rPr>
                        <a:t>2</a:t>
                      </a:r>
                      <a:r>
                        <a:rPr lang="en-US" sz="1600" b="0" i="0" u="none" strike="noStrike" dirty="0">
                          <a:solidFill>
                            <a:srgbClr val="000000"/>
                          </a:solidFill>
                          <a:latin typeface="+mn-lt"/>
                        </a:rPr>
                        <a:t>O</a:t>
                      </a:r>
                      <a:r>
                        <a:rPr lang="en-US" sz="1600" b="0" i="0" u="none" strike="noStrike" baseline="-25000" dirty="0">
                          <a:solidFill>
                            <a:srgbClr val="000000"/>
                          </a:solidFill>
                          <a:latin typeface="+mn-lt"/>
                        </a:rPr>
                        <a:t>7</a:t>
                      </a:r>
                    </a:p>
                  </a:txBody>
                  <a:tcPr marL="5780" marR="5780" marT="5780" marB="0" anchor="b">
                    <a:lnL>
                      <a:noFill/>
                    </a:lnL>
                    <a:lnR>
                      <a:noFill/>
                    </a:lnR>
                    <a:lnT>
                      <a:noFill/>
                    </a:lnT>
                    <a:lnB>
                      <a:noFill/>
                    </a:lnB>
                  </a:tcPr>
                </a:tc>
                <a:tc>
                  <a:txBody>
                    <a:bodyPr/>
                    <a:lstStyle/>
                    <a:p>
                      <a:pPr algn="ctr" fontAlgn="b"/>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r>
                        <a:rPr lang="en-US" sz="1600" b="0" i="0" u="none" strike="noStrike" dirty="0">
                          <a:solidFill>
                            <a:srgbClr val="000000"/>
                          </a:solidFill>
                          <a:latin typeface="+mn-lt"/>
                        </a:rPr>
                        <a:t>X</a:t>
                      </a:r>
                    </a:p>
                  </a:txBody>
                  <a:tcPr marL="5780" marR="5780" marT="5780" marB="0" anchor="b">
                    <a:lnL>
                      <a:noFill/>
                    </a:lnL>
                    <a:lnR>
                      <a:noFill/>
                    </a:lnR>
                    <a:lnT>
                      <a:noFill/>
                    </a:lnT>
                    <a:lnB>
                      <a:noFill/>
                    </a:lnB>
                  </a:tcPr>
                </a:tc>
                <a:tc>
                  <a:txBody>
                    <a:bodyPr/>
                    <a:lstStyle/>
                    <a:p>
                      <a:pPr algn="ctr" fontAlgn="b"/>
                      <a:endParaRPr lang="en-US" sz="1600" b="0" i="0" u="none" strike="noStrike" dirty="0">
                        <a:solidFill>
                          <a:srgbClr val="000000"/>
                        </a:solidFill>
                        <a:latin typeface="+mn-lt"/>
                      </a:endParaRPr>
                    </a:p>
                  </a:txBody>
                  <a:tcPr marL="5780" marR="5780" marT="5780" marB="0" anchor="b">
                    <a:lnL>
                      <a:noFill/>
                    </a:lnL>
                    <a:lnR>
                      <a:noFill/>
                    </a:lnR>
                    <a:lnT>
                      <a:noFill/>
                    </a:lnT>
                    <a:lnB>
                      <a:noFill/>
                    </a:lnB>
                  </a:tcPr>
                </a:tc>
                <a:tc>
                  <a:txBody>
                    <a:bodyPr/>
                    <a:lstStyle/>
                    <a:p>
                      <a:pPr algn="ctr" fontAlgn="b"/>
                      <a:endParaRPr lang="en-US" sz="1600" b="0" i="0" u="none" strike="noStrike" dirty="0">
                        <a:solidFill>
                          <a:srgbClr val="000000"/>
                        </a:solidFill>
                        <a:latin typeface="+mn-lt"/>
                      </a:endParaRPr>
                    </a:p>
                  </a:txBody>
                  <a:tcPr marL="5780" marR="5780" marT="5780" marB="0" anchor="b">
                    <a:lnL>
                      <a:noFill/>
                    </a:lnL>
                    <a:lnR>
                      <a:noFill/>
                    </a:lnR>
                    <a:lnT>
                      <a:noFill/>
                    </a:lnT>
                    <a:lnB>
                      <a:noFill/>
                    </a:lnB>
                  </a:tcPr>
                </a:tc>
              </a:tr>
              <a:tr h="272337">
                <a:tc>
                  <a:txBody>
                    <a:bodyPr/>
                    <a:lstStyle/>
                    <a:p>
                      <a:pPr algn="l" fontAlgn="b"/>
                      <a:r>
                        <a:rPr lang="en-US" sz="1600" b="0" i="0" u="none" strike="noStrike" dirty="0" smtClean="0">
                          <a:solidFill>
                            <a:srgbClr val="000000"/>
                          </a:solidFill>
                          <a:latin typeface="+mn-lt"/>
                        </a:rPr>
                        <a:t>  Zircon</a:t>
                      </a:r>
                      <a:endParaRPr lang="en-US" sz="1600" b="0" i="0" u="none" strike="noStrike" dirty="0">
                        <a:solidFill>
                          <a:srgbClr val="000000"/>
                        </a:solidFill>
                        <a:latin typeface="+mn-lt"/>
                      </a:endParaRPr>
                    </a:p>
                  </a:txBody>
                  <a:tcPr marL="5780" marR="5780" marT="5780" marB="0" anchor="b">
                    <a:lnL>
                      <a:noFill/>
                    </a:lnL>
                    <a:lnR>
                      <a:noFill/>
                    </a:lnR>
                    <a:lnT>
                      <a:noFill/>
                    </a:lnT>
                    <a:lnB w="28575" cap="flat" cmpd="sng" algn="ctr">
                      <a:solidFill>
                        <a:srgbClr val="0000FF"/>
                      </a:solidFill>
                      <a:prstDash val="solid"/>
                      <a:round/>
                      <a:headEnd type="none" w="med" len="med"/>
                      <a:tailEnd type="none" w="med" len="med"/>
                    </a:lnB>
                  </a:tcPr>
                </a:tc>
                <a:tc>
                  <a:txBody>
                    <a:bodyPr/>
                    <a:lstStyle/>
                    <a:p>
                      <a:pPr algn="ctr" fontAlgn="b"/>
                      <a:r>
                        <a:rPr lang="en-US" sz="1600" b="0" i="0" u="none" strike="noStrike" dirty="0" smtClean="0">
                          <a:solidFill>
                            <a:srgbClr val="000000"/>
                          </a:solidFill>
                          <a:latin typeface="+mn-lt"/>
                        </a:rPr>
                        <a:t>(</a:t>
                      </a:r>
                      <a:r>
                        <a:rPr lang="en-US" sz="1600" b="0" i="0" u="none" strike="noStrike" dirty="0" err="1" smtClean="0">
                          <a:solidFill>
                            <a:srgbClr val="000000"/>
                          </a:solidFill>
                          <a:latin typeface="+mn-lt"/>
                        </a:rPr>
                        <a:t>Zr,Ln</a:t>
                      </a:r>
                      <a:r>
                        <a:rPr lang="en-US" sz="1600" b="0" i="0" u="none" strike="noStrike" dirty="0" smtClean="0">
                          <a:solidFill>
                            <a:srgbClr val="000000"/>
                          </a:solidFill>
                          <a:latin typeface="+mn-lt"/>
                        </a:rPr>
                        <a:t>)SiO</a:t>
                      </a:r>
                      <a:r>
                        <a:rPr lang="en-US" sz="1600" b="0" i="0" u="none" strike="noStrike" baseline="-25000" dirty="0" smtClean="0">
                          <a:solidFill>
                            <a:srgbClr val="000000"/>
                          </a:solidFill>
                          <a:latin typeface="+mn-lt"/>
                        </a:rPr>
                        <a:t>4</a:t>
                      </a:r>
                      <a:endParaRPr lang="en-US" sz="1600" b="0" i="0" u="none" strike="noStrike" baseline="-25000" dirty="0">
                        <a:solidFill>
                          <a:srgbClr val="000000"/>
                        </a:solidFill>
                        <a:latin typeface="+mn-lt"/>
                      </a:endParaRPr>
                    </a:p>
                  </a:txBody>
                  <a:tcPr marL="5780" marR="5780" marT="5780" marB="0" anchor="b">
                    <a:lnL>
                      <a:noFill/>
                    </a:lnL>
                    <a:lnR>
                      <a:noFill/>
                    </a:lnR>
                    <a:lnT>
                      <a:noFill/>
                    </a:lnT>
                    <a:lnB w="28575" cap="flat" cmpd="sng" algn="ctr">
                      <a:solidFill>
                        <a:srgbClr val="0000FF"/>
                      </a:solidFill>
                      <a:prstDash val="solid"/>
                      <a:round/>
                      <a:headEnd type="none" w="med" len="med"/>
                      <a:tailEnd type="none" w="med" len="med"/>
                    </a:lnB>
                  </a:tcPr>
                </a:tc>
                <a:tc>
                  <a:txBody>
                    <a:bodyPr/>
                    <a:lstStyle/>
                    <a:p>
                      <a:pPr algn="ctr" fontAlgn="b"/>
                      <a:endParaRPr lang="en-US" sz="1600" b="0" i="0" u="none" strike="noStrike">
                        <a:solidFill>
                          <a:srgbClr val="000000"/>
                        </a:solidFill>
                        <a:latin typeface="+mn-lt"/>
                      </a:endParaRPr>
                    </a:p>
                  </a:txBody>
                  <a:tcPr marL="5780" marR="5780" marT="5780" marB="0" anchor="b">
                    <a:lnL>
                      <a:noFill/>
                    </a:lnL>
                    <a:lnR>
                      <a:noFill/>
                    </a:lnR>
                    <a:lnT>
                      <a:noFill/>
                    </a:lnT>
                    <a:lnB w="28575" cap="flat" cmpd="sng" algn="ctr">
                      <a:solidFill>
                        <a:srgbClr val="0000FF"/>
                      </a:solidFill>
                      <a:prstDash val="solid"/>
                      <a:round/>
                      <a:headEnd type="none" w="med" len="med"/>
                      <a:tailEnd type="none" w="med" len="med"/>
                    </a:lnB>
                  </a:tcPr>
                </a:tc>
                <a:tc>
                  <a:txBody>
                    <a:bodyPr/>
                    <a:lstStyle/>
                    <a:p>
                      <a:pPr algn="ctr" fontAlgn="b"/>
                      <a:r>
                        <a:rPr lang="en-US" sz="1600" b="0" i="0" u="none" strike="noStrike">
                          <a:solidFill>
                            <a:srgbClr val="000000"/>
                          </a:solidFill>
                          <a:latin typeface="+mn-lt"/>
                        </a:rPr>
                        <a:t>X</a:t>
                      </a:r>
                    </a:p>
                  </a:txBody>
                  <a:tcPr marL="5780" marR="5780" marT="5780" marB="0" anchor="b">
                    <a:lnL>
                      <a:noFill/>
                    </a:lnL>
                    <a:lnR>
                      <a:noFill/>
                    </a:lnR>
                    <a:lnT>
                      <a:noFill/>
                    </a:lnT>
                    <a:lnB w="28575" cap="flat" cmpd="sng" algn="ctr">
                      <a:solidFill>
                        <a:srgbClr val="0000FF"/>
                      </a:solidFill>
                      <a:prstDash val="solid"/>
                      <a:round/>
                      <a:headEnd type="none" w="med" len="med"/>
                      <a:tailEnd type="none" w="med" len="med"/>
                    </a:lnB>
                  </a:tcPr>
                </a:tc>
                <a:tc>
                  <a:txBody>
                    <a:bodyPr/>
                    <a:lstStyle/>
                    <a:p>
                      <a:pPr algn="ctr" fontAlgn="b"/>
                      <a:r>
                        <a:rPr lang="en-US" sz="1600" b="0" i="0" u="none" strike="noStrike">
                          <a:solidFill>
                            <a:srgbClr val="000000"/>
                          </a:solidFill>
                          <a:latin typeface="+mn-lt"/>
                        </a:rPr>
                        <a:t>X</a:t>
                      </a:r>
                    </a:p>
                  </a:txBody>
                  <a:tcPr marL="5780" marR="5780" marT="5780" marB="0" anchor="b">
                    <a:lnL>
                      <a:noFill/>
                    </a:lnL>
                    <a:lnR>
                      <a:noFill/>
                    </a:lnR>
                    <a:lnT>
                      <a:noFill/>
                    </a:lnT>
                    <a:lnB w="28575" cap="flat" cmpd="sng" algn="ctr">
                      <a:solidFill>
                        <a:srgbClr val="0000FF"/>
                      </a:solidFill>
                      <a:prstDash val="solid"/>
                      <a:round/>
                      <a:headEnd type="none" w="med" len="med"/>
                      <a:tailEnd type="none" w="med" len="med"/>
                    </a:lnB>
                  </a:tcPr>
                </a:tc>
                <a:tc>
                  <a:txBody>
                    <a:bodyPr/>
                    <a:lstStyle/>
                    <a:p>
                      <a:pPr algn="ctr" fontAlgn="b"/>
                      <a:endParaRPr lang="en-US" sz="1600" b="0" i="0" u="none" strike="noStrike" dirty="0">
                        <a:solidFill>
                          <a:srgbClr val="000000"/>
                        </a:solidFill>
                        <a:latin typeface="+mn-lt"/>
                      </a:endParaRPr>
                    </a:p>
                  </a:txBody>
                  <a:tcPr marL="5780" marR="5780" marT="5780" marB="0" anchor="b">
                    <a:lnL>
                      <a:noFill/>
                    </a:lnL>
                    <a:lnR>
                      <a:noFill/>
                    </a:lnR>
                    <a:lnT>
                      <a:noFill/>
                    </a:lnT>
                    <a:lnB w="28575" cap="flat" cmpd="sng" algn="ctr">
                      <a:solidFill>
                        <a:srgbClr val="0000FF"/>
                      </a:solidFill>
                      <a:prstDash val="solid"/>
                      <a:round/>
                      <a:headEnd type="none" w="med" len="med"/>
                      <a:tailEnd type="none" w="med" len="med"/>
                    </a:lnB>
                  </a:tcPr>
                </a:tc>
              </a:tr>
            </a:tbl>
          </a:graphicData>
        </a:graphic>
      </p:graphicFrame>
      <p:sp>
        <p:nvSpPr>
          <p:cNvPr id="5" name="TextBox 4"/>
          <p:cNvSpPr txBox="1"/>
          <p:nvPr/>
        </p:nvSpPr>
        <p:spPr>
          <a:xfrm>
            <a:off x="6477000" y="6290846"/>
            <a:ext cx="2362200" cy="338554"/>
          </a:xfrm>
          <a:prstGeom prst="rect">
            <a:avLst/>
          </a:prstGeom>
          <a:noFill/>
        </p:spPr>
        <p:txBody>
          <a:bodyPr wrap="square" rtlCol="0">
            <a:spAutoFit/>
          </a:bodyPr>
          <a:lstStyle/>
          <a:p>
            <a:r>
              <a:rPr lang="en-US" sz="1600" dirty="0" err="1" smtClean="0">
                <a:latin typeface="+mn-lt"/>
              </a:rPr>
              <a:t>Ln</a:t>
            </a:r>
            <a:r>
              <a:rPr lang="en-US" sz="1600" dirty="0" smtClean="0">
                <a:latin typeface="+mn-lt"/>
              </a:rPr>
              <a:t>: Lanthanide (a.k.a. REE) </a:t>
            </a:r>
            <a:endParaRPr lang="en-US" sz="1600" dirty="0">
              <a:latin typeface="+mn-lt"/>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p:cNvPicPr>
            <a:picLocks noChangeAspect="1"/>
          </p:cNvPicPr>
          <p:nvPr/>
        </p:nvPicPr>
        <p:blipFill>
          <a:blip r:embed="rId3" cstate="print"/>
          <a:srcRect/>
          <a:stretch>
            <a:fillRect/>
          </a:stretch>
        </p:blipFill>
        <p:spPr bwMode="auto">
          <a:xfrm>
            <a:off x="1447800" y="381000"/>
            <a:ext cx="6705600" cy="5791083"/>
          </a:xfrm>
          <a:prstGeom prst="rect">
            <a:avLst/>
          </a:prstGeom>
          <a:noFill/>
          <a:ln w="9525">
            <a:noFill/>
            <a:miter lim="800000"/>
            <a:headEnd/>
            <a:tailEnd/>
          </a:ln>
        </p:spPr>
      </p:pic>
      <p:sp>
        <p:nvSpPr>
          <p:cNvPr id="18435" name="TextBox 1"/>
          <p:cNvSpPr txBox="1">
            <a:spLocks noChangeArrowheads="1"/>
          </p:cNvSpPr>
          <p:nvPr/>
        </p:nvSpPr>
        <p:spPr bwMode="auto">
          <a:xfrm>
            <a:off x="2667000" y="1352550"/>
            <a:ext cx="3200400" cy="400050"/>
          </a:xfrm>
          <a:prstGeom prst="rect">
            <a:avLst/>
          </a:prstGeom>
          <a:noFill/>
          <a:ln w="9525">
            <a:noFill/>
            <a:miter lim="800000"/>
            <a:headEnd/>
            <a:tailEnd/>
          </a:ln>
        </p:spPr>
        <p:txBody>
          <a:bodyPr>
            <a:spAutoFit/>
          </a:bodyPr>
          <a:lstStyle/>
          <a:p>
            <a:pPr algn="ctr"/>
            <a:r>
              <a:rPr lang="en-US" sz="2000"/>
              <a:t>Carbonatites</a:t>
            </a:r>
          </a:p>
        </p:txBody>
      </p:sp>
      <p:sp>
        <p:nvSpPr>
          <p:cNvPr id="4" name="Rectangle 3"/>
          <p:cNvSpPr>
            <a:spLocks noChangeArrowheads="1"/>
          </p:cNvSpPr>
          <p:nvPr/>
        </p:nvSpPr>
        <p:spPr bwMode="auto">
          <a:xfrm>
            <a:off x="1447800" y="152400"/>
            <a:ext cx="7086600" cy="685800"/>
          </a:xfrm>
          <a:prstGeom prst="rect">
            <a:avLst/>
          </a:prstGeom>
          <a:noFill/>
          <a:ln w="9525">
            <a:noFill/>
            <a:miter lim="800000"/>
            <a:headEnd/>
            <a:tailEnd/>
          </a:ln>
          <a:effectLst/>
        </p:spPr>
        <p:txBody>
          <a:bodyPr/>
          <a:lstStyle/>
          <a:p>
            <a:pPr>
              <a:lnSpc>
                <a:spcPct val="80000"/>
              </a:lnSpc>
              <a:tabLst>
                <a:tab pos="4686300" algn="l"/>
              </a:tabLst>
            </a:pPr>
            <a:r>
              <a:rPr lang="en-US" sz="2800" dirty="0" err="1" smtClean="0">
                <a:solidFill>
                  <a:srgbClr val="0000FF"/>
                </a:solidFill>
                <a:latin typeface="+mj-lt"/>
              </a:rPr>
              <a:t>Carbonatite</a:t>
            </a:r>
            <a:r>
              <a:rPr lang="en-US" sz="2800" dirty="0" smtClean="0">
                <a:solidFill>
                  <a:srgbClr val="0000FF"/>
                </a:solidFill>
                <a:latin typeface="+mj-lt"/>
              </a:rPr>
              <a:t> Deposits</a:t>
            </a:r>
            <a:endParaRPr lang="en-US" sz="2800" dirty="0">
              <a:solidFill>
                <a:srgbClr val="0000FF"/>
              </a:solidFill>
              <a:latin typeface="+mj-l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9320</TotalTime>
  <Words>3139</Words>
  <Application>Microsoft Office PowerPoint</Application>
  <PresentationFormat>On-screen Show (4:3)</PresentationFormat>
  <Paragraphs>651</Paragraphs>
  <Slides>30</Slides>
  <Notes>15</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 Bob Seal  rseal@usgs.gov  Phil Verplanck  plv@usgs.gov Brad Van Gosen bvangose@usgs.gov Andrew Grosz  agrosz@usgs.gov  April 4, 2012  </vt:lpstr>
      <vt:lpstr>Slide 2</vt:lpstr>
      <vt:lpstr>Slide 3</vt:lpstr>
      <vt:lpstr>Slide 4</vt:lpstr>
      <vt:lpstr>Primary and Byproduct REE Deposit Types</vt:lpstr>
      <vt:lpstr>Potential Byproduct REE Sources</vt:lpstr>
      <vt:lpstr>Slide 7</vt:lpstr>
      <vt:lpstr>Slide 8</vt:lpstr>
      <vt:lpstr>Slide 9</vt:lpstr>
      <vt:lpstr>Slide 10</vt:lpstr>
      <vt:lpstr>Slide 11</vt:lpstr>
      <vt:lpstr>Slide 12</vt:lpstr>
      <vt:lpstr>Alkaline Intrusion-Related Deposits</vt:lpstr>
      <vt:lpstr>Alkaline Intrusion-Related Deposits</vt:lpstr>
      <vt:lpstr>Slide 15</vt:lpstr>
      <vt:lpstr>Slide 16</vt:lpstr>
      <vt:lpstr>Slide 17</vt:lpstr>
      <vt:lpstr>Slide 18</vt:lpstr>
      <vt:lpstr>Slide 19</vt:lpstr>
      <vt:lpstr>Environmental Characteristics of REE Deposits</vt:lpstr>
      <vt:lpstr>Slide 21</vt:lpstr>
      <vt:lpstr>Acid-Generating Potential - Thor Lake, NWT, Canada</vt:lpstr>
      <vt:lpstr>Slide 23</vt:lpstr>
      <vt:lpstr>Slide 24</vt:lpstr>
      <vt:lpstr>Slide 25</vt:lpstr>
      <vt:lpstr>Geologic Summary</vt:lpstr>
      <vt:lpstr>Environmental Summary</vt:lpstr>
      <vt:lpstr>Environmental Summary (continued)</vt:lpstr>
      <vt:lpstr>More work is needed!  Questions?</vt:lpstr>
      <vt:lpstr>References</vt:lpstr>
    </vt:vector>
  </TitlesOfParts>
  <Company>USGS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Oxygen and Hydrogen Isotope Geochemistry</dc:title>
  <dc:creator>Preferred Customer</dc:creator>
  <cp:lastModifiedBy>Robert R Seal</cp:lastModifiedBy>
  <cp:revision>742</cp:revision>
  <cp:lastPrinted>1601-01-01T00:00:00Z</cp:lastPrinted>
  <dcterms:created xsi:type="dcterms:W3CDTF">2005-05-08T02:26:57Z</dcterms:created>
  <dcterms:modified xsi:type="dcterms:W3CDTF">2012-03-30T12:49:55Z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3</vt:i4>
  </property>
</Properties>
</file>