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948" r:id="rId3"/>
    <p:sldMasterId id="2147483960" r:id="rId4"/>
    <p:sldMasterId id="2147483972" r:id="rId5"/>
    <p:sldMasterId id="2147483984" r:id="rId6"/>
    <p:sldMasterId id="2147483996" r:id="rId7"/>
  </p:sldMasterIdLst>
  <p:notesMasterIdLst>
    <p:notesMasterId r:id="rId36"/>
  </p:notesMasterIdLst>
  <p:sldIdLst>
    <p:sldId id="338" r:id="rId8"/>
    <p:sldId id="339" r:id="rId9"/>
    <p:sldId id="340" r:id="rId10"/>
    <p:sldId id="341" r:id="rId11"/>
    <p:sldId id="342" r:id="rId12"/>
    <p:sldId id="343" r:id="rId13"/>
    <p:sldId id="344" r:id="rId14"/>
    <p:sldId id="345" r:id="rId15"/>
    <p:sldId id="346" r:id="rId16"/>
    <p:sldId id="353" r:id="rId17"/>
    <p:sldId id="348" r:id="rId18"/>
    <p:sldId id="349" r:id="rId19"/>
    <p:sldId id="350" r:id="rId20"/>
    <p:sldId id="351" r:id="rId21"/>
    <p:sldId id="313" r:id="rId22"/>
    <p:sldId id="314" r:id="rId23"/>
    <p:sldId id="315" r:id="rId24"/>
    <p:sldId id="316" r:id="rId25"/>
    <p:sldId id="317" r:id="rId26"/>
    <p:sldId id="320" r:id="rId27"/>
    <p:sldId id="337" r:id="rId28"/>
    <p:sldId id="324" r:id="rId29"/>
    <p:sldId id="319" r:id="rId30"/>
    <p:sldId id="329" r:id="rId31"/>
    <p:sldId id="352" r:id="rId32"/>
    <p:sldId id="322" r:id="rId33"/>
    <p:sldId id="335" r:id="rId34"/>
    <p:sldId id="323" r:id="rId35"/>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BE5E"/>
    <a:srgbClr val="F57B17"/>
    <a:srgbClr val="F9B073"/>
    <a:srgbClr val="E0EACC"/>
    <a:srgbClr val="B7CF87"/>
    <a:srgbClr val="A6C36B"/>
    <a:srgbClr val="708B39"/>
    <a:srgbClr val="F79443"/>
    <a:srgbClr val="D9E6C0"/>
    <a:srgbClr val="C0D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7" autoAdjust="0"/>
    <p:restoredTop sz="74790" autoAdjust="0"/>
  </p:normalViewPr>
  <p:slideViewPr>
    <p:cSldViewPr>
      <p:cViewPr varScale="1">
        <p:scale>
          <a:sx n="58" d="100"/>
          <a:sy n="58" d="100"/>
        </p:scale>
        <p:origin x="-1554" y="-96"/>
      </p:cViewPr>
      <p:guideLst>
        <p:guide orient="horz" pos="2160"/>
        <p:guide pos="2880"/>
      </p:guideLst>
    </p:cSldViewPr>
  </p:slideViewPr>
  <p:outlineViewPr>
    <p:cViewPr>
      <p:scale>
        <a:sx n="33" d="100"/>
        <a:sy n="33" d="100"/>
      </p:scale>
      <p:origin x="0" y="137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634756\Documents\Research\AMD%20LCA\Copy%20of%20AMD%20LCA%20Results%203-2-2012(1).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1634756\Documents\Research\AMD%20LCA\AMD%20LCA%20Results%203-22-12.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1426373427459"/>
          <c:y val="5.9892728000341636E-2"/>
          <c:w val="0.83740655262919717"/>
          <c:h val="0.64790338320122887"/>
        </c:manualLayout>
      </c:layout>
      <c:barChart>
        <c:barDir val="col"/>
        <c:grouping val="clustered"/>
        <c:varyColors val="0"/>
        <c:ser>
          <c:idx val="0"/>
          <c:order val="0"/>
          <c:spPr>
            <a:ln w="15875">
              <a:noFill/>
            </a:ln>
            <a:effectLst>
              <a:outerShdw blurRad="50800" dist="38100" dir="2700000" algn="tl" rotWithShape="0">
                <a:prstClr val="black">
                  <a:alpha val="40000"/>
                </a:prstClr>
              </a:outerShdw>
            </a:effectLst>
            <a:scene3d>
              <a:camera prst="orthographicFront"/>
              <a:lightRig rig="threePt" dir="t"/>
            </a:scene3d>
            <a:sp3d>
              <a:bevelT/>
            </a:sp3d>
          </c:spPr>
          <c:invertIfNegative val="0"/>
          <c:dPt>
            <c:idx val="0"/>
            <c:invertIfNegative val="0"/>
            <c:bubble3D val="0"/>
            <c:spPr>
              <a:solidFill>
                <a:srgbClr val="9EBE5E"/>
              </a:solidFill>
              <a:ln w="15875">
                <a:noFill/>
              </a:ln>
              <a:effectLst>
                <a:outerShdw blurRad="50800" dist="38100" dir="2700000" algn="tl" rotWithShape="0">
                  <a:prstClr val="black">
                    <a:alpha val="40000"/>
                  </a:prstClr>
                </a:outerShdw>
              </a:effectLst>
              <a:scene3d>
                <a:camera prst="orthographicFront"/>
                <a:lightRig rig="threePt" dir="t"/>
              </a:scene3d>
              <a:sp3d>
                <a:bevelT/>
              </a:sp3d>
            </c:spPr>
          </c:dPt>
          <c:dPt>
            <c:idx val="1"/>
            <c:invertIfNegative val="0"/>
            <c:bubble3D val="0"/>
            <c:spPr>
              <a:solidFill>
                <a:srgbClr val="9EBE5E"/>
              </a:solidFill>
              <a:ln w="15875">
                <a:noFill/>
              </a:ln>
              <a:effectLst>
                <a:outerShdw blurRad="50800" dist="38100" dir="2700000" algn="tl" rotWithShape="0">
                  <a:prstClr val="black">
                    <a:alpha val="40000"/>
                  </a:prstClr>
                </a:outerShdw>
              </a:effectLst>
              <a:scene3d>
                <a:camera prst="orthographicFront"/>
                <a:lightRig rig="threePt" dir="t"/>
              </a:scene3d>
              <a:sp3d>
                <a:bevelT/>
              </a:sp3d>
            </c:spPr>
          </c:dPt>
          <c:dPt>
            <c:idx val="2"/>
            <c:invertIfNegative val="0"/>
            <c:bubble3D val="0"/>
            <c:spPr>
              <a:solidFill>
                <a:srgbClr val="9EBD5F"/>
              </a:solidFill>
              <a:ln w="15875">
                <a:noFill/>
              </a:ln>
              <a:effectLst>
                <a:outerShdw blurRad="50800" dist="38100" dir="2700000" algn="tl" rotWithShape="0">
                  <a:prstClr val="black">
                    <a:alpha val="40000"/>
                  </a:prstClr>
                </a:outerShdw>
              </a:effectLst>
              <a:scene3d>
                <a:camera prst="orthographicFront"/>
                <a:lightRig rig="threePt" dir="t"/>
              </a:scene3d>
              <a:sp3d>
                <a:bevelT/>
              </a:sp3d>
            </c:spPr>
          </c:dPt>
          <c:dPt>
            <c:idx val="3"/>
            <c:invertIfNegative val="0"/>
            <c:bubble3D val="0"/>
            <c:spPr>
              <a:solidFill>
                <a:srgbClr val="9EBE5E"/>
              </a:solidFill>
              <a:ln w="15875">
                <a:noFill/>
              </a:ln>
              <a:effectLst>
                <a:outerShdw blurRad="50800" dist="38100" dir="2700000" algn="tl" rotWithShape="0">
                  <a:prstClr val="black">
                    <a:alpha val="40000"/>
                  </a:prstClr>
                </a:outerShdw>
              </a:effectLst>
              <a:scene3d>
                <a:camera prst="orthographicFront"/>
                <a:lightRig rig="threePt" dir="t"/>
              </a:scene3d>
              <a:sp3d>
                <a:bevelT/>
              </a:sp3d>
            </c:spPr>
          </c:dPt>
          <c:dPt>
            <c:idx val="4"/>
            <c:invertIfNegative val="0"/>
            <c:bubble3D val="0"/>
            <c:spPr>
              <a:solidFill>
                <a:srgbClr val="9EBE5E"/>
              </a:solidFill>
              <a:ln w="15875">
                <a:noFill/>
              </a:ln>
              <a:effectLst>
                <a:outerShdw blurRad="50800" dist="38100" dir="2700000" algn="tl" rotWithShape="0">
                  <a:prstClr val="black">
                    <a:alpha val="40000"/>
                  </a:prstClr>
                </a:outerShdw>
              </a:effectLst>
              <a:scene3d>
                <a:camera prst="orthographicFront"/>
                <a:lightRig rig="threePt" dir="t"/>
              </a:scene3d>
              <a:sp3d>
                <a:bevelT/>
              </a:sp3d>
            </c:spPr>
          </c:dPt>
          <c:dPt>
            <c:idx val="5"/>
            <c:invertIfNegative val="0"/>
            <c:bubble3D val="0"/>
            <c:spPr>
              <a:solidFill>
                <a:schemeClr val="accent6">
                  <a:lumMod val="75000"/>
                </a:schemeClr>
              </a:solidFill>
              <a:ln w="15875">
                <a:noFill/>
              </a:ln>
              <a:effectLst>
                <a:outerShdw blurRad="50800" dist="38100" dir="2700000" algn="tl" rotWithShape="0">
                  <a:prstClr val="black">
                    <a:alpha val="40000"/>
                  </a:prstClr>
                </a:outerShdw>
              </a:effectLst>
              <a:scene3d>
                <a:camera prst="orthographicFront"/>
                <a:lightRig rig="threePt" dir="t"/>
              </a:scene3d>
              <a:sp3d>
                <a:bevelT/>
              </a:sp3d>
            </c:spPr>
          </c:dPt>
          <c:dPt>
            <c:idx val="6"/>
            <c:invertIfNegative val="0"/>
            <c:bubble3D val="0"/>
            <c:spPr>
              <a:solidFill>
                <a:schemeClr val="accent6">
                  <a:lumMod val="75000"/>
                </a:schemeClr>
              </a:solidFill>
              <a:ln w="15875">
                <a:noFill/>
              </a:ln>
              <a:effectLst>
                <a:outerShdw blurRad="50800" dist="38100" dir="2700000" algn="tl" rotWithShape="0">
                  <a:prstClr val="black">
                    <a:alpha val="40000"/>
                  </a:prstClr>
                </a:outerShdw>
              </a:effectLst>
              <a:scene3d>
                <a:camera prst="orthographicFront"/>
                <a:lightRig rig="threePt" dir="t"/>
              </a:scene3d>
              <a:sp3d>
                <a:bevelT/>
              </a:sp3d>
            </c:spPr>
          </c:dPt>
          <c:cat>
            <c:strRef>
              <c:f>'Midpoint Graphs'!$C$2:$I$2</c:f>
              <c:strCache>
                <c:ptCount val="7"/>
                <c:pt idx="0">
                  <c:v>Bioreactor</c:v>
                </c:pt>
                <c:pt idx="1">
                  <c:v>Bioreactor - Modified Transport</c:v>
                </c:pt>
                <c:pt idx="2">
                  <c:v>Bioreactor - Purchased Energy</c:v>
                </c:pt>
                <c:pt idx="3">
                  <c:v>Bioreactor - Modified Substrate</c:v>
                </c:pt>
                <c:pt idx="4">
                  <c:v>Mussel Shell Leaching Bed</c:v>
                </c:pt>
                <c:pt idx="5">
                  <c:v>Lime-Dosing Plant</c:v>
                </c:pt>
                <c:pt idx="6">
                  <c:v>Lime Slaking</c:v>
                </c:pt>
              </c:strCache>
            </c:strRef>
          </c:cat>
          <c:val>
            <c:numRef>
              <c:f>'Midpoint Graphs'!$C$4:$I$4</c:f>
              <c:numCache>
                <c:formatCode>General</c:formatCode>
                <c:ptCount val="7"/>
                <c:pt idx="0">
                  <c:v>2971.5394999999999</c:v>
                </c:pt>
                <c:pt idx="1">
                  <c:v>2922.8254000000002</c:v>
                </c:pt>
                <c:pt idx="2">
                  <c:v>4044.3013000000001</c:v>
                </c:pt>
                <c:pt idx="3">
                  <c:v>2976.5061000000001</c:v>
                </c:pt>
                <c:pt idx="4">
                  <c:v>3926.2624999999998</c:v>
                </c:pt>
                <c:pt idx="5">
                  <c:v>652.22347000000002</c:v>
                </c:pt>
                <c:pt idx="6">
                  <c:v>5762.4634999999998</c:v>
                </c:pt>
              </c:numCache>
            </c:numRef>
          </c:val>
        </c:ser>
        <c:dLbls>
          <c:showLegendKey val="0"/>
          <c:showVal val="0"/>
          <c:showCatName val="0"/>
          <c:showSerName val="0"/>
          <c:showPercent val="0"/>
          <c:showBubbleSize val="0"/>
        </c:dLbls>
        <c:gapWidth val="70"/>
        <c:overlap val="45"/>
        <c:axId val="175327104"/>
        <c:axId val="175328640"/>
      </c:barChart>
      <c:catAx>
        <c:axId val="175327104"/>
        <c:scaling>
          <c:orientation val="minMax"/>
        </c:scaling>
        <c:delete val="0"/>
        <c:axPos val="b"/>
        <c:majorTickMark val="out"/>
        <c:minorTickMark val="none"/>
        <c:tickLblPos val="nextTo"/>
        <c:txPr>
          <a:bodyPr/>
          <a:lstStyle/>
          <a:p>
            <a:pPr>
              <a:defRPr sz="1200"/>
            </a:pPr>
            <a:endParaRPr lang="en-US"/>
          </a:p>
        </c:txPr>
        <c:crossAx val="175328640"/>
        <c:crosses val="autoZero"/>
        <c:auto val="1"/>
        <c:lblAlgn val="ctr"/>
        <c:lblOffset val="100"/>
        <c:noMultiLvlLbl val="0"/>
      </c:catAx>
      <c:valAx>
        <c:axId val="175328640"/>
        <c:scaling>
          <c:orientation val="minMax"/>
        </c:scaling>
        <c:delete val="0"/>
        <c:axPos val="l"/>
        <c:majorGridlines/>
        <c:title>
          <c:tx>
            <c:rich>
              <a:bodyPr/>
              <a:lstStyle/>
              <a:p>
                <a:pPr>
                  <a:defRPr sz="1400" b="1" i="0" u="none" strike="noStrike" baseline="0">
                    <a:solidFill>
                      <a:srgbClr val="000000"/>
                    </a:solidFill>
                    <a:latin typeface="Calibri"/>
                    <a:ea typeface="Calibri"/>
                    <a:cs typeface="Calibri"/>
                  </a:defRPr>
                </a:pPr>
                <a:r>
                  <a:rPr lang="en-US" sz="1400" dirty="0"/>
                  <a:t>Climate Change </a:t>
                </a:r>
                <a:r>
                  <a:rPr lang="en-US" sz="1400" dirty="0" smtClean="0"/>
                  <a:t>(kg </a:t>
                </a:r>
                <a:r>
                  <a:rPr lang="en-US" sz="1400" dirty="0"/>
                  <a:t>CO2 </a:t>
                </a:r>
                <a:r>
                  <a:rPr lang="en-US" sz="1400" dirty="0" err="1"/>
                  <a:t>eq</a:t>
                </a:r>
                <a:r>
                  <a:rPr lang="en-US" sz="1400" dirty="0"/>
                  <a:t>)</a:t>
                </a:r>
              </a:p>
            </c:rich>
          </c:tx>
          <c:layout>
            <c:manualLayout>
              <c:xMode val="edge"/>
              <c:yMode val="edge"/>
              <c:x val="2.6660497566009377E-2"/>
              <c:y val="0.15934299619966422"/>
            </c:manualLayout>
          </c:layout>
          <c:overlay val="0"/>
          <c:spPr>
            <a:noFill/>
            <a:ln w="25400">
              <a:noFill/>
            </a:ln>
          </c:spPr>
        </c:title>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75327104"/>
        <c:crosses val="autoZero"/>
        <c:crossBetween val="between"/>
      </c:valAx>
      <c:spPr>
        <a:ln w="12700">
          <a:solidFill>
            <a:schemeClr val="tx1"/>
          </a:solidFill>
        </a:ln>
        <a:effectLst>
          <a:outerShdw blurRad="50800" dist="38100" dir="2700000" algn="tl" rotWithShape="0">
            <a:prstClr val="black">
              <a:alpha val="40000"/>
            </a:prstClr>
          </a:outerShdw>
        </a:effectLst>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6847234373481"/>
          <c:y val="3.4953825216292408E-2"/>
          <c:w val="0.85341426071741033"/>
          <c:h val="0.80125935646933022"/>
        </c:manualLayout>
      </c:layout>
      <c:barChart>
        <c:barDir val="col"/>
        <c:grouping val="clustered"/>
        <c:varyColors val="0"/>
        <c:ser>
          <c:idx val="0"/>
          <c:order val="0"/>
          <c:tx>
            <c:strRef>
              <c:f>'Midpoint Graphs'!$C$2:$I$2</c:f>
              <c:strCache>
                <c:ptCount val="1"/>
                <c:pt idx="0">
                  <c:v>Bioreactor Bioreactor- Modified Transport Bioreactor - Purchased Energy Bioreactor- Modified Substrate Mussel Shell Leaching Bed Lime-Dosing Plant Lime Slaking</c:v>
                </c:pt>
              </c:strCache>
            </c:strRef>
          </c:tx>
          <c:spPr>
            <a:scene3d>
              <a:camera prst="orthographicFront"/>
              <a:lightRig rig="threePt" dir="t"/>
            </a:scene3d>
            <a:sp3d>
              <a:bevelT/>
            </a:sp3d>
          </c:spPr>
          <c:invertIfNegative val="0"/>
          <c:dPt>
            <c:idx val="5"/>
            <c:invertIfNegative val="0"/>
            <c:bubble3D val="0"/>
            <c:spPr>
              <a:solidFill>
                <a:srgbClr val="F57B17"/>
              </a:solidFill>
              <a:scene3d>
                <a:camera prst="orthographicFront"/>
                <a:lightRig rig="threePt" dir="t"/>
              </a:scene3d>
              <a:sp3d>
                <a:bevelT/>
              </a:sp3d>
            </c:spPr>
          </c:dPt>
          <c:dPt>
            <c:idx val="6"/>
            <c:invertIfNegative val="0"/>
            <c:bubble3D val="0"/>
            <c:spPr>
              <a:solidFill>
                <a:srgbClr val="F57B17"/>
              </a:solidFill>
              <a:scene3d>
                <a:camera prst="orthographicFront"/>
                <a:lightRig rig="threePt" dir="t"/>
              </a:scene3d>
              <a:sp3d>
                <a:bevelT/>
              </a:sp3d>
            </c:spPr>
          </c:dPt>
          <c:cat>
            <c:strRef>
              <c:f>'Midpoint Graphs'!$C$2:$I$2</c:f>
              <c:strCache>
                <c:ptCount val="7"/>
                <c:pt idx="0">
                  <c:v>Bioreactor</c:v>
                </c:pt>
                <c:pt idx="1">
                  <c:v>Bioreactor- Modified Transport</c:v>
                </c:pt>
                <c:pt idx="2">
                  <c:v>Bioreactor - Purchased Energy</c:v>
                </c:pt>
                <c:pt idx="3">
                  <c:v>Bioreactor- Modified Substrate</c:v>
                </c:pt>
                <c:pt idx="4">
                  <c:v>Mussel Shell Leaching Bed</c:v>
                </c:pt>
                <c:pt idx="5">
                  <c:v>Lime-Dosing Plant</c:v>
                </c:pt>
                <c:pt idx="6">
                  <c:v>Lime Slaking</c:v>
                </c:pt>
              </c:strCache>
            </c:strRef>
          </c:cat>
          <c:val>
            <c:numRef>
              <c:f>'Midpoint Graphs'!$C$4:$I$4</c:f>
              <c:numCache>
                <c:formatCode>General</c:formatCode>
                <c:ptCount val="7"/>
                <c:pt idx="0">
                  <c:v>125.83252</c:v>
                </c:pt>
                <c:pt idx="1">
                  <c:v>77.118485000000007</c:v>
                </c:pt>
                <c:pt idx="2">
                  <c:v>1198.5944</c:v>
                </c:pt>
                <c:pt idx="3">
                  <c:v>125.12877</c:v>
                </c:pt>
                <c:pt idx="4">
                  <c:v>340.54527999999999</c:v>
                </c:pt>
                <c:pt idx="5">
                  <c:v>682.62075000000004</c:v>
                </c:pt>
                <c:pt idx="6">
                  <c:v>6095.5882000000001</c:v>
                </c:pt>
              </c:numCache>
            </c:numRef>
          </c:val>
        </c:ser>
        <c:dLbls>
          <c:showLegendKey val="0"/>
          <c:showVal val="0"/>
          <c:showCatName val="0"/>
          <c:showSerName val="0"/>
          <c:showPercent val="0"/>
          <c:showBubbleSize val="0"/>
        </c:dLbls>
        <c:gapWidth val="70"/>
        <c:axId val="175754240"/>
        <c:axId val="175776512"/>
      </c:barChart>
      <c:catAx>
        <c:axId val="175754240"/>
        <c:scaling>
          <c:orientation val="minMax"/>
        </c:scaling>
        <c:delete val="0"/>
        <c:axPos val="b"/>
        <c:majorTickMark val="out"/>
        <c:minorTickMark val="none"/>
        <c:tickLblPos val="nextTo"/>
        <c:txPr>
          <a:bodyPr/>
          <a:lstStyle/>
          <a:p>
            <a:pPr>
              <a:defRPr sz="1200"/>
            </a:pPr>
            <a:endParaRPr lang="en-US"/>
          </a:p>
        </c:txPr>
        <c:crossAx val="175776512"/>
        <c:crosses val="autoZero"/>
        <c:auto val="1"/>
        <c:lblAlgn val="ctr"/>
        <c:lblOffset val="100"/>
        <c:noMultiLvlLbl val="0"/>
      </c:catAx>
      <c:valAx>
        <c:axId val="175776512"/>
        <c:scaling>
          <c:orientation val="minMax"/>
        </c:scaling>
        <c:delete val="0"/>
        <c:axPos val="l"/>
        <c:majorGridlines/>
        <c:title>
          <c:tx>
            <c:rich>
              <a:bodyPr/>
              <a:lstStyle/>
              <a:p>
                <a:pPr>
                  <a:defRPr sz="1400"/>
                </a:pPr>
                <a:r>
                  <a:rPr lang="en-US" sz="1400" dirty="0"/>
                  <a:t>Climate Change </a:t>
                </a:r>
                <a:r>
                  <a:rPr lang="en-US" sz="1400" dirty="0" smtClean="0"/>
                  <a:t>(kg </a:t>
                </a:r>
                <a:r>
                  <a:rPr lang="en-US" sz="1400" dirty="0"/>
                  <a:t>CO2 </a:t>
                </a:r>
                <a:r>
                  <a:rPr lang="en-US" sz="1400" dirty="0" err="1"/>
                  <a:t>eq</a:t>
                </a:r>
                <a:r>
                  <a:rPr lang="en-US" sz="1400" dirty="0"/>
                  <a:t>)</a:t>
                </a:r>
              </a:p>
            </c:rich>
          </c:tx>
          <c:layout>
            <c:manualLayout>
              <c:xMode val="edge"/>
              <c:yMode val="edge"/>
              <c:x val="6.3491542723826191E-3"/>
              <c:y val="0.17135535141440653"/>
            </c:manualLayout>
          </c:layout>
          <c:overlay val="0"/>
        </c:title>
        <c:numFmt formatCode="General" sourceLinked="1"/>
        <c:majorTickMark val="out"/>
        <c:minorTickMark val="none"/>
        <c:tickLblPos val="nextTo"/>
        <c:txPr>
          <a:bodyPr rot="0" vert="horz"/>
          <a:lstStyle/>
          <a:p>
            <a:pPr>
              <a:defRPr sz="1200"/>
            </a:pPr>
            <a:endParaRPr lang="en-US"/>
          </a:p>
        </c:txPr>
        <c:crossAx val="175754240"/>
        <c:crosses val="autoZero"/>
        <c:crossBetween val="between"/>
      </c:valAx>
      <c:spPr>
        <a:ln w="19050">
          <a:solidFill>
            <a:sysClr val="windowText" lastClr="000000"/>
          </a:solidFill>
        </a:ln>
        <a:effectLst>
          <a:outerShdw blurRad="50800" dist="38100" dir="2700000" algn="tl" rotWithShape="0">
            <a:prstClr val="black">
              <a:alpha val="40000"/>
            </a:prstClr>
          </a:outerShdw>
        </a:effectLst>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45875515560553"/>
          <c:y val="5.1400554097404488E-2"/>
          <c:w val="0.86477502812148466"/>
          <c:h val="0.79066226096737913"/>
        </c:manualLayout>
      </c:layout>
      <c:barChart>
        <c:barDir val="col"/>
        <c:grouping val="clustered"/>
        <c:varyColors val="0"/>
        <c:ser>
          <c:idx val="0"/>
          <c:order val="0"/>
          <c:spPr>
            <a:solidFill>
              <a:srgbClr val="9EBE5E"/>
            </a:solidFill>
            <a:scene3d>
              <a:camera prst="orthographicFront"/>
              <a:lightRig rig="threePt" dir="t"/>
            </a:scene3d>
            <a:sp3d>
              <a:bevelT/>
            </a:sp3d>
          </c:spPr>
          <c:invertIfNegative val="0"/>
          <c:dPt>
            <c:idx val="5"/>
            <c:invertIfNegative val="0"/>
            <c:bubble3D val="0"/>
            <c:spPr>
              <a:solidFill>
                <a:srgbClr val="F57B17"/>
              </a:solidFill>
              <a:scene3d>
                <a:camera prst="orthographicFront"/>
                <a:lightRig rig="threePt" dir="t"/>
              </a:scene3d>
              <a:sp3d>
                <a:bevelT/>
              </a:sp3d>
            </c:spPr>
          </c:dPt>
          <c:dPt>
            <c:idx val="6"/>
            <c:invertIfNegative val="0"/>
            <c:bubble3D val="0"/>
            <c:spPr>
              <a:solidFill>
                <a:srgbClr val="F57B17"/>
              </a:solidFill>
              <a:scene3d>
                <a:camera prst="orthographicFront"/>
                <a:lightRig rig="threePt" dir="t"/>
              </a:scene3d>
              <a:sp3d>
                <a:bevelT/>
              </a:sp3d>
            </c:spPr>
          </c:dPt>
          <c:cat>
            <c:strRef>
              <c:f>'Midpoint Graphs'!$C$2:$I$2</c:f>
              <c:strCache>
                <c:ptCount val="7"/>
                <c:pt idx="0">
                  <c:v>Bioreactor</c:v>
                </c:pt>
                <c:pt idx="1">
                  <c:v>Bioreactor- Modified Transport</c:v>
                </c:pt>
                <c:pt idx="2">
                  <c:v>Bioreactor - Purchased Energy</c:v>
                </c:pt>
                <c:pt idx="3">
                  <c:v>Bioreactor- Modified Substrate</c:v>
                </c:pt>
                <c:pt idx="4">
                  <c:v>Mussel Shell Leaching Bed</c:v>
                </c:pt>
                <c:pt idx="5">
                  <c:v>Lime-Dosing Plant</c:v>
                </c:pt>
                <c:pt idx="6">
                  <c:v>Lime Slaking</c:v>
                </c:pt>
              </c:strCache>
            </c:strRef>
          </c:cat>
          <c:val>
            <c:numRef>
              <c:f>'Midpoint Graphs'!$C$5:$I$5</c:f>
              <c:numCache>
                <c:formatCode>General</c:formatCode>
                <c:ptCount val="7"/>
                <c:pt idx="0">
                  <c:v>0.57165410999999999</c:v>
                </c:pt>
                <c:pt idx="1">
                  <c:v>0.37960828000000002</c:v>
                </c:pt>
                <c:pt idx="2">
                  <c:v>7.0757110000000001</c:v>
                </c:pt>
                <c:pt idx="3" formatCode="0.00E+00">
                  <c:v>0.60110931000000001</c:v>
                </c:pt>
                <c:pt idx="4" formatCode="0.00E+00">
                  <c:v>1.4963983999999999</c:v>
                </c:pt>
                <c:pt idx="5" formatCode="0.00E+00">
                  <c:v>3.1661339000000002</c:v>
                </c:pt>
                <c:pt idx="6">
                  <c:v>12.616061</c:v>
                </c:pt>
              </c:numCache>
            </c:numRef>
          </c:val>
        </c:ser>
        <c:dLbls>
          <c:showLegendKey val="0"/>
          <c:showVal val="0"/>
          <c:showCatName val="0"/>
          <c:showSerName val="0"/>
          <c:showPercent val="0"/>
          <c:showBubbleSize val="0"/>
        </c:dLbls>
        <c:gapWidth val="70"/>
        <c:axId val="179777920"/>
        <c:axId val="179779456"/>
      </c:barChart>
      <c:catAx>
        <c:axId val="179777920"/>
        <c:scaling>
          <c:orientation val="minMax"/>
        </c:scaling>
        <c:delete val="0"/>
        <c:axPos val="b"/>
        <c:majorTickMark val="out"/>
        <c:minorTickMark val="none"/>
        <c:tickLblPos val="nextTo"/>
        <c:txPr>
          <a:bodyPr/>
          <a:lstStyle/>
          <a:p>
            <a:pPr>
              <a:defRPr sz="1200"/>
            </a:pPr>
            <a:endParaRPr lang="en-US"/>
          </a:p>
        </c:txPr>
        <c:crossAx val="179779456"/>
        <c:crosses val="autoZero"/>
        <c:auto val="1"/>
        <c:lblAlgn val="ctr"/>
        <c:lblOffset val="100"/>
        <c:noMultiLvlLbl val="0"/>
      </c:catAx>
      <c:valAx>
        <c:axId val="179779456"/>
        <c:scaling>
          <c:orientation val="minMax"/>
        </c:scaling>
        <c:delete val="0"/>
        <c:axPos val="l"/>
        <c:majorGridlines/>
        <c:title>
          <c:tx>
            <c:rich>
              <a:bodyPr/>
              <a:lstStyle/>
              <a:p>
                <a:pPr>
                  <a:defRPr sz="1400" b="1" i="0" u="none" strike="noStrike" baseline="0">
                    <a:solidFill>
                      <a:srgbClr val="000000"/>
                    </a:solidFill>
                    <a:latin typeface="Calibri"/>
                    <a:ea typeface="Calibri"/>
                    <a:cs typeface="Calibri"/>
                  </a:defRPr>
                </a:pPr>
                <a:r>
                  <a:rPr lang="en-US" sz="1400"/>
                  <a:t>Terrestrial</a:t>
                </a:r>
                <a:r>
                  <a:rPr lang="en-US" sz="1400" baseline="0"/>
                  <a:t> Acidification </a:t>
                </a:r>
                <a:r>
                  <a:rPr lang="en-US" sz="1400"/>
                  <a:t>(kg SO2</a:t>
                </a:r>
                <a:r>
                  <a:rPr lang="en-US" sz="1400" baseline="0"/>
                  <a:t> eq</a:t>
                </a:r>
                <a:r>
                  <a:rPr lang="en-US" sz="1400"/>
                  <a:t>)</a:t>
                </a:r>
              </a:p>
            </c:rich>
          </c:tx>
          <c:layout>
            <c:manualLayout>
              <c:xMode val="edge"/>
              <c:yMode val="edge"/>
              <c:x val="2.55335681723995E-2"/>
              <c:y val="0.19033535842908936"/>
            </c:manualLayout>
          </c:layout>
          <c:overlay val="0"/>
          <c:spPr>
            <a:noFill/>
            <a:ln w="25400">
              <a:noFill/>
            </a:ln>
          </c:spPr>
        </c:title>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79777920"/>
        <c:crosses val="autoZero"/>
        <c:crossBetween val="between"/>
      </c:valAx>
      <c:spPr>
        <a:ln w="19050">
          <a:solidFill>
            <a:sysClr val="windowText" lastClr="000000"/>
          </a:solidFill>
        </a:ln>
        <a:effectLst>
          <a:outerShdw blurRad="50800" dist="38100" dir="2700000" algn="tl" rotWithShape="0">
            <a:prstClr val="black">
              <a:alpha val="40000"/>
            </a:prstClr>
          </a:outerShdw>
        </a:effectLst>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671748478248736E-2"/>
          <c:y val="2.4513072229607663E-2"/>
          <c:w val="0.74784511643491369"/>
          <c:h val="0.78035535330810923"/>
        </c:manualLayout>
      </c:layout>
      <c:barChart>
        <c:barDir val="col"/>
        <c:grouping val="stacked"/>
        <c:varyColors val="0"/>
        <c:ser>
          <c:idx val="0"/>
          <c:order val="0"/>
          <c:tx>
            <c:strRef>
              <c:f>'Endpoint Graphs'!$A$19</c:f>
              <c:strCache>
                <c:ptCount val="1"/>
                <c:pt idx="0">
                  <c:v>Materials</c:v>
                </c:pt>
              </c:strCache>
            </c:strRef>
          </c:tx>
          <c:spPr>
            <a:solidFill>
              <a:srgbClr val="FF0000"/>
            </a:solidFill>
            <a:scene3d>
              <a:camera prst="orthographicFront"/>
              <a:lightRig rig="threePt" dir="t"/>
            </a:scene3d>
            <a:sp3d>
              <a:bevelT/>
            </a:sp3d>
          </c:spPr>
          <c:invertIfNegative val="0"/>
          <c:cat>
            <c:strRef>
              <c:f>'Endpoint Graphs'!$C$2:$I$2</c:f>
              <c:strCache>
                <c:ptCount val="7"/>
                <c:pt idx="0">
                  <c:v>Bioreactor</c:v>
                </c:pt>
                <c:pt idx="1">
                  <c:v>Bioreactor - Modified Transport</c:v>
                </c:pt>
                <c:pt idx="2">
                  <c:v>Bioreactor - Purchased Energy</c:v>
                </c:pt>
                <c:pt idx="3">
                  <c:v>Bioreactor - Modified Substrate</c:v>
                </c:pt>
                <c:pt idx="4">
                  <c:v>Mussel Shell Leaching Bed</c:v>
                </c:pt>
                <c:pt idx="5">
                  <c:v>Lime-Dosing Plant</c:v>
                </c:pt>
                <c:pt idx="6">
                  <c:v>Lime Slaking</c:v>
                </c:pt>
              </c:strCache>
            </c:strRef>
          </c:cat>
          <c:val>
            <c:numRef>
              <c:f>'Endpoint Graphs'!$C$19:$I$19</c:f>
              <c:numCache>
                <c:formatCode>0.00</c:formatCode>
                <c:ptCount val="7"/>
                <c:pt idx="0">
                  <c:v>10.206452808476678</c:v>
                </c:pt>
                <c:pt idx="1">
                  <c:v>16.624840230198853</c:v>
                </c:pt>
                <c:pt idx="2">
                  <c:v>1.0873618267838199</c:v>
                </c:pt>
                <c:pt idx="3">
                  <c:v>13.085258014435494</c:v>
                </c:pt>
                <c:pt idx="4">
                  <c:v>0.29039570708026874</c:v>
                </c:pt>
                <c:pt idx="5">
                  <c:v>5.3831532749220283</c:v>
                </c:pt>
                <c:pt idx="6">
                  <c:v>89.581460865005482</c:v>
                </c:pt>
              </c:numCache>
            </c:numRef>
          </c:val>
        </c:ser>
        <c:ser>
          <c:idx val="1"/>
          <c:order val="1"/>
          <c:tx>
            <c:strRef>
              <c:f>'Endpoint Graphs'!$A$20</c:f>
              <c:strCache>
                <c:ptCount val="1"/>
                <c:pt idx="0">
                  <c:v>Transport</c:v>
                </c:pt>
              </c:strCache>
            </c:strRef>
          </c:tx>
          <c:spPr>
            <a:solidFill>
              <a:srgbClr val="00B050"/>
            </a:solidFill>
            <a:scene3d>
              <a:camera prst="orthographicFront"/>
              <a:lightRig rig="threePt" dir="t"/>
            </a:scene3d>
            <a:sp3d>
              <a:bevelT/>
            </a:sp3d>
          </c:spPr>
          <c:invertIfNegative val="0"/>
          <c:cat>
            <c:strRef>
              <c:f>'Endpoint Graphs'!$C$2:$I$2</c:f>
              <c:strCache>
                <c:ptCount val="7"/>
                <c:pt idx="0">
                  <c:v>Bioreactor</c:v>
                </c:pt>
                <c:pt idx="1">
                  <c:v>Bioreactor - Modified Transport</c:v>
                </c:pt>
                <c:pt idx="2">
                  <c:v>Bioreactor - Purchased Energy</c:v>
                </c:pt>
                <c:pt idx="3">
                  <c:v>Bioreactor - Modified Substrate</c:v>
                </c:pt>
                <c:pt idx="4">
                  <c:v>Mussel Shell Leaching Bed</c:v>
                </c:pt>
                <c:pt idx="5">
                  <c:v>Lime-Dosing Plant</c:v>
                </c:pt>
                <c:pt idx="6">
                  <c:v>Lime Slaking</c:v>
                </c:pt>
              </c:strCache>
            </c:strRef>
          </c:cat>
          <c:val>
            <c:numRef>
              <c:f>'Endpoint Graphs'!$C$20:$I$20</c:f>
              <c:numCache>
                <c:formatCode>0.00</c:formatCode>
                <c:ptCount val="7"/>
                <c:pt idx="0">
                  <c:v>77.214424367867608</c:v>
                </c:pt>
                <c:pt idx="1">
                  <c:v>62.885582136557161</c:v>
                </c:pt>
                <c:pt idx="2">
                  <c:v>8.226170160212277</c:v>
                </c:pt>
                <c:pt idx="3">
                  <c:v>77.103007907949944</c:v>
                </c:pt>
                <c:pt idx="4">
                  <c:v>85.343271344928297</c:v>
                </c:pt>
                <c:pt idx="5">
                  <c:v>91.099763787349872</c:v>
                </c:pt>
                <c:pt idx="6">
                  <c:v>5.9673748599360383</c:v>
                </c:pt>
              </c:numCache>
            </c:numRef>
          </c:val>
        </c:ser>
        <c:ser>
          <c:idx val="2"/>
          <c:order val="2"/>
          <c:tx>
            <c:strRef>
              <c:f>'Endpoint Graphs'!$A$21</c:f>
              <c:strCache>
                <c:ptCount val="1"/>
                <c:pt idx="0">
                  <c:v>Construction</c:v>
                </c:pt>
              </c:strCache>
            </c:strRef>
          </c:tx>
          <c:spPr>
            <a:solidFill>
              <a:srgbClr val="FFFF00"/>
            </a:solidFill>
            <a:scene3d>
              <a:camera prst="orthographicFront"/>
              <a:lightRig rig="threePt" dir="t"/>
            </a:scene3d>
            <a:sp3d>
              <a:bevelT/>
            </a:sp3d>
          </c:spPr>
          <c:invertIfNegative val="0"/>
          <c:cat>
            <c:strRef>
              <c:f>'Endpoint Graphs'!$C$2:$I$2</c:f>
              <c:strCache>
                <c:ptCount val="7"/>
                <c:pt idx="0">
                  <c:v>Bioreactor</c:v>
                </c:pt>
                <c:pt idx="1">
                  <c:v>Bioreactor - Modified Transport</c:v>
                </c:pt>
                <c:pt idx="2">
                  <c:v>Bioreactor - Purchased Energy</c:v>
                </c:pt>
                <c:pt idx="3">
                  <c:v>Bioreactor - Modified Substrate</c:v>
                </c:pt>
                <c:pt idx="4">
                  <c:v>Mussel Shell Leaching Bed</c:v>
                </c:pt>
                <c:pt idx="5">
                  <c:v>Lime-Dosing Plant</c:v>
                </c:pt>
                <c:pt idx="6">
                  <c:v>Lime Slaking</c:v>
                </c:pt>
              </c:strCache>
            </c:strRef>
          </c:cat>
          <c:val>
            <c:numRef>
              <c:f>'Endpoint Graphs'!$C$21:$I$21</c:f>
              <c:numCache>
                <c:formatCode>0.00</c:formatCode>
                <c:ptCount val="7"/>
                <c:pt idx="0">
                  <c:v>6.4950220429756982</c:v>
                </c:pt>
                <c:pt idx="1">
                  <c:v>10.579454564901541</c:v>
                </c:pt>
                <c:pt idx="2">
                  <c:v>0.69195823134416756</c:v>
                </c:pt>
                <c:pt idx="3">
                  <c:v>5.1119166187985456</c:v>
                </c:pt>
                <c:pt idx="4">
                  <c:v>5.7465331791965735</c:v>
                </c:pt>
                <c:pt idx="5">
                  <c:v>0</c:v>
                </c:pt>
                <c:pt idx="6">
                  <c:v>3.0148962111809684E-2</c:v>
                </c:pt>
              </c:numCache>
            </c:numRef>
          </c:val>
        </c:ser>
        <c:ser>
          <c:idx val="3"/>
          <c:order val="3"/>
          <c:tx>
            <c:strRef>
              <c:f>'Endpoint Graphs'!$A$22</c:f>
              <c:strCache>
                <c:ptCount val="1"/>
                <c:pt idx="0">
                  <c:v>Process Energy</c:v>
                </c:pt>
              </c:strCache>
            </c:strRef>
          </c:tx>
          <c:spPr>
            <a:solidFill>
              <a:srgbClr val="F57B17"/>
            </a:solidFill>
            <a:scene3d>
              <a:camera prst="orthographicFront"/>
              <a:lightRig rig="threePt" dir="t"/>
            </a:scene3d>
            <a:sp3d>
              <a:bevelT/>
            </a:sp3d>
          </c:spPr>
          <c:invertIfNegative val="0"/>
          <c:cat>
            <c:strRef>
              <c:f>'Endpoint Graphs'!$C$2:$I$2</c:f>
              <c:strCache>
                <c:ptCount val="7"/>
                <c:pt idx="0">
                  <c:v>Bioreactor</c:v>
                </c:pt>
                <c:pt idx="1">
                  <c:v>Bioreactor - Modified Transport</c:v>
                </c:pt>
                <c:pt idx="2">
                  <c:v>Bioreactor - Purchased Energy</c:v>
                </c:pt>
                <c:pt idx="3">
                  <c:v>Bioreactor - Modified Substrate</c:v>
                </c:pt>
                <c:pt idx="4">
                  <c:v>Mussel Shell Leaching Bed</c:v>
                </c:pt>
                <c:pt idx="5">
                  <c:v>Lime-Dosing Plant</c:v>
                </c:pt>
                <c:pt idx="6">
                  <c:v>Lime Slaking</c:v>
                </c:pt>
              </c:strCache>
            </c:strRef>
          </c:cat>
          <c:val>
            <c:numRef>
              <c:f>'Endpoint Graphs'!$C$22:$I$22</c:f>
              <c:numCache>
                <c:formatCode>0.00</c:formatCode>
                <c:ptCount val="7"/>
                <c:pt idx="0">
                  <c:v>0</c:v>
                </c:pt>
                <c:pt idx="1">
                  <c:v>0</c:v>
                </c:pt>
                <c:pt idx="2">
                  <c:v>89.346329746601654</c:v>
                </c:pt>
                <c:pt idx="3">
                  <c:v>0</c:v>
                </c:pt>
                <c:pt idx="4">
                  <c:v>0</c:v>
                </c:pt>
                <c:pt idx="5">
                  <c:v>3.5170829377281021</c:v>
                </c:pt>
                <c:pt idx="6">
                  <c:v>4.4210153129466665</c:v>
                </c:pt>
              </c:numCache>
            </c:numRef>
          </c:val>
        </c:ser>
        <c:ser>
          <c:idx val="4"/>
          <c:order val="4"/>
          <c:tx>
            <c:strRef>
              <c:f>'Endpoint Graphs'!$A$23</c:f>
              <c:strCache>
                <c:ptCount val="1"/>
                <c:pt idx="0">
                  <c:v>Disposal</c:v>
                </c:pt>
              </c:strCache>
            </c:strRef>
          </c:tx>
          <c:spPr>
            <a:solidFill>
              <a:srgbClr val="0070C0"/>
            </a:solidFill>
            <a:scene3d>
              <a:camera prst="orthographicFront"/>
              <a:lightRig rig="threePt" dir="t"/>
            </a:scene3d>
            <a:sp3d>
              <a:bevelT/>
            </a:sp3d>
          </c:spPr>
          <c:invertIfNegative val="0"/>
          <c:cat>
            <c:strRef>
              <c:f>'Endpoint Graphs'!$C$2:$I$2</c:f>
              <c:strCache>
                <c:ptCount val="7"/>
                <c:pt idx="0">
                  <c:v>Bioreactor</c:v>
                </c:pt>
                <c:pt idx="1">
                  <c:v>Bioreactor - Modified Transport</c:v>
                </c:pt>
                <c:pt idx="2">
                  <c:v>Bioreactor - Purchased Energy</c:v>
                </c:pt>
                <c:pt idx="3">
                  <c:v>Bioreactor - Modified Substrate</c:v>
                </c:pt>
                <c:pt idx="4">
                  <c:v>Mussel Shell Leaching Bed</c:v>
                </c:pt>
                <c:pt idx="5">
                  <c:v>Lime-Dosing Plant</c:v>
                </c:pt>
                <c:pt idx="6">
                  <c:v>Lime Slaking</c:v>
                </c:pt>
              </c:strCache>
            </c:strRef>
          </c:cat>
          <c:val>
            <c:numRef>
              <c:f>'Endpoint Graphs'!$C$23:$I$23</c:f>
              <c:numCache>
                <c:formatCode>0.00</c:formatCode>
                <c:ptCount val="7"/>
                <c:pt idx="0">
                  <c:v>6.0841007806800116</c:v>
                </c:pt>
                <c:pt idx="1">
                  <c:v>9.9101230683424504</c:v>
                </c:pt>
                <c:pt idx="2">
                  <c:v>0.64818003505808297</c:v>
                </c:pt>
                <c:pt idx="3">
                  <c:v>4.6998174588160095</c:v>
                </c:pt>
                <c:pt idx="4">
                  <c:v>8.6197997687948611</c:v>
                </c:pt>
                <c:pt idx="5">
                  <c:v>0</c:v>
                </c:pt>
                <c:pt idx="6">
                  <c:v>0</c:v>
                </c:pt>
              </c:numCache>
            </c:numRef>
          </c:val>
        </c:ser>
        <c:dLbls>
          <c:showLegendKey val="0"/>
          <c:showVal val="0"/>
          <c:showCatName val="0"/>
          <c:showSerName val="0"/>
          <c:showPercent val="0"/>
          <c:showBubbleSize val="0"/>
        </c:dLbls>
        <c:gapWidth val="150"/>
        <c:overlap val="100"/>
        <c:axId val="162356224"/>
        <c:axId val="162374784"/>
      </c:barChart>
      <c:catAx>
        <c:axId val="162356224"/>
        <c:scaling>
          <c:orientation val="minMax"/>
        </c:scaling>
        <c:delete val="0"/>
        <c:axPos val="b"/>
        <c:title>
          <c:tx>
            <c:rich>
              <a:bodyPr/>
              <a:lstStyle/>
              <a:p>
                <a:pPr>
                  <a:defRPr sz="1400"/>
                </a:pPr>
                <a:r>
                  <a:rPr lang="en-US" dirty="0" smtClean="0"/>
                  <a:t>Damage to Ecosystems (</a:t>
                </a:r>
                <a:r>
                  <a:rPr lang="en-US" dirty="0" err="1" smtClean="0"/>
                  <a:t>species.yr</a:t>
                </a:r>
                <a:r>
                  <a:rPr lang="en-US" dirty="0" smtClean="0"/>
                  <a:t>)</a:t>
                </a:r>
              </a:p>
            </c:rich>
          </c:tx>
          <c:layout>
            <c:manualLayout>
              <c:xMode val="edge"/>
              <c:yMode val="edge"/>
              <c:x val="0.26386847477398656"/>
              <c:y val="0.94009043622633592"/>
            </c:manualLayout>
          </c:layout>
          <c:overlay val="0"/>
        </c:title>
        <c:majorTickMark val="out"/>
        <c:minorTickMark val="none"/>
        <c:tickLblPos val="nextTo"/>
        <c:txPr>
          <a:bodyPr/>
          <a:lstStyle/>
          <a:p>
            <a:pPr>
              <a:defRPr sz="1100" b="1"/>
            </a:pPr>
            <a:endParaRPr lang="en-US"/>
          </a:p>
        </c:txPr>
        <c:crossAx val="162374784"/>
        <c:crosses val="autoZero"/>
        <c:auto val="1"/>
        <c:lblAlgn val="ctr"/>
        <c:lblOffset val="100"/>
        <c:noMultiLvlLbl val="0"/>
      </c:catAx>
      <c:valAx>
        <c:axId val="162374784"/>
        <c:scaling>
          <c:orientation val="minMax"/>
          <c:max val="100"/>
        </c:scaling>
        <c:delete val="0"/>
        <c:axPos val="l"/>
        <c:majorGridlines/>
        <c:title>
          <c:tx>
            <c:rich>
              <a:bodyPr rot="-5400000" vert="horz"/>
              <a:lstStyle/>
              <a:p>
                <a:pPr>
                  <a:defRPr sz="1400"/>
                </a:pPr>
                <a:r>
                  <a:rPr lang="en-US" dirty="0" smtClean="0"/>
                  <a:t>% Contribution by Category</a:t>
                </a:r>
                <a:endParaRPr lang="en-US" dirty="0"/>
              </a:p>
            </c:rich>
          </c:tx>
          <c:layout>
            <c:manualLayout>
              <c:xMode val="edge"/>
              <c:yMode val="edge"/>
              <c:x val="0"/>
              <c:y val="0.17643357851873451"/>
            </c:manualLayout>
          </c:layout>
          <c:overlay val="0"/>
        </c:title>
        <c:numFmt formatCode="#,##0" sourceLinked="0"/>
        <c:majorTickMark val="out"/>
        <c:minorTickMark val="none"/>
        <c:tickLblPos val="nextTo"/>
        <c:txPr>
          <a:bodyPr/>
          <a:lstStyle/>
          <a:p>
            <a:pPr>
              <a:defRPr sz="1200"/>
            </a:pPr>
            <a:endParaRPr lang="en-US"/>
          </a:p>
        </c:txPr>
        <c:crossAx val="162356224"/>
        <c:crosses val="autoZero"/>
        <c:crossBetween val="between"/>
      </c:valAx>
      <c:spPr>
        <a:ln w="15875">
          <a:solidFill>
            <a:schemeClr val="tx1"/>
          </a:solidFill>
        </a:ln>
        <a:effectLst>
          <a:outerShdw blurRad="50800" dist="38100" dir="2700000" algn="tl" rotWithShape="0">
            <a:prstClr val="black">
              <a:alpha val="40000"/>
            </a:prstClr>
          </a:outerShdw>
        </a:effectLst>
      </c:spPr>
    </c:plotArea>
    <c:legend>
      <c:legendPos val="r"/>
      <c:layout>
        <c:manualLayout>
          <c:xMode val="edge"/>
          <c:yMode val="edge"/>
          <c:x val="0.83608100184285472"/>
          <c:y val="0.35225346831646043"/>
          <c:w val="0.16391899815714525"/>
          <c:h val="0.22189981934076422"/>
        </c:manualLayout>
      </c:layout>
      <c:overlay val="0"/>
      <c:txPr>
        <a:bodyPr/>
        <a:lstStyle/>
        <a:p>
          <a:pPr>
            <a:defRPr sz="12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C56AA-AC76-4EEB-AE15-48C83A4F6F46}" type="datetimeFigureOut">
              <a:rPr lang="en-US" smtClean="0"/>
              <a:pPr/>
              <a:t>4/4/2012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8CDB2-D060-4C58-918D-CE3A3ADFBB34}" type="slidenum">
              <a:rPr lang="en-US" smtClean="0"/>
              <a:pPr/>
              <a:t>‹#›</a:t>
            </a:fld>
            <a:endParaRPr lang="en-US"/>
          </a:p>
        </p:txBody>
      </p:sp>
    </p:spTree>
    <p:extLst>
      <p:ext uri="{BB962C8B-B14F-4D97-AF65-F5344CB8AC3E}">
        <p14:creationId xmlns:p14="http://schemas.microsoft.com/office/powerpoint/2010/main" val="307716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all for being here today. My name is Maria Squillace and this is Tyler </a:t>
            </a:r>
            <a:r>
              <a:rPr lang="en-US" baseline="0" dirty="0" err="1" smtClean="0"/>
              <a:t>Hengen</a:t>
            </a:r>
            <a:r>
              <a:rPr lang="en-US" baseline="0" dirty="0" smtClean="0"/>
              <a:t>, and will be presenting our research involving the life cycle assessment analysis of various active and passive acid mine drainage treatment options. </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5558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LCA</a:t>
            </a:r>
            <a:r>
              <a:rPr lang="en-US" baseline="0" dirty="0" smtClean="0"/>
              <a:t> assessment has a breakdown of each of the categories into specific areas of concern. For our assessment we chose climate change and terrestrial acidification for our midpoint categories. Climate change is heavily influenced by process that impact the change in weather patterns and global temperature. Terrestrial acidification is the deposition of wet and dry acidic components particularly influenced by the release of sulfur and nitrogen components in factories, electricity generation, and vehicles. The endpoint categories included damage to human health which would particularly include increased rates in respiratory disease and cancer development. Damage to ecosystems focuses in on the extinction of species and damage to the surround environment. Finally, damage to resources is directly linked to the reduced resource base including minerals and fossil fuels. </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34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introduce all</a:t>
            </a:r>
            <a:r>
              <a:rPr lang="en-US" baseline="0" dirty="0" smtClean="0"/>
              <a:t> of the AMD treatment scenarios that were investigated in this research. As I mentioned earlier, the primary passive treatment was the mussel shell bioreactor. The sulfate reducing environment in the bioreactor lowers the acidity and precipitates out the heavy metals. The construction of the bioreactor at the Stockton Coal Mine can be seen in these figures. The dimensions of the completed bioreactor was 32 meters wide, 40 meters in length, and 2 meters in depth. The substrate included mussel shells, along with bark, post peal, and compost to increase the sulfate reducing environment. At the Manchester Seep, the AMD is completely gravity fed to the bioreactor, so no energy was implemented into this process. The flow into the bioreactor is 2.29 L/s and it is designed to remove 85.2 kg acidity/day. The bioreactor was designed with a 16.9 year lifespan based on the dissolution of the mussel shells ability to add alkalinity to neutralize acidity. Lab analysis was preformed at the University of Canterbury to develop these results. </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06186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Theoretical</a:t>
            </a:r>
            <a:r>
              <a:rPr lang="en-US" baseline="0" dirty="0" smtClean="0"/>
              <a:t> modifications were made to the bioreactor scenario inputs to broaden the environmental analysis. The first was to look at the impacts of using more locally sourced materials, so all transport distances were cut in half. Many sites cannot use gravity fed AMD, so this scenario incorporated the use of a pump to transport the drainage to the treatment site. Next, mussel shells are not readily available in all parts of the world, and a more commonly used substrate is limestone. In this scenario the mussel shell substrate was replaced by limestone. Finally, and mussel shell leaching bed, which only included mussel shells for the substrate was sized based off of the incoming acidity and neutralizing capacity of mussel shells. </a:t>
            </a:r>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7286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of two active treatment methods than an LCA was preformed on is the lime dosing scenario. In this scenario a gravity fed ultra-fine limestone slurry was directly injected into the </a:t>
            </a:r>
            <a:r>
              <a:rPr lang="en-US" baseline="0" dirty="0" err="1" smtClean="0"/>
              <a:t>Mangatini</a:t>
            </a:r>
            <a:r>
              <a:rPr lang="en-US" baseline="0" dirty="0" smtClean="0"/>
              <a:t> stream. In the figures you can see the lime silo and the slurry mixing pond. The natural flow of the </a:t>
            </a:r>
            <a:r>
              <a:rPr lang="en-US" baseline="0" dirty="0" err="1" smtClean="0"/>
              <a:t>Mangatini</a:t>
            </a:r>
            <a:r>
              <a:rPr lang="en-US" baseline="0" dirty="0" smtClean="0"/>
              <a:t> stream is 0.4 m3/s, and this process treats roughly 18,000 kg CaCO3/day, and based on the process efficiency, consumes 11,000 </a:t>
            </a:r>
            <a:r>
              <a:rPr lang="en-US" baseline="0" dirty="0" err="1" smtClean="0"/>
              <a:t>tonnes</a:t>
            </a:r>
            <a:r>
              <a:rPr lang="en-US" baseline="0" dirty="0" smtClean="0"/>
              <a:t> of UFL/year. The only material inputs for this process is the limestone and a prefabricated silo.</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06186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lime slaking plant was designed for this</a:t>
            </a:r>
            <a:r>
              <a:rPr lang="en-US" baseline="0" dirty="0" smtClean="0"/>
              <a:t> research due to its popularity around the world in treating AMD. I am sure all of you are familiar with this process. Our plant was designed to treat the same flow as the lime dosing using hydrated lime, which is calcium oxide slaked with water. This plant was designed from the EPA design manual. Hydrated lime is roughly 2 times more efficient limestone so it only consumes 6,200 </a:t>
            </a:r>
            <a:r>
              <a:rPr lang="en-US" baseline="0" dirty="0" err="1" smtClean="0"/>
              <a:t>tonnes</a:t>
            </a:r>
            <a:r>
              <a:rPr lang="en-US" baseline="0" dirty="0" smtClean="0"/>
              <a:t> of hydrated lime/year. This process was more extensive including an equalization basin, lime storage and feed system, flash mixing and aeration tanks, and a settling basin with a sludge removal system. </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0618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Tyler will now</a:t>
            </a:r>
            <a:r>
              <a:rPr lang="en-US" baseline="0" dirty="0" smtClean="0"/>
              <a:t> discuss the results of our LCA process. </a:t>
            </a:r>
          </a:p>
          <a:p>
            <a:r>
              <a:rPr lang="en-US" baseline="0" dirty="0" smtClean="0"/>
              <a:t>This first slide looks at the climate change, measured in kg CO2 </a:t>
            </a:r>
            <a:r>
              <a:rPr lang="en-US" baseline="0" dirty="0" err="1" smtClean="0"/>
              <a:t>eq</a:t>
            </a:r>
            <a:r>
              <a:rPr lang="en-US" baseline="0" dirty="0" smtClean="0"/>
              <a:t>, results of our preliminary designs, where the passive treatment systems were assumed to be disposed of in a sanitary landfill.  As the slide shows, the results showed surprisingly high impacts for all of the passive treatment scenarios, and the lime-dosing plant showed to have the lowest climate change impact results.  This didn’t sit right with us, as it seemed that the passive treatment systems should generally have lower environmental impacts than the active treatment systems.  So, we looked a little farther into this:</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33630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SimaPro</a:t>
            </a:r>
            <a:r>
              <a:rPr lang="en-US" baseline="0" dirty="0" smtClean="0"/>
              <a:t> allows you to look at the contributions to an impact category in the form of a network tree.  So, looking at this network, the yellow box at the top is the bioreactor.  The arrows entering and exiting the bioreactor represent contributions to the overall category.  The thickness of the line indicates the amount contributed to the overall category.  As you can see from the network, disposal in a sanitary landfill accounts for almost the entire climate change impact for the passive treatment system.  The reason that the disposal had such a large impact, is that there is so much that goes into the operation of a municipal landfill.  Machinery, buildings, and utilities all influence the environmental impact of disposal in a sanitary landfill.  Upon further review, we learned that the more likely scenario for disposal was to just bury the material from the treatment system on site.  So, we remodeled our process to see how that would change our results:</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52514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climate change results assuming onsite disposal. For the onsite disposal, we</a:t>
            </a:r>
            <a:r>
              <a:rPr lang="en-US" baseline="0" dirty="0" smtClean="0"/>
              <a:t> modeled a second pit large enough to hold the entire volume of substrate that was used over the 16.9 year life cycle of the treatment system.</a:t>
            </a:r>
            <a:r>
              <a:rPr lang="en-US" dirty="0" smtClean="0"/>
              <a:t> These results show trends that</a:t>
            </a:r>
            <a:r>
              <a:rPr lang="en-US" baseline="0" dirty="0" smtClean="0"/>
              <a:t> are more along the lines of what we expected, with active treatment scenarios generally showing larger impacts.  The bioreactor utilizing purchased energy rather than being gravity fed also shows large impacts, demonstrating that a significant contributor to climate change is the use of pumped energy.  Also shown, and I’ll address this shortly, but lime slaking demonstrates very high midpoint impacts compared to the other scenarios.  This holds true for all of the different impact categories available for assessment.</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84699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look at the climate change impacts of lime slaking, which was again the scenario with the highest impact in the climate change category.  What you can see from this network is that the materials are the primary contributor to the lime slaking impact, and dissecting this a little further, the quicklime is the main contributor to the materials.  Associated with the production of quicklime are large amounts of carbon monoxide, carbon dioxide, heat, particulates, and sulfur dioxide being emitted to the air.</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581153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Limestone: </a:t>
            </a:r>
            <a:r>
              <a:rPr lang="en-US" dirty="0" err="1" smtClean="0"/>
              <a:t>recultivation</a:t>
            </a:r>
            <a:r>
              <a:rPr lang="en-US" dirty="0" smtClean="0"/>
              <a:t> (transformation from mineral extraction site to forest and the diesel consumption- covering closed mine) of limestone, blasting, diesel, energy from fuel particulates- emissions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I want to address some of the reasons that we see such large differences between lime-dosing and lime-slaking.  They are both treating the same amount of water, but show drastically different results.  Quicklime requires 17 times the process energy of limestone, 10 times the weight of heavy machinery, as well as additional truck and rail transport. The process energy for ultrafine limestone consists of crushing, washing, and transportation by conveyor belt, while the process energy for quicklime consists of crushing, milling, cyclone filtering, </a:t>
            </a:r>
            <a:r>
              <a:rPr lang="en-US" baseline="0" dirty="0" err="1" smtClean="0"/>
              <a:t>dedusting</a:t>
            </a:r>
            <a:r>
              <a:rPr lang="en-US" baseline="0" dirty="0" smtClean="0"/>
              <a:t>, and storage.  The heavy weight embodied in the ultrafine limestone consists of 2 crushers, 2 sieves, and 2 small silos, while the heavy weight embodied in the  quicklime consists of a crusher, a roller mill, a </a:t>
            </a:r>
            <a:r>
              <a:rPr lang="en-US" baseline="0" dirty="0" err="1" smtClean="0"/>
              <a:t>dedusting</a:t>
            </a:r>
            <a:r>
              <a:rPr lang="en-US" baseline="0" dirty="0" smtClean="0"/>
              <a:t> plant, a cyclone, and a storage silo,</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7631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first acknowledge our university</a:t>
            </a:r>
            <a:r>
              <a:rPr lang="en-US" baseline="0" dirty="0" smtClean="0"/>
              <a:t> supporters and funding sources. Dr. Stone from the Civil and Environmental Engineering Department at SDSM&amp;T and Dr. O’Sullivan from the University of Canterbury in NZ have provided an enormous amount of support though this research. I would also like to thank several of our funding sources the New Zealand Government, the University of Canterbury, and various other funding sources. </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2170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a:t>
            </a:r>
            <a:r>
              <a:rPr lang="en-US" baseline="0" dirty="0" smtClean="0"/>
              <a:t> look at the midpoint results for terrestrial acidification.  Terrestrial acidification is acid deposition in soil, generally by way of acid rain.  These midpoints are measured in kg SO2 eq. What the results show are again, scenarios using pumped energy show higher results generally. The lime slaking scenario, and the bioreactor with purchased energy both require large amounts of coal over the project lifetime.  The reason that lime-dosing doesn’t show such a large impact, even though it does require pumped energy, is that the only pumping is for the ultrafine limestone, while the water is still gravity fed.  Another important factor when looking at acid rain forming potential is transportation distances.</a:t>
            </a:r>
          </a:p>
          <a:p>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28479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map of the south island of new </a:t>
            </a:r>
            <a:r>
              <a:rPr lang="en-US" baseline="0" dirty="0" err="1" smtClean="0"/>
              <a:t>zealand</a:t>
            </a:r>
            <a:r>
              <a:rPr lang="en-US" baseline="0" dirty="0" smtClean="0"/>
              <a:t>.  (Show locations of Stockton Coal Mine and Christchurch).  The orange line denotes materials going into the active treatment scenario, while the green lines denote materials going into the passive treatment scenarios.  The concrete is sourced 160 km away in </a:t>
            </a:r>
            <a:r>
              <a:rPr lang="en-US" baseline="0" dirty="0" err="1" smtClean="0"/>
              <a:t>greymouth</a:t>
            </a:r>
            <a:r>
              <a:rPr lang="en-US" baseline="0" dirty="0" smtClean="0"/>
              <a:t>. The bark, post peel, compost, and bedding material is sourced approximately 250 km away in the Marlborough area, the mussel shells, liner, and steel are all sourced in Christchurch, 400 km away, and finally the limestone and hydrated lime have to be sourced 550 km away at the Parkside Limestone Quarry.  So, not only do the active treatment scenarios have pumped energy contributing to coal combustion, they also have mined limestone, rather than waste material like the bioreactor uses, which has embodied SO2 emissions, as well as much farther transportation distances than the bioreactors, resulting in additional SO2 contributions.</a:t>
            </a:r>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45092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to look at the endpoint results.  The</a:t>
            </a:r>
            <a:r>
              <a:rPr lang="en-US" baseline="0" dirty="0" smtClean="0"/>
              <a:t> first endpoint result that we looked at was the damage to human health.  This is measured in disability adjusted life years, which is years of life lost due to illness per 100,000 people.  Within the damage to human health, you have climate change, ozone depletion, human toxicity, photochemical oxidant formation, particulate matter formation, and </a:t>
            </a:r>
            <a:r>
              <a:rPr lang="en-US" baseline="0" dirty="0" err="1" smtClean="0"/>
              <a:t>ionising</a:t>
            </a:r>
            <a:r>
              <a:rPr lang="en-US" baseline="0" dirty="0" smtClean="0"/>
              <a:t> radiation, all measured in disability adjusted life years. One important thing to note with these graphs, is that the results are all relative to each other.  Each category is the percent contribution to the overall result.  For instance, looking at the bioreactor and the bioreactor with purchased energy, it looks like there is much less transportation going into the bioreactor with purchased energy.  Realistically, though, it is the exact same amount of transportation between the two scenarios, the introduction of pumped energy just has higher damage to human health contributions than the transportation.</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06186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look at the network for damage to human health for the scenario of lime dosing.  The transport is the large contributor as the graph on the last slide showed, and the main contributor to the transport is the articulated truck engine operation.  Within this articulated truck operation, there are air emissions in the form of carbon dioxide, nitrogen oxides, carbon monoxide, methane, with minimal emissions to soil and water.</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06186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damage to ecosystems, the unit</a:t>
            </a:r>
            <a:r>
              <a:rPr lang="en-US" baseline="0" dirty="0" smtClean="0"/>
              <a:t> of measurement is in species per year.  This is a measure of the number of species expected to go extinct per year because of a process.  Within the damage to ecosystems category, you have climate change, terrestrial acidification, freshwater eutrophication, and terrestrial, freshwater, and marine </a:t>
            </a:r>
            <a:r>
              <a:rPr lang="en-US" baseline="0" dirty="0" err="1" smtClean="0"/>
              <a:t>ecotoxicity</a:t>
            </a:r>
            <a:r>
              <a:rPr lang="en-US" baseline="0" dirty="0" smtClean="0"/>
              <a:t>.  Again these results are all measured as percent contributions to the overall category.  These results show similar trends to the damage to human health results slide.  Transport is the main contributor, purchased energy in the bioreactor is a large contributor, and the lime slaking material processing accounts for almost 90% of the total damage to ecosystems contribution.</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06186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common trend that we’ve seen throughout our results is the influence that using pumped energy has on the LCA impacts of these scenarios.  This slide looks to break down what is going into this pumped energy.  For the scenario of the bioreactor with purchased energy, the AMD is pumped constantly, and it takes an estimated 3822 kWh of energy per kg acidity removed.  For lime dosing, the only pumping is the chemical addition while the AMD is gravity fed.  The lime dosing is estimated to use 83 kwh of energy per kg acidity removed.  Finally, the lime slaking has pumped energy for both the hydrated lime and the AMD.  This results in 911 kwh of energy per kg acidity removed.  We looked at an estimated cost breakdown of this using the current industrial estimate cost for energy of 6.8 cents per kwh, and this showed that the bioreactor cost 260 dollars per kg acidity removed, the lime dosing cost 6 dollars per kg acidity removed, and the lime slaking cost 62 dollars per kg acidity removed.</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45092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t>
            </a:r>
            <a:r>
              <a:rPr lang="en-US" dirty="0" smtClean="0"/>
              <a:t>conclude, we looked at the life cycle impact results of a number of different passive and active treatment scenarios</a:t>
            </a:r>
            <a:r>
              <a:rPr lang="en-US" baseline="0" dirty="0" smtClean="0"/>
              <a:t> either currently being used at the Stockton Coal Mine, or hypothetical modifications to the current processes at the Stockton Coal Mine.  The treatment efficiency of these scenarios are based on their treatment abilities, so active treatments were taken to treat much higher volumes of water and acidity compared to the passive treatment scenarios.  Still, while active treatment is more efficient, it also results in much higher environmental impacts overall.  Another result that was surprising was the influence of using ultrafine limestone versus quicklime.  Utilizing locally sourced and waste materials looks to play a large role in the environmental impact of these scenarios.  The largest contributor to all of the scenarios was the influence of pumping in the environmental impact.  Situations where you could rely on gravity feeding or a minimal amount of pumping resulted in much lower environmental impacts.  So, our recommendation, probably unsurprisingly, would be to implement passive treatment wherever possible.  However, while this does show some very valuable information about the potential environmental impacts of a scenario, there are certain things that fall outside of the scope of the LCA that we really couldn’t consider in this study.  LCA is a very valuable tool that needs to be used as an integral part of the larger puzzle rather than the entire puzzle itself. There are a number of things that additionally need to be considered when deciding on an AMD treatment option.</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80449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Probably the most important</a:t>
            </a:r>
            <a:r>
              <a:rPr lang="en-US" baseline="0" dirty="0" smtClean="0"/>
              <a:t> issue to consider when deciding on a treatment method is establishing the amount of AMD needing to be treated.  If you’re looking at a flow rate of a few L/S you could likely get away with a passive treatment bioreactor.  If you have a large flow needing to be treated though, you almost certainly would need to implement some sort of active treatment just to keep up.  Beyond that, economics are obviously going to be a driving factor.  The materials available are going to influence the decision as well.  Site suitability for gravity feeding or pumping will also play a role in deciding the proper AMD treatment approach for your site.  These issues, among others, all need to be thoroughly examined alongside the life cycle assessment to determine the method of treatment for AMD.</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780449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61260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our</a:t>
            </a:r>
            <a:r>
              <a:rPr lang="en-US" dirty="0" smtClean="0"/>
              <a:t> site location I want</a:t>
            </a:r>
            <a:r>
              <a:rPr lang="en-US" baseline="0" dirty="0" smtClean="0"/>
              <a:t> to take you to the</a:t>
            </a:r>
            <a:r>
              <a:rPr lang="en-US" dirty="0" smtClean="0"/>
              <a:t> Stockton Coal</a:t>
            </a:r>
            <a:r>
              <a:rPr lang="en-US" baseline="0" dirty="0" smtClean="0"/>
              <a:t> Mine, located on the West Coast of New Zealand. Mining activities commenced at the Stockton Mine in the 1950s  and it is currently New Zealand’s largest opencast mining operation. While the Stockton mine has created local jobs, the environmental impact has caused some resistance against extending the operation to include other proposed mining sites in the area. Research began to determine treatment methods of the AMD for the Stockton Mine.  </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7289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Thirteen AMD sites consisting of seeps emanating from waste rock dumps and associated sediment</a:t>
            </a:r>
            <a:r>
              <a:rPr lang="en-US" baseline="0" dirty="0" smtClean="0"/>
              <a:t> </a:t>
            </a:r>
            <a:r>
              <a:rPr lang="en-US" dirty="0" smtClean="0"/>
              <a:t>ponds, were developed and monitored at Stockton Coal Mine during the initial stages of environmental research. The objective of this monitoring was to quantify</a:t>
            </a:r>
            <a:r>
              <a:rPr lang="en-US" baseline="0" dirty="0" smtClean="0"/>
              <a:t> </a:t>
            </a:r>
            <a:r>
              <a:rPr lang="en-US" dirty="0" smtClean="0"/>
              <a:t>contaminants of concern and delineate their spatial and temporal variability across the mine site. The</a:t>
            </a:r>
            <a:r>
              <a:rPr lang="en-US" baseline="0" dirty="0" smtClean="0"/>
              <a:t> </a:t>
            </a:r>
            <a:r>
              <a:rPr lang="en-US" dirty="0" smtClean="0"/>
              <a:t>primary contaminants of concern included acidity, metals</a:t>
            </a:r>
            <a:r>
              <a:rPr lang="en-US" baseline="0" dirty="0" smtClean="0"/>
              <a:t> </a:t>
            </a:r>
            <a:r>
              <a:rPr lang="en-US" dirty="0" smtClean="0"/>
              <a:t>and sulfate.</a:t>
            </a:r>
            <a:r>
              <a:rPr lang="en-US" baseline="0" dirty="0" smtClean="0"/>
              <a:t> The current community agreed on a compliance level of pH&gt;4.0 and an Al concentration &lt;1 mg/L. </a:t>
            </a:r>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1476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loading characteristics of the </a:t>
            </a:r>
            <a:r>
              <a:rPr lang="en-US" dirty="0" smtClean="0"/>
              <a:t>Manchester Seep made it a primary candidate for AMD treatment. The seep water was also not expected to be influenced by</a:t>
            </a:r>
            <a:r>
              <a:rPr lang="en-US" baseline="0" dirty="0" smtClean="0"/>
              <a:t> </a:t>
            </a:r>
            <a:r>
              <a:rPr lang="en-US" dirty="0" smtClean="0"/>
              <a:t>present or future mining activities,</a:t>
            </a:r>
            <a:r>
              <a:rPr lang="en-US" baseline="0" dirty="0" smtClean="0"/>
              <a:t> and a</a:t>
            </a:r>
            <a:r>
              <a:rPr lang="en-US" dirty="0" smtClean="0"/>
              <a:t>mple area was available to construct pilot or full-scale</a:t>
            </a:r>
            <a:r>
              <a:rPr lang="en-US" baseline="0" dirty="0" smtClean="0"/>
              <a:t> </a:t>
            </a:r>
            <a:r>
              <a:rPr lang="en-US" dirty="0" smtClean="0"/>
              <a:t>treatment systems. This table shows the breakdown of the composition of the Manchester</a:t>
            </a:r>
            <a:r>
              <a:rPr lang="en-US" baseline="0" dirty="0" smtClean="0"/>
              <a:t> Seep AMD.  </a:t>
            </a:r>
            <a:r>
              <a:rPr lang="en-US" dirty="0" smtClean="0"/>
              <a:t>Fe and Al accounted for &gt;98% of metal loading in Manchester Seep, and</a:t>
            </a:r>
            <a:r>
              <a:rPr lang="en-US" baseline="0" dirty="0" smtClean="0"/>
              <a:t> the Al and pH are well above the compliance levels. </a:t>
            </a:r>
            <a:endParaRPr lang="en-US" dirty="0" smtClean="0"/>
          </a:p>
          <a:p>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07692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University of Canterbury began research implementing and analyzing several passive and active AMD treatment methods at the Manchester Seep. A more non traditional treatment method was the use of mussel shells as a substrate in a bioreactor.  NZ considers mussel shells a waste product. Mussel shells are primarily made up of CaCO3 and can be utilized to treat AMD by adding alkalinity and reducing heavy metal concentrations. More traditional treatment methods examined included lime dosing and the design of a lime slaking plant. Our particular research here at SDSM&amp;T was to analyze the environmental impacts associated with each of these treatment methods using life cycle assessment (or LCA), and many of you are probably wondering then, what exactly is LCA?  </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3820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life-cycle assessment is a technique to assess environmental impacts associated with all the stages of a product's life taking a  “cradle-to-grave” approach. LCA’s can help avoid a narrow outlook on environmental concerns by</a:t>
            </a:r>
            <a:r>
              <a:rPr lang="en-US" baseline="0" dirty="0" smtClean="0"/>
              <a:t> c</a:t>
            </a:r>
            <a:r>
              <a:rPr lang="en-US" dirty="0" smtClean="0"/>
              <a:t>ompiling an inventory of relevant energy and material inputs and environmental releases,</a:t>
            </a:r>
            <a:r>
              <a:rPr lang="en-US" baseline="0" dirty="0" smtClean="0"/>
              <a:t> e</a:t>
            </a:r>
            <a:r>
              <a:rPr lang="en-US" dirty="0" smtClean="0"/>
              <a:t>valuating the potential impacts associated with identified inputs and releases</a:t>
            </a:r>
            <a:r>
              <a:rPr lang="en-US" baseline="0" dirty="0" smtClean="0"/>
              <a:t>, i</a:t>
            </a:r>
            <a:r>
              <a:rPr lang="en-US" dirty="0" smtClean="0"/>
              <a:t>nterpreting the results to help you make a more informed decision.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34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LCA analysis input categories included raw materials associated with the process in kg of material, transport of the materials from the source to the mine site (</a:t>
            </a:r>
            <a:r>
              <a:rPr lang="en-US" baseline="0" dirty="0" err="1" smtClean="0"/>
              <a:t>kgkm</a:t>
            </a:r>
            <a:r>
              <a:rPr lang="en-US" baseline="0" dirty="0" smtClean="0"/>
              <a:t>) and the construction energy including earth excavation and substrate emplacement. The process energy included pumping drainage or chemical additions for the treatment, and finally the disposal of the waste after the project lifetime is complete. </a:t>
            </a:r>
            <a:r>
              <a:rPr lang="en-US" smtClean="0"/>
              <a:t>All </a:t>
            </a:r>
            <a:r>
              <a:rPr lang="en-US" dirty="0" smtClean="0"/>
              <a:t>inputs for each scenario were adjusted to a functional unit of kg acidity removed/day to normalize environmental impacts. </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1570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LCA analysis was completed using the world’s leading LCA software, </a:t>
            </a:r>
            <a:r>
              <a:rPr lang="en-US" dirty="0" err="1" smtClean="0"/>
              <a:t>SimaPro</a:t>
            </a:r>
            <a:r>
              <a:rPr lang="en-US" dirty="0" smtClean="0"/>
              <a:t>. In the</a:t>
            </a:r>
            <a:r>
              <a:rPr lang="en-US" baseline="0" dirty="0" smtClean="0"/>
              <a:t> LCA preformed the user has the option to select impact categories to analyze the environmental impacts. The impacts are divided into two categories, midpoint and endpoint. The midpoint categories are impacts chosen between the emission and the endpoint. Midpoint impacts are translated into environmental themes, and because they are closest to the emission there is less uncertainty associated with the results. The endpoint category selected take the environmental impacts presented in the midpoint categories and link them into issues of concern. There is a higher uncertainty with endpoint categories, but they are easier to understand and interpret and make a decision based off of. </a:t>
            </a:r>
            <a:endParaRPr lang="en-US" dirty="0"/>
          </a:p>
        </p:txBody>
      </p:sp>
      <p:sp>
        <p:nvSpPr>
          <p:cNvPr id="4" name="Slide Number Placeholder 3"/>
          <p:cNvSpPr>
            <a:spLocks noGrp="1"/>
          </p:cNvSpPr>
          <p:nvPr>
            <p:ph type="sldNum" sz="quarter" idx="10"/>
          </p:nvPr>
        </p:nvSpPr>
        <p:spPr/>
        <p:txBody>
          <a:bodyPr/>
          <a:lstStyle/>
          <a:p>
            <a:fld id="{D128CDB2-D060-4C58-918D-CE3A3ADFBB3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1570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320D2CC2-CFE5-40B1-B5C7-61EC0DEBDEC3}" type="datetimeFigureOut">
              <a:rPr lang="fr-FR"/>
              <a:pPr>
                <a:defRPr/>
              </a:pPr>
              <a:t>04/04/2012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6430DE6-3DB4-450B-94F5-47B04D87BE1C}"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596F75BD-CFFB-4A9E-A453-7F0605439275}" type="datetimeFigureOut">
              <a:rPr lang="fr-FR"/>
              <a:pPr>
                <a:defRPr/>
              </a:pPr>
              <a:t>04/04/2012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FF35AEE-AC7B-468D-AA93-7CFA73D0D5F7}"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68FBEEBF-7B67-4F45-99F0-B1F3ADBB502D}" type="datetimeFigureOut">
              <a:rPr lang="fr-FR"/>
              <a:pPr>
                <a:defRPr/>
              </a:pPr>
              <a:t>04/04/2012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E22AA1B-D8B6-4A2D-B502-B3FA9AF35DC0}" type="slidenum">
              <a:rPr lang="fr-CA"/>
              <a:pPr>
                <a:defRPr/>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320D2CC2-CFE5-40B1-B5C7-61EC0DEBDEC3}"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6430DE6-3DB4-450B-94F5-47B04D87BE1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69773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2AA527B-8660-4095-B21B-F6ED087996A5}"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481567A-7171-4FFF-AC2C-32A082BF383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925761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A804FB-5749-4BC8-8CBE-F0B8DD53522F}"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C73DF38-4D5C-4B17-860D-CAECE5224D5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7464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A13C03CD-0847-44FD-A544-5EA8AEB7B837}"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9E411B40-35F2-4A68-A05C-B3DD4B368D6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417970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91721A33-F2F5-4BE9-9312-4B440E560B30}" type="datetimeFigureOut">
              <a:rPr lang="fr-FR">
                <a:solidFill>
                  <a:prstClr val="black">
                    <a:tint val="75000"/>
                  </a:prstClr>
                </a:solidFill>
              </a:rPr>
              <a:pPr>
                <a:defRPr/>
              </a:pPr>
              <a:t>04/04/2012</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CDAF6A16-9DA9-4E25-9EBA-6FEE8F8898A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034107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8002F117-02FC-4714-947B-96E099995D06}" type="datetimeFigureOut">
              <a:rPr lang="fr-FR">
                <a:solidFill>
                  <a:prstClr val="black">
                    <a:tint val="75000"/>
                  </a:prstClr>
                </a:solidFill>
              </a:rPr>
              <a:pPr>
                <a:defRPr/>
              </a:pPr>
              <a:t>04/04/2012</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CD796B41-F86E-46E5-A09D-314A5B4FE23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060049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6A929F8-2894-4791-9C70-F0ED9BF92547}" type="datetimeFigureOut">
              <a:rPr lang="fr-FR">
                <a:solidFill>
                  <a:prstClr val="black">
                    <a:tint val="75000"/>
                  </a:prstClr>
                </a:solidFill>
              </a:rPr>
              <a:pPr>
                <a:defRPr/>
              </a:pPr>
              <a:t>04/04/2012</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A66E1CCB-D2DA-4D5C-86D4-F01434417F0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03112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4151AA3-819F-4299-9D29-495525344B22}"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BA03F7-BE44-47AD-90BA-F75A98A47EC8}"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86380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2AA527B-8660-4095-B21B-F6ED087996A5}" type="datetimeFigureOut">
              <a:rPr lang="fr-FR"/>
              <a:pPr>
                <a:defRPr/>
              </a:pPr>
              <a:t>04/04/2012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481567A-7171-4FFF-AC2C-32A082BF3830}" type="slidenum">
              <a:rPr lang="fr-CA"/>
              <a:pPr>
                <a:defRPr/>
              </a:pPr>
              <a:t>‹#›</a:t>
            </a:fld>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5B72070-034E-4281-81DB-1F2097AC6DAC}"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3021E37-0C31-4FAF-B910-5AB0E6F2708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985680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596F75BD-CFFB-4A9E-A453-7F0605439275}"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FF35AEE-AC7B-468D-AA93-7CFA73D0D5F7}"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428080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68FBEEBF-7B67-4F45-99F0-B1F3ADBB502D}"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E22AA1B-D8B6-4A2D-B502-B3FA9AF35DC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82551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320D2CC2-CFE5-40B1-B5C7-61EC0DEBDEC3}"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6430DE6-3DB4-450B-94F5-47B04D87BE1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385590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2AA527B-8660-4095-B21B-F6ED087996A5}"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481567A-7171-4FFF-AC2C-32A082BF383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93953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A804FB-5749-4BC8-8CBE-F0B8DD53522F}"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C73DF38-4D5C-4B17-860D-CAECE5224D5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66870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A13C03CD-0847-44FD-A544-5EA8AEB7B837}"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9E411B40-35F2-4A68-A05C-B3DD4B368D6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531446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91721A33-F2F5-4BE9-9312-4B440E560B30}" type="datetimeFigureOut">
              <a:rPr lang="fr-FR">
                <a:solidFill>
                  <a:prstClr val="black">
                    <a:tint val="75000"/>
                  </a:prstClr>
                </a:solidFill>
              </a:rPr>
              <a:pPr>
                <a:defRPr/>
              </a:pPr>
              <a:t>04/04/2012</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CDAF6A16-9DA9-4E25-9EBA-6FEE8F8898A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452576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8002F117-02FC-4714-947B-96E099995D06}" type="datetimeFigureOut">
              <a:rPr lang="fr-FR">
                <a:solidFill>
                  <a:prstClr val="black">
                    <a:tint val="75000"/>
                  </a:prstClr>
                </a:solidFill>
              </a:rPr>
              <a:pPr>
                <a:defRPr/>
              </a:pPr>
              <a:t>04/04/2012</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CD796B41-F86E-46E5-A09D-314A5B4FE23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886739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6A929F8-2894-4791-9C70-F0ED9BF92547}" type="datetimeFigureOut">
              <a:rPr lang="fr-FR">
                <a:solidFill>
                  <a:prstClr val="black">
                    <a:tint val="75000"/>
                  </a:prstClr>
                </a:solidFill>
              </a:rPr>
              <a:pPr>
                <a:defRPr/>
              </a:pPr>
              <a:t>04/04/2012</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A66E1CCB-D2DA-4D5C-86D4-F01434417F0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91857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A804FB-5749-4BC8-8CBE-F0B8DD53522F}" type="datetimeFigureOut">
              <a:rPr lang="fr-FR"/>
              <a:pPr>
                <a:defRPr/>
              </a:pPr>
              <a:t>04/04/2012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C73DF38-4D5C-4B17-860D-CAECE5224D51}" type="slidenum">
              <a:rPr lang="fr-CA"/>
              <a:pPr>
                <a:defRPr/>
              </a:pPr>
              <a:t>‹#›</a:t>
            </a:fld>
            <a:endParaRPr lang="fr-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4151AA3-819F-4299-9D29-495525344B22}"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BA03F7-BE44-47AD-90BA-F75A98A47EC8}"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07053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5B72070-034E-4281-81DB-1F2097AC6DAC}"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3021E37-0C31-4FAF-B910-5AB0E6F2708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060873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596F75BD-CFFB-4A9E-A453-7F0605439275}"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FF35AEE-AC7B-468D-AA93-7CFA73D0D5F7}"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30343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68FBEEBF-7B67-4F45-99F0-B1F3ADBB502D}"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E22AA1B-D8B6-4A2D-B502-B3FA9AF35DC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141755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320D2CC2-CFE5-40B1-B5C7-61EC0DEBDEC3}"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6430DE6-3DB4-450B-94F5-47B04D87BE1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466711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2AA527B-8660-4095-B21B-F6ED087996A5}"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481567A-7171-4FFF-AC2C-32A082BF383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876955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A804FB-5749-4BC8-8CBE-F0B8DD53522F}"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C73DF38-4D5C-4B17-860D-CAECE5224D5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817270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A13C03CD-0847-44FD-A544-5EA8AEB7B837}"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9E411B40-35F2-4A68-A05C-B3DD4B368D6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028747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91721A33-F2F5-4BE9-9312-4B440E560B30}" type="datetimeFigureOut">
              <a:rPr lang="fr-FR">
                <a:solidFill>
                  <a:prstClr val="black">
                    <a:tint val="75000"/>
                  </a:prstClr>
                </a:solidFill>
              </a:rPr>
              <a:pPr>
                <a:defRPr/>
              </a:pPr>
              <a:t>04/04/2012</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CDAF6A16-9DA9-4E25-9EBA-6FEE8F8898A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788487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8002F117-02FC-4714-947B-96E099995D06}" type="datetimeFigureOut">
              <a:rPr lang="fr-FR">
                <a:solidFill>
                  <a:prstClr val="black">
                    <a:tint val="75000"/>
                  </a:prstClr>
                </a:solidFill>
              </a:rPr>
              <a:pPr>
                <a:defRPr/>
              </a:pPr>
              <a:t>04/04/2012</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CD796B41-F86E-46E5-A09D-314A5B4FE23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52267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A13C03CD-0847-44FD-A544-5EA8AEB7B837}" type="datetimeFigureOut">
              <a:rPr lang="fr-FR"/>
              <a:pPr>
                <a:defRPr/>
              </a:pPr>
              <a:t>04/04/2012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9E411B40-35F2-4A68-A05C-B3DD4B368D66}" type="slidenum">
              <a:rPr lang="fr-CA"/>
              <a:pPr>
                <a:defRPr/>
              </a:pPr>
              <a:t>‹#›</a:t>
            </a:fld>
            <a:endParaRPr lang="fr-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6A929F8-2894-4791-9C70-F0ED9BF92547}" type="datetimeFigureOut">
              <a:rPr lang="fr-FR">
                <a:solidFill>
                  <a:prstClr val="black">
                    <a:tint val="75000"/>
                  </a:prstClr>
                </a:solidFill>
              </a:rPr>
              <a:pPr>
                <a:defRPr/>
              </a:pPr>
              <a:t>04/04/2012</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A66E1CCB-D2DA-4D5C-86D4-F01434417F0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276487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4151AA3-819F-4299-9D29-495525344B22}"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BA03F7-BE44-47AD-90BA-F75A98A47EC8}"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02798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5B72070-034E-4281-81DB-1F2097AC6DAC}"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3021E37-0C31-4FAF-B910-5AB0E6F2708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098828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596F75BD-CFFB-4A9E-A453-7F0605439275}"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FF35AEE-AC7B-468D-AA93-7CFA73D0D5F7}"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367824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68FBEEBF-7B67-4F45-99F0-B1F3ADBB502D}"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E22AA1B-D8B6-4A2D-B502-B3FA9AF35DC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231097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320D2CC2-CFE5-40B1-B5C7-61EC0DEBDEC3}"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6430DE6-3DB4-450B-94F5-47B04D87BE1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62578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2AA527B-8660-4095-B21B-F6ED087996A5}"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481567A-7171-4FFF-AC2C-32A082BF383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926590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A804FB-5749-4BC8-8CBE-F0B8DD53522F}"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C73DF38-4D5C-4B17-860D-CAECE5224D5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208331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A13C03CD-0847-44FD-A544-5EA8AEB7B837}"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9E411B40-35F2-4A68-A05C-B3DD4B368D6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626558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91721A33-F2F5-4BE9-9312-4B440E560B30}" type="datetimeFigureOut">
              <a:rPr lang="fr-FR">
                <a:solidFill>
                  <a:prstClr val="black">
                    <a:tint val="75000"/>
                  </a:prstClr>
                </a:solidFill>
              </a:rPr>
              <a:pPr>
                <a:defRPr/>
              </a:pPr>
              <a:t>04/04/2012</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CDAF6A16-9DA9-4E25-9EBA-6FEE8F8898A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51883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91721A33-F2F5-4BE9-9312-4B440E560B30}" type="datetimeFigureOut">
              <a:rPr lang="fr-FR"/>
              <a:pPr>
                <a:defRPr/>
              </a:pPr>
              <a:t>04/04/2012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CDAF6A16-9DA9-4E25-9EBA-6FEE8F8898A1}" type="slidenum">
              <a:rPr lang="fr-CA"/>
              <a:pPr>
                <a:defRPr/>
              </a:pPr>
              <a:t>‹#›</a:t>
            </a:fld>
            <a:endParaRPr lang="fr-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8002F117-02FC-4714-947B-96E099995D06}" type="datetimeFigureOut">
              <a:rPr lang="fr-FR">
                <a:solidFill>
                  <a:prstClr val="black">
                    <a:tint val="75000"/>
                  </a:prstClr>
                </a:solidFill>
              </a:rPr>
              <a:pPr>
                <a:defRPr/>
              </a:pPr>
              <a:t>04/04/2012</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CD796B41-F86E-46E5-A09D-314A5B4FE23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01200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6A929F8-2894-4791-9C70-F0ED9BF92547}" type="datetimeFigureOut">
              <a:rPr lang="fr-FR">
                <a:solidFill>
                  <a:prstClr val="black">
                    <a:tint val="75000"/>
                  </a:prstClr>
                </a:solidFill>
              </a:rPr>
              <a:pPr>
                <a:defRPr/>
              </a:pPr>
              <a:t>04/04/2012</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A66E1CCB-D2DA-4D5C-86D4-F01434417F0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289254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4151AA3-819F-4299-9D29-495525344B22}"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BA03F7-BE44-47AD-90BA-F75A98A47EC8}"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117911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5B72070-034E-4281-81DB-1F2097AC6DAC}"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3021E37-0C31-4FAF-B910-5AB0E6F2708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27832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596F75BD-CFFB-4A9E-A453-7F0605439275}"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FF35AEE-AC7B-468D-AA93-7CFA73D0D5F7}"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183122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68FBEEBF-7B67-4F45-99F0-B1F3ADBB502D}"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E22AA1B-D8B6-4A2D-B502-B3FA9AF35DC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59771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320D2CC2-CFE5-40B1-B5C7-61EC0DEBDEC3}"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6430DE6-3DB4-450B-94F5-47B04D87BE1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66805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2AA527B-8660-4095-B21B-F6ED087996A5}"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481567A-7171-4FFF-AC2C-32A082BF383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332787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A804FB-5749-4BC8-8CBE-F0B8DD53522F}"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C73DF38-4D5C-4B17-860D-CAECE5224D5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662032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A13C03CD-0847-44FD-A544-5EA8AEB7B837}"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9E411B40-35F2-4A68-A05C-B3DD4B368D6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98912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8002F117-02FC-4714-947B-96E099995D06}" type="datetimeFigureOut">
              <a:rPr lang="fr-FR"/>
              <a:pPr>
                <a:defRPr/>
              </a:pPr>
              <a:t>04/04/2012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CD796B41-F86E-46E5-A09D-314A5B4FE235}" type="slidenum">
              <a:rPr lang="fr-CA"/>
              <a:pPr>
                <a:defRPr/>
              </a:pPr>
              <a:t>‹#›</a:t>
            </a:fld>
            <a:endParaRPr lang="fr-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91721A33-F2F5-4BE9-9312-4B440E560B30}" type="datetimeFigureOut">
              <a:rPr lang="fr-FR">
                <a:solidFill>
                  <a:prstClr val="black">
                    <a:tint val="75000"/>
                  </a:prstClr>
                </a:solidFill>
              </a:rPr>
              <a:pPr>
                <a:defRPr/>
              </a:pPr>
              <a:t>04/04/2012</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CDAF6A16-9DA9-4E25-9EBA-6FEE8F8898A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2103450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8002F117-02FC-4714-947B-96E099995D06}" type="datetimeFigureOut">
              <a:rPr lang="fr-FR">
                <a:solidFill>
                  <a:prstClr val="black">
                    <a:tint val="75000"/>
                  </a:prstClr>
                </a:solidFill>
              </a:rPr>
              <a:pPr>
                <a:defRPr/>
              </a:pPr>
              <a:t>04/04/2012</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CD796B41-F86E-46E5-A09D-314A5B4FE23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891475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6A929F8-2894-4791-9C70-F0ED9BF92547}" type="datetimeFigureOut">
              <a:rPr lang="fr-FR">
                <a:solidFill>
                  <a:prstClr val="black">
                    <a:tint val="75000"/>
                  </a:prstClr>
                </a:solidFill>
              </a:rPr>
              <a:pPr>
                <a:defRPr/>
              </a:pPr>
              <a:t>04/04/2012</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A66E1CCB-D2DA-4D5C-86D4-F01434417F0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0866070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4151AA3-819F-4299-9D29-495525344B22}"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BA03F7-BE44-47AD-90BA-F75A98A47EC8}"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603938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5B72070-034E-4281-81DB-1F2097AC6DAC}" type="datetimeFigureOut">
              <a:rPr lang="fr-FR">
                <a:solidFill>
                  <a:prstClr val="black">
                    <a:tint val="75000"/>
                  </a:prstClr>
                </a:solidFill>
              </a:rPr>
              <a:pPr>
                <a:defRPr/>
              </a:pPr>
              <a:t>04/04/2012</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3021E37-0C31-4FAF-B910-5AB0E6F2708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6176318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596F75BD-CFFB-4A9E-A453-7F0605439275}"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FF35AEE-AC7B-468D-AA93-7CFA73D0D5F7}"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973980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68FBEEBF-7B67-4F45-99F0-B1F3ADBB502D}"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E22AA1B-D8B6-4A2D-B502-B3FA9AF35DC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22170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6A929F8-2894-4791-9C70-F0ED9BF92547}" type="datetimeFigureOut">
              <a:rPr lang="fr-FR"/>
              <a:pPr>
                <a:defRPr/>
              </a:pPr>
              <a:t>04/04/2012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A66E1CCB-D2DA-4D5C-86D4-F01434417F0F}"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4151AA3-819F-4299-9D29-495525344B22}" type="datetimeFigureOut">
              <a:rPr lang="fr-FR"/>
              <a:pPr>
                <a:defRPr/>
              </a:pPr>
              <a:t>04/04/2012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3BA03F7-BE44-47AD-90BA-F75A98A47EC8}"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5B72070-034E-4281-81DB-1F2097AC6DAC}" type="datetimeFigureOut">
              <a:rPr lang="fr-FR"/>
              <a:pPr>
                <a:defRPr/>
              </a:pPr>
              <a:t>04/04/2012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83021E37-0C31-4FAF-B910-5AB0E6F27081}"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68DC321-37F0-4543-8DD7-58CB3610D8E3}" type="datetimeFigureOut">
              <a:rPr lang="fr-FR"/>
              <a:pPr>
                <a:defRPr/>
              </a:pPr>
              <a:t>04/04/2012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C569BC7-8811-4FED-BEB0-830C5B50C1B0}"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68DC321-37F0-4543-8DD7-58CB3610D8E3}"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C569BC7-8811-4FED-BEB0-830C5B50C1B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014324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68DC321-37F0-4543-8DD7-58CB3610D8E3}"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C569BC7-8811-4FED-BEB0-830C5B50C1B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91804440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68DC321-37F0-4543-8DD7-58CB3610D8E3}"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C569BC7-8811-4FED-BEB0-830C5B50C1B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9621068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68DC321-37F0-4543-8DD7-58CB3610D8E3}"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C569BC7-8811-4FED-BEB0-830C5B50C1B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7735642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68DC321-37F0-4543-8DD7-58CB3610D8E3}" type="datetimeFigureOut">
              <a:rPr lang="fr-FR">
                <a:solidFill>
                  <a:prstClr val="black">
                    <a:tint val="75000"/>
                  </a:prstClr>
                </a:solidFill>
              </a:rPr>
              <a:pPr>
                <a:defRPr/>
              </a:pPr>
              <a:t>04/04/2012</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C569BC7-8811-4FED-BEB0-830C5B50C1B0}"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0380033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0.xml"/><Relationship Id="rId5" Type="http://schemas.openxmlformats.org/officeDocument/2006/relationships/image" Target="../media/image16.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jpe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chart" Target="../charts/char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8.jpg"/><Relationship Id="rId5" Type="http://schemas.openxmlformats.org/officeDocument/2006/relationships/image" Target="../media/image27.jp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chart" Target="../charts/chart3.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9.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0.jpe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7.xml"/><Relationship Id="rId5" Type="http://schemas.openxmlformats.org/officeDocument/2006/relationships/chart" Target="../charts/chart4.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49.xml"/><Relationship Id="rId5" Type="http://schemas.openxmlformats.org/officeDocument/2006/relationships/image" Target="../media/image33.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tyler.hengen@mines.sdsmt.edu"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mailto:maria.k.squillace@mines.sdsmt.edu" TargetMode="External"/><Relationship Id="rId5" Type="http://schemas.openxmlformats.org/officeDocument/2006/relationships/hyperlink" Target="mailto:james.stone@sdsmt.edu"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11.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12.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13.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3200400" y="3352800"/>
            <a:ext cx="5572125" cy="814388"/>
          </a:xfrm>
        </p:spPr>
        <p:txBody>
          <a:bodyPr/>
          <a:lstStyle/>
          <a:p>
            <a:r>
              <a:rPr lang="en-US" sz="3600" dirty="0">
                <a:solidFill>
                  <a:srgbClr val="481F15"/>
                </a:solidFill>
                <a:effectLst>
                  <a:outerShdw blurRad="38100" dist="38100" dir="2700000" algn="tl">
                    <a:srgbClr val="000000">
                      <a:alpha val="43137"/>
                    </a:srgbClr>
                  </a:outerShdw>
                </a:effectLst>
              </a:rPr>
              <a:t>Life Cycle Assessment Analysis of Various Active and Passive Acid Mine Drainage Treatment Options</a:t>
            </a:r>
            <a:endParaRPr lang="fr-CA" sz="3600" dirty="0" smtClean="0">
              <a:solidFill>
                <a:srgbClr val="481F15"/>
              </a:solidFill>
              <a:effectLst>
                <a:outerShdw blurRad="38100" dist="38100" dir="2700000" algn="tl">
                  <a:srgbClr val="000000">
                    <a:alpha val="43137"/>
                  </a:srgbClr>
                </a:outerShdw>
              </a:effectLst>
            </a:endParaRPr>
          </a:p>
        </p:txBody>
      </p:sp>
      <p:sp>
        <p:nvSpPr>
          <p:cNvPr id="2051" name="Sous-titre 2"/>
          <p:cNvSpPr>
            <a:spLocks noGrp="1"/>
          </p:cNvSpPr>
          <p:nvPr>
            <p:ph type="subTitle" idx="1"/>
          </p:nvPr>
        </p:nvSpPr>
        <p:spPr>
          <a:xfrm>
            <a:off x="3276600" y="5181600"/>
            <a:ext cx="5100638" cy="685800"/>
          </a:xfrm>
        </p:spPr>
        <p:txBody>
          <a:bodyPr/>
          <a:lstStyle/>
          <a:p>
            <a:r>
              <a:rPr lang="en-US" sz="1800" dirty="0" smtClean="0">
                <a:solidFill>
                  <a:srgbClr val="481F15"/>
                </a:solidFill>
              </a:rPr>
              <a:t>Dr. James Stone</a:t>
            </a:r>
          </a:p>
          <a:p>
            <a:r>
              <a:rPr lang="en-US" sz="1800" dirty="0" smtClean="0">
                <a:solidFill>
                  <a:srgbClr val="481F15"/>
                </a:solidFill>
              </a:rPr>
              <a:t>Tyler </a:t>
            </a:r>
            <a:r>
              <a:rPr lang="en-US" sz="1800" dirty="0" err="1">
                <a:solidFill>
                  <a:srgbClr val="481F15"/>
                </a:solidFill>
              </a:rPr>
              <a:t>Hengen</a:t>
            </a:r>
            <a:r>
              <a:rPr lang="en-US" sz="1800" dirty="0">
                <a:solidFill>
                  <a:srgbClr val="481F15"/>
                </a:solidFill>
              </a:rPr>
              <a:t> &amp; Maria Squillace</a:t>
            </a:r>
          </a:p>
          <a:p>
            <a:r>
              <a:rPr lang="en-US" sz="1800" dirty="0">
                <a:solidFill>
                  <a:srgbClr val="481F15"/>
                </a:solidFill>
              </a:rPr>
              <a:t>South Dakota School of Mines &amp; Technology </a:t>
            </a:r>
          </a:p>
          <a:p>
            <a:r>
              <a:rPr lang="en-US" sz="1800" dirty="0">
                <a:solidFill>
                  <a:srgbClr val="481F15"/>
                </a:solidFill>
              </a:rPr>
              <a:t>Department of Civil and Environmental Engineering</a:t>
            </a:r>
          </a:p>
        </p:txBody>
      </p:sp>
    </p:spTree>
    <p:extLst>
      <p:ext uri="{BB962C8B-B14F-4D97-AF65-F5344CB8AC3E}">
        <p14:creationId xmlns:p14="http://schemas.microsoft.com/office/powerpoint/2010/main" val="4181512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fr-CA" dirty="0" err="1" smtClean="0">
                <a:solidFill>
                  <a:schemeClr val="bg1"/>
                </a:solidFill>
                <a:effectLst>
                  <a:outerShdw blurRad="38100" dist="38100" dir="2700000" algn="tl">
                    <a:srgbClr val="000000">
                      <a:alpha val="43137"/>
                    </a:srgbClr>
                  </a:outerShdw>
                </a:effectLst>
              </a:rPr>
              <a:t>SimaPro</a:t>
            </a:r>
            <a:r>
              <a:rPr lang="fr-CA" dirty="0" smtClean="0">
                <a:solidFill>
                  <a:schemeClr val="bg1"/>
                </a:solidFill>
                <a:effectLst>
                  <a:outerShdw blurRad="38100" dist="38100" dir="2700000" algn="tl">
                    <a:srgbClr val="000000">
                      <a:alpha val="43137"/>
                    </a:srgbClr>
                  </a:outerShdw>
                </a:effectLst>
              </a:rPr>
              <a:t> </a:t>
            </a:r>
            <a:r>
              <a:rPr lang="fr-CA" dirty="0" err="1" smtClean="0">
                <a:solidFill>
                  <a:schemeClr val="bg1"/>
                </a:solidFill>
                <a:effectLst>
                  <a:outerShdw blurRad="38100" dist="38100" dir="2700000" algn="tl">
                    <a:srgbClr val="000000">
                      <a:alpha val="43137"/>
                    </a:srgbClr>
                  </a:outerShdw>
                </a:effectLst>
              </a:rPr>
              <a:t>Category</a:t>
            </a:r>
            <a:r>
              <a:rPr lang="fr-CA" dirty="0" smtClean="0">
                <a:solidFill>
                  <a:schemeClr val="bg1"/>
                </a:solidFill>
                <a:effectLst>
                  <a:outerShdw blurRad="38100" dist="38100" dir="2700000" algn="tl">
                    <a:srgbClr val="000000">
                      <a:alpha val="43137"/>
                    </a:srgbClr>
                  </a:outerShdw>
                </a:effectLst>
              </a:rPr>
              <a:t> </a:t>
            </a:r>
            <a:r>
              <a:rPr lang="fr-CA" dirty="0" err="1" smtClean="0">
                <a:solidFill>
                  <a:schemeClr val="bg1"/>
                </a:solidFill>
                <a:effectLst>
                  <a:outerShdw blurRad="38100" dist="38100" dir="2700000" algn="tl">
                    <a:srgbClr val="000000">
                      <a:alpha val="43137"/>
                    </a:srgbClr>
                  </a:outerShdw>
                </a:effectLst>
              </a:rPr>
              <a:t>Definitions</a:t>
            </a:r>
            <a:endParaRPr lang="fr-CA" dirty="0" smtClean="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a:xfrm>
            <a:off x="532606" y="1524000"/>
            <a:ext cx="4040188" cy="639762"/>
          </a:xfrm>
        </p:spPr>
        <p:txBody>
          <a:bodyPr/>
          <a:lstStyle/>
          <a:p>
            <a:pPr algn="ctr"/>
            <a:r>
              <a:rPr lang="en-US" b="0" u="sng" dirty="0" smtClean="0">
                <a:effectLst>
                  <a:outerShdw blurRad="38100" dist="38100" dir="2700000" algn="tl">
                    <a:srgbClr val="000000">
                      <a:alpha val="43137"/>
                    </a:srgbClr>
                  </a:outerShdw>
                </a:effectLst>
              </a:rPr>
              <a:t>Midpoint Categories </a:t>
            </a:r>
            <a:endParaRPr lang="en-US" b="0" u="sng" dirty="0">
              <a:effectLst>
                <a:outerShdw blurRad="38100" dist="38100" dir="2700000" algn="tl">
                  <a:srgbClr val="000000">
                    <a:alpha val="43137"/>
                  </a:srgbClr>
                </a:outerShdw>
              </a:effectLst>
            </a:endParaRPr>
          </a:p>
        </p:txBody>
      </p:sp>
      <p:sp>
        <p:nvSpPr>
          <p:cNvPr id="7" name="Content Placeholder 6"/>
          <p:cNvSpPr>
            <a:spLocks noGrp="1"/>
          </p:cNvSpPr>
          <p:nvPr>
            <p:ph sz="half" idx="2"/>
          </p:nvPr>
        </p:nvSpPr>
        <p:spPr>
          <a:xfrm>
            <a:off x="762000" y="2209800"/>
            <a:ext cx="4255294" cy="3951288"/>
          </a:xfrm>
        </p:spPr>
        <p:txBody>
          <a:bodyPr/>
          <a:lstStyle/>
          <a:p>
            <a:pPr>
              <a:spcBef>
                <a:spcPts val="0"/>
              </a:spcBef>
            </a:pPr>
            <a:r>
              <a:rPr lang="en-US" dirty="0" smtClean="0"/>
              <a:t>Climate Change</a:t>
            </a:r>
          </a:p>
          <a:p>
            <a:pPr lvl="1">
              <a:spcBef>
                <a:spcPts val="0"/>
              </a:spcBef>
            </a:pPr>
            <a:r>
              <a:rPr lang="en-US" dirty="0" smtClean="0"/>
              <a:t>Change in weather patterns</a:t>
            </a:r>
          </a:p>
          <a:p>
            <a:pPr>
              <a:spcBef>
                <a:spcPts val="0"/>
              </a:spcBef>
            </a:pPr>
            <a:r>
              <a:rPr lang="en-US" dirty="0" smtClean="0"/>
              <a:t>Terrestrial Acidification </a:t>
            </a:r>
          </a:p>
          <a:p>
            <a:pPr lvl="1">
              <a:spcBef>
                <a:spcPts val="0"/>
              </a:spcBef>
            </a:pPr>
            <a:r>
              <a:rPr lang="en-US" dirty="0" smtClean="0"/>
              <a:t>Deposition of wet and dry acidic components </a:t>
            </a:r>
          </a:p>
          <a:p>
            <a:pPr lvl="1">
              <a:spcBef>
                <a:spcPts val="0"/>
              </a:spcBef>
            </a:pPr>
            <a:endParaRPr lang="en-US" dirty="0"/>
          </a:p>
        </p:txBody>
      </p:sp>
      <p:sp>
        <p:nvSpPr>
          <p:cNvPr id="8" name="Text Placeholder 7"/>
          <p:cNvSpPr>
            <a:spLocks noGrp="1"/>
          </p:cNvSpPr>
          <p:nvPr>
            <p:ph type="body" sz="quarter" idx="3"/>
          </p:nvPr>
        </p:nvSpPr>
        <p:spPr>
          <a:xfrm>
            <a:off x="4826000" y="1447800"/>
            <a:ext cx="4041775" cy="639762"/>
          </a:xfrm>
        </p:spPr>
        <p:txBody>
          <a:bodyPr/>
          <a:lstStyle/>
          <a:p>
            <a:pPr algn="ctr"/>
            <a:r>
              <a:rPr lang="en-US" b="0" u="sng" dirty="0" smtClean="0">
                <a:effectLst>
                  <a:outerShdw blurRad="38100" dist="38100" dir="2700000" algn="tl">
                    <a:srgbClr val="000000">
                      <a:alpha val="43137"/>
                    </a:srgbClr>
                  </a:outerShdw>
                </a:effectLst>
              </a:rPr>
              <a:t>Endpoint Categories </a:t>
            </a:r>
            <a:endParaRPr lang="en-US" b="0" u="sng" dirty="0">
              <a:effectLst>
                <a:outerShdw blurRad="38100" dist="38100" dir="2700000" algn="tl">
                  <a:srgbClr val="000000">
                    <a:alpha val="43137"/>
                  </a:srgbClr>
                </a:outerShdw>
              </a:effectLst>
            </a:endParaRPr>
          </a:p>
        </p:txBody>
      </p:sp>
      <p:sp>
        <p:nvSpPr>
          <p:cNvPr id="9" name="Content Placeholder 8"/>
          <p:cNvSpPr>
            <a:spLocks noGrp="1"/>
          </p:cNvSpPr>
          <p:nvPr>
            <p:ph sz="quarter" idx="4"/>
          </p:nvPr>
        </p:nvSpPr>
        <p:spPr>
          <a:xfrm>
            <a:off x="5029200" y="2057400"/>
            <a:ext cx="3736975" cy="3951288"/>
          </a:xfrm>
        </p:spPr>
        <p:txBody>
          <a:bodyPr/>
          <a:lstStyle/>
          <a:p>
            <a:pPr>
              <a:spcBef>
                <a:spcPts val="0"/>
              </a:spcBef>
            </a:pPr>
            <a:r>
              <a:rPr lang="en-US" dirty="0" smtClean="0"/>
              <a:t>Damage to Human Health</a:t>
            </a:r>
          </a:p>
          <a:p>
            <a:pPr lvl="1">
              <a:spcBef>
                <a:spcPts val="0"/>
              </a:spcBef>
            </a:pPr>
            <a:r>
              <a:rPr lang="en-US" dirty="0" smtClean="0"/>
              <a:t>Respiratory diseases</a:t>
            </a:r>
          </a:p>
          <a:p>
            <a:pPr lvl="1">
              <a:spcBef>
                <a:spcPts val="0"/>
              </a:spcBef>
            </a:pPr>
            <a:r>
              <a:rPr lang="en-US" dirty="0" smtClean="0"/>
              <a:t>Cancer </a:t>
            </a:r>
          </a:p>
          <a:p>
            <a:pPr>
              <a:spcBef>
                <a:spcPts val="0"/>
              </a:spcBef>
            </a:pPr>
            <a:r>
              <a:rPr lang="en-US" dirty="0" smtClean="0"/>
              <a:t>Damage to Ecosystems</a:t>
            </a:r>
          </a:p>
          <a:p>
            <a:pPr lvl="1">
              <a:spcBef>
                <a:spcPts val="0"/>
              </a:spcBef>
            </a:pPr>
            <a:r>
              <a:rPr lang="en-US" dirty="0" smtClean="0"/>
              <a:t>Dying forests</a:t>
            </a:r>
          </a:p>
          <a:p>
            <a:pPr lvl="1">
              <a:spcBef>
                <a:spcPts val="0"/>
              </a:spcBef>
            </a:pPr>
            <a:r>
              <a:rPr lang="en-US" dirty="0" smtClean="0"/>
              <a:t>Extinction of species </a:t>
            </a:r>
          </a:p>
          <a:p>
            <a:endParaRPr lang="en-US" dirty="0"/>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03" r="5974"/>
          <a:stretch/>
        </p:blipFill>
        <p:spPr bwMode="auto">
          <a:xfrm>
            <a:off x="1447800" y="4191000"/>
            <a:ext cx="6400800" cy="2404532"/>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3200400" y="6248400"/>
            <a:ext cx="4495800" cy="338554"/>
          </a:xfrm>
          <a:prstGeom prst="rect">
            <a:avLst/>
          </a:prstGeom>
          <a:noFill/>
        </p:spPr>
        <p:txBody>
          <a:bodyPr wrap="square" rtlCol="0">
            <a:spAutoFit/>
          </a:bodyPr>
          <a:lstStyle/>
          <a:p>
            <a:r>
              <a:rPr lang="en-US" sz="1600" dirty="0" smtClean="0">
                <a:solidFill>
                  <a:prstClr val="white"/>
                </a:solidFill>
              </a:rPr>
              <a:t>Typical effects of acid rain </a:t>
            </a:r>
            <a:r>
              <a:rPr lang="en-US" sz="1600" dirty="0" smtClean="0">
                <a:solidFill>
                  <a:schemeClr val="bg1">
                    <a:lumMod val="65000"/>
                  </a:schemeClr>
                </a:solidFill>
              </a:rPr>
              <a:t>(scienceclarified.org)</a:t>
            </a:r>
            <a:endParaRPr lang="en-US" sz="1600" dirty="0">
              <a:solidFill>
                <a:schemeClr val="bg1">
                  <a:lumMod val="65000"/>
                </a:schemeClr>
              </a:solidFill>
            </a:endParaRPr>
          </a:p>
        </p:txBody>
      </p:sp>
    </p:spTree>
    <p:extLst>
      <p:ext uri="{BB962C8B-B14F-4D97-AF65-F5344CB8AC3E}">
        <p14:creationId xmlns:p14="http://schemas.microsoft.com/office/powerpoint/2010/main" val="877838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481F15"/>
                </a:solidFill>
                <a:effectLst>
                  <a:outerShdw blurRad="38100" dist="38100" dir="2700000" algn="tl">
                    <a:srgbClr val="000000">
                      <a:alpha val="43137"/>
                    </a:srgbClr>
                  </a:outerShdw>
                </a:effectLst>
              </a:rPr>
              <a:t>Bioreactor Scenario</a:t>
            </a:r>
            <a:endParaRPr lang="en-US" dirty="0">
              <a:solidFill>
                <a:srgbClr val="481F15"/>
              </a:solidFill>
              <a:effectLst>
                <a:outerShdw blurRad="38100" dist="38100" dir="2700000" algn="tl">
                  <a:srgbClr val="000000">
                    <a:alpha val="43137"/>
                  </a:srgbClr>
                </a:outerShdw>
              </a:effectLst>
            </a:endParaRPr>
          </a:p>
        </p:txBody>
      </p:sp>
      <p:sp>
        <p:nvSpPr>
          <p:cNvPr id="7" name="Content Placeholder 6"/>
          <p:cNvSpPr>
            <a:spLocks noGrp="1"/>
          </p:cNvSpPr>
          <p:nvPr>
            <p:ph sz="quarter" idx="4"/>
          </p:nvPr>
        </p:nvSpPr>
        <p:spPr>
          <a:xfrm>
            <a:off x="4191000" y="1653411"/>
            <a:ext cx="4495801" cy="4922777"/>
          </a:xfrm>
        </p:spPr>
        <p:txBody>
          <a:bodyPr/>
          <a:lstStyle/>
          <a:p>
            <a:pPr>
              <a:spcBef>
                <a:spcPts val="600"/>
              </a:spcBef>
              <a:spcAft>
                <a:spcPts val="600"/>
              </a:spcAft>
            </a:pPr>
            <a:r>
              <a:rPr lang="en-US" sz="1800" dirty="0" smtClean="0"/>
              <a:t>Sulfate reducing environment in bioreactor lowers acidity and precipitates metal </a:t>
            </a:r>
          </a:p>
          <a:p>
            <a:pPr>
              <a:spcBef>
                <a:spcPts val="600"/>
              </a:spcBef>
              <a:spcAft>
                <a:spcPts val="600"/>
              </a:spcAft>
            </a:pPr>
            <a:r>
              <a:rPr lang="en-US" sz="1800" dirty="0" smtClean="0"/>
              <a:t>Dimensions</a:t>
            </a:r>
            <a:r>
              <a:rPr lang="en-US" sz="1800" dirty="0"/>
              <a:t>: 32 m (w) x 40 m (l) x 2 m (d)</a:t>
            </a:r>
          </a:p>
          <a:p>
            <a:pPr>
              <a:spcBef>
                <a:spcPts val="600"/>
              </a:spcBef>
              <a:spcAft>
                <a:spcPts val="600"/>
              </a:spcAft>
            </a:pPr>
            <a:r>
              <a:rPr lang="en-US" sz="1800" dirty="0"/>
              <a:t>Substrate: 30 vol. % mussel shells, 30 vol. % bark, 25 vol. %  post peel, 15 vol. % </a:t>
            </a:r>
            <a:r>
              <a:rPr lang="en-US" sz="1800" dirty="0" smtClean="0"/>
              <a:t>compost</a:t>
            </a:r>
            <a:endParaRPr lang="en-US" sz="1800" dirty="0"/>
          </a:p>
          <a:p>
            <a:pPr>
              <a:spcBef>
                <a:spcPts val="600"/>
              </a:spcBef>
              <a:spcAft>
                <a:spcPts val="600"/>
              </a:spcAft>
            </a:pPr>
            <a:r>
              <a:rPr lang="en-US" sz="1800" dirty="0"/>
              <a:t>AMD gravity-fed from  sedimentation pond receiving Manchester Seep AMD</a:t>
            </a:r>
          </a:p>
          <a:p>
            <a:pPr>
              <a:spcBef>
                <a:spcPts val="600"/>
              </a:spcBef>
              <a:spcAft>
                <a:spcPts val="600"/>
              </a:spcAft>
            </a:pPr>
            <a:r>
              <a:rPr lang="en-US" sz="1800" dirty="0" smtClean="0"/>
              <a:t>Flow </a:t>
            </a:r>
            <a:r>
              <a:rPr lang="en-US" sz="1800" dirty="0"/>
              <a:t>into bioreactor is 2.29 L/s</a:t>
            </a:r>
          </a:p>
          <a:p>
            <a:pPr lvl="0">
              <a:spcBef>
                <a:spcPts val="600"/>
              </a:spcBef>
              <a:spcAft>
                <a:spcPts val="600"/>
              </a:spcAft>
            </a:pPr>
            <a:r>
              <a:rPr lang="en-US" sz="1800" dirty="0">
                <a:solidFill>
                  <a:prstClr val="black"/>
                </a:solidFill>
              </a:rPr>
              <a:t>Designed to remove 85.2 kg acidity as </a:t>
            </a:r>
            <a:r>
              <a:rPr lang="en-US" sz="1800" dirty="0" smtClean="0">
                <a:solidFill>
                  <a:prstClr val="black"/>
                </a:solidFill>
              </a:rPr>
              <a:t>CaCO</a:t>
            </a:r>
            <a:r>
              <a:rPr lang="en-US" sz="1800" baseline="-25000" dirty="0" smtClean="0">
                <a:solidFill>
                  <a:prstClr val="black"/>
                </a:solidFill>
              </a:rPr>
              <a:t>3</a:t>
            </a:r>
            <a:r>
              <a:rPr lang="en-US" sz="1800" dirty="0" smtClean="0">
                <a:solidFill>
                  <a:prstClr val="black"/>
                </a:solidFill>
              </a:rPr>
              <a:t>/day</a:t>
            </a:r>
          </a:p>
          <a:p>
            <a:pPr lvl="0">
              <a:spcBef>
                <a:spcPts val="600"/>
              </a:spcBef>
              <a:spcAft>
                <a:spcPts val="600"/>
              </a:spcAft>
            </a:pPr>
            <a:r>
              <a:rPr lang="en-US" sz="1800" dirty="0" smtClean="0">
                <a:solidFill>
                  <a:prstClr val="black"/>
                </a:solidFill>
              </a:rPr>
              <a:t>16.9 year lifetime</a:t>
            </a:r>
            <a:endParaRPr lang="en-US" sz="1800" dirty="0">
              <a:solidFill>
                <a:prstClr val="black"/>
              </a:solidFill>
            </a:endParaRPr>
          </a:p>
          <a:p>
            <a:endParaRPr lang="en-US" dirty="0"/>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936" y="4114800"/>
            <a:ext cx="3410255" cy="2078830"/>
          </a:xfrm>
          <a:prstGeom prst="rect">
            <a:avLst/>
          </a:prstGeom>
          <a:ln w="19050" cap="flat" cmpd="sng" algn="ctr">
            <a:solidFill>
              <a:schemeClr val="tx1"/>
            </a:solidFill>
            <a:prstDash val="solid"/>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936" y="1676400"/>
            <a:ext cx="3438842" cy="2262188"/>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362200" y="6215036"/>
            <a:ext cx="1676400" cy="261610"/>
          </a:xfrm>
          <a:prstGeom prst="rect">
            <a:avLst/>
          </a:prstGeom>
          <a:noFill/>
        </p:spPr>
        <p:txBody>
          <a:bodyPr wrap="square" rtlCol="0">
            <a:spAutoFit/>
          </a:bodyPr>
          <a:lstStyle/>
          <a:p>
            <a:r>
              <a:rPr lang="en-US" sz="1100" dirty="0">
                <a:solidFill>
                  <a:srgbClr val="481F15"/>
                </a:solidFill>
              </a:rPr>
              <a:t>McCauley et al (2010)</a:t>
            </a:r>
          </a:p>
        </p:txBody>
      </p:sp>
    </p:spTree>
    <p:extLst>
      <p:ext uri="{BB962C8B-B14F-4D97-AF65-F5344CB8AC3E}">
        <p14:creationId xmlns:p14="http://schemas.microsoft.com/office/powerpoint/2010/main" val="1495357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US" dirty="0">
                <a:solidFill>
                  <a:srgbClr val="481F15"/>
                </a:solidFill>
                <a:effectLst>
                  <a:outerShdw blurRad="38100" dist="38100" dir="2700000" algn="tl">
                    <a:srgbClr val="000000">
                      <a:alpha val="43137"/>
                    </a:srgbClr>
                  </a:outerShdw>
                </a:effectLst>
              </a:rPr>
              <a:t>Bioreactor Scenario Modifications</a:t>
            </a:r>
            <a:endParaRPr lang="fr-CA" dirty="0" smtClean="0">
              <a:solidFill>
                <a:srgbClr val="481F15"/>
              </a:solidFill>
            </a:endParaRPr>
          </a:p>
        </p:txBody>
      </p:sp>
      <p:sp>
        <p:nvSpPr>
          <p:cNvPr id="2" name="Content Placeholder 1"/>
          <p:cNvSpPr>
            <a:spLocks noGrp="1"/>
          </p:cNvSpPr>
          <p:nvPr>
            <p:ph idx="1"/>
          </p:nvPr>
        </p:nvSpPr>
        <p:spPr/>
        <p:txBody>
          <a:bodyPr/>
          <a:lstStyle/>
          <a:p>
            <a:pPr lvl="0">
              <a:spcBef>
                <a:spcPts val="1200"/>
              </a:spcBef>
            </a:pPr>
            <a:r>
              <a:rPr lang="en-US" sz="2400" dirty="0">
                <a:solidFill>
                  <a:prstClr val="black"/>
                </a:solidFill>
              </a:rPr>
              <a:t>Mussel shell bioreactor with modified transport</a:t>
            </a:r>
          </a:p>
          <a:p>
            <a:pPr lvl="1">
              <a:spcBef>
                <a:spcPts val="1200"/>
              </a:spcBef>
            </a:pPr>
            <a:r>
              <a:rPr lang="en-US" sz="2400" dirty="0">
                <a:solidFill>
                  <a:prstClr val="black"/>
                </a:solidFill>
              </a:rPr>
              <a:t>½ transport distances for all </a:t>
            </a:r>
            <a:r>
              <a:rPr lang="en-US" sz="2400" dirty="0" smtClean="0">
                <a:solidFill>
                  <a:prstClr val="black"/>
                </a:solidFill>
              </a:rPr>
              <a:t>materials</a:t>
            </a:r>
            <a:endParaRPr lang="en-US" sz="2400" dirty="0">
              <a:solidFill>
                <a:prstClr val="black"/>
              </a:solidFill>
            </a:endParaRPr>
          </a:p>
          <a:p>
            <a:pPr lvl="0">
              <a:spcBef>
                <a:spcPts val="1200"/>
              </a:spcBef>
            </a:pPr>
            <a:r>
              <a:rPr lang="en-US" sz="2400" dirty="0">
                <a:solidFill>
                  <a:prstClr val="black"/>
                </a:solidFill>
              </a:rPr>
              <a:t>Mussel shell bioreactor with process energy</a:t>
            </a:r>
          </a:p>
          <a:p>
            <a:pPr lvl="1">
              <a:spcBef>
                <a:spcPts val="1200"/>
              </a:spcBef>
            </a:pPr>
            <a:r>
              <a:rPr lang="en-US" sz="2400" dirty="0">
                <a:solidFill>
                  <a:prstClr val="black"/>
                </a:solidFill>
              </a:rPr>
              <a:t>Pump added for non-gravity fed </a:t>
            </a:r>
            <a:r>
              <a:rPr lang="en-US" sz="2400" dirty="0" smtClean="0">
                <a:solidFill>
                  <a:prstClr val="black"/>
                </a:solidFill>
              </a:rPr>
              <a:t>AMD</a:t>
            </a:r>
            <a:endParaRPr lang="en-US" sz="2400" dirty="0">
              <a:solidFill>
                <a:prstClr val="black"/>
              </a:solidFill>
            </a:endParaRPr>
          </a:p>
          <a:p>
            <a:pPr lvl="0">
              <a:spcBef>
                <a:spcPts val="1200"/>
              </a:spcBef>
            </a:pPr>
            <a:r>
              <a:rPr lang="en-US" sz="2400" dirty="0">
                <a:solidFill>
                  <a:prstClr val="black"/>
                </a:solidFill>
              </a:rPr>
              <a:t>Modified substrate bioreactor </a:t>
            </a:r>
          </a:p>
          <a:p>
            <a:pPr lvl="1">
              <a:spcBef>
                <a:spcPts val="1200"/>
              </a:spcBef>
            </a:pPr>
            <a:r>
              <a:rPr lang="en-US" sz="2400" dirty="0">
                <a:solidFill>
                  <a:prstClr val="black"/>
                </a:solidFill>
              </a:rPr>
              <a:t>Volume of mussel shell substrate replaced by </a:t>
            </a:r>
            <a:r>
              <a:rPr lang="en-US" sz="2400" dirty="0" smtClean="0">
                <a:solidFill>
                  <a:prstClr val="black"/>
                </a:solidFill>
              </a:rPr>
              <a:t>limestone</a:t>
            </a:r>
            <a:endParaRPr lang="en-US" sz="2400" dirty="0">
              <a:solidFill>
                <a:prstClr val="black"/>
              </a:solidFill>
            </a:endParaRPr>
          </a:p>
          <a:p>
            <a:pPr lvl="0">
              <a:spcBef>
                <a:spcPts val="1200"/>
              </a:spcBef>
            </a:pPr>
            <a:r>
              <a:rPr lang="en-US" sz="2400" dirty="0">
                <a:solidFill>
                  <a:prstClr val="black"/>
                </a:solidFill>
              </a:rPr>
              <a:t>Mussel shell leaching bed</a:t>
            </a:r>
          </a:p>
          <a:p>
            <a:pPr lvl="1">
              <a:spcBef>
                <a:spcPts val="1200"/>
              </a:spcBef>
            </a:pPr>
            <a:r>
              <a:rPr lang="en-US" sz="2400" dirty="0">
                <a:solidFill>
                  <a:prstClr val="black"/>
                </a:solidFill>
              </a:rPr>
              <a:t>Mussel shells only substrate included in bioreactor design</a:t>
            </a:r>
          </a:p>
          <a:p>
            <a:pPr lvl="0"/>
            <a:endParaRPr lang="en-US" dirty="0">
              <a:solidFill>
                <a:prstClr val="black"/>
              </a:solidFill>
            </a:endParaRPr>
          </a:p>
          <a:p>
            <a:endParaRPr lang="en-US" dirty="0"/>
          </a:p>
        </p:txBody>
      </p:sp>
    </p:spTree>
    <p:extLst>
      <p:ext uri="{BB962C8B-B14F-4D97-AF65-F5344CB8AC3E}">
        <p14:creationId xmlns:p14="http://schemas.microsoft.com/office/powerpoint/2010/main" val="3356393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481F15"/>
                </a:solidFill>
                <a:effectLst>
                  <a:outerShdw blurRad="38100" dist="38100" dir="2700000" algn="tl">
                    <a:srgbClr val="000000">
                      <a:alpha val="43137"/>
                    </a:srgbClr>
                  </a:outerShdw>
                </a:effectLst>
              </a:rPr>
              <a:t>Lime-Dosing Scenario </a:t>
            </a:r>
          </a:p>
        </p:txBody>
      </p:sp>
      <p:sp>
        <p:nvSpPr>
          <p:cNvPr id="7" name="Content Placeholder 6"/>
          <p:cNvSpPr>
            <a:spLocks noGrp="1"/>
          </p:cNvSpPr>
          <p:nvPr>
            <p:ph sz="quarter" idx="4"/>
          </p:nvPr>
        </p:nvSpPr>
        <p:spPr>
          <a:xfrm>
            <a:off x="4191000" y="1554223"/>
            <a:ext cx="4495801" cy="4922777"/>
          </a:xfrm>
        </p:spPr>
        <p:txBody>
          <a:bodyPr/>
          <a:lstStyle/>
          <a:p>
            <a:pPr>
              <a:spcBef>
                <a:spcPts val="600"/>
              </a:spcBef>
              <a:spcAft>
                <a:spcPts val="600"/>
              </a:spcAft>
            </a:pPr>
            <a:r>
              <a:rPr lang="en-US" sz="2000" dirty="0" smtClean="0"/>
              <a:t>Ultra-fine </a:t>
            </a:r>
            <a:r>
              <a:rPr lang="en-US" sz="2000" dirty="0"/>
              <a:t>l</a:t>
            </a:r>
            <a:r>
              <a:rPr lang="en-US" sz="2000" dirty="0" smtClean="0"/>
              <a:t>imestone </a:t>
            </a:r>
            <a:r>
              <a:rPr lang="en-US" sz="2000" dirty="0"/>
              <a:t>(UFL) </a:t>
            </a:r>
            <a:r>
              <a:rPr lang="en-US" sz="2000" dirty="0" smtClean="0"/>
              <a:t>neutralizes acidity and precipitates metals from </a:t>
            </a:r>
            <a:r>
              <a:rPr lang="en-US" sz="2000" dirty="0" err="1"/>
              <a:t>Mangatini</a:t>
            </a:r>
            <a:r>
              <a:rPr lang="en-US" sz="2000" dirty="0"/>
              <a:t> </a:t>
            </a:r>
            <a:r>
              <a:rPr lang="en-US" sz="2000" dirty="0" smtClean="0"/>
              <a:t>stream </a:t>
            </a:r>
          </a:p>
          <a:p>
            <a:pPr lvl="1">
              <a:spcBef>
                <a:spcPts val="600"/>
              </a:spcBef>
              <a:spcAft>
                <a:spcPts val="600"/>
              </a:spcAft>
            </a:pPr>
            <a:r>
              <a:rPr lang="en-US" dirty="0" smtClean="0"/>
              <a:t>Finely </a:t>
            </a:r>
            <a:r>
              <a:rPr lang="en-US" dirty="0"/>
              <a:t>g</a:t>
            </a:r>
            <a:r>
              <a:rPr lang="en-US" dirty="0" smtClean="0"/>
              <a:t>round limestone (CaCO</a:t>
            </a:r>
            <a:r>
              <a:rPr lang="en-US" baseline="-25000" dirty="0" smtClean="0"/>
              <a:t>3</a:t>
            </a:r>
            <a:r>
              <a:rPr lang="en-US" dirty="0" smtClean="0"/>
              <a:t>)</a:t>
            </a:r>
          </a:p>
          <a:p>
            <a:pPr lvl="1">
              <a:spcBef>
                <a:spcPts val="600"/>
              </a:spcBef>
              <a:spcAft>
                <a:spcPts val="600"/>
              </a:spcAft>
            </a:pPr>
            <a:r>
              <a:rPr lang="en-US" dirty="0" smtClean="0"/>
              <a:t>Gravity fed slurry fed into stream</a:t>
            </a:r>
            <a:endParaRPr lang="en-US" dirty="0"/>
          </a:p>
          <a:p>
            <a:pPr>
              <a:spcBef>
                <a:spcPts val="600"/>
              </a:spcBef>
              <a:spcAft>
                <a:spcPts val="600"/>
              </a:spcAft>
            </a:pPr>
            <a:r>
              <a:rPr lang="en-US" sz="2000" dirty="0"/>
              <a:t>Natural flow of </a:t>
            </a:r>
            <a:r>
              <a:rPr lang="en-US" sz="2000" dirty="0" err="1"/>
              <a:t>Mangatini</a:t>
            </a:r>
            <a:r>
              <a:rPr lang="en-US" sz="2000" dirty="0"/>
              <a:t> stream is 0.4 m</a:t>
            </a:r>
            <a:r>
              <a:rPr lang="en-US" sz="2000" baseline="30000" dirty="0"/>
              <a:t>3</a:t>
            </a:r>
            <a:r>
              <a:rPr lang="en-US" sz="2000" dirty="0"/>
              <a:t>/s</a:t>
            </a:r>
          </a:p>
          <a:p>
            <a:pPr>
              <a:spcBef>
                <a:spcPts val="600"/>
              </a:spcBef>
              <a:spcAft>
                <a:spcPts val="600"/>
              </a:spcAft>
            </a:pPr>
            <a:r>
              <a:rPr lang="en-US" sz="2000" dirty="0" smtClean="0"/>
              <a:t>Treats 17,800 kg acidity as CaCO</a:t>
            </a:r>
            <a:r>
              <a:rPr lang="en-US" sz="2000" baseline="-25000" dirty="0" smtClean="0"/>
              <a:t>3</a:t>
            </a:r>
            <a:r>
              <a:rPr lang="en-US" sz="2000" dirty="0" smtClean="0"/>
              <a:t>/day</a:t>
            </a:r>
          </a:p>
          <a:p>
            <a:pPr>
              <a:spcBef>
                <a:spcPts val="600"/>
              </a:spcBef>
              <a:spcAft>
                <a:spcPts val="600"/>
              </a:spcAft>
            </a:pPr>
            <a:r>
              <a:rPr lang="en-US" sz="2000" dirty="0"/>
              <a:t>Consumes 11,000 </a:t>
            </a:r>
            <a:r>
              <a:rPr lang="en-US" sz="2000" dirty="0" err="1"/>
              <a:t>tonnes</a:t>
            </a:r>
            <a:r>
              <a:rPr lang="en-US" sz="2000" dirty="0"/>
              <a:t> UFL per </a:t>
            </a:r>
            <a:r>
              <a:rPr lang="en-US" sz="2000" dirty="0" smtClean="0"/>
              <a:t>year </a:t>
            </a:r>
            <a:endParaRPr lang="en-US" sz="2000" dirty="0"/>
          </a:p>
          <a:p>
            <a:pPr>
              <a:spcBef>
                <a:spcPts val="600"/>
              </a:spcBef>
              <a:spcAft>
                <a:spcPts val="600"/>
              </a:spcAft>
            </a:pPr>
            <a:r>
              <a:rPr lang="en-US" sz="2000" dirty="0"/>
              <a:t>Only material inputs are ultrafine limestone and a prefabricated silo for storing the limestone</a:t>
            </a:r>
          </a:p>
          <a:p>
            <a:pPr marL="0" indent="0">
              <a:buNone/>
            </a:pPr>
            <a:endParaRPr lang="en-US" sz="1800" dirty="0"/>
          </a:p>
          <a:p>
            <a:endParaRPr lang="en-US" sz="1800"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180" y="4141137"/>
            <a:ext cx="3611220" cy="2191995"/>
          </a:xfrm>
          <a:prstGeom prst="rect">
            <a:avLst/>
          </a:prstGeom>
          <a:ln w="19050" cap="flat" cmpd="sng" algn="ctr">
            <a:solidFill>
              <a:schemeClr val="tx1"/>
            </a:solidFill>
            <a:prstDash val="solid"/>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405" y="1676400"/>
            <a:ext cx="3600995" cy="2253741"/>
          </a:xfrm>
          <a:prstGeom prst="rect">
            <a:avLst/>
          </a:prstGeom>
          <a:ln w="19050" cap="flat" cmpd="sng" algn="ctr">
            <a:solidFill>
              <a:schemeClr val="tx1"/>
            </a:solidFill>
            <a:prstDash val="solid"/>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Lst>
        </p:spPr>
      </p:pic>
      <p:sp>
        <p:nvSpPr>
          <p:cNvPr id="9" name="TextBox 8"/>
          <p:cNvSpPr txBox="1"/>
          <p:nvPr/>
        </p:nvSpPr>
        <p:spPr>
          <a:xfrm>
            <a:off x="2308485" y="6340415"/>
            <a:ext cx="1676400" cy="261610"/>
          </a:xfrm>
          <a:prstGeom prst="rect">
            <a:avLst/>
          </a:prstGeom>
          <a:noFill/>
        </p:spPr>
        <p:txBody>
          <a:bodyPr wrap="square" rtlCol="0">
            <a:spAutoFit/>
          </a:bodyPr>
          <a:lstStyle/>
          <a:p>
            <a:r>
              <a:rPr lang="en-US" sz="1100" dirty="0">
                <a:solidFill>
                  <a:srgbClr val="481F15"/>
                </a:solidFill>
              </a:rPr>
              <a:t>McCauley et al (2010)</a:t>
            </a:r>
          </a:p>
        </p:txBody>
      </p:sp>
    </p:spTree>
    <p:extLst>
      <p:ext uri="{BB962C8B-B14F-4D97-AF65-F5344CB8AC3E}">
        <p14:creationId xmlns:p14="http://schemas.microsoft.com/office/powerpoint/2010/main" val="1694236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66800" y="225000"/>
            <a:ext cx="8229600" cy="1143000"/>
          </a:xfrm>
        </p:spPr>
        <p:txBody>
          <a:bodyPr/>
          <a:lstStyle/>
          <a:p>
            <a:r>
              <a:rPr lang="en-US" dirty="0">
                <a:solidFill>
                  <a:srgbClr val="481F15"/>
                </a:solidFill>
                <a:effectLst>
                  <a:outerShdw blurRad="38100" dist="38100" dir="2700000" algn="tl">
                    <a:srgbClr val="000000">
                      <a:alpha val="43137"/>
                    </a:srgbClr>
                  </a:outerShdw>
                </a:effectLst>
              </a:rPr>
              <a:t>Lime Slaking Plant Scenario</a:t>
            </a:r>
          </a:p>
        </p:txBody>
      </p:sp>
      <p:sp>
        <p:nvSpPr>
          <p:cNvPr id="7" name="Content Placeholder 6"/>
          <p:cNvSpPr>
            <a:spLocks noGrp="1"/>
          </p:cNvSpPr>
          <p:nvPr>
            <p:ph sz="quarter" idx="4"/>
          </p:nvPr>
        </p:nvSpPr>
        <p:spPr>
          <a:xfrm>
            <a:off x="4724400" y="1414289"/>
            <a:ext cx="3962400" cy="4922777"/>
          </a:xfrm>
        </p:spPr>
        <p:txBody>
          <a:bodyPr/>
          <a:lstStyle/>
          <a:p>
            <a:r>
              <a:rPr lang="en-US" sz="2000" dirty="0" smtClean="0"/>
              <a:t>Lime slaking utilizes hydrated lime for AMD treatment	</a:t>
            </a:r>
          </a:p>
          <a:p>
            <a:pPr lvl="1"/>
            <a:r>
              <a:rPr lang="en-US" sz="1800" dirty="0" smtClean="0"/>
              <a:t>Calcium oxide slaked with water</a:t>
            </a:r>
          </a:p>
          <a:p>
            <a:pPr lvl="1"/>
            <a:r>
              <a:rPr lang="en-US" sz="1800" dirty="0" smtClean="0"/>
              <a:t>Hydrated Lime: </a:t>
            </a:r>
            <a:r>
              <a:rPr lang="en-US" sz="1800" dirty="0" err="1" smtClean="0"/>
              <a:t>Ca</a:t>
            </a:r>
            <a:r>
              <a:rPr lang="en-US" sz="1800" dirty="0" smtClean="0"/>
              <a:t>(OH)</a:t>
            </a:r>
            <a:r>
              <a:rPr lang="en-US" sz="1800" baseline="-25000" dirty="0" smtClean="0"/>
              <a:t>2</a:t>
            </a:r>
          </a:p>
          <a:p>
            <a:pPr lvl="0"/>
            <a:r>
              <a:rPr lang="en-US" sz="2000" dirty="0">
                <a:solidFill>
                  <a:prstClr val="black"/>
                </a:solidFill>
              </a:rPr>
              <a:t>EPA Design Manual: Neutralization of Acid Mine </a:t>
            </a:r>
            <a:r>
              <a:rPr lang="en-US" sz="2000" dirty="0" smtClean="0">
                <a:solidFill>
                  <a:prstClr val="black"/>
                </a:solidFill>
              </a:rPr>
              <a:t>Drainage</a:t>
            </a:r>
            <a:endParaRPr lang="en-US" sz="1800" baseline="-25000" dirty="0" smtClean="0"/>
          </a:p>
          <a:p>
            <a:r>
              <a:rPr lang="en-US" sz="2000" dirty="0" smtClean="0"/>
              <a:t>Designed </a:t>
            </a:r>
            <a:r>
              <a:rPr lang="en-US" sz="2000" dirty="0"/>
              <a:t>using parameters from lime dosing </a:t>
            </a:r>
            <a:r>
              <a:rPr lang="en-US" sz="2000" dirty="0" smtClean="0"/>
              <a:t>scenario</a:t>
            </a:r>
          </a:p>
          <a:p>
            <a:r>
              <a:rPr lang="en-US" sz="2000" dirty="0" smtClean="0"/>
              <a:t>Consumes 6,200 </a:t>
            </a:r>
            <a:r>
              <a:rPr lang="en-US" sz="2000" dirty="0" err="1" smtClean="0"/>
              <a:t>tonnes</a:t>
            </a:r>
            <a:r>
              <a:rPr lang="en-US" sz="2000" dirty="0" smtClean="0"/>
              <a:t> hydrated lime/year</a:t>
            </a:r>
          </a:p>
          <a:p>
            <a:r>
              <a:rPr lang="en-US" sz="2000" dirty="0" smtClean="0"/>
              <a:t>Includes: Equalization basin, lime storage and feed system, flash mix tank, aeration tank, settling basin with sludge removal </a:t>
            </a:r>
            <a:endParaRPr lang="en-US" sz="20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171" y="1449887"/>
            <a:ext cx="3688080" cy="2425791"/>
          </a:xfrm>
          <a:prstGeom prst="rect">
            <a:avLst/>
          </a:prstGeom>
          <a:ln w="2857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171" y="3992881"/>
            <a:ext cx="3688080" cy="2433032"/>
          </a:xfrm>
          <a:prstGeom prst="rect">
            <a:avLst/>
          </a:prstGeom>
          <a:ln w="2857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365483" y="6443990"/>
            <a:ext cx="1742785" cy="261610"/>
          </a:xfrm>
          <a:prstGeom prst="rect">
            <a:avLst/>
          </a:prstGeom>
        </p:spPr>
        <p:txBody>
          <a:bodyPr wrap="none">
            <a:spAutoFit/>
          </a:bodyPr>
          <a:lstStyle/>
          <a:p>
            <a:r>
              <a:rPr lang="en-US" sz="1100" dirty="0">
                <a:solidFill>
                  <a:srgbClr val="481F15"/>
                </a:solidFill>
              </a:rPr>
              <a:t>http://www.aditnow.co.uk</a:t>
            </a:r>
          </a:p>
        </p:txBody>
      </p:sp>
    </p:spTree>
    <p:extLst>
      <p:ext uri="{BB962C8B-B14F-4D97-AF65-F5344CB8AC3E}">
        <p14:creationId xmlns:p14="http://schemas.microsoft.com/office/powerpoint/2010/main" val="4057381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152400" y="228600"/>
            <a:ext cx="8763000" cy="1143000"/>
          </a:xfrm>
        </p:spPr>
        <p:txBody>
          <a:bodyPr/>
          <a:lstStyle/>
          <a:p>
            <a:r>
              <a:rPr lang="fr-CA" sz="4000" dirty="0" err="1" smtClean="0">
                <a:solidFill>
                  <a:schemeClr val="bg1"/>
                </a:solidFill>
                <a:effectLst>
                  <a:outerShdw blurRad="38100" dist="38100" dir="2700000" algn="tl">
                    <a:srgbClr val="000000">
                      <a:alpha val="43137"/>
                    </a:srgbClr>
                  </a:outerShdw>
                </a:effectLst>
              </a:rPr>
              <a:t>Preliminary</a:t>
            </a:r>
            <a:r>
              <a:rPr lang="fr-CA" sz="4000" dirty="0" smtClean="0">
                <a:solidFill>
                  <a:schemeClr val="bg1"/>
                </a:solidFill>
                <a:effectLst>
                  <a:outerShdw blurRad="38100" dist="38100" dir="2700000" algn="tl">
                    <a:srgbClr val="000000">
                      <a:alpha val="43137"/>
                    </a:srgbClr>
                  </a:outerShdw>
                </a:effectLst>
              </a:rPr>
              <a:t> </a:t>
            </a:r>
            <a:r>
              <a:rPr lang="fr-CA" sz="4000" dirty="0" err="1" smtClean="0">
                <a:solidFill>
                  <a:schemeClr val="bg1"/>
                </a:solidFill>
                <a:effectLst>
                  <a:outerShdw blurRad="38100" dist="38100" dir="2700000" algn="tl">
                    <a:srgbClr val="000000">
                      <a:alpha val="43137"/>
                    </a:srgbClr>
                  </a:outerShdw>
                </a:effectLst>
              </a:rPr>
              <a:t>Climate</a:t>
            </a:r>
            <a:r>
              <a:rPr lang="fr-CA" sz="4000" dirty="0" smtClean="0">
                <a:solidFill>
                  <a:schemeClr val="bg1"/>
                </a:solidFill>
                <a:effectLst>
                  <a:outerShdw blurRad="38100" dist="38100" dir="2700000" algn="tl">
                    <a:srgbClr val="000000">
                      <a:alpha val="43137"/>
                    </a:srgbClr>
                  </a:outerShdw>
                </a:effectLst>
              </a:rPr>
              <a:t> </a:t>
            </a:r>
            <a:r>
              <a:rPr lang="fr-CA" sz="4000" dirty="0">
                <a:solidFill>
                  <a:schemeClr val="bg1"/>
                </a:solidFill>
                <a:effectLst>
                  <a:outerShdw blurRad="38100" dist="38100" dir="2700000" algn="tl">
                    <a:srgbClr val="000000">
                      <a:alpha val="43137"/>
                    </a:srgbClr>
                  </a:outerShdw>
                </a:effectLst>
              </a:rPr>
              <a:t>Change </a:t>
            </a:r>
            <a:r>
              <a:rPr lang="fr-CA" sz="4000" dirty="0" err="1" smtClean="0">
                <a:solidFill>
                  <a:schemeClr val="bg1"/>
                </a:solidFill>
                <a:effectLst>
                  <a:outerShdw blurRad="38100" dist="38100" dir="2700000" algn="tl">
                    <a:srgbClr val="000000">
                      <a:alpha val="43137"/>
                    </a:srgbClr>
                  </a:outerShdw>
                </a:effectLst>
              </a:rPr>
              <a:t>Results</a:t>
            </a:r>
            <a:endParaRPr lang="fr-CA" sz="4000" dirty="0" smtClean="0">
              <a:solidFill>
                <a:schemeClr val="bg1"/>
              </a:solidFill>
              <a:effectLst>
                <a:outerShdw blurRad="38100" dist="38100" dir="2700000" algn="tl">
                  <a:srgbClr val="000000">
                    <a:alpha val="43137"/>
                  </a:srgbClr>
                </a:outerShdw>
              </a:effectLst>
            </a:endParaRPr>
          </a:p>
        </p:txBody>
      </p:sp>
      <p:graphicFrame>
        <p:nvGraphicFramePr>
          <p:cNvPr id="3" name="Chart 2"/>
          <p:cNvGraphicFramePr>
            <a:graphicFrameLocks/>
          </p:cNvGraphicFramePr>
          <p:nvPr>
            <p:extLst>
              <p:ext uri="{D42A27DB-BD31-4B8C-83A1-F6EECF244321}">
                <p14:modId xmlns:p14="http://schemas.microsoft.com/office/powerpoint/2010/main" val="2053110688"/>
              </p:ext>
            </p:extLst>
          </p:nvPr>
        </p:nvGraphicFramePr>
        <p:xfrm>
          <a:off x="304800" y="1682931"/>
          <a:ext cx="8839200" cy="4946469"/>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2030104" y="6019800"/>
            <a:ext cx="5974308" cy="646331"/>
          </a:xfrm>
          <a:prstGeom prst="rect">
            <a:avLst/>
          </a:prstGeom>
          <a:no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marL="285750" indent="-285750">
              <a:buFont typeface="Arial" pitchFamily="34" charset="0"/>
              <a:buChar char="•"/>
            </a:pPr>
            <a:r>
              <a:rPr lang="en-US" dirty="0" smtClean="0">
                <a:solidFill>
                  <a:prstClr val="black"/>
                </a:solidFill>
                <a:latin typeface="Calibri"/>
              </a:rPr>
              <a:t>Disposal for passive treatment buried in sanitary landfill </a:t>
            </a:r>
          </a:p>
          <a:p>
            <a:pPr marL="285750" indent="-285750">
              <a:buFont typeface="Arial" pitchFamily="34" charset="0"/>
              <a:buChar char="•"/>
            </a:pPr>
            <a:r>
              <a:rPr lang="en-US" dirty="0" smtClean="0">
                <a:solidFill>
                  <a:prstClr val="black"/>
                </a:solidFill>
                <a:latin typeface="Calibri"/>
              </a:rPr>
              <a:t>Lime-dosing proved to have the least environmental effect </a:t>
            </a:r>
            <a:endParaRPr lang="en-US" dirty="0">
              <a:solidFill>
                <a:prstClr val="black"/>
              </a:solidFill>
              <a:latin typeface="Calibri"/>
            </a:endParaRPr>
          </a:p>
        </p:txBody>
      </p:sp>
      <p:sp>
        <p:nvSpPr>
          <p:cNvPr id="2" name="TextBox 1"/>
          <p:cNvSpPr txBox="1"/>
          <p:nvPr/>
        </p:nvSpPr>
        <p:spPr>
          <a:xfrm>
            <a:off x="2685197" y="2133600"/>
            <a:ext cx="2743200" cy="646331"/>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prstClr val="black"/>
                </a:solidFill>
                <a:latin typeface="+mj-lt"/>
              </a:rPr>
              <a:t>Passive treatments show unusually high impacts.</a:t>
            </a:r>
            <a:endParaRPr lang="en-US" dirty="0">
              <a:solidFill>
                <a:prstClr val="black"/>
              </a:solidFill>
              <a:latin typeface="+mj-lt"/>
            </a:endParaRPr>
          </a:p>
        </p:txBody>
      </p:sp>
      <p:cxnSp>
        <p:nvCxnSpPr>
          <p:cNvPr id="6" name="Straight Arrow Connector 5"/>
          <p:cNvCxnSpPr/>
          <p:nvPr/>
        </p:nvCxnSpPr>
        <p:spPr>
          <a:xfrm flipH="1">
            <a:off x="1905000" y="2779931"/>
            <a:ext cx="2057400" cy="914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971800" y="2779931"/>
            <a:ext cx="990600" cy="914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62400" y="2779931"/>
            <a:ext cx="0" cy="457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62400" y="2779931"/>
            <a:ext cx="1066800" cy="914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97657" y="2779931"/>
            <a:ext cx="2039203" cy="914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351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152400" y="228600"/>
            <a:ext cx="8763000" cy="1143000"/>
          </a:xfrm>
        </p:spPr>
        <p:txBody>
          <a:bodyPr/>
          <a:lstStyle/>
          <a:p>
            <a:r>
              <a:rPr lang="fr-CA" sz="3200" dirty="0" err="1" smtClean="0">
                <a:solidFill>
                  <a:schemeClr val="bg1"/>
                </a:solidFill>
                <a:effectLst>
                  <a:outerShdw blurRad="38100" dist="38100" dir="2700000" algn="tl">
                    <a:srgbClr val="000000">
                      <a:alpha val="43137"/>
                    </a:srgbClr>
                  </a:outerShdw>
                </a:effectLst>
              </a:rPr>
              <a:t>Preliminary</a:t>
            </a:r>
            <a:r>
              <a:rPr lang="fr-CA" sz="3200" dirty="0" smtClean="0">
                <a:solidFill>
                  <a:schemeClr val="bg1"/>
                </a:solidFill>
                <a:effectLst>
                  <a:outerShdw blurRad="38100" dist="38100" dir="2700000" algn="tl">
                    <a:srgbClr val="000000">
                      <a:alpha val="43137"/>
                    </a:srgbClr>
                  </a:outerShdw>
                </a:effectLst>
              </a:rPr>
              <a:t> </a:t>
            </a:r>
            <a:r>
              <a:rPr lang="fr-CA" sz="3200" dirty="0" err="1" smtClean="0">
                <a:solidFill>
                  <a:schemeClr val="bg1"/>
                </a:solidFill>
                <a:effectLst>
                  <a:outerShdw blurRad="38100" dist="38100" dir="2700000" algn="tl">
                    <a:srgbClr val="000000">
                      <a:alpha val="43137"/>
                    </a:srgbClr>
                  </a:outerShdw>
                </a:effectLst>
              </a:rPr>
              <a:t>Climate</a:t>
            </a:r>
            <a:r>
              <a:rPr lang="fr-CA" sz="3200" dirty="0" smtClean="0">
                <a:solidFill>
                  <a:schemeClr val="bg1"/>
                </a:solidFill>
                <a:effectLst>
                  <a:outerShdw blurRad="38100" dist="38100" dir="2700000" algn="tl">
                    <a:srgbClr val="000000">
                      <a:alpha val="43137"/>
                    </a:srgbClr>
                  </a:outerShdw>
                </a:effectLst>
              </a:rPr>
              <a:t> Change </a:t>
            </a:r>
            <a:r>
              <a:rPr lang="fr-CA" sz="3200" dirty="0" err="1" smtClean="0">
                <a:solidFill>
                  <a:schemeClr val="bg1"/>
                </a:solidFill>
                <a:effectLst>
                  <a:outerShdw blurRad="38100" dist="38100" dir="2700000" algn="tl">
                    <a:srgbClr val="000000">
                      <a:alpha val="43137"/>
                    </a:srgbClr>
                  </a:outerShdw>
                </a:effectLst>
              </a:rPr>
              <a:t>Bioreactor</a:t>
            </a:r>
            <a:r>
              <a:rPr lang="fr-CA" sz="3200" dirty="0" smtClean="0">
                <a:solidFill>
                  <a:schemeClr val="bg1"/>
                </a:solidFill>
                <a:effectLst>
                  <a:outerShdw blurRad="38100" dist="38100" dir="2700000" algn="tl">
                    <a:srgbClr val="000000">
                      <a:alpha val="43137"/>
                    </a:srgbClr>
                  </a:outerShdw>
                </a:effectLst>
              </a:rPr>
              <a:t> </a:t>
            </a:r>
            <a:r>
              <a:rPr lang="fr-CA" sz="3200" dirty="0">
                <a:solidFill>
                  <a:schemeClr val="bg1"/>
                </a:solidFill>
                <a:effectLst>
                  <a:outerShdw blurRad="38100" dist="38100" dir="2700000" algn="tl">
                    <a:srgbClr val="000000">
                      <a:alpha val="43137"/>
                    </a:srgbClr>
                  </a:outerShdw>
                </a:effectLst>
              </a:rPr>
              <a:t>Network</a:t>
            </a:r>
            <a:endParaRPr lang="fr-CA" sz="3200" dirty="0" smtClean="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776" r="4856" b="43633"/>
          <a:stretch/>
        </p:blipFill>
        <p:spPr bwMode="auto">
          <a:xfrm>
            <a:off x="381000" y="2286000"/>
            <a:ext cx="3459480" cy="3559499"/>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49387"/>
          <a:stretch/>
        </p:blipFill>
        <p:spPr bwMode="auto">
          <a:xfrm>
            <a:off x="4876800" y="1676400"/>
            <a:ext cx="3911112" cy="4975588"/>
          </a:xfrm>
          <a:prstGeom prst="rect">
            <a:avLst/>
          </a:prstGeom>
          <a:ln w="190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Lst>
        </p:spPr>
      </p:pic>
      <p:cxnSp>
        <p:nvCxnSpPr>
          <p:cNvPr id="4" name="Straight Connector 3"/>
          <p:cNvCxnSpPr/>
          <p:nvPr/>
        </p:nvCxnSpPr>
        <p:spPr>
          <a:xfrm flipV="1">
            <a:off x="4038600" y="1672046"/>
            <a:ext cx="807720" cy="3155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38600" y="5992994"/>
            <a:ext cx="838200" cy="6589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99" name="Rectangle 4098"/>
          <p:cNvSpPr/>
          <p:nvPr/>
        </p:nvSpPr>
        <p:spPr>
          <a:xfrm>
            <a:off x="2712720" y="4827406"/>
            <a:ext cx="1325880" cy="1165588"/>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81000" y="6122586"/>
            <a:ext cx="3459480" cy="58477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smtClean="0">
                <a:solidFill>
                  <a:prstClr val="black"/>
                </a:solidFill>
              </a:rPr>
              <a:t>Sanitary landfill disposal accounted for over 95% of impacts </a:t>
            </a:r>
            <a:endParaRPr lang="en-US" sz="1600" dirty="0">
              <a:solidFill>
                <a:prstClr val="black"/>
              </a:solidFill>
            </a:endParaRPr>
          </a:p>
        </p:txBody>
      </p:sp>
    </p:spTree>
    <p:extLst>
      <p:ext uri="{BB962C8B-B14F-4D97-AF65-F5344CB8AC3E}">
        <p14:creationId xmlns:p14="http://schemas.microsoft.com/office/powerpoint/2010/main" val="2741457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152400" y="228600"/>
            <a:ext cx="8763000" cy="1143000"/>
          </a:xfrm>
        </p:spPr>
        <p:txBody>
          <a:bodyPr/>
          <a:lstStyle/>
          <a:p>
            <a:r>
              <a:rPr lang="fr-CA" sz="4000" dirty="0" err="1">
                <a:solidFill>
                  <a:schemeClr val="bg1"/>
                </a:solidFill>
                <a:effectLst>
                  <a:outerShdw blurRad="38100" dist="38100" dir="2700000" algn="tl">
                    <a:srgbClr val="000000">
                      <a:alpha val="43137"/>
                    </a:srgbClr>
                  </a:outerShdw>
                </a:effectLst>
              </a:rPr>
              <a:t>Climate</a:t>
            </a:r>
            <a:r>
              <a:rPr lang="fr-CA" sz="4000" dirty="0">
                <a:solidFill>
                  <a:schemeClr val="bg1"/>
                </a:solidFill>
                <a:effectLst>
                  <a:outerShdw blurRad="38100" dist="38100" dir="2700000" algn="tl">
                    <a:srgbClr val="000000">
                      <a:alpha val="43137"/>
                    </a:srgbClr>
                  </a:outerShdw>
                </a:effectLst>
              </a:rPr>
              <a:t> </a:t>
            </a:r>
            <a:r>
              <a:rPr lang="fr-CA" sz="4000" dirty="0" smtClean="0">
                <a:solidFill>
                  <a:schemeClr val="bg1"/>
                </a:solidFill>
                <a:effectLst>
                  <a:outerShdw blurRad="38100" dist="38100" dir="2700000" algn="tl">
                    <a:srgbClr val="000000">
                      <a:alpha val="43137"/>
                    </a:srgbClr>
                  </a:outerShdw>
                </a:effectLst>
              </a:rPr>
              <a:t>Change </a:t>
            </a:r>
            <a:r>
              <a:rPr lang="fr-CA" sz="4000" dirty="0" err="1" smtClean="0">
                <a:solidFill>
                  <a:schemeClr val="bg1"/>
                </a:solidFill>
                <a:effectLst>
                  <a:outerShdw blurRad="38100" dist="38100" dir="2700000" algn="tl">
                    <a:srgbClr val="000000">
                      <a:alpha val="43137"/>
                    </a:srgbClr>
                  </a:outerShdw>
                </a:effectLst>
              </a:rPr>
              <a:t>Results</a:t>
            </a:r>
            <a:r>
              <a:rPr lang="fr-CA" sz="4000" dirty="0">
                <a:solidFill>
                  <a:schemeClr val="bg1"/>
                </a:solidFill>
                <a:effectLst>
                  <a:outerShdw blurRad="38100" dist="38100" dir="2700000" algn="tl">
                    <a:srgbClr val="000000">
                      <a:alpha val="43137"/>
                    </a:srgbClr>
                  </a:outerShdw>
                </a:effectLst>
              </a:rPr>
              <a:t> </a:t>
            </a:r>
            <a:r>
              <a:rPr lang="fr-CA" sz="4000" dirty="0" smtClean="0">
                <a:solidFill>
                  <a:schemeClr val="bg1"/>
                </a:solidFill>
                <a:effectLst>
                  <a:outerShdw blurRad="38100" dist="38100" dir="2700000" algn="tl">
                    <a:srgbClr val="000000">
                      <a:alpha val="43137"/>
                    </a:srgbClr>
                  </a:outerShdw>
                </a:effectLst>
              </a:rPr>
              <a:t>- </a:t>
            </a:r>
            <a:r>
              <a:rPr lang="fr-CA" sz="4000" dirty="0" err="1" smtClean="0">
                <a:solidFill>
                  <a:schemeClr val="bg1"/>
                </a:solidFill>
                <a:effectLst>
                  <a:outerShdw blurRad="38100" dist="38100" dir="2700000" algn="tl">
                    <a:srgbClr val="000000">
                      <a:alpha val="43137"/>
                    </a:srgbClr>
                  </a:outerShdw>
                </a:effectLst>
              </a:rPr>
              <a:t>Onsite</a:t>
            </a:r>
            <a:r>
              <a:rPr lang="fr-CA" sz="4000" dirty="0" smtClean="0">
                <a:solidFill>
                  <a:schemeClr val="bg1"/>
                </a:solidFill>
                <a:effectLst>
                  <a:outerShdw blurRad="38100" dist="38100" dir="2700000" algn="tl">
                    <a:srgbClr val="000000">
                      <a:alpha val="43137"/>
                    </a:srgbClr>
                  </a:outerShdw>
                </a:effectLst>
              </a:rPr>
              <a:t> </a:t>
            </a:r>
            <a:r>
              <a:rPr lang="fr-CA" sz="4000" dirty="0" err="1" smtClean="0">
                <a:solidFill>
                  <a:schemeClr val="bg1"/>
                </a:solidFill>
                <a:effectLst>
                  <a:outerShdw blurRad="38100" dist="38100" dir="2700000" algn="tl">
                    <a:srgbClr val="000000">
                      <a:alpha val="43137"/>
                    </a:srgbClr>
                  </a:outerShdw>
                </a:effectLst>
              </a:rPr>
              <a:t>Disposal</a:t>
            </a:r>
            <a:endParaRPr lang="fr-CA" sz="4000" dirty="0" smtClean="0">
              <a:solidFill>
                <a:schemeClr val="bg1"/>
              </a:solidFill>
              <a:effectLst>
                <a:outerShdw blurRad="38100" dist="38100" dir="2700000" algn="tl">
                  <a:srgbClr val="000000">
                    <a:alpha val="43137"/>
                  </a:srgbClr>
                </a:outerShdw>
              </a:effectLst>
            </a:endParaRPr>
          </a:p>
        </p:txBody>
      </p:sp>
      <p:graphicFrame>
        <p:nvGraphicFramePr>
          <p:cNvPr id="9" name="Chart 8"/>
          <p:cNvGraphicFramePr>
            <a:graphicFrameLocks/>
          </p:cNvGraphicFramePr>
          <p:nvPr>
            <p:extLst>
              <p:ext uri="{D42A27DB-BD31-4B8C-83A1-F6EECF244321}">
                <p14:modId xmlns:p14="http://schemas.microsoft.com/office/powerpoint/2010/main" val="1091804670"/>
              </p:ext>
            </p:extLst>
          </p:nvPr>
        </p:nvGraphicFramePr>
        <p:xfrm>
          <a:off x="533400" y="1752600"/>
          <a:ext cx="8229600" cy="41148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1981200" y="6028904"/>
            <a:ext cx="5715000" cy="646331"/>
          </a:xfrm>
          <a:prstGeom prst="rect">
            <a:avLst/>
          </a:prstGeom>
          <a:no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marL="285750" indent="-285750">
              <a:buFont typeface="Arial" pitchFamily="34" charset="0"/>
              <a:buChar char="•"/>
            </a:pPr>
            <a:r>
              <a:rPr lang="en-US" dirty="0" smtClean="0">
                <a:solidFill>
                  <a:prstClr val="black"/>
                </a:solidFill>
                <a:latin typeface="Calibri"/>
              </a:rPr>
              <a:t>Redesigned scenario for on-site disposal – more realistic</a:t>
            </a:r>
          </a:p>
          <a:p>
            <a:pPr marL="285750" indent="-285750">
              <a:buFont typeface="Arial" pitchFamily="34" charset="0"/>
              <a:buChar char="•"/>
            </a:pPr>
            <a:r>
              <a:rPr lang="en-US" dirty="0" smtClean="0">
                <a:solidFill>
                  <a:prstClr val="black"/>
                </a:solidFill>
                <a:latin typeface="Calibri"/>
              </a:rPr>
              <a:t>Significantly reduced passive treatment impacts </a:t>
            </a:r>
          </a:p>
        </p:txBody>
      </p:sp>
      <p:sp>
        <p:nvSpPr>
          <p:cNvPr id="3" name="TextBox 2"/>
          <p:cNvSpPr txBox="1"/>
          <p:nvPr/>
        </p:nvSpPr>
        <p:spPr>
          <a:xfrm>
            <a:off x="4419600" y="2286000"/>
            <a:ext cx="2558955" cy="923330"/>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prstClr val="black"/>
                </a:solidFill>
                <a:latin typeface="+mj-lt"/>
              </a:rPr>
              <a:t>Lime slaking demonstrates significant midpoint impacts </a:t>
            </a:r>
            <a:endParaRPr lang="en-US" dirty="0">
              <a:solidFill>
                <a:prstClr val="black"/>
              </a:solidFill>
              <a:latin typeface="+mj-lt"/>
            </a:endParaRPr>
          </a:p>
        </p:txBody>
      </p:sp>
      <p:cxnSp>
        <p:nvCxnSpPr>
          <p:cNvPr id="5" name="Straight Arrow Connector 4"/>
          <p:cNvCxnSpPr>
            <a:stCxn id="3" idx="3"/>
          </p:cNvCxnSpPr>
          <p:nvPr/>
        </p:nvCxnSpPr>
        <p:spPr>
          <a:xfrm>
            <a:off x="6978555" y="2747665"/>
            <a:ext cx="914400" cy="8682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732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76200" y="228600"/>
            <a:ext cx="9067800" cy="1143000"/>
          </a:xfrm>
        </p:spPr>
        <p:txBody>
          <a:bodyPr/>
          <a:lstStyle/>
          <a:p>
            <a:r>
              <a:rPr lang="fr-CA" dirty="0" err="1">
                <a:solidFill>
                  <a:schemeClr val="bg1"/>
                </a:solidFill>
                <a:effectLst>
                  <a:outerShdw blurRad="38100" dist="38100" dir="2700000" algn="tl">
                    <a:srgbClr val="000000">
                      <a:alpha val="43137"/>
                    </a:srgbClr>
                  </a:outerShdw>
                </a:effectLst>
              </a:rPr>
              <a:t>Climate</a:t>
            </a:r>
            <a:r>
              <a:rPr lang="fr-CA" dirty="0">
                <a:solidFill>
                  <a:schemeClr val="bg1"/>
                </a:solidFill>
                <a:effectLst>
                  <a:outerShdw blurRad="38100" dist="38100" dir="2700000" algn="tl">
                    <a:srgbClr val="000000">
                      <a:alpha val="43137"/>
                    </a:srgbClr>
                  </a:outerShdw>
                </a:effectLst>
              </a:rPr>
              <a:t> </a:t>
            </a:r>
            <a:r>
              <a:rPr lang="fr-CA" dirty="0" smtClean="0">
                <a:solidFill>
                  <a:schemeClr val="bg1"/>
                </a:solidFill>
                <a:effectLst>
                  <a:outerShdw blurRad="38100" dist="38100" dir="2700000" algn="tl">
                    <a:srgbClr val="000000">
                      <a:alpha val="43137"/>
                    </a:srgbClr>
                  </a:outerShdw>
                </a:effectLst>
              </a:rPr>
              <a:t>Change Lime  </a:t>
            </a:r>
            <a:r>
              <a:rPr lang="fr-CA" dirty="0" err="1" smtClean="0">
                <a:solidFill>
                  <a:schemeClr val="bg1"/>
                </a:solidFill>
                <a:effectLst>
                  <a:outerShdw blurRad="38100" dist="38100" dir="2700000" algn="tl">
                    <a:srgbClr val="000000">
                      <a:alpha val="43137"/>
                    </a:srgbClr>
                  </a:outerShdw>
                </a:effectLst>
              </a:rPr>
              <a:t>Slaking</a:t>
            </a:r>
            <a:r>
              <a:rPr lang="fr-CA" dirty="0" smtClean="0">
                <a:solidFill>
                  <a:schemeClr val="bg1"/>
                </a:solidFill>
                <a:effectLst>
                  <a:outerShdw blurRad="38100" dist="38100" dir="2700000" algn="tl">
                    <a:srgbClr val="000000">
                      <a:alpha val="43137"/>
                    </a:srgbClr>
                  </a:outerShdw>
                </a:effectLst>
              </a:rPr>
              <a:t> </a:t>
            </a:r>
            <a:r>
              <a:rPr lang="fr-CA" dirty="0">
                <a:solidFill>
                  <a:schemeClr val="bg1"/>
                </a:solidFill>
                <a:effectLst>
                  <a:outerShdw blurRad="38100" dist="38100" dir="2700000" algn="tl">
                    <a:srgbClr val="000000">
                      <a:alpha val="43137"/>
                    </a:srgbClr>
                  </a:outerShdw>
                </a:effectLst>
              </a:rPr>
              <a:t>Network</a:t>
            </a:r>
            <a:endParaRPr lang="fr-CA" dirty="0" smtClean="0">
              <a:solidFill>
                <a:schemeClr val="bg1"/>
              </a:solidFill>
              <a:effectLst>
                <a:outerShdw blurRad="38100" dist="38100" dir="2700000" algn="tl">
                  <a:srgbClr val="000000">
                    <a:alpha val="43137"/>
                  </a:srgbClr>
                </a:outerShdw>
              </a:effectLst>
            </a:endParaRPr>
          </a:p>
        </p:txBody>
      </p:sp>
      <p:pic>
        <p:nvPicPr>
          <p:cNvPr id="7"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b="55346"/>
          <a:stretch/>
        </p:blipFill>
        <p:spPr bwMode="auto">
          <a:xfrm>
            <a:off x="229688" y="2667000"/>
            <a:ext cx="3733800" cy="3935169"/>
          </a:xfrm>
          <a:prstGeom prst="rect">
            <a:avLst/>
          </a:prstGeom>
          <a:ln w="190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Lst>
        </p:spPr>
      </p:pic>
      <p:pic>
        <p:nvPicPr>
          <p:cNvPr id="8"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27416" t="4720" r="29608"/>
          <a:stretch/>
        </p:blipFill>
        <p:spPr bwMode="auto">
          <a:xfrm>
            <a:off x="4648200" y="1676400"/>
            <a:ext cx="4191000" cy="5075193"/>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Lst>
        </p:spPr>
      </p:pic>
      <p:sp>
        <p:nvSpPr>
          <p:cNvPr id="2" name="Rectangle 1"/>
          <p:cNvSpPr/>
          <p:nvPr/>
        </p:nvSpPr>
        <p:spPr>
          <a:xfrm>
            <a:off x="141513" y="5405985"/>
            <a:ext cx="1449977" cy="1021080"/>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p:nvCxnSpPr>
        <p:spPr>
          <a:xfrm flipV="1">
            <a:off x="1591490" y="1676400"/>
            <a:ext cx="3056710" cy="3729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91490" y="6427065"/>
            <a:ext cx="3056710" cy="3245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6848" y="1905000"/>
            <a:ext cx="3459480" cy="58477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smtClean="0">
                <a:solidFill>
                  <a:prstClr val="black"/>
                </a:solidFill>
              </a:rPr>
              <a:t>Quicklime air emissions: CO, CO2, heat, particulates, sulfur dioxide</a:t>
            </a:r>
            <a:endParaRPr lang="en-US" sz="1600" dirty="0">
              <a:solidFill>
                <a:prstClr val="black"/>
              </a:solidFill>
            </a:endParaRPr>
          </a:p>
        </p:txBody>
      </p:sp>
    </p:spTree>
    <p:extLst>
      <p:ext uri="{BB962C8B-B14F-4D97-AF65-F5344CB8AC3E}">
        <p14:creationId xmlns:p14="http://schemas.microsoft.com/office/powerpoint/2010/main" val="3085827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90119"/>
            <a:ext cx="8229600" cy="1143000"/>
          </a:xfrm>
        </p:spPr>
        <p:txBody>
          <a:bodyPr/>
          <a:lstStyle/>
          <a:p>
            <a:r>
              <a:rPr lang="en-US" sz="3200" dirty="0" smtClean="0">
                <a:solidFill>
                  <a:srgbClr val="481F15"/>
                </a:solidFill>
                <a:effectLst>
                  <a:outerShdw blurRad="38100" dist="38100" dir="2700000" algn="tl">
                    <a:srgbClr val="000000">
                      <a:alpha val="43137"/>
                    </a:srgbClr>
                  </a:outerShdw>
                </a:effectLst>
              </a:rPr>
              <a:t>Limestone vs. Quicklime Material Preparation </a:t>
            </a:r>
            <a:endParaRPr lang="en-US" sz="3200" dirty="0">
              <a:solidFill>
                <a:srgbClr val="481F15"/>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41300" y="3548314"/>
            <a:ext cx="4114800" cy="3352800"/>
          </a:xfrm>
          <a:ln>
            <a:noFill/>
          </a:ln>
          <a:effectLst>
            <a:outerShdw blurRad="50800" dist="38100" dir="2700000" algn="tl" rotWithShape="0">
              <a:prstClr val="black">
                <a:alpha val="40000"/>
              </a:prstClr>
            </a:outerShdw>
          </a:effectLst>
        </p:spPr>
        <p:txBody>
          <a:bodyPr/>
          <a:lstStyle/>
          <a:p>
            <a:pPr marL="0" indent="0" algn="ctr">
              <a:buNone/>
            </a:pPr>
            <a:r>
              <a:rPr lang="en-US" sz="2800" dirty="0" smtClean="0"/>
              <a:t>Crushed Limestone</a:t>
            </a:r>
          </a:p>
          <a:p>
            <a:pPr lvl="1"/>
            <a:r>
              <a:rPr lang="en-US" sz="2000" dirty="0" smtClean="0"/>
              <a:t>Process Energy</a:t>
            </a:r>
          </a:p>
          <a:p>
            <a:pPr lvl="2"/>
            <a:r>
              <a:rPr lang="en-US" sz="1600" dirty="0" smtClean="0"/>
              <a:t>Crushing</a:t>
            </a:r>
          </a:p>
          <a:p>
            <a:pPr lvl="2"/>
            <a:r>
              <a:rPr lang="en-US" sz="1600" dirty="0" smtClean="0"/>
              <a:t>Washing</a:t>
            </a:r>
          </a:p>
          <a:p>
            <a:pPr lvl="2"/>
            <a:r>
              <a:rPr lang="en-US" sz="1600" dirty="0" smtClean="0"/>
              <a:t>Transportation by conveyor belt</a:t>
            </a:r>
          </a:p>
          <a:p>
            <a:pPr lvl="1"/>
            <a:r>
              <a:rPr lang="en-US" sz="2000" dirty="0" smtClean="0"/>
              <a:t>Heavy Machinery</a:t>
            </a:r>
          </a:p>
          <a:p>
            <a:pPr lvl="2"/>
            <a:r>
              <a:rPr lang="en-US" sz="1600" dirty="0" smtClean="0"/>
              <a:t>2 crushers</a:t>
            </a:r>
          </a:p>
          <a:p>
            <a:pPr lvl="2"/>
            <a:r>
              <a:rPr lang="en-US" sz="1600" dirty="0" smtClean="0"/>
              <a:t>2 sieves</a:t>
            </a:r>
          </a:p>
          <a:p>
            <a:pPr lvl="2"/>
            <a:r>
              <a:rPr lang="en-US" sz="1600" dirty="0" smtClean="0"/>
              <a:t>2 small silos</a:t>
            </a:r>
          </a:p>
          <a:p>
            <a:pPr lvl="1"/>
            <a:endParaRPr lang="en-US" sz="2400" dirty="0" smtClean="0"/>
          </a:p>
          <a:p>
            <a:pPr lvl="1"/>
            <a:endParaRPr lang="en-US" sz="2400" dirty="0" smtClean="0"/>
          </a:p>
          <a:p>
            <a:pPr marL="457200" lvl="1" indent="0">
              <a:buNone/>
            </a:pPr>
            <a:endParaRPr lang="en-US" sz="2400" dirty="0" smtClean="0"/>
          </a:p>
          <a:p>
            <a:pPr lvl="1"/>
            <a:endParaRPr lang="en-US" dirty="0" smtClean="0"/>
          </a:p>
          <a:p>
            <a:endParaRPr lang="en-US" dirty="0"/>
          </a:p>
        </p:txBody>
      </p:sp>
      <p:sp>
        <p:nvSpPr>
          <p:cNvPr id="5" name="Content Placeholder 3"/>
          <p:cNvSpPr txBox="1">
            <a:spLocks/>
          </p:cNvSpPr>
          <p:nvPr/>
        </p:nvSpPr>
        <p:spPr bwMode="auto">
          <a:xfrm>
            <a:off x="4572000" y="3573298"/>
            <a:ext cx="4114800" cy="3004886"/>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solidFill>
                  <a:prstClr val="black"/>
                </a:solidFill>
              </a:rPr>
              <a:t>Quicklime</a:t>
            </a:r>
          </a:p>
          <a:p>
            <a:pPr lvl="1"/>
            <a:r>
              <a:rPr lang="en-US" sz="2000" dirty="0" smtClean="0">
                <a:solidFill>
                  <a:prstClr val="black"/>
                </a:solidFill>
              </a:rPr>
              <a:t>17x the process energy of crushed limestone</a:t>
            </a:r>
          </a:p>
          <a:p>
            <a:pPr lvl="2"/>
            <a:r>
              <a:rPr lang="en-US" sz="1400" dirty="0" smtClean="0">
                <a:solidFill>
                  <a:prstClr val="black"/>
                </a:solidFill>
              </a:rPr>
              <a:t>Crushing, milling, cyclone filtering, </a:t>
            </a:r>
            <a:r>
              <a:rPr lang="en-US" sz="1400" dirty="0" err="1" smtClean="0">
                <a:solidFill>
                  <a:prstClr val="black"/>
                </a:solidFill>
              </a:rPr>
              <a:t>dedusting</a:t>
            </a:r>
            <a:r>
              <a:rPr lang="en-US" sz="1400" dirty="0" smtClean="0">
                <a:solidFill>
                  <a:prstClr val="black"/>
                </a:solidFill>
              </a:rPr>
              <a:t>, storage, </a:t>
            </a:r>
          </a:p>
          <a:p>
            <a:pPr lvl="1"/>
            <a:r>
              <a:rPr lang="en-US" sz="2000" dirty="0" smtClean="0">
                <a:solidFill>
                  <a:prstClr val="black"/>
                </a:solidFill>
              </a:rPr>
              <a:t>10x the weight of heavy machinery</a:t>
            </a:r>
          </a:p>
          <a:p>
            <a:pPr lvl="2"/>
            <a:r>
              <a:rPr lang="en-US" sz="1400" dirty="0" smtClean="0">
                <a:solidFill>
                  <a:prstClr val="black"/>
                </a:solidFill>
              </a:rPr>
              <a:t>Crusher, roller mill, </a:t>
            </a:r>
            <a:r>
              <a:rPr lang="en-US" sz="1400" dirty="0" err="1" smtClean="0">
                <a:solidFill>
                  <a:prstClr val="black"/>
                </a:solidFill>
              </a:rPr>
              <a:t>dedusting</a:t>
            </a:r>
            <a:r>
              <a:rPr lang="en-US" sz="1400" dirty="0" smtClean="0">
                <a:solidFill>
                  <a:prstClr val="black"/>
                </a:solidFill>
              </a:rPr>
              <a:t> plant, cyclone, small silo</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363106"/>
            <a:ext cx="2768600" cy="2076450"/>
          </a:xfrm>
          <a:prstGeom prst="rect">
            <a:avLst/>
          </a:prstGeom>
          <a:ln w="12700">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9656" y="1397596"/>
            <a:ext cx="2075688" cy="2075688"/>
          </a:xfrm>
          <a:prstGeom prst="rect">
            <a:avLst/>
          </a:prstGeom>
          <a:ln w="12700">
            <a:solidFill>
              <a:schemeClr val="tx1"/>
            </a:solidFill>
          </a:ln>
          <a:effectLst>
            <a:outerShdw blurRad="292100" dist="139700" dir="2700000" algn="tl" rotWithShape="0">
              <a:srgbClr val="333333">
                <a:alpha val="65000"/>
              </a:srgbClr>
            </a:outerShdw>
          </a:effectLst>
        </p:spPr>
      </p:pic>
      <p:sp>
        <p:nvSpPr>
          <p:cNvPr id="7" name="Rectangle 6"/>
          <p:cNvSpPr/>
          <p:nvPr/>
        </p:nvSpPr>
        <p:spPr>
          <a:xfrm rot="16200000">
            <a:off x="-48143" y="2247443"/>
            <a:ext cx="1623265" cy="307777"/>
          </a:xfrm>
          <a:prstGeom prst="rect">
            <a:avLst/>
          </a:prstGeom>
        </p:spPr>
        <p:txBody>
          <a:bodyPr wrap="none">
            <a:spAutoFit/>
          </a:bodyPr>
          <a:lstStyle/>
          <a:p>
            <a:r>
              <a:rPr lang="en-US" sz="1400" dirty="0">
                <a:solidFill>
                  <a:schemeClr val="bg1">
                    <a:lumMod val="50000"/>
                  </a:schemeClr>
                </a:solidFill>
                <a:latin typeface="+mj-lt"/>
              </a:rPr>
              <a:t>http://leattach.com</a:t>
            </a:r>
          </a:p>
        </p:txBody>
      </p:sp>
      <p:sp>
        <p:nvSpPr>
          <p:cNvPr id="8" name="Rectangle 7"/>
          <p:cNvSpPr/>
          <p:nvPr/>
        </p:nvSpPr>
        <p:spPr>
          <a:xfrm rot="16200000">
            <a:off x="4673279" y="2242580"/>
            <a:ext cx="1623265" cy="307777"/>
          </a:xfrm>
          <a:prstGeom prst="rect">
            <a:avLst/>
          </a:prstGeom>
        </p:spPr>
        <p:txBody>
          <a:bodyPr wrap="none">
            <a:spAutoFit/>
          </a:bodyPr>
          <a:lstStyle/>
          <a:p>
            <a:r>
              <a:rPr lang="en-US" sz="1400" dirty="0">
                <a:solidFill>
                  <a:schemeClr val="bg1">
                    <a:lumMod val="50000"/>
                  </a:schemeClr>
                </a:solidFill>
                <a:latin typeface="+mj-lt"/>
              </a:rPr>
              <a:t>http://leattach.com</a:t>
            </a:r>
          </a:p>
        </p:txBody>
      </p:sp>
      <p:sp>
        <p:nvSpPr>
          <p:cNvPr id="9" name="Rectangle 8"/>
          <p:cNvSpPr/>
          <p:nvPr/>
        </p:nvSpPr>
        <p:spPr>
          <a:xfrm>
            <a:off x="381000" y="1066800"/>
            <a:ext cx="4191000" cy="5638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1066800"/>
            <a:ext cx="4191000" cy="5638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982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dirty="0" err="1" smtClean="0">
                <a:solidFill>
                  <a:srgbClr val="481F15"/>
                </a:solidFill>
                <a:effectLst>
                  <a:outerShdw blurRad="38100" dist="38100" dir="2700000" algn="tl">
                    <a:srgbClr val="000000">
                      <a:alpha val="43137"/>
                    </a:srgbClr>
                  </a:outerShdw>
                </a:effectLst>
              </a:rPr>
              <a:t>Acknowledgements</a:t>
            </a:r>
            <a:r>
              <a:rPr lang="fr-CA" dirty="0" smtClean="0">
                <a:solidFill>
                  <a:srgbClr val="481F15"/>
                </a:solidFill>
              </a:rPr>
              <a:t> </a:t>
            </a:r>
          </a:p>
        </p:txBody>
      </p:sp>
      <p:sp>
        <p:nvSpPr>
          <p:cNvPr id="2" name="Text Placeholder 1"/>
          <p:cNvSpPr>
            <a:spLocks noGrp="1"/>
          </p:cNvSpPr>
          <p:nvPr>
            <p:ph type="body" idx="1"/>
          </p:nvPr>
        </p:nvSpPr>
        <p:spPr>
          <a:xfrm>
            <a:off x="457200" y="1371600"/>
            <a:ext cx="4040188" cy="639762"/>
          </a:xfrm>
        </p:spPr>
        <p:txBody>
          <a:bodyPr/>
          <a:lstStyle/>
          <a:p>
            <a:r>
              <a:rPr lang="en-US" dirty="0" smtClean="0"/>
              <a:t>University Supervisors</a:t>
            </a:r>
            <a:endParaRPr lang="en-US" dirty="0"/>
          </a:p>
        </p:txBody>
      </p:sp>
      <p:sp>
        <p:nvSpPr>
          <p:cNvPr id="5123" name="Espace réservé du contenu 2"/>
          <p:cNvSpPr>
            <a:spLocks noGrp="1"/>
          </p:cNvSpPr>
          <p:nvPr>
            <p:ph sz="half" idx="2"/>
          </p:nvPr>
        </p:nvSpPr>
        <p:spPr>
          <a:xfrm>
            <a:off x="457200" y="2057400"/>
            <a:ext cx="4040188" cy="3951288"/>
          </a:xfrm>
        </p:spPr>
        <p:txBody>
          <a:bodyPr/>
          <a:lstStyle/>
          <a:p>
            <a:r>
              <a:rPr lang="en-US" sz="1800" dirty="0" smtClean="0">
                <a:solidFill>
                  <a:srgbClr val="481F15"/>
                </a:solidFill>
              </a:rPr>
              <a:t>Dr</a:t>
            </a:r>
            <a:r>
              <a:rPr lang="en-US" sz="1800" dirty="0">
                <a:solidFill>
                  <a:srgbClr val="481F15"/>
                </a:solidFill>
              </a:rPr>
              <a:t>. James Stone</a:t>
            </a:r>
          </a:p>
          <a:p>
            <a:pPr lvl="1"/>
            <a:r>
              <a:rPr lang="en-US" sz="1800" dirty="0">
                <a:solidFill>
                  <a:srgbClr val="481F15"/>
                </a:solidFill>
              </a:rPr>
              <a:t>South Dakota School of Mines &amp; Technology, Rapid City, SD</a:t>
            </a:r>
          </a:p>
          <a:p>
            <a:r>
              <a:rPr lang="en-US" sz="1800" dirty="0">
                <a:solidFill>
                  <a:srgbClr val="481F15"/>
                </a:solidFill>
              </a:rPr>
              <a:t>Dr. </a:t>
            </a:r>
            <a:r>
              <a:rPr lang="en-US" sz="1800" dirty="0" err="1" smtClean="0">
                <a:solidFill>
                  <a:srgbClr val="481F15"/>
                </a:solidFill>
              </a:rPr>
              <a:t>Aisling</a:t>
            </a:r>
            <a:r>
              <a:rPr lang="en-US" sz="1800" dirty="0" smtClean="0">
                <a:solidFill>
                  <a:srgbClr val="481F15"/>
                </a:solidFill>
              </a:rPr>
              <a:t> </a:t>
            </a:r>
            <a:r>
              <a:rPr lang="en-US" sz="1800" dirty="0">
                <a:solidFill>
                  <a:srgbClr val="481F15"/>
                </a:solidFill>
              </a:rPr>
              <a:t>O’Sullivan</a:t>
            </a:r>
          </a:p>
          <a:p>
            <a:pPr lvl="1"/>
            <a:r>
              <a:rPr lang="en-US" sz="1800" dirty="0">
                <a:solidFill>
                  <a:srgbClr val="481F15"/>
                </a:solidFill>
              </a:rPr>
              <a:t>University of Canterbury, Christchurch, New Zealand</a:t>
            </a:r>
          </a:p>
        </p:txBody>
      </p:sp>
      <p:sp>
        <p:nvSpPr>
          <p:cNvPr id="3" name="Text Placeholder 2"/>
          <p:cNvSpPr>
            <a:spLocks noGrp="1"/>
          </p:cNvSpPr>
          <p:nvPr>
            <p:ph type="body" sz="quarter" idx="3"/>
          </p:nvPr>
        </p:nvSpPr>
        <p:spPr>
          <a:xfrm>
            <a:off x="4645025" y="1341438"/>
            <a:ext cx="4041775" cy="639762"/>
          </a:xfrm>
        </p:spPr>
        <p:txBody>
          <a:bodyPr/>
          <a:lstStyle/>
          <a:p>
            <a:r>
              <a:rPr lang="en-US" dirty="0" smtClean="0"/>
              <a:t>Funding Sources</a:t>
            </a:r>
            <a:endParaRPr lang="en-US" dirty="0"/>
          </a:p>
        </p:txBody>
      </p:sp>
      <p:sp>
        <p:nvSpPr>
          <p:cNvPr id="4" name="Content Placeholder 3"/>
          <p:cNvSpPr>
            <a:spLocks noGrp="1"/>
          </p:cNvSpPr>
          <p:nvPr>
            <p:ph sz="quarter" idx="4"/>
          </p:nvPr>
        </p:nvSpPr>
        <p:spPr>
          <a:xfrm>
            <a:off x="4645025" y="1981200"/>
            <a:ext cx="4041775" cy="3951288"/>
          </a:xfrm>
        </p:spPr>
        <p:txBody>
          <a:bodyPr/>
          <a:lstStyle/>
          <a:p>
            <a:r>
              <a:rPr lang="en-US" sz="1800" dirty="0" smtClean="0"/>
              <a:t>New </a:t>
            </a:r>
            <a:r>
              <a:rPr lang="en-US" sz="1800" dirty="0"/>
              <a:t>Zealand Government</a:t>
            </a:r>
          </a:p>
          <a:p>
            <a:pPr lvl="1"/>
            <a:r>
              <a:rPr lang="en-US" sz="1800" dirty="0"/>
              <a:t>Technology New Zealand (Foundation for Research, Science &amp; Technology)</a:t>
            </a:r>
          </a:p>
          <a:p>
            <a:r>
              <a:rPr lang="en-US" sz="1800" dirty="0"/>
              <a:t>Solid Energy New Zealand Ltd</a:t>
            </a:r>
          </a:p>
          <a:p>
            <a:r>
              <a:rPr lang="en-US" sz="1800" dirty="0"/>
              <a:t>Coal Association of New Zealand</a:t>
            </a:r>
          </a:p>
          <a:p>
            <a:r>
              <a:rPr lang="en-US" sz="1800" dirty="0"/>
              <a:t>University of Canterbury</a:t>
            </a:r>
          </a:p>
          <a:p>
            <a:pPr lvl="1"/>
            <a:r>
              <a:rPr lang="en-US" sz="1800" dirty="0"/>
              <a:t>Department of Civil &amp; Natural Resources Engineering</a:t>
            </a:r>
          </a:p>
          <a:p>
            <a:endParaRPr lang="en-US" sz="1800"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031" y="4424540"/>
            <a:ext cx="1480684" cy="20739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8570" y="4587613"/>
            <a:ext cx="2198332" cy="1700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5233639"/>
            <a:ext cx="1465041" cy="1349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3999" y="5251086"/>
            <a:ext cx="1164757" cy="1349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17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152400" y="228600"/>
            <a:ext cx="8763000" cy="1143000"/>
          </a:xfrm>
        </p:spPr>
        <p:txBody>
          <a:bodyPr/>
          <a:lstStyle/>
          <a:p>
            <a:r>
              <a:rPr lang="fr-CA" dirty="0" err="1">
                <a:solidFill>
                  <a:schemeClr val="bg1"/>
                </a:solidFill>
                <a:effectLst>
                  <a:outerShdw blurRad="38100" dist="38100" dir="2700000" algn="tl">
                    <a:srgbClr val="000000">
                      <a:alpha val="43137"/>
                    </a:srgbClr>
                  </a:outerShdw>
                </a:effectLst>
              </a:rPr>
              <a:t>Terrestrial</a:t>
            </a:r>
            <a:r>
              <a:rPr lang="fr-CA" dirty="0">
                <a:solidFill>
                  <a:schemeClr val="bg1"/>
                </a:solidFill>
                <a:effectLst>
                  <a:outerShdw blurRad="38100" dist="38100" dir="2700000" algn="tl">
                    <a:srgbClr val="000000">
                      <a:alpha val="43137"/>
                    </a:srgbClr>
                  </a:outerShdw>
                </a:effectLst>
              </a:rPr>
              <a:t> Acidification </a:t>
            </a:r>
            <a:r>
              <a:rPr lang="fr-CA" dirty="0" err="1">
                <a:solidFill>
                  <a:schemeClr val="bg1"/>
                </a:solidFill>
                <a:effectLst>
                  <a:outerShdw blurRad="38100" dist="38100" dir="2700000" algn="tl">
                    <a:srgbClr val="000000">
                      <a:alpha val="43137"/>
                    </a:srgbClr>
                  </a:outerShdw>
                </a:effectLst>
              </a:rPr>
              <a:t>Results</a:t>
            </a:r>
            <a:endParaRPr lang="fr-CA" dirty="0" smtClean="0">
              <a:solidFill>
                <a:schemeClr val="bg1"/>
              </a:solidFill>
              <a:effectLst>
                <a:outerShdw blurRad="38100" dist="38100" dir="2700000" algn="tl">
                  <a:srgbClr val="000000">
                    <a:alpha val="43137"/>
                  </a:srgbClr>
                </a:outerShdw>
              </a:effectLst>
            </a:endParaRPr>
          </a:p>
        </p:txBody>
      </p:sp>
      <p:graphicFrame>
        <p:nvGraphicFramePr>
          <p:cNvPr id="4" name="Chart 3"/>
          <p:cNvGraphicFramePr>
            <a:graphicFrameLocks/>
          </p:cNvGraphicFramePr>
          <p:nvPr>
            <p:extLst>
              <p:ext uri="{D42A27DB-BD31-4B8C-83A1-F6EECF244321}">
                <p14:modId xmlns:p14="http://schemas.microsoft.com/office/powerpoint/2010/main" val="833711367"/>
              </p:ext>
            </p:extLst>
          </p:nvPr>
        </p:nvGraphicFramePr>
        <p:xfrm>
          <a:off x="-38100" y="1706945"/>
          <a:ext cx="8763000" cy="5129284"/>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1447800" y="2761565"/>
            <a:ext cx="5791200" cy="646331"/>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prstClr val="black"/>
                </a:solidFill>
                <a:latin typeface="Calibri"/>
              </a:rPr>
              <a:t>Purchased energy </a:t>
            </a:r>
            <a:r>
              <a:rPr lang="en-US" dirty="0">
                <a:solidFill>
                  <a:prstClr val="black"/>
                </a:solidFill>
                <a:latin typeface="Calibri"/>
              </a:rPr>
              <a:t>s</a:t>
            </a:r>
            <a:r>
              <a:rPr lang="en-US" dirty="0" smtClean="0">
                <a:solidFill>
                  <a:prstClr val="black"/>
                </a:solidFill>
                <a:latin typeface="Calibri"/>
              </a:rPr>
              <a:t>cenario and Lime Slaking – require large amounts of coal over project lifetime</a:t>
            </a:r>
            <a:endParaRPr lang="en-US" dirty="0">
              <a:solidFill>
                <a:prstClr val="black"/>
              </a:solidFill>
              <a:latin typeface="Calibri"/>
            </a:endParaRPr>
          </a:p>
        </p:txBody>
      </p:sp>
      <p:cxnSp>
        <p:nvCxnSpPr>
          <p:cNvPr id="5" name="Straight Arrow Connector 4"/>
          <p:cNvCxnSpPr/>
          <p:nvPr/>
        </p:nvCxnSpPr>
        <p:spPr>
          <a:xfrm>
            <a:off x="5715000" y="3407896"/>
            <a:ext cx="2286000" cy="7069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657600" y="3407896"/>
            <a:ext cx="2057400" cy="12403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659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62000" y="1496216"/>
            <a:ext cx="7859243" cy="5209384"/>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539569" y="3200400"/>
            <a:ext cx="2918631" cy="2769989"/>
          </a:xfrm>
          <a:prstGeom prst="rect">
            <a:avLst/>
          </a:prstGeom>
          <a:solidFill>
            <a:schemeClr val="bg1">
              <a:alpha val="5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285750" indent="-285750">
              <a:spcBef>
                <a:spcPts val="600"/>
              </a:spcBef>
              <a:spcAft>
                <a:spcPts val="600"/>
              </a:spcAft>
              <a:buFont typeface="Arial" pitchFamily="34" charset="0"/>
              <a:buChar char="•"/>
            </a:pPr>
            <a:r>
              <a:rPr lang="en-US" dirty="0" smtClean="0">
                <a:solidFill>
                  <a:sysClr val="windowText" lastClr="000000"/>
                </a:solidFill>
                <a:latin typeface="+mj-lt"/>
              </a:rPr>
              <a:t>160 km: concrete</a:t>
            </a:r>
          </a:p>
          <a:p>
            <a:pPr marL="285750" indent="-285750">
              <a:spcBef>
                <a:spcPts val="600"/>
              </a:spcBef>
              <a:spcAft>
                <a:spcPts val="600"/>
              </a:spcAft>
              <a:buFont typeface="Arial" pitchFamily="34" charset="0"/>
              <a:buChar char="•"/>
            </a:pPr>
            <a:r>
              <a:rPr lang="en-US" dirty="0" smtClean="0">
                <a:solidFill>
                  <a:sysClr val="windowText" lastClr="000000"/>
                </a:solidFill>
                <a:latin typeface="+mj-lt"/>
              </a:rPr>
              <a:t>250 km: bark, post </a:t>
            </a:r>
            <a:r>
              <a:rPr lang="en-US" dirty="0">
                <a:solidFill>
                  <a:sysClr val="windowText" lastClr="000000"/>
                </a:solidFill>
                <a:latin typeface="+mj-lt"/>
              </a:rPr>
              <a:t>p</a:t>
            </a:r>
            <a:r>
              <a:rPr lang="en-US" dirty="0" smtClean="0">
                <a:solidFill>
                  <a:sysClr val="windowText" lastClr="000000"/>
                </a:solidFill>
                <a:latin typeface="+mj-lt"/>
              </a:rPr>
              <a:t>eel, compost, bedding </a:t>
            </a:r>
            <a:r>
              <a:rPr lang="en-US" dirty="0">
                <a:solidFill>
                  <a:sysClr val="windowText" lastClr="000000"/>
                </a:solidFill>
                <a:latin typeface="+mj-lt"/>
              </a:rPr>
              <a:t>m</a:t>
            </a:r>
            <a:r>
              <a:rPr lang="en-US" dirty="0" smtClean="0">
                <a:solidFill>
                  <a:sysClr val="windowText" lastClr="000000"/>
                </a:solidFill>
                <a:latin typeface="+mj-lt"/>
              </a:rPr>
              <a:t>aterial</a:t>
            </a:r>
          </a:p>
          <a:p>
            <a:pPr marL="285750" indent="-285750">
              <a:spcBef>
                <a:spcPts val="600"/>
              </a:spcBef>
              <a:spcAft>
                <a:spcPts val="600"/>
              </a:spcAft>
              <a:buFont typeface="Arial" pitchFamily="34" charset="0"/>
              <a:buChar char="•"/>
            </a:pPr>
            <a:r>
              <a:rPr lang="en-US" dirty="0" smtClean="0">
                <a:solidFill>
                  <a:sysClr val="windowText" lastClr="000000"/>
                </a:solidFill>
                <a:latin typeface="+mj-lt"/>
              </a:rPr>
              <a:t>400 km: Christchurch: mussel shells, liner, steel</a:t>
            </a:r>
          </a:p>
          <a:p>
            <a:pPr marL="285750" indent="-285750">
              <a:spcBef>
                <a:spcPts val="600"/>
              </a:spcBef>
              <a:spcAft>
                <a:spcPts val="600"/>
              </a:spcAft>
              <a:buFont typeface="Arial" pitchFamily="34" charset="0"/>
              <a:buChar char="•"/>
            </a:pPr>
            <a:r>
              <a:rPr lang="en-US" dirty="0" smtClean="0">
                <a:solidFill>
                  <a:sysClr val="windowText" lastClr="000000"/>
                </a:solidFill>
                <a:latin typeface="+mj-lt"/>
              </a:rPr>
              <a:t>550 km: limestone, hydrated lime</a:t>
            </a:r>
            <a:endParaRPr lang="en-US" dirty="0">
              <a:solidFill>
                <a:sysClr val="windowText" lastClr="000000"/>
              </a:solidFill>
              <a:latin typeface="+mj-lt"/>
            </a:endParaRPr>
          </a:p>
        </p:txBody>
      </p:sp>
      <p:sp>
        <p:nvSpPr>
          <p:cNvPr id="4" name="Title 3"/>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Transportation</a:t>
            </a:r>
            <a:r>
              <a:rPr lang="en-US" dirty="0" smtClean="0">
                <a:solidFill>
                  <a:schemeClr val="bg1"/>
                </a:solidFill>
              </a:rPr>
              <a:t> </a:t>
            </a:r>
            <a:r>
              <a:rPr lang="en-US" dirty="0" smtClean="0">
                <a:solidFill>
                  <a:schemeClr val="bg1"/>
                </a:solidFill>
                <a:effectLst>
                  <a:outerShdw blurRad="38100" dist="38100" dir="2700000" algn="tl">
                    <a:srgbClr val="000000">
                      <a:alpha val="43137"/>
                    </a:srgbClr>
                  </a:outerShdw>
                </a:effectLst>
              </a:rPr>
              <a:t>Distances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8590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762000"/>
            <a:ext cx="7086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219200" y="152400"/>
            <a:ext cx="8229600" cy="1143000"/>
          </a:xfrm>
        </p:spPr>
        <p:txBody>
          <a:bodyPr/>
          <a:lstStyle/>
          <a:p>
            <a:r>
              <a:rPr lang="en-US" sz="2800" dirty="0">
                <a:solidFill>
                  <a:srgbClr val="481F15"/>
                </a:solidFill>
                <a:effectLst>
                  <a:outerShdw blurRad="38100" dist="38100" dir="2700000" algn="tl">
                    <a:srgbClr val="000000">
                      <a:alpha val="43137"/>
                    </a:srgbClr>
                  </a:outerShdw>
                </a:effectLst>
              </a:rPr>
              <a:t>Endpoint Results - Damage to </a:t>
            </a:r>
            <a:r>
              <a:rPr lang="en-US" sz="2800" dirty="0" smtClean="0">
                <a:solidFill>
                  <a:srgbClr val="481F15"/>
                </a:solidFill>
                <a:effectLst>
                  <a:outerShdw blurRad="38100" dist="38100" dir="2700000" algn="tl">
                    <a:srgbClr val="000000">
                      <a:alpha val="43137"/>
                    </a:srgbClr>
                  </a:outerShdw>
                </a:effectLst>
              </a:rPr>
              <a:t>Human Health</a:t>
            </a:r>
            <a:endParaRPr lang="en-US" sz="2800" dirty="0">
              <a:solidFill>
                <a:srgbClr val="481F15"/>
              </a:solidFill>
              <a:effectLst>
                <a:outerShdw blurRad="38100" dist="38100" dir="2700000" algn="tl">
                  <a:srgbClr val="000000">
                    <a:alpha val="43137"/>
                  </a:srgbClr>
                </a:outerShdw>
              </a:effectLst>
            </a:endParaRPr>
          </a:p>
        </p:txBody>
      </p:sp>
      <p:sp>
        <p:nvSpPr>
          <p:cNvPr id="2" name="TextBox 1"/>
          <p:cNvSpPr txBox="1"/>
          <p:nvPr/>
        </p:nvSpPr>
        <p:spPr>
          <a:xfrm>
            <a:off x="124536" y="1275546"/>
            <a:ext cx="1704264" cy="2031325"/>
          </a:xfrm>
          <a:prstGeom prst="rect">
            <a:avLst/>
          </a:prstGeom>
          <a:no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smtClean="0">
                <a:solidFill>
                  <a:prstClr val="black"/>
                </a:solidFill>
                <a:latin typeface="Calibri"/>
              </a:rPr>
              <a:t>Transport is the main contributor to damage to human health in most scenarios</a:t>
            </a:r>
            <a:endParaRPr lang="en-US" dirty="0">
              <a:solidFill>
                <a:prstClr val="black"/>
              </a:solidFill>
              <a:latin typeface="Calibri"/>
            </a:endParaRPr>
          </a:p>
        </p:txBody>
      </p:sp>
      <p:cxnSp>
        <p:nvCxnSpPr>
          <p:cNvPr id="12" name="Straight Arrow Connector 11"/>
          <p:cNvCxnSpPr/>
          <p:nvPr/>
        </p:nvCxnSpPr>
        <p:spPr>
          <a:xfrm>
            <a:off x="1828800" y="1524000"/>
            <a:ext cx="3352800" cy="1905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8874" y="4732363"/>
            <a:ext cx="1526491" cy="1754326"/>
          </a:xfrm>
          <a:prstGeom prst="rect">
            <a:avLst/>
          </a:prstGeom>
          <a:noFill/>
          <a:ln w="12700">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smtClean="0">
                <a:solidFill>
                  <a:prstClr val="black"/>
                </a:solidFill>
                <a:latin typeface="Calibri"/>
              </a:rPr>
              <a:t>Bioreactor uses waste materials – shows minimal impact</a:t>
            </a:r>
            <a:endParaRPr lang="en-US" dirty="0">
              <a:solidFill>
                <a:prstClr val="black"/>
              </a:solidFill>
              <a:latin typeface="Calibri"/>
            </a:endParaRPr>
          </a:p>
        </p:txBody>
      </p:sp>
      <p:cxnSp>
        <p:nvCxnSpPr>
          <p:cNvPr id="21" name="Straight Arrow Connector 20"/>
          <p:cNvCxnSpPr>
            <a:stCxn id="20" idx="3"/>
          </p:cNvCxnSpPr>
          <p:nvPr/>
        </p:nvCxnSpPr>
        <p:spPr>
          <a:xfrm>
            <a:off x="1685365" y="5609526"/>
            <a:ext cx="13335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735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447800" y="10236"/>
            <a:ext cx="8229600" cy="1143000"/>
          </a:xfrm>
        </p:spPr>
        <p:txBody>
          <a:bodyPr/>
          <a:lstStyle/>
          <a:p>
            <a:r>
              <a:rPr lang="en-US" sz="2800" dirty="0" smtClean="0">
                <a:solidFill>
                  <a:srgbClr val="481F15"/>
                </a:solidFill>
                <a:effectLst>
                  <a:outerShdw blurRad="38100" dist="38100" dir="2700000" algn="tl">
                    <a:srgbClr val="000000">
                      <a:alpha val="43137"/>
                    </a:srgbClr>
                  </a:outerShdw>
                </a:effectLst>
              </a:rPr>
              <a:t>Lime Dosing Damage to Human Health Network</a:t>
            </a:r>
            <a:endParaRPr lang="en-US" sz="2800" dirty="0">
              <a:solidFill>
                <a:srgbClr val="481F15"/>
              </a:solidFill>
              <a:effectLst>
                <a:outerShdw blurRad="38100" dist="38100" dir="2700000" algn="tl">
                  <a:srgbClr val="000000">
                    <a:alpha val="43137"/>
                  </a:srgbClr>
                </a:outerShdw>
              </a:effectLst>
            </a:endParaRPr>
          </a:p>
        </p:txBody>
      </p:sp>
      <p:pic>
        <p:nvPicPr>
          <p:cNvPr id="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8812"/>
          <a:stretch/>
        </p:blipFill>
        <p:spPr bwMode="auto">
          <a:xfrm>
            <a:off x="234043" y="1143000"/>
            <a:ext cx="4138612" cy="4160575"/>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0065" y="1143000"/>
            <a:ext cx="4380818" cy="5163107"/>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Lst>
        </p:spPr>
      </p:pic>
      <p:cxnSp>
        <p:nvCxnSpPr>
          <p:cNvPr id="7" name="Straight Connector 6"/>
          <p:cNvCxnSpPr/>
          <p:nvPr/>
        </p:nvCxnSpPr>
        <p:spPr>
          <a:xfrm flipV="1">
            <a:off x="4267198" y="1143000"/>
            <a:ext cx="372867" cy="16018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71799" y="2744839"/>
            <a:ext cx="1295399" cy="990600"/>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4267198" y="3735439"/>
            <a:ext cx="372867" cy="25706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34043" y="5415643"/>
            <a:ext cx="4219588" cy="1200329"/>
          </a:xfrm>
          <a:prstGeom prst="rect">
            <a:avLst/>
          </a:prstGeom>
          <a:ln w="12700">
            <a:solidFill>
              <a:schemeClr val="tx1"/>
            </a:solidFill>
          </a:ln>
          <a:effectLst>
            <a:outerShdw blurRad="50800" dist="38100" dir="2700000" algn="tl" rotWithShape="0">
              <a:prstClr val="black">
                <a:alpha val="40000"/>
              </a:prstClr>
            </a:outerShdw>
          </a:effectLst>
        </p:spPr>
        <p:txBody>
          <a:bodyPr wrap="square">
            <a:spAutoFit/>
          </a:bodyPr>
          <a:lstStyle/>
          <a:p>
            <a:r>
              <a:rPr lang="en-US" dirty="0">
                <a:solidFill>
                  <a:prstClr val="black"/>
                </a:solidFill>
                <a:latin typeface="Calibri"/>
              </a:rPr>
              <a:t>Air emissions associated with </a:t>
            </a:r>
            <a:r>
              <a:rPr lang="en-US" dirty="0" smtClean="0">
                <a:solidFill>
                  <a:prstClr val="black"/>
                </a:solidFill>
                <a:latin typeface="Calibri"/>
              </a:rPr>
              <a:t>articulated engine: carbon dioxide, nitrogen oxides, carbon monoxide, methane; minimal soil and water emissions</a:t>
            </a:r>
            <a:endParaRPr lang="en-US" dirty="0">
              <a:solidFill>
                <a:prstClr val="black"/>
              </a:solidFill>
              <a:latin typeface="Calibri"/>
            </a:endParaRPr>
          </a:p>
        </p:txBody>
      </p:sp>
    </p:spTree>
    <p:extLst>
      <p:ext uri="{BB962C8B-B14F-4D97-AF65-F5344CB8AC3E}">
        <p14:creationId xmlns:p14="http://schemas.microsoft.com/office/powerpoint/2010/main" val="761767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433053947"/>
              </p:ext>
            </p:extLst>
          </p:nvPr>
        </p:nvGraphicFramePr>
        <p:xfrm>
          <a:off x="2231571" y="1295400"/>
          <a:ext cx="6858000" cy="5184648"/>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p:cNvSpPr>
            <a:spLocks noGrp="1"/>
          </p:cNvSpPr>
          <p:nvPr>
            <p:ph type="title"/>
          </p:nvPr>
        </p:nvSpPr>
        <p:spPr>
          <a:xfrm>
            <a:off x="1219200" y="152400"/>
            <a:ext cx="8229600" cy="1143000"/>
          </a:xfrm>
        </p:spPr>
        <p:txBody>
          <a:bodyPr/>
          <a:lstStyle/>
          <a:p>
            <a:r>
              <a:rPr lang="en-US" sz="3000" dirty="0" smtClean="0">
                <a:solidFill>
                  <a:srgbClr val="481F15"/>
                </a:solidFill>
                <a:effectLst>
                  <a:outerShdw blurRad="38100" dist="38100" dir="2700000" algn="tl">
                    <a:srgbClr val="000000">
                      <a:alpha val="43137"/>
                    </a:srgbClr>
                  </a:outerShdw>
                </a:effectLst>
              </a:rPr>
              <a:t>Endpoint Results - Damage to Ecosystems</a:t>
            </a:r>
            <a:endParaRPr lang="en-US" sz="3000" dirty="0">
              <a:solidFill>
                <a:srgbClr val="481F15"/>
              </a:solidFill>
              <a:effectLst>
                <a:outerShdw blurRad="38100" dist="38100" dir="2700000" algn="tl">
                  <a:srgbClr val="000000">
                    <a:alpha val="43137"/>
                  </a:srgbClr>
                </a:outerShdw>
              </a:effectLst>
            </a:endParaRPr>
          </a:p>
        </p:txBody>
      </p:sp>
      <p:sp>
        <p:nvSpPr>
          <p:cNvPr id="5" name="Rectangle 4"/>
          <p:cNvSpPr/>
          <p:nvPr/>
        </p:nvSpPr>
        <p:spPr>
          <a:xfrm>
            <a:off x="4419600" y="1295400"/>
            <a:ext cx="457200" cy="4191000"/>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6882" y="1981200"/>
            <a:ext cx="1676400" cy="203132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smtClean="0">
                <a:latin typeface="+mj-lt"/>
              </a:rPr>
              <a:t>Process energy larger contributor to bioreactor versus lime dosing and lime slaking</a:t>
            </a:r>
            <a:endParaRPr lang="en-US" dirty="0">
              <a:latin typeface="+mj-lt"/>
            </a:endParaRPr>
          </a:p>
        </p:txBody>
      </p:sp>
      <p:cxnSp>
        <p:nvCxnSpPr>
          <p:cNvPr id="8" name="Straight Arrow Connector 7"/>
          <p:cNvCxnSpPr>
            <a:stCxn id="6" idx="3"/>
          </p:cNvCxnSpPr>
          <p:nvPr/>
        </p:nvCxnSpPr>
        <p:spPr>
          <a:xfrm>
            <a:off x="1833282" y="2996863"/>
            <a:ext cx="2433918" cy="66073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427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Process Energy Breakdown</a:t>
            </a:r>
            <a:endParaRPr lang="en-US"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228600" y="1905000"/>
            <a:ext cx="4038600" cy="3951288"/>
          </a:xfrm>
        </p:spPr>
        <p:txBody>
          <a:bodyPr/>
          <a:lstStyle/>
          <a:p>
            <a:r>
              <a:rPr lang="en-US" sz="2000" dirty="0" smtClean="0"/>
              <a:t>Bioreactor with Purchased Energy</a:t>
            </a:r>
          </a:p>
          <a:p>
            <a:pPr lvl="1"/>
            <a:r>
              <a:rPr lang="en-US" sz="1800" dirty="0" smtClean="0"/>
              <a:t>Pumps AMD constantly </a:t>
            </a:r>
          </a:p>
          <a:p>
            <a:pPr lvl="1"/>
            <a:r>
              <a:rPr lang="en-US" sz="1800" dirty="0" smtClean="0"/>
              <a:t>3822 kWh/kg acidity removed per day </a:t>
            </a:r>
          </a:p>
          <a:p>
            <a:pPr lvl="0"/>
            <a:r>
              <a:rPr lang="en-US" sz="2000" dirty="0" smtClean="0">
                <a:solidFill>
                  <a:prstClr val="black"/>
                </a:solidFill>
              </a:rPr>
              <a:t>Lime Dosing</a:t>
            </a:r>
            <a:endParaRPr lang="en-US" sz="2000" dirty="0">
              <a:solidFill>
                <a:prstClr val="black"/>
              </a:solidFill>
            </a:endParaRPr>
          </a:p>
          <a:p>
            <a:pPr lvl="1"/>
            <a:r>
              <a:rPr lang="en-US" sz="1800" dirty="0">
                <a:solidFill>
                  <a:prstClr val="black"/>
                </a:solidFill>
              </a:rPr>
              <a:t>Pumps </a:t>
            </a:r>
            <a:r>
              <a:rPr lang="en-US" sz="1800" dirty="0" smtClean="0">
                <a:solidFill>
                  <a:prstClr val="black"/>
                </a:solidFill>
              </a:rPr>
              <a:t>only chemical addition, AMD gravity fed </a:t>
            </a:r>
            <a:endParaRPr lang="en-US" sz="1800" dirty="0">
              <a:solidFill>
                <a:prstClr val="black"/>
              </a:solidFill>
            </a:endParaRPr>
          </a:p>
          <a:p>
            <a:pPr lvl="1"/>
            <a:r>
              <a:rPr lang="en-US" sz="1800" dirty="0" smtClean="0">
                <a:solidFill>
                  <a:prstClr val="black"/>
                </a:solidFill>
              </a:rPr>
              <a:t>83 kWh/kg </a:t>
            </a:r>
            <a:r>
              <a:rPr lang="en-US" sz="1800" dirty="0">
                <a:solidFill>
                  <a:prstClr val="black"/>
                </a:solidFill>
              </a:rPr>
              <a:t>acidity </a:t>
            </a:r>
            <a:r>
              <a:rPr lang="en-US" sz="1800" dirty="0" smtClean="0">
                <a:solidFill>
                  <a:prstClr val="black"/>
                </a:solidFill>
              </a:rPr>
              <a:t>removed per day </a:t>
            </a:r>
          </a:p>
          <a:p>
            <a:r>
              <a:rPr lang="en-US" sz="2000" dirty="0" smtClean="0">
                <a:solidFill>
                  <a:prstClr val="black"/>
                </a:solidFill>
              </a:rPr>
              <a:t>Lime Slaking</a:t>
            </a:r>
          </a:p>
          <a:p>
            <a:pPr lvl="1"/>
            <a:r>
              <a:rPr lang="en-US" sz="1800" dirty="0" smtClean="0">
                <a:solidFill>
                  <a:prstClr val="black"/>
                </a:solidFill>
              </a:rPr>
              <a:t>Pumps chemical addition and AMD </a:t>
            </a:r>
          </a:p>
          <a:p>
            <a:pPr lvl="1"/>
            <a:r>
              <a:rPr lang="en-US" sz="1800" dirty="0" smtClean="0">
                <a:solidFill>
                  <a:prstClr val="black"/>
                </a:solidFill>
              </a:rPr>
              <a:t>911 kWh/kg acidity removed per day</a:t>
            </a:r>
            <a:endParaRPr lang="en-US" sz="1800" dirty="0">
              <a:solidFill>
                <a:prstClr val="black"/>
              </a:solidFill>
            </a:endParaRPr>
          </a:p>
          <a:p>
            <a:pPr lvl="1"/>
            <a:endParaRPr lang="en-US" dirty="0"/>
          </a:p>
        </p:txBody>
      </p:sp>
      <p:sp>
        <p:nvSpPr>
          <p:cNvPr id="8" name="TextBox 7"/>
          <p:cNvSpPr txBox="1"/>
          <p:nvPr/>
        </p:nvSpPr>
        <p:spPr>
          <a:xfrm>
            <a:off x="4497201" y="5410199"/>
            <a:ext cx="4343400" cy="830997"/>
          </a:xfrm>
          <a:prstGeom prst="rect">
            <a:avLst/>
          </a:prstGeom>
          <a:noFill/>
        </p:spPr>
        <p:txBody>
          <a:bodyPr wrap="square" rtlCol="0">
            <a:spAutoFit/>
          </a:bodyPr>
          <a:lstStyle/>
          <a:p>
            <a:r>
              <a:rPr lang="en-US" sz="1600" dirty="0" smtClean="0"/>
              <a:t>Bioreactor: $260/ kg acidity removed per day  </a:t>
            </a:r>
          </a:p>
          <a:p>
            <a:r>
              <a:rPr lang="en-US" sz="1600" dirty="0" smtClean="0"/>
              <a:t>Lime Dosing: $6/ kg acidity removed per day</a:t>
            </a:r>
          </a:p>
          <a:p>
            <a:r>
              <a:rPr lang="en-US" sz="1600" dirty="0" smtClean="0"/>
              <a:t>Lime Slaking: $62/ kg acidity removed per day  </a:t>
            </a:r>
            <a:endParaRPr lang="en-US" sz="1600"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388" y="1990165"/>
            <a:ext cx="4367213" cy="3277458"/>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4707871" y="6241196"/>
            <a:ext cx="3922059" cy="307777"/>
          </a:xfrm>
          <a:prstGeom prst="rect">
            <a:avLst/>
          </a:prstGeom>
          <a:noFill/>
        </p:spPr>
        <p:txBody>
          <a:bodyPr wrap="square" rtlCol="0">
            <a:spAutoFit/>
          </a:bodyPr>
          <a:lstStyle/>
          <a:p>
            <a:r>
              <a:rPr lang="en-US" sz="1400" dirty="0" smtClean="0">
                <a:solidFill>
                  <a:schemeClr val="bg1">
                    <a:lumMod val="50000"/>
                  </a:schemeClr>
                </a:solidFill>
                <a:latin typeface="+mj-lt"/>
              </a:rPr>
              <a:t>Picture: </a:t>
            </a:r>
            <a:r>
              <a:rPr lang="en-US" sz="1400" i="1" dirty="0" smtClean="0">
                <a:solidFill>
                  <a:schemeClr val="bg1">
                    <a:lumMod val="50000"/>
                  </a:schemeClr>
                </a:solidFill>
                <a:latin typeface="+mj-lt"/>
              </a:rPr>
              <a:t>earthmagazine.org</a:t>
            </a:r>
            <a:r>
              <a:rPr lang="en-US" sz="1400" dirty="0" smtClean="0">
                <a:solidFill>
                  <a:schemeClr val="bg1">
                    <a:lumMod val="50000"/>
                  </a:schemeClr>
                </a:solidFill>
                <a:latin typeface="+mj-lt"/>
              </a:rPr>
              <a:t>   Energy Costs: </a:t>
            </a:r>
            <a:r>
              <a:rPr lang="en-US" sz="1400" i="1" dirty="0" smtClean="0">
                <a:solidFill>
                  <a:schemeClr val="bg1">
                    <a:lumMod val="50000"/>
                  </a:schemeClr>
                </a:solidFill>
                <a:latin typeface="+mj-lt"/>
              </a:rPr>
              <a:t>eia.gov</a:t>
            </a:r>
            <a:endParaRPr lang="en-US" sz="1400" i="1" dirty="0">
              <a:solidFill>
                <a:schemeClr val="bg1">
                  <a:lumMod val="50000"/>
                </a:schemeClr>
              </a:solidFill>
              <a:latin typeface="+mj-lt"/>
            </a:endParaRPr>
          </a:p>
        </p:txBody>
      </p:sp>
    </p:spTree>
    <p:extLst>
      <p:ext uri="{BB962C8B-B14F-4D97-AF65-F5344CB8AC3E}">
        <p14:creationId xmlns:p14="http://schemas.microsoft.com/office/powerpoint/2010/main" val="2693304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481F15"/>
                </a:solidFill>
                <a:effectLst>
                  <a:outerShdw blurRad="38100" dist="38100" dir="2700000" algn="tl">
                    <a:srgbClr val="000000">
                      <a:alpha val="43137"/>
                    </a:srgbClr>
                  </a:outerShdw>
                </a:effectLst>
              </a:rPr>
              <a:t>Conclusions</a:t>
            </a:r>
          </a:p>
        </p:txBody>
      </p:sp>
      <p:sp>
        <p:nvSpPr>
          <p:cNvPr id="4" name="Content Placeholder 3"/>
          <p:cNvSpPr>
            <a:spLocks noGrp="1"/>
          </p:cNvSpPr>
          <p:nvPr>
            <p:ph idx="1"/>
          </p:nvPr>
        </p:nvSpPr>
        <p:spPr/>
        <p:txBody>
          <a:bodyPr/>
          <a:lstStyle/>
          <a:p>
            <a:r>
              <a:rPr lang="en-US" sz="2800" dirty="0" smtClean="0"/>
              <a:t>Passive versus Active Treatments</a:t>
            </a:r>
          </a:p>
          <a:p>
            <a:pPr lvl="1"/>
            <a:r>
              <a:rPr lang="en-US" sz="2400" dirty="0" smtClean="0"/>
              <a:t>Efficiency based on treatment abilities</a:t>
            </a:r>
          </a:p>
          <a:p>
            <a:pPr lvl="1"/>
            <a:r>
              <a:rPr lang="en-US" sz="2400" dirty="0" smtClean="0"/>
              <a:t>Environmental impacts </a:t>
            </a:r>
          </a:p>
          <a:p>
            <a:pPr lvl="0"/>
            <a:r>
              <a:rPr lang="en-US" sz="2800" dirty="0" smtClean="0">
                <a:solidFill>
                  <a:prstClr val="black"/>
                </a:solidFill>
              </a:rPr>
              <a:t>Limestone vs. quicklime </a:t>
            </a:r>
            <a:endParaRPr lang="en-US" sz="2800" dirty="0" smtClean="0"/>
          </a:p>
          <a:p>
            <a:r>
              <a:rPr lang="en-US" sz="2800" dirty="0" smtClean="0"/>
              <a:t>Utilize locally sourced and waste materials</a:t>
            </a:r>
          </a:p>
          <a:p>
            <a:r>
              <a:rPr lang="en-US" sz="2800" dirty="0" smtClean="0"/>
              <a:t>On-site disposal vs. sanitary landfill</a:t>
            </a:r>
          </a:p>
          <a:p>
            <a:r>
              <a:rPr lang="en-US" sz="2800" dirty="0" smtClean="0"/>
              <a:t>Largest contributor- gravity fed AMD and chemical additions in placement of pumps </a:t>
            </a:r>
          </a:p>
          <a:p>
            <a:r>
              <a:rPr lang="en-US" sz="2800" dirty="0"/>
              <a:t>F</a:t>
            </a:r>
            <a:r>
              <a:rPr lang="en-US" sz="2800" dirty="0" smtClean="0"/>
              <a:t>actors to consider- economic, social, environmental</a:t>
            </a:r>
          </a:p>
          <a:p>
            <a:pPr lvl="1"/>
            <a:r>
              <a:rPr lang="en-US" sz="2400" dirty="0" smtClean="0"/>
              <a:t>Scope of LCA  </a:t>
            </a:r>
          </a:p>
          <a:p>
            <a:endParaRPr lang="en-US" dirty="0"/>
          </a:p>
        </p:txBody>
      </p:sp>
    </p:spTree>
    <p:extLst>
      <p:ext uri="{BB962C8B-B14F-4D97-AF65-F5344CB8AC3E}">
        <p14:creationId xmlns:p14="http://schemas.microsoft.com/office/powerpoint/2010/main" val="73391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481F15"/>
                </a:solidFill>
                <a:effectLst>
                  <a:outerShdw blurRad="38100" dist="38100" dir="2700000" algn="tl">
                    <a:srgbClr val="000000">
                      <a:alpha val="43137"/>
                    </a:srgbClr>
                  </a:outerShdw>
                </a:effectLst>
              </a:rPr>
              <a:t>Recommendations</a:t>
            </a:r>
            <a:endParaRPr lang="en-US" dirty="0">
              <a:solidFill>
                <a:srgbClr val="481F15"/>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618220"/>
            <a:ext cx="4495800" cy="4525963"/>
          </a:xfrm>
        </p:spPr>
        <p:txBody>
          <a:bodyPr/>
          <a:lstStyle/>
          <a:p>
            <a:r>
              <a:rPr lang="en-US" sz="2600" dirty="0" smtClean="0"/>
              <a:t>AMD Treatment approach dependent on a number of items:</a:t>
            </a:r>
          </a:p>
          <a:p>
            <a:pPr lvl="1">
              <a:spcBef>
                <a:spcPts val="0"/>
              </a:spcBef>
            </a:pPr>
            <a:r>
              <a:rPr lang="en-US" sz="2200" dirty="0" smtClean="0"/>
              <a:t>Amount of AMD</a:t>
            </a:r>
          </a:p>
          <a:p>
            <a:pPr lvl="1">
              <a:spcBef>
                <a:spcPts val="0"/>
              </a:spcBef>
            </a:pPr>
            <a:r>
              <a:rPr lang="en-US" sz="2200" dirty="0" smtClean="0"/>
              <a:t>Material costs</a:t>
            </a:r>
          </a:p>
          <a:p>
            <a:pPr lvl="1">
              <a:spcBef>
                <a:spcPts val="0"/>
              </a:spcBef>
            </a:pPr>
            <a:r>
              <a:rPr lang="en-US" sz="2200" dirty="0" smtClean="0"/>
              <a:t>Available sources of alkalinity</a:t>
            </a:r>
          </a:p>
          <a:p>
            <a:pPr lvl="1">
              <a:spcBef>
                <a:spcPts val="0"/>
              </a:spcBef>
            </a:pPr>
            <a:r>
              <a:rPr lang="en-US" sz="2200" dirty="0" smtClean="0"/>
              <a:t>Local waste materials</a:t>
            </a:r>
          </a:p>
          <a:p>
            <a:pPr lvl="1">
              <a:spcBef>
                <a:spcPts val="0"/>
              </a:spcBef>
            </a:pPr>
            <a:r>
              <a:rPr lang="en-US" sz="2200" dirty="0" smtClean="0"/>
              <a:t>Site suitability for feeding AMD</a:t>
            </a:r>
          </a:p>
          <a:p>
            <a:r>
              <a:rPr lang="en-US" sz="2600" dirty="0" smtClean="0"/>
              <a:t>Use LCA as a piece of the puzzle to determine the best treatment option for the site</a:t>
            </a:r>
          </a:p>
          <a:p>
            <a:pPr marL="457200" lvl="1" indent="0">
              <a:buNone/>
            </a:pPr>
            <a:endParaRPr lang="en-US" sz="2700"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311" r="16500"/>
          <a:stretch/>
        </p:blipFill>
        <p:spPr bwMode="auto">
          <a:xfrm>
            <a:off x="5029198" y="1846729"/>
            <a:ext cx="3734989" cy="3990974"/>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029198" y="5864423"/>
            <a:ext cx="3734989" cy="307777"/>
          </a:xfrm>
          <a:prstGeom prst="rect">
            <a:avLst/>
          </a:prstGeom>
          <a:noFill/>
        </p:spPr>
        <p:txBody>
          <a:bodyPr wrap="square" rtlCol="0">
            <a:spAutoFit/>
          </a:bodyPr>
          <a:lstStyle/>
          <a:p>
            <a:pPr algn="ctr"/>
            <a:r>
              <a:rPr lang="en-US" sz="1400" dirty="0">
                <a:solidFill>
                  <a:schemeClr val="bg2">
                    <a:lumMod val="25000"/>
                  </a:schemeClr>
                </a:solidFill>
                <a:latin typeface="+mj-lt"/>
              </a:rPr>
              <a:t>http://www.earthlife.org</a:t>
            </a:r>
          </a:p>
        </p:txBody>
      </p:sp>
    </p:spTree>
    <p:extLst>
      <p:ext uri="{BB962C8B-B14F-4D97-AF65-F5344CB8AC3E}">
        <p14:creationId xmlns:p14="http://schemas.microsoft.com/office/powerpoint/2010/main" val="952644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533400"/>
            <a:ext cx="6400800" cy="3962400"/>
          </a:xfrm>
        </p:spPr>
        <p:txBody>
          <a:bodyPr/>
          <a:lstStyle/>
          <a:p>
            <a:endParaRPr lang="en-US" sz="5400" dirty="0" smtClean="0">
              <a:solidFill>
                <a:srgbClr val="481F15"/>
              </a:solidFill>
              <a:effectLst>
                <a:outerShdw blurRad="38100" dist="38100" dir="2700000" algn="tl">
                  <a:srgbClr val="000000">
                    <a:alpha val="43137"/>
                  </a:srgbClr>
                </a:outerShdw>
              </a:effectLst>
            </a:endParaRPr>
          </a:p>
          <a:p>
            <a:endParaRPr lang="en-US" sz="5400" dirty="0">
              <a:solidFill>
                <a:srgbClr val="481F15"/>
              </a:solidFill>
              <a:effectLst>
                <a:outerShdw blurRad="38100" dist="38100" dir="2700000" algn="tl">
                  <a:srgbClr val="000000">
                    <a:alpha val="43137"/>
                  </a:srgbClr>
                </a:outerShdw>
              </a:effectLst>
            </a:endParaRPr>
          </a:p>
          <a:p>
            <a:r>
              <a:rPr lang="en-US" sz="3600" b="1" dirty="0" smtClean="0">
                <a:solidFill>
                  <a:srgbClr val="481F15"/>
                </a:solidFill>
                <a:effectLst>
                  <a:outerShdw blurRad="38100" dist="38100" dir="2700000" algn="tl">
                    <a:srgbClr val="000000">
                      <a:alpha val="43137"/>
                    </a:srgbClr>
                  </a:outerShdw>
                </a:effectLst>
              </a:rPr>
              <a:t>Thank you for your time.</a:t>
            </a:r>
          </a:p>
          <a:p>
            <a:r>
              <a:rPr lang="en-US" sz="3600" b="1" dirty="0" smtClean="0">
                <a:solidFill>
                  <a:srgbClr val="481F15"/>
                </a:solidFill>
                <a:effectLst>
                  <a:outerShdw blurRad="38100" dist="38100" dir="2700000" algn="tl">
                    <a:srgbClr val="000000">
                      <a:alpha val="43137"/>
                    </a:srgbClr>
                  </a:outerShdw>
                </a:effectLst>
              </a:rPr>
              <a:t>Questions?</a:t>
            </a:r>
          </a:p>
          <a:p>
            <a:endParaRPr lang="en-US" sz="2800" dirty="0">
              <a:solidFill>
                <a:srgbClr val="481F15"/>
              </a:solidFill>
              <a:effectLst>
                <a:outerShdw blurRad="38100" dist="38100" dir="2700000" algn="tl">
                  <a:srgbClr val="000000">
                    <a:alpha val="43137"/>
                  </a:srgbClr>
                </a:outerShdw>
              </a:effectLst>
            </a:endParaRPr>
          </a:p>
          <a:p>
            <a:r>
              <a:rPr lang="en-US" sz="2800" dirty="0" smtClean="0">
                <a:solidFill>
                  <a:srgbClr val="481F15"/>
                </a:solidFill>
                <a:effectLst>
                  <a:outerShdw blurRad="38100" dist="38100" dir="2700000" algn="tl">
                    <a:srgbClr val="000000">
                      <a:alpha val="43137"/>
                    </a:srgbClr>
                  </a:outerShdw>
                </a:effectLst>
              </a:rPr>
              <a:t>Contact Information:</a:t>
            </a:r>
          </a:p>
          <a:p>
            <a:r>
              <a:rPr lang="en-US" sz="2000" dirty="0" smtClean="0">
                <a:solidFill>
                  <a:srgbClr val="481F15"/>
                </a:solidFill>
                <a:effectLst>
                  <a:outerShdw blurRad="38100" dist="38100" dir="2700000" algn="tl">
                    <a:srgbClr val="000000">
                      <a:alpha val="43137"/>
                    </a:srgbClr>
                  </a:outerShdw>
                </a:effectLst>
              </a:rPr>
              <a:t>Dr. James Stone- </a:t>
            </a:r>
            <a:r>
              <a:rPr lang="en-US" sz="2000" dirty="0" smtClean="0">
                <a:solidFill>
                  <a:srgbClr val="481F15"/>
                </a:solidFill>
                <a:effectLst>
                  <a:outerShdw blurRad="38100" dist="38100" dir="2700000" algn="tl">
                    <a:srgbClr val="000000">
                      <a:alpha val="43137"/>
                    </a:srgbClr>
                  </a:outerShdw>
                </a:effectLst>
                <a:hlinkClick r:id="rId5"/>
              </a:rPr>
              <a:t>james.stone@sdsmt.edu</a:t>
            </a:r>
            <a:endParaRPr lang="en-US" sz="2000" dirty="0" smtClean="0">
              <a:solidFill>
                <a:srgbClr val="481F15"/>
              </a:solidFill>
              <a:effectLst>
                <a:outerShdw blurRad="38100" dist="38100" dir="2700000" algn="tl">
                  <a:srgbClr val="000000">
                    <a:alpha val="43137"/>
                  </a:srgbClr>
                </a:outerShdw>
              </a:effectLst>
            </a:endParaRPr>
          </a:p>
          <a:p>
            <a:r>
              <a:rPr lang="en-US" sz="2000" dirty="0" smtClean="0">
                <a:solidFill>
                  <a:srgbClr val="481F15"/>
                </a:solidFill>
                <a:effectLst>
                  <a:outerShdw blurRad="38100" dist="38100" dir="2700000" algn="tl">
                    <a:srgbClr val="000000">
                      <a:alpha val="43137"/>
                    </a:srgbClr>
                  </a:outerShdw>
                </a:effectLst>
              </a:rPr>
              <a:t>Maria Squillace- </a:t>
            </a:r>
            <a:r>
              <a:rPr lang="en-US" sz="2000" dirty="0" smtClean="0">
                <a:solidFill>
                  <a:srgbClr val="481F15"/>
                </a:solidFill>
                <a:effectLst>
                  <a:outerShdw blurRad="38100" dist="38100" dir="2700000" algn="tl">
                    <a:srgbClr val="000000">
                      <a:alpha val="43137"/>
                    </a:srgbClr>
                  </a:outerShdw>
                </a:effectLst>
                <a:hlinkClick r:id="rId6"/>
              </a:rPr>
              <a:t>maria.k.squillace@mines.sdsmt.edu</a:t>
            </a:r>
            <a:endParaRPr lang="en-US" sz="2000" dirty="0" smtClean="0">
              <a:solidFill>
                <a:srgbClr val="481F15"/>
              </a:solidFill>
              <a:effectLst>
                <a:outerShdw blurRad="38100" dist="38100" dir="2700000" algn="tl">
                  <a:srgbClr val="000000">
                    <a:alpha val="43137"/>
                  </a:srgbClr>
                </a:outerShdw>
              </a:effectLst>
            </a:endParaRPr>
          </a:p>
          <a:p>
            <a:r>
              <a:rPr lang="en-US" sz="2000" dirty="0" smtClean="0">
                <a:solidFill>
                  <a:srgbClr val="481F15"/>
                </a:solidFill>
                <a:effectLst>
                  <a:outerShdw blurRad="38100" dist="38100" dir="2700000" algn="tl">
                    <a:srgbClr val="000000">
                      <a:alpha val="43137"/>
                    </a:srgbClr>
                  </a:outerShdw>
                </a:effectLst>
              </a:rPr>
              <a:t>Tyler </a:t>
            </a:r>
            <a:r>
              <a:rPr lang="en-US" sz="2000" dirty="0" err="1" smtClean="0">
                <a:solidFill>
                  <a:srgbClr val="481F15"/>
                </a:solidFill>
                <a:effectLst>
                  <a:outerShdw blurRad="38100" dist="38100" dir="2700000" algn="tl">
                    <a:srgbClr val="000000">
                      <a:alpha val="43137"/>
                    </a:srgbClr>
                  </a:outerShdw>
                </a:effectLst>
              </a:rPr>
              <a:t>Hengen</a:t>
            </a:r>
            <a:r>
              <a:rPr lang="en-US" sz="2000" dirty="0" smtClean="0">
                <a:solidFill>
                  <a:srgbClr val="481F15"/>
                </a:solidFill>
                <a:effectLst>
                  <a:outerShdw blurRad="38100" dist="38100" dir="2700000" algn="tl">
                    <a:srgbClr val="000000">
                      <a:alpha val="43137"/>
                    </a:srgbClr>
                  </a:outerShdw>
                </a:effectLst>
              </a:rPr>
              <a:t>- </a:t>
            </a:r>
            <a:r>
              <a:rPr lang="en-US" sz="2000" dirty="0" smtClean="0">
                <a:solidFill>
                  <a:srgbClr val="481F15"/>
                </a:solidFill>
                <a:effectLst>
                  <a:outerShdw blurRad="38100" dist="38100" dir="2700000" algn="tl">
                    <a:srgbClr val="000000">
                      <a:alpha val="43137"/>
                    </a:srgbClr>
                  </a:outerShdw>
                </a:effectLst>
                <a:hlinkClick r:id="rId7"/>
              </a:rPr>
              <a:t>tyler.hengen@mines.sdsmt.edu</a:t>
            </a:r>
            <a:endParaRPr lang="en-US" sz="2000" dirty="0" smtClean="0">
              <a:solidFill>
                <a:srgbClr val="481F15"/>
              </a:solidFill>
              <a:effectLst>
                <a:outerShdw blurRad="38100" dist="38100" dir="2700000" algn="tl">
                  <a:srgbClr val="000000">
                    <a:alpha val="43137"/>
                  </a:srgbClr>
                </a:outerShdw>
              </a:effectLst>
            </a:endParaRPr>
          </a:p>
          <a:p>
            <a:endParaRPr lang="en-US" sz="2000" dirty="0">
              <a:solidFill>
                <a:srgbClr val="481F1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0813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1592357" y="0"/>
            <a:ext cx="6543675" cy="1143000"/>
          </a:xfrm>
        </p:spPr>
        <p:txBody>
          <a:bodyPr/>
          <a:lstStyle/>
          <a:p>
            <a:r>
              <a:rPr lang="fr-CA" dirty="0" smtClean="0">
                <a:solidFill>
                  <a:srgbClr val="481F15"/>
                </a:solidFill>
                <a:effectLst>
                  <a:outerShdw blurRad="38100" dist="38100" dir="2700000" algn="tl">
                    <a:srgbClr val="000000">
                      <a:alpha val="43137"/>
                    </a:srgbClr>
                  </a:outerShdw>
                </a:effectLst>
              </a:rPr>
              <a:t>Project Location</a:t>
            </a:r>
          </a:p>
        </p:txBody>
      </p:sp>
      <p:sp>
        <p:nvSpPr>
          <p:cNvPr id="3075" name="Espace réservé du contenu 2"/>
          <p:cNvSpPr>
            <a:spLocks noGrp="1"/>
          </p:cNvSpPr>
          <p:nvPr>
            <p:ph idx="1"/>
          </p:nvPr>
        </p:nvSpPr>
        <p:spPr>
          <a:xfrm>
            <a:off x="823817" y="1156059"/>
            <a:ext cx="4662583" cy="1219200"/>
          </a:xfrm>
          <a:solidFill>
            <a:schemeClr val="bg1"/>
          </a:solidFill>
          <a:ln w="12700">
            <a:solidFill>
              <a:schemeClr val="tx1"/>
            </a:solidFill>
          </a:ln>
          <a:effectLst>
            <a:outerShdw blurRad="50800" dist="38100" dir="2700000" algn="tl" rotWithShape="0">
              <a:prstClr val="black">
                <a:alpha val="40000"/>
              </a:prstClr>
            </a:outerShdw>
          </a:effectLst>
        </p:spPr>
        <p:txBody>
          <a:bodyPr/>
          <a:lstStyle/>
          <a:p>
            <a:r>
              <a:rPr lang="en-US" sz="1900" dirty="0">
                <a:ln w="19050">
                  <a:noFill/>
                </a:ln>
                <a:solidFill>
                  <a:srgbClr val="481F15"/>
                </a:solidFill>
                <a:effectLst>
                  <a:outerShdw blurRad="38100" dist="38100" dir="2700000" algn="tl">
                    <a:srgbClr val="000000">
                      <a:alpha val="43137"/>
                    </a:srgbClr>
                  </a:outerShdw>
                </a:effectLst>
              </a:rPr>
              <a:t>Stockton Coal Mine, New </a:t>
            </a:r>
            <a:r>
              <a:rPr lang="en-US" sz="1900" dirty="0" smtClean="0">
                <a:ln w="19050">
                  <a:noFill/>
                </a:ln>
                <a:solidFill>
                  <a:srgbClr val="481F15"/>
                </a:solidFill>
                <a:effectLst>
                  <a:outerShdw blurRad="38100" dist="38100" dir="2700000" algn="tl">
                    <a:srgbClr val="000000">
                      <a:alpha val="43137"/>
                    </a:srgbClr>
                  </a:outerShdw>
                </a:effectLst>
              </a:rPr>
              <a:t>Zealand</a:t>
            </a:r>
            <a:endParaRPr lang="en-US" sz="1900" dirty="0">
              <a:ln w="19050">
                <a:noFill/>
              </a:ln>
              <a:solidFill>
                <a:srgbClr val="481F15"/>
              </a:solidFill>
              <a:effectLst>
                <a:outerShdw blurRad="38100" dist="38100" dir="2700000" algn="tl">
                  <a:srgbClr val="000000">
                    <a:alpha val="43137"/>
                  </a:srgbClr>
                </a:outerShdw>
              </a:effectLst>
            </a:endParaRPr>
          </a:p>
          <a:p>
            <a:r>
              <a:rPr lang="en-US" sz="1900" dirty="0">
                <a:ln w="19050">
                  <a:noFill/>
                </a:ln>
                <a:solidFill>
                  <a:srgbClr val="481F15"/>
                </a:solidFill>
                <a:effectLst>
                  <a:outerShdw blurRad="38100" dist="38100" dir="2700000" algn="tl">
                    <a:srgbClr val="000000">
                      <a:alpha val="43137"/>
                    </a:srgbClr>
                  </a:outerShdw>
                </a:effectLst>
              </a:rPr>
              <a:t>West Coast on the South </a:t>
            </a:r>
            <a:r>
              <a:rPr lang="en-US" sz="1900" dirty="0" smtClean="0">
                <a:ln w="19050">
                  <a:noFill/>
                </a:ln>
                <a:solidFill>
                  <a:srgbClr val="481F15"/>
                </a:solidFill>
                <a:effectLst>
                  <a:outerShdw blurRad="38100" dist="38100" dir="2700000" algn="tl">
                    <a:srgbClr val="000000">
                      <a:alpha val="43137"/>
                    </a:srgbClr>
                  </a:outerShdw>
                </a:effectLst>
              </a:rPr>
              <a:t>Island</a:t>
            </a:r>
            <a:endParaRPr lang="en-US" sz="1900" dirty="0">
              <a:ln w="19050">
                <a:noFill/>
              </a:ln>
              <a:solidFill>
                <a:srgbClr val="481F15"/>
              </a:solidFill>
              <a:effectLst>
                <a:outerShdw blurRad="38100" dist="38100" dir="2700000" algn="tl">
                  <a:srgbClr val="000000">
                    <a:alpha val="43137"/>
                  </a:srgbClr>
                </a:outerShdw>
              </a:effectLst>
            </a:endParaRPr>
          </a:p>
          <a:p>
            <a:r>
              <a:rPr lang="en-US" sz="1900" dirty="0">
                <a:ln w="19050">
                  <a:noFill/>
                </a:ln>
                <a:solidFill>
                  <a:srgbClr val="481F15"/>
                </a:solidFill>
                <a:effectLst>
                  <a:outerShdw blurRad="38100" dist="38100" dir="2700000" algn="tl">
                    <a:srgbClr val="000000">
                      <a:alpha val="43137"/>
                    </a:srgbClr>
                  </a:outerShdw>
                </a:effectLst>
              </a:rPr>
              <a:t>New Zealand’s largest open cast coal mine</a:t>
            </a:r>
          </a:p>
        </p:txBody>
      </p:sp>
      <p:grpSp>
        <p:nvGrpSpPr>
          <p:cNvPr id="10" name="Group 9"/>
          <p:cNvGrpSpPr/>
          <p:nvPr/>
        </p:nvGrpSpPr>
        <p:grpSpPr>
          <a:xfrm>
            <a:off x="5569746" y="1066800"/>
            <a:ext cx="3190214" cy="5257800"/>
            <a:chOff x="5028522" y="115888"/>
            <a:chExt cx="3380466" cy="6502927"/>
          </a:xfrm>
        </p:grpSpPr>
        <p:pic>
          <p:nvPicPr>
            <p:cNvPr id="11" name="Picture 10" descr="nz_2million"/>
            <p:cNvPicPr>
              <a:picLocks noChangeAspect="1" noChangeArrowheads="1"/>
            </p:cNvPicPr>
            <p:nvPr/>
          </p:nvPicPr>
          <p:blipFill>
            <a:blip r:embed="rId5" cstate="print">
              <a:extLst>
                <a:ext uri="{28A0092B-C50C-407E-A947-70E740481C1C}">
                  <a14:useLocalDpi xmlns:a14="http://schemas.microsoft.com/office/drawing/2010/main" val="0"/>
                </a:ext>
              </a:extLst>
            </a:blip>
            <a:srcRect l="4659" t="4771" r="22131" b="10497"/>
            <a:stretch>
              <a:fillRect/>
            </a:stretch>
          </p:blipFill>
          <p:spPr bwMode="auto">
            <a:xfrm>
              <a:off x="5435600" y="115888"/>
              <a:ext cx="2695575" cy="4132262"/>
            </a:xfrm>
            <a:prstGeom prst="rect">
              <a:avLst/>
            </a:prstGeom>
            <a:ln w="190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6" descr="Fig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825" y="4418541"/>
              <a:ext cx="3332163" cy="2200274"/>
            </a:xfrm>
            <a:prstGeom prst="rect">
              <a:avLst/>
            </a:prstGeom>
            <a:ln w="190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 Box 7"/>
            <p:cNvSpPr txBox="1">
              <a:spLocks noChangeArrowheads="1"/>
            </p:cNvSpPr>
            <p:nvPr/>
          </p:nvSpPr>
          <p:spPr bwMode="auto">
            <a:xfrm>
              <a:off x="6048374" y="3109606"/>
              <a:ext cx="1470025" cy="3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663300"/>
                  </a:solidFill>
                  <a:latin typeface="Tahoma" pitchFamily="34" charset="0"/>
                  <a:cs typeface="Arial" pitchFamily="34" charset="0"/>
                </a:defRPr>
              </a:lvl1pPr>
              <a:lvl2pPr marL="742950" indent="-285750" eaLnBrk="0" hangingPunct="0">
                <a:defRPr>
                  <a:solidFill>
                    <a:srgbClr val="663300"/>
                  </a:solidFill>
                  <a:latin typeface="Tahoma" pitchFamily="34" charset="0"/>
                  <a:cs typeface="Arial" pitchFamily="34" charset="0"/>
                </a:defRPr>
              </a:lvl2pPr>
              <a:lvl3pPr marL="1143000" indent="-228600" eaLnBrk="0" hangingPunct="0">
                <a:defRPr>
                  <a:solidFill>
                    <a:srgbClr val="663300"/>
                  </a:solidFill>
                  <a:latin typeface="Tahoma" pitchFamily="34" charset="0"/>
                  <a:cs typeface="Arial" pitchFamily="34" charset="0"/>
                </a:defRPr>
              </a:lvl3pPr>
              <a:lvl4pPr marL="1600200" indent="-228600" eaLnBrk="0" hangingPunct="0">
                <a:defRPr>
                  <a:solidFill>
                    <a:srgbClr val="663300"/>
                  </a:solidFill>
                  <a:latin typeface="Tahoma" pitchFamily="34" charset="0"/>
                  <a:cs typeface="Arial" pitchFamily="34" charset="0"/>
                </a:defRPr>
              </a:lvl4pPr>
              <a:lvl5pPr marL="2057400" indent="-228600" eaLnBrk="0" hangingPunct="0">
                <a:defRPr>
                  <a:solidFill>
                    <a:srgbClr val="663300"/>
                  </a:solidFill>
                  <a:latin typeface="Tahoma" pitchFamily="34" charset="0"/>
                  <a:cs typeface="Arial" pitchFamily="34" charset="0"/>
                </a:defRPr>
              </a:lvl5pPr>
              <a:lvl6pPr marL="25146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6pPr>
              <a:lvl7pPr marL="29718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7pPr>
              <a:lvl8pPr marL="34290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8pPr>
              <a:lvl9pPr marL="38862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9pPr>
            </a:lstStyle>
            <a:p>
              <a:pPr algn="ctr" eaLnBrk="1" fontAlgn="auto" hangingPunct="1">
                <a:spcAft>
                  <a:spcPts val="0"/>
                </a:spcAft>
                <a:defRPr/>
              </a:pPr>
              <a:r>
                <a:rPr lang="en-NZ" sz="1200" b="1" kern="0" dirty="0" smtClean="0">
                  <a:solidFill>
                    <a:srgbClr val="4D4D4D"/>
                  </a:solidFill>
                  <a:latin typeface="Franklin Gothic Medium"/>
                </a:rPr>
                <a:t>Christchurch</a:t>
              </a:r>
            </a:p>
          </p:txBody>
        </p:sp>
        <p:sp>
          <p:nvSpPr>
            <p:cNvPr id="14" name="Text Box 8"/>
            <p:cNvSpPr txBox="1">
              <a:spLocks noChangeArrowheads="1"/>
            </p:cNvSpPr>
            <p:nvPr/>
          </p:nvSpPr>
          <p:spPr bwMode="auto">
            <a:xfrm>
              <a:off x="6791323" y="2396122"/>
              <a:ext cx="1339849" cy="38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663300"/>
                  </a:solidFill>
                  <a:latin typeface="Tahoma" pitchFamily="34" charset="0"/>
                  <a:cs typeface="Arial" pitchFamily="34" charset="0"/>
                </a:defRPr>
              </a:lvl1pPr>
              <a:lvl2pPr marL="742950" indent="-285750" eaLnBrk="0" hangingPunct="0">
                <a:defRPr>
                  <a:solidFill>
                    <a:srgbClr val="663300"/>
                  </a:solidFill>
                  <a:latin typeface="Tahoma" pitchFamily="34" charset="0"/>
                  <a:cs typeface="Arial" pitchFamily="34" charset="0"/>
                </a:defRPr>
              </a:lvl2pPr>
              <a:lvl3pPr marL="1143000" indent="-228600" eaLnBrk="0" hangingPunct="0">
                <a:defRPr>
                  <a:solidFill>
                    <a:srgbClr val="663300"/>
                  </a:solidFill>
                  <a:latin typeface="Tahoma" pitchFamily="34" charset="0"/>
                  <a:cs typeface="Arial" pitchFamily="34" charset="0"/>
                </a:defRPr>
              </a:lvl3pPr>
              <a:lvl4pPr marL="1600200" indent="-228600" eaLnBrk="0" hangingPunct="0">
                <a:defRPr>
                  <a:solidFill>
                    <a:srgbClr val="663300"/>
                  </a:solidFill>
                  <a:latin typeface="Tahoma" pitchFamily="34" charset="0"/>
                  <a:cs typeface="Arial" pitchFamily="34" charset="0"/>
                </a:defRPr>
              </a:lvl4pPr>
              <a:lvl5pPr marL="2057400" indent="-228600" eaLnBrk="0" hangingPunct="0">
                <a:defRPr>
                  <a:solidFill>
                    <a:srgbClr val="663300"/>
                  </a:solidFill>
                  <a:latin typeface="Tahoma" pitchFamily="34" charset="0"/>
                  <a:cs typeface="Arial" pitchFamily="34" charset="0"/>
                </a:defRPr>
              </a:lvl5pPr>
              <a:lvl6pPr marL="25146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6pPr>
              <a:lvl7pPr marL="29718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7pPr>
              <a:lvl8pPr marL="34290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8pPr>
              <a:lvl9pPr marL="38862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9pPr>
            </a:lstStyle>
            <a:p>
              <a:pPr algn="ctr" eaLnBrk="1" fontAlgn="auto" hangingPunct="1">
                <a:spcAft>
                  <a:spcPts val="0"/>
                </a:spcAft>
                <a:defRPr/>
              </a:pPr>
              <a:r>
                <a:rPr lang="en-NZ" sz="1200" b="1" kern="0" dirty="0" smtClean="0">
                  <a:solidFill>
                    <a:srgbClr val="4D4D4D"/>
                  </a:solidFill>
                  <a:latin typeface="Franklin Gothic Medium"/>
                </a:rPr>
                <a:t>Wellington</a:t>
              </a:r>
            </a:p>
          </p:txBody>
        </p:sp>
        <p:sp>
          <p:nvSpPr>
            <p:cNvPr id="15" name="Text Box 9"/>
            <p:cNvSpPr txBox="1">
              <a:spLocks noChangeArrowheads="1"/>
            </p:cNvSpPr>
            <p:nvPr/>
          </p:nvSpPr>
          <p:spPr bwMode="auto">
            <a:xfrm>
              <a:off x="6105525" y="893763"/>
              <a:ext cx="1157288" cy="3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663300"/>
                  </a:solidFill>
                  <a:latin typeface="Tahoma" pitchFamily="34" charset="0"/>
                  <a:cs typeface="Arial" pitchFamily="34" charset="0"/>
                </a:defRPr>
              </a:lvl1pPr>
              <a:lvl2pPr marL="742950" indent="-285750" eaLnBrk="0" hangingPunct="0">
                <a:defRPr>
                  <a:solidFill>
                    <a:srgbClr val="663300"/>
                  </a:solidFill>
                  <a:latin typeface="Tahoma" pitchFamily="34" charset="0"/>
                  <a:cs typeface="Arial" pitchFamily="34" charset="0"/>
                </a:defRPr>
              </a:lvl2pPr>
              <a:lvl3pPr marL="1143000" indent="-228600" eaLnBrk="0" hangingPunct="0">
                <a:defRPr>
                  <a:solidFill>
                    <a:srgbClr val="663300"/>
                  </a:solidFill>
                  <a:latin typeface="Tahoma" pitchFamily="34" charset="0"/>
                  <a:cs typeface="Arial" pitchFamily="34" charset="0"/>
                </a:defRPr>
              </a:lvl3pPr>
              <a:lvl4pPr marL="1600200" indent="-228600" eaLnBrk="0" hangingPunct="0">
                <a:defRPr>
                  <a:solidFill>
                    <a:srgbClr val="663300"/>
                  </a:solidFill>
                  <a:latin typeface="Tahoma" pitchFamily="34" charset="0"/>
                  <a:cs typeface="Arial" pitchFamily="34" charset="0"/>
                </a:defRPr>
              </a:lvl4pPr>
              <a:lvl5pPr marL="2057400" indent="-228600" eaLnBrk="0" hangingPunct="0">
                <a:defRPr>
                  <a:solidFill>
                    <a:srgbClr val="663300"/>
                  </a:solidFill>
                  <a:latin typeface="Tahoma" pitchFamily="34" charset="0"/>
                  <a:cs typeface="Arial" pitchFamily="34" charset="0"/>
                </a:defRPr>
              </a:lvl5pPr>
              <a:lvl6pPr marL="25146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6pPr>
              <a:lvl7pPr marL="29718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7pPr>
              <a:lvl8pPr marL="34290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8pPr>
              <a:lvl9pPr marL="38862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9pPr>
            </a:lstStyle>
            <a:p>
              <a:pPr algn="ctr" eaLnBrk="1" fontAlgn="auto" hangingPunct="1">
                <a:spcAft>
                  <a:spcPts val="0"/>
                </a:spcAft>
                <a:defRPr/>
              </a:pPr>
              <a:r>
                <a:rPr lang="en-NZ" sz="1200" b="1" kern="0" dirty="0" smtClean="0">
                  <a:solidFill>
                    <a:srgbClr val="4D4D4D"/>
                  </a:solidFill>
                  <a:latin typeface="Franklin Gothic Medium"/>
                </a:rPr>
                <a:t>Auckland</a:t>
              </a:r>
            </a:p>
          </p:txBody>
        </p:sp>
        <p:sp>
          <p:nvSpPr>
            <p:cNvPr id="16" name="Oval 10"/>
            <p:cNvSpPr>
              <a:spLocks noChangeArrowheads="1"/>
            </p:cNvSpPr>
            <p:nvPr/>
          </p:nvSpPr>
          <p:spPr bwMode="auto">
            <a:xfrm>
              <a:off x="6708775" y="2979738"/>
              <a:ext cx="101600" cy="101600"/>
            </a:xfrm>
            <a:prstGeom prst="ellipse">
              <a:avLst/>
            </a:prstGeom>
            <a:solidFill>
              <a:srgbClr val="FFFF00">
                <a:alpha val="66000"/>
              </a:srgbClr>
            </a:solidFill>
            <a:ln w="12700">
              <a:noFill/>
              <a:round/>
              <a:headEnd/>
              <a:tailEnd/>
            </a:ln>
            <a:effectLst/>
          </p:spPr>
          <p:txBody>
            <a:bodyPr wrap="none" anchor="ctr"/>
            <a:lstStyle/>
            <a:p>
              <a:pPr fontAlgn="auto">
                <a:spcBef>
                  <a:spcPts val="0"/>
                </a:spcBef>
                <a:spcAft>
                  <a:spcPts val="0"/>
                </a:spcAft>
                <a:defRPr/>
              </a:pPr>
              <a:endParaRPr lang="en-US" kern="0">
                <a:solidFill>
                  <a:sysClr val="windowText" lastClr="000000"/>
                </a:solidFill>
                <a:cs typeface="Arial" charset="0"/>
              </a:endParaRPr>
            </a:p>
          </p:txBody>
        </p:sp>
        <p:sp>
          <p:nvSpPr>
            <p:cNvPr id="17" name="Oval 11"/>
            <p:cNvSpPr>
              <a:spLocks noChangeArrowheads="1"/>
            </p:cNvSpPr>
            <p:nvPr/>
          </p:nvSpPr>
          <p:spPr bwMode="auto">
            <a:xfrm>
              <a:off x="7175500" y="2320925"/>
              <a:ext cx="100013" cy="101600"/>
            </a:xfrm>
            <a:prstGeom prst="ellipse">
              <a:avLst/>
            </a:prstGeom>
            <a:solidFill>
              <a:srgbClr val="FFFF00">
                <a:alpha val="66000"/>
              </a:srgbClr>
            </a:solidFill>
            <a:ln w="12700">
              <a:noFill/>
              <a:round/>
              <a:headEnd/>
              <a:tailEnd/>
            </a:ln>
            <a:effectLst/>
          </p:spPr>
          <p:txBody>
            <a:bodyPr wrap="none" anchor="ctr"/>
            <a:lstStyle/>
            <a:p>
              <a:pPr fontAlgn="auto">
                <a:spcBef>
                  <a:spcPts val="0"/>
                </a:spcBef>
                <a:spcAft>
                  <a:spcPts val="0"/>
                </a:spcAft>
                <a:defRPr/>
              </a:pPr>
              <a:endParaRPr lang="en-US" kern="0">
                <a:solidFill>
                  <a:sysClr val="windowText" lastClr="000000"/>
                </a:solidFill>
                <a:cs typeface="Arial" charset="0"/>
              </a:endParaRPr>
            </a:p>
          </p:txBody>
        </p:sp>
        <p:sp>
          <p:nvSpPr>
            <p:cNvPr id="18" name="Oval 12"/>
            <p:cNvSpPr>
              <a:spLocks noChangeArrowheads="1"/>
            </p:cNvSpPr>
            <p:nvPr/>
          </p:nvSpPr>
          <p:spPr bwMode="auto">
            <a:xfrm>
              <a:off x="7164388" y="981075"/>
              <a:ext cx="100012" cy="101600"/>
            </a:xfrm>
            <a:prstGeom prst="ellipse">
              <a:avLst/>
            </a:prstGeom>
            <a:solidFill>
              <a:srgbClr val="FFFF00">
                <a:alpha val="66000"/>
              </a:srgbClr>
            </a:solidFill>
            <a:ln w="12700">
              <a:noFill/>
              <a:round/>
              <a:headEnd/>
              <a:tailEnd/>
            </a:ln>
            <a:effectLst/>
          </p:spPr>
          <p:txBody>
            <a:bodyPr wrap="none" anchor="ctr"/>
            <a:lstStyle/>
            <a:p>
              <a:pPr fontAlgn="auto">
                <a:spcBef>
                  <a:spcPts val="0"/>
                </a:spcBef>
                <a:spcAft>
                  <a:spcPts val="0"/>
                </a:spcAft>
                <a:defRPr/>
              </a:pPr>
              <a:endParaRPr lang="en-US" kern="0">
                <a:solidFill>
                  <a:sysClr val="windowText" lastClr="000000"/>
                </a:solidFill>
                <a:cs typeface="Arial" charset="0"/>
              </a:endParaRPr>
            </a:p>
          </p:txBody>
        </p:sp>
        <p:sp>
          <p:nvSpPr>
            <p:cNvPr id="19" name="Text Box 17"/>
            <p:cNvSpPr txBox="1">
              <a:spLocks noChangeArrowheads="1"/>
            </p:cNvSpPr>
            <p:nvPr/>
          </p:nvSpPr>
          <p:spPr bwMode="auto">
            <a:xfrm>
              <a:off x="5435600" y="2349500"/>
              <a:ext cx="1073150" cy="3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663300"/>
                  </a:solidFill>
                  <a:latin typeface="Tahoma" pitchFamily="34" charset="0"/>
                  <a:cs typeface="Arial" pitchFamily="34" charset="0"/>
                </a:defRPr>
              </a:lvl1pPr>
              <a:lvl2pPr marL="742950" indent="-285750" eaLnBrk="0" hangingPunct="0">
                <a:defRPr>
                  <a:solidFill>
                    <a:srgbClr val="663300"/>
                  </a:solidFill>
                  <a:latin typeface="Tahoma" pitchFamily="34" charset="0"/>
                  <a:cs typeface="Arial" pitchFamily="34" charset="0"/>
                </a:defRPr>
              </a:lvl2pPr>
              <a:lvl3pPr marL="1143000" indent="-228600" eaLnBrk="0" hangingPunct="0">
                <a:defRPr>
                  <a:solidFill>
                    <a:srgbClr val="663300"/>
                  </a:solidFill>
                  <a:latin typeface="Tahoma" pitchFamily="34" charset="0"/>
                  <a:cs typeface="Arial" pitchFamily="34" charset="0"/>
                </a:defRPr>
              </a:lvl3pPr>
              <a:lvl4pPr marL="1600200" indent="-228600" eaLnBrk="0" hangingPunct="0">
                <a:defRPr>
                  <a:solidFill>
                    <a:srgbClr val="663300"/>
                  </a:solidFill>
                  <a:latin typeface="Tahoma" pitchFamily="34" charset="0"/>
                  <a:cs typeface="Arial" pitchFamily="34" charset="0"/>
                </a:defRPr>
              </a:lvl4pPr>
              <a:lvl5pPr marL="2057400" indent="-228600" eaLnBrk="0" hangingPunct="0">
                <a:defRPr>
                  <a:solidFill>
                    <a:srgbClr val="663300"/>
                  </a:solidFill>
                  <a:latin typeface="Tahoma" pitchFamily="34" charset="0"/>
                  <a:cs typeface="Arial" pitchFamily="34" charset="0"/>
                </a:defRPr>
              </a:lvl5pPr>
              <a:lvl6pPr marL="25146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6pPr>
              <a:lvl7pPr marL="29718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7pPr>
              <a:lvl8pPr marL="34290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8pPr>
              <a:lvl9pPr marL="38862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9pPr>
            </a:lstStyle>
            <a:p>
              <a:pPr algn="ctr" eaLnBrk="1" fontAlgn="auto" hangingPunct="1">
                <a:spcAft>
                  <a:spcPts val="0"/>
                </a:spcAft>
                <a:defRPr/>
              </a:pPr>
              <a:r>
                <a:rPr lang="en-NZ" sz="1200" b="1" kern="0" dirty="0" smtClean="0">
                  <a:solidFill>
                    <a:srgbClr val="4D4D4D"/>
                  </a:solidFill>
                  <a:latin typeface="Franklin Gothic Medium"/>
                </a:rPr>
                <a:t>Westport</a:t>
              </a:r>
            </a:p>
          </p:txBody>
        </p:sp>
        <p:sp>
          <p:nvSpPr>
            <p:cNvPr id="20" name="Rectangle 18"/>
            <p:cNvSpPr>
              <a:spLocks noChangeArrowheads="1"/>
            </p:cNvSpPr>
            <p:nvPr/>
          </p:nvSpPr>
          <p:spPr bwMode="auto">
            <a:xfrm>
              <a:off x="6539462" y="2371725"/>
              <a:ext cx="169312" cy="122236"/>
            </a:xfrm>
            <a:prstGeom prst="rect">
              <a:avLst/>
            </a:prstGeom>
            <a:solidFill>
              <a:sysClr val="windowText" lastClr="000000"/>
            </a:solidFill>
            <a:ln w="9525">
              <a:solidFill>
                <a:srgbClr val="000000"/>
              </a:solid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cs typeface="Arial" charset="0"/>
              </a:endParaRPr>
            </a:p>
          </p:txBody>
        </p:sp>
        <p:sp>
          <p:nvSpPr>
            <p:cNvPr id="21" name="Line 19"/>
            <p:cNvSpPr>
              <a:spLocks noChangeShapeType="1"/>
            </p:cNvSpPr>
            <p:nvPr/>
          </p:nvSpPr>
          <p:spPr bwMode="auto">
            <a:xfrm flipH="1">
              <a:off x="5076824" y="2432844"/>
              <a:ext cx="1463672" cy="1985696"/>
            </a:xfrm>
            <a:prstGeom prst="line">
              <a:avLst/>
            </a:prstGeom>
            <a:noFill/>
            <a:ln w="15875">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cs typeface="Arial" charset="0"/>
              </a:endParaRPr>
            </a:p>
          </p:txBody>
        </p:sp>
        <p:sp>
          <p:nvSpPr>
            <p:cNvPr id="22" name="Line 20"/>
            <p:cNvSpPr>
              <a:spLocks noChangeShapeType="1"/>
            </p:cNvSpPr>
            <p:nvPr/>
          </p:nvSpPr>
          <p:spPr bwMode="auto">
            <a:xfrm>
              <a:off x="6677025" y="2417764"/>
              <a:ext cx="1731963" cy="2000778"/>
            </a:xfrm>
            <a:prstGeom prst="line">
              <a:avLst/>
            </a:prstGeom>
            <a:noFill/>
            <a:ln w="15875">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cs typeface="Arial" charset="0"/>
              </a:endParaRPr>
            </a:p>
          </p:txBody>
        </p:sp>
        <p:sp>
          <p:nvSpPr>
            <p:cNvPr id="23" name="Oval 22"/>
            <p:cNvSpPr>
              <a:spLocks noChangeArrowheads="1"/>
            </p:cNvSpPr>
            <p:nvPr/>
          </p:nvSpPr>
          <p:spPr bwMode="auto">
            <a:xfrm rot="19076000">
              <a:off x="6911975" y="4940300"/>
              <a:ext cx="981075" cy="614363"/>
            </a:xfrm>
            <a:prstGeom prst="ellipse">
              <a:avLst/>
            </a:prstGeom>
            <a:solidFill>
              <a:srgbClr val="4D4D4D">
                <a:alpha val="30000"/>
              </a:srgbClr>
            </a:solidFill>
            <a:ln w="9525">
              <a:solidFill>
                <a:srgbClr val="000000"/>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cs typeface="Arial" charset="0"/>
              </a:endParaRPr>
            </a:p>
          </p:txBody>
        </p:sp>
        <p:sp>
          <p:nvSpPr>
            <p:cNvPr id="24" name="Text Box 23"/>
            <p:cNvSpPr txBox="1">
              <a:spLocks noChangeArrowheads="1"/>
            </p:cNvSpPr>
            <p:nvPr/>
          </p:nvSpPr>
          <p:spPr bwMode="auto">
            <a:xfrm>
              <a:off x="5028522" y="4505325"/>
              <a:ext cx="1737538" cy="37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663300"/>
                  </a:solidFill>
                  <a:latin typeface="Tahoma" pitchFamily="34" charset="0"/>
                  <a:cs typeface="Arial" pitchFamily="34" charset="0"/>
                </a:defRPr>
              </a:lvl1pPr>
              <a:lvl2pPr marL="742950" indent="-285750" eaLnBrk="0" hangingPunct="0">
                <a:defRPr>
                  <a:solidFill>
                    <a:srgbClr val="663300"/>
                  </a:solidFill>
                  <a:latin typeface="Tahoma" pitchFamily="34" charset="0"/>
                  <a:cs typeface="Arial" pitchFamily="34" charset="0"/>
                </a:defRPr>
              </a:lvl2pPr>
              <a:lvl3pPr marL="1143000" indent="-228600" eaLnBrk="0" hangingPunct="0">
                <a:defRPr>
                  <a:solidFill>
                    <a:srgbClr val="663300"/>
                  </a:solidFill>
                  <a:latin typeface="Tahoma" pitchFamily="34" charset="0"/>
                  <a:cs typeface="Arial" pitchFamily="34" charset="0"/>
                </a:defRPr>
              </a:lvl3pPr>
              <a:lvl4pPr marL="1600200" indent="-228600" eaLnBrk="0" hangingPunct="0">
                <a:defRPr>
                  <a:solidFill>
                    <a:srgbClr val="663300"/>
                  </a:solidFill>
                  <a:latin typeface="Tahoma" pitchFamily="34" charset="0"/>
                  <a:cs typeface="Arial" pitchFamily="34" charset="0"/>
                </a:defRPr>
              </a:lvl4pPr>
              <a:lvl5pPr marL="2057400" indent="-228600" eaLnBrk="0" hangingPunct="0">
                <a:defRPr>
                  <a:solidFill>
                    <a:srgbClr val="663300"/>
                  </a:solidFill>
                  <a:latin typeface="Tahoma" pitchFamily="34" charset="0"/>
                  <a:cs typeface="Arial" pitchFamily="34" charset="0"/>
                </a:defRPr>
              </a:lvl5pPr>
              <a:lvl6pPr marL="25146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6pPr>
              <a:lvl7pPr marL="29718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7pPr>
              <a:lvl8pPr marL="34290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8pPr>
              <a:lvl9pPr marL="3886200" indent="-228600" eaLnBrk="0" fontAlgn="base" hangingPunct="0">
                <a:lnSpc>
                  <a:spcPct val="90000"/>
                </a:lnSpc>
                <a:spcBef>
                  <a:spcPct val="20000"/>
                </a:spcBef>
                <a:spcAft>
                  <a:spcPct val="0"/>
                </a:spcAft>
                <a:buClr>
                  <a:schemeClr val="hlink"/>
                </a:buClr>
                <a:buFont typeface="Wingdings" pitchFamily="2" charset="2"/>
                <a:buChar char="§"/>
                <a:defRPr>
                  <a:solidFill>
                    <a:srgbClr val="663300"/>
                  </a:solidFill>
                  <a:latin typeface="Tahoma" pitchFamily="34" charset="0"/>
                  <a:cs typeface="Arial" pitchFamily="34" charset="0"/>
                </a:defRPr>
              </a:lvl9pPr>
            </a:lstStyle>
            <a:p>
              <a:pPr algn="ctr" eaLnBrk="1" fontAlgn="auto" hangingPunct="1">
                <a:spcBef>
                  <a:spcPct val="50000"/>
                </a:spcBef>
                <a:spcAft>
                  <a:spcPts val="0"/>
                </a:spcAft>
                <a:defRPr/>
              </a:pPr>
              <a:r>
                <a:rPr lang="en-US" sz="1400" kern="0" dirty="0" smtClean="0">
                  <a:solidFill>
                    <a:srgbClr val="000000"/>
                  </a:solidFill>
                  <a:latin typeface="Franklin Gothic Medium"/>
                </a:rPr>
                <a:t>Coal Mine Location</a:t>
              </a:r>
            </a:p>
          </p:txBody>
        </p:sp>
        <p:sp>
          <p:nvSpPr>
            <p:cNvPr id="25" name="Line 25"/>
            <p:cNvSpPr>
              <a:spLocks noChangeShapeType="1"/>
            </p:cNvSpPr>
            <p:nvPr/>
          </p:nvSpPr>
          <p:spPr bwMode="auto">
            <a:xfrm>
              <a:off x="5076825" y="5054599"/>
              <a:ext cx="1982299" cy="571501"/>
            </a:xfrm>
            <a:prstGeom prst="line">
              <a:avLst/>
            </a:prstGeom>
            <a:noFill/>
            <a:ln w="15875">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cs typeface="Arial" charset="0"/>
              </a:endParaRPr>
            </a:p>
          </p:txBody>
        </p:sp>
        <p:sp>
          <p:nvSpPr>
            <p:cNvPr id="26" name="Line 26"/>
            <p:cNvSpPr>
              <a:spLocks noChangeShapeType="1"/>
            </p:cNvSpPr>
            <p:nvPr/>
          </p:nvSpPr>
          <p:spPr bwMode="auto">
            <a:xfrm>
              <a:off x="6729414" y="4427537"/>
              <a:ext cx="815181" cy="336389"/>
            </a:xfrm>
            <a:prstGeom prst="line">
              <a:avLst/>
            </a:prstGeom>
            <a:noFill/>
            <a:ln w="15875">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cs typeface="Arial" charset="0"/>
              </a:endParaRPr>
            </a:p>
          </p:txBody>
        </p:sp>
      </p:grpSp>
      <p:pic>
        <p:nvPicPr>
          <p:cNvPr id="27" name="Picture 13" descr="Picture 050"/>
          <p:cNvPicPr>
            <a:picLocks noChangeAspect="1" noChangeArrowheads="1"/>
          </p:cNvPicPr>
          <p:nvPr/>
        </p:nvPicPr>
        <p:blipFill rotWithShape="1">
          <a:blip r:embed="rId7" cstate="print">
            <a:lum bright="-4000" contrast="-16000"/>
            <a:extLst>
              <a:ext uri="{28A0092B-C50C-407E-A947-70E740481C1C}">
                <a14:useLocalDpi xmlns:a14="http://schemas.microsoft.com/office/drawing/2010/main" val="0"/>
              </a:ext>
            </a:extLst>
          </a:blip>
          <a:srcRect r="12454" b="3568"/>
          <a:stretch/>
        </p:blipFill>
        <p:spPr bwMode="auto">
          <a:xfrm>
            <a:off x="848857" y="2496909"/>
            <a:ext cx="4637543" cy="3830661"/>
          </a:xfrm>
          <a:prstGeom prst="rect">
            <a:avLst/>
          </a:prstGeom>
          <a:ln w="19050" cap="sq">
            <a:solidFill>
              <a:schemeClr val="tx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116218" y="5887297"/>
            <a:ext cx="3747977" cy="440273"/>
          </a:xfrm>
          <a:prstGeom prst="rect">
            <a:avLst/>
          </a:prstGeom>
        </p:spPr>
        <p:txBody>
          <a:bodyPr vert="horz" wrap="square" lIns="91440" tIns="45720" rIns="91440" bIns="45720" rtlCol="0" anchor="ctr">
            <a:noAutofit/>
          </a:bodyPr>
          <a:lstStyle/>
          <a:p>
            <a:pPr algn="ctr" fontAlgn="auto">
              <a:spcAft>
                <a:spcPts val="0"/>
              </a:spcAft>
              <a:defRPr/>
            </a:pPr>
            <a:r>
              <a:rPr lang="en-US" sz="2400" b="1" dirty="0" smtClean="0">
                <a:solidFill>
                  <a:sysClr val="window" lastClr="E5E5E5"/>
                </a:solidFill>
                <a:effectLst>
                  <a:outerShdw blurRad="38100" dist="38100" dir="2700000" algn="tl">
                    <a:srgbClr val="000000">
                      <a:alpha val="43137"/>
                    </a:srgbClr>
                  </a:outerShdw>
                </a:effectLst>
                <a:latin typeface="Calibri"/>
                <a:ea typeface="Verdana" pitchFamily="34" charset="0"/>
                <a:cs typeface="Verdana" pitchFamily="34" charset="0"/>
              </a:rPr>
              <a:t>Stockton Coal Mine</a:t>
            </a:r>
          </a:p>
        </p:txBody>
      </p:sp>
      <p:sp>
        <p:nvSpPr>
          <p:cNvPr id="29" name="TextBox 28"/>
          <p:cNvSpPr txBox="1"/>
          <p:nvPr/>
        </p:nvSpPr>
        <p:spPr>
          <a:xfrm>
            <a:off x="2362200" y="6320248"/>
            <a:ext cx="2895600" cy="261610"/>
          </a:xfrm>
          <a:prstGeom prst="rect">
            <a:avLst/>
          </a:prstGeom>
          <a:noFill/>
        </p:spPr>
        <p:txBody>
          <a:bodyPr wrap="square" rtlCol="0">
            <a:spAutoFit/>
          </a:bodyPr>
          <a:lstStyle/>
          <a:p>
            <a:r>
              <a:rPr lang="en-US" sz="1100" dirty="0">
                <a:solidFill>
                  <a:srgbClr val="481F15"/>
                </a:solidFill>
              </a:rPr>
              <a:t>McCauley et al (2010)</a:t>
            </a:r>
          </a:p>
        </p:txBody>
      </p:sp>
    </p:spTree>
    <p:extLst>
      <p:ext uri="{BB962C8B-B14F-4D97-AF65-F5344CB8AC3E}">
        <p14:creationId xmlns:p14="http://schemas.microsoft.com/office/powerpoint/2010/main" val="1828389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14400" y="-76200"/>
            <a:ext cx="8229600" cy="1143000"/>
          </a:xfrm>
        </p:spPr>
        <p:txBody>
          <a:bodyPr/>
          <a:lstStyle/>
          <a:p>
            <a:r>
              <a:rPr lang="en-US" dirty="0">
                <a:solidFill>
                  <a:srgbClr val="481F15"/>
                </a:solidFill>
                <a:effectLst>
                  <a:outerShdw blurRad="38100" dist="38100" dir="2700000" algn="tl">
                    <a:srgbClr val="000000">
                      <a:alpha val="43137"/>
                    </a:srgbClr>
                  </a:outerShdw>
                </a:effectLst>
              </a:rPr>
              <a:t>AMD Monitoring Sites</a:t>
            </a:r>
          </a:p>
        </p:txBody>
      </p:sp>
      <p:sp>
        <p:nvSpPr>
          <p:cNvPr id="7" name="Content Placeholder 6"/>
          <p:cNvSpPr>
            <a:spLocks noGrp="1"/>
          </p:cNvSpPr>
          <p:nvPr>
            <p:ph sz="quarter" idx="4"/>
          </p:nvPr>
        </p:nvSpPr>
        <p:spPr>
          <a:xfrm>
            <a:off x="4419599" y="914400"/>
            <a:ext cx="4267201" cy="5450837"/>
          </a:xfrm>
          <a:ln w="12700">
            <a:solidFill>
              <a:schemeClr val="tx1"/>
            </a:solidFill>
          </a:ln>
          <a:effectLst>
            <a:outerShdw blurRad="50800" dist="38100" dir="2700000" algn="tl" rotWithShape="0">
              <a:prstClr val="black">
                <a:alpha val="40000"/>
              </a:prstClr>
            </a:outerShdw>
          </a:effectLst>
        </p:spPr>
        <p:txBody>
          <a:bodyPr/>
          <a:lstStyle/>
          <a:p>
            <a:pPr>
              <a:spcBef>
                <a:spcPts val="3600"/>
              </a:spcBef>
              <a:spcAft>
                <a:spcPts val="400"/>
              </a:spcAft>
            </a:pPr>
            <a:r>
              <a:rPr lang="en-US" dirty="0" smtClean="0"/>
              <a:t>13 </a:t>
            </a:r>
            <a:r>
              <a:rPr lang="en-US" dirty="0"/>
              <a:t>Sites </a:t>
            </a:r>
          </a:p>
          <a:p>
            <a:pPr lvl="1">
              <a:spcBef>
                <a:spcPts val="400"/>
              </a:spcBef>
              <a:spcAft>
                <a:spcPts val="400"/>
              </a:spcAft>
            </a:pPr>
            <a:r>
              <a:rPr lang="en-US" dirty="0"/>
              <a:t>10 seep locations</a:t>
            </a:r>
          </a:p>
          <a:p>
            <a:pPr lvl="1">
              <a:spcBef>
                <a:spcPts val="400"/>
              </a:spcBef>
              <a:spcAft>
                <a:spcPts val="400"/>
              </a:spcAft>
            </a:pPr>
            <a:r>
              <a:rPr lang="en-US" dirty="0"/>
              <a:t>Effluent from 3 sediment ponds</a:t>
            </a:r>
          </a:p>
          <a:p>
            <a:pPr>
              <a:spcBef>
                <a:spcPts val="400"/>
              </a:spcBef>
              <a:spcAft>
                <a:spcPts val="400"/>
              </a:spcAft>
            </a:pPr>
            <a:r>
              <a:rPr lang="en-US" dirty="0" smtClean="0"/>
              <a:t>Primary </a:t>
            </a:r>
            <a:r>
              <a:rPr lang="en-US" dirty="0"/>
              <a:t>w</a:t>
            </a:r>
            <a:r>
              <a:rPr lang="en-US" dirty="0" smtClean="0"/>
              <a:t>ater </a:t>
            </a:r>
            <a:r>
              <a:rPr lang="en-US" dirty="0"/>
              <a:t>c</a:t>
            </a:r>
            <a:r>
              <a:rPr lang="en-US" dirty="0" smtClean="0"/>
              <a:t>hemistry </a:t>
            </a:r>
            <a:r>
              <a:rPr lang="en-US" dirty="0"/>
              <a:t>p</a:t>
            </a:r>
            <a:r>
              <a:rPr lang="en-US" dirty="0" smtClean="0"/>
              <a:t>arameters </a:t>
            </a:r>
            <a:endParaRPr lang="en-US" dirty="0"/>
          </a:p>
          <a:p>
            <a:pPr lvl="1">
              <a:spcBef>
                <a:spcPts val="400"/>
              </a:spcBef>
              <a:spcAft>
                <a:spcPts val="400"/>
              </a:spcAft>
            </a:pPr>
            <a:r>
              <a:rPr lang="en-US" dirty="0"/>
              <a:t>Dissolved metals </a:t>
            </a:r>
          </a:p>
          <a:p>
            <a:pPr lvl="1">
              <a:spcBef>
                <a:spcPts val="400"/>
              </a:spcBef>
              <a:spcAft>
                <a:spcPts val="400"/>
              </a:spcAft>
            </a:pPr>
            <a:r>
              <a:rPr lang="en-US" dirty="0"/>
              <a:t>pH</a:t>
            </a:r>
          </a:p>
          <a:p>
            <a:pPr lvl="1">
              <a:spcBef>
                <a:spcPts val="400"/>
              </a:spcBef>
              <a:spcAft>
                <a:spcPts val="400"/>
              </a:spcAft>
            </a:pPr>
            <a:r>
              <a:rPr lang="en-US" dirty="0" smtClean="0"/>
              <a:t>Sulfate</a:t>
            </a:r>
            <a:endParaRPr lang="en-US" dirty="0"/>
          </a:p>
          <a:p>
            <a:pPr lvl="1">
              <a:spcBef>
                <a:spcPts val="400"/>
              </a:spcBef>
              <a:spcAft>
                <a:spcPts val="400"/>
              </a:spcAft>
            </a:pPr>
            <a:r>
              <a:rPr lang="en-US" dirty="0" smtClean="0"/>
              <a:t>Acidity</a:t>
            </a:r>
          </a:p>
          <a:p>
            <a:pPr lvl="0">
              <a:spcBef>
                <a:spcPts val="400"/>
              </a:spcBef>
              <a:spcAft>
                <a:spcPts val="400"/>
              </a:spcAft>
            </a:pPr>
            <a:r>
              <a:rPr lang="en-US" dirty="0" smtClean="0">
                <a:solidFill>
                  <a:prstClr val="black"/>
                </a:solidFill>
              </a:rPr>
              <a:t>Community agreed on compliance levels </a:t>
            </a:r>
            <a:r>
              <a:rPr lang="en-US" dirty="0">
                <a:solidFill>
                  <a:prstClr val="black"/>
                </a:solidFill>
              </a:rPr>
              <a:t>of pH≥4.0 and 1 mg/L Al 99% of the time</a:t>
            </a:r>
          </a:p>
          <a:p>
            <a:pPr lvl="1">
              <a:spcBef>
                <a:spcPts val="400"/>
              </a:spcBef>
              <a:spcAft>
                <a:spcPts val="400"/>
              </a:spcAft>
            </a:pPr>
            <a:endParaRPr lang="en-US" dirty="0"/>
          </a:p>
          <a:p>
            <a:endParaRPr lang="en-US" dirty="0"/>
          </a:p>
        </p:txBody>
      </p:sp>
      <p:pic>
        <p:nvPicPr>
          <p:cNvPr id="29" name="Picture 65" descr="Fig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148"/>
          <a:stretch/>
        </p:blipFill>
        <p:spPr bwMode="auto">
          <a:xfrm>
            <a:off x="457200" y="914400"/>
            <a:ext cx="3730145" cy="5450837"/>
          </a:xfrm>
          <a:prstGeom prst="rect">
            <a:avLst/>
          </a:prstGeom>
          <a:ln w="1905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927" y="5825912"/>
            <a:ext cx="2895600" cy="400110"/>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prstClr val="white"/>
                </a:solidFill>
                <a:latin typeface="Calibri"/>
              </a:rPr>
              <a:t>NZ AMD Monitoring Sites</a:t>
            </a:r>
            <a:endParaRPr lang="en-US" sz="2000" b="1" dirty="0">
              <a:solidFill>
                <a:prstClr val="white"/>
              </a:solidFill>
              <a:latin typeface="Calibri"/>
            </a:endParaRPr>
          </a:p>
        </p:txBody>
      </p:sp>
      <p:sp>
        <p:nvSpPr>
          <p:cNvPr id="8" name="TextBox 7"/>
          <p:cNvSpPr txBox="1"/>
          <p:nvPr/>
        </p:nvSpPr>
        <p:spPr>
          <a:xfrm>
            <a:off x="2362200" y="6389616"/>
            <a:ext cx="2895600" cy="261610"/>
          </a:xfrm>
          <a:prstGeom prst="rect">
            <a:avLst/>
          </a:prstGeom>
          <a:noFill/>
        </p:spPr>
        <p:txBody>
          <a:bodyPr wrap="square" rtlCol="0">
            <a:spAutoFit/>
          </a:bodyPr>
          <a:lstStyle/>
          <a:p>
            <a:r>
              <a:rPr lang="en-US" sz="1100" dirty="0">
                <a:solidFill>
                  <a:srgbClr val="481F15"/>
                </a:solidFill>
              </a:rPr>
              <a:t>McCauley et al (2010)</a:t>
            </a:r>
          </a:p>
        </p:txBody>
      </p:sp>
    </p:spTree>
    <p:extLst>
      <p:ext uri="{BB962C8B-B14F-4D97-AF65-F5344CB8AC3E}">
        <p14:creationId xmlns:p14="http://schemas.microsoft.com/office/powerpoint/2010/main" val="2688929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4" name="Freeform 23"/>
          <p:cNvSpPr/>
          <p:nvPr/>
        </p:nvSpPr>
        <p:spPr>
          <a:xfrm>
            <a:off x="6296025" y="5638800"/>
            <a:ext cx="942975" cy="390525"/>
          </a:xfrm>
          <a:custGeom>
            <a:avLst/>
            <a:gdLst>
              <a:gd name="connsiteX0" fmla="*/ 0 w 942975"/>
              <a:gd name="connsiteY0" fmla="*/ 0 h 390525"/>
              <a:gd name="connsiteX1" fmla="*/ 0 w 942975"/>
              <a:gd name="connsiteY1" fmla="*/ 390525 h 390525"/>
              <a:gd name="connsiteX2" fmla="*/ 942975 w 942975"/>
              <a:gd name="connsiteY2" fmla="*/ 381000 h 390525"/>
              <a:gd name="connsiteX3" fmla="*/ 942975 w 942975"/>
              <a:gd name="connsiteY3" fmla="*/ 9525 h 390525"/>
              <a:gd name="connsiteX4" fmla="*/ 0 w 942975"/>
              <a:gd name="connsiteY4" fmla="*/ 0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5" h="390525">
                <a:moveTo>
                  <a:pt x="0" y="0"/>
                </a:moveTo>
                <a:lnTo>
                  <a:pt x="0" y="390525"/>
                </a:lnTo>
                <a:lnTo>
                  <a:pt x="942975" y="381000"/>
                </a:lnTo>
                <a:lnTo>
                  <a:pt x="942975" y="9525"/>
                </a:lnTo>
                <a:lnTo>
                  <a:pt x="0" y="0"/>
                </a:lnTo>
                <a:close/>
              </a:path>
            </a:pathLst>
          </a:cu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24"/>
          <p:cNvSpPr/>
          <p:nvPr/>
        </p:nvSpPr>
        <p:spPr>
          <a:xfrm>
            <a:off x="6286500" y="2143125"/>
            <a:ext cx="952500" cy="390525"/>
          </a:xfrm>
          <a:custGeom>
            <a:avLst/>
            <a:gdLst>
              <a:gd name="connsiteX0" fmla="*/ 0 w 952500"/>
              <a:gd name="connsiteY0" fmla="*/ 0 h 390525"/>
              <a:gd name="connsiteX1" fmla="*/ 19050 w 952500"/>
              <a:gd name="connsiteY1" fmla="*/ 390525 h 390525"/>
              <a:gd name="connsiteX2" fmla="*/ 952500 w 952500"/>
              <a:gd name="connsiteY2" fmla="*/ 390525 h 390525"/>
              <a:gd name="connsiteX3" fmla="*/ 942975 w 952500"/>
              <a:gd name="connsiteY3" fmla="*/ 0 h 390525"/>
              <a:gd name="connsiteX4" fmla="*/ 0 w 952500"/>
              <a:gd name="connsiteY4" fmla="*/ 0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90525">
                <a:moveTo>
                  <a:pt x="0" y="0"/>
                </a:moveTo>
                <a:lnTo>
                  <a:pt x="19050" y="390525"/>
                </a:lnTo>
                <a:lnTo>
                  <a:pt x="952500" y="390525"/>
                </a:lnTo>
                <a:lnTo>
                  <a:pt x="942975" y="0"/>
                </a:lnTo>
                <a:lnTo>
                  <a:pt x="0" y="0"/>
                </a:lnTo>
                <a:close/>
              </a:path>
            </a:pathLst>
          </a:cu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Freeform 20"/>
          <p:cNvSpPr/>
          <p:nvPr/>
        </p:nvSpPr>
        <p:spPr>
          <a:xfrm>
            <a:off x="6296025" y="5248275"/>
            <a:ext cx="942975" cy="390525"/>
          </a:xfrm>
          <a:custGeom>
            <a:avLst/>
            <a:gdLst>
              <a:gd name="connsiteX0" fmla="*/ 0 w 942975"/>
              <a:gd name="connsiteY0" fmla="*/ 0 h 390525"/>
              <a:gd name="connsiteX1" fmla="*/ 9525 w 942975"/>
              <a:gd name="connsiteY1" fmla="*/ 390525 h 390525"/>
              <a:gd name="connsiteX2" fmla="*/ 942975 w 942975"/>
              <a:gd name="connsiteY2" fmla="*/ 390525 h 390525"/>
              <a:gd name="connsiteX3" fmla="*/ 942975 w 942975"/>
              <a:gd name="connsiteY3" fmla="*/ 9525 h 390525"/>
              <a:gd name="connsiteX4" fmla="*/ 0 w 942975"/>
              <a:gd name="connsiteY4" fmla="*/ 0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5" h="390525">
                <a:moveTo>
                  <a:pt x="0" y="0"/>
                </a:moveTo>
                <a:lnTo>
                  <a:pt x="9525" y="390525"/>
                </a:lnTo>
                <a:lnTo>
                  <a:pt x="942975" y="390525"/>
                </a:lnTo>
                <a:lnTo>
                  <a:pt x="942975" y="9525"/>
                </a:lnTo>
                <a:lnTo>
                  <a:pt x="0" y="0"/>
                </a:lnTo>
                <a:close/>
              </a:path>
            </a:pathLst>
          </a:cu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22" name="Titre 1"/>
          <p:cNvSpPr>
            <a:spLocks noGrp="1"/>
          </p:cNvSpPr>
          <p:nvPr>
            <p:ph type="title"/>
          </p:nvPr>
        </p:nvSpPr>
        <p:spPr>
          <a:xfrm>
            <a:off x="457200" y="0"/>
            <a:ext cx="8229600" cy="1143000"/>
          </a:xfrm>
        </p:spPr>
        <p:txBody>
          <a:bodyPr/>
          <a:lstStyle/>
          <a:p>
            <a:r>
              <a:rPr lang="fr-CA" dirty="0">
                <a:solidFill>
                  <a:srgbClr val="481F15"/>
                </a:solidFill>
                <a:effectLst>
                  <a:outerShdw blurRad="38100" dist="38100" dir="2700000" algn="tl">
                    <a:srgbClr val="000000">
                      <a:alpha val="43137"/>
                    </a:srgbClr>
                  </a:outerShdw>
                </a:effectLst>
              </a:rPr>
              <a:t>Manchester </a:t>
            </a:r>
            <a:r>
              <a:rPr lang="fr-CA" dirty="0" err="1">
                <a:solidFill>
                  <a:srgbClr val="481F15"/>
                </a:solidFill>
                <a:effectLst>
                  <a:outerShdw blurRad="38100" dist="38100" dir="2700000" algn="tl">
                    <a:srgbClr val="000000">
                      <a:alpha val="43137"/>
                    </a:srgbClr>
                  </a:outerShdw>
                </a:effectLst>
              </a:rPr>
              <a:t>Seep</a:t>
            </a:r>
            <a:r>
              <a:rPr lang="fr-CA" dirty="0">
                <a:solidFill>
                  <a:srgbClr val="481F15"/>
                </a:solidFill>
                <a:effectLst>
                  <a:outerShdw blurRad="38100" dist="38100" dir="2700000" algn="tl">
                    <a:srgbClr val="000000">
                      <a:alpha val="43137"/>
                    </a:srgbClr>
                  </a:outerShdw>
                </a:effectLst>
              </a:rPr>
              <a:t> </a:t>
            </a:r>
            <a:r>
              <a:rPr lang="fr-CA" dirty="0" smtClean="0">
                <a:solidFill>
                  <a:srgbClr val="481F15"/>
                </a:solidFill>
                <a:effectLst>
                  <a:outerShdw blurRad="38100" dist="38100" dir="2700000" algn="tl">
                    <a:srgbClr val="000000">
                      <a:alpha val="43137"/>
                    </a:srgbClr>
                  </a:outerShdw>
                </a:effectLst>
              </a:rPr>
              <a:t>Description</a:t>
            </a:r>
            <a:endParaRPr lang="fr-CA" dirty="0" smtClean="0">
              <a:solidFill>
                <a:srgbClr val="481F15"/>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140184595"/>
              </p:ext>
            </p:extLst>
          </p:nvPr>
        </p:nvGraphicFramePr>
        <p:xfrm>
          <a:off x="4267200" y="1228727"/>
          <a:ext cx="4744873" cy="5400673"/>
        </p:xfrm>
        <a:graphic>
          <a:graphicData uri="http://schemas.openxmlformats.org/drawingml/2006/table">
            <a:tbl>
              <a:tblPr/>
              <a:tblGrid>
                <a:gridCol w="2031277"/>
                <a:gridCol w="934269"/>
                <a:gridCol w="875196"/>
                <a:gridCol w="904131"/>
              </a:tblGrid>
              <a:tr h="531896">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Median</a:t>
                      </a:r>
                      <a:endParaRPr kumimoji="0" lang="en-US" sz="1600" b="0" i="0" u="none" strike="noStrike" cap="none" normalizeH="0" baseline="0" dirty="0" smtClean="0">
                        <a:ln>
                          <a:solidFill>
                            <a:schemeClr val="tx1"/>
                          </a:solidFill>
                        </a:ln>
                        <a:solidFill>
                          <a:srgbClr val="35654E"/>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Min</a:t>
                      </a:r>
                      <a:endParaRPr kumimoji="0" lang="en-US" sz="1600" b="0" i="0" u="none" strike="noStrike" cap="none" normalizeH="0" baseline="0" dirty="0" smtClean="0">
                        <a:ln>
                          <a:solidFill>
                            <a:schemeClr val="tx1"/>
                          </a:solidFill>
                        </a:ln>
                        <a:solidFill>
                          <a:srgbClr val="35654E"/>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Max</a:t>
                      </a:r>
                      <a:endParaRPr kumimoji="0" lang="en-US" sz="1600" b="0" i="0" u="none" strike="noStrike" cap="none" normalizeH="0" baseline="0" dirty="0" smtClean="0">
                        <a:ln>
                          <a:solidFill>
                            <a:schemeClr val="tx1"/>
                          </a:solidFill>
                        </a:ln>
                        <a:solidFill>
                          <a:srgbClr val="35654E"/>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85057">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Flow (L/s)</a:t>
                      </a:r>
                      <a:endParaRPr kumimoji="0" lang="en-US" sz="1600" b="0" i="0" u="none" strike="noStrike" cap="none" normalizeH="0" baseline="0" dirty="0" smtClean="0">
                        <a:ln>
                          <a:solidFill>
                            <a:schemeClr val="tx1"/>
                          </a:solidFill>
                        </a:ln>
                        <a:solidFill>
                          <a:srgbClr val="35654E"/>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1.84</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0.35</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10.5</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85057">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smtClean="0">
                          <a:ln>
                            <a:solidFill>
                              <a:schemeClr val="tx1"/>
                            </a:solidFill>
                          </a:ln>
                          <a:effectLst/>
                          <a:latin typeface="Verdana" pitchFamily="34" charset="0"/>
                          <a:ea typeface="Verdana" pitchFamily="34" charset="0"/>
                          <a:cs typeface="Verdana" pitchFamily="34" charset="0"/>
                        </a:rPr>
                        <a:t>pH</a:t>
                      </a:r>
                      <a:endParaRPr kumimoji="0" lang="en-US" sz="1600" b="0" i="0" u="none" strike="noStrike" cap="none" normalizeH="0" baseline="0" smtClean="0">
                        <a:ln>
                          <a:solidFill>
                            <a:schemeClr val="tx1"/>
                          </a:solidFill>
                        </a:ln>
                        <a:solidFill>
                          <a:srgbClr val="35654E"/>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2.8</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2.5</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3.3</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85057">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DO (mg/L)</a:t>
                      </a:r>
                      <a:endParaRPr kumimoji="0" lang="en-US" sz="1600" b="0" i="0" u="none" strike="noStrike" cap="none" normalizeH="0" baseline="0" dirty="0" smtClean="0">
                        <a:ln>
                          <a:solidFill>
                            <a:schemeClr val="tx1"/>
                          </a:solidFill>
                        </a:ln>
                        <a:solidFill>
                          <a:srgbClr val="35654E"/>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smtClean="0">
                          <a:ln>
                            <a:solidFill>
                              <a:schemeClr val="tx1"/>
                            </a:solidFill>
                          </a:ln>
                          <a:effectLst/>
                          <a:latin typeface="Verdana" pitchFamily="34" charset="0"/>
                          <a:ea typeface="Verdana" pitchFamily="34" charset="0"/>
                          <a:cs typeface="Verdana" pitchFamily="34" charset="0"/>
                        </a:rPr>
                        <a:t>9.6</a:t>
                      </a:r>
                      <a:endParaRPr kumimoji="0" lang="en-US" sz="1600" b="0" i="0" u="none" strike="noStrike" cap="none" normalizeH="0" baseline="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8.1</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10.9</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672154">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DO (% Saturation)</a:t>
                      </a:r>
                      <a:endParaRPr kumimoji="0" lang="en-US" sz="1600" b="0" i="0" u="none" strike="noStrike" cap="none" normalizeH="0" baseline="0" dirty="0" smtClean="0">
                        <a:ln>
                          <a:solidFill>
                            <a:schemeClr val="tx1"/>
                          </a:solidFill>
                        </a:ln>
                        <a:solidFill>
                          <a:srgbClr val="35654E"/>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82</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73</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94</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85057">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Eh (mV)</a:t>
                      </a:r>
                      <a:endParaRPr kumimoji="0" lang="en-US" sz="1600" b="0" i="0" u="none" strike="noStrike" cap="none" normalizeH="0" baseline="0" dirty="0" smtClean="0">
                        <a:ln>
                          <a:solidFill>
                            <a:schemeClr val="tx1"/>
                          </a:solidFill>
                        </a:ln>
                        <a:solidFill>
                          <a:srgbClr val="35654E"/>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smtClean="0">
                          <a:ln>
                            <a:solidFill>
                              <a:schemeClr val="tx1"/>
                            </a:solidFill>
                          </a:ln>
                          <a:effectLst/>
                          <a:latin typeface="Verdana" pitchFamily="34" charset="0"/>
                          <a:ea typeface="Verdana" pitchFamily="34" charset="0"/>
                          <a:cs typeface="Verdana" pitchFamily="34" charset="0"/>
                        </a:rPr>
                        <a:t>709</a:t>
                      </a:r>
                      <a:endParaRPr kumimoji="0" lang="en-US" sz="1600" b="0" i="0" u="none" strike="noStrike" cap="none" normalizeH="0" baseline="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smtClean="0">
                          <a:ln>
                            <a:solidFill>
                              <a:schemeClr val="tx1"/>
                            </a:solidFill>
                          </a:ln>
                          <a:effectLst/>
                          <a:latin typeface="Verdana" pitchFamily="34" charset="0"/>
                          <a:ea typeface="Verdana" pitchFamily="34" charset="0"/>
                          <a:cs typeface="Verdana" pitchFamily="34" charset="0"/>
                        </a:rPr>
                        <a:t>691</a:t>
                      </a:r>
                      <a:endParaRPr kumimoji="0" lang="en-US" sz="1600" b="0" i="0" u="none" strike="noStrike" cap="none" normalizeH="0" baseline="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744</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1285165">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smtClean="0">
                          <a:ln>
                            <a:solidFill>
                              <a:schemeClr val="tx1"/>
                            </a:solidFill>
                          </a:ln>
                          <a:effectLst/>
                          <a:latin typeface="Verdana" pitchFamily="34" charset="0"/>
                          <a:ea typeface="Verdana" pitchFamily="34" charset="0"/>
                          <a:cs typeface="Verdana" pitchFamily="34" charset="0"/>
                        </a:rPr>
                        <a:t>Calculated Acidity</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smtClean="0">
                          <a:ln>
                            <a:solidFill>
                              <a:schemeClr val="tx1"/>
                            </a:solidFill>
                          </a:ln>
                          <a:effectLst/>
                          <a:latin typeface="Verdana" pitchFamily="34" charset="0"/>
                          <a:ea typeface="Verdana" pitchFamily="34" charset="0"/>
                          <a:cs typeface="Verdana" pitchFamily="34" charset="0"/>
                        </a:rPr>
                        <a:t>(mg/L as CaCO</a:t>
                      </a:r>
                      <a:r>
                        <a:rPr kumimoji="0" lang="en-US" sz="1600" u="none" strike="noStrike" cap="none" normalizeH="0" baseline="-25000" smtClean="0">
                          <a:ln>
                            <a:solidFill>
                              <a:schemeClr val="tx1"/>
                            </a:solidFill>
                          </a:ln>
                          <a:effectLst/>
                          <a:latin typeface="Verdana" pitchFamily="34" charset="0"/>
                          <a:ea typeface="Verdana" pitchFamily="34" charset="0"/>
                          <a:cs typeface="Verdana" pitchFamily="34" charset="0"/>
                        </a:rPr>
                        <a:t>3</a:t>
                      </a:r>
                      <a:r>
                        <a:rPr kumimoji="0" lang="en-US" sz="1600" u="none" strike="noStrike" cap="none" normalizeH="0" baseline="0" smtClean="0">
                          <a:ln>
                            <a:solidFill>
                              <a:schemeClr val="tx1"/>
                            </a:solidFill>
                          </a:ln>
                          <a:effectLst/>
                          <a:latin typeface="Verdana" pitchFamily="34" charset="0"/>
                          <a:ea typeface="Verdana" pitchFamily="34" charset="0"/>
                          <a:cs typeface="Verdana" pitchFamily="34" charset="0"/>
                        </a:rPr>
                        <a:t>)</a:t>
                      </a:r>
                      <a:endParaRPr kumimoji="0" lang="en-US" sz="1600" b="0" i="0" u="none" strike="noStrike" cap="none" normalizeH="0" baseline="0" smtClean="0">
                        <a:ln>
                          <a:solidFill>
                            <a:schemeClr val="tx1"/>
                          </a:solidFill>
                        </a:ln>
                        <a:solidFill>
                          <a:srgbClr val="35654E"/>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smtClean="0">
                          <a:ln>
                            <a:solidFill>
                              <a:schemeClr val="tx1"/>
                            </a:solidFill>
                          </a:ln>
                          <a:effectLst/>
                          <a:latin typeface="Verdana" pitchFamily="34" charset="0"/>
                          <a:ea typeface="Verdana" pitchFamily="34" charset="0"/>
                          <a:cs typeface="Verdana" pitchFamily="34" charset="0"/>
                        </a:rPr>
                        <a:t>426</a:t>
                      </a:r>
                      <a:endParaRPr kumimoji="0" lang="en-US" sz="1600" b="0" i="0" u="none" strike="noStrike" cap="none" normalizeH="0" baseline="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88</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728</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85057">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smtClean="0">
                          <a:ln>
                            <a:solidFill>
                              <a:schemeClr val="tx1"/>
                            </a:solidFill>
                          </a:ln>
                          <a:effectLst/>
                          <a:latin typeface="Verdana" pitchFamily="34" charset="0"/>
                          <a:ea typeface="Verdana" pitchFamily="34" charset="0"/>
                          <a:cs typeface="Verdana" pitchFamily="34" charset="0"/>
                        </a:rPr>
                        <a:t>Diss Fe (mg/L)</a:t>
                      </a:r>
                      <a:endParaRPr kumimoji="0" lang="en-US" sz="1600" b="0" i="0" u="none" strike="noStrike" cap="none" normalizeH="0" baseline="0" smtClean="0">
                        <a:ln>
                          <a:solidFill>
                            <a:schemeClr val="tx1"/>
                          </a:solidFill>
                        </a:ln>
                        <a:solidFill>
                          <a:srgbClr val="35654E"/>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63</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4.3</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143</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85057">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smtClean="0">
                          <a:ln>
                            <a:solidFill>
                              <a:schemeClr val="tx1"/>
                            </a:solidFill>
                          </a:ln>
                          <a:effectLst/>
                          <a:latin typeface="Verdana" pitchFamily="34" charset="0"/>
                          <a:ea typeface="Verdana" pitchFamily="34" charset="0"/>
                          <a:cs typeface="Verdana" pitchFamily="34" charset="0"/>
                        </a:rPr>
                        <a:t>Diss Al (mg/L)</a:t>
                      </a:r>
                      <a:endParaRPr kumimoji="0" lang="en-US" sz="1600" b="0" i="0" u="none" strike="noStrike" cap="none" normalizeH="0" baseline="0" smtClean="0">
                        <a:ln>
                          <a:solidFill>
                            <a:schemeClr val="tx1"/>
                          </a:solidFill>
                        </a:ln>
                        <a:solidFill>
                          <a:srgbClr val="35654E"/>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33</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7.4</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57</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601116">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Sulphate (mg/L)</a:t>
                      </a:r>
                      <a:endParaRPr kumimoji="0" lang="en-US" sz="1600" b="0" i="0" u="none" strike="noStrike" cap="none" normalizeH="0" baseline="0" dirty="0" smtClean="0">
                        <a:ln>
                          <a:solidFill>
                            <a:schemeClr val="tx1"/>
                          </a:solidFill>
                        </a:ln>
                        <a:solidFill>
                          <a:srgbClr val="35654E"/>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smtClean="0">
                          <a:ln>
                            <a:solidFill>
                              <a:schemeClr val="tx1"/>
                            </a:solidFill>
                          </a:ln>
                          <a:effectLst/>
                          <a:latin typeface="Verdana" pitchFamily="34" charset="0"/>
                          <a:ea typeface="Verdana" pitchFamily="34" charset="0"/>
                          <a:cs typeface="Verdana" pitchFamily="34" charset="0"/>
                        </a:rPr>
                        <a:t>428</a:t>
                      </a:r>
                      <a:endParaRPr kumimoji="0" lang="en-US" sz="1600" b="0" i="0" u="none" strike="noStrike" cap="none" normalizeH="0" baseline="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101</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Sans Serif"/>
                        </a:defRPr>
                      </a:lvl1pPr>
                      <a:lvl2pPr marL="457200" algn="l" defTabSz="914400" rtl="0" eaLnBrk="1" latinLnBrk="0" hangingPunct="1">
                        <a:defRPr sz="1800" kern="1200">
                          <a:solidFill>
                            <a:schemeClr val="tx1"/>
                          </a:solidFill>
                          <a:latin typeface="Microsoft Sans Serif"/>
                        </a:defRPr>
                      </a:lvl2pPr>
                      <a:lvl3pPr marL="914400" algn="l" defTabSz="914400" rtl="0" eaLnBrk="1" latinLnBrk="0" hangingPunct="1">
                        <a:defRPr sz="1800" kern="1200">
                          <a:solidFill>
                            <a:schemeClr val="tx1"/>
                          </a:solidFill>
                          <a:latin typeface="Microsoft Sans Serif"/>
                        </a:defRPr>
                      </a:lvl3pPr>
                      <a:lvl4pPr marL="1371600" algn="l" defTabSz="914400" rtl="0" eaLnBrk="1" latinLnBrk="0" hangingPunct="1">
                        <a:defRPr sz="1800" kern="1200">
                          <a:solidFill>
                            <a:schemeClr val="tx1"/>
                          </a:solidFill>
                          <a:latin typeface="Microsoft Sans Serif"/>
                        </a:defRPr>
                      </a:lvl4pPr>
                      <a:lvl5pPr marL="1828800" algn="l" defTabSz="914400" rtl="0" eaLnBrk="1" latinLnBrk="0" hangingPunct="1">
                        <a:defRPr sz="1800" kern="1200">
                          <a:solidFill>
                            <a:schemeClr val="tx1"/>
                          </a:solidFill>
                          <a:latin typeface="Microsoft Sans Serif"/>
                        </a:defRPr>
                      </a:lvl5pPr>
                      <a:lvl6pPr marL="2286000" algn="l" defTabSz="914400" rtl="0" eaLnBrk="1" latinLnBrk="0" hangingPunct="1">
                        <a:defRPr sz="1800" kern="1200">
                          <a:solidFill>
                            <a:schemeClr val="tx1"/>
                          </a:solidFill>
                          <a:latin typeface="Microsoft Sans Serif"/>
                        </a:defRPr>
                      </a:lvl6pPr>
                      <a:lvl7pPr marL="2743200" algn="l" defTabSz="914400" rtl="0" eaLnBrk="1" latinLnBrk="0" hangingPunct="1">
                        <a:defRPr sz="1800" kern="1200">
                          <a:solidFill>
                            <a:schemeClr val="tx1"/>
                          </a:solidFill>
                          <a:latin typeface="Microsoft Sans Serif"/>
                        </a:defRPr>
                      </a:lvl7pPr>
                      <a:lvl8pPr marL="3200400" algn="l" defTabSz="914400" rtl="0" eaLnBrk="1" latinLnBrk="0" hangingPunct="1">
                        <a:defRPr sz="1800" kern="1200">
                          <a:solidFill>
                            <a:schemeClr val="tx1"/>
                          </a:solidFill>
                          <a:latin typeface="Microsoft Sans Serif"/>
                        </a:defRPr>
                      </a:lvl8pPr>
                      <a:lvl9pPr marL="3657600" algn="l" defTabSz="914400" rtl="0" eaLnBrk="1" latinLnBrk="0" hangingPunct="1">
                        <a:defRPr sz="1800" kern="1200">
                          <a:solidFill>
                            <a:schemeClr val="tx1"/>
                          </a:solidFill>
                          <a:latin typeface="Microsoft Sans Serif"/>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solidFill>
                              <a:schemeClr val="tx1"/>
                            </a:solidFill>
                          </a:ln>
                          <a:effectLst/>
                          <a:latin typeface="Verdana" pitchFamily="34" charset="0"/>
                          <a:ea typeface="Verdana" pitchFamily="34" charset="0"/>
                          <a:cs typeface="Verdana" pitchFamily="34" charset="0"/>
                        </a:rPr>
                        <a:t>692</a:t>
                      </a:r>
                      <a:endParaRPr kumimoji="0" lang="en-US" sz="1600" b="0" i="0" u="none" strike="noStrike" cap="none" normalizeH="0" baseline="0" dirty="0" smtClean="0">
                        <a:ln>
                          <a:solidFill>
                            <a:schemeClr val="tx1"/>
                          </a:solidFill>
                        </a:ln>
                        <a:solidFill>
                          <a:srgbClr val="663300"/>
                        </a:solidFill>
                        <a:effectLst/>
                        <a:latin typeface="Verdana" pitchFamily="34" charset="0"/>
                        <a:ea typeface="Verdana" pitchFamily="34" charset="0"/>
                        <a:cs typeface="Verdana" pitchFamily="34" charset="0"/>
                      </a:endParaRPr>
                    </a:p>
                  </a:txBody>
                  <a:tcPr marL="90000" marR="90000" marT="46800" marB="46800"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pic>
        <p:nvPicPr>
          <p:cNvPr id="4" name="Picture 69" descr="Picture 040"/>
          <p:cNvPicPr>
            <a:picLocks noChangeAspect="1" noChangeArrowheads="1"/>
          </p:cNvPicPr>
          <p:nvPr/>
        </p:nvPicPr>
        <p:blipFill>
          <a:blip r:embed="rId5">
            <a:extLst>
              <a:ext uri="{28A0092B-C50C-407E-A947-70E740481C1C}">
                <a14:useLocalDpi xmlns:a14="http://schemas.microsoft.com/office/drawing/2010/main" val="0"/>
              </a:ext>
            </a:extLst>
          </a:blip>
          <a:srcRect l="20761"/>
          <a:stretch>
            <a:fillRect/>
          </a:stretch>
        </p:blipFill>
        <p:spPr bwMode="auto">
          <a:xfrm>
            <a:off x="98425" y="2873071"/>
            <a:ext cx="3968750" cy="3756329"/>
          </a:xfrm>
          <a:prstGeom prst="rect">
            <a:avLst/>
          </a:prstGeom>
          <a:noFill/>
          <a:ln w="1270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Group 63"/>
          <p:cNvGrpSpPr>
            <a:grpSpLocks/>
          </p:cNvGrpSpPr>
          <p:nvPr/>
        </p:nvGrpSpPr>
        <p:grpSpPr bwMode="auto">
          <a:xfrm>
            <a:off x="1119982" y="5279007"/>
            <a:ext cx="1511300" cy="641350"/>
            <a:chOff x="635" y="2208"/>
            <a:chExt cx="952" cy="404"/>
          </a:xfrm>
        </p:grpSpPr>
        <p:sp>
          <p:nvSpPr>
            <p:cNvPr id="6" name="Rectangle 61"/>
            <p:cNvSpPr>
              <a:spLocks noChangeArrowheads="1"/>
            </p:cNvSpPr>
            <p:nvPr/>
          </p:nvSpPr>
          <p:spPr bwMode="auto">
            <a:xfrm>
              <a:off x="975" y="2296"/>
              <a:ext cx="499" cy="227"/>
            </a:xfrm>
            <a:prstGeom prst="rect">
              <a:avLst/>
            </a:prstGeom>
            <a:solidFill>
              <a:srgbClr val="C0C0C0">
                <a:alpha val="25000"/>
              </a:srgbClr>
            </a:solidFill>
            <a:ln w="9525">
              <a:noFill/>
              <a:miter lim="800000"/>
              <a:headEnd/>
              <a:tailEnd/>
            </a:ln>
            <a:effectLst/>
          </p:spPr>
          <p:txBody>
            <a:bodyPr wrap="none" anchor="ctr"/>
            <a:lstStyle/>
            <a:p>
              <a:pPr fontAlgn="auto">
                <a:spcBef>
                  <a:spcPts val="0"/>
                </a:spcBef>
                <a:spcAft>
                  <a:spcPts val="0"/>
                </a:spcAft>
                <a:defRPr/>
              </a:pPr>
              <a:endParaRPr lang="en-US" kern="0">
                <a:solidFill>
                  <a:prstClr val="black"/>
                </a:solidFill>
              </a:endParaRPr>
            </a:p>
          </p:txBody>
        </p:sp>
        <p:sp>
          <p:nvSpPr>
            <p:cNvPr id="7" name="Text Box 62"/>
            <p:cNvSpPr txBox="1">
              <a:spLocks noChangeArrowheads="1"/>
            </p:cNvSpPr>
            <p:nvPr/>
          </p:nvSpPr>
          <p:spPr bwMode="auto">
            <a:xfrm>
              <a:off x="635" y="2208"/>
              <a:ext cx="952" cy="404"/>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kern="0" dirty="0" err="1">
                  <a:solidFill>
                    <a:prstClr val="black"/>
                  </a:solidFill>
                  <a:effectLst>
                    <a:outerShdw blurRad="38100" dist="38100" dir="2700000" algn="tl">
                      <a:srgbClr val="000000"/>
                    </a:outerShdw>
                  </a:effectLst>
                </a:rPr>
                <a:t>ManchesterSeep</a:t>
              </a:r>
              <a:endParaRPr lang="en-US" kern="0" dirty="0">
                <a:solidFill>
                  <a:prstClr val="black"/>
                </a:solidFill>
                <a:effectLst>
                  <a:outerShdw blurRad="38100" dist="38100" dir="2700000" algn="tl">
                    <a:srgbClr val="000000"/>
                  </a:outerShdw>
                </a:effectLst>
              </a:endParaRPr>
            </a:p>
          </p:txBody>
        </p:sp>
      </p:grpSp>
      <p:sp>
        <p:nvSpPr>
          <p:cNvPr id="8" name="Line 64"/>
          <p:cNvSpPr>
            <a:spLocks noChangeShapeType="1"/>
          </p:cNvSpPr>
          <p:nvPr/>
        </p:nvSpPr>
        <p:spPr bwMode="auto">
          <a:xfrm>
            <a:off x="2055813" y="5920357"/>
            <a:ext cx="931862" cy="613793"/>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kern="0">
              <a:solidFill>
                <a:sysClr val="windowText" lastClr="000000"/>
              </a:solidFill>
            </a:endParaRPr>
          </a:p>
        </p:txBody>
      </p:sp>
      <p:sp>
        <p:nvSpPr>
          <p:cNvPr id="9" name="Line 65"/>
          <p:cNvSpPr>
            <a:spLocks noChangeShapeType="1"/>
          </p:cNvSpPr>
          <p:nvPr/>
        </p:nvSpPr>
        <p:spPr bwMode="auto">
          <a:xfrm flipH="1">
            <a:off x="1878011" y="5920357"/>
            <a:ext cx="177801" cy="615381"/>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kern="0">
              <a:solidFill>
                <a:sysClr val="windowText" lastClr="000000"/>
              </a:solidFill>
            </a:endParaRPr>
          </a:p>
        </p:txBody>
      </p:sp>
      <p:grpSp>
        <p:nvGrpSpPr>
          <p:cNvPr id="10" name="Group 71"/>
          <p:cNvGrpSpPr>
            <a:grpSpLocks/>
          </p:cNvGrpSpPr>
          <p:nvPr/>
        </p:nvGrpSpPr>
        <p:grpSpPr bwMode="auto">
          <a:xfrm>
            <a:off x="1327150" y="4635501"/>
            <a:ext cx="1511300" cy="641350"/>
            <a:chOff x="767" y="2285"/>
            <a:chExt cx="952" cy="404"/>
          </a:xfrm>
        </p:grpSpPr>
        <p:sp>
          <p:nvSpPr>
            <p:cNvPr id="11" name="Rectangle 72"/>
            <p:cNvSpPr>
              <a:spLocks noChangeArrowheads="1"/>
            </p:cNvSpPr>
            <p:nvPr/>
          </p:nvSpPr>
          <p:spPr bwMode="auto">
            <a:xfrm>
              <a:off x="975" y="2296"/>
              <a:ext cx="499" cy="227"/>
            </a:xfrm>
            <a:prstGeom prst="rect">
              <a:avLst/>
            </a:prstGeom>
            <a:solidFill>
              <a:srgbClr val="C0C0C0">
                <a:alpha val="25000"/>
              </a:srgbClr>
            </a:solidFill>
            <a:ln w="9525">
              <a:noFill/>
              <a:miter lim="800000"/>
              <a:headEnd/>
              <a:tailEnd/>
            </a:ln>
            <a:effectLst/>
          </p:spPr>
          <p:txBody>
            <a:bodyPr wrap="none" anchor="ctr"/>
            <a:lstStyle/>
            <a:p>
              <a:pPr fontAlgn="auto">
                <a:spcBef>
                  <a:spcPts val="0"/>
                </a:spcBef>
                <a:spcAft>
                  <a:spcPts val="0"/>
                </a:spcAft>
                <a:defRPr/>
              </a:pPr>
              <a:endParaRPr lang="en-US" kern="0">
                <a:solidFill>
                  <a:prstClr val="black"/>
                </a:solidFill>
              </a:endParaRPr>
            </a:p>
          </p:txBody>
        </p:sp>
        <p:sp>
          <p:nvSpPr>
            <p:cNvPr id="12" name="Text Box 73"/>
            <p:cNvSpPr txBox="1">
              <a:spLocks noChangeArrowheads="1"/>
            </p:cNvSpPr>
            <p:nvPr/>
          </p:nvSpPr>
          <p:spPr bwMode="auto">
            <a:xfrm>
              <a:off x="767" y="2285"/>
              <a:ext cx="952" cy="404"/>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kern="0" dirty="0" err="1">
                  <a:solidFill>
                    <a:prstClr val="black"/>
                  </a:solidFill>
                  <a:effectLst>
                    <a:outerShdw blurRad="38100" dist="38100" dir="2700000" algn="tl">
                      <a:srgbClr val="000000"/>
                    </a:outerShdw>
                  </a:effectLst>
                </a:rPr>
                <a:t>ManchesterPond</a:t>
              </a:r>
              <a:endParaRPr lang="en-US" kern="0" dirty="0">
                <a:solidFill>
                  <a:prstClr val="black"/>
                </a:solidFill>
                <a:effectLst>
                  <a:outerShdw blurRad="38100" dist="38100" dir="2700000" algn="tl">
                    <a:srgbClr val="000000"/>
                  </a:outerShdw>
                </a:effectLst>
              </a:endParaRPr>
            </a:p>
          </p:txBody>
        </p:sp>
      </p:grpSp>
      <p:grpSp>
        <p:nvGrpSpPr>
          <p:cNvPr id="13" name="Group 74"/>
          <p:cNvGrpSpPr>
            <a:grpSpLocks/>
          </p:cNvGrpSpPr>
          <p:nvPr/>
        </p:nvGrpSpPr>
        <p:grpSpPr bwMode="auto">
          <a:xfrm>
            <a:off x="2051050" y="3933825"/>
            <a:ext cx="1511300" cy="641350"/>
            <a:chOff x="747" y="2285"/>
            <a:chExt cx="952" cy="404"/>
          </a:xfrm>
        </p:grpSpPr>
        <p:sp>
          <p:nvSpPr>
            <p:cNvPr id="15" name="Rectangle 75"/>
            <p:cNvSpPr>
              <a:spLocks noChangeArrowheads="1"/>
            </p:cNvSpPr>
            <p:nvPr/>
          </p:nvSpPr>
          <p:spPr bwMode="auto">
            <a:xfrm>
              <a:off x="975" y="2296"/>
              <a:ext cx="499" cy="227"/>
            </a:xfrm>
            <a:prstGeom prst="rect">
              <a:avLst/>
            </a:prstGeom>
            <a:solidFill>
              <a:srgbClr val="C0C0C0">
                <a:alpha val="25000"/>
              </a:srgbClr>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6" name="Text Box 76"/>
            <p:cNvSpPr txBox="1">
              <a:spLocks noChangeArrowheads="1"/>
            </p:cNvSpPr>
            <p:nvPr/>
          </p:nvSpPr>
          <p:spPr bwMode="auto">
            <a:xfrm>
              <a:off x="747" y="2285"/>
              <a:ext cx="952" cy="404"/>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b="1" kern="0" dirty="0">
                  <a:solidFill>
                    <a:prstClr val="black"/>
                  </a:solidFill>
                  <a:effectLst>
                    <a:outerShdw blurRad="38100" dist="38100" dir="2700000" algn="tl">
                      <a:srgbClr val="000000">
                        <a:alpha val="43137"/>
                      </a:srgbClr>
                    </a:outerShdw>
                  </a:effectLst>
                </a:rPr>
                <a:t>Outlet Culvert</a:t>
              </a:r>
            </a:p>
          </p:txBody>
        </p:sp>
      </p:grpSp>
      <p:sp>
        <p:nvSpPr>
          <p:cNvPr id="17" name="Line 77"/>
          <p:cNvSpPr>
            <a:spLocks noChangeShapeType="1"/>
          </p:cNvSpPr>
          <p:nvPr/>
        </p:nvSpPr>
        <p:spPr bwMode="auto">
          <a:xfrm flipH="1">
            <a:off x="1372394" y="4251325"/>
            <a:ext cx="1011238" cy="323850"/>
          </a:xfrm>
          <a:prstGeom prst="line">
            <a:avLst/>
          </a:prstGeom>
          <a:noFill/>
          <a:ln w="38100">
            <a:solidFill>
              <a:schemeClr val="bg1"/>
            </a:solidFill>
            <a:round/>
            <a:headEnd/>
            <a:tailEnd type="triangl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kern="0">
              <a:solidFill>
                <a:sysClr val="windowText" lastClr="000000"/>
              </a:solidFill>
            </a:endParaRPr>
          </a:p>
        </p:txBody>
      </p:sp>
      <p:sp>
        <p:nvSpPr>
          <p:cNvPr id="2" name="Rectangle 1"/>
          <p:cNvSpPr/>
          <p:nvPr/>
        </p:nvSpPr>
        <p:spPr>
          <a:xfrm>
            <a:off x="76048" y="1066800"/>
            <a:ext cx="4114952" cy="1323439"/>
          </a:xfrm>
          <a:prstGeom prst="rect">
            <a:avLst/>
          </a:prstGeom>
        </p:spPr>
        <p:txBody>
          <a:bodyPr wrap="square">
            <a:spAutoFit/>
          </a:bodyPr>
          <a:lstStyle/>
          <a:p>
            <a:pPr marL="342900" indent="-342900">
              <a:buFont typeface="Arial" pitchFamily="34" charset="0"/>
              <a:buChar char="•"/>
            </a:pPr>
            <a:r>
              <a:rPr lang="en-US" sz="2000" dirty="0">
                <a:solidFill>
                  <a:prstClr val="black"/>
                </a:solidFill>
                <a:latin typeface="Calibri"/>
              </a:rPr>
              <a:t>Candidate </a:t>
            </a:r>
            <a:r>
              <a:rPr lang="en-US" sz="2000" dirty="0" smtClean="0">
                <a:solidFill>
                  <a:prstClr val="black"/>
                </a:solidFill>
                <a:latin typeface="Calibri"/>
              </a:rPr>
              <a:t>site </a:t>
            </a:r>
            <a:r>
              <a:rPr lang="en-US" sz="2000" dirty="0">
                <a:solidFill>
                  <a:prstClr val="black"/>
                </a:solidFill>
                <a:latin typeface="Calibri"/>
              </a:rPr>
              <a:t>for </a:t>
            </a:r>
            <a:r>
              <a:rPr lang="en-US" sz="2000" dirty="0" smtClean="0">
                <a:solidFill>
                  <a:prstClr val="black"/>
                </a:solidFill>
                <a:latin typeface="Calibri"/>
              </a:rPr>
              <a:t>assessing AMD treatment methods</a:t>
            </a:r>
            <a:endParaRPr lang="en-US" sz="2000" dirty="0">
              <a:solidFill>
                <a:prstClr val="black"/>
              </a:solidFill>
              <a:latin typeface="Calibri"/>
            </a:endParaRPr>
          </a:p>
          <a:p>
            <a:pPr marL="342900" indent="-342900">
              <a:buFont typeface="Arial" pitchFamily="34" charset="0"/>
              <a:buChar char="•"/>
            </a:pPr>
            <a:r>
              <a:rPr lang="en-US" sz="2000" dirty="0">
                <a:solidFill>
                  <a:prstClr val="black"/>
                </a:solidFill>
                <a:latin typeface="Calibri"/>
              </a:rPr>
              <a:t>Reportedly </a:t>
            </a:r>
            <a:r>
              <a:rPr lang="en-US" sz="2000" dirty="0" smtClean="0">
                <a:solidFill>
                  <a:prstClr val="black"/>
                </a:solidFill>
                <a:latin typeface="Calibri"/>
              </a:rPr>
              <a:t>not </a:t>
            </a:r>
            <a:r>
              <a:rPr lang="en-US" sz="2000" dirty="0">
                <a:solidFill>
                  <a:prstClr val="black"/>
                </a:solidFill>
                <a:latin typeface="Calibri"/>
              </a:rPr>
              <a:t>i</a:t>
            </a:r>
            <a:r>
              <a:rPr lang="en-US" sz="2000" dirty="0" smtClean="0">
                <a:solidFill>
                  <a:prstClr val="black"/>
                </a:solidFill>
                <a:latin typeface="Calibri"/>
              </a:rPr>
              <a:t>nfluenced </a:t>
            </a:r>
            <a:r>
              <a:rPr lang="en-US" sz="2000" dirty="0">
                <a:solidFill>
                  <a:prstClr val="black"/>
                </a:solidFill>
                <a:latin typeface="Calibri"/>
              </a:rPr>
              <a:t>by </a:t>
            </a:r>
            <a:r>
              <a:rPr lang="en-US" sz="2000" dirty="0" smtClean="0">
                <a:solidFill>
                  <a:prstClr val="black"/>
                </a:solidFill>
                <a:latin typeface="Calibri"/>
              </a:rPr>
              <a:t>active </a:t>
            </a:r>
            <a:r>
              <a:rPr lang="en-US" sz="2000" dirty="0">
                <a:solidFill>
                  <a:prstClr val="black"/>
                </a:solidFill>
                <a:latin typeface="Calibri"/>
              </a:rPr>
              <a:t>or </a:t>
            </a:r>
            <a:r>
              <a:rPr lang="en-US" sz="2000" dirty="0" smtClean="0">
                <a:solidFill>
                  <a:prstClr val="black"/>
                </a:solidFill>
                <a:latin typeface="Calibri"/>
              </a:rPr>
              <a:t>future </a:t>
            </a:r>
            <a:r>
              <a:rPr lang="en-US" sz="2000" dirty="0">
                <a:solidFill>
                  <a:prstClr val="black"/>
                </a:solidFill>
                <a:latin typeface="Calibri"/>
              </a:rPr>
              <a:t>m</a:t>
            </a:r>
            <a:r>
              <a:rPr lang="en-US" sz="2000" dirty="0" smtClean="0">
                <a:solidFill>
                  <a:prstClr val="black"/>
                </a:solidFill>
                <a:latin typeface="Calibri"/>
              </a:rPr>
              <a:t>ining</a:t>
            </a:r>
            <a:endParaRPr lang="en-US" sz="2000" dirty="0">
              <a:solidFill>
                <a:prstClr val="black"/>
              </a:solidFill>
              <a:latin typeface="Calibri"/>
            </a:endParaRPr>
          </a:p>
        </p:txBody>
      </p:sp>
      <p:sp>
        <p:nvSpPr>
          <p:cNvPr id="22" name="TextBox 21"/>
          <p:cNvSpPr txBox="1"/>
          <p:nvPr/>
        </p:nvSpPr>
        <p:spPr>
          <a:xfrm>
            <a:off x="1290165" y="2611461"/>
            <a:ext cx="1686718" cy="261610"/>
          </a:xfrm>
          <a:prstGeom prst="rect">
            <a:avLst/>
          </a:prstGeom>
          <a:noFill/>
        </p:spPr>
        <p:txBody>
          <a:bodyPr wrap="square" rtlCol="0">
            <a:spAutoFit/>
          </a:bodyPr>
          <a:lstStyle/>
          <a:p>
            <a:r>
              <a:rPr lang="en-US" sz="1100" dirty="0">
                <a:solidFill>
                  <a:srgbClr val="481F15"/>
                </a:solidFill>
              </a:rPr>
              <a:t>McCauley et al (2010)</a:t>
            </a:r>
          </a:p>
        </p:txBody>
      </p:sp>
    </p:spTree>
    <p:extLst>
      <p:ext uri="{BB962C8B-B14F-4D97-AF65-F5344CB8AC3E}">
        <p14:creationId xmlns:p14="http://schemas.microsoft.com/office/powerpoint/2010/main" val="695292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381000" y="152400"/>
            <a:ext cx="8229600" cy="1143000"/>
          </a:xfrm>
        </p:spPr>
        <p:txBody>
          <a:bodyPr/>
          <a:lstStyle/>
          <a:p>
            <a:r>
              <a:rPr lang="en-US" dirty="0" smtClean="0">
                <a:solidFill>
                  <a:srgbClr val="481F15"/>
                </a:solidFill>
                <a:effectLst>
                  <a:outerShdw blurRad="38100" dist="38100" dir="2700000" algn="tl">
                    <a:srgbClr val="000000">
                      <a:alpha val="43137"/>
                    </a:srgbClr>
                  </a:outerShdw>
                </a:effectLst>
              </a:rPr>
              <a:t>AMD Treatment Scenario Overview</a:t>
            </a:r>
            <a:endParaRPr lang="fr-CA" dirty="0" smtClean="0">
              <a:solidFill>
                <a:srgbClr val="481F15"/>
              </a:solidFill>
            </a:endParaRPr>
          </a:p>
        </p:txBody>
      </p:sp>
      <p:sp>
        <p:nvSpPr>
          <p:cNvPr id="2" name="Content Placeholder 1"/>
          <p:cNvSpPr>
            <a:spLocks noGrp="1"/>
          </p:cNvSpPr>
          <p:nvPr>
            <p:ph sz="half" idx="1"/>
          </p:nvPr>
        </p:nvSpPr>
        <p:spPr/>
        <p:txBody>
          <a:bodyPr/>
          <a:lstStyle/>
          <a:p>
            <a:pPr lvl="0"/>
            <a:endParaRPr lang="en-US" dirty="0">
              <a:solidFill>
                <a:prstClr val="black"/>
              </a:solidFill>
            </a:endParaRPr>
          </a:p>
          <a:p>
            <a:endParaRPr lang="en-US" dirty="0"/>
          </a:p>
        </p:txBody>
      </p:sp>
      <p:sp>
        <p:nvSpPr>
          <p:cNvPr id="6" name="Content Placeholder 5"/>
          <p:cNvSpPr>
            <a:spLocks noGrp="1"/>
          </p:cNvSpPr>
          <p:nvPr>
            <p:ph sz="half" idx="2"/>
          </p:nvPr>
        </p:nvSpPr>
        <p:spPr>
          <a:xfrm>
            <a:off x="4840973" y="1131578"/>
            <a:ext cx="4038600" cy="4525963"/>
          </a:xfrm>
        </p:spPr>
        <p:txBody>
          <a:bodyPr/>
          <a:lstStyle/>
          <a:p>
            <a:pPr lvl="0">
              <a:spcBef>
                <a:spcPct val="0"/>
              </a:spcBef>
              <a:buFont typeface="Arial" pitchFamily="34" charset="0"/>
              <a:buChar char="•"/>
            </a:pPr>
            <a:r>
              <a:rPr lang="en-US" sz="2300" dirty="0" smtClean="0">
                <a:solidFill>
                  <a:prstClr val="black"/>
                </a:solidFill>
                <a:effectLst>
                  <a:outerShdw blurRad="38100" dist="38100" dir="2700000" algn="tl">
                    <a:srgbClr val="000000">
                      <a:alpha val="43137"/>
                    </a:srgbClr>
                  </a:outerShdw>
                </a:effectLst>
              </a:rPr>
              <a:t>Active </a:t>
            </a:r>
            <a:r>
              <a:rPr lang="en-US" sz="2300" dirty="0">
                <a:solidFill>
                  <a:prstClr val="black"/>
                </a:solidFill>
                <a:effectLst>
                  <a:outerShdw blurRad="38100" dist="38100" dir="2700000" algn="tl">
                    <a:srgbClr val="000000">
                      <a:alpha val="43137"/>
                    </a:srgbClr>
                  </a:outerShdw>
                </a:effectLst>
              </a:rPr>
              <a:t>Treatment </a:t>
            </a:r>
            <a:r>
              <a:rPr lang="en-US" sz="2300" dirty="0" smtClean="0">
                <a:solidFill>
                  <a:prstClr val="black"/>
                </a:solidFill>
                <a:effectLst>
                  <a:outerShdw blurRad="38100" dist="38100" dir="2700000" algn="tl">
                    <a:srgbClr val="000000">
                      <a:alpha val="43137"/>
                    </a:srgbClr>
                  </a:outerShdw>
                </a:effectLst>
              </a:rPr>
              <a:t>Methods</a:t>
            </a:r>
            <a:endParaRPr lang="en-US" sz="2300" dirty="0">
              <a:solidFill>
                <a:prstClr val="black"/>
              </a:solidFill>
              <a:effectLst>
                <a:outerShdw blurRad="38100" dist="38100" dir="2700000" algn="tl">
                  <a:srgbClr val="000000">
                    <a:alpha val="43137"/>
                  </a:srgbClr>
                </a:outerShdw>
              </a:effectLst>
            </a:endParaRPr>
          </a:p>
          <a:p>
            <a:pPr lvl="1"/>
            <a:r>
              <a:rPr lang="en-US" sz="2200" dirty="0" smtClean="0"/>
              <a:t>Lime Dosing</a:t>
            </a:r>
            <a:endParaRPr lang="en-US" sz="2200" dirty="0"/>
          </a:p>
          <a:p>
            <a:pPr lvl="1"/>
            <a:r>
              <a:rPr lang="en-US" sz="2200" dirty="0" smtClean="0"/>
              <a:t>Lime Slaking Plant </a:t>
            </a:r>
            <a:endParaRPr lang="en-US" sz="2200" dirty="0"/>
          </a:p>
        </p:txBody>
      </p:sp>
      <p:sp>
        <p:nvSpPr>
          <p:cNvPr id="9" name="Content Placeholder 5"/>
          <p:cNvSpPr txBox="1">
            <a:spLocks/>
          </p:cNvSpPr>
          <p:nvPr/>
        </p:nvSpPr>
        <p:spPr bwMode="auto">
          <a:xfrm>
            <a:off x="606188" y="1152643"/>
            <a:ext cx="42660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600"/>
              </a:spcBef>
              <a:spcAft>
                <a:spcPts val="600"/>
              </a:spcAft>
            </a:pPr>
            <a:r>
              <a:rPr lang="en-US" sz="2300" dirty="0" smtClean="0">
                <a:solidFill>
                  <a:prstClr val="black"/>
                </a:solidFill>
                <a:effectLst>
                  <a:outerShdw blurRad="38100" dist="38100" dir="2700000" algn="tl">
                    <a:srgbClr val="000000">
                      <a:alpha val="43137"/>
                    </a:srgbClr>
                  </a:outerShdw>
                </a:effectLst>
              </a:rPr>
              <a:t>Passive Treatment Methods</a:t>
            </a:r>
          </a:p>
          <a:p>
            <a:pPr lvl="1">
              <a:spcBef>
                <a:spcPts val="0"/>
              </a:spcBef>
              <a:spcAft>
                <a:spcPts val="0"/>
              </a:spcAft>
            </a:pPr>
            <a:r>
              <a:rPr lang="en-US" sz="2100" dirty="0" smtClean="0">
                <a:solidFill>
                  <a:prstClr val="black"/>
                </a:solidFill>
              </a:rPr>
              <a:t>Mussel Shell Bioreactor</a:t>
            </a:r>
          </a:p>
          <a:p>
            <a:pPr lvl="2">
              <a:spcBef>
                <a:spcPts val="0"/>
              </a:spcBef>
              <a:spcAft>
                <a:spcPts val="0"/>
              </a:spcAft>
            </a:pPr>
            <a:r>
              <a:rPr lang="en-US" dirty="0" smtClean="0">
                <a:solidFill>
                  <a:prstClr val="black"/>
                </a:solidFill>
              </a:rPr>
              <a:t>Waste product in NZ from large fishery industry </a:t>
            </a:r>
          </a:p>
          <a:p>
            <a:pPr lvl="2">
              <a:spcBef>
                <a:spcPts val="0"/>
              </a:spcBef>
              <a:spcAft>
                <a:spcPts val="0"/>
              </a:spcAft>
            </a:pPr>
            <a:r>
              <a:rPr lang="en-US" dirty="0" smtClean="0">
                <a:solidFill>
                  <a:prstClr val="black"/>
                </a:solidFill>
              </a:rPr>
              <a:t>Adds alkalinity and reduces metal concentrations </a:t>
            </a:r>
          </a:p>
          <a:p>
            <a:pPr lvl="1"/>
            <a:endParaRPr lang="en-US" dirty="0">
              <a:solidFill>
                <a:prstClr val="black"/>
              </a:solidFill>
            </a:endParaRPr>
          </a:p>
        </p:txBody>
      </p:sp>
      <p:sp>
        <p:nvSpPr>
          <p:cNvPr id="3" name="TextBox 2"/>
          <p:cNvSpPr txBox="1"/>
          <p:nvPr/>
        </p:nvSpPr>
        <p:spPr>
          <a:xfrm>
            <a:off x="5257800" y="2766535"/>
            <a:ext cx="3204949" cy="2246769"/>
          </a:xfrm>
          <a:prstGeom prst="rect">
            <a:avLst/>
          </a:prstGeom>
          <a:noFill/>
          <a:ln>
            <a:solidFill>
              <a:schemeClr val="accent3">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2800" dirty="0">
                <a:solidFill>
                  <a:prstClr val="black"/>
                </a:solidFill>
              </a:rPr>
              <a:t>Environmental analysis of treatment methods using </a:t>
            </a:r>
            <a:r>
              <a:rPr lang="en-US" sz="2800" dirty="0" smtClean="0">
                <a:solidFill>
                  <a:prstClr val="black"/>
                </a:solidFill>
              </a:rPr>
              <a:t>LCA… What is LCA?</a:t>
            </a:r>
            <a:endParaRPr lang="en-US" sz="2800" dirty="0">
              <a:solidFill>
                <a:prstClr val="black"/>
              </a:solidFill>
            </a:endParaRPr>
          </a:p>
        </p:txBody>
      </p:sp>
      <p:pic>
        <p:nvPicPr>
          <p:cNvPr id="11" name="Picture 9"/>
          <p:cNvPicPr>
            <a:picLocks noChangeAspect="1" noChangeArrowheads="1"/>
          </p:cNvPicPr>
          <p:nvPr/>
        </p:nvPicPr>
        <p:blipFill>
          <a:blip r:embed="rId5">
            <a:lum bright="20000" contrast="20000"/>
            <a:extLst>
              <a:ext uri="{28A0092B-C50C-407E-A947-70E740481C1C}">
                <a14:useLocalDpi xmlns:a14="http://schemas.microsoft.com/office/drawing/2010/main" val="0"/>
              </a:ext>
            </a:extLst>
          </a:blip>
          <a:srcRect/>
          <a:stretch>
            <a:fillRect/>
          </a:stretch>
        </p:blipFill>
        <p:spPr bwMode="auto">
          <a:xfrm>
            <a:off x="1071528" y="3432877"/>
            <a:ext cx="3658617" cy="2741542"/>
          </a:xfrm>
          <a:prstGeom prst="rect">
            <a:avLst/>
          </a:prstGeom>
          <a:ln w="1270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26489" y="5413513"/>
            <a:ext cx="2667569" cy="58477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b="1" dirty="0" smtClean="0">
                <a:solidFill>
                  <a:prstClr val="black"/>
                </a:solidFill>
              </a:rPr>
              <a:t>Mussel shells used as </a:t>
            </a:r>
          </a:p>
          <a:p>
            <a:pPr algn="ctr"/>
            <a:r>
              <a:rPr lang="en-US" sz="1600" b="1" dirty="0" smtClean="0">
                <a:solidFill>
                  <a:prstClr val="black"/>
                </a:solidFill>
              </a:rPr>
              <a:t>bioreactor </a:t>
            </a:r>
            <a:r>
              <a:rPr lang="en-US" sz="1600" b="1" dirty="0">
                <a:solidFill>
                  <a:prstClr val="black"/>
                </a:solidFill>
              </a:rPr>
              <a:t>s</a:t>
            </a:r>
            <a:r>
              <a:rPr lang="en-US" sz="1600" b="1" dirty="0" smtClean="0">
                <a:solidFill>
                  <a:prstClr val="black"/>
                </a:solidFill>
              </a:rPr>
              <a:t>ubstrate</a:t>
            </a:r>
            <a:endParaRPr lang="en-US" sz="1600" b="1" dirty="0">
              <a:solidFill>
                <a:prstClr val="black"/>
              </a:solidFill>
            </a:endParaRPr>
          </a:p>
        </p:txBody>
      </p:sp>
      <p:cxnSp>
        <p:nvCxnSpPr>
          <p:cNvPr id="14" name="Straight Arrow Connector 13"/>
          <p:cNvCxnSpPr>
            <a:stCxn id="10" idx="1"/>
          </p:cNvCxnSpPr>
          <p:nvPr/>
        </p:nvCxnSpPr>
        <p:spPr>
          <a:xfrm flipH="1" flipV="1">
            <a:off x="4872250" y="5705900"/>
            <a:ext cx="654239"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62636" y="6210482"/>
            <a:ext cx="1676400" cy="261610"/>
          </a:xfrm>
          <a:prstGeom prst="rect">
            <a:avLst/>
          </a:prstGeom>
          <a:noFill/>
        </p:spPr>
        <p:txBody>
          <a:bodyPr wrap="square" rtlCol="0">
            <a:spAutoFit/>
          </a:bodyPr>
          <a:lstStyle/>
          <a:p>
            <a:r>
              <a:rPr lang="en-US" sz="1100" dirty="0">
                <a:solidFill>
                  <a:srgbClr val="481F15"/>
                </a:solidFill>
              </a:rPr>
              <a:t>McCauley et al (2010)</a:t>
            </a:r>
          </a:p>
        </p:txBody>
      </p:sp>
    </p:spTree>
    <p:extLst>
      <p:ext uri="{BB962C8B-B14F-4D97-AF65-F5344CB8AC3E}">
        <p14:creationId xmlns:p14="http://schemas.microsoft.com/office/powerpoint/2010/main" val="490585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fr-CA" dirty="0" smtClean="0">
                <a:solidFill>
                  <a:schemeClr val="bg1"/>
                </a:solidFill>
                <a:effectLst>
                  <a:outerShdw blurRad="38100" dist="38100" dir="2700000" algn="tl">
                    <a:srgbClr val="000000">
                      <a:alpha val="43137"/>
                    </a:srgbClr>
                  </a:outerShdw>
                </a:effectLst>
              </a:rPr>
              <a:t>LCA </a:t>
            </a:r>
            <a:r>
              <a:rPr lang="fr-CA" dirty="0" err="1" smtClean="0">
                <a:solidFill>
                  <a:schemeClr val="bg1"/>
                </a:solidFill>
                <a:effectLst>
                  <a:outerShdw blurRad="38100" dist="38100" dir="2700000" algn="tl">
                    <a:srgbClr val="000000">
                      <a:alpha val="43137"/>
                    </a:srgbClr>
                  </a:outerShdw>
                </a:effectLst>
              </a:rPr>
              <a:t>History</a:t>
            </a:r>
            <a:r>
              <a:rPr lang="fr-CA" dirty="0" smtClean="0">
                <a:solidFill>
                  <a:schemeClr val="bg1"/>
                </a:solidFill>
                <a:effectLst>
                  <a:outerShdw blurRad="38100" dist="38100" dir="2700000" algn="tl">
                    <a:srgbClr val="000000">
                      <a:alpha val="43137"/>
                    </a:srgbClr>
                  </a:outerShdw>
                </a:effectLst>
              </a:rPr>
              <a:t> and Background</a:t>
            </a:r>
          </a:p>
        </p:txBody>
      </p:sp>
      <p:sp>
        <p:nvSpPr>
          <p:cNvPr id="4" name="Content Placeholder 3"/>
          <p:cNvSpPr>
            <a:spLocks noGrp="1"/>
          </p:cNvSpPr>
          <p:nvPr>
            <p:ph idx="1"/>
          </p:nvPr>
        </p:nvSpPr>
        <p:spPr>
          <a:xfrm>
            <a:off x="533400" y="2103437"/>
            <a:ext cx="3138395" cy="4525963"/>
          </a:xfrm>
        </p:spPr>
        <p:txBody>
          <a:bodyPr/>
          <a:lstStyle/>
          <a:p>
            <a:pPr>
              <a:spcBef>
                <a:spcPts val="600"/>
              </a:spcBef>
            </a:pPr>
            <a:r>
              <a:rPr lang="en-US" sz="2300" dirty="0" smtClean="0"/>
              <a:t>Life Cycle Assessment (LCA) - approach to quantifying the environmental impacts of a scenario</a:t>
            </a:r>
          </a:p>
          <a:p>
            <a:pPr>
              <a:spcBef>
                <a:spcPts val="600"/>
              </a:spcBef>
            </a:pPr>
            <a:r>
              <a:rPr lang="en-US" sz="2300" dirty="0" smtClean="0"/>
              <a:t>“Cradle to Grave” </a:t>
            </a:r>
          </a:p>
          <a:p>
            <a:pPr lvl="1">
              <a:spcBef>
                <a:spcPts val="600"/>
              </a:spcBef>
            </a:pPr>
            <a:r>
              <a:rPr lang="en-US" sz="1900" dirty="0" smtClean="0"/>
              <a:t>Compile inventory</a:t>
            </a:r>
          </a:p>
          <a:p>
            <a:pPr lvl="1">
              <a:spcBef>
                <a:spcPts val="600"/>
              </a:spcBef>
            </a:pPr>
            <a:r>
              <a:rPr lang="en-US" sz="1900" dirty="0" smtClean="0"/>
              <a:t>Evaluating potential impacts </a:t>
            </a:r>
          </a:p>
          <a:p>
            <a:pPr lvl="1">
              <a:spcBef>
                <a:spcPts val="600"/>
              </a:spcBef>
            </a:pPr>
            <a:r>
              <a:rPr lang="en-US" sz="1900" dirty="0" smtClean="0"/>
              <a:t> Interpreting results  to make informed decision</a:t>
            </a:r>
          </a:p>
          <a:p>
            <a:pPr>
              <a:buNone/>
            </a:pPr>
            <a:endParaRPr lang="en-US" sz="1900" dirty="0" smtClean="0"/>
          </a:p>
          <a:p>
            <a:pPr>
              <a:buNone/>
            </a:pPr>
            <a:endParaRPr lang="en-US" sz="1900" dirty="0"/>
          </a:p>
        </p:txBody>
      </p:sp>
      <p:pic>
        <p:nvPicPr>
          <p:cNvPr id="3" name="Picture 2" descr="LCA_graphic_for_web.jpg"/>
          <p:cNvPicPr>
            <a:picLocks noChangeAspect="1"/>
          </p:cNvPicPr>
          <p:nvPr/>
        </p:nvPicPr>
        <p:blipFill rotWithShape="1">
          <a:blip r:embed="rId5" cstate="print"/>
          <a:srcRect l="912" t="2255" r="2058" b="2406"/>
          <a:stretch/>
        </p:blipFill>
        <p:spPr>
          <a:xfrm>
            <a:off x="3671795" y="2023409"/>
            <a:ext cx="5443902" cy="4229699"/>
          </a:xfrm>
          <a:prstGeom prst="rect">
            <a:avLst/>
          </a:prstGeom>
        </p:spPr>
      </p:pic>
      <p:sp>
        <p:nvSpPr>
          <p:cNvPr id="5" name="Rectangle 4"/>
          <p:cNvSpPr/>
          <p:nvPr/>
        </p:nvSpPr>
        <p:spPr>
          <a:xfrm>
            <a:off x="5936546" y="6270525"/>
            <a:ext cx="1495922" cy="261610"/>
          </a:xfrm>
          <a:prstGeom prst="rect">
            <a:avLst/>
          </a:prstGeom>
        </p:spPr>
        <p:txBody>
          <a:bodyPr wrap="none">
            <a:spAutoFit/>
          </a:bodyPr>
          <a:lstStyle/>
          <a:p>
            <a:r>
              <a:rPr lang="en-US" sz="1100" dirty="0" smtClean="0">
                <a:solidFill>
                  <a:prstClr val="black"/>
                </a:solidFill>
              </a:rPr>
              <a:t>www.solidworks.com</a:t>
            </a:r>
            <a:endParaRPr lang="en-US" sz="1100" dirty="0">
              <a:solidFill>
                <a:prstClr val="black"/>
              </a:solidFill>
            </a:endParaRPr>
          </a:p>
        </p:txBody>
      </p:sp>
    </p:spTree>
    <p:extLst>
      <p:ext uri="{BB962C8B-B14F-4D97-AF65-F5344CB8AC3E}">
        <p14:creationId xmlns:p14="http://schemas.microsoft.com/office/powerpoint/2010/main" val="278824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solidFill>
                  <a:srgbClr val="481F15"/>
                </a:solidFill>
                <a:effectLst>
                  <a:outerShdw blurRad="38100" dist="38100" dir="2700000" algn="tl">
                    <a:srgbClr val="000000">
                      <a:alpha val="43137"/>
                    </a:srgbClr>
                  </a:outerShdw>
                </a:effectLst>
              </a:rPr>
              <a:t>LCA Input Value Definitions</a:t>
            </a:r>
            <a:endParaRPr lang="en-US" dirty="0">
              <a:solidFill>
                <a:srgbClr val="481F15"/>
              </a:solidFill>
              <a:effectLst>
                <a:outerShdw blurRad="38100" dist="38100" dir="2700000" algn="tl">
                  <a:srgbClr val="000000">
                    <a:alpha val="43137"/>
                  </a:srgbClr>
                </a:outerShdw>
              </a:effectLst>
            </a:endParaRPr>
          </a:p>
        </p:txBody>
      </p:sp>
      <p:sp>
        <p:nvSpPr>
          <p:cNvPr id="5" name="Flowchart: Magnetic Disk 4"/>
          <p:cNvSpPr/>
          <p:nvPr/>
        </p:nvSpPr>
        <p:spPr>
          <a:xfrm>
            <a:off x="5676900" y="1173161"/>
            <a:ext cx="2438400" cy="2242457"/>
          </a:xfrm>
          <a:prstGeom prst="flowChartMagneticDisk">
            <a:avLst/>
          </a:prstGeom>
          <a:solidFill>
            <a:schemeClr val="accent6">
              <a:lumMod val="75000"/>
              <a:alpha val="60000"/>
            </a:schemeClr>
          </a:solidFill>
          <a:ln>
            <a:solidFill>
              <a:schemeClr val="tx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28600" y="1156832"/>
            <a:ext cx="2438400" cy="2607129"/>
          </a:xfrm>
          <a:prstGeom prst="rect">
            <a:avLst/>
          </a:prstGeom>
          <a:solidFill>
            <a:schemeClr val="bg1">
              <a:alpha val="20000"/>
            </a:schemeClr>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789464" y="1156833"/>
            <a:ext cx="2438400" cy="2607129"/>
          </a:xfrm>
          <a:prstGeom prst="rect">
            <a:avLst/>
          </a:prstGeom>
          <a:solidFill>
            <a:schemeClr val="bg1">
              <a:alpha val="2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912608" y="3992562"/>
            <a:ext cx="2724151" cy="1828800"/>
          </a:xfrm>
          <a:prstGeom prst="rect">
            <a:avLst/>
          </a:prstGeom>
          <a:solidFill>
            <a:schemeClr val="bg1">
              <a:alpha val="2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a:stCxn id="8" idx="3"/>
          </p:cNvCxnSpPr>
          <p:nvPr/>
        </p:nvCxnSpPr>
        <p:spPr>
          <a:xfrm>
            <a:off x="5636759" y="4906962"/>
            <a:ext cx="724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361679" y="3001963"/>
            <a:ext cx="0" cy="19049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66950" y="2773362"/>
            <a:ext cx="8001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84819" y="2773362"/>
            <a:ext cx="914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68761" y="2145477"/>
            <a:ext cx="2057400" cy="923330"/>
          </a:xfrm>
          <a:prstGeom prst="rect">
            <a:avLst/>
          </a:prstGeom>
          <a:noFill/>
        </p:spPr>
        <p:txBody>
          <a:bodyPr wrap="square" rtlCol="0">
            <a:spAutoFit/>
          </a:bodyPr>
          <a:lstStyle/>
          <a:p>
            <a:pPr algn="ctr"/>
            <a:r>
              <a:rPr lang="en-US" b="1" dirty="0" smtClean="0">
                <a:solidFill>
                  <a:prstClr val="black"/>
                </a:solidFill>
              </a:rPr>
              <a:t>AMD Treatment</a:t>
            </a:r>
          </a:p>
          <a:p>
            <a:pPr algn="ctr"/>
            <a:r>
              <a:rPr lang="en-US" b="1" dirty="0" smtClean="0">
                <a:solidFill>
                  <a:prstClr val="black"/>
                </a:solidFill>
              </a:rPr>
              <a:t>Method</a:t>
            </a:r>
          </a:p>
          <a:p>
            <a:pPr algn="ctr"/>
            <a:endParaRPr lang="en-US" b="1" dirty="0">
              <a:solidFill>
                <a:prstClr val="black"/>
              </a:solidFill>
            </a:endParaRPr>
          </a:p>
        </p:txBody>
      </p:sp>
      <p:sp>
        <p:nvSpPr>
          <p:cNvPr id="30" name="TextBox 29"/>
          <p:cNvSpPr txBox="1"/>
          <p:nvPr/>
        </p:nvSpPr>
        <p:spPr>
          <a:xfrm>
            <a:off x="3267075" y="4144962"/>
            <a:ext cx="1971675" cy="369332"/>
          </a:xfrm>
          <a:prstGeom prst="rect">
            <a:avLst/>
          </a:prstGeom>
          <a:noFill/>
        </p:spPr>
        <p:txBody>
          <a:bodyPr wrap="square" rtlCol="0">
            <a:spAutoFit/>
          </a:bodyPr>
          <a:lstStyle/>
          <a:p>
            <a:r>
              <a:rPr lang="en-US" b="1" dirty="0" smtClean="0">
                <a:solidFill>
                  <a:prstClr val="black"/>
                </a:solidFill>
              </a:rPr>
              <a:t>Process Energy</a:t>
            </a:r>
            <a:endParaRPr lang="en-US" b="1" dirty="0">
              <a:solidFill>
                <a:prstClr val="black"/>
              </a:solidFill>
            </a:endParaRPr>
          </a:p>
        </p:txBody>
      </p:sp>
      <p:sp>
        <p:nvSpPr>
          <p:cNvPr id="31" name="TextBox 30"/>
          <p:cNvSpPr txBox="1"/>
          <p:nvPr/>
        </p:nvSpPr>
        <p:spPr>
          <a:xfrm>
            <a:off x="2920093" y="4514294"/>
            <a:ext cx="2724150" cy="1200329"/>
          </a:xfrm>
          <a:prstGeom prst="rect">
            <a:avLst/>
          </a:prstGeom>
          <a:noFill/>
        </p:spPr>
        <p:txBody>
          <a:bodyPr wrap="square" rtlCol="0">
            <a:spAutoFit/>
          </a:bodyPr>
          <a:lstStyle/>
          <a:p>
            <a:pPr algn="ctr"/>
            <a:r>
              <a:rPr lang="en-US" dirty="0" smtClean="0">
                <a:solidFill>
                  <a:prstClr val="black"/>
                </a:solidFill>
              </a:rPr>
              <a:t>Pumped drainage or chemical additions if applicable to scenario (</a:t>
            </a:r>
            <a:r>
              <a:rPr lang="en-US" dirty="0" err="1" smtClean="0">
                <a:solidFill>
                  <a:prstClr val="black"/>
                </a:solidFill>
              </a:rPr>
              <a:t>kwhr</a:t>
            </a:r>
            <a:r>
              <a:rPr lang="en-US" dirty="0" smtClean="0">
                <a:solidFill>
                  <a:prstClr val="black"/>
                </a:solidFill>
              </a:rPr>
              <a:t>)</a:t>
            </a:r>
          </a:p>
        </p:txBody>
      </p:sp>
      <p:sp>
        <p:nvSpPr>
          <p:cNvPr id="40" name="Rectangle 39"/>
          <p:cNvSpPr/>
          <p:nvPr/>
        </p:nvSpPr>
        <p:spPr>
          <a:xfrm>
            <a:off x="244929" y="3992562"/>
            <a:ext cx="2438400" cy="1828800"/>
          </a:xfrm>
          <a:prstGeom prst="rect">
            <a:avLst/>
          </a:prstGeom>
          <a:solidFill>
            <a:schemeClr val="bg1">
              <a:alpha val="20000"/>
            </a:schemeClr>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 name="Straight Arrow Connector 41"/>
          <p:cNvCxnSpPr/>
          <p:nvPr/>
        </p:nvCxnSpPr>
        <p:spPr>
          <a:xfrm flipV="1">
            <a:off x="1447800" y="3442834"/>
            <a:ext cx="16329" cy="886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49729" y="4558619"/>
            <a:ext cx="1828800" cy="369332"/>
          </a:xfrm>
          <a:prstGeom prst="rect">
            <a:avLst/>
          </a:prstGeom>
          <a:noFill/>
        </p:spPr>
        <p:txBody>
          <a:bodyPr wrap="square" rtlCol="0">
            <a:spAutoFit/>
          </a:bodyPr>
          <a:lstStyle/>
          <a:p>
            <a:r>
              <a:rPr lang="en-US" b="1" dirty="0" smtClean="0">
                <a:solidFill>
                  <a:prstClr val="black"/>
                </a:solidFill>
              </a:rPr>
              <a:t>Raw Materials</a:t>
            </a:r>
            <a:endParaRPr lang="en-US" b="1" dirty="0">
              <a:solidFill>
                <a:prstClr val="black"/>
              </a:solidFill>
            </a:endParaRPr>
          </a:p>
        </p:txBody>
      </p:sp>
      <p:sp>
        <p:nvSpPr>
          <p:cNvPr id="47" name="Rectangle 46"/>
          <p:cNvSpPr/>
          <p:nvPr/>
        </p:nvSpPr>
        <p:spPr>
          <a:xfrm>
            <a:off x="6630761" y="3992562"/>
            <a:ext cx="1962150" cy="1493838"/>
          </a:xfrm>
          <a:prstGeom prst="rect">
            <a:avLst/>
          </a:prstGeom>
          <a:solidFill>
            <a:schemeClr val="bg1">
              <a:alpha val="2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p:nvSpPr>
        <p:spPr>
          <a:xfrm>
            <a:off x="6630761" y="4260181"/>
            <a:ext cx="1962150" cy="1200329"/>
          </a:xfrm>
          <a:prstGeom prst="rect">
            <a:avLst/>
          </a:prstGeom>
          <a:noFill/>
        </p:spPr>
        <p:txBody>
          <a:bodyPr wrap="square" rtlCol="0">
            <a:spAutoFit/>
          </a:bodyPr>
          <a:lstStyle/>
          <a:p>
            <a:pPr algn="ctr"/>
            <a:r>
              <a:rPr lang="en-US" b="1" dirty="0" smtClean="0">
                <a:solidFill>
                  <a:prstClr val="black"/>
                </a:solidFill>
              </a:rPr>
              <a:t>Disposal of waste after project life</a:t>
            </a:r>
          </a:p>
          <a:p>
            <a:pPr algn="ctr"/>
            <a:r>
              <a:rPr lang="en-US" dirty="0" smtClean="0">
                <a:solidFill>
                  <a:prstClr val="black"/>
                </a:solidFill>
              </a:rPr>
              <a:t>(m</a:t>
            </a:r>
            <a:r>
              <a:rPr lang="en-US" baseline="30000" dirty="0" smtClean="0">
                <a:solidFill>
                  <a:prstClr val="black"/>
                </a:solidFill>
              </a:rPr>
              <a:t>3</a:t>
            </a:r>
            <a:r>
              <a:rPr lang="en-US" dirty="0" smtClean="0">
                <a:solidFill>
                  <a:prstClr val="black"/>
                </a:solidFill>
              </a:rPr>
              <a:t> of material)</a:t>
            </a:r>
            <a:endParaRPr lang="en-US" dirty="0">
              <a:solidFill>
                <a:prstClr val="black"/>
              </a:solidFill>
            </a:endParaRPr>
          </a:p>
        </p:txBody>
      </p:sp>
      <p:sp>
        <p:nvSpPr>
          <p:cNvPr id="52" name="TextBox 51"/>
          <p:cNvSpPr txBox="1"/>
          <p:nvPr/>
        </p:nvSpPr>
        <p:spPr>
          <a:xfrm>
            <a:off x="360589" y="1406813"/>
            <a:ext cx="2250622" cy="369332"/>
          </a:xfrm>
          <a:prstGeom prst="rect">
            <a:avLst/>
          </a:prstGeom>
          <a:noFill/>
        </p:spPr>
        <p:txBody>
          <a:bodyPr wrap="square" rtlCol="0">
            <a:spAutoFit/>
          </a:bodyPr>
          <a:lstStyle/>
          <a:p>
            <a:r>
              <a:rPr lang="en-US" b="1" dirty="0" smtClean="0">
                <a:solidFill>
                  <a:prstClr val="black"/>
                </a:solidFill>
              </a:rPr>
              <a:t>Material Transport</a:t>
            </a:r>
            <a:endParaRPr lang="en-US" b="1" dirty="0">
              <a:solidFill>
                <a:prstClr val="black"/>
              </a:solidFill>
            </a:endParaRPr>
          </a:p>
        </p:txBody>
      </p:sp>
      <p:sp>
        <p:nvSpPr>
          <p:cNvPr id="53" name="TextBox 52"/>
          <p:cNvSpPr txBox="1"/>
          <p:nvPr/>
        </p:nvSpPr>
        <p:spPr>
          <a:xfrm>
            <a:off x="2683329" y="1222147"/>
            <a:ext cx="2650671" cy="646331"/>
          </a:xfrm>
          <a:prstGeom prst="rect">
            <a:avLst/>
          </a:prstGeom>
          <a:noFill/>
        </p:spPr>
        <p:txBody>
          <a:bodyPr wrap="square" rtlCol="0">
            <a:spAutoFit/>
          </a:bodyPr>
          <a:lstStyle/>
          <a:p>
            <a:pPr algn="ctr"/>
            <a:r>
              <a:rPr lang="en-US" b="1" dirty="0" smtClean="0">
                <a:solidFill>
                  <a:prstClr val="black"/>
                </a:solidFill>
              </a:rPr>
              <a:t>Construction </a:t>
            </a:r>
          </a:p>
          <a:p>
            <a:pPr algn="ctr"/>
            <a:r>
              <a:rPr lang="en-US" b="1" dirty="0" smtClean="0">
                <a:solidFill>
                  <a:prstClr val="black"/>
                </a:solidFill>
              </a:rPr>
              <a:t>Energy</a:t>
            </a:r>
            <a:endParaRPr lang="en-US" b="1" dirty="0">
              <a:solidFill>
                <a:prstClr val="black"/>
              </a:solidFill>
            </a:endParaRPr>
          </a:p>
        </p:txBody>
      </p:sp>
      <p:sp>
        <p:nvSpPr>
          <p:cNvPr id="54" name="TextBox 53"/>
          <p:cNvSpPr txBox="1"/>
          <p:nvPr/>
        </p:nvSpPr>
        <p:spPr>
          <a:xfrm>
            <a:off x="401411" y="1835739"/>
            <a:ext cx="1906361" cy="1200329"/>
          </a:xfrm>
          <a:prstGeom prst="rect">
            <a:avLst/>
          </a:prstGeom>
          <a:noFill/>
        </p:spPr>
        <p:txBody>
          <a:bodyPr wrap="square" rtlCol="0">
            <a:spAutoFit/>
          </a:bodyPr>
          <a:lstStyle/>
          <a:p>
            <a:pPr algn="ctr"/>
            <a:r>
              <a:rPr lang="en-US" dirty="0" smtClean="0">
                <a:solidFill>
                  <a:prstClr val="black"/>
                </a:solidFill>
              </a:rPr>
              <a:t>Transport energy from source to mine site (</a:t>
            </a:r>
            <a:r>
              <a:rPr lang="en-US" dirty="0" err="1" smtClean="0">
                <a:solidFill>
                  <a:prstClr val="black"/>
                </a:solidFill>
              </a:rPr>
              <a:t>kgkm</a:t>
            </a:r>
            <a:r>
              <a:rPr lang="en-US" dirty="0" smtClean="0">
                <a:solidFill>
                  <a:prstClr val="black"/>
                </a:solidFill>
              </a:rPr>
              <a:t>)</a:t>
            </a:r>
            <a:endParaRPr lang="en-US" dirty="0">
              <a:solidFill>
                <a:prstClr val="black"/>
              </a:solidFill>
            </a:endParaRPr>
          </a:p>
        </p:txBody>
      </p:sp>
      <p:sp>
        <p:nvSpPr>
          <p:cNvPr id="55" name="TextBox 54"/>
          <p:cNvSpPr txBox="1"/>
          <p:nvPr/>
        </p:nvSpPr>
        <p:spPr>
          <a:xfrm>
            <a:off x="574222" y="4929792"/>
            <a:ext cx="1733550" cy="369332"/>
          </a:xfrm>
          <a:prstGeom prst="rect">
            <a:avLst/>
          </a:prstGeom>
          <a:noFill/>
        </p:spPr>
        <p:txBody>
          <a:bodyPr wrap="square" rtlCol="0">
            <a:spAutoFit/>
          </a:bodyPr>
          <a:lstStyle/>
          <a:p>
            <a:r>
              <a:rPr lang="en-US" dirty="0" smtClean="0">
                <a:solidFill>
                  <a:prstClr val="black"/>
                </a:solidFill>
              </a:rPr>
              <a:t>(kg of material)</a:t>
            </a:r>
            <a:endParaRPr lang="en-US" dirty="0">
              <a:solidFill>
                <a:prstClr val="black"/>
              </a:solidFill>
            </a:endParaRPr>
          </a:p>
        </p:txBody>
      </p:sp>
      <p:sp>
        <p:nvSpPr>
          <p:cNvPr id="56" name="TextBox 55"/>
          <p:cNvSpPr txBox="1"/>
          <p:nvPr/>
        </p:nvSpPr>
        <p:spPr>
          <a:xfrm>
            <a:off x="3103789" y="1965506"/>
            <a:ext cx="1809750" cy="1477328"/>
          </a:xfrm>
          <a:prstGeom prst="rect">
            <a:avLst/>
          </a:prstGeom>
          <a:noFill/>
        </p:spPr>
        <p:txBody>
          <a:bodyPr wrap="square" rtlCol="0">
            <a:spAutoFit/>
          </a:bodyPr>
          <a:lstStyle/>
          <a:p>
            <a:pPr algn="ctr"/>
            <a:r>
              <a:rPr lang="en-US" dirty="0" smtClean="0">
                <a:solidFill>
                  <a:prstClr val="black"/>
                </a:solidFill>
              </a:rPr>
              <a:t>Earth excavation and substrate emplacement (m</a:t>
            </a:r>
            <a:r>
              <a:rPr lang="en-US" baseline="30000" dirty="0" smtClean="0">
                <a:solidFill>
                  <a:prstClr val="black"/>
                </a:solidFill>
              </a:rPr>
              <a:t>3</a:t>
            </a:r>
            <a:r>
              <a:rPr lang="en-US" dirty="0" smtClean="0">
                <a:solidFill>
                  <a:prstClr val="black"/>
                </a:solidFill>
              </a:rPr>
              <a:t> of material)</a:t>
            </a:r>
            <a:endParaRPr lang="en-US" dirty="0">
              <a:solidFill>
                <a:prstClr val="black"/>
              </a:solidFill>
            </a:endParaRPr>
          </a:p>
        </p:txBody>
      </p:sp>
      <p:sp>
        <p:nvSpPr>
          <p:cNvPr id="58" name="Rectangle 57"/>
          <p:cNvSpPr/>
          <p:nvPr/>
        </p:nvSpPr>
        <p:spPr>
          <a:xfrm>
            <a:off x="574222" y="6019800"/>
            <a:ext cx="8341178" cy="584775"/>
          </a:xfrm>
          <a:prstGeom prst="rect">
            <a:avLst/>
          </a:prstGeom>
        </p:spPr>
        <p:txBody>
          <a:bodyPr wrap="square">
            <a:spAutoFit/>
          </a:bodyPr>
          <a:lstStyle/>
          <a:p>
            <a:r>
              <a:rPr lang="en-US" sz="3200" b="1" dirty="0">
                <a:solidFill>
                  <a:prstClr val="black"/>
                </a:solidFill>
              </a:rPr>
              <a:t>Functional Unit: kg acidity removed/day</a:t>
            </a:r>
          </a:p>
        </p:txBody>
      </p:sp>
      <p:cxnSp>
        <p:nvCxnSpPr>
          <p:cNvPr id="4" name="Straight Arrow Connector 3"/>
          <p:cNvCxnSpPr/>
          <p:nvPr/>
        </p:nvCxnSpPr>
        <p:spPr>
          <a:xfrm>
            <a:off x="7315200" y="3068807"/>
            <a:ext cx="0" cy="12128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337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extLst>
              <a:ext uri="{BEBA8EAE-BF5A-486C-A8C5-ECC9F3942E4B}">
                <a14:imgProps xmlns:a14="http://schemas.microsoft.com/office/drawing/2010/main">
                  <a14:imgLayer r:embed="rId4">
                    <a14:imgEffect>
                      <a14:colorTemperature colorTemp="5875"/>
                    </a14:imgEffect>
                    <a14:imgEffect>
                      <a14:saturation sat="6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481F15"/>
                </a:solidFill>
                <a:effectLst>
                  <a:outerShdw blurRad="38100" dist="38100" dir="2700000" algn="tl">
                    <a:srgbClr val="000000">
                      <a:alpha val="43137"/>
                    </a:srgbClr>
                  </a:outerShdw>
                </a:effectLst>
              </a:rPr>
              <a:t>Impact Category </a:t>
            </a:r>
            <a:r>
              <a:rPr lang="en-US" dirty="0" smtClean="0">
                <a:solidFill>
                  <a:srgbClr val="481F15"/>
                </a:solidFill>
                <a:effectLst>
                  <a:outerShdw blurRad="38100" dist="38100" dir="2700000" algn="tl">
                    <a:srgbClr val="000000">
                      <a:alpha val="43137"/>
                    </a:srgbClr>
                  </a:outerShdw>
                </a:effectLst>
              </a:rPr>
              <a:t>Selection and Functional Unit</a:t>
            </a:r>
            <a:endParaRPr lang="en-US" dirty="0">
              <a:solidFill>
                <a:srgbClr val="481F15"/>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752600"/>
            <a:ext cx="8229600" cy="4525963"/>
          </a:xfrm>
        </p:spPr>
        <p:txBody>
          <a:bodyPr/>
          <a:lstStyle/>
          <a:p>
            <a:pPr lvl="1">
              <a:spcBef>
                <a:spcPts val="600"/>
              </a:spcBef>
              <a:spcAft>
                <a:spcPts val="600"/>
              </a:spcAft>
              <a:buFont typeface="Arial" pitchFamily="34" charset="0"/>
              <a:buChar char="•"/>
            </a:pPr>
            <a:r>
              <a:rPr lang="en-US" dirty="0" err="1" smtClean="0"/>
              <a:t>SimaPro</a:t>
            </a:r>
            <a:r>
              <a:rPr lang="en-US" dirty="0" smtClean="0"/>
              <a:t> 7.3 (Netherlands) </a:t>
            </a:r>
          </a:p>
          <a:p>
            <a:pPr lvl="1">
              <a:spcBef>
                <a:spcPts val="600"/>
              </a:spcBef>
              <a:spcAft>
                <a:spcPts val="600"/>
              </a:spcAft>
              <a:buFont typeface="Arial" pitchFamily="34" charset="0"/>
              <a:buChar char="•"/>
            </a:pPr>
            <a:r>
              <a:rPr lang="en-US" dirty="0" smtClean="0"/>
              <a:t>Midpoint category selection: </a:t>
            </a:r>
          </a:p>
          <a:p>
            <a:pPr lvl="2">
              <a:spcBef>
                <a:spcPts val="600"/>
              </a:spcBef>
              <a:spcAft>
                <a:spcPts val="600"/>
              </a:spcAft>
              <a:buFont typeface="Arial" pitchFamily="34" charset="0"/>
              <a:buChar char="•"/>
            </a:pPr>
            <a:r>
              <a:rPr lang="en-US" sz="2000" dirty="0" smtClean="0"/>
              <a:t>Indicators chosen between inventory results and endpoints</a:t>
            </a:r>
          </a:p>
          <a:p>
            <a:pPr lvl="2">
              <a:spcBef>
                <a:spcPts val="600"/>
              </a:spcBef>
              <a:spcAft>
                <a:spcPts val="600"/>
              </a:spcAft>
              <a:buFont typeface="Arial" pitchFamily="34" charset="0"/>
              <a:buChar char="•"/>
            </a:pPr>
            <a:r>
              <a:rPr lang="en-US" sz="2000" dirty="0" smtClean="0"/>
              <a:t>Impact assessment translated into environmental themes</a:t>
            </a:r>
          </a:p>
          <a:p>
            <a:pPr lvl="2">
              <a:spcBef>
                <a:spcPts val="600"/>
              </a:spcBef>
              <a:spcAft>
                <a:spcPts val="600"/>
              </a:spcAft>
              <a:buFont typeface="Arial" pitchFamily="34" charset="0"/>
              <a:buChar char="•"/>
            </a:pPr>
            <a:r>
              <a:rPr lang="en-US" sz="2000" dirty="0" smtClean="0"/>
              <a:t>Less uncertainty  </a:t>
            </a:r>
          </a:p>
          <a:p>
            <a:pPr lvl="1">
              <a:spcBef>
                <a:spcPts val="600"/>
              </a:spcBef>
              <a:spcAft>
                <a:spcPts val="600"/>
              </a:spcAft>
              <a:buFont typeface="Arial" pitchFamily="34" charset="0"/>
              <a:buChar char="•"/>
            </a:pPr>
            <a:r>
              <a:rPr lang="en-US" dirty="0" smtClean="0">
                <a:solidFill>
                  <a:prstClr val="black"/>
                </a:solidFill>
              </a:rPr>
              <a:t>Endpoint category selection: </a:t>
            </a:r>
            <a:endParaRPr lang="en-US" sz="1600" dirty="0" smtClean="0"/>
          </a:p>
          <a:p>
            <a:pPr lvl="2">
              <a:spcBef>
                <a:spcPts val="600"/>
              </a:spcBef>
              <a:spcAft>
                <a:spcPts val="600"/>
              </a:spcAft>
              <a:buFont typeface="Arial" pitchFamily="34" charset="0"/>
              <a:buChar char="•"/>
            </a:pPr>
            <a:r>
              <a:rPr lang="en-US" sz="2000" dirty="0" smtClean="0"/>
              <a:t>Environmental relevance linked into issues of concern </a:t>
            </a:r>
          </a:p>
          <a:p>
            <a:pPr lvl="2">
              <a:spcBef>
                <a:spcPts val="600"/>
              </a:spcBef>
              <a:spcAft>
                <a:spcPts val="600"/>
              </a:spcAft>
              <a:buFont typeface="Arial" pitchFamily="34" charset="0"/>
              <a:buChar char="•"/>
            </a:pPr>
            <a:r>
              <a:rPr lang="en-US" sz="2000" dirty="0" smtClean="0"/>
              <a:t>Higher uncertainty- easier to understand and interpret </a:t>
            </a:r>
          </a:p>
          <a:p>
            <a:pPr lvl="2"/>
            <a:endParaRPr lang="en-US" dirty="0"/>
          </a:p>
        </p:txBody>
      </p:sp>
    </p:spTree>
    <p:extLst>
      <p:ext uri="{BB962C8B-B14F-4D97-AF65-F5344CB8AC3E}">
        <p14:creationId xmlns:p14="http://schemas.microsoft.com/office/powerpoint/2010/main" val="1234024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10380706-1">
  <a:themeElements>
    <a:clrScheme name="Office">
      <a:dk1>
        <a:sysClr val="windowText" lastClr="000000"/>
      </a:dk1>
      <a:lt1>
        <a:sysClr val="window" lastClr="E5E5E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S010380706-1">
  <a:themeElements>
    <a:clrScheme name="Office">
      <a:dk1>
        <a:sysClr val="windowText" lastClr="000000"/>
      </a:dk1>
      <a:lt1>
        <a:sysClr val="window" lastClr="E5E5E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S010380706-1">
  <a:themeElements>
    <a:clrScheme name="Office">
      <a:dk1>
        <a:sysClr val="windowText" lastClr="000000"/>
      </a:dk1>
      <a:lt1>
        <a:sysClr val="window" lastClr="E5E5E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TS010380706-1">
  <a:themeElements>
    <a:clrScheme name="Office">
      <a:dk1>
        <a:sysClr val="windowText" lastClr="000000"/>
      </a:dk1>
      <a:lt1>
        <a:sysClr val="window" lastClr="E5E5E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S010380706-1">
  <a:themeElements>
    <a:clrScheme name="Office">
      <a:dk1>
        <a:sysClr val="windowText" lastClr="000000"/>
      </a:dk1>
      <a:lt1>
        <a:sysClr val="window" lastClr="E5E5E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S010380706-1">
  <a:themeElements>
    <a:clrScheme name="Office">
      <a:dk1>
        <a:sysClr val="windowText" lastClr="000000"/>
      </a:dk1>
      <a:lt1>
        <a:sysClr val="window" lastClr="E5E5E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E5E5E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E5E5E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E5E5E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E5E5E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B7538F1-FA40-45C8-9299-699EE950BF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TS010380706-1</Template>
  <TotalTime>8359</TotalTime>
  <Words>4797</Words>
  <Application>Microsoft Office PowerPoint</Application>
  <PresentationFormat>On-screen Show (4:3)</PresentationFormat>
  <Paragraphs>331</Paragraphs>
  <Slides>28</Slides>
  <Notes>28</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TS010380706-1</vt:lpstr>
      <vt:lpstr>2_TS010380706-1</vt:lpstr>
      <vt:lpstr>3_TS010380706-1</vt:lpstr>
      <vt:lpstr>6_TS010380706-1</vt:lpstr>
      <vt:lpstr>1_TS010380706-1</vt:lpstr>
      <vt:lpstr>4_TS010380706-1</vt:lpstr>
      <vt:lpstr>Life Cycle Assessment Analysis of Various Active and Passive Acid Mine Drainage Treatment Options</vt:lpstr>
      <vt:lpstr>Acknowledgements </vt:lpstr>
      <vt:lpstr>Project Location</vt:lpstr>
      <vt:lpstr>AMD Monitoring Sites</vt:lpstr>
      <vt:lpstr>Manchester Seep Description</vt:lpstr>
      <vt:lpstr>AMD Treatment Scenario Overview</vt:lpstr>
      <vt:lpstr>LCA History and Background</vt:lpstr>
      <vt:lpstr>LCA Input Value Definitions</vt:lpstr>
      <vt:lpstr>Impact Category Selection and Functional Unit</vt:lpstr>
      <vt:lpstr>SimaPro Category Definitions</vt:lpstr>
      <vt:lpstr>Bioreactor Scenario</vt:lpstr>
      <vt:lpstr>Bioreactor Scenario Modifications</vt:lpstr>
      <vt:lpstr>Lime-Dosing Scenario </vt:lpstr>
      <vt:lpstr>Lime Slaking Plant Scenario</vt:lpstr>
      <vt:lpstr>Preliminary Climate Change Results</vt:lpstr>
      <vt:lpstr>Preliminary Climate Change Bioreactor Network</vt:lpstr>
      <vt:lpstr>Climate Change Results - Onsite Disposal</vt:lpstr>
      <vt:lpstr>Climate Change Lime  Slaking Network</vt:lpstr>
      <vt:lpstr>Limestone vs. Quicklime Material Preparation </vt:lpstr>
      <vt:lpstr>Terrestrial Acidification Results</vt:lpstr>
      <vt:lpstr>Transportation Distances</vt:lpstr>
      <vt:lpstr>Endpoint Results - Damage to Human Health</vt:lpstr>
      <vt:lpstr>Lime Dosing Damage to Human Health Network</vt:lpstr>
      <vt:lpstr>Endpoint Results - Damage to Ecosystems</vt:lpstr>
      <vt:lpstr>Process Energy Breakdown</vt:lpstr>
      <vt:lpstr>Conclusions</vt:lpstr>
      <vt:lpstr>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Cycle Assessment Analysis of Various Active and Passive Acid Mine Drainage Treatment Options</dc:title>
  <dc:creator>Squillace, Maria K.</dc:creator>
  <cp:lastModifiedBy>Stone, James J.</cp:lastModifiedBy>
  <cp:revision>174</cp:revision>
  <dcterms:created xsi:type="dcterms:W3CDTF">2012-03-06T23:06:03Z</dcterms:created>
  <dcterms:modified xsi:type="dcterms:W3CDTF">2012-04-04T21:25:45Z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TC103807069990</vt:lpwstr>
  </property>
</Properties>
</file>